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9"/>
  </p:notesMasterIdLst>
  <p:sldIdLst>
    <p:sldId id="257" r:id="rId4"/>
    <p:sldId id="258" r:id="rId5"/>
    <p:sldId id="259" r:id="rId6"/>
    <p:sldId id="260" r:id="rId7"/>
    <p:sldId id="26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45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FE3BFD-0133-4A12-B008-9AEE9C5276AC}" type="datetimeFigureOut">
              <a:rPr lang="en-GB" smtClean="0"/>
              <a:t>02/03/2021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D2A13C-F505-4F20-991F-34B56F5C920C}" type="slidenum">
              <a:rPr lang="en-GB" smtClean="0"/>
              <a:t>‹#›</a:t>
            </a:fld>
            <a:endParaRPr lang="en-GB"/>
          </a:p>
        </p:txBody>
      </p:sp>
    </p:spTree>
    <p:extLst>
      <p:ext uri="{BB962C8B-B14F-4D97-AF65-F5344CB8AC3E}">
        <p14:creationId xmlns:p14="http://schemas.microsoft.com/office/powerpoint/2010/main" val="206631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revise in written modality the meaning of 20 verbs, and additionally to require students to produce in writing four verb forms (three of which are strong verbs including the stem change).</a:t>
            </a:r>
            <a:br>
              <a:rPr lang="en-GB" dirty="0"/>
            </a:br>
            <a:br>
              <a:rPr lang="en-GB" dirty="0"/>
            </a:br>
            <a:r>
              <a:rPr lang="en-GB" b="1" dirty="0"/>
              <a:t>Procedure:</a:t>
            </a:r>
            <a:br>
              <a:rPr lang="en-GB" dirty="0"/>
            </a:br>
            <a:r>
              <a:rPr lang="en-GB" dirty="0"/>
              <a:t>1. Students identify the correct verb.</a:t>
            </a:r>
          </a:p>
          <a:p>
            <a:r>
              <a:rPr lang="en-GB" dirty="0"/>
              <a:t>2. They write the verb form, if able.  Teachers should reassure students who might struggle with this that identifying the correct infinitive is a significant part of the task.</a:t>
            </a:r>
          </a:p>
          <a:p>
            <a:r>
              <a:rPr lang="en-GB" dirty="0"/>
              <a:t>3. Answers appear on mouse clicks.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1" baseline="0" dirty="0"/>
            </a:br>
            <a:r>
              <a:rPr lang="en-US" sz="1200" b="0" kern="1200" dirty="0" err="1">
                <a:solidFill>
                  <a:schemeClr val="tx1"/>
                </a:solidFill>
                <a:effectLst/>
                <a:latin typeface="+mn-lt"/>
                <a:ea typeface="+mn-ea"/>
                <a:cs typeface="+mn-cs"/>
              </a:rPr>
              <a:t>erreichen</a:t>
            </a:r>
            <a:r>
              <a:rPr lang="en-US" sz="1200" b="0" kern="1200" dirty="0">
                <a:solidFill>
                  <a:schemeClr val="tx1"/>
                </a:solidFill>
                <a:effectLst/>
                <a:latin typeface="+mn-lt"/>
                <a:ea typeface="+mn-ea"/>
                <a:cs typeface="+mn-cs"/>
              </a:rPr>
              <a:t> [305] </a:t>
            </a:r>
            <a:r>
              <a:rPr lang="en-US" sz="1200" b="0" kern="1200" dirty="0" err="1">
                <a:solidFill>
                  <a:schemeClr val="tx1"/>
                </a:solidFill>
                <a:effectLst/>
                <a:latin typeface="+mn-lt"/>
                <a:ea typeface="+mn-ea"/>
                <a:cs typeface="+mn-cs"/>
              </a:rPr>
              <a:t>erhalten</a:t>
            </a:r>
            <a:r>
              <a:rPr lang="en-US" sz="1200" b="0" kern="1200" dirty="0">
                <a:solidFill>
                  <a:schemeClr val="tx1"/>
                </a:solidFill>
                <a:effectLst/>
                <a:latin typeface="+mn-lt"/>
                <a:ea typeface="+mn-ea"/>
                <a:cs typeface="+mn-cs"/>
              </a:rPr>
              <a:t> [283] </a:t>
            </a:r>
            <a:r>
              <a:rPr lang="en-US" sz="1200" b="0" kern="1200" dirty="0" err="1">
                <a:solidFill>
                  <a:schemeClr val="tx1"/>
                </a:solidFill>
                <a:effectLst/>
                <a:latin typeface="+mn-lt"/>
                <a:ea typeface="+mn-ea"/>
                <a:cs typeface="+mn-cs"/>
              </a:rPr>
              <a:t>werfen</a:t>
            </a:r>
            <a:r>
              <a:rPr lang="en-US" sz="1200" b="0" kern="1200" dirty="0">
                <a:solidFill>
                  <a:schemeClr val="tx1"/>
                </a:solidFill>
                <a:effectLst/>
                <a:latin typeface="+mn-lt"/>
                <a:ea typeface="+mn-ea"/>
                <a:cs typeface="+mn-cs"/>
              </a:rPr>
              <a:t> [672] </a:t>
            </a:r>
            <a:r>
              <a:rPr lang="en-US" sz="1200" b="0" kern="1200" dirty="0" err="1">
                <a:solidFill>
                  <a:schemeClr val="tx1"/>
                </a:solidFill>
                <a:effectLst/>
                <a:latin typeface="+mn-lt"/>
                <a:ea typeface="+mn-ea"/>
                <a:cs typeface="+mn-cs"/>
              </a:rPr>
              <a:t>machen</a:t>
            </a:r>
            <a:r>
              <a:rPr lang="en-US" sz="1200" b="0" kern="1200" dirty="0">
                <a:solidFill>
                  <a:schemeClr val="tx1"/>
                </a:solidFill>
                <a:effectLst/>
                <a:latin typeface="+mn-lt"/>
                <a:ea typeface="+mn-ea"/>
                <a:cs typeface="+mn-cs"/>
              </a:rPr>
              <a:t> [49] </a:t>
            </a:r>
            <a:r>
              <a:rPr lang="en-US" sz="1200" b="0" kern="1200" dirty="0" err="1">
                <a:solidFill>
                  <a:schemeClr val="tx1"/>
                </a:solidFill>
                <a:effectLst/>
                <a:latin typeface="+mn-lt"/>
                <a:ea typeface="+mn-ea"/>
                <a:cs typeface="+mn-cs"/>
              </a:rPr>
              <a:t>reden</a:t>
            </a:r>
            <a:r>
              <a:rPr lang="en-US" sz="1200" b="0" kern="1200" dirty="0">
                <a:solidFill>
                  <a:schemeClr val="tx1"/>
                </a:solidFill>
                <a:effectLst/>
                <a:latin typeface="+mn-lt"/>
                <a:ea typeface="+mn-ea"/>
                <a:cs typeface="+mn-cs"/>
              </a:rPr>
              <a:t> [356] </a:t>
            </a:r>
            <a:r>
              <a:rPr lang="en-US" sz="1200" b="0" kern="1200" dirty="0" err="1">
                <a:solidFill>
                  <a:schemeClr val="tx1"/>
                </a:solidFill>
                <a:effectLst/>
                <a:latin typeface="+mn-lt"/>
                <a:ea typeface="+mn-ea"/>
                <a:cs typeface="+mn-cs"/>
              </a:rPr>
              <a:t>sitzen</a:t>
            </a:r>
            <a:r>
              <a:rPr lang="en-US" sz="1200" b="0" kern="1200" dirty="0">
                <a:solidFill>
                  <a:schemeClr val="tx1"/>
                </a:solidFill>
                <a:effectLst/>
                <a:latin typeface="+mn-lt"/>
                <a:ea typeface="+mn-ea"/>
                <a:cs typeface="+mn-cs"/>
              </a:rPr>
              <a:t> [261] </a:t>
            </a:r>
            <a:r>
              <a:rPr lang="en-US" sz="1200" b="0" kern="1200" dirty="0" err="1">
                <a:solidFill>
                  <a:schemeClr val="tx1"/>
                </a:solidFill>
                <a:effectLst/>
                <a:latin typeface="+mn-lt"/>
                <a:ea typeface="+mn-ea"/>
                <a:cs typeface="+mn-cs"/>
              </a:rPr>
              <a:t>sprechen</a:t>
            </a:r>
            <a:r>
              <a:rPr lang="en-US" sz="1200" b="0" kern="1200" dirty="0">
                <a:solidFill>
                  <a:schemeClr val="tx1"/>
                </a:solidFill>
                <a:effectLst/>
                <a:latin typeface="+mn-lt"/>
                <a:ea typeface="+mn-ea"/>
                <a:cs typeface="+mn-cs"/>
              </a:rPr>
              <a:t> [157] </a:t>
            </a:r>
            <a:r>
              <a:rPr lang="en-US" sz="1200" b="0" kern="1200" dirty="0" err="1">
                <a:solidFill>
                  <a:schemeClr val="tx1"/>
                </a:solidFill>
                <a:effectLst/>
                <a:latin typeface="+mn-lt"/>
                <a:ea typeface="+mn-ea"/>
                <a:cs typeface="+mn-cs"/>
              </a:rPr>
              <a:t>stehen</a:t>
            </a:r>
            <a:r>
              <a:rPr lang="en-US" sz="1200" b="0" kern="1200" dirty="0">
                <a:solidFill>
                  <a:schemeClr val="tx1"/>
                </a:solidFill>
                <a:effectLst/>
                <a:latin typeface="+mn-lt"/>
                <a:ea typeface="+mn-ea"/>
                <a:cs typeface="+mn-cs"/>
              </a:rPr>
              <a:t> [87] </a:t>
            </a:r>
            <a:r>
              <a:rPr lang="en-US" sz="1200" b="0" kern="1200" dirty="0" err="1">
                <a:solidFill>
                  <a:schemeClr val="tx1"/>
                </a:solidFill>
                <a:effectLst/>
                <a:latin typeface="+mn-lt"/>
                <a:ea typeface="+mn-ea"/>
                <a:cs typeface="+mn-cs"/>
              </a:rPr>
              <a:t>wünschen</a:t>
            </a:r>
            <a:r>
              <a:rPr lang="en-US" sz="1200" b="0" kern="1200" dirty="0">
                <a:solidFill>
                  <a:schemeClr val="tx1"/>
                </a:solidFill>
                <a:effectLst/>
                <a:latin typeface="+mn-lt"/>
                <a:ea typeface="+mn-ea"/>
                <a:cs typeface="+mn-cs"/>
              </a:rPr>
              <a:t> [684] </a:t>
            </a:r>
            <a:r>
              <a:rPr lang="en-US" sz="1200" b="0" kern="1200" dirty="0" err="1">
                <a:solidFill>
                  <a:schemeClr val="tx1"/>
                </a:solidFill>
                <a:effectLst/>
                <a:latin typeface="+mn-lt"/>
                <a:ea typeface="+mn-ea"/>
                <a:cs typeface="+mn-cs"/>
              </a:rPr>
              <a:t>bekommen</a:t>
            </a:r>
            <a:r>
              <a:rPr lang="en-US" sz="1200" b="0" kern="1200" dirty="0">
                <a:solidFill>
                  <a:schemeClr val="tx1"/>
                </a:solidFill>
                <a:effectLst/>
                <a:latin typeface="+mn-lt"/>
                <a:ea typeface="+mn-ea"/>
                <a:cs typeface="+mn-cs"/>
              </a:rPr>
              <a:t> [234] </a:t>
            </a:r>
            <a:r>
              <a:rPr lang="en-US" sz="1200" b="0" kern="1200" dirty="0" err="1">
                <a:solidFill>
                  <a:schemeClr val="tx1"/>
                </a:solidFill>
                <a:effectLst/>
                <a:latin typeface="+mn-lt"/>
                <a:ea typeface="+mn-ea"/>
                <a:cs typeface="+mn-cs"/>
              </a:rPr>
              <a:t>bleiben</a:t>
            </a:r>
            <a:r>
              <a:rPr lang="en-US" sz="1200" b="0" kern="1200" dirty="0">
                <a:solidFill>
                  <a:schemeClr val="tx1"/>
                </a:solidFill>
                <a:effectLst/>
                <a:latin typeface="+mn-lt"/>
                <a:ea typeface="+mn-ea"/>
                <a:cs typeface="+mn-cs"/>
              </a:rPr>
              <a:t> [112] </a:t>
            </a:r>
            <a:r>
              <a:rPr lang="en-US" sz="1200" b="0" kern="1200" dirty="0" err="1">
                <a:solidFill>
                  <a:schemeClr val="tx1"/>
                </a:solidFill>
                <a:effectLst/>
                <a:latin typeface="+mn-lt"/>
                <a:ea typeface="+mn-ea"/>
                <a:cs typeface="+mn-cs"/>
              </a:rPr>
              <a:t>heißen</a:t>
            </a:r>
            <a:r>
              <a:rPr lang="en-US" sz="1200" b="0" kern="1200" dirty="0">
                <a:solidFill>
                  <a:schemeClr val="tx1"/>
                </a:solidFill>
                <a:effectLst/>
                <a:latin typeface="+mn-lt"/>
                <a:ea typeface="+mn-ea"/>
                <a:cs typeface="+mn-cs"/>
              </a:rPr>
              <a:t> [123] </a:t>
            </a:r>
            <a:r>
              <a:rPr lang="en-US" sz="1200" b="0" kern="1200" dirty="0" err="1">
                <a:solidFill>
                  <a:schemeClr val="tx1"/>
                </a:solidFill>
                <a:effectLst/>
                <a:latin typeface="+mn-lt"/>
                <a:ea typeface="+mn-ea"/>
                <a:cs typeface="+mn-cs"/>
              </a:rPr>
              <a:t>tragen</a:t>
            </a:r>
            <a:r>
              <a:rPr lang="en-US" sz="1200" b="0" kern="1200" dirty="0">
                <a:solidFill>
                  <a:schemeClr val="tx1"/>
                </a:solidFill>
                <a:effectLst/>
                <a:latin typeface="+mn-lt"/>
                <a:ea typeface="+mn-ea"/>
                <a:cs typeface="+mn-cs"/>
              </a:rPr>
              <a:t> [308] </a:t>
            </a:r>
            <a:r>
              <a:rPr lang="en-US" sz="1200" b="0" kern="1200" dirty="0" err="1">
                <a:solidFill>
                  <a:schemeClr val="tx1"/>
                </a:solidFill>
                <a:effectLst/>
                <a:latin typeface="+mn-lt"/>
                <a:ea typeface="+mn-ea"/>
                <a:cs typeface="+mn-cs"/>
              </a:rPr>
              <a:t>nehmen</a:t>
            </a:r>
            <a:r>
              <a:rPr lang="en-US" sz="1200" b="0" kern="1200" dirty="0">
                <a:solidFill>
                  <a:schemeClr val="tx1"/>
                </a:solidFill>
                <a:effectLst/>
                <a:latin typeface="+mn-lt"/>
                <a:ea typeface="+mn-ea"/>
                <a:cs typeface="+mn-cs"/>
              </a:rPr>
              <a:t> [139] </a:t>
            </a:r>
            <a:r>
              <a:rPr lang="en-US" sz="1200" b="0" kern="1200" dirty="0" err="1">
                <a:solidFill>
                  <a:schemeClr val="tx1"/>
                </a:solidFill>
                <a:effectLst/>
                <a:latin typeface="+mn-lt"/>
                <a:ea typeface="+mn-ea"/>
                <a:cs typeface="+mn-cs"/>
              </a:rPr>
              <a:t>halten</a:t>
            </a:r>
            <a:r>
              <a:rPr lang="en-US" sz="1200" b="0" kern="1200" dirty="0">
                <a:solidFill>
                  <a:schemeClr val="tx1"/>
                </a:solidFill>
                <a:effectLst/>
                <a:latin typeface="+mn-lt"/>
                <a:ea typeface="+mn-ea"/>
                <a:cs typeface="+mn-cs"/>
              </a:rPr>
              <a:t> [144] </a:t>
            </a:r>
            <a:r>
              <a:rPr lang="en-US" sz="1200" b="0" kern="1200" dirty="0" err="1">
                <a:solidFill>
                  <a:schemeClr val="tx1"/>
                </a:solidFill>
                <a:effectLst/>
                <a:latin typeface="+mn-lt"/>
                <a:ea typeface="+mn-ea"/>
                <a:cs typeface="+mn-cs"/>
              </a:rPr>
              <a:t>dauern</a:t>
            </a:r>
            <a:r>
              <a:rPr lang="en-US" sz="1200" b="0" kern="1200" dirty="0">
                <a:solidFill>
                  <a:schemeClr val="tx1"/>
                </a:solidFill>
                <a:effectLst/>
                <a:latin typeface="+mn-lt"/>
                <a:ea typeface="+mn-ea"/>
                <a:cs typeface="+mn-cs"/>
              </a:rPr>
              <a:t> [696] </a:t>
            </a:r>
            <a:r>
              <a:rPr lang="en-US" sz="1200" b="0" kern="1200" dirty="0" err="1">
                <a:solidFill>
                  <a:schemeClr val="tx1"/>
                </a:solidFill>
                <a:effectLst/>
                <a:latin typeface="+mn-lt"/>
                <a:ea typeface="+mn-ea"/>
                <a:cs typeface="+mn-cs"/>
              </a:rPr>
              <a:t>fahren</a:t>
            </a:r>
            <a:r>
              <a:rPr lang="en-US" sz="1200" b="0" kern="1200" dirty="0">
                <a:solidFill>
                  <a:schemeClr val="tx1"/>
                </a:solidFill>
                <a:effectLst/>
                <a:latin typeface="+mn-lt"/>
                <a:ea typeface="+mn-ea"/>
                <a:cs typeface="+mn-cs"/>
              </a:rPr>
              <a:t> [169] </a:t>
            </a:r>
            <a:r>
              <a:rPr lang="en-US" sz="1200" b="0" kern="1200" dirty="0" err="1">
                <a:solidFill>
                  <a:schemeClr val="tx1"/>
                </a:solidFill>
                <a:effectLst/>
                <a:latin typeface="+mn-lt"/>
                <a:ea typeface="+mn-ea"/>
                <a:cs typeface="+mn-cs"/>
              </a:rPr>
              <a:t>wiederholen</a:t>
            </a:r>
            <a:r>
              <a:rPr lang="en-US" sz="1200" b="0" kern="1200" dirty="0">
                <a:solidFill>
                  <a:schemeClr val="tx1"/>
                </a:solidFill>
                <a:effectLst/>
                <a:latin typeface="+mn-lt"/>
                <a:ea typeface="+mn-ea"/>
                <a:cs typeface="+mn-cs"/>
              </a:rPr>
              <a:t> [1044] </a:t>
            </a:r>
            <a:r>
              <a:rPr lang="en-US" sz="1200" b="0" kern="1200" dirty="0" err="1">
                <a:solidFill>
                  <a:schemeClr val="tx1"/>
                </a:solidFill>
                <a:effectLst/>
                <a:latin typeface="+mn-lt"/>
                <a:ea typeface="+mn-ea"/>
                <a:cs typeface="+mn-cs"/>
              </a:rPr>
              <a:t>kommen</a:t>
            </a:r>
            <a:r>
              <a:rPr lang="en-US" sz="1200" b="0" kern="1200" dirty="0">
                <a:solidFill>
                  <a:schemeClr val="tx1"/>
                </a:solidFill>
                <a:effectLst/>
                <a:latin typeface="+mn-lt"/>
                <a:ea typeface="+mn-ea"/>
                <a:cs typeface="+mn-cs"/>
              </a:rPr>
              <a:t> [61] </a:t>
            </a:r>
            <a:r>
              <a:rPr lang="en-US" sz="1200" b="0" kern="1200" dirty="0" err="1">
                <a:solidFill>
                  <a:schemeClr val="tx1"/>
                </a:solidFill>
                <a:effectLst/>
                <a:latin typeface="+mn-lt"/>
                <a:ea typeface="+mn-ea"/>
                <a:cs typeface="+mn-cs"/>
              </a:rPr>
              <a:t>liegen</a:t>
            </a:r>
            <a:r>
              <a:rPr lang="en-US" sz="1200" b="0" kern="1200" dirty="0">
                <a:solidFill>
                  <a:schemeClr val="tx1"/>
                </a:solidFill>
                <a:effectLst/>
                <a:latin typeface="+mn-lt"/>
                <a:ea typeface="+mn-ea"/>
                <a:cs typeface="+mn-cs"/>
              </a:rPr>
              <a:t> [118]</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749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revise in spoken modality the meaning of 20 words, and additionally to require students to transcribe/write four words.</a:t>
            </a:r>
            <a:br>
              <a:rPr lang="en-GB" dirty="0"/>
            </a:br>
            <a:br>
              <a:rPr lang="en-GB" dirty="0"/>
            </a:br>
            <a:r>
              <a:rPr lang="en-GB" b="1" dirty="0"/>
              <a:t>Procedure:</a:t>
            </a:r>
            <a:br>
              <a:rPr lang="en-GB" dirty="0"/>
            </a:br>
            <a:r>
              <a:rPr lang="en-GB" dirty="0"/>
              <a:t>1. Students look at the written words.</a:t>
            </a:r>
          </a:p>
          <a:p>
            <a:r>
              <a:rPr lang="en-GB" dirty="0"/>
              <a:t>2. They listen and identify the word with opposite meaning.</a:t>
            </a:r>
            <a:br>
              <a:rPr lang="en-GB" dirty="0"/>
            </a:br>
            <a:r>
              <a:rPr lang="en-GB" dirty="0"/>
              <a:t>3. They write the word down in German.</a:t>
            </a:r>
          </a:p>
          <a:p>
            <a:r>
              <a:rPr lang="en-GB" dirty="0"/>
              <a:t>4. Answers appear on mouse clicks. Teacher to elicit meanings of the prompt and other words.</a:t>
            </a:r>
          </a:p>
          <a:p>
            <a:endParaRPr lang="en-GB" dirty="0"/>
          </a:p>
          <a:p>
            <a:r>
              <a:rPr lang="en-GB" dirty="0"/>
              <a:t>Transcript:</a:t>
            </a:r>
            <a:br>
              <a:rPr lang="en-GB" dirty="0"/>
            </a:br>
            <a:r>
              <a:rPr lang="en-GB" dirty="0"/>
              <a:t>1. </a:t>
            </a:r>
            <a:r>
              <a:rPr lang="en-GB" dirty="0" err="1"/>
              <a:t>schwierig</a:t>
            </a:r>
            <a:r>
              <a:rPr lang="en-GB" dirty="0"/>
              <a:t>, </a:t>
            </a:r>
            <a:r>
              <a:rPr lang="en-GB" dirty="0" err="1"/>
              <a:t>langweilig</a:t>
            </a:r>
            <a:r>
              <a:rPr lang="en-GB" dirty="0"/>
              <a:t>, </a:t>
            </a:r>
            <a:r>
              <a:rPr lang="en-GB" dirty="0" err="1"/>
              <a:t>wichtig</a:t>
            </a:r>
            <a:r>
              <a:rPr lang="en-GB" dirty="0"/>
              <a:t>, </a:t>
            </a:r>
            <a:r>
              <a:rPr lang="en-GB" b="0" dirty="0" err="1"/>
              <a:t>falsch</a:t>
            </a:r>
            <a:br>
              <a:rPr lang="en-GB" dirty="0"/>
            </a:br>
            <a:r>
              <a:rPr lang="en-GB" dirty="0"/>
              <a:t>2. </a:t>
            </a:r>
            <a:r>
              <a:rPr lang="en-GB" dirty="0" err="1"/>
              <a:t>Körper</a:t>
            </a:r>
            <a:r>
              <a:rPr lang="en-GB" dirty="0"/>
              <a:t>, </a:t>
            </a:r>
            <a:r>
              <a:rPr lang="en-GB" dirty="0" err="1"/>
              <a:t>Punkt</a:t>
            </a:r>
            <a:r>
              <a:rPr lang="en-GB" dirty="0"/>
              <a:t>, Kopf, </a:t>
            </a:r>
            <a:r>
              <a:rPr lang="en-GB" dirty="0" err="1"/>
              <a:t>Stück</a:t>
            </a:r>
            <a:br>
              <a:rPr lang="en-GB" dirty="0"/>
            </a:br>
            <a:r>
              <a:rPr lang="en-GB" dirty="0"/>
              <a:t>3. </a:t>
            </a:r>
            <a:r>
              <a:rPr lang="en-GB" dirty="0" err="1"/>
              <a:t>schwierig</a:t>
            </a:r>
            <a:r>
              <a:rPr lang="en-GB" dirty="0"/>
              <a:t>, </a:t>
            </a:r>
            <a:r>
              <a:rPr lang="en-GB" dirty="0" err="1"/>
              <a:t>ruhig</a:t>
            </a:r>
            <a:r>
              <a:rPr lang="en-GB" dirty="0"/>
              <a:t>, </a:t>
            </a:r>
            <a:r>
              <a:rPr lang="en-GB" dirty="0" err="1"/>
              <a:t>traurig</a:t>
            </a:r>
            <a:r>
              <a:rPr lang="en-GB" dirty="0"/>
              <a:t>, </a:t>
            </a:r>
            <a:r>
              <a:rPr lang="en-GB" dirty="0" err="1"/>
              <a:t>freiwillig</a:t>
            </a:r>
            <a:endParaRPr lang="en-GB" dirty="0"/>
          </a:p>
          <a:p>
            <a:r>
              <a:rPr lang="en-GB" dirty="0"/>
              <a:t>4. die </a:t>
            </a:r>
            <a:r>
              <a:rPr lang="en-GB" dirty="0" err="1"/>
              <a:t>Nächste</a:t>
            </a:r>
            <a:r>
              <a:rPr lang="en-GB" dirty="0"/>
              <a:t>, die </a:t>
            </a:r>
            <a:r>
              <a:rPr lang="en-GB" dirty="0" err="1"/>
              <a:t>Erste</a:t>
            </a:r>
            <a:r>
              <a:rPr lang="en-GB" dirty="0"/>
              <a:t>, die </a:t>
            </a:r>
            <a:r>
              <a:rPr lang="en-GB" dirty="0" err="1"/>
              <a:t>Andere</a:t>
            </a:r>
            <a:r>
              <a:rPr lang="en-GB" dirty="0"/>
              <a:t>, die </a:t>
            </a:r>
            <a:r>
              <a:rPr lang="en-GB" dirty="0" err="1"/>
              <a:t>Liste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err="1">
                <a:solidFill>
                  <a:schemeClr val="tx1"/>
                </a:solidFill>
                <a:effectLst/>
                <a:latin typeface="+mn-lt"/>
                <a:ea typeface="+mn-ea"/>
                <a:cs typeface="+mn-cs"/>
              </a:rPr>
              <a:t>Liste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[1975] </a:t>
            </a:r>
            <a:r>
              <a:rPr lang="en-US" sz="1200" b="1" kern="1200" dirty="0" err="1">
                <a:solidFill>
                  <a:schemeClr val="tx1"/>
                </a:solidFill>
                <a:effectLst/>
                <a:latin typeface="+mn-lt"/>
                <a:ea typeface="+mn-ea"/>
                <a:cs typeface="+mn-cs"/>
              </a:rPr>
              <a:t>Erste</a:t>
            </a:r>
            <a:r>
              <a:rPr lang="en-US" sz="1200" kern="1200" dirty="0">
                <a:solidFill>
                  <a:schemeClr val="tx1"/>
                </a:solidFill>
                <a:effectLst/>
                <a:latin typeface="+mn-lt"/>
                <a:ea typeface="+mn-ea"/>
                <a:cs typeface="+mn-cs"/>
              </a:rPr>
              <a:t> [91] </a:t>
            </a:r>
            <a:r>
              <a:rPr lang="en-US" sz="1200" b="1" kern="1200" dirty="0">
                <a:solidFill>
                  <a:schemeClr val="tx1"/>
                </a:solidFill>
                <a:effectLst/>
                <a:latin typeface="+mn-lt"/>
                <a:ea typeface="+mn-ea"/>
                <a:cs typeface="+mn-cs"/>
              </a:rPr>
              <a:t>Kopf</a:t>
            </a:r>
            <a:r>
              <a:rPr lang="en-US" sz="1200" kern="1200" dirty="0">
                <a:solidFill>
                  <a:schemeClr val="tx1"/>
                </a:solidFill>
                <a:effectLst/>
                <a:latin typeface="+mn-lt"/>
                <a:ea typeface="+mn-ea"/>
                <a:cs typeface="+mn-cs"/>
              </a:rPr>
              <a:t> [279] </a:t>
            </a:r>
            <a:r>
              <a:rPr lang="en-US" sz="1200" b="1" kern="1200" dirty="0" err="1">
                <a:solidFill>
                  <a:schemeClr val="tx1"/>
                </a:solidFill>
                <a:effectLst/>
                <a:latin typeface="+mn-lt"/>
                <a:ea typeface="+mn-ea"/>
                <a:cs typeface="+mn-cs"/>
              </a:rPr>
              <a:t>Körper</a:t>
            </a:r>
            <a:r>
              <a:rPr lang="en-US" sz="1200" kern="1200" dirty="0">
                <a:solidFill>
                  <a:schemeClr val="tx1"/>
                </a:solidFill>
                <a:effectLst/>
                <a:latin typeface="+mn-lt"/>
                <a:ea typeface="+mn-ea"/>
                <a:cs typeface="+mn-cs"/>
              </a:rPr>
              <a:t> [617]</a:t>
            </a:r>
            <a:r>
              <a:rPr lang="de-DE" sz="1200" b="1" i="0" u="none" strike="noStrike" kern="1200" cap="none" dirty="0">
                <a:solidFill>
                  <a:schemeClr val="tx1"/>
                </a:solidFill>
                <a:effectLst/>
                <a:latin typeface="+mn-lt"/>
                <a:ea typeface="Calibri"/>
                <a:cs typeface="Calibri"/>
                <a:sym typeface="Calibri"/>
              </a:rPr>
              <a:t>Stück</a:t>
            </a:r>
            <a:r>
              <a:rPr lang="de-DE" sz="1200" b="0" i="0" u="none" strike="noStrike" kern="1200" cap="none" dirty="0">
                <a:solidFill>
                  <a:schemeClr val="tx1"/>
                </a:solidFill>
                <a:effectLst/>
                <a:latin typeface="+mn-lt"/>
                <a:ea typeface="Calibri"/>
                <a:cs typeface="Calibri"/>
                <a:sym typeface="Calibri"/>
              </a:rPr>
              <a:t> [417] </a:t>
            </a:r>
            <a:r>
              <a:rPr lang="en-US" sz="1200" b="1" kern="1200" dirty="0" err="1">
                <a:solidFill>
                  <a:schemeClr val="tx1"/>
                </a:solidFill>
                <a:effectLst/>
                <a:latin typeface="+mn-lt"/>
                <a:ea typeface="+mn-ea"/>
                <a:cs typeface="+mn-cs"/>
              </a:rPr>
              <a:t>Punkt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[427] </a:t>
            </a:r>
            <a:r>
              <a:rPr lang="de-DE" sz="1200" b="1" i="0" u="none" strike="noStrike" kern="1200" cap="none" dirty="0">
                <a:solidFill>
                  <a:schemeClr val="tx1"/>
                </a:solidFill>
                <a:effectLst/>
                <a:latin typeface="+mn-lt"/>
                <a:ea typeface="Calibri"/>
                <a:cs typeface="Calibri"/>
                <a:sym typeface="Calibri"/>
              </a:rPr>
              <a:t>richtig</a:t>
            </a:r>
            <a:r>
              <a:rPr lang="de-DE" sz="1200" b="0" i="0" u="none" strike="noStrike" kern="1200" cap="none" dirty="0">
                <a:solidFill>
                  <a:schemeClr val="tx1"/>
                </a:solidFill>
                <a:effectLst/>
                <a:latin typeface="+mn-lt"/>
                <a:ea typeface="Calibri"/>
                <a:cs typeface="Calibri"/>
                <a:sym typeface="Calibri"/>
              </a:rPr>
              <a:t> [211] </a:t>
            </a:r>
            <a:r>
              <a:rPr lang="de-DE" sz="1200" b="1" i="0" u="none" strike="noStrike" kern="1200" cap="none" dirty="0">
                <a:solidFill>
                  <a:schemeClr val="tx1"/>
                </a:solidFill>
                <a:effectLst/>
                <a:latin typeface="+mn-lt"/>
                <a:ea typeface="Calibri"/>
                <a:cs typeface="Calibri"/>
                <a:sym typeface="Calibri"/>
              </a:rPr>
              <a:t>falsch</a:t>
            </a:r>
            <a:r>
              <a:rPr lang="de-DE" sz="1200" b="0" i="0" u="none" strike="noStrike" kern="1200" cap="none" dirty="0">
                <a:solidFill>
                  <a:schemeClr val="tx1"/>
                </a:solidFill>
                <a:effectLst/>
                <a:latin typeface="+mn-lt"/>
                <a:ea typeface="Calibri"/>
                <a:cs typeface="Calibri"/>
                <a:sym typeface="Calibri"/>
              </a:rPr>
              <a:t> [638] </a:t>
            </a:r>
            <a:r>
              <a:rPr lang="de-DE" sz="1200" b="1" i="0" u="none" strike="noStrike" kern="1200" cap="none" dirty="0">
                <a:solidFill>
                  <a:schemeClr val="tx1"/>
                </a:solidFill>
                <a:effectLst/>
                <a:latin typeface="+mn-lt"/>
                <a:ea typeface="Calibri"/>
                <a:cs typeface="Calibri"/>
                <a:sym typeface="Calibri"/>
              </a:rPr>
              <a:t>freiwillig </a:t>
            </a:r>
            <a:r>
              <a:rPr lang="de-DE" sz="1200" b="0" i="0" u="none" strike="noStrike" kern="1200" cap="none" dirty="0">
                <a:solidFill>
                  <a:schemeClr val="tx1"/>
                </a:solidFill>
                <a:effectLst/>
                <a:latin typeface="+mn-lt"/>
                <a:ea typeface="Calibri"/>
                <a:cs typeface="Calibri"/>
                <a:sym typeface="Calibri"/>
              </a:rPr>
              <a:t>[1718] </a:t>
            </a:r>
            <a:r>
              <a:rPr lang="de-DE" sz="1200" b="1" i="0" u="none" strike="noStrike" kern="1200" cap="none" dirty="0">
                <a:solidFill>
                  <a:schemeClr val="tx1"/>
                </a:solidFill>
                <a:effectLst/>
                <a:latin typeface="+mn-lt"/>
                <a:ea typeface="Calibri"/>
                <a:cs typeface="Calibri"/>
                <a:sym typeface="Calibri"/>
              </a:rPr>
              <a:t>wichtig</a:t>
            </a:r>
            <a:r>
              <a:rPr lang="de-DE" sz="1200" b="0" i="0" u="none" strike="noStrike" kern="1200" cap="none" dirty="0">
                <a:solidFill>
                  <a:schemeClr val="tx1"/>
                </a:solidFill>
                <a:effectLst/>
                <a:latin typeface="+mn-lt"/>
                <a:ea typeface="Calibri"/>
                <a:cs typeface="Calibri"/>
                <a:sym typeface="Calibri"/>
              </a:rPr>
              <a:t> [177] </a:t>
            </a:r>
            <a:r>
              <a:rPr lang="de-DE" sz="1200" b="1" i="0" u="none" strike="noStrike" kern="1200" cap="none" dirty="0">
                <a:solidFill>
                  <a:schemeClr val="tx1"/>
                </a:solidFill>
                <a:effectLst/>
                <a:latin typeface="+mn-lt"/>
                <a:ea typeface="Calibri"/>
                <a:cs typeface="Calibri"/>
                <a:sym typeface="Calibri"/>
              </a:rPr>
              <a:t>schwierig</a:t>
            </a:r>
            <a:r>
              <a:rPr lang="de-DE" sz="1200" b="0" i="0" u="none" strike="noStrike" kern="1200" cap="none" dirty="0">
                <a:solidFill>
                  <a:schemeClr val="tx1"/>
                </a:solidFill>
                <a:effectLst/>
                <a:latin typeface="+mn-lt"/>
                <a:ea typeface="Calibri"/>
                <a:cs typeface="Calibri"/>
                <a:sym typeface="Calibri"/>
              </a:rPr>
              <a:t> [471] </a:t>
            </a:r>
            <a:r>
              <a:rPr lang="de-DE" sz="1200" b="1" i="0" u="none" strike="noStrike" kern="1200" cap="none" dirty="0">
                <a:solidFill>
                  <a:schemeClr val="tx1"/>
                </a:solidFill>
                <a:effectLst/>
                <a:latin typeface="+mn-lt"/>
                <a:ea typeface="Calibri"/>
                <a:cs typeface="Calibri"/>
                <a:sym typeface="Calibri"/>
              </a:rPr>
              <a:t>langweilig</a:t>
            </a:r>
            <a:r>
              <a:rPr lang="de-DE" sz="1200" b="0" i="0" u="none" strike="noStrike" kern="1200" cap="none" dirty="0">
                <a:solidFill>
                  <a:schemeClr val="tx1"/>
                </a:solidFill>
                <a:effectLst/>
                <a:latin typeface="+mn-lt"/>
                <a:ea typeface="Calibri"/>
                <a:cs typeface="Calibri"/>
                <a:sym typeface="Calibri"/>
              </a:rPr>
              <a:t> [2921] </a:t>
            </a:r>
            <a:r>
              <a:rPr lang="de-DE" sz="1200" b="1" i="0" u="none" strike="noStrike" kern="1200" cap="none" dirty="0">
                <a:solidFill>
                  <a:schemeClr val="tx1"/>
                </a:solidFill>
                <a:effectLst/>
                <a:latin typeface="+mn-lt"/>
                <a:ea typeface="Calibri"/>
                <a:cs typeface="Calibri"/>
                <a:sym typeface="Calibri"/>
              </a:rPr>
              <a:t>traurig</a:t>
            </a:r>
            <a:r>
              <a:rPr lang="de-DE" sz="1200" b="0" i="0" u="none" strike="noStrike" kern="1200" cap="none" dirty="0">
                <a:solidFill>
                  <a:schemeClr val="tx1"/>
                </a:solidFill>
                <a:effectLst/>
                <a:latin typeface="+mn-lt"/>
                <a:ea typeface="Calibri"/>
                <a:cs typeface="Calibri"/>
                <a:sym typeface="Calibri"/>
              </a:rPr>
              <a:t> [1871]</a:t>
            </a:r>
            <a:br>
              <a:rPr lang="de-DE" sz="1200" b="0" i="0" u="none" strike="noStrike" kern="1200" cap="none" dirty="0">
                <a:solidFill>
                  <a:schemeClr val="tx1"/>
                </a:solidFill>
                <a:effectLst/>
                <a:latin typeface="+mn-lt"/>
                <a:ea typeface="Calibri"/>
                <a:cs typeface="Calibri"/>
                <a:sym typeface="Calibri"/>
              </a:rPr>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5857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to revise in the oral modality 24 words from this week’s revisited vocabulary.  In addition, students can be encouraged to transcribe / write the correct German word in full.</a:t>
            </a:r>
            <a:br>
              <a:rPr lang="en-GB" dirty="0"/>
            </a:br>
            <a:br>
              <a:rPr lang="en-GB" dirty="0"/>
            </a:br>
            <a:r>
              <a:rPr lang="en-GB" b="1" dirty="0"/>
              <a:t>Procedure:</a:t>
            </a:r>
            <a:br>
              <a:rPr lang="en-GB" dirty="0"/>
            </a:br>
            <a:r>
              <a:rPr lang="en-GB" dirty="0"/>
              <a:t>1. Spend a few seconds anticipating the words students know in each category.  Preparing to listen in this way is a valuable strategy.</a:t>
            </a:r>
          </a:p>
          <a:p>
            <a:r>
              <a:rPr lang="en-GB" dirty="0"/>
              <a:t>2. Listen and identify which word matches the category description (</a:t>
            </a:r>
            <a:r>
              <a:rPr lang="en-GB" dirty="0" err="1"/>
              <a:t>a,b,c,d</a:t>
            </a:r>
            <a:r>
              <a:rPr lang="en-GB" dirty="0"/>
              <a:t>).  </a:t>
            </a:r>
          </a:p>
          <a:p>
            <a:r>
              <a:rPr lang="en-GB" dirty="0"/>
              <a:t>3. If able, students write the German word.</a:t>
            </a:r>
          </a:p>
          <a:p>
            <a:r>
              <a:rPr lang="en-GB" dirty="0"/>
              <a:t>4. Click to reveal answer ticks and written words.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GB" b="0" dirty="0"/>
              <a:t>A </a:t>
            </a:r>
            <a:r>
              <a:rPr lang="en-GB" b="0" dirty="0" err="1"/>
              <a:t>Körper</a:t>
            </a:r>
            <a:r>
              <a:rPr lang="en-GB" b="0" dirty="0"/>
              <a:t> B </a:t>
            </a:r>
            <a:r>
              <a:rPr lang="en-GB" b="0" dirty="0" err="1"/>
              <a:t>Fahrrad</a:t>
            </a:r>
            <a:r>
              <a:rPr lang="en-GB" b="0" dirty="0"/>
              <a:t> C Tag D Kopf</a:t>
            </a:r>
            <a:br>
              <a:rPr lang="en-GB" b="0" dirty="0"/>
            </a:br>
            <a:r>
              <a:rPr lang="en-GB" b="0" dirty="0"/>
              <a:t>A </a:t>
            </a:r>
            <a:r>
              <a:rPr lang="en-GB" b="0" dirty="0" err="1"/>
              <a:t>Gutschein</a:t>
            </a:r>
            <a:r>
              <a:rPr lang="en-GB" b="0" dirty="0"/>
              <a:t> B </a:t>
            </a:r>
            <a:r>
              <a:rPr lang="en-GB" b="0" dirty="0" err="1"/>
              <a:t>Liste</a:t>
            </a:r>
            <a:r>
              <a:rPr lang="en-GB" b="0" dirty="0"/>
              <a:t> C </a:t>
            </a:r>
            <a:r>
              <a:rPr lang="en-GB" b="0" dirty="0" err="1"/>
              <a:t>wir</a:t>
            </a:r>
            <a:r>
              <a:rPr lang="en-GB" b="0" dirty="0"/>
              <a:t> D Zug</a:t>
            </a:r>
            <a:br>
              <a:rPr lang="en-GB" b="0" dirty="0"/>
            </a:br>
            <a:r>
              <a:rPr lang="en-GB" b="0" dirty="0"/>
              <a:t>A </a:t>
            </a:r>
            <a:r>
              <a:rPr lang="en-GB" b="0" dirty="0" err="1"/>
              <a:t>machen</a:t>
            </a:r>
            <a:r>
              <a:rPr lang="en-GB" b="0" dirty="0"/>
              <a:t> B </a:t>
            </a:r>
            <a:r>
              <a:rPr lang="en-GB" b="0" dirty="0" err="1"/>
              <a:t>erreichen</a:t>
            </a:r>
            <a:r>
              <a:rPr lang="en-GB" b="0" dirty="0"/>
              <a:t> C </a:t>
            </a:r>
            <a:r>
              <a:rPr lang="en-GB" b="0" dirty="0" err="1"/>
              <a:t>springen</a:t>
            </a:r>
            <a:r>
              <a:rPr lang="en-GB" b="0" dirty="0"/>
              <a:t> D </a:t>
            </a:r>
            <a:r>
              <a:rPr lang="en-GB" b="0" dirty="0" err="1"/>
              <a:t>heißen</a:t>
            </a:r>
            <a:br>
              <a:rPr lang="en-GB" b="0" dirty="0"/>
            </a:br>
            <a:r>
              <a:rPr lang="en-GB" b="0" dirty="0"/>
              <a:t>A </a:t>
            </a:r>
            <a:r>
              <a:rPr lang="en-GB" b="0" dirty="0" err="1"/>
              <a:t>wünschen</a:t>
            </a:r>
            <a:r>
              <a:rPr lang="en-GB" b="0" dirty="0"/>
              <a:t> B </a:t>
            </a:r>
            <a:r>
              <a:rPr lang="en-GB" b="0" dirty="0" err="1"/>
              <a:t>werfen</a:t>
            </a:r>
            <a:r>
              <a:rPr lang="en-GB" b="0" dirty="0"/>
              <a:t> C </a:t>
            </a:r>
            <a:r>
              <a:rPr lang="en-GB" b="0" dirty="0" err="1"/>
              <a:t>tragen</a:t>
            </a:r>
            <a:r>
              <a:rPr lang="en-GB" b="0" dirty="0"/>
              <a:t> D </a:t>
            </a:r>
            <a:r>
              <a:rPr lang="en-GB" b="0" dirty="0" err="1"/>
              <a:t>bleiben</a:t>
            </a:r>
            <a:br>
              <a:rPr lang="en-GB" b="0" dirty="0"/>
            </a:br>
            <a:r>
              <a:rPr lang="en-GB" b="0" dirty="0"/>
              <a:t>A </a:t>
            </a:r>
            <a:r>
              <a:rPr lang="en-GB" b="0" dirty="0" err="1"/>
              <a:t>sie</a:t>
            </a:r>
            <a:r>
              <a:rPr lang="en-GB" b="0" dirty="0"/>
              <a:t> B du C ich D </a:t>
            </a:r>
            <a:r>
              <a:rPr lang="en-GB" b="0" dirty="0" err="1"/>
              <a:t>wir</a:t>
            </a:r>
            <a:br>
              <a:rPr lang="en-GB" b="0" dirty="0"/>
            </a:br>
            <a:r>
              <a:rPr lang="en-GB" b="0" dirty="0"/>
              <a:t>A Tag B Mitte C </a:t>
            </a:r>
            <a:r>
              <a:rPr lang="en-GB" b="0" dirty="0" err="1"/>
              <a:t>Liste</a:t>
            </a:r>
            <a:r>
              <a:rPr lang="en-GB" b="0" dirty="0"/>
              <a:t> D Platz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err="1">
                <a:solidFill>
                  <a:schemeClr val="tx1"/>
                </a:solidFill>
                <a:effectLst/>
                <a:latin typeface="+mn-lt"/>
                <a:ea typeface="+mn-ea"/>
                <a:cs typeface="+mn-cs"/>
              </a:rPr>
              <a:t>Körper</a:t>
            </a:r>
            <a:r>
              <a:rPr lang="en-US" sz="1200" b="0" kern="1200" dirty="0">
                <a:solidFill>
                  <a:schemeClr val="tx1"/>
                </a:solidFill>
                <a:effectLst/>
                <a:latin typeface="+mn-lt"/>
                <a:ea typeface="+mn-ea"/>
                <a:cs typeface="+mn-cs"/>
              </a:rPr>
              <a:t> [617] </a:t>
            </a:r>
            <a:r>
              <a:rPr lang="en-GB" sz="1200" b="0" kern="1200" dirty="0">
                <a:solidFill>
                  <a:schemeClr val="tx1"/>
                </a:solidFill>
                <a:effectLst/>
                <a:latin typeface="+mn-lt"/>
                <a:ea typeface="+mn-ea"/>
                <a:cs typeface="+mn-cs"/>
              </a:rPr>
              <a:t>Tag [108] </a:t>
            </a:r>
            <a:r>
              <a:rPr lang="en-GB" sz="1200" b="0" kern="1200" dirty="0" err="1">
                <a:solidFill>
                  <a:schemeClr val="tx1"/>
                </a:solidFill>
                <a:effectLst/>
                <a:latin typeface="+mn-lt"/>
                <a:ea typeface="+mn-ea"/>
                <a:cs typeface="+mn-cs"/>
              </a:rPr>
              <a:t>Fahrrad</a:t>
            </a:r>
            <a:r>
              <a:rPr lang="en-GB" sz="1200" b="0" kern="1200" dirty="0">
                <a:solidFill>
                  <a:schemeClr val="tx1"/>
                </a:solidFill>
                <a:effectLst/>
                <a:latin typeface="+mn-lt"/>
                <a:ea typeface="+mn-ea"/>
                <a:cs typeface="+mn-cs"/>
              </a:rPr>
              <a:t> [1596] </a:t>
            </a:r>
            <a:r>
              <a:rPr lang="en-US" sz="1200" b="0" kern="1200" dirty="0">
                <a:solidFill>
                  <a:schemeClr val="tx1"/>
                </a:solidFill>
                <a:effectLst/>
                <a:latin typeface="+mn-lt"/>
                <a:ea typeface="+mn-ea"/>
                <a:cs typeface="+mn-cs"/>
              </a:rPr>
              <a:t>Kopf [279] </a:t>
            </a:r>
            <a:r>
              <a:rPr lang="en-US" sz="1200" b="0" kern="1200" dirty="0" err="1">
                <a:solidFill>
                  <a:schemeClr val="tx1"/>
                </a:solidFill>
                <a:effectLst/>
                <a:latin typeface="+mn-lt"/>
                <a:ea typeface="+mn-ea"/>
                <a:cs typeface="+mn-cs"/>
              </a:rPr>
              <a:t>Gutschein</a:t>
            </a:r>
            <a:r>
              <a:rPr lang="en-US" sz="1200" b="0" kern="1200" dirty="0">
                <a:solidFill>
                  <a:schemeClr val="tx1"/>
                </a:solidFill>
                <a:effectLst/>
                <a:latin typeface="+mn-lt"/>
                <a:ea typeface="+mn-ea"/>
                <a:cs typeface="+mn-cs"/>
              </a:rPr>
              <a:t> [78/3025] </a:t>
            </a:r>
            <a:r>
              <a:rPr lang="en-US" sz="1200" b="0" kern="1200" dirty="0" err="1">
                <a:solidFill>
                  <a:schemeClr val="tx1"/>
                </a:solidFill>
                <a:effectLst/>
                <a:latin typeface="+mn-lt"/>
                <a:ea typeface="+mn-ea"/>
                <a:cs typeface="+mn-cs"/>
              </a:rPr>
              <a:t>Liste</a:t>
            </a:r>
            <a:r>
              <a:rPr lang="en-US" sz="1200" b="0" kern="1200" dirty="0">
                <a:solidFill>
                  <a:schemeClr val="tx1"/>
                </a:solidFill>
                <a:effectLst/>
                <a:latin typeface="+mn-lt"/>
                <a:ea typeface="+mn-ea"/>
                <a:cs typeface="+mn-cs"/>
              </a:rPr>
              <a:t> [1975] </a:t>
            </a:r>
            <a:r>
              <a:rPr lang="en-US" sz="1200" b="0" kern="1200" dirty="0" err="1">
                <a:solidFill>
                  <a:schemeClr val="tx1"/>
                </a:solidFill>
                <a:effectLst/>
                <a:latin typeface="+mn-lt"/>
                <a:ea typeface="+mn-ea"/>
                <a:cs typeface="+mn-cs"/>
              </a:rPr>
              <a:t>wir</a:t>
            </a:r>
            <a:r>
              <a:rPr lang="en-US" sz="1200" b="0" kern="1200" dirty="0">
                <a:solidFill>
                  <a:schemeClr val="tx1"/>
                </a:solidFill>
                <a:effectLst/>
                <a:latin typeface="+mn-lt"/>
                <a:ea typeface="+mn-ea"/>
                <a:cs typeface="+mn-cs"/>
              </a:rPr>
              <a:t> [31] </a:t>
            </a:r>
            <a:r>
              <a:rPr lang="en-GB" sz="1200" b="0" kern="1200" dirty="0">
                <a:solidFill>
                  <a:schemeClr val="tx1"/>
                </a:solidFill>
                <a:effectLst/>
                <a:latin typeface="+mn-lt"/>
                <a:ea typeface="+mn-ea"/>
                <a:cs typeface="+mn-cs"/>
              </a:rPr>
              <a:t>Zug [613] </a:t>
            </a:r>
            <a:r>
              <a:rPr lang="en-US" sz="1200" b="0" kern="1200" dirty="0" err="1">
                <a:solidFill>
                  <a:schemeClr val="tx1"/>
                </a:solidFill>
                <a:effectLst/>
                <a:latin typeface="+mn-lt"/>
                <a:ea typeface="+mn-ea"/>
                <a:cs typeface="+mn-cs"/>
              </a:rPr>
              <a:t>machen</a:t>
            </a:r>
            <a:r>
              <a:rPr lang="en-US" sz="1200" b="0" kern="1200" dirty="0">
                <a:solidFill>
                  <a:schemeClr val="tx1"/>
                </a:solidFill>
                <a:effectLst/>
                <a:latin typeface="+mn-lt"/>
                <a:ea typeface="+mn-ea"/>
                <a:cs typeface="+mn-cs"/>
              </a:rPr>
              <a:t> [49] </a:t>
            </a:r>
            <a:r>
              <a:rPr lang="en-US" sz="1200" b="0" kern="1200" dirty="0" err="1">
                <a:solidFill>
                  <a:schemeClr val="tx1"/>
                </a:solidFill>
                <a:effectLst/>
                <a:latin typeface="+mn-lt"/>
                <a:ea typeface="+mn-ea"/>
                <a:cs typeface="+mn-cs"/>
              </a:rPr>
              <a:t>erreichen</a:t>
            </a:r>
            <a:r>
              <a:rPr lang="en-US" sz="1200" b="0" kern="1200" dirty="0">
                <a:solidFill>
                  <a:schemeClr val="tx1"/>
                </a:solidFill>
                <a:effectLst/>
                <a:latin typeface="+mn-lt"/>
                <a:ea typeface="+mn-ea"/>
                <a:cs typeface="+mn-cs"/>
              </a:rPr>
              <a:t> [305] </a:t>
            </a:r>
            <a:r>
              <a:rPr lang="en-US" sz="1200" b="0" kern="1200" dirty="0" err="1">
                <a:solidFill>
                  <a:schemeClr val="tx1"/>
                </a:solidFill>
                <a:effectLst/>
                <a:latin typeface="+mn-lt"/>
                <a:ea typeface="+mn-ea"/>
                <a:cs typeface="+mn-cs"/>
              </a:rPr>
              <a:t>springen</a:t>
            </a:r>
            <a:r>
              <a:rPr lang="en-US" sz="1200" b="0" kern="1200" dirty="0">
                <a:solidFill>
                  <a:schemeClr val="tx1"/>
                </a:solidFill>
                <a:effectLst/>
                <a:latin typeface="+mn-lt"/>
                <a:ea typeface="+mn-ea"/>
                <a:cs typeface="+mn-cs"/>
              </a:rPr>
              <a:t> [1468] </a:t>
            </a:r>
            <a:r>
              <a:rPr lang="en-US" sz="1200" b="0" kern="1200" dirty="0" err="1">
                <a:solidFill>
                  <a:schemeClr val="tx1"/>
                </a:solidFill>
                <a:effectLst/>
                <a:latin typeface="+mn-lt"/>
                <a:ea typeface="+mn-ea"/>
                <a:cs typeface="+mn-cs"/>
              </a:rPr>
              <a:t>heißen</a:t>
            </a:r>
            <a:r>
              <a:rPr lang="en-US" sz="1200" b="0" kern="1200" dirty="0">
                <a:solidFill>
                  <a:schemeClr val="tx1"/>
                </a:solidFill>
                <a:effectLst/>
                <a:latin typeface="+mn-lt"/>
                <a:ea typeface="+mn-ea"/>
                <a:cs typeface="+mn-cs"/>
              </a:rPr>
              <a:t> [123] </a:t>
            </a:r>
            <a:r>
              <a:rPr lang="en-US" sz="1200" b="0" kern="1200" dirty="0" err="1">
                <a:solidFill>
                  <a:schemeClr val="tx1"/>
                </a:solidFill>
                <a:effectLst/>
                <a:latin typeface="+mn-lt"/>
                <a:ea typeface="+mn-ea"/>
                <a:cs typeface="+mn-cs"/>
              </a:rPr>
              <a:t>wünschen</a:t>
            </a:r>
            <a:r>
              <a:rPr lang="en-US" sz="1200" b="0" kern="1200" dirty="0">
                <a:solidFill>
                  <a:schemeClr val="tx1"/>
                </a:solidFill>
                <a:effectLst/>
                <a:latin typeface="+mn-lt"/>
                <a:ea typeface="+mn-ea"/>
                <a:cs typeface="+mn-cs"/>
              </a:rPr>
              <a:t> [684] </a:t>
            </a:r>
            <a:r>
              <a:rPr lang="en-US" sz="1200" b="0" kern="1200" dirty="0" err="1">
                <a:solidFill>
                  <a:schemeClr val="tx1"/>
                </a:solidFill>
                <a:effectLst/>
                <a:latin typeface="+mn-lt"/>
                <a:ea typeface="+mn-ea"/>
                <a:cs typeface="+mn-cs"/>
              </a:rPr>
              <a:t>werfen</a:t>
            </a:r>
            <a:r>
              <a:rPr lang="en-US" sz="1200" b="0" kern="1200" dirty="0">
                <a:solidFill>
                  <a:schemeClr val="tx1"/>
                </a:solidFill>
                <a:effectLst/>
                <a:latin typeface="+mn-lt"/>
                <a:ea typeface="+mn-ea"/>
                <a:cs typeface="+mn-cs"/>
              </a:rPr>
              <a:t> [672] </a:t>
            </a:r>
            <a:r>
              <a:rPr lang="en-US" sz="1200" b="0" kern="1200" dirty="0" err="1">
                <a:solidFill>
                  <a:schemeClr val="tx1"/>
                </a:solidFill>
                <a:effectLst/>
                <a:latin typeface="+mn-lt"/>
                <a:ea typeface="+mn-ea"/>
                <a:cs typeface="+mn-cs"/>
              </a:rPr>
              <a:t>tragen</a:t>
            </a:r>
            <a:r>
              <a:rPr lang="en-US" sz="1200" b="0" kern="1200" dirty="0">
                <a:solidFill>
                  <a:schemeClr val="tx1"/>
                </a:solidFill>
                <a:effectLst/>
                <a:latin typeface="+mn-lt"/>
                <a:ea typeface="+mn-ea"/>
                <a:cs typeface="+mn-cs"/>
              </a:rPr>
              <a:t> [308] </a:t>
            </a:r>
            <a:r>
              <a:rPr lang="en-US" sz="1200" b="0" kern="1200" dirty="0" err="1">
                <a:solidFill>
                  <a:schemeClr val="tx1"/>
                </a:solidFill>
                <a:effectLst/>
                <a:latin typeface="+mn-lt"/>
                <a:ea typeface="+mn-ea"/>
                <a:cs typeface="+mn-cs"/>
              </a:rPr>
              <a:t>bleiben</a:t>
            </a:r>
            <a:r>
              <a:rPr lang="en-US" sz="1200" b="0" kern="1200" dirty="0">
                <a:solidFill>
                  <a:schemeClr val="tx1"/>
                </a:solidFill>
                <a:effectLst/>
                <a:latin typeface="+mn-lt"/>
                <a:ea typeface="+mn-ea"/>
                <a:cs typeface="+mn-cs"/>
              </a:rPr>
              <a:t> [112] du [52] ich [8] </a:t>
            </a:r>
            <a:r>
              <a:rPr lang="en-US" sz="1200" b="0" kern="1200" dirty="0" err="1">
                <a:solidFill>
                  <a:schemeClr val="tx1"/>
                </a:solidFill>
                <a:effectLst/>
                <a:latin typeface="+mn-lt"/>
                <a:ea typeface="+mn-ea"/>
                <a:cs typeface="+mn-cs"/>
              </a:rPr>
              <a:t>sie</a:t>
            </a:r>
            <a:r>
              <a:rPr lang="en-US" sz="1200" b="0" kern="1200" dirty="0">
                <a:solidFill>
                  <a:schemeClr val="tx1"/>
                </a:solidFill>
                <a:effectLst/>
                <a:latin typeface="+mn-lt"/>
                <a:ea typeface="+mn-ea"/>
                <a:cs typeface="+mn-cs"/>
              </a:rPr>
              <a:t> [10] Mitte [756] Platz [344] </a:t>
            </a: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866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p>
          <a:p>
            <a:endParaRPr lang="en-US" b="1" dirty="0"/>
          </a:p>
          <a:p>
            <a:r>
              <a:rPr lang="en-US" b="1" dirty="0"/>
              <a:t>Aim:</a:t>
            </a:r>
          </a:p>
          <a:p>
            <a:endParaRPr lang="en-US" b="1" dirty="0"/>
          </a:p>
          <a:p>
            <a:r>
              <a:rPr lang="en-US" b="1" dirty="0"/>
              <a:t>Procedure:</a:t>
            </a:r>
          </a:p>
          <a:p>
            <a:r>
              <a:rPr lang="en-US" b="0" dirty="0"/>
              <a:t>1.</a:t>
            </a:r>
          </a:p>
          <a:p>
            <a:r>
              <a:rPr lang="en-US" b="0" dirty="0"/>
              <a:t>2.</a:t>
            </a:r>
          </a:p>
          <a:p>
            <a:r>
              <a:rPr lang="en-US" b="0" dirty="0"/>
              <a:t>3.</a:t>
            </a:r>
          </a:p>
          <a:p>
            <a:r>
              <a:rPr lang="en-US" b="0" dirty="0"/>
              <a:t>4.</a:t>
            </a:r>
          </a:p>
          <a:p>
            <a:r>
              <a:rPr lang="en-US" b="0" dirty="0"/>
              <a:t>5.</a:t>
            </a:r>
          </a:p>
          <a:p>
            <a:endParaRPr lang="en-US" b="0" dirty="0"/>
          </a:p>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128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p>
          <a:p>
            <a:endParaRPr lang="en-US" b="1" dirty="0"/>
          </a:p>
          <a:p>
            <a:r>
              <a:rPr lang="en-US" b="1" dirty="0"/>
              <a:t>Aim:</a:t>
            </a:r>
          </a:p>
          <a:p>
            <a:endParaRPr lang="en-US" b="1" dirty="0"/>
          </a:p>
          <a:p>
            <a:r>
              <a:rPr lang="en-US" b="1" dirty="0"/>
              <a:t>Procedure:</a:t>
            </a:r>
          </a:p>
          <a:p>
            <a:r>
              <a:rPr lang="en-US" b="0" dirty="0"/>
              <a:t>1.</a:t>
            </a:r>
          </a:p>
          <a:p>
            <a:r>
              <a:rPr lang="en-US" b="0" dirty="0"/>
              <a:t>2.</a:t>
            </a:r>
          </a:p>
          <a:p>
            <a:r>
              <a:rPr lang="en-US" b="0" dirty="0"/>
              <a:t>3.</a:t>
            </a:r>
          </a:p>
          <a:p>
            <a:r>
              <a:rPr lang="en-US" b="0" dirty="0"/>
              <a:t>4.</a:t>
            </a:r>
          </a:p>
          <a:p>
            <a:r>
              <a:rPr lang="en-US" b="0" dirty="0"/>
              <a:t>5.</a:t>
            </a:r>
          </a:p>
          <a:p>
            <a:endParaRPr lang="en-US" b="0" dirty="0"/>
          </a:p>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577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36307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537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3774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6003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57817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3845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17505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2261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85780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061553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4221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788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6574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390285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6962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01066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41044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2809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75967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3486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6891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21914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52928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676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08910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22025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12778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1474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9469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0740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76782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980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51372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79981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77137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998098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9133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1.jpg"/><Relationship Id="rId7"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1.jpg"/><Relationship Id="rId7"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5.png"/><Relationship Id="rId5" Type="http://schemas.openxmlformats.org/officeDocument/2006/relationships/audio" Target="../media/audio5.wav"/><Relationship Id="rId10" Type="http://schemas.openxmlformats.org/officeDocument/2006/relationships/audio" Target="../media/audio10.wav"/><Relationship Id="rId4" Type="http://schemas.openxmlformats.org/officeDocument/2006/relationships/image" Target="../media/image4.png"/><Relationship Id="rId9" Type="http://schemas.openxmlformats.org/officeDocument/2006/relationships/audio" Target="../media/audio9.wav"/></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24015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Synonyme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442174" y="247046"/>
            <a:ext cx="2517026" cy="40893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48D4F7E1-E70F-444B-8F0F-351C650F3C68}"/>
              </a:ext>
            </a:extLst>
          </p:cNvPr>
          <p:cNvGraphicFramePr>
            <a:graphicFrameLocks noGrp="1"/>
          </p:cNvGraphicFramePr>
          <p:nvPr/>
        </p:nvGraphicFramePr>
        <p:xfrm>
          <a:off x="69576" y="2162117"/>
          <a:ext cx="6023113" cy="1508500"/>
        </p:xfrm>
        <a:graphic>
          <a:graphicData uri="http://schemas.openxmlformats.org/drawingml/2006/table">
            <a:tbl>
              <a:tblPr firstRow="1" firstCol="1" bandRow="1">
                <a:tableStyleId>{5C22544A-7EE6-4342-B048-85BDC9FD1C3A}</a:tableStyleId>
              </a:tblPr>
              <a:tblGrid>
                <a:gridCol w="3130826">
                  <a:extLst>
                    <a:ext uri="{9D8B030D-6E8A-4147-A177-3AD203B41FA5}">
                      <a16:colId xmlns:a16="http://schemas.microsoft.com/office/drawing/2014/main" val="833318671"/>
                    </a:ext>
                  </a:extLst>
                </a:gridCol>
                <a:gridCol w="2107096">
                  <a:extLst>
                    <a:ext uri="{9D8B030D-6E8A-4147-A177-3AD203B41FA5}">
                      <a16:colId xmlns:a16="http://schemas.microsoft.com/office/drawing/2014/main" val="2494574201"/>
                    </a:ext>
                  </a:extLst>
                </a:gridCol>
                <a:gridCol w="785191">
                  <a:extLst>
                    <a:ext uri="{9D8B030D-6E8A-4147-A177-3AD203B41FA5}">
                      <a16:colId xmlns:a16="http://schemas.microsoft.com/office/drawing/2014/main" val="2003025632"/>
                    </a:ext>
                  </a:extLst>
                </a:gridCol>
              </a:tblGrid>
              <a:tr h="377125">
                <a:tc rowSpan="4">
                  <a:txBody>
                    <a:bodyPr/>
                    <a:lstStyle/>
                    <a:p>
                      <a:pPr>
                        <a:lnSpc>
                          <a:spcPct val="107000"/>
                        </a:lnSpc>
                        <a:spcAft>
                          <a:spcPts val="0"/>
                        </a:spcAft>
                      </a:pPr>
                      <a:r>
                        <a:rPr lang="de-DE" sz="2000" b="0" dirty="0">
                          <a:solidFill>
                            <a:srgbClr val="104F75"/>
                          </a:solidFill>
                          <a:effectLst/>
                        </a:rPr>
                        <a:t>1) </a:t>
                      </a:r>
                      <a:r>
                        <a:rPr lang="en-GB" sz="2000" b="0" dirty="0">
                          <a:solidFill>
                            <a:srgbClr val="104F75"/>
                          </a:solidFill>
                          <a:effectLst/>
                        </a:rPr>
                        <a:t>Du </a:t>
                      </a:r>
                      <a:r>
                        <a:rPr lang="en-GB" sz="2000" b="1" dirty="0" err="1">
                          <a:solidFill>
                            <a:srgbClr val="104F75"/>
                          </a:solidFill>
                          <a:effectLst/>
                        </a:rPr>
                        <a:t>fährst</a:t>
                      </a:r>
                      <a:r>
                        <a:rPr lang="en-GB" sz="2000" b="0" dirty="0">
                          <a:solidFill>
                            <a:srgbClr val="104F75"/>
                          </a:solidFill>
                          <a:effectLst/>
                        </a:rPr>
                        <a:t> </a:t>
                      </a:r>
                      <a:r>
                        <a:rPr lang="en-GB" sz="2000" b="0" dirty="0" err="1">
                          <a:solidFill>
                            <a:srgbClr val="104F75"/>
                          </a:solidFill>
                          <a:effectLst/>
                        </a:rPr>
                        <a:t>mit</a:t>
                      </a:r>
                      <a:r>
                        <a:rPr lang="en-GB" sz="2000" b="0" dirty="0">
                          <a:solidFill>
                            <a:srgbClr val="104F75"/>
                          </a:solidFill>
                          <a:effectLst/>
                        </a:rPr>
                        <a:t> den Bus.</a:t>
                      </a:r>
                    </a:p>
                    <a:p>
                      <a:pPr>
                        <a:lnSpc>
                          <a:spcPct val="107000"/>
                        </a:lnSpc>
                        <a:spcAft>
                          <a:spcPts val="0"/>
                        </a:spcAft>
                      </a:pPr>
                      <a:r>
                        <a:rPr lang="de-DE" sz="2000" b="0" dirty="0">
                          <a:solidFill>
                            <a:srgbClr val="104F75"/>
                          </a:solidFill>
                          <a:effectLst/>
                        </a:rPr>
                        <a:t>    Du ______ den Bus.</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dirty="0">
                          <a:solidFill>
                            <a:srgbClr val="104F75"/>
                          </a:solidFill>
                          <a:effectLst/>
                        </a:rPr>
                        <a:t>a) </a:t>
                      </a:r>
                      <a:r>
                        <a:rPr lang="en-GB" sz="2000" b="0" dirty="0" err="1">
                          <a:solidFill>
                            <a:srgbClr val="104F75"/>
                          </a:solidFill>
                          <a:effectLst/>
                        </a:rPr>
                        <a:t>halten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b) </a:t>
                      </a:r>
                      <a:r>
                        <a:rPr lang="en-GB" sz="2000" b="0" dirty="0" err="1">
                          <a:solidFill>
                            <a:srgbClr val="104F75"/>
                          </a:solidFill>
                          <a:effectLst/>
                        </a:rPr>
                        <a:t>kommen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c) </a:t>
                      </a:r>
                      <a:r>
                        <a:rPr lang="en-GB" sz="2000" b="0" dirty="0" err="1">
                          <a:solidFill>
                            <a:srgbClr val="104F75"/>
                          </a:solidFill>
                          <a:effectLst/>
                        </a:rPr>
                        <a:t>nehmen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d) </a:t>
                      </a:r>
                      <a:r>
                        <a:rPr lang="en-GB" sz="2000" b="0" dirty="0" err="1">
                          <a:solidFill>
                            <a:srgbClr val="104F75"/>
                          </a:solidFill>
                          <a:effectLst/>
                        </a:rPr>
                        <a:t>wiederholen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sp>
        <p:nvSpPr>
          <p:cNvPr id="9" name="Rectangle 8">
            <a:extLst>
              <a:ext uri="{FF2B5EF4-FFF2-40B4-BE49-F238E27FC236}">
                <a16:creationId xmlns:a16="http://schemas.microsoft.com/office/drawing/2014/main" id="{32CE63EA-25DE-4E2C-9200-8C4E26EB6B7C}"/>
              </a:ext>
            </a:extLst>
          </p:cNvPr>
          <p:cNvSpPr/>
          <p:nvPr/>
        </p:nvSpPr>
        <p:spPr>
          <a:xfrm>
            <a:off x="0" y="1300294"/>
            <a:ext cx="10048240" cy="72552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SimSun" panose="02010600030101010101" pitchFamily="2" charset="-122"/>
                <a:cs typeface="Times New Roman" panose="02020603050405020304" pitchFamily="18" charset="0"/>
              </a:rPr>
              <a:t>Choose </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t>the verb with </a:t>
            </a: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t>the most</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t>similar </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t>meaning to the verb in bold. </a:t>
            </a:r>
            <a:b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t>Write </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t>the verb in the correct form.</a:t>
            </a:r>
            <a:endPar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sp>
        <p:nvSpPr>
          <p:cNvPr id="11" name="TextBox 10">
            <a:extLst>
              <a:ext uri="{FF2B5EF4-FFF2-40B4-BE49-F238E27FC236}">
                <a16:creationId xmlns:a16="http://schemas.microsoft.com/office/drawing/2014/main" id="{46EEB42D-CFCE-453C-A5A3-EB6C06DC46F5}"/>
              </a:ext>
            </a:extLst>
          </p:cNvPr>
          <p:cNvSpPr txBox="1"/>
          <p:nvPr/>
        </p:nvSpPr>
        <p:spPr>
          <a:xfrm>
            <a:off x="5518018" y="2810143"/>
            <a:ext cx="3632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6600"/>
                </a:solidFill>
                <a:effectLst/>
                <a:uLnTx/>
                <a:uFillTx/>
                <a:latin typeface="Century Gothic" panose="020F0302020204030204"/>
                <a:ea typeface="+mn-ea"/>
                <a:cs typeface="+mn-cs"/>
              </a:rPr>
              <a:t>x</a:t>
            </a:r>
          </a:p>
        </p:txBody>
      </p:sp>
      <p:graphicFrame>
        <p:nvGraphicFramePr>
          <p:cNvPr id="12" name="Table 11">
            <a:extLst>
              <a:ext uri="{FF2B5EF4-FFF2-40B4-BE49-F238E27FC236}">
                <a16:creationId xmlns:a16="http://schemas.microsoft.com/office/drawing/2014/main" id="{B8BFA657-2887-4B1B-B1D6-0B84642408D8}"/>
              </a:ext>
            </a:extLst>
          </p:cNvPr>
          <p:cNvGraphicFramePr>
            <a:graphicFrameLocks noGrp="1"/>
          </p:cNvGraphicFramePr>
          <p:nvPr/>
        </p:nvGraphicFramePr>
        <p:xfrm>
          <a:off x="6112567" y="2162117"/>
          <a:ext cx="6023113" cy="1508500"/>
        </p:xfrm>
        <a:graphic>
          <a:graphicData uri="http://schemas.openxmlformats.org/drawingml/2006/table">
            <a:tbl>
              <a:tblPr firstRow="1" firstCol="1" bandRow="1">
                <a:tableStyleId>{5C22544A-7EE6-4342-B048-85BDC9FD1C3A}</a:tableStyleId>
              </a:tblPr>
              <a:tblGrid>
                <a:gridCol w="3130826">
                  <a:extLst>
                    <a:ext uri="{9D8B030D-6E8A-4147-A177-3AD203B41FA5}">
                      <a16:colId xmlns:a16="http://schemas.microsoft.com/office/drawing/2014/main" val="833318671"/>
                    </a:ext>
                  </a:extLst>
                </a:gridCol>
                <a:gridCol w="2107096">
                  <a:extLst>
                    <a:ext uri="{9D8B030D-6E8A-4147-A177-3AD203B41FA5}">
                      <a16:colId xmlns:a16="http://schemas.microsoft.com/office/drawing/2014/main" val="2494574201"/>
                    </a:ext>
                  </a:extLst>
                </a:gridCol>
                <a:gridCol w="785191">
                  <a:extLst>
                    <a:ext uri="{9D8B030D-6E8A-4147-A177-3AD203B41FA5}">
                      <a16:colId xmlns:a16="http://schemas.microsoft.com/office/drawing/2014/main" val="2003025632"/>
                    </a:ext>
                  </a:extLst>
                </a:gridCol>
              </a:tblGrid>
              <a:tr h="377125">
                <a:tc rowSpan="4">
                  <a:txBody>
                    <a:bodyPr/>
                    <a:lstStyle/>
                    <a:p>
                      <a:pPr>
                        <a:lnSpc>
                          <a:spcPct val="107000"/>
                        </a:lnSpc>
                        <a:spcAft>
                          <a:spcPts val="0"/>
                        </a:spcAft>
                      </a:pPr>
                      <a:r>
                        <a:rPr lang="de-DE" sz="2000" b="0" dirty="0">
                          <a:solidFill>
                            <a:srgbClr val="104F75"/>
                          </a:solidFill>
                          <a:effectLst/>
                        </a:rPr>
                        <a:t>3) </a:t>
                      </a:r>
                      <a:r>
                        <a:rPr lang="en-GB" sz="2000" b="0" dirty="0">
                          <a:solidFill>
                            <a:srgbClr val="104F75"/>
                          </a:solidFill>
                          <a:effectLst/>
                        </a:rPr>
                        <a:t>Sie </a:t>
                      </a:r>
                      <a:r>
                        <a:rPr lang="en-GB" sz="2000" b="1" dirty="0" err="1">
                          <a:solidFill>
                            <a:srgbClr val="104F75"/>
                          </a:solidFill>
                          <a:effectLst/>
                        </a:rPr>
                        <a:t>bekommt</a:t>
                      </a:r>
                      <a:r>
                        <a:rPr lang="en-GB" sz="2000" b="0" dirty="0">
                          <a:solidFill>
                            <a:srgbClr val="104F75"/>
                          </a:solidFill>
                          <a:effectLst/>
                        </a:rPr>
                        <a:t> </a:t>
                      </a:r>
                      <a:r>
                        <a:rPr lang="en-GB" sz="2000" b="0" dirty="0" err="1">
                          <a:solidFill>
                            <a:srgbClr val="104F75"/>
                          </a:solidFill>
                          <a:effectLst/>
                        </a:rPr>
                        <a:t>einen</a:t>
                      </a:r>
                      <a:r>
                        <a:rPr lang="en-GB" sz="2000" b="0" dirty="0">
                          <a:solidFill>
                            <a:srgbClr val="104F75"/>
                          </a:solidFill>
                          <a:effectLst/>
                        </a:rPr>
                        <a:t> </a:t>
                      </a:r>
                      <a:r>
                        <a:rPr lang="en-GB" sz="2000" b="0" dirty="0" err="1">
                          <a:solidFill>
                            <a:srgbClr val="104F75"/>
                          </a:solidFill>
                          <a:effectLst/>
                        </a:rPr>
                        <a:t>Preis</a:t>
                      </a:r>
                      <a:r>
                        <a:rPr lang="en-GB" sz="2000" b="0" dirty="0">
                          <a:solidFill>
                            <a:srgbClr val="104F75"/>
                          </a:solidFill>
                          <a:effectLst/>
                        </a:rPr>
                        <a:t>.</a:t>
                      </a:r>
                      <a:br>
                        <a:rPr lang="en-GB" sz="2000" b="0" dirty="0">
                          <a:solidFill>
                            <a:srgbClr val="104F75"/>
                          </a:solidFill>
                          <a:effectLst/>
                        </a:rPr>
                      </a:br>
                      <a:r>
                        <a:rPr lang="en-GB" sz="2000" b="0" dirty="0">
                          <a:solidFill>
                            <a:srgbClr val="104F75"/>
                          </a:solidFill>
                          <a:effectLst/>
                        </a:rPr>
                        <a:t>     Sie _________ </a:t>
                      </a:r>
                      <a:r>
                        <a:rPr lang="en-GB" sz="2000" b="0" dirty="0" err="1">
                          <a:solidFill>
                            <a:srgbClr val="104F75"/>
                          </a:solidFill>
                          <a:effectLst/>
                        </a:rPr>
                        <a:t>einen</a:t>
                      </a:r>
                      <a:br>
                        <a:rPr lang="en-GB" sz="2000" b="0" dirty="0">
                          <a:solidFill>
                            <a:srgbClr val="104F75"/>
                          </a:solidFill>
                          <a:effectLst/>
                        </a:rPr>
                      </a:br>
                      <a:r>
                        <a:rPr lang="en-GB" sz="2000" b="0" dirty="0" err="1">
                          <a:solidFill>
                            <a:srgbClr val="104F75"/>
                          </a:solidFill>
                          <a:effectLst/>
                        </a:rPr>
                        <a:t>Preis</a:t>
                      </a: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dirty="0">
                          <a:solidFill>
                            <a:srgbClr val="104F75"/>
                          </a:solidFill>
                          <a:effectLst/>
                        </a:rPr>
                        <a:t>a) </a:t>
                      </a:r>
                      <a:r>
                        <a:rPr lang="en-GB" sz="2000" b="0" dirty="0" err="1">
                          <a:solidFill>
                            <a:srgbClr val="104F75"/>
                          </a:solidFill>
                          <a:effectLst/>
                        </a:rPr>
                        <a:t>tragen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b) </a:t>
                      </a:r>
                      <a:r>
                        <a:rPr lang="en-GB" sz="2000" b="0" dirty="0" err="1">
                          <a:solidFill>
                            <a:srgbClr val="104F75"/>
                          </a:solidFill>
                          <a:effectLst/>
                        </a:rPr>
                        <a:t>machen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c) </a:t>
                      </a:r>
                      <a:r>
                        <a:rPr lang="en-GB" sz="2000" b="0" dirty="0" err="1">
                          <a:solidFill>
                            <a:srgbClr val="104F75"/>
                          </a:solidFill>
                          <a:effectLst/>
                        </a:rPr>
                        <a:t>erreichen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d) </a:t>
                      </a:r>
                      <a:r>
                        <a:rPr lang="en-GB" sz="2000" b="0" dirty="0" err="1">
                          <a:solidFill>
                            <a:srgbClr val="104F75"/>
                          </a:solidFill>
                          <a:effectLst/>
                        </a:rPr>
                        <a:t>erhalten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graphicFrame>
        <p:nvGraphicFramePr>
          <p:cNvPr id="13" name="Table 12">
            <a:extLst>
              <a:ext uri="{FF2B5EF4-FFF2-40B4-BE49-F238E27FC236}">
                <a16:creationId xmlns:a16="http://schemas.microsoft.com/office/drawing/2014/main" id="{DB3F2DC1-9220-41FB-8DBA-1029E0B210A8}"/>
              </a:ext>
            </a:extLst>
          </p:cNvPr>
          <p:cNvGraphicFramePr>
            <a:graphicFrameLocks noGrp="1"/>
          </p:cNvGraphicFramePr>
          <p:nvPr/>
        </p:nvGraphicFramePr>
        <p:xfrm>
          <a:off x="66261" y="4077937"/>
          <a:ext cx="6023113" cy="1508500"/>
        </p:xfrm>
        <a:graphic>
          <a:graphicData uri="http://schemas.openxmlformats.org/drawingml/2006/table">
            <a:tbl>
              <a:tblPr firstRow="1" firstCol="1" bandRow="1">
                <a:tableStyleId>{5C22544A-7EE6-4342-B048-85BDC9FD1C3A}</a:tableStyleId>
              </a:tblPr>
              <a:tblGrid>
                <a:gridCol w="3313043">
                  <a:extLst>
                    <a:ext uri="{9D8B030D-6E8A-4147-A177-3AD203B41FA5}">
                      <a16:colId xmlns:a16="http://schemas.microsoft.com/office/drawing/2014/main" val="833318671"/>
                    </a:ext>
                  </a:extLst>
                </a:gridCol>
                <a:gridCol w="1924879">
                  <a:extLst>
                    <a:ext uri="{9D8B030D-6E8A-4147-A177-3AD203B41FA5}">
                      <a16:colId xmlns:a16="http://schemas.microsoft.com/office/drawing/2014/main" val="2494574201"/>
                    </a:ext>
                  </a:extLst>
                </a:gridCol>
                <a:gridCol w="785191">
                  <a:extLst>
                    <a:ext uri="{9D8B030D-6E8A-4147-A177-3AD203B41FA5}">
                      <a16:colId xmlns:a16="http://schemas.microsoft.com/office/drawing/2014/main" val="2003025632"/>
                    </a:ext>
                  </a:extLst>
                </a:gridCol>
              </a:tblGrid>
              <a:tr h="377125">
                <a:tc rowSpan="4">
                  <a:txBody>
                    <a:bodyPr/>
                    <a:lstStyle/>
                    <a:p>
                      <a:pPr>
                        <a:lnSpc>
                          <a:spcPct val="107000"/>
                        </a:lnSpc>
                        <a:spcAft>
                          <a:spcPts val="0"/>
                        </a:spcAft>
                      </a:pPr>
                      <a:r>
                        <a:rPr lang="de-DE" sz="2000" b="0" dirty="0">
                          <a:solidFill>
                            <a:srgbClr val="104F75"/>
                          </a:solidFill>
                          <a:effectLst/>
                        </a:rPr>
                        <a:t>2) </a:t>
                      </a:r>
                      <a:r>
                        <a:rPr lang="en-GB" sz="2000" b="0" dirty="0">
                          <a:solidFill>
                            <a:srgbClr val="104F75"/>
                          </a:solidFill>
                          <a:effectLst/>
                        </a:rPr>
                        <a:t>Der Park </a:t>
                      </a:r>
                      <a:r>
                        <a:rPr lang="en-GB" sz="2000" b="1" dirty="0" err="1">
                          <a:solidFill>
                            <a:srgbClr val="104F75"/>
                          </a:solidFill>
                          <a:effectLst/>
                        </a:rPr>
                        <a:t>ist</a:t>
                      </a:r>
                      <a:r>
                        <a:rPr lang="en-GB" sz="2000" b="1" dirty="0">
                          <a:solidFill>
                            <a:srgbClr val="104F75"/>
                          </a:solidFill>
                          <a:effectLst/>
                        </a:rPr>
                        <a:t> </a:t>
                      </a:r>
                      <a:r>
                        <a:rPr lang="en-GB" sz="2000" b="0" dirty="0">
                          <a:solidFill>
                            <a:srgbClr val="104F75"/>
                          </a:solidFill>
                          <a:effectLst/>
                        </a:rPr>
                        <a:t>in Wien.</a:t>
                      </a:r>
                      <a:br>
                        <a:rPr lang="en-GB" sz="2000" b="0" dirty="0">
                          <a:solidFill>
                            <a:srgbClr val="104F75"/>
                          </a:solidFill>
                          <a:effectLst/>
                        </a:rPr>
                      </a:br>
                      <a:r>
                        <a:rPr lang="en-GB" sz="2000" b="0" dirty="0">
                          <a:solidFill>
                            <a:srgbClr val="104F75"/>
                          </a:solidFill>
                          <a:effectLst/>
                        </a:rPr>
                        <a:t>     Der Park _____ in Wien.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dirty="0">
                          <a:solidFill>
                            <a:srgbClr val="104F75"/>
                          </a:solidFill>
                          <a:effectLst/>
                        </a:rPr>
                        <a:t>a) </a:t>
                      </a:r>
                      <a:r>
                        <a:rPr lang="en-GB" sz="2000" b="0" dirty="0" err="1">
                          <a:solidFill>
                            <a:srgbClr val="104F75"/>
                          </a:solidFill>
                          <a:effectLst/>
                        </a:rPr>
                        <a:t>liegen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b) </a:t>
                      </a:r>
                      <a:r>
                        <a:rPr lang="en-GB" sz="2000" b="0" dirty="0" err="1">
                          <a:solidFill>
                            <a:srgbClr val="104F75"/>
                          </a:solidFill>
                          <a:effectLst/>
                        </a:rPr>
                        <a:t>stehen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c) </a:t>
                      </a:r>
                      <a:r>
                        <a:rPr lang="en-GB" sz="2000" b="0" dirty="0" err="1">
                          <a:solidFill>
                            <a:srgbClr val="104F75"/>
                          </a:solidFill>
                          <a:effectLst/>
                        </a:rPr>
                        <a:t>sitzen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d) </a:t>
                      </a:r>
                      <a:r>
                        <a:rPr lang="en-GB" sz="2000" b="0" dirty="0" err="1">
                          <a:solidFill>
                            <a:srgbClr val="104F75"/>
                          </a:solidFill>
                          <a:effectLst/>
                        </a:rPr>
                        <a:t>heißen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graphicFrame>
        <p:nvGraphicFramePr>
          <p:cNvPr id="14" name="Table 13">
            <a:extLst>
              <a:ext uri="{FF2B5EF4-FFF2-40B4-BE49-F238E27FC236}">
                <a16:creationId xmlns:a16="http://schemas.microsoft.com/office/drawing/2014/main" id="{CF07B0B3-8CDA-4ADD-8DEB-2B386C185FF4}"/>
              </a:ext>
            </a:extLst>
          </p:cNvPr>
          <p:cNvGraphicFramePr>
            <a:graphicFrameLocks noGrp="1"/>
          </p:cNvGraphicFramePr>
          <p:nvPr/>
        </p:nvGraphicFramePr>
        <p:xfrm>
          <a:off x="6109252" y="4077937"/>
          <a:ext cx="6023113" cy="1508500"/>
        </p:xfrm>
        <a:graphic>
          <a:graphicData uri="http://schemas.openxmlformats.org/drawingml/2006/table">
            <a:tbl>
              <a:tblPr firstRow="1" firstCol="1" bandRow="1">
                <a:tableStyleId>{5C22544A-7EE6-4342-B048-85BDC9FD1C3A}</a:tableStyleId>
              </a:tblPr>
              <a:tblGrid>
                <a:gridCol w="3130826">
                  <a:extLst>
                    <a:ext uri="{9D8B030D-6E8A-4147-A177-3AD203B41FA5}">
                      <a16:colId xmlns:a16="http://schemas.microsoft.com/office/drawing/2014/main" val="833318671"/>
                    </a:ext>
                  </a:extLst>
                </a:gridCol>
                <a:gridCol w="2107096">
                  <a:extLst>
                    <a:ext uri="{9D8B030D-6E8A-4147-A177-3AD203B41FA5}">
                      <a16:colId xmlns:a16="http://schemas.microsoft.com/office/drawing/2014/main" val="2494574201"/>
                    </a:ext>
                  </a:extLst>
                </a:gridCol>
                <a:gridCol w="785191">
                  <a:extLst>
                    <a:ext uri="{9D8B030D-6E8A-4147-A177-3AD203B41FA5}">
                      <a16:colId xmlns:a16="http://schemas.microsoft.com/office/drawing/2014/main" val="2003025632"/>
                    </a:ext>
                  </a:extLst>
                </a:gridCol>
              </a:tblGrid>
              <a:tr h="377125">
                <a:tc rowSpan="4">
                  <a:txBody>
                    <a:bodyPr/>
                    <a:lstStyle/>
                    <a:p>
                      <a:pPr>
                        <a:lnSpc>
                          <a:spcPct val="107000"/>
                        </a:lnSpc>
                        <a:spcAft>
                          <a:spcPts val="0"/>
                        </a:spcAft>
                      </a:pPr>
                      <a:r>
                        <a:rPr lang="de-DE" sz="2000" b="0" dirty="0">
                          <a:solidFill>
                            <a:srgbClr val="104F75"/>
                          </a:solidFill>
                          <a:effectLst/>
                        </a:rPr>
                        <a:t>4) </a:t>
                      </a:r>
                      <a:r>
                        <a:rPr lang="de-DE" sz="2000" b="1" dirty="0">
                          <a:solidFill>
                            <a:srgbClr val="104F75"/>
                          </a:solidFill>
                          <a:effectLst/>
                        </a:rPr>
                        <a:t>Redest</a:t>
                      </a:r>
                      <a:r>
                        <a:rPr lang="de-DE" sz="2000" b="0" dirty="0">
                          <a:solidFill>
                            <a:srgbClr val="104F75"/>
                          </a:solidFill>
                          <a:effectLst/>
                        </a:rPr>
                        <a:t> du</a:t>
                      </a:r>
                      <a:r>
                        <a:rPr lang="en-GB" sz="2000" b="0" dirty="0">
                          <a:solidFill>
                            <a:srgbClr val="104F75"/>
                          </a:solidFill>
                          <a:effectLst/>
                        </a:rPr>
                        <a:t> </a:t>
                      </a:r>
                      <a:r>
                        <a:rPr lang="en-GB" sz="2000" b="0" dirty="0" err="1">
                          <a:solidFill>
                            <a:srgbClr val="104F75"/>
                          </a:solidFill>
                          <a:effectLst/>
                        </a:rPr>
                        <a:t>mit</a:t>
                      </a:r>
                      <a:r>
                        <a:rPr lang="en-GB" sz="2000" b="0" dirty="0">
                          <a:solidFill>
                            <a:srgbClr val="104F75"/>
                          </a:solidFill>
                          <a:effectLst/>
                        </a:rPr>
                        <a:t> </a:t>
                      </a:r>
                      <a:r>
                        <a:rPr lang="en-GB" sz="2000" b="0" dirty="0" err="1">
                          <a:solidFill>
                            <a:srgbClr val="104F75"/>
                          </a:solidFill>
                          <a:effectLst/>
                        </a:rPr>
                        <a:t>mir</a:t>
                      </a:r>
                      <a:r>
                        <a:rPr lang="en-GB" sz="2000" b="0" dirty="0">
                          <a:solidFill>
                            <a:srgbClr val="104F75"/>
                          </a:solidFill>
                          <a:effectLst/>
                        </a:rPr>
                        <a:t>?</a:t>
                      </a:r>
                    </a:p>
                    <a:p>
                      <a:pPr>
                        <a:lnSpc>
                          <a:spcPct val="107000"/>
                        </a:lnSpc>
                        <a:spcAft>
                          <a:spcPts val="0"/>
                        </a:spcAft>
                      </a:pPr>
                      <a:r>
                        <a:rPr lang="de-DE" sz="2000" b="0" dirty="0">
                          <a:solidFill>
                            <a:srgbClr val="104F75"/>
                          </a:solidFill>
                          <a:effectLst/>
                        </a:rPr>
                        <a:t>     ______ du mit mir?</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0"/>
                        </a:spcAft>
                      </a:pPr>
                      <a:r>
                        <a:rPr lang="en-GB" sz="2000" b="0" dirty="0">
                          <a:solidFill>
                            <a:srgbClr val="104F75"/>
                          </a:solidFill>
                          <a:effectLst/>
                        </a:rPr>
                        <a:t>a) </a:t>
                      </a:r>
                      <a:r>
                        <a:rPr lang="en-GB" sz="2000" b="0" dirty="0" err="1">
                          <a:solidFill>
                            <a:srgbClr val="104F75"/>
                          </a:solidFill>
                          <a:effectLst/>
                        </a:rPr>
                        <a:t>wünschen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05201727"/>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b) </a:t>
                      </a:r>
                      <a:r>
                        <a:rPr lang="en-GB" sz="2000" b="0" dirty="0" err="1">
                          <a:solidFill>
                            <a:srgbClr val="104F75"/>
                          </a:solidFill>
                          <a:effectLst/>
                        </a:rPr>
                        <a:t>sprechen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1567874"/>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c) </a:t>
                      </a:r>
                      <a:r>
                        <a:rPr lang="en-GB" sz="2000" b="0" dirty="0" err="1">
                          <a:solidFill>
                            <a:srgbClr val="104F75"/>
                          </a:solidFill>
                          <a:effectLst/>
                        </a:rPr>
                        <a:t>bleiben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a:solidFill>
                            <a:srgbClr val="104F75"/>
                          </a:solidFill>
                          <a:effectLst/>
                        </a:rPr>
                        <a:t>☐</a:t>
                      </a:r>
                      <a:endParaRPr lang="en-GB" sz="2000" b="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989739"/>
                  </a:ext>
                </a:extLst>
              </a:tr>
              <a:tr h="377125">
                <a:tc vMerge="1">
                  <a:txBody>
                    <a:bodyPr/>
                    <a:lstStyle/>
                    <a:p>
                      <a:endParaRPr lang="en-GB"/>
                    </a:p>
                  </a:txBody>
                  <a:tcPr/>
                </a:tc>
                <a:tc>
                  <a:txBody>
                    <a:bodyPr/>
                    <a:lstStyle/>
                    <a:p>
                      <a:pPr>
                        <a:lnSpc>
                          <a:spcPct val="107000"/>
                        </a:lnSpc>
                        <a:spcAft>
                          <a:spcPts val="0"/>
                        </a:spcAft>
                      </a:pPr>
                      <a:r>
                        <a:rPr lang="en-GB" sz="2000" b="0" dirty="0">
                          <a:solidFill>
                            <a:srgbClr val="104F75"/>
                          </a:solidFill>
                          <a:effectLst/>
                        </a:rPr>
                        <a:t>d) </a:t>
                      </a:r>
                      <a:r>
                        <a:rPr lang="en-GB" sz="2000" b="0" dirty="0" err="1">
                          <a:solidFill>
                            <a:srgbClr val="104F75"/>
                          </a:solidFill>
                          <a:effectLst/>
                        </a:rPr>
                        <a:t>werfen</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GB" sz="2000" b="0" dirty="0">
                          <a:solidFill>
                            <a:srgbClr val="104F75"/>
                          </a:solidFill>
                          <a:effectLst/>
                        </a:rPr>
                        <a:t>☐</a:t>
                      </a:r>
                      <a:endParaRPr lang="en-GB" sz="2000" b="0" dirty="0">
                        <a:solidFill>
                          <a:srgbClr val="104F7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6808254"/>
                  </a:ext>
                </a:extLst>
              </a:tr>
            </a:tbl>
          </a:graphicData>
        </a:graphic>
      </p:graphicFrame>
      <p:sp>
        <p:nvSpPr>
          <p:cNvPr id="15" name="TextBox 14">
            <a:extLst>
              <a:ext uri="{FF2B5EF4-FFF2-40B4-BE49-F238E27FC236}">
                <a16:creationId xmlns:a16="http://schemas.microsoft.com/office/drawing/2014/main" id="{C2B6341B-E11B-4970-A832-D0A36138F405}"/>
              </a:ext>
            </a:extLst>
          </p:cNvPr>
          <p:cNvSpPr txBox="1"/>
          <p:nvPr/>
        </p:nvSpPr>
        <p:spPr>
          <a:xfrm>
            <a:off x="5511991" y="3961511"/>
            <a:ext cx="3632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6600"/>
                </a:solidFill>
                <a:effectLst/>
                <a:uLnTx/>
                <a:uFillTx/>
                <a:latin typeface="Century Gothic" panose="020F0302020204030204"/>
                <a:ea typeface="+mn-ea"/>
                <a:cs typeface="+mn-cs"/>
              </a:rPr>
              <a:t>x</a:t>
            </a:r>
          </a:p>
        </p:txBody>
      </p:sp>
      <p:sp>
        <p:nvSpPr>
          <p:cNvPr id="16" name="TextBox 15">
            <a:extLst>
              <a:ext uri="{FF2B5EF4-FFF2-40B4-BE49-F238E27FC236}">
                <a16:creationId xmlns:a16="http://schemas.microsoft.com/office/drawing/2014/main" id="{3E6685C6-334E-4F17-914F-50560DAFBA96}"/>
              </a:ext>
            </a:extLst>
          </p:cNvPr>
          <p:cNvSpPr txBox="1"/>
          <p:nvPr/>
        </p:nvSpPr>
        <p:spPr>
          <a:xfrm>
            <a:off x="11567635" y="3167390"/>
            <a:ext cx="3632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6600"/>
                </a:solidFill>
                <a:effectLst/>
                <a:uLnTx/>
                <a:uFillTx/>
                <a:latin typeface="Century Gothic" panose="020F0302020204030204"/>
                <a:ea typeface="+mn-ea"/>
                <a:cs typeface="+mn-cs"/>
              </a:rPr>
              <a:t>x</a:t>
            </a:r>
          </a:p>
        </p:txBody>
      </p:sp>
      <p:sp>
        <p:nvSpPr>
          <p:cNvPr id="17" name="TextBox 16">
            <a:extLst>
              <a:ext uri="{FF2B5EF4-FFF2-40B4-BE49-F238E27FC236}">
                <a16:creationId xmlns:a16="http://schemas.microsoft.com/office/drawing/2014/main" id="{24BD7679-5F22-4FFB-8E9C-2F47C4F9B008}"/>
              </a:ext>
            </a:extLst>
          </p:cNvPr>
          <p:cNvSpPr txBox="1"/>
          <p:nvPr/>
        </p:nvSpPr>
        <p:spPr>
          <a:xfrm>
            <a:off x="11564923" y="4308967"/>
            <a:ext cx="3632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6600"/>
                </a:solidFill>
                <a:effectLst/>
                <a:uLnTx/>
                <a:uFillTx/>
                <a:latin typeface="Century Gothic" panose="020F0302020204030204"/>
                <a:ea typeface="+mn-ea"/>
                <a:cs typeface="+mn-cs"/>
              </a:rPr>
              <a:t>x</a:t>
            </a:r>
          </a:p>
        </p:txBody>
      </p:sp>
      <p:sp>
        <p:nvSpPr>
          <p:cNvPr id="18" name="TextBox 17">
            <a:extLst>
              <a:ext uri="{FF2B5EF4-FFF2-40B4-BE49-F238E27FC236}">
                <a16:creationId xmlns:a16="http://schemas.microsoft.com/office/drawing/2014/main" id="{B96E8B54-2309-4EC1-A154-AE2632B68DA5}"/>
              </a:ext>
            </a:extLst>
          </p:cNvPr>
          <p:cNvSpPr txBox="1"/>
          <p:nvPr/>
        </p:nvSpPr>
        <p:spPr>
          <a:xfrm>
            <a:off x="317585" y="2402767"/>
            <a:ext cx="180892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nimmst</a:t>
            </a:r>
            <a:endPar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22093010-84C0-40C6-A9AC-984DFE1314F6}"/>
              </a:ext>
            </a:extLst>
          </p:cNvPr>
          <p:cNvSpPr txBox="1"/>
          <p:nvPr/>
        </p:nvSpPr>
        <p:spPr>
          <a:xfrm>
            <a:off x="1081804" y="4370522"/>
            <a:ext cx="15814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liegt</a:t>
            </a:r>
            <a:endPar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0461C06B-9865-4C4F-B065-56C0FD074381}"/>
              </a:ext>
            </a:extLst>
          </p:cNvPr>
          <p:cNvSpPr txBox="1"/>
          <p:nvPr/>
        </p:nvSpPr>
        <p:spPr>
          <a:xfrm>
            <a:off x="6982086" y="2767280"/>
            <a:ext cx="11857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erhält</a:t>
            </a:r>
            <a:endPar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A11DCEFC-C588-43AB-9BBB-49A0B512920C}"/>
              </a:ext>
            </a:extLst>
          </p:cNvPr>
          <p:cNvSpPr txBox="1"/>
          <p:nvPr/>
        </p:nvSpPr>
        <p:spPr>
          <a:xfrm>
            <a:off x="6288844" y="4308967"/>
            <a:ext cx="12248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rPr>
              <a:t>S</a:t>
            </a:r>
            <a:r>
              <a:rPr kumimoji="0" lang="en-GB" sz="2000" b="0" i="0" u="none" strike="noStrike" kern="1200" cap="none" spc="0" normalizeH="0" baseline="0" noProof="0" dirty="0" err="1">
                <a:ln>
                  <a:noFill/>
                </a:ln>
                <a:solidFill>
                  <a:srgbClr val="FF6600"/>
                </a:solidFill>
                <a:effectLst/>
                <a:uLnTx/>
                <a:uFillTx/>
                <a:latin typeface="Century Gothic" panose="020F0302020204030204"/>
                <a:ea typeface="+mn-ea"/>
                <a:cs typeface="+mn-cs"/>
              </a:rPr>
              <a:t>prichst</a:t>
            </a:r>
            <a:endParaRPr kumimoji="0" lang="en-GB" sz="20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3473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P spid="19" grpId="0"/>
      <p:bldP spid="20"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24015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Antonyme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33652" y="247047"/>
            <a:ext cx="1125548" cy="34930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32CE63EA-25DE-4E2C-9200-8C4E26EB6B7C}"/>
              </a:ext>
            </a:extLst>
          </p:cNvPr>
          <p:cNvSpPr/>
          <p:nvPr/>
        </p:nvSpPr>
        <p:spPr>
          <a:xfrm>
            <a:off x="0" y="1300294"/>
            <a:ext cx="10048240" cy="105464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SimSun" panose="02010600030101010101" pitchFamily="2" charset="-122"/>
                <a:cs typeface="Times New Roman" panose="02020603050405020304" pitchFamily="18" charset="0"/>
              </a:rPr>
              <a:t>Listen. You will hear four words.  </a:t>
            </a:r>
            <a:b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SimSun" panose="02010600030101010101" pitchFamily="2" charset="-122"/>
                <a:cs typeface="Times New Roman" panose="02020603050405020304" pitchFamily="18" charset="0"/>
              </a:rPr>
            </a:b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SimSun" panose="02010600030101010101" pitchFamily="2" charset="-122"/>
                <a:cs typeface="Times New Roman" panose="02020603050405020304" pitchFamily="18" charset="0"/>
              </a:rPr>
              <a:t>Choose </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t>the word with </a:t>
            </a: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t>the opposite meaning</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t> to the word you see.</a:t>
            </a:r>
            <a:b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GB" sz="2000" b="1"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t>Write </a:t>
            </a:r>
            <a:r>
              <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Times New Roman" panose="02020603050405020304" pitchFamily="18" charset="0"/>
                <a:cs typeface="Arial" panose="020B0604020202020204" pitchFamily="34" charset="0"/>
              </a:rPr>
              <a:t>the word in German.</a:t>
            </a:r>
            <a:endParaRPr kumimoji="0" lang="en-GB" sz="2000" b="0" i="0" u="none" strike="noStrike" kern="1200" cap="none" spc="0" normalizeH="0" baseline="0" noProof="0" dirty="0">
              <a:ln>
                <a:noFill/>
              </a:ln>
              <a:solidFill>
                <a:srgbClr val="104F75"/>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2" name="Table 5">
            <a:extLst>
              <a:ext uri="{FF2B5EF4-FFF2-40B4-BE49-F238E27FC236}">
                <a16:creationId xmlns:a16="http://schemas.microsoft.com/office/drawing/2014/main" id="{CA0C19A7-CF00-4861-B77B-454755028A6D}"/>
              </a:ext>
            </a:extLst>
          </p:cNvPr>
          <p:cNvGraphicFramePr>
            <a:graphicFrameLocks noGrp="1"/>
          </p:cNvGraphicFramePr>
          <p:nvPr/>
        </p:nvGraphicFramePr>
        <p:xfrm>
          <a:off x="1741556" y="2510479"/>
          <a:ext cx="8128000" cy="2321708"/>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188930919"/>
                    </a:ext>
                  </a:extLst>
                </a:gridCol>
                <a:gridCol w="4064000">
                  <a:extLst>
                    <a:ext uri="{9D8B030D-6E8A-4147-A177-3AD203B41FA5}">
                      <a16:colId xmlns:a16="http://schemas.microsoft.com/office/drawing/2014/main" val="17245839"/>
                    </a:ext>
                  </a:extLst>
                </a:gridCol>
              </a:tblGrid>
              <a:tr h="1160854">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91486728"/>
                  </a:ext>
                </a:extLst>
              </a:tr>
              <a:tr h="1160854">
                <a:tc>
                  <a:txBody>
                    <a:bodyPr/>
                    <a:lstStyle/>
                    <a:p>
                      <a:endParaRPr lang="en-GB"/>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dirty="0"/>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0047309"/>
                  </a:ext>
                </a:extLst>
              </a:tr>
            </a:tbl>
          </a:graphicData>
        </a:graphic>
      </p:graphicFrame>
      <p:sp>
        <p:nvSpPr>
          <p:cNvPr id="18" name="Rectangle 17">
            <a:hlinkClick r:id="" action="ppaction://noaction">
              <a:snd r:embed="rId5" name="29. 1.wav"/>
            </a:hlinkClick>
            <a:extLst>
              <a:ext uri="{FF2B5EF4-FFF2-40B4-BE49-F238E27FC236}">
                <a16:creationId xmlns:a16="http://schemas.microsoft.com/office/drawing/2014/main" id="{EA8F66A8-7232-4B27-B071-D62969913EE7}"/>
              </a:ext>
            </a:extLst>
          </p:cNvPr>
          <p:cNvSpPr/>
          <p:nvPr/>
        </p:nvSpPr>
        <p:spPr>
          <a:xfrm>
            <a:off x="1890444" y="2808430"/>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9" name="Rectangle 18">
            <a:hlinkClick r:id="" action="ppaction://noaction">
              <a:snd r:embed="rId6" name="29. 2.wav"/>
            </a:hlinkClick>
            <a:extLst>
              <a:ext uri="{FF2B5EF4-FFF2-40B4-BE49-F238E27FC236}">
                <a16:creationId xmlns:a16="http://schemas.microsoft.com/office/drawing/2014/main" id="{3837BC17-ED18-4F2B-A6BF-E523F1AFD1E1}"/>
              </a:ext>
            </a:extLst>
          </p:cNvPr>
          <p:cNvSpPr/>
          <p:nvPr/>
        </p:nvSpPr>
        <p:spPr>
          <a:xfrm>
            <a:off x="1872544" y="4038527"/>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0" name="Rectangle 19">
            <a:hlinkClick r:id="" action="ppaction://noaction">
              <a:snd r:embed="rId7" name="29. 3.wav"/>
            </a:hlinkClick>
            <a:extLst>
              <a:ext uri="{FF2B5EF4-FFF2-40B4-BE49-F238E27FC236}">
                <a16:creationId xmlns:a16="http://schemas.microsoft.com/office/drawing/2014/main" id="{FA046907-D06F-43D2-AC5C-57AEBB879D3A}"/>
              </a:ext>
            </a:extLst>
          </p:cNvPr>
          <p:cNvSpPr/>
          <p:nvPr/>
        </p:nvSpPr>
        <p:spPr>
          <a:xfrm>
            <a:off x="5880000" y="2808430"/>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1" name="Rectangle 20">
            <a:hlinkClick r:id="" action="ppaction://noaction">
              <a:snd r:embed="rId8" name="29. 4.wav"/>
            </a:hlinkClick>
            <a:extLst>
              <a:ext uri="{FF2B5EF4-FFF2-40B4-BE49-F238E27FC236}">
                <a16:creationId xmlns:a16="http://schemas.microsoft.com/office/drawing/2014/main" id="{BED85530-E320-437B-86CD-5B5F487BF0D1}"/>
              </a:ext>
            </a:extLst>
          </p:cNvPr>
          <p:cNvSpPr/>
          <p:nvPr/>
        </p:nvSpPr>
        <p:spPr>
          <a:xfrm>
            <a:off x="5880000" y="4056050"/>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7" name="TextBox 6">
            <a:extLst>
              <a:ext uri="{FF2B5EF4-FFF2-40B4-BE49-F238E27FC236}">
                <a16:creationId xmlns:a16="http://schemas.microsoft.com/office/drawing/2014/main" id="{1AEB5647-6B39-4516-BDFA-B1C135BE1938}"/>
              </a:ext>
            </a:extLst>
          </p:cNvPr>
          <p:cNvSpPr txBox="1"/>
          <p:nvPr/>
        </p:nvSpPr>
        <p:spPr>
          <a:xfrm>
            <a:off x="2544417" y="2808430"/>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554DD58C-C5DC-44DE-9464-2931F4DC9984}"/>
              </a:ext>
            </a:extLst>
          </p:cNvPr>
          <p:cNvSpPr txBox="1"/>
          <p:nvPr/>
        </p:nvSpPr>
        <p:spPr>
          <a:xfrm>
            <a:off x="2544417" y="4038527"/>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Fuß</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19743D14-3789-4744-A44B-2023063A698B}"/>
              </a:ext>
            </a:extLst>
          </p:cNvPr>
          <p:cNvSpPr txBox="1"/>
          <p:nvPr/>
        </p:nvSpPr>
        <p:spPr>
          <a:xfrm>
            <a:off x="6632712" y="2808429"/>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leicht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EF9562F4-A786-4FF1-9EEB-AA7A30971F76}"/>
              </a:ext>
            </a:extLst>
          </p:cNvPr>
          <p:cNvSpPr txBox="1"/>
          <p:nvPr/>
        </p:nvSpPr>
        <p:spPr>
          <a:xfrm>
            <a:off x="6680751" y="4008862"/>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Letzte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57583B71-72DC-4F83-A401-6E26291EE25B}"/>
              </a:ext>
            </a:extLst>
          </p:cNvPr>
          <p:cNvSpPr txBox="1"/>
          <p:nvPr/>
        </p:nvSpPr>
        <p:spPr>
          <a:xfrm>
            <a:off x="3745089" y="2808429"/>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6600"/>
                </a:solidFill>
                <a:effectLst/>
                <a:uLnTx/>
                <a:uFillTx/>
                <a:latin typeface="Century Gothic" panose="020F0302020204030204"/>
                <a:ea typeface="+mn-ea"/>
                <a:cs typeface="+mn-cs"/>
              </a:rPr>
              <a:t>falsch</a:t>
            </a:r>
            <a:endParaRPr kumimoji="0" lang="en-GB" sz="24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CB82973A-1F03-4C97-B0AC-077AF61C44FA}"/>
              </a:ext>
            </a:extLst>
          </p:cNvPr>
          <p:cNvSpPr txBox="1"/>
          <p:nvPr/>
        </p:nvSpPr>
        <p:spPr>
          <a:xfrm>
            <a:off x="3831205" y="4008861"/>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6600"/>
                </a:solidFill>
                <a:effectLst/>
                <a:uLnTx/>
                <a:uFillTx/>
                <a:latin typeface="Century Gothic" panose="020F0302020204030204"/>
                <a:ea typeface="+mn-ea"/>
                <a:cs typeface="+mn-cs"/>
              </a:rPr>
              <a:t>Kopf</a:t>
            </a:r>
          </a:p>
        </p:txBody>
      </p:sp>
      <p:sp>
        <p:nvSpPr>
          <p:cNvPr id="26" name="TextBox 25">
            <a:extLst>
              <a:ext uri="{FF2B5EF4-FFF2-40B4-BE49-F238E27FC236}">
                <a16:creationId xmlns:a16="http://schemas.microsoft.com/office/drawing/2014/main" id="{D6640062-6E4B-4321-B18B-E739E3D51EE6}"/>
              </a:ext>
            </a:extLst>
          </p:cNvPr>
          <p:cNvSpPr txBox="1"/>
          <p:nvPr/>
        </p:nvSpPr>
        <p:spPr>
          <a:xfrm>
            <a:off x="7764626" y="2808429"/>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6600"/>
                </a:solidFill>
                <a:effectLst/>
                <a:uLnTx/>
                <a:uFillTx/>
                <a:latin typeface="Century Gothic" panose="020F0302020204030204"/>
                <a:ea typeface="+mn-ea"/>
                <a:cs typeface="+mn-cs"/>
              </a:rPr>
              <a:t>schwierig</a:t>
            </a:r>
            <a:endParaRPr kumimoji="0" lang="en-GB" sz="24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99DFE7CF-762D-4B26-A370-A8971BE59F73}"/>
              </a:ext>
            </a:extLst>
          </p:cNvPr>
          <p:cNvSpPr txBox="1"/>
          <p:nvPr/>
        </p:nvSpPr>
        <p:spPr>
          <a:xfrm>
            <a:off x="8245010" y="4023694"/>
            <a:ext cx="18089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6600"/>
                </a:solidFill>
                <a:effectLst/>
                <a:uLnTx/>
                <a:uFillTx/>
                <a:latin typeface="Century Gothic" panose="020F0302020204030204"/>
                <a:ea typeface="+mn-ea"/>
                <a:cs typeface="+mn-cs"/>
              </a:rPr>
              <a:t>die </a:t>
            </a:r>
            <a:r>
              <a:rPr kumimoji="0" lang="en-GB" sz="2400" b="0" i="0" u="none" strike="noStrike" kern="1200" cap="none" spc="0" normalizeH="0" baseline="0" noProof="0" dirty="0" err="1">
                <a:ln>
                  <a:noFill/>
                </a:ln>
                <a:solidFill>
                  <a:srgbClr val="FF6600"/>
                </a:solidFill>
                <a:effectLst/>
                <a:uLnTx/>
                <a:uFillTx/>
                <a:latin typeface="Century Gothic" panose="020F0302020204030204"/>
                <a:ea typeface="+mn-ea"/>
                <a:cs typeface="+mn-cs"/>
              </a:rPr>
              <a:t>Erste</a:t>
            </a:r>
            <a:endParaRPr kumimoji="0" lang="en-GB" sz="2400" b="0" i="0" u="none" strike="noStrike" kern="1200" cap="none" spc="0" normalizeH="0" baseline="0" noProof="0" dirty="0">
              <a:ln>
                <a:noFill/>
              </a:ln>
              <a:solidFill>
                <a:srgbClr val="FF66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5364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53833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Kategorien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382539" y="247046"/>
            <a:ext cx="2576661" cy="45856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4FC0EA92-40F2-4A22-BDE0-FFB98D51148B}"/>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 German word is a good example of…?</a:t>
            </a:r>
          </a:p>
        </p:txBody>
      </p:sp>
      <p:graphicFrame>
        <p:nvGraphicFramePr>
          <p:cNvPr id="8" name="Table 4">
            <a:extLst>
              <a:ext uri="{FF2B5EF4-FFF2-40B4-BE49-F238E27FC236}">
                <a16:creationId xmlns:a16="http://schemas.microsoft.com/office/drawing/2014/main" id="{5AA393AB-09DA-4A5C-B8FC-7DCD758A9DC1}"/>
              </a:ext>
            </a:extLst>
          </p:cNvPr>
          <p:cNvGraphicFramePr>
            <a:graphicFrameLocks noGrp="1"/>
          </p:cNvGraphicFramePr>
          <p:nvPr/>
        </p:nvGraphicFramePr>
        <p:xfrm>
          <a:off x="838200" y="1812026"/>
          <a:ext cx="10539888" cy="3785948"/>
        </p:xfrm>
        <a:graphic>
          <a:graphicData uri="http://schemas.openxmlformats.org/drawingml/2006/table">
            <a:tbl>
              <a:tblPr firstRow="1" bandRow="1">
                <a:tableStyleId>{5C22544A-7EE6-4342-B048-85BDC9FD1C3A}</a:tableStyleId>
              </a:tblPr>
              <a:tblGrid>
                <a:gridCol w="4930140">
                  <a:extLst>
                    <a:ext uri="{9D8B030D-6E8A-4147-A177-3AD203B41FA5}">
                      <a16:colId xmlns:a16="http://schemas.microsoft.com/office/drawing/2014/main" val="3154156263"/>
                    </a:ext>
                  </a:extLst>
                </a:gridCol>
                <a:gridCol w="765334">
                  <a:extLst>
                    <a:ext uri="{9D8B030D-6E8A-4147-A177-3AD203B41FA5}">
                      <a16:colId xmlns:a16="http://schemas.microsoft.com/office/drawing/2014/main" val="864248003"/>
                    </a:ext>
                  </a:extLst>
                </a:gridCol>
                <a:gridCol w="765334">
                  <a:extLst>
                    <a:ext uri="{9D8B030D-6E8A-4147-A177-3AD203B41FA5}">
                      <a16:colId xmlns:a16="http://schemas.microsoft.com/office/drawing/2014/main" val="2011786368"/>
                    </a:ext>
                  </a:extLst>
                </a:gridCol>
                <a:gridCol w="765334">
                  <a:extLst>
                    <a:ext uri="{9D8B030D-6E8A-4147-A177-3AD203B41FA5}">
                      <a16:colId xmlns:a16="http://schemas.microsoft.com/office/drawing/2014/main" val="2438863585"/>
                    </a:ext>
                  </a:extLst>
                </a:gridCol>
                <a:gridCol w="765334">
                  <a:extLst>
                    <a:ext uri="{9D8B030D-6E8A-4147-A177-3AD203B41FA5}">
                      <a16:colId xmlns:a16="http://schemas.microsoft.com/office/drawing/2014/main" val="1216242228"/>
                    </a:ext>
                  </a:extLst>
                </a:gridCol>
                <a:gridCol w="2548412">
                  <a:extLst>
                    <a:ext uri="{9D8B030D-6E8A-4147-A177-3AD203B41FA5}">
                      <a16:colId xmlns:a16="http://schemas.microsoft.com/office/drawing/2014/main" val="611191474"/>
                    </a:ext>
                  </a:extLst>
                </a:gridCol>
              </a:tblGrid>
              <a:tr h="485378">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a:solidFill>
                            <a:srgbClr val="115076"/>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a:solidFill>
                            <a:srgbClr val="115076"/>
                          </a:solidFill>
                        </a:rPr>
                        <a:t>C</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a:solidFill>
                            <a:srgbClr val="115076"/>
                          </a:solidFill>
                        </a:rPr>
                        <a:t>D</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err="1">
                          <a:solidFill>
                            <a:srgbClr val="115076"/>
                          </a:solidFill>
                        </a:rPr>
                        <a:t>das</a:t>
                      </a:r>
                      <a:r>
                        <a:rPr lang="fr-FR" sz="2400" dirty="0">
                          <a:solidFill>
                            <a:srgbClr val="115076"/>
                          </a:solidFill>
                        </a:rPr>
                        <a:t> </a:t>
                      </a:r>
                      <a:r>
                        <a:rPr lang="fr-FR" sz="2400" dirty="0" err="1">
                          <a:solidFill>
                            <a:srgbClr val="115076"/>
                          </a:solidFill>
                        </a:rPr>
                        <a:t>Wort</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035070579"/>
                  </a:ext>
                </a:extLst>
              </a:tr>
              <a:tr h="485378">
                <a:tc>
                  <a:txBody>
                    <a:bodyPr/>
                    <a:lstStyle/>
                    <a:p>
                      <a:pPr algn="ctr"/>
                      <a:r>
                        <a:rPr lang="fr-FR" sz="2400" dirty="0">
                          <a:solidFill>
                            <a:srgbClr val="115076"/>
                          </a:solidFill>
                        </a:rPr>
                        <a:t>a part of the body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err="1">
                          <a:solidFill>
                            <a:srgbClr val="115076"/>
                          </a:solidFill>
                        </a:rPr>
                        <a:t>Kopf</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135443860"/>
                  </a:ext>
                </a:extLst>
              </a:tr>
              <a:tr h="485378">
                <a:tc>
                  <a:txBody>
                    <a:bodyPr/>
                    <a:lstStyle/>
                    <a:p>
                      <a:pPr algn="ctr"/>
                      <a:r>
                        <a:rPr lang="fr-FR" sz="2400" dirty="0" err="1">
                          <a:solidFill>
                            <a:srgbClr val="115076"/>
                          </a:solidFill>
                        </a:rPr>
                        <a:t>something</a:t>
                      </a:r>
                      <a:r>
                        <a:rPr lang="fr-FR" sz="2400" dirty="0">
                          <a:solidFill>
                            <a:srgbClr val="115076"/>
                          </a:solidFill>
                        </a:rPr>
                        <a:t> </a:t>
                      </a:r>
                      <a:r>
                        <a:rPr lang="fr-FR" sz="2400" dirty="0" err="1">
                          <a:solidFill>
                            <a:srgbClr val="115076"/>
                          </a:solidFill>
                        </a:rPr>
                        <a:t>you</a:t>
                      </a:r>
                      <a:r>
                        <a:rPr lang="fr-FR" sz="2400" dirty="0">
                          <a:solidFill>
                            <a:srgbClr val="115076"/>
                          </a:solidFill>
                        </a:rPr>
                        <a:t> can </a:t>
                      </a:r>
                      <a:r>
                        <a:rPr lang="fr-FR" sz="2400" dirty="0" err="1">
                          <a:solidFill>
                            <a:srgbClr val="115076"/>
                          </a:solidFill>
                        </a:rPr>
                        <a:t>win</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err="1">
                          <a:solidFill>
                            <a:srgbClr val="115076"/>
                          </a:solidFill>
                        </a:rPr>
                        <a:t>Gutschein</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360536598"/>
                  </a:ext>
                </a:extLst>
              </a:tr>
              <a:tr h="485378">
                <a:tc>
                  <a:txBody>
                    <a:bodyPr/>
                    <a:lstStyle/>
                    <a:p>
                      <a:pPr algn="ctr"/>
                      <a:r>
                        <a:rPr lang="fr-FR" sz="2400" dirty="0" err="1">
                          <a:solidFill>
                            <a:srgbClr val="115076"/>
                          </a:solidFill>
                        </a:rPr>
                        <a:t>something</a:t>
                      </a:r>
                      <a:r>
                        <a:rPr lang="fr-FR" sz="2400" dirty="0">
                          <a:solidFill>
                            <a:srgbClr val="115076"/>
                          </a:solidFill>
                        </a:rPr>
                        <a:t> </a:t>
                      </a:r>
                      <a:r>
                        <a:rPr lang="fr-FR" sz="2400" dirty="0" err="1">
                          <a:solidFill>
                            <a:srgbClr val="115076"/>
                          </a:solidFill>
                        </a:rPr>
                        <a:t>you</a:t>
                      </a:r>
                      <a:r>
                        <a:rPr lang="fr-FR" sz="2400" dirty="0">
                          <a:solidFill>
                            <a:srgbClr val="115076"/>
                          </a:solidFill>
                        </a:rPr>
                        <a:t> do for </a:t>
                      </a:r>
                      <a:r>
                        <a:rPr lang="fr-FR" sz="2400" dirty="0" err="1">
                          <a:solidFill>
                            <a:srgbClr val="115076"/>
                          </a:solidFill>
                        </a:rPr>
                        <a:t>joy</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err="1">
                          <a:solidFill>
                            <a:srgbClr val="115076"/>
                          </a:solidFill>
                        </a:rPr>
                        <a:t>springen</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185026436"/>
                  </a:ext>
                </a:extLst>
              </a:tr>
              <a:tr h="485378">
                <a:tc>
                  <a:txBody>
                    <a:bodyPr/>
                    <a:lstStyle/>
                    <a:p>
                      <a:pPr algn="ctr"/>
                      <a:r>
                        <a:rPr lang="fr-FR" sz="2400" dirty="0" err="1">
                          <a:solidFill>
                            <a:srgbClr val="115076"/>
                          </a:solidFill>
                        </a:rPr>
                        <a:t>something</a:t>
                      </a:r>
                      <a:r>
                        <a:rPr lang="fr-FR" sz="2400" dirty="0">
                          <a:solidFill>
                            <a:srgbClr val="115076"/>
                          </a:solidFill>
                        </a:rPr>
                        <a:t> </a:t>
                      </a:r>
                      <a:r>
                        <a:rPr lang="fr-FR" sz="2400" dirty="0" err="1">
                          <a:solidFill>
                            <a:srgbClr val="115076"/>
                          </a:solidFill>
                        </a:rPr>
                        <a:t>you</a:t>
                      </a:r>
                      <a:r>
                        <a:rPr lang="fr-FR" sz="2400" dirty="0">
                          <a:solidFill>
                            <a:srgbClr val="115076"/>
                          </a:solidFill>
                        </a:rPr>
                        <a:t> do </a:t>
                      </a:r>
                      <a:r>
                        <a:rPr lang="fr-FR" sz="2400" dirty="0" err="1">
                          <a:solidFill>
                            <a:srgbClr val="115076"/>
                          </a:solidFill>
                        </a:rPr>
                        <a:t>with</a:t>
                      </a:r>
                      <a:r>
                        <a:rPr lang="fr-FR" sz="2400" dirty="0">
                          <a:solidFill>
                            <a:srgbClr val="115076"/>
                          </a:solidFill>
                        </a:rPr>
                        <a:t> a t-shirt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err="1">
                          <a:solidFill>
                            <a:srgbClr val="115076"/>
                          </a:solidFill>
                        </a:rPr>
                        <a:t>tragen</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05487959"/>
                  </a:ext>
                </a:extLst>
              </a:tr>
              <a:tr h="873680">
                <a:tc>
                  <a:txBody>
                    <a:bodyPr/>
                    <a:lstStyle/>
                    <a:p>
                      <a:pPr algn="ctr"/>
                      <a:r>
                        <a:rPr lang="fr-FR" sz="2400" dirty="0">
                          <a:solidFill>
                            <a:srgbClr val="115076"/>
                          </a:solidFill>
                        </a:rPr>
                        <a:t>a </a:t>
                      </a:r>
                      <a:r>
                        <a:rPr lang="fr-FR" sz="2400" dirty="0" err="1">
                          <a:solidFill>
                            <a:srgbClr val="115076"/>
                          </a:solidFill>
                        </a:rPr>
                        <a:t>word</a:t>
                      </a:r>
                      <a:r>
                        <a:rPr lang="fr-FR" sz="2400" dirty="0">
                          <a:solidFill>
                            <a:srgbClr val="115076"/>
                          </a:solidFill>
                        </a:rPr>
                        <a:t> for </a:t>
                      </a:r>
                      <a:r>
                        <a:rPr lang="fr-FR" sz="2400" dirty="0" err="1">
                          <a:solidFill>
                            <a:srgbClr val="115076"/>
                          </a:solidFill>
                        </a:rPr>
                        <a:t>you</a:t>
                      </a:r>
                      <a:r>
                        <a:rPr lang="fr-FR" sz="2400" dirty="0">
                          <a:solidFill>
                            <a:srgbClr val="115076"/>
                          </a:solidFill>
                        </a:rPr>
                        <a:t> </a:t>
                      </a:r>
                      <a:r>
                        <a:rPr lang="fr-FR" sz="2400" dirty="0" err="1">
                          <a:solidFill>
                            <a:srgbClr val="115076"/>
                          </a:solidFill>
                        </a:rPr>
                        <a:t>together</a:t>
                      </a:r>
                      <a:r>
                        <a:rPr lang="fr-FR" sz="2400" dirty="0">
                          <a:solidFill>
                            <a:srgbClr val="115076"/>
                          </a:solidFill>
                        </a:rPr>
                        <a:t> </a:t>
                      </a:r>
                      <a:r>
                        <a:rPr lang="fr-FR" sz="2400" dirty="0" err="1">
                          <a:solidFill>
                            <a:srgbClr val="115076"/>
                          </a:solidFill>
                        </a:rPr>
                        <a:t>with</a:t>
                      </a:r>
                      <a:r>
                        <a:rPr lang="fr-FR" sz="2400" dirty="0">
                          <a:solidFill>
                            <a:srgbClr val="115076"/>
                          </a:solidFill>
                        </a:rPr>
                        <a:t> </a:t>
                      </a:r>
                      <a:r>
                        <a:rPr lang="fr-FR" sz="2400" dirty="0" err="1">
                          <a:solidFill>
                            <a:srgbClr val="115076"/>
                          </a:solidFill>
                        </a:rPr>
                        <a:t>someone</a:t>
                      </a:r>
                      <a:r>
                        <a:rPr lang="fr-FR" sz="2400" dirty="0">
                          <a:solidFill>
                            <a:srgbClr val="115076"/>
                          </a:solidFill>
                        </a:rPr>
                        <a:t> </a:t>
                      </a:r>
                      <a:r>
                        <a:rPr lang="fr-FR" sz="2400" dirty="0" err="1">
                          <a:solidFill>
                            <a:srgbClr val="115076"/>
                          </a:solidFill>
                        </a:rPr>
                        <a:t>else</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err="1">
                          <a:solidFill>
                            <a:srgbClr val="115076"/>
                          </a:solidFill>
                        </a:rPr>
                        <a:t>wir</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939109483"/>
                  </a:ext>
                </a:extLst>
              </a:tr>
              <a:tr h="485378">
                <a:tc>
                  <a:txBody>
                    <a:bodyPr/>
                    <a:lstStyle/>
                    <a:p>
                      <a:pPr algn="ctr"/>
                      <a:r>
                        <a:rPr lang="fr-FR" sz="2400" dirty="0" err="1">
                          <a:solidFill>
                            <a:srgbClr val="115076"/>
                          </a:solidFill>
                        </a:rPr>
                        <a:t>something</a:t>
                      </a:r>
                      <a:r>
                        <a:rPr lang="fr-FR" sz="2400" dirty="0">
                          <a:solidFill>
                            <a:srgbClr val="115076"/>
                          </a:solidFill>
                        </a:rPr>
                        <a:t> </a:t>
                      </a:r>
                      <a:r>
                        <a:rPr lang="fr-FR" sz="2400" dirty="0" err="1">
                          <a:solidFill>
                            <a:srgbClr val="115076"/>
                          </a:solidFill>
                        </a:rPr>
                        <a:t>you</a:t>
                      </a:r>
                      <a:r>
                        <a:rPr lang="fr-FR" sz="2400" dirty="0">
                          <a:solidFill>
                            <a:srgbClr val="115076"/>
                          </a:solidFill>
                        </a:rPr>
                        <a:t> can </a:t>
                      </a:r>
                      <a:r>
                        <a:rPr lang="fr-FR" sz="2400" dirty="0" err="1">
                          <a:solidFill>
                            <a:srgbClr val="115076"/>
                          </a:solidFill>
                        </a:rPr>
                        <a:t>write</a:t>
                      </a: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fr-FR"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r>
                        <a:rPr lang="fr-FR" sz="2400" dirty="0">
                          <a:solidFill>
                            <a:srgbClr val="115076"/>
                          </a:solidFill>
                        </a:rPr>
                        <a:t>Liste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257057978"/>
                  </a:ext>
                </a:extLst>
              </a:tr>
            </a:tbl>
          </a:graphicData>
        </a:graphic>
      </p:graphicFrame>
      <p:sp>
        <p:nvSpPr>
          <p:cNvPr id="17" name="Rectangle 16">
            <a:extLst>
              <a:ext uri="{FF2B5EF4-FFF2-40B4-BE49-F238E27FC236}">
                <a16:creationId xmlns:a16="http://schemas.microsoft.com/office/drawing/2014/main" id="{E7A46E01-73F5-40D5-9ECD-FDC3FE4CB54B}"/>
              </a:ext>
            </a:extLst>
          </p:cNvPr>
          <p:cNvSpPr/>
          <p:nvPr/>
        </p:nvSpPr>
        <p:spPr>
          <a:xfrm>
            <a:off x="8920795" y="2383543"/>
            <a:ext cx="2346223" cy="372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B6D80BE6-ACB6-4948-A03A-CE7FB612DFE7}"/>
              </a:ext>
            </a:extLst>
          </p:cNvPr>
          <p:cNvSpPr/>
          <p:nvPr/>
        </p:nvSpPr>
        <p:spPr>
          <a:xfrm>
            <a:off x="8920796" y="2806642"/>
            <a:ext cx="2384173" cy="4257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Rectangle 18">
            <a:extLst>
              <a:ext uri="{FF2B5EF4-FFF2-40B4-BE49-F238E27FC236}">
                <a16:creationId xmlns:a16="http://schemas.microsoft.com/office/drawing/2014/main" id="{24C7B63F-DCF3-4161-876A-0DFBC3D31DD2}"/>
              </a:ext>
            </a:extLst>
          </p:cNvPr>
          <p:cNvSpPr/>
          <p:nvPr/>
        </p:nvSpPr>
        <p:spPr>
          <a:xfrm>
            <a:off x="8923683" y="3303105"/>
            <a:ext cx="2343336" cy="3901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Rectangle 19">
            <a:extLst>
              <a:ext uri="{FF2B5EF4-FFF2-40B4-BE49-F238E27FC236}">
                <a16:creationId xmlns:a16="http://schemas.microsoft.com/office/drawing/2014/main" id="{27E2DE5D-DB9E-4E0E-A4D7-240965E3021D}"/>
              </a:ext>
            </a:extLst>
          </p:cNvPr>
          <p:cNvSpPr/>
          <p:nvPr/>
        </p:nvSpPr>
        <p:spPr>
          <a:xfrm>
            <a:off x="9055671" y="3819593"/>
            <a:ext cx="2061224" cy="400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7BC9F7EC-C723-4F43-AE3D-AF198CE1AC11}"/>
              </a:ext>
            </a:extLst>
          </p:cNvPr>
          <p:cNvSpPr/>
          <p:nvPr/>
        </p:nvSpPr>
        <p:spPr>
          <a:xfrm>
            <a:off x="9017721" y="4416332"/>
            <a:ext cx="2249298"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EF439D2A-DCB0-49E3-A141-F7640E02AC5D}"/>
              </a:ext>
            </a:extLst>
          </p:cNvPr>
          <p:cNvSpPr/>
          <p:nvPr/>
        </p:nvSpPr>
        <p:spPr>
          <a:xfrm>
            <a:off x="8923683" y="5123906"/>
            <a:ext cx="2249298" cy="458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hlinkClick r:id="" action="ppaction://noaction">
              <a:snd r:embed="rId5" name="30. 1.wav"/>
            </a:hlinkClick>
            <a:extLst>
              <a:ext uri="{FF2B5EF4-FFF2-40B4-BE49-F238E27FC236}">
                <a16:creationId xmlns:a16="http://schemas.microsoft.com/office/drawing/2014/main" id="{96C31189-0A86-462E-A5C4-84D9EA420B1A}"/>
              </a:ext>
            </a:extLst>
          </p:cNvPr>
          <p:cNvSpPr/>
          <p:nvPr/>
        </p:nvSpPr>
        <p:spPr>
          <a:xfrm>
            <a:off x="331441" y="2341954"/>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6" name="Rectangle 25">
            <a:hlinkClick r:id="" action="ppaction://noaction">
              <a:snd r:embed="rId6" name="30. 2.wav"/>
            </a:hlinkClick>
            <a:extLst>
              <a:ext uri="{FF2B5EF4-FFF2-40B4-BE49-F238E27FC236}">
                <a16:creationId xmlns:a16="http://schemas.microsoft.com/office/drawing/2014/main" id="{D3C4D21E-6AF1-4F69-8E88-19C4AF85386E}"/>
              </a:ext>
            </a:extLst>
          </p:cNvPr>
          <p:cNvSpPr/>
          <p:nvPr/>
        </p:nvSpPr>
        <p:spPr>
          <a:xfrm>
            <a:off x="331441" y="2842368"/>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27" name="Rectangle 26">
            <a:hlinkClick r:id="" action="ppaction://noaction">
              <a:snd r:embed="rId7" name="30. 3.wav"/>
            </a:hlinkClick>
            <a:extLst>
              <a:ext uri="{FF2B5EF4-FFF2-40B4-BE49-F238E27FC236}">
                <a16:creationId xmlns:a16="http://schemas.microsoft.com/office/drawing/2014/main" id="{54ABA4AA-B0B7-46FB-BA6D-D7DBCD7C492C}"/>
              </a:ext>
            </a:extLst>
          </p:cNvPr>
          <p:cNvSpPr/>
          <p:nvPr/>
        </p:nvSpPr>
        <p:spPr>
          <a:xfrm>
            <a:off x="331441" y="3318887"/>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Rectangle 27">
            <a:hlinkClick r:id="" action="ppaction://noaction">
              <a:snd r:embed="rId8" name="30. 4.wav"/>
            </a:hlinkClick>
            <a:extLst>
              <a:ext uri="{FF2B5EF4-FFF2-40B4-BE49-F238E27FC236}">
                <a16:creationId xmlns:a16="http://schemas.microsoft.com/office/drawing/2014/main" id="{18766E13-856D-4F2C-ACB1-20C805BDEB63}"/>
              </a:ext>
            </a:extLst>
          </p:cNvPr>
          <p:cNvSpPr/>
          <p:nvPr/>
        </p:nvSpPr>
        <p:spPr>
          <a:xfrm>
            <a:off x="331441" y="3819593"/>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9" name="Rectangle 28">
            <a:hlinkClick r:id="" action="ppaction://noaction">
              <a:snd r:embed="rId9" name="30. 5.wav"/>
            </a:hlinkClick>
            <a:extLst>
              <a:ext uri="{FF2B5EF4-FFF2-40B4-BE49-F238E27FC236}">
                <a16:creationId xmlns:a16="http://schemas.microsoft.com/office/drawing/2014/main" id="{E1E2C4BF-A44E-45E3-95DD-A51495448CCB}"/>
              </a:ext>
            </a:extLst>
          </p:cNvPr>
          <p:cNvSpPr/>
          <p:nvPr/>
        </p:nvSpPr>
        <p:spPr>
          <a:xfrm>
            <a:off x="368821" y="4457966"/>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0" name="Rectangle 29">
            <a:hlinkClick r:id="" action="ppaction://noaction">
              <a:snd r:embed="rId10" name="30. 6.wav"/>
            </a:hlinkClick>
            <a:extLst>
              <a:ext uri="{FF2B5EF4-FFF2-40B4-BE49-F238E27FC236}">
                <a16:creationId xmlns:a16="http://schemas.microsoft.com/office/drawing/2014/main" id="{60F53803-6F6E-4BA9-9BC0-100E5FF330E6}"/>
              </a:ext>
            </a:extLst>
          </p:cNvPr>
          <p:cNvSpPr/>
          <p:nvPr/>
        </p:nvSpPr>
        <p:spPr>
          <a:xfrm>
            <a:off x="368821" y="5100336"/>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pic>
        <p:nvPicPr>
          <p:cNvPr id="23" name="Picture 22" descr="green checkmark">
            <a:extLst>
              <a:ext uri="{FF2B5EF4-FFF2-40B4-BE49-F238E27FC236}">
                <a16:creationId xmlns:a16="http://schemas.microsoft.com/office/drawing/2014/main" id="{7BEF71A9-461F-4EC1-9EC5-DDBA73312B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68909" y="2316170"/>
            <a:ext cx="422131" cy="439720"/>
          </a:xfrm>
          <a:prstGeom prst="rect">
            <a:avLst/>
          </a:prstGeom>
        </p:spPr>
      </p:pic>
      <p:pic>
        <p:nvPicPr>
          <p:cNvPr id="31" name="Picture 30" descr="green checkmark">
            <a:extLst>
              <a:ext uri="{FF2B5EF4-FFF2-40B4-BE49-F238E27FC236}">
                <a16:creationId xmlns:a16="http://schemas.microsoft.com/office/drawing/2014/main" id="{BA32917A-4922-4CD0-AB8A-144F8DE5A9E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2491" y="2773954"/>
            <a:ext cx="422131" cy="439720"/>
          </a:xfrm>
          <a:prstGeom prst="rect">
            <a:avLst/>
          </a:prstGeom>
        </p:spPr>
      </p:pic>
      <p:pic>
        <p:nvPicPr>
          <p:cNvPr id="32" name="Picture 31" descr="green checkmark">
            <a:extLst>
              <a:ext uri="{FF2B5EF4-FFF2-40B4-BE49-F238E27FC236}">
                <a16:creationId xmlns:a16="http://schemas.microsoft.com/office/drawing/2014/main" id="{03FDD030-6DC6-4771-AA7B-52125D71D5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06909" y="3274368"/>
            <a:ext cx="422131" cy="439720"/>
          </a:xfrm>
          <a:prstGeom prst="rect">
            <a:avLst/>
          </a:prstGeom>
        </p:spPr>
      </p:pic>
      <p:pic>
        <p:nvPicPr>
          <p:cNvPr id="33" name="Picture 32" descr="green checkmark">
            <a:extLst>
              <a:ext uri="{FF2B5EF4-FFF2-40B4-BE49-F238E27FC236}">
                <a16:creationId xmlns:a16="http://schemas.microsoft.com/office/drawing/2014/main" id="{369FD4AA-326E-4423-B9B9-10267E5EB4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1205" y="3750887"/>
            <a:ext cx="422131" cy="439720"/>
          </a:xfrm>
          <a:prstGeom prst="rect">
            <a:avLst/>
          </a:prstGeom>
        </p:spPr>
      </p:pic>
      <p:pic>
        <p:nvPicPr>
          <p:cNvPr id="34" name="Picture 33" descr="green checkmark">
            <a:extLst>
              <a:ext uri="{FF2B5EF4-FFF2-40B4-BE49-F238E27FC236}">
                <a16:creationId xmlns:a16="http://schemas.microsoft.com/office/drawing/2014/main" id="{22C3C82F-676A-4F16-A276-6B770F30D8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46703" y="4454106"/>
            <a:ext cx="422131" cy="439720"/>
          </a:xfrm>
          <a:prstGeom prst="rect">
            <a:avLst/>
          </a:prstGeom>
        </p:spPr>
      </p:pic>
      <p:pic>
        <p:nvPicPr>
          <p:cNvPr id="35" name="Picture 34" descr="green checkmark">
            <a:extLst>
              <a:ext uri="{FF2B5EF4-FFF2-40B4-BE49-F238E27FC236}">
                <a16:creationId xmlns:a16="http://schemas.microsoft.com/office/drawing/2014/main" id="{761547B8-5BA9-4D9C-89F6-EE5B5C0420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6486" y="5089808"/>
            <a:ext cx="422131" cy="439720"/>
          </a:xfrm>
          <a:prstGeom prst="rect">
            <a:avLst/>
          </a:prstGeom>
        </p:spPr>
      </p:pic>
    </p:spTree>
    <p:extLst>
      <p:ext uri="{BB962C8B-B14F-4D97-AF65-F5344CB8AC3E}">
        <p14:creationId xmlns:p14="http://schemas.microsoft.com/office/powerpoint/2010/main" val="156549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7"/>
                                        </p:tgtEl>
                                      </p:cBhvr>
                                    </p:animEffect>
                                    <p:set>
                                      <p:cBhvr>
                                        <p:cTn id="11" dur="1" fill="hold">
                                          <p:stCondLst>
                                            <p:cond delay="499"/>
                                          </p:stCondLst>
                                        </p:cTn>
                                        <p:tgtEl>
                                          <p:spTgt spid="1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180000" y="1296000"/>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Text</a:t>
            </a:r>
          </a:p>
        </p:txBody>
      </p:sp>
    </p:spTree>
    <p:extLst>
      <p:ext uri="{BB962C8B-B14F-4D97-AF65-F5344CB8AC3E}">
        <p14:creationId xmlns:p14="http://schemas.microsoft.com/office/powerpoint/2010/main" val="589296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Text</a:t>
            </a:r>
          </a:p>
        </p:txBody>
      </p:sp>
    </p:spTree>
    <p:extLst>
      <p:ext uri="{BB962C8B-B14F-4D97-AF65-F5344CB8AC3E}">
        <p14:creationId xmlns:p14="http://schemas.microsoft.com/office/powerpoint/2010/main" val="2987113554"/>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1085</Words>
  <Application>Microsoft Office PowerPoint</Application>
  <PresentationFormat>Widescreen</PresentationFormat>
  <Paragraphs>157</Paragraphs>
  <Slides>5</Slides>
  <Notes>5</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5</vt:i4>
      </vt:variant>
    </vt:vector>
  </HeadingPairs>
  <TitlesOfParts>
    <vt:vector size="11" baseType="lpstr">
      <vt:lpstr>Arial</vt:lpstr>
      <vt:lpstr>Calibri</vt:lpstr>
      <vt:lpstr>Century Gothic</vt:lpstr>
      <vt:lpstr>1_Office Theme</vt:lpstr>
      <vt:lpstr>2_Office Theme</vt:lpstr>
      <vt:lpstr>3_Office Theme</vt:lpstr>
      <vt:lpstr>Synonyme</vt:lpstr>
      <vt:lpstr>Antonyme</vt:lpstr>
      <vt:lpstr>Kategorien</vt:lpstr>
      <vt:lpstr>Fonética</vt:lpstr>
      <vt:lpstr>Vocabulaire</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Synonyme</dc:title>
  <dc:creator>Victoria Hobson</dc:creator>
  <cp:lastModifiedBy>Jenny Hopper</cp:lastModifiedBy>
  <cp:revision>2</cp:revision>
  <dcterms:created xsi:type="dcterms:W3CDTF">2021-01-19T10:32:42Z</dcterms:created>
  <dcterms:modified xsi:type="dcterms:W3CDTF">2021-03-02T11:55:15Z</dcterms:modified>
</cp:coreProperties>
</file>