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48" r:id="rId2"/>
    <p:sldMasterId id="2147483760" r:id="rId3"/>
  </p:sldMasterIdLst>
  <p:notesMasterIdLst>
    <p:notesMasterId r:id="rId8"/>
  </p:notesMasterIdLst>
  <p:sldIdLst>
    <p:sldId id="524" r:id="rId4"/>
    <p:sldId id="525" r:id="rId5"/>
    <p:sldId id="257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50" autoAdjust="0"/>
  </p:normalViewPr>
  <p:slideViewPr>
    <p:cSldViewPr snapToGrid="0">
      <p:cViewPr varScale="1">
        <p:scale>
          <a:sx n="51" d="100"/>
          <a:sy n="51" d="100"/>
        </p:scale>
        <p:origin x="1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7FAD3-0CC5-429F-BB04-4E199636F5AE}" type="datetimeFigureOut">
              <a:rPr lang="en-GB" smtClean="0"/>
              <a:t>02/03/2021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F18CC-0A43-4D3B-9745-7B9203EC9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34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Timing: 5 minutes </a:t>
            </a:r>
            <a:r>
              <a:rPr lang="en-GB" b="0" dirty="0"/>
              <a:t>(two slides)</a:t>
            </a:r>
            <a:br>
              <a:rPr lang="en-GB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Aural recognition of new vocabulary; building semantic associations with known vocabulary.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numbers to hear audio.</a:t>
            </a:r>
          </a:p>
          <a:p>
            <a:r>
              <a:rPr lang="en-GB" dirty="0"/>
              <a:t>2. Students pick which word on a rock is most closely associated with the word that they heard.</a:t>
            </a:r>
          </a:p>
          <a:p>
            <a:r>
              <a:rPr lang="en-GB" dirty="0"/>
              <a:t>3. Click on rock to find out if the answer is right or wrong (</a:t>
            </a:r>
            <a:r>
              <a:rPr lang="en-GB" b="1" dirty="0"/>
              <a:t>wrong answers fall into the water</a:t>
            </a:r>
            <a:r>
              <a:rPr lang="en-GB" dirty="0"/>
              <a:t>).</a:t>
            </a:r>
          </a:p>
          <a:p>
            <a:r>
              <a:rPr lang="en-GB" dirty="0"/>
              <a:t>4. Continue to the next slide to cross the river.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/>
              <a:t>1. das </a:t>
            </a:r>
            <a:r>
              <a:rPr lang="en-GB" dirty="0" err="1"/>
              <a:t>Unternehmen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2. der Euro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das </a:t>
            </a:r>
            <a:r>
              <a:rPr lang="en-GB" dirty="0" err="1"/>
              <a:t>Gesetz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4. die </a:t>
            </a:r>
            <a:r>
              <a:rPr lang="en-GB" dirty="0" err="1"/>
              <a:t>Daten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5. die </a:t>
            </a:r>
            <a:r>
              <a:rPr lang="en-GB" dirty="0" err="1"/>
              <a:t>Milliarde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6. der Angriff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7. </a:t>
            </a:r>
            <a:r>
              <a:rPr lang="en-GB" dirty="0" err="1"/>
              <a:t>laut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31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/>
              <a:t>8. die Wand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9. die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10. </a:t>
            </a:r>
            <a:r>
              <a:rPr lang="en-GB" dirty="0" err="1"/>
              <a:t>schützen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11. </a:t>
            </a:r>
            <a:r>
              <a:rPr lang="en-GB" dirty="0" err="1"/>
              <a:t>gegen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12.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13. </a:t>
            </a:r>
            <a:r>
              <a:rPr lang="en-GB" dirty="0" err="1"/>
              <a:t>hängen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14. </a:t>
            </a:r>
            <a:r>
              <a:rPr lang="en-GB" dirty="0" err="1"/>
              <a:t>verdienen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022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Spanish):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Source</a:t>
            </a:r>
            <a:r>
              <a:rPr lang="es-ES" dirty="0"/>
              <a:t>:</a:t>
            </a:r>
            <a:r>
              <a:rPr lang="es-ES" baseline="0" dirty="0"/>
              <a:t> Davies, M. &amp; Davies, K. (2018</a:t>
            </a:r>
            <a:r>
              <a:rPr lang="es-ES" i="1" baseline="0" dirty="0"/>
              <a:t>). A </a:t>
            </a:r>
            <a:r>
              <a:rPr lang="es-ES" i="1" baseline="0" dirty="0" err="1"/>
              <a:t>frequency</a:t>
            </a:r>
            <a:r>
              <a:rPr lang="es-ES" i="1" baseline="0" dirty="0"/>
              <a:t> </a:t>
            </a:r>
            <a:r>
              <a:rPr lang="es-ES" i="1" baseline="0" dirty="0" err="1"/>
              <a:t>dictionary</a:t>
            </a:r>
            <a:r>
              <a:rPr lang="es-ES" i="1" baseline="0" dirty="0"/>
              <a:t> </a:t>
            </a:r>
            <a:r>
              <a:rPr lang="es-ES" i="1" baseline="0" dirty="0" err="1"/>
              <a:t>of</a:t>
            </a:r>
            <a:r>
              <a:rPr lang="es-ES" i="1" baseline="0" dirty="0"/>
              <a:t> </a:t>
            </a:r>
            <a:r>
              <a:rPr lang="es-ES" i="1" baseline="0" dirty="0" err="1"/>
              <a:t>Spanish</a:t>
            </a:r>
            <a:r>
              <a:rPr lang="es-ES" i="1" baseline="0" dirty="0"/>
              <a:t>: Core </a:t>
            </a:r>
            <a:r>
              <a:rPr lang="es-ES" i="1" baseline="0" dirty="0" err="1"/>
              <a:t>vocabulary</a:t>
            </a:r>
            <a:r>
              <a:rPr lang="es-ES" i="1" baseline="0" dirty="0"/>
              <a:t> </a:t>
            </a:r>
            <a:r>
              <a:rPr lang="es-ES" i="1" baseline="0" dirty="0" err="1"/>
              <a:t>for</a:t>
            </a:r>
            <a:r>
              <a:rPr lang="es-ES" i="1" baseline="0" dirty="0"/>
              <a:t> </a:t>
            </a:r>
            <a:r>
              <a:rPr lang="es-ES" i="1" baseline="0" dirty="0" err="1"/>
              <a:t>learners</a:t>
            </a:r>
            <a:r>
              <a:rPr lang="es-ES" i="1" baseline="0" dirty="0"/>
              <a:t> </a:t>
            </a:r>
            <a:r>
              <a:rPr lang="es-ES" baseline="0" dirty="0"/>
              <a:t>(2nd ed.). Routledge: London</a:t>
            </a:r>
            <a:endParaRPr lang="en-GB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12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</a:t>
            </a:r>
          </a:p>
          <a:p>
            <a:endParaRPr lang="en-US" b="1" dirty="0"/>
          </a:p>
          <a:p>
            <a:r>
              <a:rPr lang="en-US" b="1" dirty="0"/>
              <a:t>Aim:</a:t>
            </a:r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US" b="0" dirty="0"/>
              <a:t>1.</a:t>
            </a:r>
          </a:p>
          <a:p>
            <a:r>
              <a:rPr lang="en-US" b="0" dirty="0"/>
              <a:t>2.</a:t>
            </a:r>
          </a:p>
          <a:p>
            <a:r>
              <a:rPr lang="en-US" b="0" dirty="0"/>
              <a:t>3.</a:t>
            </a:r>
          </a:p>
          <a:p>
            <a:r>
              <a:rPr lang="en-US" b="0" dirty="0"/>
              <a:t>4.</a:t>
            </a:r>
          </a:p>
          <a:p>
            <a:r>
              <a:rPr lang="en-US" b="0" dirty="0"/>
              <a:t>5.</a:t>
            </a:r>
          </a:p>
          <a:p>
            <a:endParaRPr lang="en-US" b="0" dirty="0"/>
          </a:p>
          <a:p>
            <a:r>
              <a:rPr lang="en-US" b="1" dirty="0"/>
              <a:t>Transcript: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Word frequency (1 is the most frequent word in French): </a:t>
            </a:r>
            <a:br>
              <a:rPr lang="en-GB" baseline="0" dirty="0"/>
            </a:b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7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34327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725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94268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831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872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43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52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86DACE-91D4-F84C-BC79-BE1BB5A5CA8D}"/>
              </a:ext>
            </a:extLst>
          </p:cNvPr>
          <p:cNvSpPr txBox="1"/>
          <p:nvPr userDrawn="1"/>
        </p:nvSpPr>
        <p:spPr>
          <a:xfrm>
            <a:off x="838200" y="1923393"/>
            <a:ext cx="6035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72703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329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78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73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81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19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79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5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580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288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75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4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17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4677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5786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43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68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28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0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2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00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3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358000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B177A-FB9B-624B-90F1-42CB20E9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8303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0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6.wav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12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audio" Target="../media/audio4.wav"/><Relationship Id="rId5" Type="http://schemas.openxmlformats.org/officeDocument/2006/relationships/image" Target="../media/image5.png"/><Relationship Id="rId10" Type="http://schemas.openxmlformats.org/officeDocument/2006/relationships/audio" Target="../media/audio3.wav"/><Relationship Id="rId4" Type="http://schemas.openxmlformats.org/officeDocument/2006/relationships/image" Target="../media/image4.png"/><Relationship Id="rId9" Type="http://schemas.openxmlformats.org/officeDocument/2006/relationships/audio" Target="../media/audio2.wav"/><Relationship Id="rId14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audio" Target="../media/audio14.wav"/><Relationship Id="rId3" Type="http://schemas.openxmlformats.org/officeDocument/2006/relationships/image" Target="../media/image4.png"/><Relationship Id="rId7" Type="http://schemas.openxmlformats.org/officeDocument/2006/relationships/audio" Target="../media/audio10.wav"/><Relationship Id="rId12" Type="http://schemas.openxmlformats.org/officeDocument/2006/relationships/audio" Target="../media/audio1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11" Type="http://schemas.openxmlformats.org/officeDocument/2006/relationships/image" Target="../media/image7.png"/><Relationship Id="rId5" Type="http://schemas.openxmlformats.org/officeDocument/2006/relationships/audio" Target="../media/audio8.wav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2915559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Vokabeln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326E1-A87B-2D46-8B7D-5F8E8817AFDA}"/>
              </a:ext>
            </a:extLst>
          </p:cNvPr>
          <p:cNvSpPr txBox="1"/>
          <p:nvPr/>
        </p:nvSpPr>
        <p:spPr>
          <a:xfrm>
            <a:off x="180000" y="1296000"/>
            <a:ext cx="707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Choose the right words to cross the river.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 careful! Some of the rocks are wobbly.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32CDA14-1B69-490D-84CB-1F53785C57C7}"/>
              </a:ext>
            </a:extLst>
          </p:cNvPr>
          <p:cNvSpPr/>
          <p:nvPr/>
        </p:nvSpPr>
        <p:spPr>
          <a:xfrm>
            <a:off x="11007969" y="247046"/>
            <a:ext cx="949358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90B16-52F0-4A74-8966-D53436EFC3F9}"/>
              </a:ext>
            </a:extLst>
          </p:cNvPr>
          <p:cNvSpPr/>
          <p:nvPr/>
        </p:nvSpPr>
        <p:spPr>
          <a:xfrm>
            <a:off x="1" y="3895138"/>
            <a:ext cx="12192000" cy="2344297"/>
          </a:xfrm>
          <a:prstGeom prst="rect">
            <a:avLst/>
          </a:prstGeom>
          <a:solidFill>
            <a:srgbClr val="41A8F2"/>
          </a:solidFill>
          <a:ln>
            <a:solidFill>
              <a:srgbClr val="41A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4" descr="Reed Clip Art">
            <a:extLst>
              <a:ext uri="{FF2B5EF4-FFF2-40B4-BE49-F238E27FC236}">
                <a16:creationId xmlns:a16="http://schemas.microsoft.com/office/drawing/2014/main" id="{96303A3C-71A7-4CE6-A54F-7C521ACA8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/>
          <a:stretch/>
        </p:blipFill>
        <p:spPr bwMode="auto">
          <a:xfrm>
            <a:off x="12538" y="2631674"/>
            <a:ext cx="1531018" cy="20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tone 1 Clip Art">
            <a:extLst>
              <a:ext uri="{FF2B5EF4-FFF2-40B4-BE49-F238E27FC236}">
                <a16:creationId xmlns:a16="http://schemas.microsoft.com/office/drawing/2014/main" id="{2C0FD8C4-9401-4252-83DE-3E53B6052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2"/>
          <a:stretch/>
        </p:blipFill>
        <p:spPr bwMode="auto">
          <a:xfrm rot="11075369" flipH="1">
            <a:off x="796052" y="4205047"/>
            <a:ext cx="1841885" cy="11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tone 1 Clip Art">
            <a:extLst>
              <a:ext uri="{FF2B5EF4-FFF2-40B4-BE49-F238E27FC236}">
                <a16:creationId xmlns:a16="http://schemas.microsoft.com/office/drawing/2014/main" id="{95F91D3A-45C5-4891-84BD-EA4E5C594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9"/>
          <a:stretch/>
        </p:blipFill>
        <p:spPr bwMode="auto">
          <a:xfrm rot="5712975" flipV="1">
            <a:off x="3258765" y="3618436"/>
            <a:ext cx="645554" cy="18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tone 1 Clip Art">
            <a:extLst>
              <a:ext uri="{FF2B5EF4-FFF2-40B4-BE49-F238E27FC236}">
                <a16:creationId xmlns:a16="http://schemas.microsoft.com/office/drawing/2014/main" id="{22F6D896-A1E8-4D20-BEE9-6810079D0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4"/>
          <a:stretch/>
        </p:blipFill>
        <p:spPr bwMode="auto">
          <a:xfrm rot="11150623">
            <a:off x="6429393" y="4287354"/>
            <a:ext cx="1477079" cy="6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tone 1 Clip Art">
            <a:extLst>
              <a:ext uri="{FF2B5EF4-FFF2-40B4-BE49-F238E27FC236}">
                <a16:creationId xmlns:a16="http://schemas.microsoft.com/office/drawing/2014/main" id="{0FED9F79-C902-4EEB-99BD-7CD8B545B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8"/>
          <a:stretch/>
        </p:blipFill>
        <p:spPr bwMode="auto">
          <a:xfrm rot="5400000">
            <a:off x="8336392" y="3752980"/>
            <a:ext cx="678900" cy="153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tone 1 Clip Art">
            <a:extLst>
              <a:ext uri="{FF2B5EF4-FFF2-40B4-BE49-F238E27FC236}">
                <a16:creationId xmlns:a16="http://schemas.microsoft.com/office/drawing/2014/main" id="{6C1D1CA6-88D2-4AA2-ADA9-26114ED3C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716"/>
          <a:stretch/>
        </p:blipFill>
        <p:spPr bwMode="auto">
          <a:xfrm rot="16610970" flipH="1">
            <a:off x="5113895" y="3628310"/>
            <a:ext cx="698433" cy="18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85AFA2-2614-4ECC-BF91-A85364F8B661}"/>
              </a:ext>
            </a:extLst>
          </p:cNvPr>
          <p:cNvSpPr/>
          <p:nvPr/>
        </p:nvSpPr>
        <p:spPr>
          <a:xfrm>
            <a:off x="687372" y="4807495"/>
            <a:ext cx="10326897" cy="1116039"/>
          </a:xfrm>
          <a:prstGeom prst="rect">
            <a:avLst/>
          </a:prstGeom>
          <a:solidFill>
            <a:srgbClr val="41A8F2"/>
          </a:solidFill>
          <a:ln>
            <a:solidFill>
              <a:srgbClr val="41A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5" name="Picture 6" descr="Stone 1 Clip Art">
            <a:extLst>
              <a:ext uri="{FF2B5EF4-FFF2-40B4-BE49-F238E27FC236}">
                <a16:creationId xmlns:a16="http://schemas.microsoft.com/office/drawing/2014/main" id="{13F93991-B82A-42ED-AE09-0031D2D05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1"/>
          <a:stretch/>
        </p:blipFill>
        <p:spPr bwMode="auto">
          <a:xfrm rot="4989030">
            <a:off x="4706303" y="4593456"/>
            <a:ext cx="594654" cy="18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tone 1 Clip Art">
            <a:extLst>
              <a:ext uri="{FF2B5EF4-FFF2-40B4-BE49-F238E27FC236}">
                <a16:creationId xmlns:a16="http://schemas.microsoft.com/office/drawing/2014/main" id="{F6EB5AF5-1912-4E5D-8A4C-512546DBB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4"/>
          <a:stretch/>
        </p:blipFill>
        <p:spPr bwMode="auto">
          <a:xfrm rot="10524631">
            <a:off x="7512545" y="5062590"/>
            <a:ext cx="1663090" cy="9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tone 1 Clip Art">
            <a:extLst>
              <a:ext uri="{FF2B5EF4-FFF2-40B4-BE49-F238E27FC236}">
                <a16:creationId xmlns:a16="http://schemas.microsoft.com/office/drawing/2014/main" id="{5D95129F-B96E-461D-929E-28A01DC0D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0"/>
          <a:stretch/>
        </p:blipFill>
        <p:spPr bwMode="auto">
          <a:xfrm rot="15887025" flipH="1" flipV="1">
            <a:off x="6390660" y="4660934"/>
            <a:ext cx="794660" cy="17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tone 1 Clip Art">
            <a:extLst>
              <a:ext uri="{FF2B5EF4-FFF2-40B4-BE49-F238E27FC236}">
                <a16:creationId xmlns:a16="http://schemas.microsoft.com/office/drawing/2014/main" id="{6690A799-E1C2-4087-B879-C06920CB4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7"/>
          <a:stretch/>
        </p:blipFill>
        <p:spPr bwMode="auto">
          <a:xfrm rot="10449377" flipH="1">
            <a:off x="2319217" y="5132979"/>
            <a:ext cx="1655662" cy="7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Stone 1 Clip Art">
            <a:extLst>
              <a:ext uri="{FF2B5EF4-FFF2-40B4-BE49-F238E27FC236}">
                <a16:creationId xmlns:a16="http://schemas.microsoft.com/office/drawing/2014/main" id="{AC3C275A-EEE3-4FF2-8716-49F1952F9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0"/>
          <a:stretch/>
        </p:blipFill>
        <p:spPr bwMode="auto">
          <a:xfrm rot="15887025" flipH="1" flipV="1">
            <a:off x="9566625" y="4622320"/>
            <a:ext cx="794660" cy="170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tone 1 Clip Art">
            <a:extLst>
              <a:ext uri="{FF2B5EF4-FFF2-40B4-BE49-F238E27FC236}">
                <a16:creationId xmlns:a16="http://schemas.microsoft.com/office/drawing/2014/main" id="{6219119E-4EBF-4ADD-8CCB-663FDC93B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2"/>
          <a:stretch/>
        </p:blipFill>
        <p:spPr bwMode="auto">
          <a:xfrm rot="15887025" flipH="1">
            <a:off x="772997" y="4571181"/>
            <a:ext cx="682231" cy="20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ed Clip Art">
            <a:extLst>
              <a:ext uri="{FF2B5EF4-FFF2-40B4-BE49-F238E27FC236}">
                <a16:creationId xmlns:a16="http://schemas.microsoft.com/office/drawing/2014/main" id="{5C4648C9-10A2-4346-820B-7D9BDCB8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/>
          <a:stretch/>
        </p:blipFill>
        <p:spPr bwMode="auto">
          <a:xfrm>
            <a:off x="5540" y="4299788"/>
            <a:ext cx="1173202" cy="19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5440F3-ECF0-476D-9BF7-75BED4F3E6E8}"/>
              </a:ext>
            </a:extLst>
          </p:cNvPr>
          <p:cNvSpPr txBox="1"/>
          <p:nvPr/>
        </p:nvSpPr>
        <p:spPr>
          <a:xfrm>
            <a:off x="764083" y="4314955"/>
            <a:ext cx="2009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arbeiten</a:t>
            </a:r>
            <a:endParaRPr kumimoji="0" lang="fr-FR" sz="32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6005-0067-4E7C-9C85-156696C24298}"/>
              </a:ext>
            </a:extLst>
          </p:cNvPr>
          <p:cNvSpPr txBox="1"/>
          <p:nvPr/>
        </p:nvSpPr>
        <p:spPr>
          <a:xfrm>
            <a:off x="410369" y="5244691"/>
            <a:ext cx="2034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fr-FR" sz="32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Firma</a:t>
            </a:r>
            <a:endParaRPr kumimoji="0" lang="fr-FR" sz="40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9BF240-6A8D-4227-8FD7-FB9BAF4540BC}"/>
              </a:ext>
            </a:extLst>
          </p:cNvPr>
          <p:cNvSpPr txBox="1"/>
          <p:nvPr/>
        </p:nvSpPr>
        <p:spPr>
          <a:xfrm>
            <a:off x="2326174" y="5317011"/>
            <a:ext cx="186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</a:t>
            </a:r>
            <a:r>
              <a:rPr kumimoji="0" lang="fr-FR" sz="28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Geld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F31A3-5F41-464D-AB2F-E4255EF14417}"/>
              </a:ext>
            </a:extLst>
          </p:cNvPr>
          <p:cNvSpPr txBox="1"/>
          <p:nvPr/>
        </p:nvSpPr>
        <p:spPr>
          <a:xfrm>
            <a:off x="2495914" y="4381645"/>
            <a:ext cx="235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Stimme</a:t>
            </a:r>
            <a:endParaRPr kumimoji="0" lang="fr-FR" sz="24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08C0D4-5F2C-4168-ABF2-7A55E2B1CEDB}"/>
              </a:ext>
            </a:extLst>
          </p:cNvPr>
          <p:cNvSpPr txBox="1"/>
          <p:nvPr/>
        </p:nvSpPr>
        <p:spPr>
          <a:xfrm>
            <a:off x="4472331" y="4366032"/>
            <a:ext cx="2125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Anwalt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D2D331-478B-4DAD-AA61-57364B1E0043}"/>
              </a:ext>
            </a:extLst>
          </p:cNvPr>
          <p:cNvSpPr txBox="1"/>
          <p:nvPr/>
        </p:nvSpPr>
        <p:spPr>
          <a:xfrm>
            <a:off x="6490766" y="4360225"/>
            <a:ext cx="181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der </a:t>
            </a: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Ort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58BD1A-F789-4C4B-86DA-31DC37A99393}"/>
              </a:ext>
            </a:extLst>
          </p:cNvPr>
          <p:cNvSpPr txBox="1"/>
          <p:nvPr/>
        </p:nvSpPr>
        <p:spPr>
          <a:xfrm>
            <a:off x="6147266" y="5239466"/>
            <a:ext cx="172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wissen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07D1C9-7B8A-4E33-9772-10C816A17DCE}"/>
              </a:ext>
            </a:extLst>
          </p:cNvPr>
          <p:cNvSpPr txBox="1"/>
          <p:nvPr/>
        </p:nvSpPr>
        <p:spPr>
          <a:xfrm>
            <a:off x="7651409" y="5215537"/>
            <a:ext cx="160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wenig</a:t>
            </a:r>
            <a:endParaRPr kumimoji="0" lang="fr-FR" sz="32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7F6B3D-32F1-472E-BF90-4E453D4A30F5}"/>
              </a:ext>
            </a:extLst>
          </p:cNvPr>
          <p:cNvSpPr txBox="1"/>
          <p:nvPr/>
        </p:nvSpPr>
        <p:spPr>
          <a:xfrm>
            <a:off x="4002612" y="5354673"/>
            <a:ext cx="221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  <a:r>
              <a:rPr kumimoji="0" lang="fr-FR" sz="24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ie</a:t>
            </a:r>
            <a:r>
              <a:rPr kumimoji="0" lang="fr-FR" sz="24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Wahrheit</a:t>
            </a:r>
            <a:endParaRPr kumimoji="0" lang="fr-FR" sz="24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A719E8B-A873-40EA-B565-DAEE59ED9439}"/>
              </a:ext>
            </a:extLst>
          </p:cNvPr>
          <p:cNvSpPr txBox="1"/>
          <p:nvPr/>
        </p:nvSpPr>
        <p:spPr>
          <a:xfrm>
            <a:off x="9020699" y="5273606"/>
            <a:ext cx="194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gefährlich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8" name="Rectangle 37">
            <a:hlinkClick r:id="" action="ppaction://noaction">
              <a:snd r:embed="rId8" name="6. 1. das Unternehmen.wav"/>
            </a:hlinkClick>
            <a:extLst>
              <a:ext uri="{FF2B5EF4-FFF2-40B4-BE49-F238E27FC236}">
                <a16:creationId xmlns:a16="http://schemas.microsoft.com/office/drawing/2014/main" id="{3886BE41-032D-4A3D-8595-421DEBB4351A}"/>
              </a:ext>
            </a:extLst>
          </p:cNvPr>
          <p:cNvSpPr/>
          <p:nvPr/>
        </p:nvSpPr>
        <p:spPr>
          <a:xfrm>
            <a:off x="1459447" y="3059997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40" name="Rectangle 39">
            <a:hlinkClick r:id="" action="ppaction://noaction">
              <a:snd r:embed="rId9" name="6. 2. der Euro.wav"/>
            </a:hlinkClick>
            <a:extLst>
              <a:ext uri="{FF2B5EF4-FFF2-40B4-BE49-F238E27FC236}">
                <a16:creationId xmlns:a16="http://schemas.microsoft.com/office/drawing/2014/main" id="{C4F4259A-379F-40CB-973D-BC9B22D628CE}"/>
              </a:ext>
            </a:extLst>
          </p:cNvPr>
          <p:cNvSpPr/>
          <p:nvPr/>
        </p:nvSpPr>
        <p:spPr>
          <a:xfrm>
            <a:off x="2948558" y="3060562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42" name="Rectangle 41">
            <a:hlinkClick r:id="" action="ppaction://noaction">
              <a:snd r:embed="rId10" name="6. 3. das Gesetz.wav"/>
            </a:hlinkClick>
            <a:extLst>
              <a:ext uri="{FF2B5EF4-FFF2-40B4-BE49-F238E27FC236}">
                <a16:creationId xmlns:a16="http://schemas.microsoft.com/office/drawing/2014/main" id="{2C01C7DA-241E-4779-8C8B-2B028B99132A}"/>
              </a:ext>
            </a:extLst>
          </p:cNvPr>
          <p:cNvSpPr/>
          <p:nvPr/>
        </p:nvSpPr>
        <p:spPr>
          <a:xfrm>
            <a:off x="4597084" y="3060562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44" name="Rectangle 43">
            <a:hlinkClick r:id="" action="ppaction://noaction">
              <a:snd r:embed="rId11" name="6. 4. die Daten.wav"/>
            </a:hlinkClick>
            <a:extLst>
              <a:ext uri="{FF2B5EF4-FFF2-40B4-BE49-F238E27FC236}">
                <a16:creationId xmlns:a16="http://schemas.microsoft.com/office/drawing/2014/main" id="{BC642FE4-1798-4DFC-ADBF-6BE83EC0D6B2}"/>
              </a:ext>
            </a:extLst>
          </p:cNvPr>
          <p:cNvSpPr/>
          <p:nvPr/>
        </p:nvSpPr>
        <p:spPr>
          <a:xfrm>
            <a:off x="6347014" y="3060562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hlinkClick r:id="" action="ppaction://noaction">
              <a:snd r:embed="rId12" name="6. 5. die Milliarde.wav"/>
            </a:hlinkClick>
            <a:extLst>
              <a:ext uri="{FF2B5EF4-FFF2-40B4-BE49-F238E27FC236}">
                <a16:creationId xmlns:a16="http://schemas.microsoft.com/office/drawing/2014/main" id="{11783078-A5D0-40D0-AAE4-FC25576A80CC}"/>
              </a:ext>
            </a:extLst>
          </p:cNvPr>
          <p:cNvSpPr/>
          <p:nvPr/>
        </p:nvSpPr>
        <p:spPr>
          <a:xfrm>
            <a:off x="8134408" y="3046648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5</a:t>
            </a:r>
          </a:p>
        </p:txBody>
      </p:sp>
      <p:sp>
        <p:nvSpPr>
          <p:cNvPr id="48" name="Rectangle 47">
            <a:hlinkClick r:id="" action="ppaction://noaction">
              <a:snd r:embed="rId13" name="6. 6. der Angriff.wav"/>
            </a:hlinkClick>
            <a:extLst>
              <a:ext uri="{FF2B5EF4-FFF2-40B4-BE49-F238E27FC236}">
                <a16:creationId xmlns:a16="http://schemas.microsoft.com/office/drawing/2014/main" id="{97B14362-F3BF-4664-9420-E7788F78EAA0}"/>
              </a:ext>
            </a:extLst>
          </p:cNvPr>
          <p:cNvSpPr/>
          <p:nvPr/>
        </p:nvSpPr>
        <p:spPr>
          <a:xfrm>
            <a:off x="9774120" y="3059997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6</a:t>
            </a:r>
          </a:p>
        </p:txBody>
      </p:sp>
      <p:pic>
        <p:nvPicPr>
          <p:cNvPr id="41" name="Picture 6" descr="Stone 1 Clip Art">
            <a:extLst>
              <a:ext uri="{FF2B5EF4-FFF2-40B4-BE49-F238E27FC236}">
                <a16:creationId xmlns:a16="http://schemas.microsoft.com/office/drawing/2014/main" id="{C75D5D4A-DCEA-4C31-8A9D-1989EA312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0"/>
          <a:stretch/>
        </p:blipFill>
        <p:spPr bwMode="auto">
          <a:xfrm rot="15887025" flipH="1" flipV="1">
            <a:off x="11192667" y="4793033"/>
            <a:ext cx="640381" cy="13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Stone 1 Clip Art">
            <a:extLst>
              <a:ext uri="{FF2B5EF4-FFF2-40B4-BE49-F238E27FC236}">
                <a16:creationId xmlns:a16="http://schemas.microsoft.com/office/drawing/2014/main" id="{05167157-01CD-4366-8DD0-B97004789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4"/>
          <a:stretch/>
        </p:blipFill>
        <p:spPr bwMode="auto">
          <a:xfrm rot="11150623">
            <a:off x="9380113" y="4201324"/>
            <a:ext cx="1477079" cy="6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6E2FE74-F93B-493D-B952-D4CBAC6252AF}"/>
              </a:ext>
            </a:extLst>
          </p:cNvPr>
          <p:cNvSpPr txBox="1"/>
          <p:nvPr/>
        </p:nvSpPr>
        <p:spPr>
          <a:xfrm>
            <a:off x="11007969" y="4939174"/>
            <a:ext cx="1436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br>
              <a:rPr kumimoji="0" lang="fr-FR" sz="24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</a:br>
            <a:r>
              <a:rPr kumimoji="0" lang="fr-FR" sz="24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Zeitung</a:t>
            </a:r>
          </a:p>
        </p:txBody>
      </p:sp>
      <p:pic>
        <p:nvPicPr>
          <p:cNvPr id="34" name="Picture 6" descr="Stone 1 Clip Art">
            <a:extLst>
              <a:ext uri="{FF2B5EF4-FFF2-40B4-BE49-F238E27FC236}">
                <a16:creationId xmlns:a16="http://schemas.microsoft.com/office/drawing/2014/main" id="{D033F3BD-E706-4054-86E6-3A86F87C5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4"/>
          <a:stretch/>
        </p:blipFill>
        <p:spPr bwMode="auto">
          <a:xfrm rot="11150623">
            <a:off x="10749109" y="4216586"/>
            <a:ext cx="1477079" cy="6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>
            <a:hlinkClick r:id="" action="ppaction://noaction">
              <a:snd r:embed="rId14" name="6. 7. laut.wav"/>
            </a:hlinkClick>
            <a:extLst>
              <a:ext uri="{FF2B5EF4-FFF2-40B4-BE49-F238E27FC236}">
                <a16:creationId xmlns:a16="http://schemas.microsoft.com/office/drawing/2014/main" id="{DE96B7BD-52D0-48A3-916A-ABE8A69BC70E}"/>
              </a:ext>
            </a:extLst>
          </p:cNvPr>
          <p:cNvSpPr/>
          <p:nvPr/>
        </p:nvSpPr>
        <p:spPr>
          <a:xfrm>
            <a:off x="11460968" y="3054065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301B85-E926-4D41-899D-6C195A7025E8}"/>
              </a:ext>
            </a:extLst>
          </p:cNvPr>
          <p:cNvSpPr/>
          <p:nvPr/>
        </p:nvSpPr>
        <p:spPr>
          <a:xfrm flipH="1">
            <a:off x="439422" y="5717255"/>
            <a:ext cx="11708663" cy="559531"/>
          </a:xfrm>
          <a:prstGeom prst="rect">
            <a:avLst/>
          </a:prstGeom>
          <a:solidFill>
            <a:srgbClr val="41A8F2"/>
          </a:solidFill>
          <a:ln>
            <a:solidFill>
              <a:srgbClr val="41A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623576-F4A9-43C7-B637-51EE12D464F9}"/>
              </a:ext>
            </a:extLst>
          </p:cNvPr>
          <p:cNvSpPr txBox="1"/>
          <p:nvPr/>
        </p:nvSpPr>
        <p:spPr>
          <a:xfrm>
            <a:off x="8037210" y="4182925"/>
            <a:ext cx="131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viel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374370-B42E-45D1-A29F-C5BBC15F46A9}"/>
              </a:ext>
            </a:extLst>
          </p:cNvPr>
          <p:cNvSpPr txBox="1"/>
          <p:nvPr/>
        </p:nvSpPr>
        <p:spPr>
          <a:xfrm>
            <a:off x="9641972" y="4285750"/>
            <a:ext cx="118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billig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F99351-33A3-41AC-B046-5DC964B1E209}"/>
              </a:ext>
            </a:extLst>
          </p:cNvPr>
          <p:cNvSpPr txBox="1"/>
          <p:nvPr/>
        </p:nvSpPr>
        <p:spPr>
          <a:xfrm>
            <a:off x="10615866" y="4407525"/>
            <a:ext cx="1769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verdienen</a:t>
            </a:r>
            <a:endParaRPr kumimoji="0" lang="fr-FR" sz="24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7" grpId="0"/>
      <p:bldP spid="47" grpId="0"/>
      <p:bldP spid="32" grpId="0"/>
      <p:bldP spid="45" grpId="0"/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985AFA2-2614-4ECC-BF91-A85364F8B661}"/>
              </a:ext>
            </a:extLst>
          </p:cNvPr>
          <p:cNvSpPr/>
          <p:nvPr/>
        </p:nvSpPr>
        <p:spPr>
          <a:xfrm>
            <a:off x="181256" y="4991036"/>
            <a:ext cx="11829485" cy="1116039"/>
          </a:xfrm>
          <a:prstGeom prst="rect">
            <a:avLst/>
          </a:prstGeom>
          <a:solidFill>
            <a:srgbClr val="41A8F2"/>
          </a:solidFill>
          <a:ln>
            <a:solidFill>
              <a:srgbClr val="41A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990B16-52F0-4A74-8966-D53436EFC3F9}"/>
              </a:ext>
            </a:extLst>
          </p:cNvPr>
          <p:cNvSpPr/>
          <p:nvPr/>
        </p:nvSpPr>
        <p:spPr>
          <a:xfrm>
            <a:off x="120359" y="3895138"/>
            <a:ext cx="11951281" cy="2344297"/>
          </a:xfrm>
          <a:prstGeom prst="rect">
            <a:avLst/>
          </a:prstGeom>
          <a:solidFill>
            <a:srgbClr val="41A8F2"/>
          </a:solidFill>
          <a:ln>
            <a:solidFill>
              <a:srgbClr val="41A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272913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3745089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Vokabeln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326E1-A87B-2D46-8B7D-5F8E8817AFDA}"/>
              </a:ext>
            </a:extLst>
          </p:cNvPr>
          <p:cNvSpPr txBox="1"/>
          <p:nvPr/>
        </p:nvSpPr>
        <p:spPr>
          <a:xfrm>
            <a:off x="180000" y="1296000"/>
            <a:ext cx="7239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Choose the right words to cross the river.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 careful! Some of the rocks are wobbly.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532CDA14-1B69-490D-84CB-1F53785C57C7}"/>
              </a:ext>
            </a:extLst>
          </p:cNvPr>
          <p:cNvSpPr/>
          <p:nvPr/>
        </p:nvSpPr>
        <p:spPr>
          <a:xfrm>
            <a:off x="11007969" y="247046"/>
            <a:ext cx="949358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6" descr="Stone 1 Clip Art">
            <a:extLst>
              <a:ext uri="{FF2B5EF4-FFF2-40B4-BE49-F238E27FC236}">
                <a16:creationId xmlns:a16="http://schemas.microsoft.com/office/drawing/2014/main" id="{2C0FD8C4-9401-4252-83DE-3E53B6052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2"/>
          <a:stretch/>
        </p:blipFill>
        <p:spPr bwMode="auto">
          <a:xfrm rot="11075369" flipH="1">
            <a:off x="249751" y="4156445"/>
            <a:ext cx="1368145" cy="120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tone 1 Clip Art">
            <a:extLst>
              <a:ext uri="{FF2B5EF4-FFF2-40B4-BE49-F238E27FC236}">
                <a16:creationId xmlns:a16="http://schemas.microsoft.com/office/drawing/2014/main" id="{95F91D3A-45C5-4891-84BD-EA4E5C594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9"/>
          <a:stretch/>
        </p:blipFill>
        <p:spPr bwMode="auto">
          <a:xfrm rot="5712975" flipV="1">
            <a:off x="4653926" y="3624179"/>
            <a:ext cx="668397" cy="188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tone 1 Clip Art">
            <a:extLst>
              <a:ext uri="{FF2B5EF4-FFF2-40B4-BE49-F238E27FC236}">
                <a16:creationId xmlns:a16="http://schemas.microsoft.com/office/drawing/2014/main" id="{0FED9F79-C902-4EEB-99BD-7CD8B545B8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38"/>
          <a:stretch/>
        </p:blipFill>
        <p:spPr bwMode="auto">
          <a:xfrm rot="5400000">
            <a:off x="6535396" y="3709085"/>
            <a:ext cx="678900" cy="171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Stone 1 Clip Art">
            <a:extLst>
              <a:ext uri="{FF2B5EF4-FFF2-40B4-BE49-F238E27FC236}">
                <a16:creationId xmlns:a16="http://schemas.microsoft.com/office/drawing/2014/main" id="{6C1D1CA6-88D2-4AA2-ADA9-26114ED3C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716"/>
          <a:stretch/>
        </p:blipFill>
        <p:spPr bwMode="auto">
          <a:xfrm rot="16610970" flipH="1">
            <a:off x="2537494" y="3606764"/>
            <a:ext cx="698433" cy="18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tone 1 Clip Art">
            <a:extLst>
              <a:ext uri="{FF2B5EF4-FFF2-40B4-BE49-F238E27FC236}">
                <a16:creationId xmlns:a16="http://schemas.microsoft.com/office/drawing/2014/main" id="{13F93991-B82A-42ED-AE09-0031D2D05A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41"/>
          <a:stretch/>
        </p:blipFill>
        <p:spPr bwMode="auto">
          <a:xfrm rot="4989030">
            <a:off x="2642759" y="4519400"/>
            <a:ext cx="594654" cy="18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Stone 1 Clip Art">
            <a:extLst>
              <a:ext uri="{FF2B5EF4-FFF2-40B4-BE49-F238E27FC236}">
                <a16:creationId xmlns:a16="http://schemas.microsoft.com/office/drawing/2014/main" id="{F6EB5AF5-1912-4E5D-8A4C-512546DBB9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44"/>
          <a:stretch/>
        </p:blipFill>
        <p:spPr bwMode="auto">
          <a:xfrm rot="10524631">
            <a:off x="5842037" y="5104126"/>
            <a:ext cx="1663090" cy="9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tone 1 Clip Art">
            <a:extLst>
              <a:ext uri="{FF2B5EF4-FFF2-40B4-BE49-F238E27FC236}">
                <a16:creationId xmlns:a16="http://schemas.microsoft.com/office/drawing/2014/main" id="{6690A799-E1C2-4087-B879-C06920CB4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07"/>
          <a:stretch/>
        </p:blipFill>
        <p:spPr bwMode="auto">
          <a:xfrm rot="10449377" flipH="1">
            <a:off x="3983314" y="5112102"/>
            <a:ext cx="1655662" cy="7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tone 1 Clip Art">
            <a:extLst>
              <a:ext uri="{FF2B5EF4-FFF2-40B4-BE49-F238E27FC236}">
                <a16:creationId xmlns:a16="http://schemas.microsoft.com/office/drawing/2014/main" id="{6219119E-4EBF-4ADD-8CCB-663FDC93B0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12"/>
          <a:stretch/>
        </p:blipFill>
        <p:spPr bwMode="auto">
          <a:xfrm rot="15887025" flipH="1" flipV="1">
            <a:off x="824741" y="4501255"/>
            <a:ext cx="682231" cy="18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35440F3-ECF0-476D-9BF7-75BED4F3E6E8}"/>
              </a:ext>
            </a:extLst>
          </p:cNvPr>
          <p:cNvSpPr txBox="1"/>
          <p:nvPr/>
        </p:nvSpPr>
        <p:spPr>
          <a:xfrm>
            <a:off x="319505" y="4372576"/>
            <a:ext cx="1357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sitzen</a:t>
            </a:r>
            <a:endParaRPr kumimoji="0" lang="fr-FR" sz="32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6005-0067-4E7C-9C85-156696C24298}"/>
              </a:ext>
            </a:extLst>
          </p:cNvPr>
          <p:cNvSpPr txBox="1"/>
          <p:nvPr/>
        </p:nvSpPr>
        <p:spPr>
          <a:xfrm>
            <a:off x="142782" y="5151549"/>
            <a:ext cx="2034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hängen</a:t>
            </a:r>
            <a:endParaRPr kumimoji="0" lang="fr-FR" sz="40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9BF240-6A8D-4227-8FD7-FB9BAF4540BC}"/>
              </a:ext>
            </a:extLst>
          </p:cNvPr>
          <p:cNvSpPr txBox="1"/>
          <p:nvPr/>
        </p:nvSpPr>
        <p:spPr>
          <a:xfrm>
            <a:off x="3985592" y="5178256"/>
            <a:ext cx="1861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</a:t>
            </a:r>
            <a:r>
              <a:rPr kumimoji="0" lang="fr-FR" sz="28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Kind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FF31A3-5F41-464D-AB2F-E4255EF14417}"/>
              </a:ext>
            </a:extLst>
          </p:cNvPr>
          <p:cNvSpPr txBox="1"/>
          <p:nvPr/>
        </p:nvSpPr>
        <p:spPr>
          <a:xfrm>
            <a:off x="4037517" y="4343532"/>
            <a:ext cx="208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die </a:t>
            </a: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Musik</a:t>
            </a:r>
            <a:endParaRPr kumimoji="0" lang="fr-FR" sz="24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08C0D4-5F2C-4168-ABF2-7A55E2B1CEDB}"/>
              </a:ext>
            </a:extLst>
          </p:cNvPr>
          <p:cNvSpPr txBox="1"/>
          <p:nvPr/>
        </p:nvSpPr>
        <p:spPr>
          <a:xfrm>
            <a:off x="1532302" y="4027235"/>
            <a:ext cx="2774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</a:t>
            </a:r>
            <a:r>
              <a:rPr kumimoji="0" lang="fr-FR" sz="24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ie</a:t>
            </a:r>
            <a:endParaRPr kumimoji="0" lang="fr-FR" sz="24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Bevölkerung</a:t>
            </a:r>
            <a:endParaRPr kumimoji="0" lang="fr-FR" sz="24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07D1C9-7B8A-4E33-9772-10C816A17DCE}"/>
              </a:ext>
            </a:extLst>
          </p:cNvPr>
          <p:cNvSpPr txBox="1"/>
          <p:nvPr/>
        </p:nvSpPr>
        <p:spPr>
          <a:xfrm>
            <a:off x="6103870" y="5125970"/>
            <a:ext cx="1251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ohne</a:t>
            </a:r>
            <a:endParaRPr kumimoji="0" lang="fr-FR" sz="32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D623576-F4A9-43C7-B637-51EE12D464F9}"/>
              </a:ext>
            </a:extLst>
          </p:cNvPr>
          <p:cNvSpPr txBox="1"/>
          <p:nvPr/>
        </p:nvSpPr>
        <p:spPr>
          <a:xfrm>
            <a:off x="6473937" y="4258978"/>
            <a:ext cx="83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für</a:t>
            </a:r>
            <a:endParaRPr kumimoji="0" lang="fr-FR" sz="32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7F6B3D-32F1-472E-BF90-4E453D4A30F5}"/>
              </a:ext>
            </a:extLst>
          </p:cNvPr>
          <p:cNvSpPr txBox="1"/>
          <p:nvPr/>
        </p:nvSpPr>
        <p:spPr>
          <a:xfrm>
            <a:off x="2149269" y="5236671"/>
            <a:ext cx="1701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das</a:t>
            </a:r>
            <a:r>
              <a:rPr kumimoji="0" lang="fr-FR" sz="28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Bild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7" name="Rectangle 36">
            <a:hlinkClick r:id="" action="ppaction://noaction">
              <a:snd r:embed="rId5" name="7. 1. die Wand.wav"/>
            </a:hlinkClick>
            <a:extLst>
              <a:ext uri="{FF2B5EF4-FFF2-40B4-BE49-F238E27FC236}">
                <a16:creationId xmlns:a16="http://schemas.microsoft.com/office/drawing/2014/main" id="{4D2D9634-78B9-492A-A9F3-C1CD20CE31F5}"/>
              </a:ext>
            </a:extLst>
          </p:cNvPr>
          <p:cNvSpPr/>
          <p:nvPr/>
        </p:nvSpPr>
        <p:spPr>
          <a:xfrm>
            <a:off x="749404" y="3086941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8</a:t>
            </a:r>
          </a:p>
        </p:txBody>
      </p:sp>
      <p:sp>
        <p:nvSpPr>
          <p:cNvPr id="39" name="Rectangle 38">
            <a:hlinkClick r:id="" action="ppaction://noaction">
              <a:snd r:embed="rId6" name="7. 2. die Million.wav"/>
            </a:hlinkClick>
            <a:extLst>
              <a:ext uri="{FF2B5EF4-FFF2-40B4-BE49-F238E27FC236}">
                <a16:creationId xmlns:a16="http://schemas.microsoft.com/office/drawing/2014/main" id="{6B5CCC47-AC9E-4A68-9AED-69254AD81F23}"/>
              </a:ext>
            </a:extLst>
          </p:cNvPr>
          <p:cNvSpPr/>
          <p:nvPr/>
        </p:nvSpPr>
        <p:spPr>
          <a:xfrm>
            <a:off x="2729130" y="3086941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9</a:t>
            </a:r>
          </a:p>
        </p:txBody>
      </p:sp>
      <p:sp>
        <p:nvSpPr>
          <p:cNvPr id="41" name="Rectangle 40">
            <a:hlinkClick r:id="" action="ppaction://noaction">
              <a:snd r:embed="rId7" name="7. 3. schützen.wav"/>
            </a:hlinkClick>
            <a:extLst>
              <a:ext uri="{FF2B5EF4-FFF2-40B4-BE49-F238E27FC236}">
                <a16:creationId xmlns:a16="http://schemas.microsoft.com/office/drawing/2014/main" id="{A5B98DD1-3601-4517-9FF9-FEA98229A2E2}"/>
              </a:ext>
            </a:extLst>
          </p:cNvPr>
          <p:cNvSpPr/>
          <p:nvPr/>
        </p:nvSpPr>
        <p:spPr>
          <a:xfrm>
            <a:off x="4494211" y="3086941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10</a:t>
            </a:r>
          </a:p>
        </p:txBody>
      </p:sp>
      <p:sp>
        <p:nvSpPr>
          <p:cNvPr id="43" name="Rectangle 42">
            <a:hlinkClick r:id="" action="ppaction://noaction">
              <a:snd r:embed="rId8" name="7. 4. gegen.wav"/>
            </a:hlinkClick>
            <a:extLst>
              <a:ext uri="{FF2B5EF4-FFF2-40B4-BE49-F238E27FC236}">
                <a16:creationId xmlns:a16="http://schemas.microsoft.com/office/drawing/2014/main" id="{556BA92E-DF6F-45FC-B053-4320A7204315}"/>
              </a:ext>
            </a:extLst>
          </p:cNvPr>
          <p:cNvSpPr/>
          <p:nvPr/>
        </p:nvSpPr>
        <p:spPr>
          <a:xfrm>
            <a:off x="6473937" y="3103326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11</a:t>
            </a:r>
          </a:p>
        </p:txBody>
      </p:sp>
      <p:sp>
        <p:nvSpPr>
          <p:cNvPr id="45" name="Rectangle 44">
            <a:hlinkClick r:id="" action="ppaction://noaction">
              <a:snd r:embed="rId9" name="7. 5. an.wav"/>
            </a:hlinkClick>
            <a:extLst>
              <a:ext uri="{FF2B5EF4-FFF2-40B4-BE49-F238E27FC236}">
                <a16:creationId xmlns:a16="http://schemas.microsoft.com/office/drawing/2014/main" id="{9121706F-D6F4-43C1-BFA1-93FF4927E900}"/>
              </a:ext>
            </a:extLst>
          </p:cNvPr>
          <p:cNvSpPr/>
          <p:nvPr/>
        </p:nvSpPr>
        <p:spPr>
          <a:xfrm>
            <a:off x="8237398" y="3086941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12</a:t>
            </a:r>
          </a:p>
        </p:txBody>
      </p:sp>
      <p:pic>
        <p:nvPicPr>
          <p:cNvPr id="48" name="Picture 6" descr="Stone 1 Clip Art">
            <a:extLst>
              <a:ext uri="{FF2B5EF4-FFF2-40B4-BE49-F238E27FC236}">
                <a16:creationId xmlns:a16="http://schemas.microsoft.com/office/drawing/2014/main" id="{23882AD2-C53B-4684-9CA3-E97312048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4"/>
          <a:stretch/>
        </p:blipFill>
        <p:spPr bwMode="auto">
          <a:xfrm rot="11150623">
            <a:off x="7706021" y="4171947"/>
            <a:ext cx="1477079" cy="6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Stone 1 Clip Art">
            <a:extLst>
              <a:ext uri="{FF2B5EF4-FFF2-40B4-BE49-F238E27FC236}">
                <a16:creationId xmlns:a16="http://schemas.microsoft.com/office/drawing/2014/main" id="{BB8E56A7-F109-401F-9A32-C5723E5D86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0"/>
          <a:stretch/>
        </p:blipFill>
        <p:spPr bwMode="auto">
          <a:xfrm rot="15887025" flipH="1" flipV="1">
            <a:off x="8105959" y="4592908"/>
            <a:ext cx="794660" cy="167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ACAED30-8C7A-4872-88FD-FB8A4A6D86FB}"/>
              </a:ext>
            </a:extLst>
          </p:cNvPr>
          <p:cNvSpPr txBox="1"/>
          <p:nvPr/>
        </p:nvSpPr>
        <p:spPr>
          <a:xfrm>
            <a:off x="7918281" y="4235711"/>
            <a:ext cx="130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unter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40EACD-E91B-404E-A138-F598CDA5D7F4}"/>
              </a:ext>
            </a:extLst>
          </p:cNvPr>
          <p:cNvSpPr txBox="1"/>
          <p:nvPr/>
        </p:nvSpPr>
        <p:spPr>
          <a:xfrm>
            <a:off x="8060473" y="5147478"/>
            <a:ext cx="172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auf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8" name="Picture 4" descr="Reed Clip Art">
            <a:extLst>
              <a:ext uri="{FF2B5EF4-FFF2-40B4-BE49-F238E27FC236}">
                <a16:creationId xmlns:a16="http://schemas.microsoft.com/office/drawing/2014/main" id="{4C938D58-7E33-4F8D-801E-1CDF8BB48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8"/>
          <a:stretch/>
        </p:blipFill>
        <p:spPr bwMode="auto">
          <a:xfrm>
            <a:off x="9314844" y="2115252"/>
            <a:ext cx="1812912" cy="241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ed Clip Art">
            <a:extLst>
              <a:ext uri="{FF2B5EF4-FFF2-40B4-BE49-F238E27FC236}">
                <a16:creationId xmlns:a16="http://schemas.microsoft.com/office/drawing/2014/main" id="{E2C36E21-0C41-4BE5-ACE2-338EBC82AB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/>
          <a:stretch/>
        </p:blipFill>
        <p:spPr bwMode="auto">
          <a:xfrm>
            <a:off x="10398132" y="1937586"/>
            <a:ext cx="1641177" cy="26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>
            <a:hlinkClick r:id="" action="ppaction://noaction" highlightClick="1">
              <a:snd r:embed="rId12" name="7. 6. hängen.wav"/>
            </a:hlinkClick>
            <a:extLst>
              <a:ext uri="{FF2B5EF4-FFF2-40B4-BE49-F238E27FC236}">
                <a16:creationId xmlns:a16="http://schemas.microsoft.com/office/drawing/2014/main" id="{B44525F3-084F-429D-8CE4-19B4E619BFEA}"/>
              </a:ext>
            </a:extLst>
          </p:cNvPr>
          <p:cNvSpPr/>
          <p:nvPr/>
        </p:nvSpPr>
        <p:spPr>
          <a:xfrm>
            <a:off x="9772412" y="3086941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13</a:t>
            </a:r>
          </a:p>
        </p:txBody>
      </p:sp>
      <p:sp>
        <p:nvSpPr>
          <p:cNvPr id="5" name="Rectangle 4">
            <a:hlinkClick r:id="" action="ppaction://noaction">
              <a:snd r:embed="rId13" name="7. 7. verdienen.wav"/>
            </a:hlinkClick>
            <a:extLst>
              <a:ext uri="{FF2B5EF4-FFF2-40B4-BE49-F238E27FC236}">
                <a16:creationId xmlns:a16="http://schemas.microsoft.com/office/drawing/2014/main" id="{B64DC523-4ADF-4A6C-8ACF-ABD199749D70}"/>
              </a:ext>
            </a:extLst>
          </p:cNvPr>
          <p:cNvSpPr/>
          <p:nvPr/>
        </p:nvSpPr>
        <p:spPr>
          <a:xfrm>
            <a:off x="11175069" y="3103326"/>
            <a:ext cx="540000" cy="540000"/>
          </a:xfrm>
          <a:prstGeom prst="rect">
            <a:avLst/>
          </a:prstGeom>
          <a:solidFill>
            <a:srgbClr val="115076"/>
          </a:solidFill>
          <a:ln>
            <a:solidFill>
              <a:srgbClr val="DAA52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14</a:t>
            </a:r>
          </a:p>
        </p:txBody>
      </p:sp>
      <p:pic>
        <p:nvPicPr>
          <p:cNvPr id="44" name="Picture 6" descr="Stone 1 Clip Art">
            <a:extLst>
              <a:ext uri="{FF2B5EF4-FFF2-40B4-BE49-F238E27FC236}">
                <a16:creationId xmlns:a16="http://schemas.microsoft.com/office/drawing/2014/main" id="{45A65FE5-ADB8-4434-8948-CC4AAEF28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0"/>
          <a:stretch/>
        </p:blipFill>
        <p:spPr bwMode="auto">
          <a:xfrm rot="15887025" flipH="1" flipV="1">
            <a:off x="10750081" y="4122347"/>
            <a:ext cx="794660" cy="11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tone 1 Clip Art">
            <a:extLst>
              <a:ext uri="{FF2B5EF4-FFF2-40B4-BE49-F238E27FC236}">
                <a16:creationId xmlns:a16="http://schemas.microsoft.com/office/drawing/2014/main" id="{22F6D896-A1E8-4D20-BEE9-6810079D0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4"/>
          <a:stretch/>
        </p:blipFill>
        <p:spPr bwMode="auto">
          <a:xfrm rot="11150623">
            <a:off x="9136996" y="4255416"/>
            <a:ext cx="1477079" cy="6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Stone 1 Clip Art">
            <a:extLst>
              <a:ext uri="{FF2B5EF4-FFF2-40B4-BE49-F238E27FC236}">
                <a16:creationId xmlns:a16="http://schemas.microsoft.com/office/drawing/2014/main" id="{5D95129F-B96E-461D-929E-28A01DC0D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00"/>
          <a:stretch/>
        </p:blipFill>
        <p:spPr bwMode="auto">
          <a:xfrm rot="15887025" flipH="1" flipV="1">
            <a:off x="9648277" y="4927171"/>
            <a:ext cx="794660" cy="11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2D2D331-478B-4DAD-AA61-57364B1E0043}"/>
              </a:ext>
            </a:extLst>
          </p:cNvPr>
          <p:cNvSpPr txBox="1"/>
          <p:nvPr/>
        </p:nvSpPr>
        <p:spPr>
          <a:xfrm>
            <a:off x="9496146" y="4293105"/>
            <a:ext cx="181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wer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58BD1A-F789-4C4B-86DA-31DC37A99393}"/>
              </a:ext>
            </a:extLst>
          </p:cNvPr>
          <p:cNvSpPr txBox="1"/>
          <p:nvPr/>
        </p:nvSpPr>
        <p:spPr>
          <a:xfrm>
            <a:off x="9655931" y="5127017"/>
            <a:ext cx="899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9CA024-6E39-40D6-A0A3-4BDB4C2975BB}"/>
              </a:ext>
            </a:extLst>
          </p:cNvPr>
          <p:cNvSpPr txBox="1"/>
          <p:nvPr/>
        </p:nvSpPr>
        <p:spPr>
          <a:xfrm>
            <a:off x="10637710" y="4431871"/>
            <a:ext cx="1195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Geld</a:t>
            </a:r>
            <a:endParaRPr kumimoji="0" lang="fr-FR" sz="26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52" name="Picture 6" descr="Stone 1 Clip Art">
            <a:extLst>
              <a:ext uri="{FF2B5EF4-FFF2-40B4-BE49-F238E27FC236}">
                <a16:creationId xmlns:a16="http://schemas.microsoft.com/office/drawing/2014/main" id="{593B95C4-D0E8-4AA3-827A-18664B46C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4"/>
          <a:stretch/>
        </p:blipFill>
        <p:spPr bwMode="auto">
          <a:xfrm rot="11150623">
            <a:off x="10666184" y="5074303"/>
            <a:ext cx="1477079" cy="66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8858BE1-2B6F-40F9-9DC4-B590A6BF2CFE}"/>
              </a:ext>
            </a:extLst>
          </p:cNvPr>
          <p:cNvSpPr txBox="1"/>
          <p:nvPr/>
        </p:nvSpPr>
        <p:spPr>
          <a:xfrm>
            <a:off x="10882259" y="5157762"/>
            <a:ext cx="181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err="1">
                <a:ln w="22225">
                  <a:solidFill>
                    <a:srgbClr val="E3EAFD"/>
                  </a:solidFill>
                  <a:prstDash val="solid"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Musik</a:t>
            </a:r>
            <a:endParaRPr kumimoji="0" lang="fr-FR" sz="2800" b="1" i="0" u="none" strike="noStrike" kern="1200" cap="none" spc="0" normalizeH="0" baseline="0" noProof="0" dirty="0">
              <a:ln w="22225">
                <a:solidFill>
                  <a:srgbClr val="E3EAFD"/>
                </a:solidFill>
                <a:prstDash val="solid"/>
              </a:ln>
              <a:solidFill>
                <a:srgbClr val="EE6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301B85-E926-4D41-899D-6C195A7025E8}"/>
              </a:ext>
            </a:extLst>
          </p:cNvPr>
          <p:cNvSpPr/>
          <p:nvPr/>
        </p:nvSpPr>
        <p:spPr>
          <a:xfrm flipH="1">
            <a:off x="120359" y="5714162"/>
            <a:ext cx="10937983" cy="491514"/>
          </a:xfrm>
          <a:prstGeom prst="rect">
            <a:avLst/>
          </a:prstGeom>
          <a:solidFill>
            <a:srgbClr val="41A8F2"/>
          </a:solidFill>
          <a:ln>
            <a:solidFill>
              <a:srgbClr val="41A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5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/>
      <p:bldP spid="50" grpId="0"/>
      <p:bldP spid="51" grpId="0"/>
      <p:bldP spid="29" grpId="0"/>
      <p:bldP spid="30" grpId="0"/>
      <p:bldP spid="46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86" y="0"/>
            <a:ext cx="6484584" cy="1325563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Fonética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A316DD52-7894-4A75-969C-CA0645DA2978}"/>
              </a:ext>
            </a:extLst>
          </p:cNvPr>
          <p:cNvSpPr/>
          <p:nvPr/>
        </p:nvSpPr>
        <p:spPr>
          <a:xfrm>
            <a:off x="9359900" y="258166"/>
            <a:ext cx="2568243" cy="400919"/>
          </a:xfrm>
          <a:prstGeom prst="roundRect">
            <a:avLst/>
          </a:prstGeom>
          <a:solidFill>
            <a:srgbClr val="F6640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8CDABB-FE34-9B40-A7AC-9470E22856BF}"/>
              </a:ext>
            </a:extLst>
          </p:cNvPr>
          <p:cNvSpPr txBox="1"/>
          <p:nvPr/>
        </p:nvSpPr>
        <p:spPr>
          <a:xfrm>
            <a:off x="180000" y="1296000"/>
            <a:ext cx="547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8929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rectangl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Vocabulaire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46">
            <a:extLst>
              <a:ext uri="{FF2B5EF4-FFF2-40B4-BE49-F238E27FC236}">
                <a16:creationId xmlns:a16="http://schemas.microsoft.com/office/drawing/2014/main" id="{FB09667E-50A2-4099-B9F5-10D9728BF65D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E11188-B433-5A4A-A669-78C0EE9B8445}"/>
              </a:ext>
            </a:extLst>
          </p:cNvPr>
          <p:cNvSpPr txBox="1"/>
          <p:nvPr/>
        </p:nvSpPr>
        <p:spPr>
          <a:xfrm>
            <a:off x="180000" y="1296000"/>
            <a:ext cx="11198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8711355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erman_skeleton_template" id="{AA952BBC-ACA2-3542-94B6-99D1100DCE48}" vid="{9600BB7D-2A88-524B-9D90-210FB0DF92A0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4F064CD-3073-5648-9E13-7A2904DB6E77}" vid="{867742E5-2587-084B-8BD5-7DA6ADC8FE5B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380</Words>
  <Application>Microsoft Office PowerPoint</Application>
  <PresentationFormat>Widescreen</PresentationFormat>
  <Paragraphs>110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2_Office Theme</vt:lpstr>
      <vt:lpstr>1_Office Theme</vt:lpstr>
      <vt:lpstr>3_Office Theme</vt:lpstr>
      <vt:lpstr>Vokabeln</vt:lpstr>
      <vt:lpstr>Vokabeln</vt:lpstr>
      <vt:lpstr>Fonética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Jenny Hopper</cp:lastModifiedBy>
  <cp:revision>17</cp:revision>
  <dcterms:created xsi:type="dcterms:W3CDTF">2021-02-04T07:50:06Z</dcterms:created>
  <dcterms:modified xsi:type="dcterms:W3CDTF">2021-03-02T12:00:37Z</dcterms:modified>
</cp:coreProperties>
</file>