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14" r:id="rId2"/>
    <p:sldId id="31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1585D-E7DB-4B8F-8358-C7F04E47FC2B}" type="datetimeFigureOut">
              <a:rPr lang="en-GB" smtClean="0"/>
              <a:t>08/06/2020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DE7001-EF41-4858-BE3D-5FD15FECC0DC}" type="slidenum">
              <a:rPr lang="en-GB" smtClean="0"/>
              <a:t>‹#›</a:t>
            </a:fld>
            <a:endParaRPr lang="en-GB"/>
          </a:p>
        </p:txBody>
      </p:sp>
    </p:spTree>
    <p:extLst>
      <p:ext uri="{BB962C8B-B14F-4D97-AF65-F5344CB8AC3E}">
        <p14:creationId xmlns:p14="http://schemas.microsoft.com/office/powerpoint/2010/main" val="284568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GB" b="0" dirty="0"/>
              <a:t>This grammar activity</a:t>
            </a:r>
            <a:r>
              <a:rPr lang="en-GB" b="0" baseline="0" dirty="0"/>
              <a:t> practises the adjective position rules learned last lesson, with the masculine form of the adjectives.</a:t>
            </a:r>
            <a:endParaRPr lang="en-GB" b="0" dirty="0"/>
          </a:p>
          <a:p>
            <a:pPr marL="0"/>
            <a:endParaRPr lang="en-GB" b="0" dirty="0"/>
          </a:p>
          <a:p>
            <a:pPr marL="0"/>
            <a:r>
              <a:rPr lang="en-GB" b="0" dirty="0"/>
              <a:t>Note: Students</a:t>
            </a:r>
            <a:r>
              <a:rPr lang="en-GB" b="0" baseline="0" dirty="0"/>
              <a:t> can volunteer answers in any order.  Words are triggered.  Click the word and it flies to </a:t>
            </a:r>
            <a:r>
              <a:rPr lang="en-GB" b="0" baseline="0"/>
              <a:t>before/after.</a:t>
            </a:r>
          </a:p>
          <a:p>
            <a:pPr marL="0"/>
            <a:endParaRPr lang="en-GB" b="0" baseline="0"/>
          </a:p>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baseline="0"/>
              <a:t>[</a:t>
            </a:r>
            <a:r>
              <a:rPr lang="en-GB" b="0" i="1" baseline="0"/>
              <a:t>Noir</a:t>
            </a:r>
            <a:r>
              <a:rPr lang="en-GB" b="0" i="0" baseline="0"/>
              <a:t> [572], omitted from the vocabulary revision exercise for 2.2.3 earlier, is included here].</a:t>
            </a:r>
            <a:endParaRPr lang="en-GB" b="0"/>
          </a:p>
          <a:p>
            <a:pPr marL="0"/>
            <a:endParaRPr lang="en-GB" b="0"/>
          </a:p>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1" baseline="0"/>
              <a:t>Timing (total for grammar activities on Slides 36-37): 5 minutes</a:t>
            </a:r>
            <a:endParaRPr lang="en-GB" b="1"/>
          </a:p>
          <a:p>
            <a:pPr marL="0"/>
            <a:endParaRPr lang="en-GB" b="0"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Arial"/>
              <a:sym typeface="Arial"/>
            </a:endParaRPr>
          </a:p>
        </p:txBody>
      </p:sp>
    </p:spTree>
    <p:extLst>
      <p:ext uri="{BB962C8B-B14F-4D97-AF65-F5344CB8AC3E}">
        <p14:creationId xmlns:p14="http://schemas.microsoft.com/office/powerpoint/2010/main" val="449551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GB" b="0" dirty="0"/>
              <a:t>This grammar activity</a:t>
            </a:r>
            <a:r>
              <a:rPr lang="en-GB" b="0" baseline="0" dirty="0"/>
              <a:t> practises the adjective position rules learned last lesson, with the feminine form of the adjectives. The position of each adjective has been altered from that on the previous slide, so that students’ memory of the latter cannot influence their decisions.</a:t>
            </a:r>
            <a:endParaRPr lang="en-GB" b="0" dirty="0"/>
          </a:p>
          <a:p>
            <a:pPr marL="0"/>
            <a:endParaRPr lang="en-GB" b="0" dirty="0"/>
          </a:p>
          <a:p>
            <a:pPr marL="0"/>
            <a:r>
              <a:rPr lang="en-GB" b="0" dirty="0"/>
              <a:t>Note: Students</a:t>
            </a:r>
            <a:r>
              <a:rPr lang="en-GB" b="0" baseline="0" dirty="0"/>
              <a:t> can volunteer answers in any order.  Words are triggered.  Click the word and it flies to </a:t>
            </a:r>
            <a:r>
              <a:rPr lang="en-GB" b="0" baseline="0"/>
              <a:t>before/after.</a:t>
            </a:r>
          </a:p>
          <a:p>
            <a:pPr marL="0"/>
            <a:endParaRPr lang="en-GB" b="0" baseline="0"/>
          </a:p>
          <a:p>
            <a:pPr marL="0"/>
            <a:r>
              <a:rPr lang="en-GB" b="0" baseline="0"/>
              <a:t>[</a:t>
            </a:r>
            <a:r>
              <a:rPr lang="en-GB" b="0" i="1" baseline="0"/>
              <a:t>Noir</a:t>
            </a:r>
            <a:r>
              <a:rPr lang="en-GB" b="0" i="0" baseline="0"/>
              <a:t> [572], omitted from the vocabulary revision exercise for 2.2.3 earlier, is included here in its feminine form].</a:t>
            </a:r>
            <a:endParaRPr lang="en-GB" b="0"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Arial"/>
              <a:sym typeface="Arial"/>
            </a:endParaRPr>
          </a:p>
        </p:txBody>
      </p:sp>
    </p:spTree>
    <p:extLst>
      <p:ext uri="{BB962C8B-B14F-4D97-AF65-F5344CB8AC3E}">
        <p14:creationId xmlns:p14="http://schemas.microsoft.com/office/powerpoint/2010/main" val="341422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7145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08/06/2020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595407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08/06/2020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3662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3850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7399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7053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7708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0660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08/06/2020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7937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08/06/2020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43596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08/06/2020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96322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775239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38" y="338225"/>
            <a:ext cx="5463948" cy="707849"/>
          </a:xfrm>
        </p:spPr>
        <p:txBody>
          <a:bodyPr>
            <a:normAutofit fontScale="90000"/>
          </a:bodyPr>
          <a:lstStyle/>
          <a:p>
            <a:r>
              <a:rPr lang="en-GB" sz="3600" b="1" dirty="0">
                <a:solidFill>
                  <a:schemeClr val="bg1"/>
                </a:solidFill>
              </a:rPr>
              <a:t>Vocabulary introduction</a:t>
            </a:r>
          </a:p>
        </p:txBody>
      </p:sp>
      <p:sp>
        <p:nvSpPr>
          <p:cNvPr id="10"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sym typeface="Arial"/>
            </a:endParaRPr>
          </a:p>
        </p:txBody>
      </p:sp>
      <p:sp>
        <p:nvSpPr>
          <p:cNvPr id="27" name="Rectangle 26"/>
          <p:cNvSpPr/>
          <p:nvPr/>
        </p:nvSpPr>
        <p:spPr>
          <a:xfrm>
            <a:off x="10068036" y="1350345"/>
            <a:ext cx="1967205"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rPr>
              <a:t>bleu</a:t>
            </a:r>
          </a:p>
        </p:txBody>
      </p:sp>
      <p:sp>
        <p:nvSpPr>
          <p:cNvPr id="29" name="Rectangle 28"/>
          <p:cNvSpPr/>
          <p:nvPr/>
        </p:nvSpPr>
        <p:spPr>
          <a:xfrm>
            <a:off x="1959703" y="3978897"/>
            <a:ext cx="3616652"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srgbClr val="002060"/>
                </a:solidFill>
                <a:effectLst/>
                <a:uLnTx/>
                <a:uFillTx/>
                <a:latin typeface="Century Gothic" panose="020B0502020202020204" pitchFamily="34" charset="0"/>
                <a:ea typeface="+mn-ea"/>
                <a:cs typeface="Arial"/>
                <a:sym typeface="Arial"/>
              </a:rPr>
              <a:t>calme</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31" name="Rectangle 30"/>
          <p:cNvSpPr/>
          <p:nvPr/>
        </p:nvSpPr>
        <p:spPr>
          <a:xfrm>
            <a:off x="507030" y="2229826"/>
            <a:ext cx="2677336"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a:ln>
                  <a:noFill/>
                </a:ln>
                <a:solidFill>
                  <a:srgbClr val="000066"/>
                </a:solidFill>
                <a:effectLst/>
                <a:uLnTx/>
                <a:uFillTx/>
                <a:latin typeface="Tw Cen MT" panose="020B0602020104020603"/>
                <a:ea typeface="+mn-ea"/>
                <a:cs typeface="Arial"/>
                <a:sym typeface="Arial"/>
              </a:rPr>
              <a:t> </a:t>
            </a:r>
            <a:r>
              <a:rPr kumimoji="0" lang="en-GB" sz="4000" b="0" i="0" u="none" strike="noStrike" kern="1200" cap="none" spc="0" normalizeH="0" baseline="0" noProof="0">
                <a:ln>
                  <a:noFill/>
                </a:ln>
                <a:solidFill>
                  <a:srgbClr val="000066"/>
                </a:solidFill>
                <a:effectLst/>
                <a:uLnTx/>
                <a:uFillTx/>
                <a:latin typeface="Century Gothic" panose="020B0502020202020204" pitchFamily="34" charset="0"/>
                <a:ea typeface="+mn-ea"/>
                <a:cs typeface="Arial"/>
                <a:sym typeface="Arial"/>
              </a:rPr>
              <a:t>moderne</a:t>
            </a:r>
            <a:endParaRPr kumimoji="0" lang="en-GB" sz="4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Arial"/>
              <a:sym typeface="Arial"/>
            </a:endParaRPr>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125"/>
            <a:ext cx="6457246" cy="867128"/>
          </a:xfrm>
          <a:prstGeom prst="rect">
            <a:avLst/>
          </a:prstGeom>
        </p:spPr>
      </p:pic>
      <p:sp>
        <p:nvSpPr>
          <p:cNvPr id="26" name="Title 3"/>
          <p:cNvSpPr txBox="1">
            <a:spLocks/>
          </p:cNvSpPr>
          <p:nvPr/>
        </p:nvSpPr>
        <p:spPr>
          <a:xfrm>
            <a:off x="0" y="192212"/>
            <a:ext cx="5265384" cy="70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sym typeface="Arial"/>
              </a:rPr>
              <a:t>Adjectives – masculine </a:t>
            </a:r>
          </a:p>
        </p:txBody>
      </p:sp>
      <p:sp>
        <p:nvSpPr>
          <p:cNvPr id="37" name="Rectangle 36"/>
          <p:cNvSpPr/>
          <p:nvPr/>
        </p:nvSpPr>
        <p:spPr>
          <a:xfrm>
            <a:off x="9499610" y="2711028"/>
            <a:ext cx="1090363"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srgbClr val="002060"/>
                </a:solidFill>
                <a:effectLst/>
                <a:uLnTx/>
                <a:uFillTx/>
                <a:latin typeface="Century Gothic" panose="020B0502020202020204" pitchFamily="34" charset="0"/>
                <a:ea typeface="+mn-ea"/>
                <a:cs typeface="Arial"/>
                <a:sym typeface="Arial"/>
              </a:rPr>
              <a:t>noir</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30" name="Rectangle 29"/>
          <p:cNvSpPr/>
          <p:nvPr/>
        </p:nvSpPr>
        <p:spPr>
          <a:xfrm>
            <a:off x="2009215" y="1230099"/>
            <a:ext cx="1183337"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srgbClr val="002060"/>
                </a:solidFill>
                <a:effectLst/>
                <a:uLnTx/>
                <a:uFillTx/>
                <a:latin typeface="Century Gothic" panose="020B0502020202020204" pitchFamily="34" charset="0"/>
                <a:ea typeface="+mn-ea"/>
                <a:cs typeface="Arial"/>
                <a:sym typeface="Arial"/>
              </a:rPr>
              <a:t>bon</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32" name="Rectangle 31"/>
          <p:cNvSpPr/>
          <p:nvPr/>
        </p:nvSpPr>
        <p:spPr>
          <a:xfrm>
            <a:off x="5694858" y="4127530"/>
            <a:ext cx="1524776"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2060"/>
                </a:solidFill>
                <a:effectLst/>
                <a:uLnTx/>
                <a:uFillTx/>
                <a:latin typeface="Tw Cen MT" panose="020B0602020104020603"/>
                <a:ea typeface="+mn-ea"/>
                <a:cs typeface="Arial"/>
                <a:sym typeface="Arial"/>
              </a:rPr>
              <a:t> </a:t>
            </a: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Arial"/>
                <a:sym typeface="Arial"/>
              </a:rPr>
              <a:t>haut</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39" name="Rectangle 38"/>
          <p:cNvSpPr/>
          <p:nvPr/>
        </p:nvSpPr>
        <p:spPr>
          <a:xfrm>
            <a:off x="8499525" y="4181468"/>
            <a:ext cx="1531188"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rPr>
              <a:t>beau</a:t>
            </a:r>
          </a:p>
        </p:txBody>
      </p:sp>
      <p:sp>
        <p:nvSpPr>
          <p:cNvPr id="43" name="Rectangle 42"/>
          <p:cNvSpPr/>
          <p:nvPr/>
        </p:nvSpPr>
        <p:spPr>
          <a:xfrm>
            <a:off x="4922456" y="2781968"/>
            <a:ext cx="2618024"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0066"/>
                </a:solidFill>
                <a:effectLst/>
                <a:uLnTx/>
                <a:uFillTx/>
                <a:latin typeface="Tw Cen MT" panose="020B0602020104020603"/>
                <a:ea typeface="+mn-ea"/>
                <a:cs typeface="Arial"/>
                <a:sym typeface="Arial"/>
              </a:rPr>
              <a:t> </a:t>
            </a:r>
            <a:r>
              <a:rPr kumimoji="0" lang="en-GB" sz="4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Arial"/>
                <a:sym typeface="Arial"/>
              </a:rPr>
              <a:t>nouveau</a:t>
            </a:r>
          </a:p>
        </p:txBody>
      </p:sp>
      <p:sp>
        <p:nvSpPr>
          <p:cNvPr id="45" name="Rectangle 44"/>
          <p:cNvSpPr/>
          <p:nvPr/>
        </p:nvSpPr>
        <p:spPr>
          <a:xfrm>
            <a:off x="571485" y="3512839"/>
            <a:ext cx="1463863"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srgbClr val="002060"/>
                </a:solidFill>
                <a:effectLst/>
                <a:uLnTx/>
                <a:uFillTx/>
                <a:latin typeface="Century Gothic" panose="020B0502020202020204" pitchFamily="34" charset="0"/>
                <a:ea typeface="+mn-ea"/>
                <a:cs typeface="Arial"/>
                <a:sym typeface="Arial"/>
              </a:rPr>
              <a:t>vieux</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48" name="Rectangle 47"/>
          <p:cNvSpPr/>
          <p:nvPr/>
        </p:nvSpPr>
        <p:spPr>
          <a:xfrm>
            <a:off x="0" y="5414936"/>
            <a:ext cx="6086516" cy="978485"/>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sym typeface="Arial"/>
            </a:endParaRPr>
          </a:p>
        </p:txBody>
      </p:sp>
      <p:sp>
        <p:nvSpPr>
          <p:cNvPr id="49" name="Rectangle 48"/>
          <p:cNvSpPr/>
          <p:nvPr/>
        </p:nvSpPr>
        <p:spPr>
          <a:xfrm>
            <a:off x="6086516" y="5414936"/>
            <a:ext cx="6109066" cy="98192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sym typeface="Arial"/>
            </a:endParaRPr>
          </a:p>
        </p:txBody>
      </p:sp>
      <p:sp>
        <p:nvSpPr>
          <p:cNvPr id="50" name="TextBox 49"/>
          <p:cNvSpPr txBox="1"/>
          <p:nvPr/>
        </p:nvSpPr>
        <p:spPr>
          <a:xfrm>
            <a:off x="1936920" y="5416599"/>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a:ln>
                  <a:noFill/>
                </a:ln>
                <a:solidFill>
                  <a:prstClr val="white"/>
                </a:solidFill>
                <a:effectLst/>
                <a:uLnTx/>
                <a:uFillTx/>
                <a:latin typeface="Century Gothic" panose="020B0502020202020204" pitchFamily="34" charset="0"/>
                <a:ea typeface="+mn-ea"/>
                <a:cs typeface="Arial"/>
                <a:sym typeface="Arial"/>
              </a:rPr>
              <a:t>before</a:t>
            </a:r>
            <a:endPar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a:sym typeface="Arial"/>
            </a:endParaRPr>
          </a:p>
        </p:txBody>
      </p:sp>
      <p:sp>
        <p:nvSpPr>
          <p:cNvPr id="51" name="TextBox 50"/>
          <p:cNvSpPr txBox="1"/>
          <p:nvPr/>
        </p:nvSpPr>
        <p:spPr>
          <a:xfrm>
            <a:off x="7919052" y="5444975"/>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a:ln>
                  <a:noFill/>
                </a:ln>
                <a:solidFill>
                  <a:prstClr val="white"/>
                </a:solidFill>
                <a:effectLst/>
                <a:uLnTx/>
                <a:uFillTx/>
                <a:latin typeface="Century Gothic" panose="020B0502020202020204" pitchFamily="34" charset="0"/>
                <a:ea typeface="+mn-ea"/>
                <a:cs typeface="Arial"/>
                <a:sym typeface="Arial"/>
              </a:rPr>
              <a:t>after</a:t>
            </a:r>
            <a:endPar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a:sym typeface="Arial"/>
            </a:endParaRPr>
          </a:p>
        </p:txBody>
      </p:sp>
      <p:sp>
        <p:nvSpPr>
          <p:cNvPr id="52" name="TextBox 51"/>
          <p:cNvSpPr txBox="1"/>
          <p:nvPr/>
        </p:nvSpPr>
        <p:spPr>
          <a:xfrm>
            <a:off x="6922502" y="130232"/>
            <a:ext cx="5269499"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kumimoji="0" lang="en-GB" sz="3200" b="1" i="0" u="none" strike="noStrike" kern="0" cap="none" spc="0" normalizeH="0" baseline="0" noProof="0">
                <a:ln>
                  <a:noFill/>
                </a:ln>
                <a:solidFill>
                  <a:srgbClr val="4472C4">
                    <a:lumMod val="50000"/>
                  </a:srgbClr>
                </a:solidFill>
                <a:effectLst/>
                <a:uLnTx/>
                <a:uFillTx/>
                <a:latin typeface="Century Gothic" panose="020B0502020202020204" pitchFamily="34" charset="0"/>
                <a:cs typeface="Arial"/>
                <a:sym typeface="Arial"/>
              </a:rPr>
              <a:t>Où va l’adjectif ?</a:t>
            </a:r>
            <a:endParaRPr kumimoji="0" lang="en-GB" sz="60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a:sym typeface="Arial"/>
            </a:endParaRPr>
          </a:p>
        </p:txBody>
      </p:sp>
      <p:grpSp>
        <p:nvGrpSpPr>
          <p:cNvPr id="3" name="Group 2">
            <a:extLst>
              <a:ext uri="{FF2B5EF4-FFF2-40B4-BE49-F238E27FC236}">
                <a16:creationId xmlns:a16="http://schemas.microsoft.com/office/drawing/2014/main" id="{DF1CA7F2-DA27-4966-BA20-42055A9A93E0}"/>
              </a:ext>
            </a:extLst>
          </p:cNvPr>
          <p:cNvGrpSpPr/>
          <p:nvPr/>
        </p:nvGrpSpPr>
        <p:grpSpPr>
          <a:xfrm>
            <a:off x="4034144" y="1166316"/>
            <a:ext cx="4104743" cy="1336416"/>
            <a:chOff x="3910376" y="1111821"/>
            <a:chExt cx="4104743" cy="1336416"/>
          </a:xfrm>
        </p:grpSpPr>
        <p:pic>
          <p:nvPicPr>
            <p:cNvPr id="20" name="Picture 2" descr="Carryon Backpacks Bags Clip Art">
              <a:extLst>
                <a:ext uri="{FF2B5EF4-FFF2-40B4-BE49-F238E27FC236}">
                  <a16:creationId xmlns:a16="http://schemas.microsoft.com/office/drawing/2014/main" id="{9EE860C4-3B44-4EA3-AC9B-366B458210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4148" y="1111821"/>
              <a:ext cx="1590971" cy="133641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0885671-06AE-41A1-AC65-97FAE6EF737E}"/>
                </a:ext>
              </a:extLst>
            </p:cNvPr>
            <p:cNvSpPr txBox="1"/>
            <p:nvPr/>
          </p:nvSpPr>
          <p:spPr>
            <a:xfrm>
              <a:off x="3910376" y="1462856"/>
              <a:ext cx="3012126"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4200" b="1" i="0" u="none" strike="noStrike" kern="0" cap="none" spc="0" normalizeH="0" baseline="0" noProof="0" dirty="0">
                  <a:ln>
                    <a:noFill/>
                  </a:ln>
                  <a:solidFill>
                    <a:srgbClr val="ED7D31"/>
                  </a:solidFill>
                  <a:effectLst/>
                  <a:uLnTx/>
                  <a:uFillTx/>
                  <a:latin typeface="Century Gothic" panose="020B0502020202020204" pitchFamily="34" charset="0"/>
                  <a:cs typeface="Arial"/>
                  <a:sym typeface="Arial"/>
                </a:rPr>
                <a:t>BAGS</a:t>
              </a:r>
            </a:p>
          </p:txBody>
        </p:sp>
      </p:grpSp>
    </p:spTree>
    <p:extLst>
      <p:ext uri="{BB962C8B-B14F-4D97-AF65-F5344CB8AC3E}">
        <p14:creationId xmlns:p14="http://schemas.microsoft.com/office/powerpoint/2010/main" val="527419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25E-6 1.48148E-6 L -0.0013 0.84329 " pathEditMode="relative" rAng="0" ptsTypes="AA">
                                      <p:cBhvr>
                                        <p:cTn id="6" dur="2000" fill="hold"/>
                                        <p:tgtEl>
                                          <p:spTgt spid="30"/>
                                        </p:tgtEl>
                                        <p:attrNameLst>
                                          <p:attrName>ppt_x</p:attrName>
                                          <p:attrName>ppt_y</p:attrName>
                                        </p:attrNameLst>
                                      </p:cBhvr>
                                      <p:rCtr x="-65" y="42153"/>
                                    </p:animMotion>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45"/>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1.04167E-6 1.11111E-6 L 0.00846 0.53102 " pathEditMode="relative" rAng="0" ptsTypes="AA">
                                      <p:cBhvr>
                                        <p:cTn id="11" dur="2000" fill="hold"/>
                                        <p:tgtEl>
                                          <p:spTgt spid="45"/>
                                        </p:tgtEl>
                                        <p:attrNameLst>
                                          <p:attrName>ppt_x</p:attrName>
                                          <p:attrName>ppt_y</p:attrName>
                                        </p:attrNameLst>
                                      </p:cBhvr>
                                      <p:rCtr x="417" y="26551"/>
                                    </p:animMotion>
                                  </p:childTnLst>
                                </p:cTn>
                              </p:par>
                            </p:childTnLst>
                          </p:cTn>
                        </p:par>
                      </p:childTnLst>
                    </p:cTn>
                  </p:par>
                </p:childTnLst>
              </p:cTn>
              <p:nextCondLst>
                <p:cond evt="onClick" delay="0">
                  <p:tgtEl>
                    <p:spTgt spid="45"/>
                  </p:tgtEl>
                </p:cond>
              </p:nextCondLst>
            </p:seq>
            <p:seq concurrent="1" nextAc="seek">
              <p:cTn id="12" restart="whenNotActive" fill="hold" evtFilter="cancelBubble" nodeType="interactiveSeq">
                <p:stCondLst>
                  <p:cond evt="onClick" delay="0">
                    <p:tgtEl>
                      <p:spTgt spid="31"/>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2.08333E-6 -1.11111E-6 L 0.99102 0.60764 " pathEditMode="relative" rAng="0" ptsTypes="AA">
                                      <p:cBhvr>
                                        <p:cTn id="16" dur="2000" fill="hold"/>
                                        <p:tgtEl>
                                          <p:spTgt spid="31"/>
                                        </p:tgtEl>
                                        <p:attrNameLst>
                                          <p:attrName>ppt_x</p:attrName>
                                          <p:attrName>ppt_y</p:attrName>
                                        </p:attrNameLst>
                                      </p:cBhvr>
                                      <p:rCtr x="49544" y="30370"/>
                                    </p:animMotion>
                                  </p:childTnLst>
                                </p:cTn>
                              </p:par>
                            </p:childTnLst>
                          </p:cTn>
                        </p:par>
                      </p:childTnLst>
                    </p:cTn>
                  </p:par>
                </p:childTnLst>
              </p:cTn>
              <p:nextCondLst>
                <p:cond evt="onClick" delay="0">
                  <p:tgtEl>
                    <p:spTgt spid="31"/>
                  </p:tgtEl>
                </p:cond>
              </p:nextCondLst>
            </p:seq>
            <p:seq concurrent="1" nextAc="seek">
              <p:cTn id="17" restart="whenNotActive" fill="hold" evtFilter="cancelBubble" nodeType="interactiveSeq">
                <p:stCondLst>
                  <p:cond evt="onClick" delay="0">
                    <p:tgtEl>
                      <p:spTgt spid="29"/>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grpId="0" nodeType="clickEffect">
                                  <p:stCondLst>
                                    <p:cond delay="0"/>
                                  </p:stCondLst>
                                  <p:childTnLst>
                                    <p:animMotion origin="layout" path="M -4.375E-6 -2.96296E-6 L 0.87084 0.27894 " pathEditMode="relative" rAng="0" ptsTypes="AA">
                                      <p:cBhvr>
                                        <p:cTn id="21" dur="2000" fill="hold"/>
                                        <p:tgtEl>
                                          <p:spTgt spid="29"/>
                                        </p:tgtEl>
                                        <p:attrNameLst>
                                          <p:attrName>ppt_x</p:attrName>
                                          <p:attrName>ppt_y</p:attrName>
                                        </p:attrNameLst>
                                      </p:cBhvr>
                                      <p:rCtr x="43542" y="13935"/>
                                    </p:animMotion>
                                  </p:childTnLst>
                                </p:cTn>
                              </p:par>
                            </p:childTnLst>
                          </p:cTn>
                        </p:par>
                      </p:childTnLst>
                    </p:cTn>
                  </p:par>
                </p:childTnLst>
              </p:cTn>
              <p:nextCondLst>
                <p:cond evt="onClick" delay="0">
                  <p:tgtEl>
                    <p:spTgt spid="29"/>
                  </p:tgtEl>
                </p:cond>
              </p:nextCondLst>
            </p:seq>
            <p:seq concurrent="1" nextAc="seek">
              <p:cTn id="22" restart="whenNotActive" fill="hold" evtFilter="cancelBubble" nodeType="interactiveSeq">
                <p:stCondLst>
                  <p:cond evt="onClick" delay="0">
                    <p:tgtEl>
                      <p:spTgt spid="43"/>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2.29167E-6 3.33333E-6 L -0.28177 0.70139 " pathEditMode="relative" rAng="0" ptsTypes="AA">
                                      <p:cBhvr>
                                        <p:cTn id="26" dur="2000" fill="hold"/>
                                        <p:tgtEl>
                                          <p:spTgt spid="43"/>
                                        </p:tgtEl>
                                        <p:attrNameLst>
                                          <p:attrName>ppt_x</p:attrName>
                                          <p:attrName>ppt_y</p:attrName>
                                        </p:attrNameLst>
                                      </p:cBhvr>
                                      <p:rCtr x="-14089" y="35069"/>
                                    </p:animMotion>
                                  </p:childTnLst>
                                </p:cTn>
                              </p:par>
                            </p:childTnLst>
                          </p:cTn>
                        </p:par>
                      </p:childTnLst>
                    </p:cTn>
                  </p:par>
                </p:childTnLst>
              </p:cTn>
              <p:nextCondLst>
                <p:cond evt="onClick" delay="0">
                  <p:tgtEl>
                    <p:spTgt spid="43"/>
                  </p:tgtEl>
                </p:cond>
              </p:nextCondLst>
            </p:seq>
            <p:seq concurrent="1" nextAc="seek">
              <p:cTn id="27" restart="whenNotActive" fill="hold" evtFilter="cancelBubble" nodeType="interactiveSeq">
                <p:stCondLst>
                  <p:cond evt="onClick" delay="0">
                    <p:tgtEl>
                      <p:spTgt spid="32"/>
                    </p:tgtEl>
                  </p:cond>
                </p:stCondLst>
                <p:endSync evt="end" delay="0">
                  <p:rtn val="all"/>
                </p:endSync>
                <p:childTnLst>
                  <p:par>
                    <p:cTn id="28" fill="hold">
                      <p:stCondLst>
                        <p:cond delay="0"/>
                      </p:stCondLst>
                      <p:childTnLst>
                        <p:par>
                          <p:cTn id="29" fill="hold">
                            <p:stCondLst>
                              <p:cond delay="0"/>
                            </p:stCondLst>
                            <p:childTnLst>
                              <p:par>
                                <p:cTn id="30" presetID="42" presetClass="path" presetSubtype="0" accel="50000" decel="50000" fill="hold" grpId="0" nodeType="clickEffect">
                                  <p:stCondLst>
                                    <p:cond delay="0"/>
                                  </p:stCondLst>
                                  <p:childTnLst>
                                    <p:animMotion origin="layout" path="M 2.70833E-6 -2.96296E-6 L -0.50495 0.45903 " pathEditMode="relative" rAng="0" ptsTypes="AA">
                                      <p:cBhvr>
                                        <p:cTn id="31" dur="2000" fill="hold"/>
                                        <p:tgtEl>
                                          <p:spTgt spid="32"/>
                                        </p:tgtEl>
                                        <p:attrNameLst>
                                          <p:attrName>ppt_x</p:attrName>
                                          <p:attrName>ppt_y</p:attrName>
                                        </p:attrNameLst>
                                      </p:cBhvr>
                                      <p:rCtr x="-25247" y="22940"/>
                                    </p:animMotion>
                                  </p:childTnLst>
                                </p:cTn>
                              </p:par>
                            </p:childTnLst>
                          </p:cTn>
                        </p:par>
                      </p:childTnLst>
                    </p:cTn>
                  </p:par>
                </p:childTnLst>
              </p:cTn>
              <p:nextCondLst>
                <p:cond evt="onClick" delay="0">
                  <p:tgtEl>
                    <p:spTgt spid="32"/>
                  </p:tgtEl>
                </p:cond>
              </p:nextCondLst>
            </p:seq>
            <p:seq concurrent="1" nextAc="seek">
              <p:cTn id="32" restart="whenNotActive" fill="hold" evtFilter="cancelBubble" nodeType="interactiveSeq">
                <p:stCondLst>
                  <p:cond evt="onClick" delay="0">
                    <p:tgtEl>
                      <p:spTgt spid="39"/>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grpId="0" nodeType="clickEffect">
                                  <p:stCondLst>
                                    <p:cond delay="0"/>
                                  </p:stCondLst>
                                  <p:childTnLst>
                                    <p:animMotion origin="layout" path="M 4.16667E-6 -2.59259E-6 L -0.8392 0.19306 " pathEditMode="relative" rAng="0" ptsTypes="AA">
                                      <p:cBhvr>
                                        <p:cTn id="36" dur="2000" fill="hold"/>
                                        <p:tgtEl>
                                          <p:spTgt spid="39"/>
                                        </p:tgtEl>
                                        <p:attrNameLst>
                                          <p:attrName>ppt_x</p:attrName>
                                          <p:attrName>ppt_y</p:attrName>
                                        </p:attrNameLst>
                                      </p:cBhvr>
                                      <p:rCtr x="-41966" y="9653"/>
                                    </p:animMotion>
                                  </p:childTnLst>
                                </p:cTn>
                              </p:par>
                            </p:childTnLst>
                          </p:cTn>
                        </p:par>
                      </p:childTnLst>
                    </p:cTn>
                  </p:par>
                </p:childTnLst>
              </p:cTn>
              <p:nextCondLst>
                <p:cond evt="onClick" delay="0">
                  <p:tgtEl>
                    <p:spTgt spid="39"/>
                  </p:tgtEl>
                </p:cond>
              </p:nextCondLst>
            </p:seq>
            <p:seq concurrent="1" nextAc="seek">
              <p:cTn id="37" restart="whenNotActive" fill="hold" evtFilter="cancelBubble" nodeType="interactiveSeq">
                <p:stCondLst>
                  <p:cond evt="onClick" delay="0">
                    <p:tgtEl>
                      <p:spTgt spid="27"/>
                    </p:tgtEl>
                  </p:cond>
                </p:stCondLst>
                <p:endSync evt="end" delay="0">
                  <p:rtn val="all"/>
                </p:endSync>
                <p:childTnLst>
                  <p:par>
                    <p:cTn id="38" fill="hold">
                      <p:stCondLst>
                        <p:cond delay="0"/>
                      </p:stCondLst>
                      <p:childTnLst>
                        <p:par>
                          <p:cTn id="39" fill="hold">
                            <p:stCondLst>
                              <p:cond delay="0"/>
                            </p:stCondLst>
                            <p:childTnLst>
                              <p:par>
                                <p:cTn id="40" presetID="42" presetClass="path" presetSubtype="0" accel="50000" decel="50000" fill="hold" grpId="0" nodeType="clickEffect">
                                  <p:stCondLst>
                                    <p:cond delay="0"/>
                                  </p:stCondLst>
                                  <p:childTnLst>
                                    <p:animMotion origin="layout" path="M -2.08333E-7 -1.11111E-6 L -0.00065 0.90533 " pathEditMode="relative" rAng="0" ptsTypes="AA">
                                      <p:cBhvr>
                                        <p:cTn id="41" dur="2000" fill="hold"/>
                                        <p:tgtEl>
                                          <p:spTgt spid="27"/>
                                        </p:tgtEl>
                                        <p:attrNameLst>
                                          <p:attrName>ppt_x</p:attrName>
                                          <p:attrName>ppt_y</p:attrName>
                                        </p:attrNameLst>
                                      </p:cBhvr>
                                      <p:rCtr x="-39" y="45255"/>
                                    </p:animMotion>
                                  </p:childTnLst>
                                </p:cTn>
                              </p:par>
                            </p:childTnLst>
                          </p:cTn>
                        </p:par>
                      </p:childTnLst>
                    </p:cTn>
                  </p:par>
                </p:childTnLst>
              </p:cTn>
              <p:nextCondLst>
                <p:cond evt="onClick" delay="0">
                  <p:tgtEl>
                    <p:spTgt spid="27"/>
                  </p:tgtEl>
                </p:cond>
              </p:nextCondLst>
            </p:seq>
            <p:seq concurrent="1" nextAc="seek">
              <p:cTn id="42" restart="whenNotActive" fill="hold" evtFilter="cancelBubble" nodeType="interactiveSeq">
                <p:stCondLst>
                  <p:cond evt="onClick" delay="0">
                    <p:tgtEl>
                      <p:spTgt spid="37"/>
                    </p:tgtEl>
                  </p:cond>
                </p:stCondLst>
                <p:endSync evt="end" delay="0">
                  <p:rtn val="all"/>
                </p:endSync>
                <p:childTnLst>
                  <p:par>
                    <p:cTn id="43" fill="hold">
                      <p:stCondLst>
                        <p:cond delay="0"/>
                      </p:stCondLst>
                      <p:childTnLst>
                        <p:par>
                          <p:cTn id="44" fill="hold">
                            <p:stCondLst>
                              <p:cond delay="0"/>
                            </p:stCondLst>
                            <p:childTnLst>
                              <p:par>
                                <p:cTn id="45" presetID="42" presetClass="path" presetSubtype="0" accel="50000" decel="50000" fill="hold" grpId="0" nodeType="clickEffect">
                                  <p:stCondLst>
                                    <p:cond delay="0"/>
                                  </p:stCondLst>
                                  <p:childTnLst>
                                    <p:animMotion origin="layout" path="M 1.875E-6 -7.40741E-7 L 0.00195 0.71458 " pathEditMode="relative" rAng="0" ptsTypes="AA">
                                      <p:cBhvr>
                                        <p:cTn id="46" dur="2000" fill="hold"/>
                                        <p:tgtEl>
                                          <p:spTgt spid="37"/>
                                        </p:tgtEl>
                                        <p:attrNameLst>
                                          <p:attrName>ppt_x</p:attrName>
                                          <p:attrName>ppt_y</p:attrName>
                                        </p:attrNameLst>
                                      </p:cBhvr>
                                      <p:rCtr x="91" y="35718"/>
                                    </p:animMotion>
                                  </p:childTnLst>
                                </p:cTn>
                              </p:par>
                            </p:childTnLst>
                          </p:cTn>
                        </p:par>
                      </p:childTnLst>
                    </p:cTn>
                  </p:par>
                </p:childTnLst>
              </p:cTn>
              <p:nextCondLst>
                <p:cond evt="onClick" delay="0">
                  <p:tgtEl>
                    <p:spTgt spid="37"/>
                  </p:tgtEl>
                </p:cond>
              </p:nextCondLst>
            </p:seq>
          </p:childTnLst>
        </p:cTn>
      </p:par>
    </p:tnLst>
    <p:bldLst>
      <p:bldP spid="27" grpId="0"/>
      <p:bldP spid="29" grpId="0"/>
      <p:bldP spid="31" grpId="0"/>
      <p:bldP spid="37" grpId="0"/>
      <p:bldP spid="30" grpId="0"/>
      <p:bldP spid="32" grpId="0"/>
      <p:bldP spid="39" grpId="0"/>
      <p:bldP spid="43"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38" y="338225"/>
            <a:ext cx="5463948" cy="707849"/>
          </a:xfrm>
        </p:spPr>
        <p:txBody>
          <a:bodyPr>
            <a:normAutofit fontScale="90000"/>
          </a:bodyPr>
          <a:lstStyle/>
          <a:p>
            <a:r>
              <a:rPr lang="en-GB" sz="3600" b="1" dirty="0">
                <a:solidFill>
                  <a:schemeClr val="bg1"/>
                </a:solidFill>
              </a:rPr>
              <a:t>Vocabulary introduction</a:t>
            </a:r>
          </a:p>
        </p:txBody>
      </p:sp>
      <p:sp>
        <p:nvSpPr>
          <p:cNvPr id="10"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sym typeface="Arial"/>
            </a:endParaRPr>
          </a:p>
        </p:txBody>
      </p:sp>
      <p:sp>
        <p:nvSpPr>
          <p:cNvPr id="27" name="Rectangle 26"/>
          <p:cNvSpPr/>
          <p:nvPr/>
        </p:nvSpPr>
        <p:spPr>
          <a:xfrm>
            <a:off x="9683209" y="2118687"/>
            <a:ext cx="1967205"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srgbClr val="002060"/>
                </a:solidFill>
                <a:effectLst/>
                <a:uLnTx/>
                <a:uFillTx/>
                <a:latin typeface="Century Gothic" panose="020B0502020202020204" pitchFamily="34" charset="0"/>
                <a:ea typeface="+mn-ea"/>
                <a:cs typeface="Arial"/>
                <a:sym typeface="Arial"/>
              </a:rPr>
              <a:t>bonne</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29" name="Rectangle 28"/>
          <p:cNvSpPr/>
          <p:nvPr/>
        </p:nvSpPr>
        <p:spPr>
          <a:xfrm>
            <a:off x="-141288" y="4106692"/>
            <a:ext cx="3616652"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Arial"/>
                <a:sym typeface="Arial"/>
              </a:rPr>
              <a:t>calme</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31" name="Rectangle 30"/>
          <p:cNvSpPr/>
          <p:nvPr/>
        </p:nvSpPr>
        <p:spPr>
          <a:xfrm>
            <a:off x="1051640" y="2364908"/>
            <a:ext cx="1614545"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a:ln>
                  <a:noFill/>
                </a:ln>
                <a:solidFill>
                  <a:srgbClr val="000066"/>
                </a:solidFill>
                <a:effectLst/>
                <a:uLnTx/>
                <a:uFillTx/>
                <a:latin typeface="Tw Cen MT" panose="020B0602020104020603"/>
                <a:ea typeface="+mn-ea"/>
                <a:cs typeface="Arial"/>
                <a:sym typeface="Arial"/>
              </a:rPr>
              <a:t> </a:t>
            </a:r>
            <a:r>
              <a:rPr kumimoji="0" lang="en-GB" sz="4000" b="0" i="0" u="none" strike="noStrike" kern="1200" cap="none" spc="0" normalizeH="0" baseline="0" noProof="0">
                <a:ln>
                  <a:noFill/>
                </a:ln>
                <a:solidFill>
                  <a:srgbClr val="000066"/>
                </a:solidFill>
                <a:effectLst/>
                <a:uLnTx/>
                <a:uFillTx/>
                <a:latin typeface="Century Gothic" panose="020B0502020202020204" pitchFamily="34" charset="0"/>
                <a:ea typeface="+mn-ea"/>
                <a:cs typeface="Arial"/>
                <a:sym typeface="Arial"/>
              </a:rPr>
              <a:t>noire</a:t>
            </a:r>
            <a:endParaRPr kumimoji="0" lang="en-GB" sz="4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Arial"/>
              <a:sym typeface="Arial"/>
            </a:endParaRPr>
          </a:p>
        </p:txBody>
      </p:sp>
      <p:sp>
        <p:nvSpPr>
          <p:cNvPr id="33" name="Rectangle 32"/>
          <p:cNvSpPr/>
          <p:nvPr/>
        </p:nvSpPr>
        <p:spPr>
          <a:xfrm>
            <a:off x="4034144" y="3024294"/>
            <a:ext cx="1616148"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Arial"/>
                <a:sym typeface="Arial"/>
              </a:rPr>
              <a:t>bleue</a:t>
            </a:r>
            <a:endParaRPr kumimoji="0" lang="en-GB" sz="4000" b="0" i="0" u="none" strike="noStrike" kern="1200" cap="none" spc="0" normalizeH="0" baseline="0" noProof="0" dirty="0">
              <a:ln>
                <a:noFill/>
              </a:ln>
              <a:solidFill>
                <a:srgbClr val="FFCC00"/>
              </a:solidFill>
              <a:effectLst/>
              <a:uLnTx/>
              <a:uFillTx/>
              <a:latin typeface="Century Gothic" panose="020B0502020202020204" pitchFamily="34" charset="0"/>
              <a:ea typeface="+mn-ea"/>
              <a:cs typeface="Arial"/>
              <a:sym typeface="Arial"/>
            </a:endParaRPr>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125"/>
            <a:ext cx="6457246" cy="867128"/>
          </a:xfrm>
          <a:prstGeom prst="rect">
            <a:avLst/>
          </a:prstGeom>
        </p:spPr>
      </p:pic>
      <p:sp>
        <p:nvSpPr>
          <p:cNvPr id="26" name="Title 3"/>
          <p:cNvSpPr txBox="1">
            <a:spLocks/>
          </p:cNvSpPr>
          <p:nvPr/>
        </p:nvSpPr>
        <p:spPr>
          <a:xfrm>
            <a:off x="0" y="199114"/>
            <a:ext cx="5265384" cy="70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sym typeface="Arial"/>
              </a:rPr>
              <a:t>Adjectives – feminine </a:t>
            </a:r>
          </a:p>
        </p:txBody>
      </p:sp>
      <p:sp>
        <p:nvSpPr>
          <p:cNvPr id="37" name="Rectangle 36"/>
          <p:cNvSpPr/>
          <p:nvPr/>
        </p:nvSpPr>
        <p:spPr>
          <a:xfrm>
            <a:off x="8746715" y="966363"/>
            <a:ext cx="2486579"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srgbClr val="002060"/>
                </a:solidFill>
                <a:effectLst/>
                <a:uLnTx/>
                <a:uFillTx/>
                <a:latin typeface="Century Gothic" panose="020B0502020202020204" pitchFamily="34" charset="0"/>
                <a:ea typeface="+mn-ea"/>
                <a:cs typeface="Arial"/>
                <a:sym typeface="Arial"/>
              </a:rPr>
              <a:t>moderne</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30" name="Rectangle 29"/>
          <p:cNvSpPr/>
          <p:nvPr/>
        </p:nvSpPr>
        <p:spPr>
          <a:xfrm>
            <a:off x="1828076" y="1230099"/>
            <a:ext cx="1545616"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srgbClr val="002060"/>
                </a:solidFill>
                <a:effectLst/>
                <a:uLnTx/>
                <a:uFillTx/>
                <a:latin typeface="Century Gothic" panose="020B0502020202020204" pitchFamily="34" charset="0"/>
                <a:ea typeface="+mn-ea"/>
                <a:cs typeface="Arial"/>
                <a:sym typeface="Arial"/>
              </a:rPr>
              <a:t>vieille</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39" name="Rectangle 38"/>
          <p:cNvSpPr/>
          <p:nvPr/>
        </p:nvSpPr>
        <p:spPr>
          <a:xfrm>
            <a:off x="9231679" y="4260350"/>
            <a:ext cx="2302233"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rPr>
              <a:t>nouvelle</a:t>
            </a:r>
          </a:p>
        </p:txBody>
      </p:sp>
      <p:sp>
        <p:nvSpPr>
          <p:cNvPr id="43" name="Rectangle 42"/>
          <p:cNvSpPr/>
          <p:nvPr/>
        </p:nvSpPr>
        <p:spPr>
          <a:xfrm>
            <a:off x="5528145" y="3978897"/>
            <a:ext cx="1858202"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0066"/>
                </a:solidFill>
                <a:effectLst/>
                <a:uLnTx/>
                <a:uFillTx/>
                <a:latin typeface="Tw Cen MT" panose="020B0602020104020603"/>
                <a:ea typeface="+mn-ea"/>
                <a:cs typeface="Arial"/>
                <a:sym typeface="Arial"/>
              </a:rPr>
              <a:t> </a:t>
            </a:r>
            <a:r>
              <a:rPr kumimoji="0" lang="en-GB" sz="4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Arial"/>
                <a:sym typeface="Arial"/>
              </a:rPr>
              <a:t>haute</a:t>
            </a:r>
          </a:p>
        </p:txBody>
      </p:sp>
      <p:sp>
        <p:nvSpPr>
          <p:cNvPr id="46" name="Rectangle 45"/>
          <p:cNvSpPr/>
          <p:nvPr/>
        </p:nvSpPr>
        <p:spPr>
          <a:xfrm>
            <a:off x="7825524" y="3106408"/>
            <a:ext cx="1406155"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srgbClr val="002060"/>
                </a:solidFill>
                <a:effectLst/>
                <a:uLnTx/>
                <a:uFillTx/>
                <a:latin typeface="Century Gothic" panose="020B0502020202020204" pitchFamily="34" charset="0"/>
                <a:ea typeface="+mn-ea"/>
                <a:cs typeface="Arial"/>
                <a:sym typeface="Arial"/>
              </a:rPr>
              <a:t>belle</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Arial"/>
              <a:sym typeface="Arial"/>
            </a:endParaRPr>
          </a:p>
        </p:txBody>
      </p:sp>
      <p:sp>
        <p:nvSpPr>
          <p:cNvPr id="48" name="Rectangle 47"/>
          <p:cNvSpPr/>
          <p:nvPr/>
        </p:nvSpPr>
        <p:spPr>
          <a:xfrm>
            <a:off x="0" y="5414936"/>
            <a:ext cx="6086516" cy="978485"/>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sym typeface="Arial"/>
            </a:endParaRPr>
          </a:p>
        </p:txBody>
      </p:sp>
      <p:sp>
        <p:nvSpPr>
          <p:cNvPr id="49" name="Rectangle 48"/>
          <p:cNvSpPr/>
          <p:nvPr/>
        </p:nvSpPr>
        <p:spPr>
          <a:xfrm>
            <a:off x="6086516" y="5414936"/>
            <a:ext cx="6109066" cy="98192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sym typeface="Arial"/>
            </a:endParaRPr>
          </a:p>
        </p:txBody>
      </p:sp>
      <p:sp>
        <p:nvSpPr>
          <p:cNvPr id="50" name="TextBox 49"/>
          <p:cNvSpPr txBox="1"/>
          <p:nvPr/>
        </p:nvSpPr>
        <p:spPr>
          <a:xfrm>
            <a:off x="1936920" y="5416599"/>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a:ln>
                  <a:noFill/>
                </a:ln>
                <a:solidFill>
                  <a:prstClr val="white"/>
                </a:solidFill>
                <a:effectLst/>
                <a:uLnTx/>
                <a:uFillTx/>
                <a:latin typeface="Century Gothic" panose="020B0502020202020204" pitchFamily="34" charset="0"/>
                <a:ea typeface="+mn-ea"/>
                <a:cs typeface="Arial"/>
                <a:sym typeface="Arial"/>
              </a:rPr>
              <a:t>before</a:t>
            </a:r>
            <a:endPar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a:sym typeface="Arial"/>
            </a:endParaRPr>
          </a:p>
        </p:txBody>
      </p:sp>
      <p:sp>
        <p:nvSpPr>
          <p:cNvPr id="51" name="TextBox 50"/>
          <p:cNvSpPr txBox="1"/>
          <p:nvPr/>
        </p:nvSpPr>
        <p:spPr>
          <a:xfrm>
            <a:off x="7919052" y="5444975"/>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a:ln>
                  <a:noFill/>
                </a:ln>
                <a:solidFill>
                  <a:prstClr val="white"/>
                </a:solidFill>
                <a:effectLst/>
                <a:uLnTx/>
                <a:uFillTx/>
                <a:latin typeface="Century Gothic" panose="020B0502020202020204" pitchFamily="34" charset="0"/>
                <a:ea typeface="+mn-ea"/>
                <a:cs typeface="Arial"/>
                <a:sym typeface="Arial"/>
              </a:rPr>
              <a:t>after</a:t>
            </a:r>
            <a:endPar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Arial"/>
              <a:sym typeface="Arial"/>
            </a:endParaRPr>
          </a:p>
        </p:txBody>
      </p:sp>
      <p:pic>
        <p:nvPicPr>
          <p:cNvPr id="21" name="Picture 2" descr="Carryon Backpacks Bags Clip Art">
            <a:extLst>
              <a:ext uri="{FF2B5EF4-FFF2-40B4-BE49-F238E27FC236}">
                <a16:creationId xmlns:a16="http://schemas.microsoft.com/office/drawing/2014/main" id="{32579106-30B1-433C-B43B-FC993261E9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7916" y="1166316"/>
            <a:ext cx="1590971" cy="1336416"/>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30938142-F98C-4C5C-9958-6B741585C30D}"/>
              </a:ext>
            </a:extLst>
          </p:cNvPr>
          <p:cNvSpPr txBox="1"/>
          <p:nvPr/>
        </p:nvSpPr>
        <p:spPr>
          <a:xfrm>
            <a:off x="4034144" y="1517351"/>
            <a:ext cx="3012126"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4200" b="1" i="0" u="none" strike="noStrike" kern="0" cap="none" spc="0" normalizeH="0" baseline="0" noProof="0" dirty="0">
                <a:ln>
                  <a:noFill/>
                </a:ln>
                <a:solidFill>
                  <a:srgbClr val="ED7D31"/>
                </a:solidFill>
                <a:effectLst/>
                <a:uLnTx/>
                <a:uFillTx/>
                <a:latin typeface="Century Gothic" panose="020B0502020202020204" pitchFamily="34" charset="0"/>
                <a:cs typeface="Arial"/>
                <a:sym typeface="Arial"/>
              </a:rPr>
              <a:t>BAGS</a:t>
            </a:r>
          </a:p>
        </p:txBody>
      </p:sp>
      <p:sp>
        <p:nvSpPr>
          <p:cNvPr id="24" name="TextBox 23"/>
          <p:cNvSpPr txBox="1"/>
          <p:nvPr/>
        </p:nvSpPr>
        <p:spPr>
          <a:xfrm>
            <a:off x="6922502" y="130232"/>
            <a:ext cx="5269499"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kumimoji="0" lang="en-GB" sz="3200" b="1" i="0" u="none" strike="noStrike" kern="0" cap="none" spc="0" normalizeH="0" baseline="0" noProof="0">
                <a:ln>
                  <a:noFill/>
                </a:ln>
                <a:solidFill>
                  <a:srgbClr val="4472C4">
                    <a:lumMod val="50000"/>
                  </a:srgbClr>
                </a:solidFill>
                <a:effectLst/>
                <a:uLnTx/>
                <a:uFillTx/>
                <a:latin typeface="Century Gothic" panose="020B0502020202020204" pitchFamily="34" charset="0"/>
                <a:cs typeface="Arial"/>
                <a:sym typeface="Arial"/>
              </a:rPr>
              <a:t>Où va l’adjectif ?</a:t>
            </a:r>
            <a:endParaRPr kumimoji="0" lang="en-GB" sz="60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a:sym typeface="Arial"/>
            </a:endParaRPr>
          </a:p>
        </p:txBody>
      </p:sp>
    </p:spTree>
    <p:extLst>
      <p:ext uri="{BB962C8B-B14F-4D97-AF65-F5344CB8AC3E}">
        <p14:creationId xmlns:p14="http://schemas.microsoft.com/office/powerpoint/2010/main" val="24313918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25E-6 1.48148E-6 L -0.00911 0.89213 " pathEditMode="relative" rAng="0" ptsTypes="AA">
                                      <p:cBhvr>
                                        <p:cTn id="6" dur="2000" fill="hold"/>
                                        <p:tgtEl>
                                          <p:spTgt spid="30"/>
                                        </p:tgtEl>
                                        <p:attrNameLst>
                                          <p:attrName>ppt_x</p:attrName>
                                          <p:attrName>ppt_y</p:attrName>
                                        </p:attrNameLst>
                                      </p:cBhvr>
                                      <p:rCtr x="-456" y="44606"/>
                                    </p:animMotion>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29"/>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1.25E-6 -2.96296E-6 L 1.03151 0.31551 " pathEditMode="relative" rAng="0" ptsTypes="AA">
                                      <p:cBhvr>
                                        <p:cTn id="11" dur="2000" fill="hold"/>
                                        <p:tgtEl>
                                          <p:spTgt spid="29"/>
                                        </p:tgtEl>
                                        <p:attrNameLst>
                                          <p:attrName>ppt_x</p:attrName>
                                          <p:attrName>ppt_y</p:attrName>
                                        </p:attrNameLst>
                                      </p:cBhvr>
                                      <p:rCtr x="51576" y="15764"/>
                                    </p:animMotion>
                                  </p:childTnLst>
                                </p:cTn>
                              </p:par>
                            </p:childTnLst>
                          </p:cTn>
                        </p:par>
                      </p:childTnLst>
                    </p:cTn>
                  </p:par>
                </p:childTnLst>
              </p:cTn>
              <p:nextCondLst>
                <p:cond evt="onClick" delay="0">
                  <p:tgtEl>
                    <p:spTgt spid="29"/>
                  </p:tgtEl>
                </p:cond>
              </p:nextCondLst>
            </p:seq>
            <p:seq concurrent="1" nextAc="seek">
              <p:cTn id="12" restart="whenNotActive" fill="hold" evtFilter="cancelBubble" nodeType="interactiveSeq">
                <p:stCondLst>
                  <p:cond evt="onClick" delay="0">
                    <p:tgtEl>
                      <p:spTgt spid="3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4.58333E-6 -2.59259E-6 L 0.33268 0.6382 " pathEditMode="relative" rAng="0" ptsTypes="AA">
                                      <p:cBhvr>
                                        <p:cTn id="16" dur="2000" fill="hold"/>
                                        <p:tgtEl>
                                          <p:spTgt spid="33"/>
                                        </p:tgtEl>
                                        <p:attrNameLst>
                                          <p:attrName>ppt_x</p:attrName>
                                          <p:attrName>ppt_y</p:attrName>
                                        </p:attrNameLst>
                                      </p:cBhvr>
                                      <p:rCtr x="16628" y="31898"/>
                                    </p:animMotion>
                                  </p:childTnLst>
                                </p:cTn>
                              </p:par>
                            </p:childTnLst>
                          </p:cTn>
                        </p:par>
                      </p:childTnLst>
                    </p:cTn>
                  </p:par>
                </p:childTnLst>
              </p:cTn>
              <p:nextCondLst>
                <p:cond evt="onClick" delay="0">
                  <p:tgtEl>
                    <p:spTgt spid="33"/>
                  </p:tgtEl>
                </p:cond>
              </p:nextCondLst>
            </p:seq>
            <p:seq concurrent="1" nextAc="seek">
              <p:cTn id="17" restart="whenNotActive" fill="hold" evtFilter="cancelBubble" nodeType="interactiveSeq">
                <p:stCondLst>
                  <p:cond evt="onClick" delay="0">
                    <p:tgtEl>
                      <p:spTgt spid="43"/>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grpId="0" nodeType="clickEffect">
                                  <p:stCondLst>
                                    <p:cond delay="0"/>
                                  </p:stCondLst>
                                  <p:childTnLst>
                                    <p:animMotion origin="layout" path="M 2.70833E-6 -3.7037E-6 L -0.40404 0.43195 " pathEditMode="relative" rAng="0" ptsTypes="AA">
                                      <p:cBhvr>
                                        <p:cTn id="21" dur="2000" fill="hold"/>
                                        <p:tgtEl>
                                          <p:spTgt spid="43"/>
                                        </p:tgtEl>
                                        <p:attrNameLst>
                                          <p:attrName>ppt_x</p:attrName>
                                          <p:attrName>ppt_y</p:attrName>
                                        </p:attrNameLst>
                                      </p:cBhvr>
                                      <p:rCtr x="-20208" y="21597"/>
                                    </p:animMotion>
                                  </p:childTnLst>
                                </p:cTn>
                              </p:par>
                            </p:childTnLst>
                          </p:cTn>
                        </p:par>
                      </p:childTnLst>
                    </p:cTn>
                  </p:par>
                </p:childTnLst>
              </p:cTn>
              <p:nextCondLst>
                <p:cond evt="onClick" delay="0">
                  <p:tgtEl>
                    <p:spTgt spid="43"/>
                  </p:tgtEl>
                </p:cond>
              </p:nextCondLst>
            </p:seq>
            <p:seq concurrent="1" nextAc="seek">
              <p:cTn id="22" restart="whenNotActive" fill="hold" evtFilter="cancelBubble" nodeType="interactiveSeq">
                <p:stCondLst>
                  <p:cond evt="onClick" delay="0">
                    <p:tgtEl>
                      <p:spTgt spid="31"/>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3.75E-6 2.96296E-6 L 0.80326 0.72129 " pathEditMode="relative" rAng="0" ptsTypes="AA">
                                      <p:cBhvr>
                                        <p:cTn id="26" dur="2000" fill="hold"/>
                                        <p:tgtEl>
                                          <p:spTgt spid="31"/>
                                        </p:tgtEl>
                                        <p:attrNameLst>
                                          <p:attrName>ppt_x</p:attrName>
                                          <p:attrName>ppt_y</p:attrName>
                                        </p:attrNameLst>
                                      </p:cBhvr>
                                      <p:rCtr x="40156" y="36065"/>
                                    </p:animMotion>
                                  </p:childTnLst>
                                </p:cTn>
                              </p:par>
                            </p:childTnLst>
                          </p:cTn>
                        </p:par>
                      </p:childTnLst>
                    </p:cTn>
                  </p:par>
                </p:childTnLst>
              </p:cTn>
              <p:nextCondLst>
                <p:cond evt="onClick" delay="0">
                  <p:tgtEl>
                    <p:spTgt spid="31"/>
                  </p:tgtEl>
                </p:cond>
              </p:nextCondLst>
            </p:seq>
            <p:seq concurrent="1" nextAc="seek">
              <p:cTn id="27" restart="whenNotActive" fill="hold" evtFilter="cancelBubble" nodeType="interactiveSeq">
                <p:stCondLst>
                  <p:cond evt="onClick" delay="0">
                    <p:tgtEl>
                      <p:spTgt spid="46"/>
                    </p:tgtEl>
                  </p:cond>
                </p:stCondLst>
                <p:endSync evt="end" delay="0">
                  <p:rtn val="all"/>
                </p:endSync>
                <p:childTnLst>
                  <p:par>
                    <p:cTn id="28" fill="hold">
                      <p:stCondLst>
                        <p:cond delay="0"/>
                      </p:stCondLst>
                      <p:childTnLst>
                        <p:par>
                          <p:cTn id="29" fill="hold">
                            <p:stCondLst>
                              <p:cond delay="0"/>
                            </p:stCondLst>
                            <p:childTnLst>
                              <p:par>
                                <p:cTn id="30" presetID="42" presetClass="path" presetSubtype="0" accel="50000" decel="50000" fill="hold" grpId="0" nodeType="clickEffect">
                                  <p:stCondLst>
                                    <p:cond delay="0"/>
                                  </p:stCondLst>
                                  <p:childTnLst>
                                    <p:animMotion origin="layout" path="M 8.33333E-7 3.7037E-7 L -0.77734 0.46968 " pathEditMode="relative" rAng="0" ptsTypes="AA">
                                      <p:cBhvr>
                                        <p:cTn id="31" dur="2000" fill="hold"/>
                                        <p:tgtEl>
                                          <p:spTgt spid="46"/>
                                        </p:tgtEl>
                                        <p:attrNameLst>
                                          <p:attrName>ppt_x</p:attrName>
                                          <p:attrName>ppt_y</p:attrName>
                                        </p:attrNameLst>
                                      </p:cBhvr>
                                      <p:rCtr x="-38867" y="23472"/>
                                    </p:animMotion>
                                  </p:childTnLst>
                                </p:cTn>
                              </p:par>
                            </p:childTnLst>
                          </p:cTn>
                        </p:par>
                      </p:childTnLst>
                    </p:cTn>
                  </p:par>
                </p:childTnLst>
              </p:cTn>
              <p:nextCondLst>
                <p:cond evt="onClick" delay="0">
                  <p:tgtEl>
                    <p:spTgt spid="46"/>
                  </p:tgtEl>
                </p:cond>
              </p:nextCondLst>
            </p:seq>
            <p:seq concurrent="1" nextAc="seek">
              <p:cTn id="32" restart="whenNotActive" fill="hold" evtFilter="cancelBubble" nodeType="interactiveSeq">
                <p:stCondLst>
                  <p:cond evt="onClick" delay="0">
                    <p:tgtEl>
                      <p:spTgt spid="37"/>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grpId="0" nodeType="clickEffect">
                                  <p:stCondLst>
                                    <p:cond delay="0"/>
                                  </p:stCondLst>
                                  <p:childTnLst>
                                    <p:animMotion origin="layout" path="M -1.04167E-6 -2.59259E-6 L -0.00182 0.95347 " pathEditMode="relative" rAng="0" ptsTypes="AA">
                                      <p:cBhvr>
                                        <p:cTn id="36" dur="2000" fill="hold"/>
                                        <p:tgtEl>
                                          <p:spTgt spid="37"/>
                                        </p:tgtEl>
                                        <p:attrNameLst>
                                          <p:attrName>ppt_x</p:attrName>
                                          <p:attrName>ppt_y</p:attrName>
                                        </p:attrNameLst>
                                      </p:cBhvr>
                                      <p:rCtr x="-91" y="47662"/>
                                    </p:animMotion>
                                  </p:childTnLst>
                                </p:cTn>
                              </p:par>
                            </p:childTnLst>
                          </p:cTn>
                        </p:par>
                      </p:childTnLst>
                    </p:cTn>
                  </p:par>
                </p:childTnLst>
              </p:cTn>
              <p:nextCondLst>
                <p:cond evt="onClick" delay="0">
                  <p:tgtEl>
                    <p:spTgt spid="37"/>
                  </p:tgtEl>
                </p:cond>
              </p:nextCondLst>
            </p:seq>
            <p:seq concurrent="1" nextAc="seek">
              <p:cTn id="37" restart="whenNotActive" fill="hold" evtFilter="cancelBubble" nodeType="interactiveSeq">
                <p:stCondLst>
                  <p:cond evt="onClick" delay="0">
                    <p:tgtEl>
                      <p:spTgt spid="27"/>
                    </p:tgtEl>
                  </p:cond>
                </p:stCondLst>
                <p:endSync evt="end" delay="0">
                  <p:rtn val="all"/>
                </p:endSync>
                <p:childTnLst>
                  <p:par>
                    <p:cTn id="38" fill="hold">
                      <p:stCondLst>
                        <p:cond delay="0"/>
                      </p:stCondLst>
                      <p:childTnLst>
                        <p:par>
                          <p:cTn id="39" fill="hold">
                            <p:stCondLst>
                              <p:cond delay="0"/>
                            </p:stCondLst>
                            <p:childTnLst>
                              <p:par>
                                <p:cTn id="40" presetID="42" presetClass="path" presetSubtype="0" accel="50000" decel="50000" fill="hold" grpId="0" nodeType="clickEffect">
                                  <p:stCondLst>
                                    <p:cond delay="0"/>
                                  </p:stCondLst>
                                  <p:childTnLst>
                                    <p:animMotion origin="layout" path="M 2.08333E-7 1.85185E-6 L -0.74505 0.71366 " pathEditMode="relative" rAng="0" ptsTypes="AA">
                                      <p:cBhvr>
                                        <p:cTn id="41" dur="2000" fill="hold"/>
                                        <p:tgtEl>
                                          <p:spTgt spid="27"/>
                                        </p:tgtEl>
                                        <p:attrNameLst>
                                          <p:attrName>ppt_x</p:attrName>
                                          <p:attrName>ppt_y</p:attrName>
                                        </p:attrNameLst>
                                      </p:cBhvr>
                                      <p:rCtr x="-37253" y="35671"/>
                                    </p:animMotion>
                                  </p:childTnLst>
                                </p:cTn>
                              </p:par>
                            </p:childTnLst>
                          </p:cTn>
                        </p:par>
                      </p:childTnLst>
                    </p:cTn>
                  </p:par>
                </p:childTnLst>
              </p:cTn>
              <p:nextCondLst>
                <p:cond evt="onClick" delay="0">
                  <p:tgtEl>
                    <p:spTgt spid="27"/>
                  </p:tgtEl>
                </p:cond>
              </p:nextCondLst>
            </p:seq>
            <p:seq concurrent="1" nextAc="seek">
              <p:cTn id="42" restart="whenNotActive" fill="hold" evtFilter="cancelBubble" nodeType="interactiveSeq">
                <p:stCondLst>
                  <p:cond evt="onClick" delay="0">
                    <p:tgtEl>
                      <p:spTgt spid="39"/>
                    </p:tgtEl>
                  </p:cond>
                </p:stCondLst>
                <p:endSync evt="end" delay="0">
                  <p:rtn val="all"/>
                </p:endSync>
                <p:childTnLst>
                  <p:par>
                    <p:cTn id="43" fill="hold">
                      <p:stCondLst>
                        <p:cond delay="0"/>
                      </p:stCondLst>
                      <p:childTnLst>
                        <p:par>
                          <p:cTn id="44" fill="hold">
                            <p:stCondLst>
                              <p:cond delay="0"/>
                            </p:stCondLst>
                            <p:childTnLst>
                              <p:par>
                                <p:cTn id="45" presetID="42" presetClass="path" presetSubtype="0" accel="50000" decel="50000" fill="hold" grpId="0" nodeType="clickEffect">
                                  <p:stCondLst>
                                    <p:cond delay="0"/>
                                  </p:stCondLst>
                                  <p:childTnLst>
                                    <p:animMotion origin="layout" path="M -2.5E-6 3.33333E-6 L -0.97995 0.24514 " pathEditMode="relative" rAng="0" ptsTypes="AA">
                                      <p:cBhvr>
                                        <p:cTn id="46" dur="2000" fill="hold"/>
                                        <p:tgtEl>
                                          <p:spTgt spid="39"/>
                                        </p:tgtEl>
                                        <p:attrNameLst>
                                          <p:attrName>ppt_x</p:attrName>
                                          <p:attrName>ppt_y</p:attrName>
                                        </p:attrNameLst>
                                      </p:cBhvr>
                                      <p:rCtr x="-48997" y="12245"/>
                                    </p:animMotion>
                                  </p:childTnLst>
                                </p:cTn>
                              </p:par>
                            </p:childTnLst>
                          </p:cTn>
                        </p:par>
                      </p:childTnLst>
                    </p:cTn>
                  </p:par>
                </p:childTnLst>
              </p:cTn>
              <p:nextCondLst>
                <p:cond evt="onClick" delay="0">
                  <p:tgtEl>
                    <p:spTgt spid="39"/>
                  </p:tgtEl>
                </p:cond>
              </p:nextCondLst>
            </p:seq>
          </p:childTnLst>
        </p:cTn>
      </p:par>
    </p:tnLst>
    <p:bldLst>
      <p:bldP spid="27" grpId="0"/>
      <p:bldP spid="29" grpId="0"/>
      <p:bldP spid="31" grpId="0"/>
      <p:bldP spid="33" grpId="0"/>
      <p:bldP spid="37" grpId="0"/>
      <p:bldP spid="30" grpId="0"/>
      <p:bldP spid="39" grpId="0"/>
      <p:bldP spid="43" grpId="0"/>
      <p:bldP spid="46" grpId="0"/>
    </p:bld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Widescreen</PresentationFormat>
  <Paragraphs>44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Century Gothic</vt:lpstr>
      <vt:lpstr>Tw Cen MT</vt:lpstr>
      <vt:lpstr>2_Office Theme</vt:lpstr>
      <vt:lpstr>Vocabulary introduction</vt:lpstr>
      <vt:lpstr>Vocabulary introduction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introduction</dc:title>
  <dc:creator>Rachel Hawkes</dc:creator>
  <cp:lastModifiedBy>Rachel Hawkes</cp:lastModifiedBy>
  <cp:revision>1</cp:revision>
  <dcterms:created xsi:type="dcterms:W3CDTF">2020-06-08T19:29:19Z</dcterms:created>
  <dcterms:modified xsi:type="dcterms:W3CDTF">2020-06-08T19:30:03Z</dcterms:modified>
</cp:coreProperties>
</file>