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8" r:id="rId2"/>
    <p:sldMasterId id="2147483760" r:id="rId3"/>
  </p:sldMasterIdLst>
  <p:notesMasterIdLst>
    <p:notesMasterId r:id="rId7"/>
  </p:notesMasterIdLst>
  <p:sldIdLst>
    <p:sldId id="52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4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Written recognition of new vocabulary at sentence level.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Allow a few minutes for students to read the text.</a:t>
            </a:r>
          </a:p>
          <a:p>
            <a:r>
              <a:rPr lang="en-GB" dirty="0"/>
              <a:t>2. Click to bring up a question.</a:t>
            </a:r>
          </a:p>
          <a:p>
            <a:r>
              <a:rPr lang="en-GB" dirty="0"/>
              <a:t>3. Elicit answer from students in German and English.</a:t>
            </a:r>
          </a:p>
          <a:p>
            <a:r>
              <a:rPr lang="en-GB" dirty="0"/>
              <a:t>4. Click again to bring up answer.</a:t>
            </a:r>
          </a:p>
          <a:p>
            <a:r>
              <a:rPr lang="en-GB" dirty="0"/>
              <a:t>5. Repeat for six questions in total.</a:t>
            </a:r>
            <a:br>
              <a:rPr lang="en-GB" dirty="0"/>
            </a:br>
            <a:br>
              <a:rPr lang="en-GB" dirty="0"/>
            </a:br>
            <a:r>
              <a:rPr lang="en-GB" b="1" baseline="0" dirty="0"/>
              <a:t>Word frequency of unknown words (1 is the most frequent word in German): </a:t>
            </a:r>
            <a:br>
              <a:rPr lang="en-GB" baseline="0" dirty="0"/>
            </a:br>
            <a:r>
              <a:rPr lang="en-GB" baseline="0" dirty="0"/>
              <a:t>wert [290], </a:t>
            </a:r>
            <a:r>
              <a:rPr lang="en-GB" baseline="0" dirty="0" err="1"/>
              <a:t>Schaubild</a:t>
            </a:r>
            <a:r>
              <a:rPr lang="en-GB" baseline="0" dirty="0"/>
              <a:t> [&gt;5000], </a:t>
            </a:r>
            <a:r>
              <a:rPr lang="en-GB" baseline="0" dirty="0" err="1"/>
              <a:t>Strafrechtsanwalt</a:t>
            </a:r>
            <a:r>
              <a:rPr lang="en-GB" baseline="0" dirty="0"/>
              <a:t> [&gt;5000], </a:t>
            </a:r>
            <a:r>
              <a:rPr lang="en-GB" baseline="0" dirty="0" err="1"/>
              <a:t>Büro</a:t>
            </a:r>
            <a:r>
              <a:rPr lang="en-GB" baseline="0" dirty="0"/>
              <a:t> [1663]</a:t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of cognates (1 is the most frequent word in German): </a:t>
            </a:r>
            <a:br>
              <a:rPr lang="en-GB" baseline="0" dirty="0"/>
            </a:br>
            <a:r>
              <a:rPr lang="en-GB" baseline="0" dirty="0"/>
              <a:t>Moment [358]</a:t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endParaRPr lang="en-GB" i="1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1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4327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725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56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17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85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4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5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56853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1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78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52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252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23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6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90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70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831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67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33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0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17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306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9511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42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049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3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2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00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5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5800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6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229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EA52EE3D-AA72-440B-A0D1-983718465D9F}"/>
              </a:ext>
            </a:extLst>
          </p:cNvPr>
          <p:cNvSpPr txBox="1"/>
          <p:nvPr/>
        </p:nvSpPr>
        <p:spPr>
          <a:xfrm>
            <a:off x="546264" y="5179059"/>
            <a:ext cx="669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are the graphs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office?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578D99-A4F8-4696-8B85-7AD1056011E5}"/>
              </a:ext>
            </a:extLst>
          </p:cNvPr>
          <p:cNvSpPr txBox="1"/>
          <p:nvPr/>
        </p:nvSpPr>
        <p:spPr>
          <a:xfrm>
            <a:off x="576685" y="5186572"/>
            <a:ext cx="10299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6. How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much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do Wolfgang and Mia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think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Katrin must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earn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0263DD-FD90-4A24-93B9-4F4A8C555B7D}"/>
              </a:ext>
            </a:extLst>
          </p:cNvPr>
          <p:cNvSpPr txBox="1"/>
          <p:nvPr/>
        </p:nvSpPr>
        <p:spPr>
          <a:xfrm>
            <a:off x="570025" y="5190814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Katrin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work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for?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1DB9F3-B139-4A84-91DC-86A6DC48790C}"/>
              </a:ext>
            </a:extLst>
          </p:cNvPr>
          <p:cNvSpPr txBox="1"/>
          <p:nvPr/>
        </p:nvSpPr>
        <p:spPr>
          <a:xfrm>
            <a:off x="570025" y="5179864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Katrin do at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work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2A2C97-84E6-4AB9-A721-320E3A3FFC88}"/>
              </a:ext>
            </a:extLst>
          </p:cNvPr>
          <p:cNvSpPr txBox="1"/>
          <p:nvPr/>
        </p:nvSpPr>
        <p:spPr>
          <a:xfrm>
            <a:off x="570025" y="5190814"/>
            <a:ext cx="669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 How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much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company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worth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B33BAE-FF6C-4AA9-AEDA-90EFB981C92B}"/>
              </a:ext>
            </a:extLst>
          </p:cNvPr>
          <p:cNvSpPr txBox="1"/>
          <p:nvPr/>
        </p:nvSpPr>
        <p:spPr>
          <a:xfrm>
            <a:off x="570025" y="5185315"/>
            <a:ext cx="7044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else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important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Katrin’s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job?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7F838F-8470-4C23-AD45-32FC74D49E63}"/>
              </a:ext>
            </a:extLst>
          </p:cNvPr>
          <p:cNvSpPr txBox="1"/>
          <p:nvPr/>
        </p:nvSpPr>
        <p:spPr>
          <a:xfrm>
            <a:off x="2962498" y="5780895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Laws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F0C29-C624-4941-BFD1-08544857D697}"/>
              </a:ext>
            </a:extLst>
          </p:cNvPr>
          <p:cNvSpPr txBox="1"/>
          <p:nvPr/>
        </p:nvSpPr>
        <p:spPr>
          <a:xfrm>
            <a:off x="2962500" y="5734266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Hanging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on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wall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E4746F-BB67-45B6-8BC0-E11E97BEF724}"/>
              </a:ext>
            </a:extLst>
          </p:cNvPr>
          <p:cNvSpPr txBox="1"/>
          <p:nvPr/>
        </p:nvSpPr>
        <p:spPr>
          <a:xfrm>
            <a:off x="2962500" y="5740260"/>
            <a:ext cx="858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million euros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A44398-FA86-4A91-96E7-5F0D92360DAA}"/>
              </a:ext>
            </a:extLst>
          </p:cNvPr>
          <p:cNvSpPr txBox="1"/>
          <p:nvPr/>
        </p:nvSpPr>
        <p:spPr>
          <a:xfrm>
            <a:off x="2962499" y="5734266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big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company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in Berlin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E8DA3C-4EE9-46A7-8266-9CC0F323562C}"/>
              </a:ext>
            </a:extLst>
          </p:cNvPr>
          <p:cNvSpPr txBox="1"/>
          <p:nvPr/>
        </p:nvSpPr>
        <p:spPr>
          <a:xfrm>
            <a:off x="2962500" y="5745216"/>
            <a:ext cx="572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billion euros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D9A9AD-BD59-48F4-877D-CA6D8E79AAD6}"/>
              </a:ext>
            </a:extLst>
          </p:cNvPr>
          <p:cNvSpPr txBox="1"/>
          <p:nvPr/>
        </p:nvSpPr>
        <p:spPr>
          <a:xfrm>
            <a:off x="2962500" y="5737793"/>
            <a:ext cx="485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Protects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from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attacks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359560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Katrins</a:t>
            </a:r>
            <a:r>
              <a:rPr lang="en-GB" sz="3600" b="1" dirty="0">
                <a:solidFill>
                  <a:schemeClr val="bg1"/>
                </a:solidFill>
              </a:rPr>
              <a:t> Arbeit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CAC74DC0-AC8A-4711-B9BC-F3A9B16518DA}"/>
              </a:ext>
            </a:extLst>
          </p:cNvPr>
          <p:cNvSpPr/>
          <p:nvPr/>
        </p:nvSpPr>
        <p:spPr>
          <a:xfrm>
            <a:off x="290944" y="1421501"/>
            <a:ext cx="9767455" cy="3627475"/>
          </a:xfrm>
          <a:prstGeom prst="wedgeRoundRectCallout">
            <a:avLst>
              <a:gd name="adj1" fmla="val 53983"/>
              <a:gd name="adj2" fmla="val 1256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BE0726A-4181-4923-A304-61FA0B7E63D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439" y="3071259"/>
            <a:ext cx="2722669" cy="27916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187D8A-321C-428D-9E8B-A57BB0EC4816}"/>
              </a:ext>
            </a:extLst>
          </p:cNvPr>
          <p:cNvSpPr txBox="1"/>
          <p:nvPr/>
        </p:nvSpPr>
        <p:spPr>
          <a:xfrm>
            <a:off x="546264" y="1121884"/>
            <a:ext cx="951879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Strafrechtsanwältin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für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großes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b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Unternehmen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in Berlin. Die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Firma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Milliarde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Euro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Im Moment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daran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wichtige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Daten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Angriffe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schützen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In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sehr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modernen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Büro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hängen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große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Schaubilder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 an der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Wand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bin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traditionelle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Anwältin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Gesetze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sind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für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sehr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wichtig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mag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Laut Wolfgang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Mia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muss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Million Euro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verdienen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BF35DED-C5DE-4691-9BC5-21D75926E9BC}"/>
              </a:ext>
            </a:extLst>
          </p:cNvPr>
          <p:cNvSpPr/>
          <p:nvPr/>
        </p:nvSpPr>
        <p:spPr>
          <a:xfrm>
            <a:off x="5522749" y="255970"/>
            <a:ext cx="4941596" cy="674917"/>
          </a:xfrm>
          <a:prstGeom prst="wedgeRoundRectCallout">
            <a:avLst>
              <a:gd name="adj1" fmla="val 26331"/>
              <a:gd name="adj2" fmla="val 50073"/>
              <a:gd name="adj3" fmla="val 16667"/>
            </a:avLst>
          </a:prstGeom>
          <a:solidFill>
            <a:srgbClr val="DAA521"/>
          </a:solidFill>
          <a:ln>
            <a:solidFill>
              <a:srgbClr val="11507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=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worth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 *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Büro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= 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*die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Schaubilder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= charts, graphs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01FA8E-898D-4C41-ADA1-87DEC9DC3EFC}"/>
              </a:ext>
            </a:extLst>
          </p:cNvPr>
          <p:cNvSpPr txBox="1"/>
          <p:nvPr/>
        </p:nvSpPr>
        <p:spPr>
          <a:xfrm>
            <a:off x="6096000" y="1554355"/>
            <a:ext cx="17253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großes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DAA52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5EA4DD-800B-496B-A697-0691852FAFAA}"/>
              </a:ext>
            </a:extLst>
          </p:cNvPr>
          <p:cNvSpPr txBox="1"/>
          <p:nvPr/>
        </p:nvSpPr>
        <p:spPr>
          <a:xfrm>
            <a:off x="503227" y="1960800"/>
            <a:ext cx="3355748" cy="415498"/>
          </a:xfrm>
          <a:prstGeom prst="rect">
            <a:avLst/>
          </a:prstGeom>
          <a:solidFill>
            <a:schemeClr val="bg1"/>
          </a:solidFill>
        </p:spPr>
        <p:txBody>
          <a:bodyPr wrap="square" t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Unternehmen</a:t>
            </a:r>
            <a:r>
              <a:rPr kumimoji="0" lang="fr-FR" sz="1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</a:t>
            </a:r>
            <a:r>
              <a:rPr kumimoji="0" lang="fr-FR" sz="1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Berlin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0E5069-0EF2-4FDD-9703-F99ABE9DD96D}"/>
              </a:ext>
            </a:extLst>
          </p:cNvPr>
          <p:cNvSpPr txBox="1"/>
          <p:nvPr/>
        </p:nvSpPr>
        <p:spPr>
          <a:xfrm>
            <a:off x="5790103" y="1960800"/>
            <a:ext cx="279295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Milliarde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Euro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3A4E59-CD8A-4964-BACB-D13BC82E6E8D}"/>
              </a:ext>
            </a:extLst>
          </p:cNvPr>
          <p:cNvSpPr txBox="1"/>
          <p:nvPr/>
        </p:nvSpPr>
        <p:spPr>
          <a:xfrm>
            <a:off x="6482367" y="2356612"/>
            <a:ext cx="34105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Daten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gegen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Angriffe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DAA52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F7C819-98EF-4F64-884E-747C9395E244}"/>
              </a:ext>
            </a:extLst>
          </p:cNvPr>
          <p:cNvSpPr txBox="1"/>
          <p:nvPr/>
        </p:nvSpPr>
        <p:spPr>
          <a:xfrm>
            <a:off x="546264" y="3534940"/>
            <a:ext cx="1325548" cy="461665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Gesetze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DAA52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A49863-2F47-4F28-9907-E7DAC60D6C21}"/>
              </a:ext>
            </a:extLst>
          </p:cNvPr>
          <p:cNvSpPr txBox="1"/>
          <p:nvPr/>
        </p:nvSpPr>
        <p:spPr>
          <a:xfrm>
            <a:off x="7286854" y="2768743"/>
            <a:ext cx="2315390" cy="415498"/>
          </a:xfrm>
          <a:prstGeom prst="rect">
            <a:avLst/>
          </a:prstGeom>
          <a:solidFill>
            <a:schemeClr val="bg1"/>
          </a:solidFill>
        </p:spPr>
        <p:txBody>
          <a:bodyPr wrap="square" t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hängen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große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DAA52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1ED852-ABF5-4C2B-8E58-3CFA4C3D2966}"/>
              </a:ext>
            </a:extLst>
          </p:cNvPr>
          <p:cNvSpPr txBox="1"/>
          <p:nvPr/>
        </p:nvSpPr>
        <p:spPr>
          <a:xfrm>
            <a:off x="2497974" y="4395088"/>
            <a:ext cx="2489377" cy="415498"/>
          </a:xfrm>
          <a:prstGeom prst="rect">
            <a:avLst/>
          </a:prstGeom>
          <a:solidFill>
            <a:schemeClr val="bg1"/>
          </a:solidFill>
        </p:spPr>
        <p:txBody>
          <a:bodyPr wrap="square" t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Million Euro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9D292D-B7CD-4EAA-80C7-BB5DD7E81CCB}"/>
              </a:ext>
            </a:extLst>
          </p:cNvPr>
          <p:cNvSpPr txBox="1"/>
          <p:nvPr/>
        </p:nvSpPr>
        <p:spPr>
          <a:xfrm>
            <a:off x="570025" y="3099443"/>
            <a:ext cx="4070556" cy="461665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Schaubilder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 an der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Wand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EC0737-F998-4B6E-9341-0BAF5741FB5F}"/>
              </a:ext>
            </a:extLst>
          </p:cNvPr>
          <p:cNvSpPr txBox="1"/>
          <p:nvPr/>
        </p:nvSpPr>
        <p:spPr>
          <a:xfrm>
            <a:off x="378435" y="2731014"/>
            <a:ext cx="2026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schützen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DAA52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98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0" grpId="0"/>
      <p:bldP spid="11" grpId="0"/>
      <p:bldP spid="11" grpId="1"/>
      <p:bldP spid="16" grpId="0"/>
      <p:bldP spid="16" grpId="1"/>
      <p:bldP spid="14" grpId="0"/>
      <p:bldP spid="14" grpId="1"/>
      <p:bldP spid="18" grpId="0"/>
      <p:bldP spid="18" grpId="1"/>
      <p:bldP spid="19" grpId="0"/>
      <p:bldP spid="19" grpId="1"/>
      <p:bldP spid="21" grpId="0"/>
      <p:bldP spid="21" grpId="1"/>
      <p:bldP spid="31" grpId="0"/>
      <p:bldP spid="12" grpId="0"/>
      <p:bldP spid="12" grpId="1"/>
      <p:bldP spid="15" grpId="0"/>
      <p:bldP spid="15" grpId="1"/>
      <p:bldP spid="17" grpId="0"/>
      <p:bldP spid="17" grpId="1"/>
      <p:bldP spid="22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2" grpId="0" animBg="1"/>
      <p:bldP spid="33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AA952BBC-ACA2-3542-94B6-99D1100DCE48}" vid="{9600BB7D-2A88-524B-9D90-210FB0DF92A0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524</Words>
  <Application>Microsoft Office PowerPoint</Application>
  <PresentationFormat>Widescreen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2_Office Theme</vt:lpstr>
      <vt:lpstr>1_Office Theme</vt:lpstr>
      <vt:lpstr>3_Office Theme</vt:lpstr>
      <vt:lpstr>Katrins Arbeit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2021-03-02T12:39:55Z</dcterms:modified>
</cp:coreProperties>
</file>