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4" r:id="rId2"/>
    <p:sldMasterId id="2147483735" r:id="rId3"/>
    <p:sldMasterId id="2147483747" r:id="rId4"/>
  </p:sldMasterIdLst>
  <p:notesMasterIdLst>
    <p:notesMasterId r:id="rId19"/>
  </p:notesMasterIdLst>
  <p:sldIdLst>
    <p:sldId id="563" r:id="rId5"/>
    <p:sldId id="567" r:id="rId6"/>
    <p:sldId id="568" r:id="rId7"/>
    <p:sldId id="569" r:id="rId8"/>
    <p:sldId id="570" r:id="rId9"/>
    <p:sldId id="571" r:id="rId10"/>
    <p:sldId id="610" r:id="rId11"/>
    <p:sldId id="611" r:id="rId12"/>
    <p:sldId id="613" r:id="rId13"/>
    <p:sldId id="612" r:id="rId14"/>
    <p:sldId id="614" r:id="rId15"/>
    <p:sldId id="615" r:id="rId16"/>
    <p:sldId id="257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b="1" dirty="0"/>
              <a:t>Timing: 5 minutes </a:t>
            </a:r>
            <a:r>
              <a:rPr lang="en-GB" b="0" dirty="0"/>
              <a:t>(all six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receptive recall and oral production of 12 further vocabulary items that we will use later in this lesson.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Click for a partial sentence to appear.</a:t>
            </a:r>
          </a:p>
          <a:p>
            <a:r>
              <a:rPr lang="en-GB" dirty="0"/>
              <a:t>2. Students select a word/words from those on the slide and say the full sentence (teacher may elicit chorally or individually), replacing the English word(s) of the same meaning. </a:t>
            </a:r>
            <a:r>
              <a:rPr lang="en-GB" b="1" dirty="0"/>
              <a:t>Note </a:t>
            </a:r>
            <a:r>
              <a:rPr lang="en-GB" dirty="0"/>
              <a:t>– they may need reminding that verbs and nouns may need to be modified to fit the requirements of the sentence.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3. </a:t>
            </a:r>
            <a:r>
              <a:rPr lang="en-GB" baseline="0" dirty="0"/>
              <a:t>The answers appear on the next mouse click, and the correct option is highlighted from the list.</a:t>
            </a:r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695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[4/6]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13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[5/6]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73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[6/6]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47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9365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360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007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32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(revisit) </a:t>
            </a:r>
            <a:r>
              <a:rPr lang="de-DE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haben [7] finden [110] legen [296] schreiben [245] suchen [293] gemeinsam [346] deshalb [264] dort [134] jetzt [62] Hund [1046] Keks [&gt;4034] auf [17]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/>
              <a:t>Note: </a:t>
            </a:r>
            <a:r>
              <a:rPr lang="en-GB" i="1" dirty="0"/>
              <a:t>the vocabulary for this week is revisited from Y7.  The frequencies given are from the frequency list used for the Y7 German SOW: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</a:t>
            </a:r>
            <a:r>
              <a:rPr lang="en-GB" sz="1200" b="1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2009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189" name="Google Shape;18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71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10 minutes (for six slides)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bring together previously taught vocabulary and grammar features for written practice.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Explain that the task brings together vocabulary from last week, three weeks ago, nine weeks ago, and from last year.</a:t>
            </a:r>
          </a:p>
          <a:p>
            <a:r>
              <a:rPr lang="en-GB" dirty="0"/>
              <a:t>2. Click to bring up the English prompt. Remind students that words (verbs, nouns, adjectives) may need adapting to fit the sentence.</a:t>
            </a:r>
            <a:br>
              <a:rPr lang="en-GB" dirty="0"/>
            </a:br>
            <a:r>
              <a:rPr lang="en-GB" dirty="0"/>
              <a:t>3. Students write the sentence.</a:t>
            </a:r>
            <a:br>
              <a:rPr lang="en-GB" dirty="0"/>
            </a:br>
            <a:r>
              <a:rPr lang="en-GB" dirty="0"/>
              <a:t>4. Click to bring up the full German sentence and to highlight all the words used.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126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[2/6]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35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[3/6]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077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45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657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7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7223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9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9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>
                <a:solidFill>
                  <a:srgbClr val="1F3864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152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0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9226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1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1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51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1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51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7229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2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5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8112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3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Google Shape;42;p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3" name="Google Shape;43;p5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Rachel Hawkes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4903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4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942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5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5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3306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25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6675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1203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497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09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93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69081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16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982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7928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935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0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867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716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646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416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41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1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2290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0311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190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8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1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4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88965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4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[1/6]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580" y="4853351"/>
            <a:ext cx="8745302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1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Ich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[put/lay]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die Zeitung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[on]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den Tisch.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3375" y="5508306"/>
            <a:ext cx="87385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1.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Ich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lege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die Zeitung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den Tisch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4844483" y="3148097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8329723" y="1458581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[4/6]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507668" y="1463376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3325025" y="5636819"/>
            <a:ext cx="5455353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 likes the round biscuits.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3089367" y="5655033"/>
            <a:ext cx="5926667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9A345C-37A9-4DA8-8E57-1F3BAB4161A3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62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[5/6]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370151" y="1732663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2529303" y="5636819"/>
            <a:ext cx="6901419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 thinks that the other task is difficult.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2529303" y="5655033"/>
            <a:ext cx="7002595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Aufgabe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3507B3-DD54-4339-BF1D-5FAA6576CEB7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61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[6/6]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370151" y="1732663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2529303" y="5636819"/>
            <a:ext cx="6901419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 worked slowly and he is sorry.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2529303" y="5636819"/>
            <a:ext cx="7002595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hat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gearbeitet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und es tut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DF98CE-077D-4269-BDD4-36FC9DCC6A9F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7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[2/6]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6580" y="4853351"/>
            <a:ext cx="8745302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2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Wir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[have]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viel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[in common]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43375" y="5508306"/>
            <a:ext cx="873850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2.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Wir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haben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viel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4985049" y="1460215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66603" y="1458876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83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[3/6]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654" y="4852272"/>
            <a:ext cx="1188295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3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[finds]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Karte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und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[therefore] [he is looking]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noch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6654" y="5524816"/>
            <a:ext cx="1188295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3.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Karte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und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sucht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er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noch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8528186" y="2302352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4985049" y="2302352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21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[4/6]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4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Sie muss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[now]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Aufgabe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[write]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4.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Sie muss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eine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Aufgabe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8528186" y="3237947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8528185" y="4110341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[5/6]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5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 dog]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hat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 biscuit]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5.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Der Hund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hat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keinen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Keks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1599512" y="3184444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99512" y="4050839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2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05;p13"/>
          <p:cNvSpPr txBox="1"/>
          <p:nvPr/>
        </p:nvSpPr>
        <p:spPr>
          <a:xfrm>
            <a:off x="4380918" y="3163870"/>
            <a:ext cx="343819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legen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936580" y="1458935"/>
            <a:ext cx="343819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haben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943375" y="2284394"/>
            <a:ext cx="339602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943376" y="3163870"/>
            <a:ext cx="339602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Hund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4374774" y="4050839"/>
            <a:ext cx="343140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104F7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deshalb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04F75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821485" y="1497179"/>
            <a:ext cx="343393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auf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812969" y="2333626"/>
            <a:ext cx="342713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suchen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943375" y="4050799"/>
            <a:ext cx="34314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4379033" y="1478057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gemeinsam</a:t>
            </a: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4374775" y="2303516"/>
            <a:ext cx="3438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finden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p13"/>
          <p:cNvSpPr txBox="1"/>
          <p:nvPr/>
        </p:nvSpPr>
        <p:spPr>
          <a:xfrm>
            <a:off x="7812969" y="3163910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schreiben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0" name="Google Shape;240;p13"/>
          <p:cNvSpPr txBox="1"/>
          <p:nvPr/>
        </p:nvSpPr>
        <p:spPr>
          <a:xfrm>
            <a:off x="7821485" y="4050839"/>
            <a:ext cx="34271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jetzt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4" name="Google Shape;24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94041"/>
            <a:ext cx="6807200" cy="869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0" y="313809"/>
            <a:ext cx="5706319" cy="70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GB" sz="3600" b="1" dirty="0" err="1">
                <a:solidFill>
                  <a:schemeClr val="lt1"/>
                </a:solidFill>
              </a:rPr>
              <a:t>Vokabeln</a:t>
            </a:r>
            <a:r>
              <a:rPr lang="en-GB" sz="3600" b="1" dirty="0">
                <a:solidFill>
                  <a:schemeClr val="lt1"/>
                </a:solidFill>
              </a:rPr>
              <a:t> [6/6]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409" y="4830641"/>
            <a:ext cx="8521181" cy="584775"/>
          </a:xfrm>
          <a:prstGeom prst="rect">
            <a:avLst/>
          </a:prstGeom>
          <a:noFill/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6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[There]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gibt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es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[no biscuits]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835409" y="5503185"/>
            <a:ext cx="852118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04F7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6. 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Dort </a:t>
            </a:r>
            <a:r>
              <a:rPr kumimoji="0" lang="en-GB" sz="3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gibt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es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keine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Kekse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.</a:t>
            </a:r>
          </a:p>
        </p:txBody>
      </p:sp>
      <p:sp>
        <p:nvSpPr>
          <p:cNvPr id="20" name="Google Shape;212;p13"/>
          <p:cNvSpPr txBox="1"/>
          <p:nvPr/>
        </p:nvSpPr>
        <p:spPr>
          <a:xfrm>
            <a:off x="1599512" y="2303516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dort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12;p13">
            <a:extLst>
              <a:ext uri="{FF2B5EF4-FFF2-40B4-BE49-F238E27FC236}">
                <a16:creationId xmlns:a16="http://schemas.microsoft.com/office/drawing/2014/main" id="{01163817-511D-42CD-9645-7A83C6405D4B}"/>
              </a:ext>
            </a:extLst>
          </p:cNvPr>
          <p:cNvSpPr txBox="1"/>
          <p:nvPr/>
        </p:nvSpPr>
        <p:spPr>
          <a:xfrm>
            <a:off x="1599512" y="4050839"/>
            <a:ext cx="2507293" cy="523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Keks (m)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id="{8F9EFA42-AED3-4F82-B268-AF9B38C058DA}"/>
              </a:ext>
            </a:extLst>
          </p:cNvPr>
          <p:cNvSpPr/>
          <p:nvPr/>
        </p:nvSpPr>
        <p:spPr>
          <a:xfrm>
            <a:off x="9397810" y="151601"/>
            <a:ext cx="2507293" cy="411291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8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8" grpId="0" animBg="1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[1/6]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370151" y="1732663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1927551" y="5604904"/>
            <a:ext cx="8128000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 like the new pupil. We quickly have a lot in common.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1244969" y="5636819"/>
            <a:ext cx="9667022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gefällt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schnell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7C2570-12F1-4231-B744-DBE5299D82B9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5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[2/6]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370151" y="1732663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3851041" y="5619759"/>
            <a:ext cx="4161245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have similar hobbies.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3276188" y="5619759"/>
            <a:ext cx="5258212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F44239-92A4-4AA5-B88E-408F4F69660A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638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790786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294041"/>
            <a:ext cx="7002595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Wie </a:t>
            </a:r>
            <a:r>
              <a:rPr lang="en-GB" sz="3600" b="1" dirty="0" err="1">
                <a:solidFill>
                  <a:schemeClr val="bg1"/>
                </a:solidFill>
              </a:rPr>
              <a:t>heißt</a:t>
            </a:r>
            <a:r>
              <a:rPr lang="en-GB" sz="3600" b="1" dirty="0">
                <a:solidFill>
                  <a:schemeClr val="bg1"/>
                </a:solidFill>
              </a:rPr>
              <a:t> das auf Deutsch? [3/6]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310192" y="247046"/>
            <a:ext cx="1647136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12F0F389-E5B7-41BC-93F8-3B6D9B802E45}"/>
              </a:ext>
            </a:extLst>
          </p:cNvPr>
          <p:cNvGraphicFramePr>
            <a:graphicFrameLocks noGrp="1"/>
          </p:cNvGraphicFramePr>
          <p:nvPr/>
        </p:nvGraphicFramePr>
        <p:xfrm>
          <a:off x="1878959" y="1284277"/>
          <a:ext cx="8128000" cy="421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86723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10502655"/>
                    </a:ext>
                  </a:extLst>
                </a:gridCol>
              </a:tblGrid>
              <a:tr h="2108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503681"/>
                  </a:ext>
                </a:extLst>
              </a:tr>
              <a:tr h="21082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97323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988E0913-ADCE-4042-A7E0-5FEF8B72FBA4}"/>
              </a:ext>
            </a:extLst>
          </p:cNvPr>
          <p:cNvSpPr txBox="1"/>
          <p:nvPr/>
        </p:nvSpPr>
        <p:spPr>
          <a:xfrm>
            <a:off x="2031999" y="1320800"/>
            <a:ext cx="189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BD434C-97B4-4E30-877B-70931C834190}"/>
              </a:ext>
            </a:extLst>
          </p:cNvPr>
          <p:cNvSpPr txBox="1"/>
          <p:nvPr/>
        </p:nvSpPr>
        <p:spPr>
          <a:xfrm>
            <a:off x="6095999" y="1320800"/>
            <a:ext cx="2048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A863B1F-8CB4-49CE-B59D-A4779DCD04F9}"/>
              </a:ext>
            </a:extLst>
          </p:cNvPr>
          <p:cNvSpPr txBox="1"/>
          <p:nvPr/>
        </p:nvSpPr>
        <p:spPr>
          <a:xfrm>
            <a:off x="2031998" y="3429000"/>
            <a:ext cx="2116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9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1F973-38D6-4771-BEA7-E10634A5C057}"/>
              </a:ext>
            </a:extLst>
          </p:cNvPr>
          <p:cNvSpPr txBox="1"/>
          <p:nvPr/>
        </p:nvSpPr>
        <p:spPr>
          <a:xfrm>
            <a:off x="6138332" y="3429000"/>
            <a:ext cx="2396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Letztes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Jahr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015D7B6-451B-4354-8FDD-6FCB344D7F26}"/>
              </a:ext>
            </a:extLst>
          </p:cNvPr>
          <p:cNvSpPr/>
          <p:nvPr/>
        </p:nvSpPr>
        <p:spPr>
          <a:xfrm>
            <a:off x="6304898" y="1812891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schnell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5E41E21-3A9F-4719-BFA8-05F2844ABB1E}"/>
              </a:ext>
            </a:extLst>
          </p:cNvPr>
          <p:cNvSpPr/>
          <p:nvPr/>
        </p:nvSpPr>
        <p:spPr>
          <a:xfrm>
            <a:off x="6312247" y="285269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89A715-F677-4012-801A-C2076C53DD5A}"/>
              </a:ext>
            </a:extLst>
          </p:cNvPr>
          <p:cNvSpPr/>
          <p:nvPr/>
        </p:nvSpPr>
        <p:spPr>
          <a:xfrm>
            <a:off x="8215577" y="1585458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Schloss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157B6C-7609-4565-AF3D-FAFDA29DEC8B}"/>
              </a:ext>
            </a:extLst>
          </p:cNvPr>
          <p:cNvSpPr/>
          <p:nvPr/>
        </p:nvSpPr>
        <p:spPr>
          <a:xfrm>
            <a:off x="8055410" y="2841269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C7D741-4829-489B-A003-8BBC5EC22F42}"/>
              </a:ext>
            </a:extLst>
          </p:cNvPr>
          <p:cNvSpPr/>
          <p:nvPr/>
        </p:nvSpPr>
        <p:spPr>
          <a:xfrm>
            <a:off x="2306843" y="4033398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C913B3-49E6-40C7-A577-8991AC659628}"/>
              </a:ext>
            </a:extLst>
          </p:cNvPr>
          <p:cNvSpPr/>
          <p:nvPr/>
        </p:nvSpPr>
        <p:spPr>
          <a:xfrm>
            <a:off x="4056139" y="37856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Zeit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6E28D27-F99F-4F48-B3B3-CCD1E0132BA8}"/>
              </a:ext>
            </a:extLst>
          </p:cNvPr>
          <p:cNvSpPr/>
          <p:nvPr/>
        </p:nvSpPr>
        <p:spPr>
          <a:xfrm>
            <a:off x="4156952" y="4402569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4330E2C-A154-467C-B208-71CD93D8698E}"/>
              </a:ext>
            </a:extLst>
          </p:cNvPr>
          <p:cNvSpPr/>
          <p:nvPr/>
        </p:nvSpPr>
        <p:spPr>
          <a:xfrm>
            <a:off x="2185041" y="1877830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gefallen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A4D1F9-79F7-43B6-8F24-1A920986A206}"/>
              </a:ext>
            </a:extLst>
          </p:cNvPr>
          <p:cNvSpPr/>
          <p:nvPr/>
        </p:nvSpPr>
        <p:spPr>
          <a:xfrm>
            <a:off x="4370151" y="1732663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4D6F534-553F-4A89-9070-5150C6DCE725}"/>
              </a:ext>
            </a:extLst>
          </p:cNvPr>
          <p:cNvSpPr/>
          <p:nvPr/>
        </p:nvSpPr>
        <p:spPr>
          <a:xfrm>
            <a:off x="2148436" y="286856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tun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51361BE-F0E2-433C-B603-828D80330160}"/>
              </a:ext>
            </a:extLst>
          </p:cNvPr>
          <p:cNvSpPr/>
          <p:nvPr/>
        </p:nvSpPr>
        <p:spPr>
          <a:xfrm>
            <a:off x="3592799" y="24068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527E95F-C273-46DE-B8E5-DD3B058B5706}"/>
              </a:ext>
            </a:extLst>
          </p:cNvPr>
          <p:cNvSpPr/>
          <p:nvPr/>
        </p:nvSpPr>
        <p:spPr>
          <a:xfrm>
            <a:off x="6183552" y="3977355"/>
            <a:ext cx="840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Keks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343B7C-74E8-499F-B27C-1A4A4DD3CE76}"/>
              </a:ext>
            </a:extLst>
          </p:cNvPr>
          <p:cNvSpPr/>
          <p:nvPr/>
        </p:nvSpPr>
        <p:spPr>
          <a:xfrm>
            <a:off x="6233878" y="4960895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Aufgabe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C521585-1CB5-4D7C-A46C-B626B6774F86}"/>
              </a:ext>
            </a:extLst>
          </p:cNvPr>
          <p:cNvSpPr/>
          <p:nvPr/>
        </p:nvSpPr>
        <p:spPr>
          <a:xfrm>
            <a:off x="7482753" y="3900741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gemeinsam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F5474E1-78F2-4B72-B557-705A1EFA0643}"/>
              </a:ext>
            </a:extLst>
          </p:cNvPr>
          <p:cNvSpPr/>
          <p:nvPr/>
        </p:nvSpPr>
        <p:spPr>
          <a:xfrm>
            <a:off x="8202591" y="5011024"/>
            <a:ext cx="1798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3FEEC0-3C62-4F07-8AB0-F8D43FB1B8E3}"/>
              </a:ext>
            </a:extLst>
          </p:cNvPr>
          <p:cNvSpPr/>
          <p:nvPr/>
        </p:nvSpPr>
        <p:spPr>
          <a:xfrm>
            <a:off x="2203711" y="4915824"/>
            <a:ext cx="1794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DB5522E-987A-4144-B6A5-610653117BC6}"/>
              </a:ext>
            </a:extLst>
          </p:cNvPr>
          <p:cNvSpPr/>
          <p:nvPr/>
        </p:nvSpPr>
        <p:spPr>
          <a:xfrm>
            <a:off x="7590070" y="4524113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arbeiten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F1E9001-07A7-401B-AC97-B9F08E0B7AAE}"/>
              </a:ext>
            </a:extLst>
          </p:cNvPr>
          <p:cNvSpPr/>
          <p:nvPr/>
        </p:nvSpPr>
        <p:spPr>
          <a:xfrm>
            <a:off x="7590070" y="2127637"/>
            <a:ext cx="87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E40C95C-B7AF-4516-AD0C-8FACC8327EB1}"/>
              </a:ext>
            </a:extLst>
          </p:cNvPr>
          <p:cNvSpPr/>
          <p:nvPr/>
        </p:nvSpPr>
        <p:spPr>
          <a:xfrm>
            <a:off x="8720460" y="3464481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111E549-EBCC-4CDF-B974-2CFD4936484B}"/>
              </a:ext>
            </a:extLst>
          </p:cNvPr>
          <p:cNvSpPr/>
          <p:nvPr/>
        </p:nvSpPr>
        <p:spPr>
          <a:xfrm>
            <a:off x="4600442" y="2894158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5A7D8A-F868-4EF1-AEEB-2121670A8BDD}"/>
              </a:ext>
            </a:extLst>
          </p:cNvPr>
          <p:cNvSpPr/>
          <p:nvPr/>
        </p:nvSpPr>
        <p:spPr>
          <a:xfrm>
            <a:off x="4974303" y="5008216"/>
            <a:ext cx="760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BEBDC8-42B5-4EC4-8112-D65C7AFE47F8}"/>
              </a:ext>
            </a:extLst>
          </p:cNvPr>
          <p:cNvSpPr/>
          <p:nvPr/>
        </p:nvSpPr>
        <p:spPr>
          <a:xfrm>
            <a:off x="4979471" y="3538345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8DC01F-64BC-447A-A61F-FB4EC15A37E6}"/>
              </a:ext>
            </a:extLst>
          </p:cNvPr>
          <p:cNvSpPr txBox="1"/>
          <p:nvPr/>
        </p:nvSpPr>
        <p:spPr>
          <a:xfrm>
            <a:off x="2529303" y="5636819"/>
            <a:ext cx="6901419" cy="461665"/>
          </a:xfrm>
          <a:prstGeom prst="rect">
            <a:avLst/>
          </a:prstGeom>
          <a:solidFill>
            <a:srgbClr val="FFF4E7"/>
          </a:solidFill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 like spending time together in the castle.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0D53C48-0B1A-40DF-8E45-05BCAA60A846}"/>
              </a:ext>
            </a:extLst>
          </p:cNvPr>
          <p:cNvSpPr txBox="1"/>
          <p:nvPr/>
        </p:nvSpPr>
        <p:spPr>
          <a:xfrm>
            <a:off x="2480418" y="5644659"/>
            <a:ext cx="7002595" cy="461665"/>
          </a:xfrm>
          <a:prstGeom prst="rect">
            <a:avLst/>
          </a:prstGeom>
          <a:solidFill>
            <a:srgbClr val="115076"/>
          </a:solidFill>
          <a:ln w="38100">
            <a:solidFill>
              <a:srgbClr val="DAA52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verbringen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zusammen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Zeit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im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Schloss.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14D42F6-8915-418D-AE70-2975520D1643}"/>
              </a:ext>
            </a:extLst>
          </p:cNvPr>
          <p:cNvSpPr/>
          <p:nvPr/>
        </p:nvSpPr>
        <p:spPr>
          <a:xfrm>
            <a:off x="8780378" y="2168096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Hobby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D1E5727-5458-494B-9C26-96DE82310421}"/>
              </a:ext>
            </a:extLst>
          </p:cNvPr>
          <p:cNvSpPr/>
          <p:nvPr/>
        </p:nvSpPr>
        <p:spPr>
          <a:xfrm>
            <a:off x="4741403" y="2217581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schwer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C4F8020-6C86-47E6-92D5-2256BFC068FC}"/>
              </a:ext>
            </a:extLst>
          </p:cNvPr>
          <p:cNvSpPr/>
          <p:nvPr/>
        </p:nvSpPr>
        <p:spPr>
          <a:xfrm>
            <a:off x="6078480" y="4490897"/>
            <a:ext cx="67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viel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6A3531-739D-42A2-8BA4-29BBB46CDB8D}"/>
              </a:ext>
            </a:extLst>
          </p:cNvPr>
          <p:cNvSpPr txBox="1"/>
          <p:nvPr/>
        </p:nvSpPr>
        <p:spPr>
          <a:xfrm>
            <a:off x="2016626" y="2398794"/>
            <a:ext cx="837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49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9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1759</Words>
  <Application>Microsoft Office PowerPoint</Application>
  <PresentationFormat>Widescreen</PresentationFormat>
  <Paragraphs>405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1_Office Theme</vt:lpstr>
      <vt:lpstr>9_Office Theme</vt:lpstr>
      <vt:lpstr>2_Office Theme</vt:lpstr>
      <vt:lpstr>3_Office Theme</vt:lpstr>
      <vt:lpstr>Vokabeln [1/6]</vt:lpstr>
      <vt:lpstr>Vokabeln [2/6]</vt:lpstr>
      <vt:lpstr>Vokabeln [3/6]</vt:lpstr>
      <vt:lpstr>Vokabeln [4/6]</vt:lpstr>
      <vt:lpstr>Vokabeln [5/6]</vt:lpstr>
      <vt:lpstr>Vokabeln [6/6]</vt:lpstr>
      <vt:lpstr>Wie heißt das auf Deutsch? [1/6]</vt:lpstr>
      <vt:lpstr>Wie heißt das auf Deutsch? [2/6]</vt:lpstr>
      <vt:lpstr>Wie heißt das auf Deutsch? [3/6]</vt:lpstr>
      <vt:lpstr>Wie heißt das auf Deutsch? [4/6]</vt:lpstr>
      <vt:lpstr>Wie heißt das auf Deutsch? [5/6]</vt:lpstr>
      <vt:lpstr>Wie heißt das auf Deutsch? [6/6]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2021-03-02T12:47:52Z</dcterms:modified>
</cp:coreProperties>
</file>