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7"/>
  </p:notesMasterIdLst>
  <p:sldIdLst>
    <p:sldId id="281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8 -10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written production of verb + </a:t>
            </a:r>
            <a:r>
              <a:rPr lang="en-GB" b="0" dirty="0" err="1"/>
              <a:t>lieber</a:t>
            </a:r>
            <a:r>
              <a:rPr lang="en-GB" b="0" dirty="0"/>
              <a:t> and </a:t>
            </a:r>
            <a:r>
              <a:rPr lang="en-GB" b="0" dirty="0" err="1"/>
              <a:t>lieben</a:t>
            </a:r>
            <a:r>
              <a:rPr lang="en-GB" b="0" dirty="0"/>
              <a:t> + noun using different persons of the verb in the present tense.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Students draw a noughts and crosses grid.</a:t>
            </a:r>
          </a:p>
          <a:p>
            <a:r>
              <a:rPr lang="en-GB" dirty="0"/>
              <a:t>2. In each box they write one of the German sentences 1-9.  They can lay them out in any order (we are going to play noughts and crosses with them).</a:t>
            </a:r>
          </a:p>
          <a:p>
            <a:r>
              <a:rPr lang="en-GB" dirty="0"/>
              <a:t>3. Teacher calls the sentences in any order, clicking to bring up the German sentence.</a:t>
            </a:r>
          </a:p>
          <a:p>
            <a:r>
              <a:rPr lang="en-GB" dirty="0"/>
              <a:t>4. Student cross off (and correct, as necessary) sentences.  They shout out Bingo when they have a line (horizontal, vertical or diagonal), and then play continues to full house.</a:t>
            </a:r>
          </a:p>
          <a:p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Transcript:</a:t>
            </a:r>
            <a:br>
              <a:rPr lang="en-GB" dirty="0"/>
            </a:br>
            <a:r>
              <a:rPr lang="en-GB" dirty="0"/>
              <a:t>Answers appear in the following order, so it makes sense for the teacher to ‘call’ in this order: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Sie </a:t>
            </a:r>
            <a:r>
              <a:rPr lang="en-GB" dirty="0" err="1"/>
              <a:t>lieben</a:t>
            </a:r>
            <a:r>
              <a:rPr lang="en-GB" dirty="0"/>
              <a:t> </a:t>
            </a:r>
            <a:r>
              <a:rPr lang="en-GB" dirty="0" err="1"/>
              <a:t>Radfahren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schwimmen</a:t>
            </a:r>
            <a:r>
              <a:rPr lang="en-GB" dirty="0"/>
              <a:t> </a:t>
            </a:r>
            <a:r>
              <a:rPr lang="en-GB" dirty="0" err="1"/>
              <a:t>lieber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Sie </a:t>
            </a:r>
            <a:r>
              <a:rPr lang="en-GB" dirty="0" err="1"/>
              <a:t>liebt</a:t>
            </a:r>
            <a:r>
              <a:rPr lang="en-GB" dirty="0"/>
              <a:t> </a:t>
            </a:r>
            <a:r>
              <a:rPr lang="en-GB" dirty="0" err="1"/>
              <a:t>Kochen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Du </a:t>
            </a:r>
            <a:r>
              <a:rPr lang="en-GB" dirty="0" err="1"/>
              <a:t>liebst</a:t>
            </a:r>
            <a:r>
              <a:rPr lang="en-GB" dirty="0"/>
              <a:t> </a:t>
            </a:r>
            <a:r>
              <a:rPr lang="en-GB" dirty="0" err="1"/>
              <a:t>Bergsteigen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Sie </a:t>
            </a:r>
            <a:r>
              <a:rPr lang="en-GB" dirty="0" err="1"/>
              <a:t>besuchen</a:t>
            </a:r>
            <a:r>
              <a:rPr lang="en-GB" dirty="0"/>
              <a:t> </a:t>
            </a:r>
            <a:r>
              <a:rPr lang="en-GB" dirty="0" err="1"/>
              <a:t>lieber</a:t>
            </a:r>
            <a:r>
              <a:rPr lang="en-GB" dirty="0"/>
              <a:t> Freunde.</a:t>
            </a:r>
            <a:br>
              <a:rPr lang="en-GB" dirty="0"/>
            </a:br>
            <a:r>
              <a:rPr lang="en-GB" dirty="0"/>
              <a:t>Sie </a:t>
            </a:r>
            <a:r>
              <a:rPr lang="en-GB" dirty="0" err="1"/>
              <a:t>kauft</a:t>
            </a:r>
            <a:r>
              <a:rPr lang="en-GB" dirty="0"/>
              <a:t> </a:t>
            </a:r>
            <a:r>
              <a:rPr lang="en-GB" dirty="0" err="1"/>
              <a:t>lieber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Ich </a:t>
            </a:r>
            <a:r>
              <a:rPr lang="en-GB" dirty="0" err="1"/>
              <a:t>liebe</a:t>
            </a:r>
            <a:r>
              <a:rPr lang="en-GB" dirty="0"/>
              <a:t> </a:t>
            </a:r>
            <a:r>
              <a:rPr lang="en-GB" dirty="0" err="1"/>
              <a:t>Wandern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klettert</a:t>
            </a:r>
            <a:r>
              <a:rPr lang="en-GB" dirty="0"/>
              <a:t> </a:t>
            </a:r>
            <a:r>
              <a:rPr lang="en-GB" dirty="0" err="1"/>
              <a:t>lieber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Ich </a:t>
            </a:r>
            <a:r>
              <a:rPr lang="en-GB" dirty="0" err="1"/>
              <a:t>höre</a:t>
            </a:r>
            <a:r>
              <a:rPr lang="en-GB" dirty="0"/>
              <a:t> </a:t>
            </a:r>
            <a:r>
              <a:rPr lang="en-GB" dirty="0" err="1"/>
              <a:t>lieber</a:t>
            </a:r>
            <a:r>
              <a:rPr lang="en-GB" dirty="0"/>
              <a:t> </a:t>
            </a:r>
            <a:r>
              <a:rPr lang="en-GB" dirty="0" err="1"/>
              <a:t>Musik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br>
              <a:rPr lang="en-GB" baseline="0" dirty="0"/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Musik [509] lieber [459]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klettern [2601] steigen [325] wandern [1803] Berg [934]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22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7486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578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651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9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6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90625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12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177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175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00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97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15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25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268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47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48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7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8177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17056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101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20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572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4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4041"/>
            <a:ext cx="2084294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Bingo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9922B-7BB8-6A4C-A3D8-5E83A76F38CE}"/>
              </a:ext>
            </a:extLst>
          </p:cNvPr>
          <p:cNvSpPr txBox="1"/>
          <p:nvPr/>
        </p:nvSpPr>
        <p:spPr>
          <a:xfrm>
            <a:off x="180000" y="1296000"/>
            <a:ext cx="11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Kopier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Tabelle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Satz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 Deutsch 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jedem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Kästchen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258931-7DB8-4C5A-83D1-B635393F6B11}"/>
              </a:ext>
            </a:extLst>
          </p:cNvPr>
          <p:cNvSpPr/>
          <p:nvPr/>
        </p:nvSpPr>
        <p:spPr>
          <a:xfrm>
            <a:off x="3267635" y="6396335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Kästchen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= box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8CF105C-5656-4B69-8730-1FD8F4DC1BE2}"/>
              </a:ext>
            </a:extLst>
          </p:cNvPr>
          <p:cNvGraphicFramePr>
            <a:graphicFrameLocks noGrp="1"/>
          </p:cNvGraphicFramePr>
          <p:nvPr/>
        </p:nvGraphicFramePr>
        <p:xfrm>
          <a:off x="337671" y="1889674"/>
          <a:ext cx="7098552" cy="43632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6184">
                  <a:extLst>
                    <a:ext uri="{9D8B030D-6E8A-4147-A177-3AD203B41FA5}">
                      <a16:colId xmlns:a16="http://schemas.microsoft.com/office/drawing/2014/main" val="322826196"/>
                    </a:ext>
                  </a:extLst>
                </a:gridCol>
                <a:gridCol w="2366184">
                  <a:extLst>
                    <a:ext uri="{9D8B030D-6E8A-4147-A177-3AD203B41FA5}">
                      <a16:colId xmlns:a16="http://schemas.microsoft.com/office/drawing/2014/main" val="3886834324"/>
                    </a:ext>
                  </a:extLst>
                </a:gridCol>
                <a:gridCol w="2366184">
                  <a:extLst>
                    <a:ext uri="{9D8B030D-6E8A-4147-A177-3AD203B41FA5}">
                      <a16:colId xmlns:a16="http://schemas.microsoft.com/office/drawing/2014/main" val="3841513985"/>
                    </a:ext>
                  </a:extLst>
                </a:gridCol>
              </a:tblGrid>
              <a:tr h="14544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088755"/>
                  </a:ext>
                </a:extLst>
              </a:tr>
              <a:tr h="14544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724007"/>
                  </a:ext>
                </a:extLst>
              </a:tr>
              <a:tr h="14544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6009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2C7647B-C09F-49EE-A901-D2233B86FA82}"/>
              </a:ext>
            </a:extLst>
          </p:cNvPr>
          <p:cNvGraphicFramePr>
            <a:graphicFrameLocks noGrp="1"/>
          </p:cNvGraphicFramePr>
          <p:nvPr/>
        </p:nvGraphicFramePr>
        <p:xfrm>
          <a:off x="7513918" y="1798051"/>
          <a:ext cx="4113420" cy="445482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3420">
                  <a:extLst>
                    <a:ext uri="{9D8B030D-6E8A-4147-A177-3AD203B41FA5}">
                      <a16:colId xmlns:a16="http://schemas.microsoft.com/office/drawing/2014/main" val="4159373149"/>
                    </a:ext>
                  </a:extLst>
                </a:gridCol>
              </a:tblGrid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She loves cooking.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509067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I prefer listening to music.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799288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He prefers climbing.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5457393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We prefer swimming.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792036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They love cycling.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443201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You love mountaineering.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8981300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She prefers shopping.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300904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They prefer visiting friends.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083876"/>
                  </a:ext>
                </a:extLst>
              </a:tr>
              <a:tr h="494981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115076"/>
                          </a:solidFill>
                        </a:rPr>
                        <a:t>I love hiking.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063058"/>
                  </a:ext>
                </a:extLst>
              </a:tr>
            </a:tbl>
          </a:graphicData>
        </a:graphic>
      </p:graphicFrame>
      <p:sp>
        <p:nvSpPr>
          <p:cNvPr id="11" name="TextBox 10" descr="text box hiding answer">
            <a:extLst>
              <a:ext uri="{FF2B5EF4-FFF2-40B4-BE49-F238E27FC236}">
                <a16:creationId xmlns:a16="http://schemas.microsoft.com/office/drawing/2014/main" id="{35E2EDA7-CAC8-4173-875B-A96CA5999F63}"/>
              </a:ext>
            </a:extLst>
          </p:cNvPr>
          <p:cNvSpPr txBox="1"/>
          <p:nvPr/>
        </p:nvSpPr>
        <p:spPr>
          <a:xfrm>
            <a:off x="7617707" y="3377721"/>
            <a:ext cx="3157167" cy="307777"/>
          </a:xfrm>
          <a:prstGeom prst="rect">
            <a:avLst/>
          </a:prstGeom>
          <a:solidFill>
            <a:srgbClr val="FFE8CB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schwimmen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2" name="TextBox 11" descr="text box hiding answer">
            <a:extLst>
              <a:ext uri="{FF2B5EF4-FFF2-40B4-BE49-F238E27FC236}">
                <a16:creationId xmlns:a16="http://schemas.microsoft.com/office/drawing/2014/main" id="{A2A722B0-E956-4AF6-ABA9-580A8E252F8D}"/>
              </a:ext>
            </a:extLst>
          </p:cNvPr>
          <p:cNvSpPr txBox="1"/>
          <p:nvPr/>
        </p:nvSpPr>
        <p:spPr>
          <a:xfrm>
            <a:off x="7526796" y="3875586"/>
            <a:ext cx="2888226" cy="307777"/>
          </a:xfrm>
          <a:prstGeom prst="rect">
            <a:avLst/>
          </a:prstGeom>
          <a:solidFill>
            <a:srgbClr val="FFF4E7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Radfahren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4" name="TextBox 13" descr="text box hiding answer">
            <a:extLst>
              <a:ext uri="{FF2B5EF4-FFF2-40B4-BE49-F238E27FC236}">
                <a16:creationId xmlns:a16="http://schemas.microsoft.com/office/drawing/2014/main" id="{5E5EB713-7EC2-B440-B747-033BD2E17FA8}"/>
              </a:ext>
            </a:extLst>
          </p:cNvPr>
          <p:cNvSpPr txBox="1"/>
          <p:nvPr/>
        </p:nvSpPr>
        <p:spPr>
          <a:xfrm>
            <a:off x="7586235" y="1889196"/>
            <a:ext cx="3157167" cy="307777"/>
          </a:xfrm>
          <a:prstGeom prst="rect">
            <a:avLst/>
          </a:prstGeom>
          <a:solidFill>
            <a:srgbClr val="FFF4E7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Kochen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5" name="TextBox 14" descr="text box hiding answer">
            <a:extLst>
              <a:ext uri="{FF2B5EF4-FFF2-40B4-BE49-F238E27FC236}">
                <a16:creationId xmlns:a16="http://schemas.microsoft.com/office/drawing/2014/main" id="{97D0296F-89BF-524E-957D-70CB96E2CB13}"/>
              </a:ext>
            </a:extLst>
          </p:cNvPr>
          <p:cNvSpPr txBox="1"/>
          <p:nvPr/>
        </p:nvSpPr>
        <p:spPr>
          <a:xfrm>
            <a:off x="7617707" y="4382701"/>
            <a:ext cx="3382224" cy="307777"/>
          </a:xfrm>
          <a:prstGeom prst="rect">
            <a:avLst/>
          </a:prstGeom>
          <a:solidFill>
            <a:srgbClr val="FFE8CB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Du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liebst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Bergsteigen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6" name="TextBox 15" descr="text box hiding answer">
            <a:extLst>
              <a:ext uri="{FF2B5EF4-FFF2-40B4-BE49-F238E27FC236}">
                <a16:creationId xmlns:a16="http://schemas.microsoft.com/office/drawing/2014/main" id="{37ACC85F-E96B-B74B-841A-700FD6254C67}"/>
              </a:ext>
            </a:extLst>
          </p:cNvPr>
          <p:cNvSpPr txBox="1"/>
          <p:nvPr/>
        </p:nvSpPr>
        <p:spPr>
          <a:xfrm>
            <a:off x="7586235" y="5350071"/>
            <a:ext cx="3776362" cy="307777"/>
          </a:xfrm>
          <a:prstGeom prst="rect">
            <a:avLst/>
          </a:prstGeom>
          <a:solidFill>
            <a:srgbClr val="FFE8CB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Freunde.</a:t>
            </a:r>
          </a:p>
        </p:txBody>
      </p:sp>
      <p:sp>
        <p:nvSpPr>
          <p:cNvPr id="17" name="TextBox 16" descr="text box hiding answer">
            <a:extLst>
              <a:ext uri="{FF2B5EF4-FFF2-40B4-BE49-F238E27FC236}">
                <a16:creationId xmlns:a16="http://schemas.microsoft.com/office/drawing/2014/main" id="{C5AACD35-4B53-FA40-B8B1-79D2DA11CD4D}"/>
              </a:ext>
            </a:extLst>
          </p:cNvPr>
          <p:cNvSpPr txBox="1"/>
          <p:nvPr/>
        </p:nvSpPr>
        <p:spPr>
          <a:xfrm>
            <a:off x="7617707" y="4856795"/>
            <a:ext cx="3776362" cy="307777"/>
          </a:xfrm>
          <a:prstGeom prst="rect">
            <a:avLst/>
          </a:prstGeom>
          <a:solidFill>
            <a:srgbClr val="FFF4E7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kauft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8" name="TextBox 17" descr="text box hiding answer">
            <a:extLst>
              <a:ext uri="{FF2B5EF4-FFF2-40B4-BE49-F238E27FC236}">
                <a16:creationId xmlns:a16="http://schemas.microsoft.com/office/drawing/2014/main" id="{DBB1FB81-63D5-D74F-B18B-774B15920019}"/>
              </a:ext>
            </a:extLst>
          </p:cNvPr>
          <p:cNvSpPr txBox="1"/>
          <p:nvPr/>
        </p:nvSpPr>
        <p:spPr>
          <a:xfrm>
            <a:off x="7598657" y="5850747"/>
            <a:ext cx="3776362" cy="307777"/>
          </a:xfrm>
          <a:prstGeom prst="rect">
            <a:avLst/>
          </a:prstGeom>
          <a:solidFill>
            <a:srgbClr val="FFF4E7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Wandern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9" name="TextBox 18" descr="text box hiding answer">
            <a:extLst>
              <a:ext uri="{FF2B5EF4-FFF2-40B4-BE49-F238E27FC236}">
                <a16:creationId xmlns:a16="http://schemas.microsoft.com/office/drawing/2014/main" id="{54F405BB-A694-C04E-8031-AAC17689C406}"/>
              </a:ext>
            </a:extLst>
          </p:cNvPr>
          <p:cNvSpPr txBox="1"/>
          <p:nvPr/>
        </p:nvSpPr>
        <p:spPr>
          <a:xfrm>
            <a:off x="7617707" y="2879191"/>
            <a:ext cx="3776362" cy="307777"/>
          </a:xfrm>
          <a:prstGeom prst="rect">
            <a:avLst/>
          </a:prstGeom>
          <a:solidFill>
            <a:srgbClr val="FFF4E7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klettert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0" name="TextBox 19" descr="text box hiding answer">
            <a:extLst>
              <a:ext uri="{FF2B5EF4-FFF2-40B4-BE49-F238E27FC236}">
                <a16:creationId xmlns:a16="http://schemas.microsoft.com/office/drawing/2014/main" id="{C27D897A-5C37-6F45-88EB-666751612CF6}"/>
              </a:ext>
            </a:extLst>
          </p:cNvPr>
          <p:cNvSpPr txBox="1"/>
          <p:nvPr/>
        </p:nvSpPr>
        <p:spPr>
          <a:xfrm>
            <a:off x="7586235" y="2384133"/>
            <a:ext cx="3776362" cy="307777"/>
          </a:xfrm>
          <a:prstGeom prst="rect">
            <a:avLst/>
          </a:prstGeom>
          <a:solidFill>
            <a:srgbClr val="FFE8CB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Musik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509</Words>
  <Application>Microsoft Office PowerPoint</Application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2_Office Theme</vt:lpstr>
      <vt:lpstr>3_Office Theme</vt:lpstr>
      <vt:lpstr>Bingo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19</cp:revision>
  <dcterms:created xsi:type="dcterms:W3CDTF">2021-02-04T07:50:06Z</dcterms:created>
  <dcterms:modified xsi:type="dcterms:W3CDTF">2021-03-02T12:44:09Z</dcterms:modified>
</cp:coreProperties>
</file>