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7"/>
  </p:notesMasterIdLst>
  <p:sldIdLst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4736" autoAdjust="0"/>
  </p:normalViewPr>
  <p:slideViewPr>
    <p:cSldViewPr snapToGrid="0" showGuides="1">
      <p:cViewPr>
        <p:scale>
          <a:sx n="77" d="100"/>
          <a:sy n="77" d="100"/>
        </p:scale>
        <p:origin x="1776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A6FE4-C43A-4412-8B83-0FB60D019C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BBBAB-79ED-43BB-AE7A-1F31BF6CF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888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err="1"/>
              <a:t>Vocabulaire</a:t>
            </a:r>
            <a:br>
              <a:rPr lang="en-GB" dirty="0"/>
            </a:br>
            <a:r>
              <a:rPr lang="en-GB" b="1" dirty="0"/>
              <a:t>Timing:  </a:t>
            </a:r>
            <a:r>
              <a:rPr lang="en-GB" b="0" dirty="0"/>
              <a:t>Five minutes (plus three minutes additional preparation time, if required)</a:t>
            </a:r>
            <a:br>
              <a:rPr lang="en-GB" b="0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revisit two combined vocabulary sets (oral modality)</a:t>
            </a:r>
            <a:br>
              <a:rPr lang="en-GB" b="0" dirty="0"/>
            </a:br>
            <a:br>
              <a:rPr lang="en-GB" b="0" dirty="0"/>
            </a:br>
            <a:r>
              <a:rPr lang="en-GB" b="1" dirty="0"/>
              <a:t>Procedure: </a:t>
            </a:r>
            <a:br>
              <a:rPr lang="en-GB" b="1" dirty="0"/>
            </a:br>
            <a:r>
              <a:rPr lang="en-GB" b="1" dirty="0"/>
              <a:t>1. </a:t>
            </a:r>
            <a:r>
              <a:rPr lang="en-GB" b="0" dirty="0"/>
              <a:t>Think about the French for the key words on the slide.</a:t>
            </a:r>
            <a:br>
              <a:rPr lang="en-GB" b="1" dirty="0"/>
            </a:br>
            <a:r>
              <a:rPr lang="en-GB" b="1" dirty="0"/>
              <a:t>2. </a:t>
            </a:r>
            <a:r>
              <a:rPr lang="en-GB" b="0" dirty="0"/>
              <a:t>Listen to the audio 1-5.  For each, choose the correct answer A, B or C.</a:t>
            </a:r>
            <a:br>
              <a:rPr lang="en-GB" b="0" dirty="0"/>
            </a:br>
            <a:r>
              <a:rPr lang="en-GB" b="1" dirty="0"/>
              <a:t>3. </a:t>
            </a:r>
            <a:r>
              <a:rPr lang="en-GB" b="0" dirty="0"/>
              <a:t>Click to see the answers.</a:t>
            </a:r>
            <a:br>
              <a:rPr lang="en-GB" b="1" dirty="0"/>
            </a:br>
            <a:r>
              <a:rPr lang="en-GB" b="1" dirty="0"/>
              <a:t>4. </a:t>
            </a:r>
            <a:r>
              <a:rPr lang="en-GB" b="0" dirty="0"/>
              <a:t>Think what would have been heard for either of the other two possible answers.</a:t>
            </a:r>
            <a:br>
              <a:rPr lang="en-GB" b="0" dirty="0"/>
            </a:b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Word frequencies: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Transcript</a:t>
            </a:r>
            <a:r>
              <a:rPr lang="es-ES" sz="1200" b="1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39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err="1"/>
              <a:t>Vokabeln</a:t>
            </a:r>
            <a:br>
              <a:rPr lang="en-GB" dirty="0"/>
            </a:br>
            <a:r>
              <a:rPr lang="en-GB" b="1" dirty="0"/>
              <a:t>Timing:  </a:t>
            </a:r>
            <a:r>
              <a:rPr lang="en-GB" b="0" dirty="0"/>
              <a:t>Five minutes (plus three minutes additional preparation time, if required)</a:t>
            </a:r>
            <a:br>
              <a:rPr lang="en-GB" b="0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revisit two combined vocabulary sets (oral modality)</a:t>
            </a:r>
            <a:br>
              <a:rPr lang="en-GB" b="0" dirty="0"/>
            </a:br>
            <a:br>
              <a:rPr lang="en-GB" b="0" dirty="0"/>
            </a:br>
            <a:r>
              <a:rPr lang="en-GB" b="1" dirty="0"/>
              <a:t>Procedure: </a:t>
            </a:r>
            <a:br>
              <a:rPr lang="en-GB" b="1" dirty="0"/>
            </a:br>
            <a:r>
              <a:rPr lang="en-GB" b="1" dirty="0"/>
              <a:t>1. </a:t>
            </a:r>
            <a:r>
              <a:rPr lang="en-GB" b="0" dirty="0"/>
              <a:t>Think about the German for the key words on the slide.</a:t>
            </a:r>
            <a:br>
              <a:rPr lang="en-GB" b="1" dirty="0"/>
            </a:br>
            <a:r>
              <a:rPr lang="en-GB" b="1" dirty="0"/>
              <a:t>2. </a:t>
            </a:r>
            <a:r>
              <a:rPr lang="en-GB" b="0" dirty="0"/>
              <a:t>Listen to the audio 1-5.  For each, choose the correct answer A, B or C.</a:t>
            </a:r>
            <a:br>
              <a:rPr lang="en-GB" b="0" dirty="0"/>
            </a:br>
            <a:r>
              <a:rPr lang="en-GB" b="1" dirty="0"/>
              <a:t>3. </a:t>
            </a:r>
            <a:r>
              <a:rPr lang="en-GB" b="0" dirty="0"/>
              <a:t>Click to see the answers.</a:t>
            </a:r>
            <a:br>
              <a:rPr lang="en-GB" b="1" dirty="0"/>
            </a:br>
            <a:r>
              <a:rPr lang="en-GB" b="1" dirty="0"/>
              <a:t>4. </a:t>
            </a:r>
            <a:r>
              <a:rPr lang="en-GB" b="0" dirty="0"/>
              <a:t>Think what would have been heard for either of the other two possible answers.</a:t>
            </a:r>
            <a:br>
              <a:rPr lang="en-GB" b="0" dirty="0"/>
            </a:b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Word frequencies: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Transcript</a:t>
            </a:r>
            <a:r>
              <a:rPr lang="es-ES" sz="1200" b="1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28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err="1"/>
              <a:t>Vocabulario</a:t>
            </a:r>
            <a:br>
              <a:rPr lang="en-GB" dirty="0"/>
            </a:br>
            <a:r>
              <a:rPr lang="en-GB" b="1" dirty="0"/>
              <a:t>Timing:  </a:t>
            </a:r>
            <a:r>
              <a:rPr lang="en-GB" b="0" dirty="0"/>
              <a:t>Five minutes (plus three minutes additional preparation time, if required)</a:t>
            </a:r>
            <a:br>
              <a:rPr lang="en-GB" b="0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revisit two combined vocabulary sets (oral modality)</a:t>
            </a:r>
            <a:br>
              <a:rPr lang="en-GB" b="0" dirty="0"/>
            </a:br>
            <a:br>
              <a:rPr lang="en-GB" b="0" dirty="0"/>
            </a:br>
            <a:r>
              <a:rPr lang="en-GB" b="1" dirty="0"/>
              <a:t>Procedure: </a:t>
            </a:r>
            <a:br>
              <a:rPr lang="en-GB" b="1" dirty="0"/>
            </a:br>
            <a:r>
              <a:rPr lang="en-GB" b="1" dirty="0"/>
              <a:t>1. </a:t>
            </a:r>
            <a:r>
              <a:rPr lang="en-GB" b="0" dirty="0"/>
              <a:t>Think about the Spanish for the key words on the slide.</a:t>
            </a:r>
            <a:br>
              <a:rPr lang="en-GB" b="1" dirty="0"/>
            </a:br>
            <a:r>
              <a:rPr lang="en-GB" b="1" dirty="0"/>
              <a:t>2. </a:t>
            </a:r>
            <a:r>
              <a:rPr lang="en-GB" b="0" dirty="0"/>
              <a:t>Listen to the audio 1-5.  For each, choose the correct answer A, B or C.</a:t>
            </a:r>
            <a:br>
              <a:rPr lang="en-GB" b="0" dirty="0"/>
            </a:br>
            <a:r>
              <a:rPr lang="en-GB" b="1" dirty="0"/>
              <a:t>3. </a:t>
            </a:r>
            <a:r>
              <a:rPr lang="en-GB" b="0" dirty="0"/>
              <a:t>Click to see the answers.</a:t>
            </a:r>
            <a:br>
              <a:rPr lang="en-GB" b="1" dirty="0"/>
            </a:br>
            <a:r>
              <a:rPr lang="en-GB" b="1" dirty="0"/>
              <a:t>4. </a:t>
            </a:r>
            <a:r>
              <a:rPr lang="en-GB" b="0" dirty="0"/>
              <a:t>Think what would have been heard for either of the other two possible answers.</a:t>
            </a:r>
            <a:br>
              <a:rPr lang="en-GB" b="0" dirty="0"/>
            </a:b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Word frequencies: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3.1, week 1: </a:t>
            </a:r>
            <a:r>
              <a:rPr lang="en-GB" sz="1200" b="0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viajar</a:t>
            </a: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(a) [902]; </a:t>
            </a:r>
            <a:r>
              <a:rPr lang="en-GB" sz="1200" b="0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disfrutar</a:t>
            </a: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[939]; </a:t>
            </a:r>
            <a:r>
              <a:rPr lang="en-GB" sz="1200" b="0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montar</a:t>
            </a: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[1446]; vacaciones [2641]; </a:t>
            </a:r>
            <a:r>
              <a:rPr lang="en-GB" sz="1200" b="0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montaña</a:t>
            </a: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[1464]; </a:t>
            </a:r>
            <a:r>
              <a:rPr lang="en-GB" sz="1200" b="0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julio</a:t>
            </a: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[659]; </a:t>
            </a:r>
            <a:r>
              <a:rPr lang="en-GB" sz="1200" b="0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agosto</a:t>
            </a: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[931]; de</a:t>
            </a:r>
            <a:r>
              <a:rPr lang="en-GB" sz="1200" b="0" i="0" dirty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² [2];</a:t>
            </a: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200" b="0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Francia</a:t>
            </a: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[N/A]; mar [480]; durante [139]; </a:t>
            </a:r>
            <a:r>
              <a:rPr lang="en-GB" sz="1200" b="0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normalmente</a:t>
            </a: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[1696]; </a:t>
            </a:r>
            <a:r>
              <a:rPr lang="en-GB" sz="1200" b="0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cada</a:t>
            </a: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[107]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2.2, week 1: </a:t>
            </a:r>
            <a:r>
              <a:rPr lang="es-ES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trabajar [174]; buscar [179]; descansar [1749]; llevar² [75]; preparar [570]; comida [906]; animal [322]; pasar [68]; tiempo [80]; campo [342]; junto[s] [149]; solo [181]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i="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Transcript</a:t>
            </a:r>
            <a:r>
              <a:rPr lang="es-ES" sz="1200" b="1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:</a:t>
            </a:r>
          </a:p>
          <a:p>
            <a:r>
              <a:rPr lang="en-GB" sz="1200" dirty="0">
                <a:solidFill>
                  <a:srgbClr val="002060"/>
                </a:solidFill>
              </a:rPr>
              <a:t>1. </a:t>
            </a:r>
            <a:r>
              <a:rPr lang="en-GB" sz="1200" dirty="0" err="1">
                <a:solidFill>
                  <a:srgbClr val="002060"/>
                </a:solidFill>
              </a:rPr>
              <a:t>Normalmente</a:t>
            </a:r>
            <a:r>
              <a:rPr lang="en-GB" sz="1200" dirty="0">
                <a:solidFill>
                  <a:srgbClr val="002060"/>
                </a:solidFill>
              </a:rPr>
              <a:t> </a:t>
            </a:r>
            <a:r>
              <a:rPr lang="en-GB" sz="1200" dirty="0" err="1">
                <a:solidFill>
                  <a:srgbClr val="002060"/>
                </a:solidFill>
              </a:rPr>
              <a:t>preparo</a:t>
            </a:r>
            <a:r>
              <a:rPr lang="en-GB" sz="1200" dirty="0">
                <a:solidFill>
                  <a:srgbClr val="002060"/>
                </a:solidFill>
              </a:rPr>
              <a:t> la comida y </a:t>
            </a:r>
            <a:r>
              <a:rPr lang="en-GB" sz="1200" dirty="0" err="1">
                <a:solidFill>
                  <a:srgbClr val="002060"/>
                </a:solidFill>
              </a:rPr>
              <a:t>trabajo</a:t>
            </a:r>
            <a:r>
              <a:rPr lang="en-GB" sz="1200" dirty="0">
                <a:solidFill>
                  <a:srgbClr val="002060"/>
                </a:solidFill>
              </a:rPr>
              <a:t> sola</a:t>
            </a:r>
            <a:r>
              <a:rPr lang="en-GB" sz="1200" baseline="0" dirty="0">
                <a:solidFill>
                  <a:srgbClr val="002060"/>
                </a:solidFill>
              </a:rPr>
              <a:t> en el campo.</a:t>
            </a:r>
            <a:endParaRPr lang="en-GB" sz="1200" dirty="0">
              <a:solidFill>
                <a:srgbClr val="002060"/>
              </a:solidFill>
            </a:endParaRPr>
          </a:p>
          <a:p>
            <a:r>
              <a:rPr lang="en-GB" sz="1200" dirty="0">
                <a:solidFill>
                  <a:srgbClr val="002060"/>
                </a:solidFill>
              </a:rPr>
              <a:t>2. </a:t>
            </a:r>
            <a:r>
              <a:rPr lang="en-GB" sz="1200" dirty="0" err="1">
                <a:solidFill>
                  <a:srgbClr val="002060"/>
                </a:solidFill>
              </a:rPr>
              <a:t>Cada</a:t>
            </a:r>
            <a:r>
              <a:rPr lang="en-GB" sz="1200" dirty="0">
                <a:solidFill>
                  <a:srgbClr val="002060"/>
                </a:solidFill>
              </a:rPr>
              <a:t> lunes </a:t>
            </a:r>
            <a:r>
              <a:rPr lang="en-GB" sz="1200" dirty="0" err="1">
                <a:solidFill>
                  <a:srgbClr val="002060"/>
                </a:solidFill>
              </a:rPr>
              <a:t>descanso</a:t>
            </a:r>
            <a:r>
              <a:rPr lang="en-GB" sz="1200" dirty="0">
                <a:solidFill>
                  <a:srgbClr val="002060"/>
                </a:solidFill>
              </a:rPr>
              <a:t> </a:t>
            </a:r>
            <a:r>
              <a:rPr lang="en-GB" sz="1200" dirty="0" err="1">
                <a:solidFill>
                  <a:srgbClr val="002060"/>
                </a:solidFill>
              </a:rPr>
              <a:t>por</a:t>
            </a:r>
            <a:r>
              <a:rPr lang="en-GB" sz="1200" dirty="0">
                <a:solidFill>
                  <a:srgbClr val="002060"/>
                </a:solidFill>
              </a:rPr>
              <a:t> la tarde y </a:t>
            </a:r>
            <a:r>
              <a:rPr lang="en-GB" sz="1200" dirty="0" err="1">
                <a:solidFill>
                  <a:srgbClr val="002060"/>
                </a:solidFill>
              </a:rPr>
              <a:t>paso</a:t>
            </a:r>
            <a:r>
              <a:rPr lang="en-GB" sz="1200" dirty="0">
                <a:solidFill>
                  <a:srgbClr val="002060"/>
                </a:solidFill>
              </a:rPr>
              <a:t> </a:t>
            </a:r>
            <a:r>
              <a:rPr lang="en-GB" sz="1200" dirty="0" err="1">
                <a:solidFill>
                  <a:srgbClr val="002060"/>
                </a:solidFill>
              </a:rPr>
              <a:t>tiempo</a:t>
            </a:r>
            <a:r>
              <a:rPr lang="en-GB" sz="1200" dirty="0">
                <a:solidFill>
                  <a:srgbClr val="002060"/>
                </a:solidFill>
              </a:rPr>
              <a:t> con </a:t>
            </a:r>
            <a:r>
              <a:rPr lang="en-GB" sz="1200" dirty="0" err="1">
                <a:solidFill>
                  <a:srgbClr val="002060"/>
                </a:solidFill>
              </a:rPr>
              <a:t>los</a:t>
            </a:r>
            <a:r>
              <a:rPr lang="en-GB" sz="1200" dirty="0">
                <a:solidFill>
                  <a:srgbClr val="002060"/>
                </a:solidFill>
              </a:rPr>
              <a:t> </a:t>
            </a:r>
            <a:r>
              <a:rPr lang="en-GB" sz="1200" dirty="0" err="1">
                <a:solidFill>
                  <a:srgbClr val="002060"/>
                </a:solidFill>
              </a:rPr>
              <a:t>animales</a:t>
            </a:r>
            <a:r>
              <a:rPr lang="en-GB" sz="1200" dirty="0">
                <a:solidFill>
                  <a:srgbClr val="002060"/>
                </a:solidFill>
              </a:rPr>
              <a:t> .</a:t>
            </a:r>
          </a:p>
          <a:p>
            <a:r>
              <a:rPr lang="en-GB" sz="1200" dirty="0">
                <a:solidFill>
                  <a:srgbClr val="002060"/>
                </a:solidFill>
              </a:rPr>
              <a:t>3. En </a:t>
            </a:r>
            <a:r>
              <a:rPr lang="en-GB" sz="1200" dirty="0" err="1">
                <a:solidFill>
                  <a:srgbClr val="002060"/>
                </a:solidFill>
              </a:rPr>
              <a:t>julio</a:t>
            </a:r>
            <a:r>
              <a:rPr lang="en-GB" sz="1200" dirty="0">
                <a:solidFill>
                  <a:srgbClr val="002060"/>
                </a:solidFill>
              </a:rPr>
              <a:t> </a:t>
            </a:r>
            <a:r>
              <a:rPr lang="en-GB" sz="1200" dirty="0" err="1">
                <a:solidFill>
                  <a:srgbClr val="002060"/>
                </a:solidFill>
              </a:rPr>
              <a:t>trabajo</a:t>
            </a:r>
            <a:r>
              <a:rPr lang="en-GB" sz="1200" dirty="0">
                <a:solidFill>
                  <a:srgbClr val="002060"/>
                </a:solidFill>
              </a:rPr>
              <a:t> en las </a:t>
            </a:r>
            <a:r>
              <a:rPr lang="en-GB" sz="1200" dirty="0" err="1">
                <a:solidFill>
                  <a:srgbClr val="002060"/>
                </a:solidFill>
              </a:rPr>
              <a:t>montañas</a:t>
            </a:r>
            <a:r>
              <a:rPr lang="en-GB" sz="1200" dirty="0">
                <a:solidFill>
                  <a:srgbClr val="002060"/>
                </a:solidFill>
              </a:rPr>
              <a:t> con</a:t>
            </a:r>
            <a:r>
              <a:rPr lang="en-GB" sz="1200" baseline="0" dirty="0">
                <a:solidFill>
                  <a:srgbClr val="002060"/>
                </a:solidFill>
              </a:rPr>
              <a:t> amigos de </a:t>
            </a:r>
            <a:r>
              <a:rPr lang="en-GB" sz="1200" baseline="0" dirty="0" err="1">
                <a:solidFill>
                  <a:srgbClr val="002060"/>
                </a:solidFill>
              </a:rPr>
              <a:t>Francia</a:t>
            </a:r>
            <a:r>
              <a:rPr lang="en-GB" sz="1200" baseline="0" dirty="0">
                <a:solidFill>
                  <a:srgbClr val="002060"/>
                </a:solidFill>
              </a:rPr>
              <a:t>.</a:t>
            </a:r>
            <a:endParaRPr lang="en-GB" sz="1200" dirty="0">
              <a:solidFill>
                <a:srgbClr val="002060"/>
              </a:solidFill>
            </a:endParaRPr>
          </a:p>
          <a:p>
            <a:r>
              <a:rPr lang="en-GB" sz="1200" dirty="0">
                <a:solidFill>
                  <a:srgbClr val="002060"/>
                </a:solidFill>
              </a:rPr>
              <a:t>4. En </a:t>
            </a:r>
            <a:r>
              <a:rPr lang="en-GB" sz="1200" dirty="0" err="1">
                <a:solidFill>
                  <a:srgbClr val="002060"/>
                </a:solidFill>
              </a:rPr>
              <a:t>agosto</a:t>
            </a:r>
            <a:r>
              <a:rPr lang="en-GB" sz="1200" dirty="0">
                <a:solidFill>
                  <a:srgbClr val="002060"/>
                </a:solidFill>
              </a:rPr>
              <a:t> </a:t>
            </a:r>
            <a:r>
              <a:rPr lang="en-GB" sz="1200" dirty="0" err="1">
                <a:solidFill>
                  <a:srgbClr val="002060"/>
                </a:solidFill>
              </a:rPr>
              <a:t>viajo</a:t>
            </a:r>
            <a:r>
              <a:rPr lang="en-GB" sz="1200" dirty="0">
                <a:solidFill>
                  <a:srgbClr val="002060"/>
                </a:solidFill>
              </a:rPr>
              <a:t> a </a:t>
            </a:r>
            <a:r>
              <a:rPr lang="en-GB" sz="1200" dirty="0" err="1">
                <a:solidFill>
                  <a:srgbClr val="002060"/>
                </a:solidFill>
              </a:rPr>
              <a:t>Francia</a:t>
            </a:r>
            <a:r>
              <a:rPr lang="en-GB" sz="1200" dirty="0">
                <a:solidFill>
                  <a:srgbClr val="002060"/>
                </a:solidFill>
              </a:rPr>
              <a:t>.</a:t>
            </a:r>
            <a:r>
              <a:rPr lang="en-GB" sz="1200" baseline="0" dirty="0">
                <a:solidFill>
                  <a:srgbClr val="002060"/>
                </a:solidFill>
              </a:rPr>
              <a:t> </a:t>
            </a:r>
            <a:r>
              <a:rPr lang="en-GB" sz="1200" baseline="0" dirty="0" err="1">
                <a:solidFill>
                  <a:srgbClr val="002060"/>
                </a:solidFill>
              </a:rPr>
              <a:t>D</a:t>
            </a:r>
            <a:r>
              <a:rPr lang="en-GB" sz="1200" dirty="0" err="1">
                <a:solidFill>
                  <a:srgbClr val="002060"/>
                </a:solidFill>
              </a:rPr>
              <a:t>isfruto</a:t>
            </a:r>
            <a:r>
              <a:rPr lang="en-GB" sz="1200" dirty="0">
                <a:solidFill>
                  <a:srgbClr val="002060"/>
                </a:solidFill>
              </a:rPr>
              <a:t> la</a:t>
            </a:r>
            <a:r>
              <a:rPr lang="en-GB" sz="1200" baseline="0" dirty="0">
                <a:solidFill>
                  <a:srgbClr val="002060"/>
                </a:solidFill>
              </a:rPr>
              <a:t> comida y el mar.</a:t>
            </a:r>
            <a:endParaRPr lang="en-GB" sz="1200" dirty="0">
              <a:solidFill>
                <a:srgbClr val="002060"/>
              </a:solidFill>
            </a:endParaRPr>
          </a:p>
          <a:p>
            <a:r>
              <a:rPr lang="en-GB" sz="1200" dirty="0">
                <a:solidFill>
                  <a:srgbClr val="002060"/>
                </a:solidFill>
              </a:rPr>
              <a:t>5. Durante las vacaciones </a:t>
            </a:r>
            <a:r>
              <a:rPr lang="en-GB" sz="1200" dirty="0" err="1">
                <a:solidFill>
                  <a:srgbClr val="002060"/>
                </a:solidFill>
              </a:rPr>
              <a:t>montamos</a:t>
            </a:r>
            <a:r>
              <a:rPr lang="en-GB" sz="1200" dirty="0">
                <a:solidFill>
                  <a:srgbClr val="002060"/>
                </a:solidFill>
              </a:rPr>
              <a:t> a </a:t>
            </a:r>
            <a:r>
              <a:rPr lang="en-GB" sz="1200" dirty="0" err="1">
                <a:solidFill>
                  <a:srgbClr val="002060"/>
                </a:solidFill>
              </a:rPr>
              <a:t>caballo</a:t>
            </a:r>
            <a:r>
              <a:rPr lang="en-GB" sz="1200" dirty="0">
                <a:solidFill>
                  <a:srgbClr val="002060"/>
                </a:solidFill>
              </a:rPr>
              <a:t> y </a:t>
            </a:r>
            <a:r>
              <a:rPr lang="en-GB" sz="1200" dirty="0" err="1">
                <a:solidFill>
                  <a:srgbClr val="002060"/>
                </a:solidFill>
              </a:rPr>
              <a:t>buscamos</a:t>
            </a:r>
            <a:r>
              <a:rPr lang="en-GB" sz="1200" dirty="0">
                <a:solidFill>
                  <a:srgbClr val="002060"/>
                </a:solidFill>
              </a:rPr>
              <a:t> comida </a:t>
            </a:r>
            <a:r>
              <a:rPr lang="en-GB" sz="1200" dirty="0" err="1">
                <a:solidFill>
                  <a:srgbClr val="002060"/>
                </a:solidFill>
              </a:rPr>
              <a:t>rica</a:t>
            </a:r>
            <a:r>
              <a:rPr lang="en-GB" sz="1200" dirty="0">
                <a:solidFill>
                  <a:srgbClr val="002060"/>
                </a:solidFill>
              </a:rPr>
              <a:t> </a:t>
            </a:r>
            <a:r>
              <a:rPr lang="en-GB" sz="1200" dirty="0" err="1">
                <a:solidFill>
                  <a:srgbClr val="002060"/>
                </a:solidFill>
              </a:rPr>
              <a:t>juntos</a:t>
            </a:r>
            <a:r>
              <a:rPr lang="en-GB" sz="1200" dirty="0">
                <a:solidFill>
                  <a:srgbClr val="002060"/>
                </a:solidFill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30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5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2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37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42865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0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3566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14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44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33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365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607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86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359430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09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12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768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81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19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78893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49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13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8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58203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7489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350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1768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7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0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4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5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50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219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3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6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 descr="Table for exercises">
            <a:extLst>
              <a:ext uri="{FF2B5EF4-FFF2-40B4-BE49-F238E27FC236}">
                <a16:creationId xmlns:a16="http://schemas.microsoft.com/office/drawing/2014/main" id="{FFFDDFB0-79D6-4AD9-B713-2007D8754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36609"/>
              </p:ext>
            </p:extLst>
          </p:nvPr>
        </p:nvGraphicFramePr>
        <p:xfrm>
          <a:off x="300624" y="1409926"/>
          <a:ext cx="11656700" cy="4878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8986">
                  <a:extLst>
                    <a:ext uri="{9D8B030D-6E8A-4147-A177-3AD203B41FA5}">
                      <a16:colId xmlns:a16="http://schemas.microsoft.com/office/drawing/2014/main" val="2718503455"/>
                    </a:ext>
                  </a:extLst>
                </a:gridCol>
                <a:gridCol w="3785758">
                  <a:extLst>
                    <a:ext uri="{9D8B030D-6E8A-4147-A177-3AD203B41FA5}">
                      <a16:colId xmlns:a16="http://schemas.microsoft.com/office/drawing/2014/main" val="418573384"/>
                    </a:ext>
                  </a:extLst>
                </a:gridCol>
                <a:gridCol w="3785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562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62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62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62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62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942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6">
            <a:extLst>
              <a:ext uri="{FF2B5EF4-FFF2-40B4-BE49-F238E27FC236}">
                <a16:creationId xmlns:a16="http://schemas.microsoft.com/office/drawing/2014/main" id="{2E9269F7-4DBD-4D66-9033-F8D7A9604A95}"/>
              </a:ext>
            </a:extLst>
          </p:cNvPr>
          <p:cNvSpPr/>
          <p:nvPr/>
        </p:nvSpPr>
        <p:spPr>
          <a:xfrm>
            <a:off x="10681855" y="249869"/>
            <a:ext cx="1228065" cy="394367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Action Button: Custom 66" descr="number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D8954D-2148-4980-878C-9620A4B3AE53}"/>
              </a:ext>
            </a:extLst>
          </p:cNvPr>
          <p:cNvSpPr/>
          <p:nvPr/>
        </p:nvSpPr>
        <p:spPr>
          <a:xfrm>
            <a:off x="353224" y="1689970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3EAF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1</a:t>
            </a:r>
          </a:p>
        </p:txBody>
      </p:sp>
      <p:sp>
        <p:nvSpPr>
          <p:cNvPr id="9" name="Action Button: Custom 69" descr="number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51550A2-6CCB-49FB-B7B9-D4C0DD19FBA0}"/>
              </a:ext>
            </a:extLst>
          </p:cNvPr>
          <p:cNvSpPr/>
          <p:nvPr/>
        </p:nvSpPr>
        <p:spPr>
          <a:xfrm>
            <a:off x="353225" y="2687912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3EAF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2</a:t>
            </a:r>
          </a:p>
        </p:txBody>
      </p:sp>
      <p:sp>
        <p:nvSpPr>
          <p:cNvPr id="10" name="Action Button: Custom 72" descr="number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204E4BA-3D01-4CC4-94EB-A38AFC1D4E0F}"/>
              </a:ext>
            </a:extLst>
          </p:cNvPr>
          <p:cNvSpPr/>
          <p:nvPr/>
        </p:nvSpPr>
        <p:spPr>
          <a:xfrm>
            <a:off x="351976" y="3644843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3EAF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3</a:t>
            </a:r>
          </a:p>
        </p:txBody>
      </p:sp>
      <p:sp>
        <p:nvSpPr>
          <p:cNvPr id="11" name="Action Button: Custom 75" descr="number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2A30CCD-ACAA-4B38-B62A-16F83AB900BE}"/>
              </a:ext>
            </a:extLst>
          </p:cNvPr>
          <p:cNvSpPr/>
          <p:nvPr/>
        </p:nvSpPr>
        <p:spPr>
          <a:xfrm>
            <a:off x="351977" y="4618921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3EAF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4</a:t>
            </a:r>
          </a:p>
        </p:txBody>
      </p:sp>
      <p:sp>
        <p:nvSpPr>
          <p:cNvPr id="12" name="Action Button: Custom 78" descr="number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5F12A2-3A07-4E8C-91FA-6045161FF6EE}"/>
              </a:ext>
            </a:extLst>
          </p:cNvPr>
          <p:cNvSpPr/>
          <p:nvPr/>
        </p:nvSpPr>
        <p:spPr>
          <a:xfrm>
            <a:off x="351323" y="5592999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3EAF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5E318C-96AB-41EE-B4E1-7CA637597BA8}"/>
              </a:ext>
            </a:extLst>
          </p:cNvPr>
          <p:cNvSpPr txBox="1"/>
          <p:nvPr/>
        </p:nvSpPr>
        <p:spPr>
          <a:xfrm>
            <a:off x="3780815" y="1908174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D61986-53C9-4BC7-BB4A-F345C65BE936}"/>
              </a:ext>
            </a:extLst>
          </p:cNvPr>
          <p:cNvSpPr txBox="1"/>
          <p:nvPr/>
        </p:nvSpPr>
        <p:spPr>
          <a:xfrm>
            <a:off x="7558095" y="1902088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355255-AC73-46EB-9AFB-2687393FBAE9}"/>
              </a:ext>
            </a:extLst>
          </p:cNvPr>
          <p:cNvSpPr txBox="1"/>
          <p:nvPr/>
        </p:nvSpPr>
        <p:spPr>
          <a:xfrm>
            <a:off x="11318814" y="1908174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AA290F-3CFA-4552-A955-7A8419724B8B}"/>
              </a:ext>
            </a:extLst>
          </p:cNvPr>
          <p:cNvSpPr txBox="1"/>
          <p:nvPr/>
        </p:nvSpPr>
        <p:spPr>
          <a:xfrm>
            <a:off x="3786101" y="2895945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85FC32-C34A-433D-9CE3-AB81CCA965F4}"/>
              </a:ext>
            </a:extLst>
          </p:cNvPr>
          <p:cNvSpPr txBox="1"/>
          <p:nvPr/>
        </p:nvSpPr>
        <p:spPr>
          <a:xfrm>
            <a:off x="7545384" y="2890096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048F83-8D53-43D8-94E1-EE7BEAB3A598}"/>
              </a:ext>
            </a:extLst>
          </p:cNvPr>
          <p:cNvSpPr txBox="1"/>
          <p:nvPr/>
        </p:nvSpPr>
        <p:spPr>
          <a:xfrm>
            <a:off x="11318814" y="2878773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FD4A10-3417-4A44-ABB4-70C386DAAB65}"/>
              </a:ext>
            </a:extLst>
          </p:cNvPr>
          <p:cNvSpPr txBox="1"/>
          <p:nvPr/>
        </p:nvSpPr>
        <p:spPr>
          <a:xfrm>
            <a:off x="3780815" y="3829783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8949C4-B2AD-4CE7-9997-61B50108AB21}"/>
              </a:ext>
            </a:extLst>
          </p:cNvPr>
          <p:cNvSpPr txBox="1"/>
          <p:nvPr/>
        </p:nvSpPr>
        <p:spPr>
          <a:xfrm>
            <a:off x="7549083" y="3839411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F79E12-86BC-45BB-862C-778D7FADFDFE}"/>
              </a:ext>
            </a:extLst>
          </p:cNvPr>
          <p:cNvSpPr txBox="1"/>
          <p:nvPr/>
        </p:nvSpPr>
        <p:spPr>
          <a:xfrm>
            <a:off x="11334860" y="3844990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DA7152-AE59-47DB-82E3-EF2B6CD0FEF9}"/>
              </a:ext>
            </a:extLst>
          </p:cNvPr>
          <p:cNvSpPr txBox="1"/>
          <p:nvPr/>
        </p:nvSpPr>
        <p:spPr>
          <a:xfrm>
            <a:off x="3766467" y="4842630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EA0780-9C1E-4AA3-BB57-87D6F5DA2DB4}"/>
              </a:ext>
            </a:extLst>
          </p:cNvPr>
          <p:cNvSpPr txBox="1"/>
          <p:nvPr/>
        </p:nvSpPr>
        <p:spPr>
          <a:xfrm>
            <a:off x="7550707" y="4824161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7A9CC5-92E2-4963-8AFB-457D5FD9B194}"/>
              </a:ext>
            </a:extLst>
          </p:cNvPr>
          <p:cNvSpPr txBox="1"/>
          <p:nvPr/>
        </p:nvSpPr>
        <p:spPr>
          <a:xfrm>
            <a:off x="11334860" y="4830152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41BA8E-9BD4-4D4B-9FC7-8D609D56E4C8}"/>
              </a:ext>
            </a:extLst>
          </p:cNvPr>
          <p:cNvSpPr txBox="1"/>
          <p:nvPr/>
        </p:nvSpPr>
        <p:spPr>
          <a:xfrm>
            <a:off x="3771953" y="5816708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D7403EE-3D1F-45D0-A2BB-809E3A372582}"/>
              </a:ext>
            </a:extLst>
          </p:cNvPr>
          <p:cNvSpPr txBox="1"/>
          <p:nvPr/>
        </p:nvSpPr>
        <p:spPr>
          <a:xfrm>
            <a:off x="7562449" y="5812092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50A20D-F55F-47C2-B460-FC8EAAEDFBB9}"/>
              </a:ext>
            </a:extLst>
          </p:cNvPr>
          <p:cNvSpPr txBox="1"/>
          <p:nvPr/>
        </p:nvSpPr>
        <p:spPr>
          <a:xfrm>
            <a:off x="11318814" y="5812093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0" name="Picture 2" descr="http://www.clker.com/cliparts/j/p/l/D/8/K/green-tick-md.png">
            <a:extLst>
              <a:ext uri="{FF2B5EF4-FFF2-40B4-BE49-F238E27FC236}">
                <a16:creationId xmlns:a16="http://schemas.microsoft.com/office/drawing/2014/main" id="{104AFA43-0445-49FB-A8FD-257253182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356" y="1783298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www.clker.com/cliparts/j/p/l/D/8/K/green-tick-md.png">
            <a:extLst>
              <a:ext uri="{FF2B5EF4-FFF2-40B4-BE49-F238E27FC236}">
                <a16:creationId xmlns:a16="http://schemas.microsoft.com/office/drawing/2014/main" id="{2C29E0D3-2B62-4584-991C-04CD9F033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412" y="2773780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ker.com/cliparts/j/p/l/D/8/K/green-tick-md.png">
            <a:extLst>
              <a:ext uri="{FF2B5EF4-FFF2-40B4-BE49-F238E27FC236}">
                <a16:creationId xmlns:a16="http://schemas.microsoft.com/office/drawing/2014/main" id="{6367B073-FC0A-470D-87D8-04A12DCAC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856" y="3709769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www.clker.com/cliparts/j/p/l/D/8/K/green-tick-md.png">
            <a:extLst>
              <a:ext uri="{FF2B5EF4-FFF2-40B4-BE49-F238E27FC236}">
                <a16:creationId xmlns:a16="http://schemas.microsoft.com/office/drawing/2014/main" id="{E2D37B60-B33C-4287-875E-0DEC10F14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5056" y="4681447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www.clker.com/cliparts/j/p/l/D/8/K/green-tick-md.png">
            <a:extLst>
              <a:ext uri="{FF2B5EF4-FFF2-40B4-BE49-F238E27FC236}">
                <a16:creationId xmlns:a16="http://schemas.microsoft.com/office/drawing/2014/main" id="{9B512F87-1FEE-4FBB-8225-8F72D05D4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131" y="5666397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1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972799" y="247046"/>
            <a:ext cx="984527" cy="355627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F28713-FF10-4E79-84A2-B10E320A663B}"/>
              </a:ext>
            </a:extLst>
          </p:cNvPr>
          <p:cNvSpPr txBox="1"/>
          <p:nvPr/>
        </p:nvSpPr>
        <p:spPr>
          <a:xfrm>
            <a:off x="6807200" y="784663"/>
            <a:ext cx="5992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A, B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oder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D37CFB-C61F-49A8-AFFD-7FD8BB408C42}"/>
              </a:ext>
            </a:extLst>
          </p:cNvPr>
          <p:cNvSpPr txBox="1"/>
          <p:nvPr/>
        </p:nvSpPr>
        <p:spPr>
          <a:xfrm>
            <a:off x="6807200" y="143437"/>
            <a:ext cx="4629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Lies die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Sätze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Hör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240294-9FAD-4B2F-89A7-DEE015036DCE}"/>
              </a:ext>
            </a:extLst>
          </p:cNvPr>
          <p:cNvSpPr txBox="1"/>
          <p:nvPr/>
        </p:nvSpPr>
        <p:spPr>
          <a:xfrm>
            <a:off x="6807200" y="472768"/>
            <a:ext cx="6342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richtig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9" name="Table 8" descr="Table for exercises">
            <a:extLst>
              <a:ext uri="{FF2B5EF4-FFF2-40B4-BE49-F238E27FC236}">
                <a16:creationId xmlns:a16="http://schemas.microsoft.com/office/drawing/2014/main" id="{F3A3BCB4-39CC-4D0C-B95B-540164A09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549402"/>
              </p:ext>
            </p:extLst>
          </p:nvPr>
        </p:nvGraphicFramePr>
        <p:xfrm>
          <a:off x="300624" y="1409926"/>
          <a:ext cx="11656700" cy="4878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8986">
                  <a:extLst>
                    <a:ext uri="{9D8B030D-6E8A-4147-A177-3AD203B41FA5}">
                      <a16:colId xmlns:a16="http://schemas.microsoft.com/office/drawing/2014/main" val="2718503455"/>
                    </a:ext>
                  </a:extLst>
                </a:gridCol>
                <a:gridCol w="3785758">
                  <a:extLst>
                    <a:ext uri="{9D8B030D-6E8A-4147-A177-3AD203B41FA5}">
                      <a16:colId xmlns:a16="http://schemas.microsoft.com/office/drawing/2014/main" val="418573384"/>
                    </a:ext>
                  </a:extLst>
                </a:gridCol>
                <a:gridCol w="3785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562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62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62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62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62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Action Button: Custom 35" descr="number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CD37A4E-7BFC-4D58-908F-C5E309BC3999}"/>
              </a:ext>
            </a:extLst>
          </p:cNvPr>
          <p:cNvSpPr/>
          <p:nvPr/>
        </p:nvSpPr>
        <p:spPr>
          <a:xfrm>
            <a:off x="353867" y="1784516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1</a:t>
            </a:r>
          </a:p>
        </p:txBody>
      </p:sp>
      <p:sp>
        <p:nvSpPr>
          <p:cNvPr id="15" name="Action Button: Custom 38" descr="number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274FC8E-AFDB-4511-92F3-39EF4A81A7F4}"/>
              </a:ext>
            </a:extLst>
          </p:cNvPr>
          <p:cNvSpPr/>
          <p:nvPr/>
        </p:nvSpPr>
        <p:spPr>
          <a:xfrm>
            <a:off x="339445" y="2696996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2</a:t>
            </a:r>
          </a:p>
        </p:txBody>
      </p:sp>
      <p:sp>
        <p:nvSpPr>
          <p:cNvPr id="18" name="Action Button: Custom 41" descr="number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BE0E7FC-B7B0-4AB9-83F9-54F0FE660E81}"/>
              </a:ext>
            </a:extLst>
          </p:cNvPr>
          <p:cNvSpPr/>
          <p:nvPr/>
        </p:nvSpPr>
        <p:spPr>
          <a:xfrm>
            <a:off x="353865" y="3727191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3</a:t>
            </a:r>
          </a:p>
        </p:txBody>
      </p:sp>
      <p:sp>
        <p:nvSpPr>
          <p:cNvPr id="21" name="Action Button: Custom 44" descr="number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6F5CC6B-D553-445D-8D38-BB9DA596DAAD}"/>
              </a:ext>
            </a:extLst>
          </p:cNvPr>
          <p:cNvSpPr/>
          <p:nvPr/>
        </p:nvSpPr>
        <p:spPr>
          <a:xfrm>
            <a:off x="353865" y="4629613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4</a:t>
            </a:r>
          </a:p>
        </p:txBody>
      </p:sp>
      <p:sp>
        <p:nvSpPr>
          <p:cNvPr id="24" name="Action Button: Custom 47" descr="number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022D514-01DE-4EEC-98A8-353CD7B0CA17}"/>
              </a:ext>
            </a:extLst>
          </p:cNvPr>
          <p:cNvSpPr/>
          <p:nvPr/>
        </p:nvSpPr>
        <p:spPr>
          <a:xfrm>
            <a:off x="353865" y="5605858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8C67EF5-27D2-4010-9598-F8F7A7040A6E}"/>
              </a:ext>
            </a:extLst>
          </p:cNvPr>
          <p:cNvSpPr txBox="1"/>
          <p:nvPr/>
        </p:nvSpPr>
        <p:spPr>
          <a:xfrm>
            <a:off x="3780815" y="1908174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8CAFB4-C8AD-447A-BF9E-5BCCCC65FD80}"/>
              </a:ext>
            </a:extLst>
          </p:cNvPr>
          <p:cNvSpPr txBox="1"/>
          <p:nvPr/>
        </p:nvSpPr>
        <p:spPr>
          <a:xfrm>
            <a:off x="7558095" y="1902088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75968D1-E9BC-4612-951E-99B3D4C14982}"/>
              </a:ext>
            </a:extLst>
          </p:cNvPr>
          <p:cNvSpPr txBox="1"/>
          <p:nvPr/>
        </p:nvSpPr>
        <p:spPr>
          <a:xfrm>
            <a:off x="11318814" y="1908174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A0FC855-C727-4E42-849E-E68670CA8911}"/>
              </a:ext>
            </a:extLst>
          </p:cNvPr>
          <p:cNvSpPr txBox="1"/>
          <p:nvPr/>
        </p:nvSpPr>
        <p:spPr>
          <a:xfrm>
            <a:off x="3786101" y="2895945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4BD79C-2B74-4D8A-9E08-93480C126700}"/>
              </a:ext>
            </a:extLst>
          </p:cNvPr>
          <p:cNvSpPr txBox="1"/>
          <p:nvPr/>
        </p:nvSpPr>
        <p:spPr>
          <a:xfrm>
            <a:off x="7545384" y="2890096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B5D98CA-19A2-4F6D-9B6D-4AB639D85057}"/>
              </a:ext>
            </a:extLst>
          </p:cNvPr>
          <p:cNvSpPr txBox="1"/>
          <p:nvPr/>
        </p:nvSpPr>
        <p:spPr>
          <a:xfrm>
            <a:off x="11318814" y="2878773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88C9836-001F-47AD-9A5F-93055B01C904}"/>
              </a:ext>
            </a:extLst>
          </p:cNvPr>
          <p:cNvSpPr txBox="1"/>
          <p:nvPr/>
        </p:nvSpPr>
        <p:spPr>
          <a:xfrm>
            <a:off x="3780815" y="3829783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6557128-8349-408E-BB90-56AF497DA9C4}"/>
              </a:ext>
            </a:extLst>
          </p:cNvPr>
          <p:cNvSpPr txBox="1"/>
          <p:nvPr/>
        </p:nvSpPr>
        <p:spPr>
          <a:xfrm>
            <a:off x="7549083" y="3839411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19783BC-C5CA-4D91-9754-86349F533FE2}"/>
              </a:ext>
            </a:extLst>
          </p:cNvPr>
          <p:cNvSpPr txBox="1"/>
          <p:nvPr/>
        </p:nvSpPr>
        <p:spPr>
          <a:xfrm>
            <a:off x="11334860" y="3844990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474B36A-568E-466F-9658-AF4D3AF94149}"/>
              </a:ext>
            </a:extLst>
          </p:cNvPr>
          <p:cNvSpPr txBox="1"/>
          <p:nvPr/>
        </p:nvSpPr>
        <p:spPr>
          <a:xfrm>
            <a:off x="3766467" y="4842630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73C1B6-0C67-4BC3-A755-D6E038AC7075}"/>
              </a:ext>
            </a:extLst>
          </p:cNvPr>
          <p:cNvSpPr txBox="1"/>
          <p:nvPr/>
        </p:nvSpPr>
        <p:spPr>
          <a:xfrm>
            <a:off x="7550707" y="4824161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B21D24C-AA1C-4C71-B349-7ACAB4733F02}"/>
              </a:ext>
            </a:extLst>
          </p:cNvPr>
          <p:cNvSpPr txBox="1"/>
          <p:nvPr/>
        </p:nvSpPr>
        <p:spPr>
          <a:xfrm>
            <a:off x="11334860" y="4830152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578AFF4-6224-4CFD-B15D-D899117A2209}"/>
              </a:ext>
            </a:extLst>
          </p:cNvPr>
          <p:cNvSpPr txBox="1"/>
          <p:nvPr/>
        </p:nvSpPr>
        <p:spPr>
          <a:xfrm>
            <a:off x="3771953" y="5816708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EA6A4BA-9B2A-4DC0-9313-90D5D12E6C90}"/>
              </a:ext>
            </a:extLst>
          </p:cNvPr>
          <p:cNvSpPr txBox="1"/>
          <p:nvPr/>
        </p:nvSpPr>
        <p:spPr>
          <a:xfrm>
            <a:off x="7562449" y="5812092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5534FB7-9F33-49FE-98BE-925BE67E9F20}"/>
              </a:ext>
            </a:extLst>
          </p:cNvPr>
          <p:cNvSpPr txBox="1"/>
          <p:nvPr/>
        </p:nvSpPr>
        <p:spPr>
          <a:xfrm>
            <a:off x="11318814" y="5812093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57" name="Picture 2" descr="http://www.clker.com/cliparts/j/p/l/D/8/K/green-tick-md.png">
            <a:extLst>
              <a:ext uri="{FF2B5EF4-FFF2-40B4-BE49-F238E27FC236}">
                <a16:creationId xmlns:a16="http://schemas.microsoft.com/office/drawing/2014/main" id="{F75E454D-AD36-4BC4-9214-5F1F96B70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356" y="1783298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ttp://www.clker.com/cliparts/j/p/l/D/8/K/green-tick-md.png">
            <a:extLst>
              <a:ext uri="{FF2B5EF4-FFF2-40B4-BE49-F238E27FC236}">
                <a16:creationId xmlns:a16="http://schemas.microsoft.com/office/drawing/2014/main" id="{1A92B502-DA1B-43F1-AE9F-37D9BEDA7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412" y="2773780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://www.clker.com/cliparts/j/p/l/D/8/K/green-tick-md.png">
            <a:extLst>
              <a:ext uri="{FF2B5EF4-FFF2-40B4-BE49-F238E27FC236}">
                <a16:creationId xmlns:a16="http://schemas.microsoft.com/office/drawing/2014/main" id="{1F4F200B-FE4F-4EC0-9450-B94BE44B9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856" y="3709769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www.clker.com/cliparts/j/p/l/D/8/K/green-tick-md.png">
            <a:extLst>
              <a:ext uri="{FF2B5EF4-FFF2-40B4-BE49-F238E27FC236}">
                <a16:creationId xmlns:a16="http://schemas.microsoft.com/office/drawing/2014/main" id="{20D1D687-BCEC-43F8-9C96-EA9C602A4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5056" y="4681447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://www.clker.com/cliparts/j/p/l/D/8/K/green-tick-md.png">
            <a:extLst>
              <a:ext uri="{FF2B5EF4-FFF2-40B4-BE49-F238E27FC236}">
                <a16:creationId xmlns:a16="http://schemas.microsoft.com/office/drawing/2014/main" id="{7760A056-27C9-47A0-9423-B2D73BEB8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131" y="5666397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02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12842" y="1280562"/>
          <a:ext cx="11647905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817">
                  <a:extLst>
                    <a:ext uri="{9D8B030D-6E8A-4147-A177-3AD203B41FA5}">
                      <a16:colId xmlns:a16="http://schemas.microsoft.com/office/drawing/2014/main" val="4019500267"/>
                    </a:ext>
                  </a:extLst>
                </a:gridCol>
                <a:gridCol w="3116704">
                  <a:extLst>
                    <a:ext uri="{9D8B030D-6E8A-4147-A177-3AD203B41FA5}">
                      <a16:colId xmlns:a16="http://schemas.microsoft.com/office/drawing/2014/main" val="1602610636"/>
                    </a:ext>
                  </a:extLst>
                </a:gridCol>
                <a:gridCol w="3562184">
                  <a:extLst>
                    <a:ext uri="{9D8B030D-6E8A-4147-A177-3AD203B41FA5}">
                      <a16:colId xmlns:a16="http://schemas.microsoft.com/office/drawing/2014/main" val="1929253472"/>
                    </a:ext>
                  </a:extLst>
                </a:gridCol>
                <a:gridCol w="3378200">
                  <a:extLst>
                    <a:ext uri="{9D8B030D-6E8A-4147-A177-3AD203B41FA5}">
                      <a16:colId xmlns:a16="http://schemas.microsoft.com/office/drawing/2014/main" val="561242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2060"/>
                          </a:solidFill>
                        </a:rPr>
                        <a:t>Normally</a:t>
                      </a:r>
                    </a:p>
                    <a:p>
                      <a:endParaRPr lang="en-GB" sz="2000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prepare food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and </a:t>
                      </a:r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 work with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friends</a:t>
                      </a:r>
                    </a:p>
                    <a:p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in the countryside.</a:t>
                      </a:r>
                      <a:endParaRPr lang="en-GB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prepare food and relax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in the countryside.</a:t>
                      </a:r>
                      <a:endParaRPr lang="en-GB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prepare food and work alone in the</a:t>
                      </a:r>
                    </a:p>
                    <a:p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countryside</a:t>
                      </a:r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05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2060"/>
                          </a:solidFill>
                        </a:rPr>
                        <a:t>Every Monday</a:t>
                      </a: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relax in the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morning and spend time</a:t>
                      </a:r>
                    </a:p>
                    <a:p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with the animals.</a:t>
                      </a:r>
                      <a:endParaRPr lang="en-GB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relax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in the afternoon and spend time with the </a:t>
                      </a:r>
                    </a:p>
                    <a:p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animals.</a:t>
                      </a:r>
                      <a:endParaRPr lang="en-GB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relax in the afternoon and take food to</a:t>
                      </a:r>
                    </a:p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the animals. </a:t>
                      </a: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60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2060"/>
                          </a:solidFill>
                        </a:rPr>
                        <a:t>In July</a:t>
                      </a: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work in the mountains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with friends from France.</a:t>
                      </a:r>
                      <a:endParaRPr lang="en-GB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travel to the mountains with friends from </a:t>
                      </a:r>
                    </a:p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France.</a:t>
                      </a: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work in the mountains alone.</a:t>
                      </a: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593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2060"/>
                          </a:solidFill>
                        </a:rPr>
                        <a:t>In August</a:t>
                      </a: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spend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time in France. I</a:t>
                      </a:r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 enjoy the food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and the sea.</a:t>
                      </a:r>
                      <a:endParaRPr lang="en-GB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travel to France.  I enjoy the mountains and </a:t>
                      </a:r>
                    </a:p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the sea.</a:t>
                      </a: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travel to France.  I enjoy the food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and the </a:t>
                      </a:r>
                    </a:p>
                    <a:p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sea.</a:t>
                      </a:r>
                      <a:endParaRPr lang="en-GB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387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2060"/>
                          </a:solidFill>
                        </a:rPr>
                        <a:t>During the holidays</a:t>
                      </a: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We go horse riding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and prepare tasty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food together.</a:t>
                      </a:r>
                      <a:endParaRPr lang="en-GB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We go horse riding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and look for tasty food together.</a:t>
                      </a:r>
                      <a:endParaRPr lang="en-GB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002060"/>
                          </a:solidFill>
                        </a:rPr>
                        <a:t>I go horse riding and look</a:t>
                      </a:r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 for tasty food </a:t>
                      </a:r>
                    </a:p>
                    <a:p>
                      <a:r>
                        <a:rPr lang="en-GB" sz="2000" b="0" baseline="0" dirty="0">
                          <a:solidFill>
                            <a:srgbClr val="002060"/>
                          </a:solidFill>
                        </a:rPr>
                        <a:t>alone.</a:t>
                      </a:r>
                      <a:endParaRPr lang="en-GB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343349"/>
                  </a:ext>
                </a:extLst>
              </a:tr>
            </a:tbl>
          </a:graphicData>
        </a:graphic>
      </p:graphicFrame>
      <p:sp>
        <p:nvSpPr>
          <p:cNvPr id="6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10894571" y="55148"/>
            <a:ext cx="1266176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7325" y="1785468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96482" y="1805772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58714" y="1770308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8464" y="2796981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6482" y="2784050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58713" y="2782735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7325" y="3808494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96482" y="3793461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74758" y="3793460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0546" y="4808639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12523" y="4802872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390802" y="4802871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8463" y="5795419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12523" y="5812283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358712" y="5812282"/>
            <a:ext cx="529389" cy="4010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3" name="Picture 2" descr="http://www.clker.com/cliparts/j/p/l/D/8/K/green-ti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5833" y="1731314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ker.com/cliparts/j/p/l/D/8/K/green-ti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083" y="2681494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clker.com/cliparts/j/p/l/D/8/K/green-ti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657" y="3696890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www.clker.com/cliparts/j/p/l/D/8/K/green-ti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500" y="4700617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www.clker.com/cliparts/j/p/l/D/8/K/green-ti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102" y="5729451"/>
            <a:ext cx="422268" cy="4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Action Button: Custom 31">
            <a:hlinkClick r:id="" action="ppaction://noaction" highlightClick="1">
              <a:snd r:embed="rId4" name="gol gana el barc%CC%A7a.wav"/>
            </a:hlinkClick>
          </p:cNvPr>
          <p:cNvSpPr/>
          <p:nvPr/>
        </p:nvSpPr>
        <p:spPr>
          <a:xfrm>
            <a:off x="104279" y="1648106"/>
            <a:ext cx="355003" cy="320251"/>
          </a:xfrm>
          <a:prstGeom prst="actionButtonBlank">
            <a:avLst/>
          </a:prstGeom>
          <a:solidFill>
            <a:srgbClr val="EA5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64905" y="880262"/>
            <a:ext cx="566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374452" y="877324"/>
            <a:ext cx="566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65447" y="622231"/>
            <a:ext cx="5992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Escribe A, B o C.</a:t>
            </a:r>
          </a:p>
        </p:txBody>
      </p:sp>
      <p:sp>
        <p:nvSpPr>
          <p:cNvPr id="38" name="Action Button: Custom 37">
            <a:hlinkClick r:id="" action="ppaction://noaction" highlightClick="1">
              <a:snd r:embed="rId4" name="gol gana el barc%CC%A7a.wav"/>
            </a:hlinkClick>
          </p:cNvPr>
          <p:cNvSpPr/>
          <p:nvPr/>
        </p:nvSpPr>
        <p:spPr>
          <a:xfrm>
            <a:off x="104276" y="2622609"/>
            <a:ext cx="355003" cy="320251"/>
          </a:xfrm>
          <a:prstGeom prst="actionButtonBlank">
            <a:avLst/>
          </a:prstGeom>
          <a:solidFill>
            <a:srgbClr val="EA5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</a:t>
            </a:r>
          </a:p>
        </p:txBody>
      </p:sp>
      <p:sp>
        <p:nvSpPr>
          <p:cNvPr id="39" name="Action Button: Custom 38">
            <a:hlinkClick r:id="" action="ppaction://noaction" highlightClick="1">
              <a:snd r:embed="rId4" name="gol gana el barc%CC%A7a.wav"/>
            </a:hlinkClick>
          </p:cNvPr>
          <p:cNvSpPr/>
          <p:nvPr/>
        </p:nvSpPr>
        <p:spPr>
          <a:xfrm>
            <a:off x="104277" y="3607000"/>
            <a:ext cx="355003" cy="320251"/>
          </a:xfrm>
          <a:prstGeom prst="actionButtonBlank">
            <a:avLst/>
          </a:prstGeom>
          <a:solidFill>
            <a:srgbClr val="EA5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</a:t>
            </a:r>
          </a:p>
        </p:txBody>
      </p:sp>
      <p:sp>
        <p:nvSpPr>
          <p:cNvPr id="40" name="Action Button: Custom 39">
            <a:hlinkClick r:id="" action="ppaction://noaction" highlightClick="1">
              <a:snd r:embed="rId4" name="gol gana el barc%CC%A7a.wav"/>
            </a:hlinkClick>
          </p:cNvPr>
          <p:cNvSpPr/>
          <p:nvPr/>
        </p:nvSpPr>
        <p:spPr>
          <a:xfrm>
            <a:off x="104278" y="4654720"/>
            <a:ext cx="355003" cy="320251"/>
          </a:xfrm>
          <a:prstGeom prst="actionButtonBlank">
            <a:avLst/>
          </a:prstGeom>
          <a:solidFill>
            <a:srgbClr val="EA5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</a:t>
            </a:r>
          </a:p>
        </p:txBody>
      </p:sp>
      <p:sp>
        <p:nvSpPr>
          <p:cNvPr id="41" name="Action Button: Custom 40">
            <a:hlinkClick r:id="" action="ppaction://noaction" highlightClick="1">
              <a:snd r:embed="rId4" name="gol gana el barc%CC%A7a.wav"/>
            </a:hlinkClick>
          </p:cNvPr>
          <p:cNvSpPr/>
          <p:nvPr/>
        </p:nvSpPr>
        <p:spPr>
          <a:xfrm>
            <a:off x="89573" y="5629223"/>
            <a:ext cx="355003" cy="320251"/>
          </a:xfrm>
          <a:prstGeom prst="actionButtonBlank">
            <a:avLst/>
          </a:prstGeom>
          <a:solidFill>
            <a:srgbClr val="EA5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</a:t>
            </a: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10873197" y="-412612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escuchar</a:t>
            </a:r>
          </a:p>
        </p:txBody>
      </p:sp>
      <p:pic>
        <p:nvPicPr>
          <p:cNvPr id="45" name="Picture 4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04"/>
            <a:ext cx="4699000" cy="867128"/>
          </a:xfrm>
          <a:prstGeom prst="rect">
            <a:avLst/>
          </a:prstGeom>
        </p:spPr>
      </p:pic>
      <p:sp>
        <p:nvSpPr>
          <p:cNvPr id="46" name="Title 1"/>
          <p:cNvSpPr txBox="1">
            <a:spLocks/>
          </p:cNvSpPr>
          <p:nvPr/>
        </p:nvSpPr>
        <p:spPr>
          <a:xfrm>
            <a:off x="154674" y="-223477"/>
            <a:ext cx="34394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Vocabulario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55358" y="874479"/>
            <a:ext cx="566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65447" y="-18995"/>
            <a:ext cx="4629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Lee las frases en inglés.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5447" y="310336"/>
            <a:ext cx="6342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Escucha. ¿Cuál es la frase correcta?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2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" grpId="0"/>
      <p:bldP spid="5" grpId="0"/>
    </p:bld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ED67C606-AF9C-7242-AF89-7E0EA20FADA6}" vid="{57BDA786-453C-1140-BFAB-14CE2D2BCFC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747</Words>
  <Application>Microsoft Office PowerPoint</Application>
  <PresentationFormat>Widescreen</PresentationFormat>
  <Paragraphs>87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2_Office Theme</vt:lpstr>
      <vt:lpstr>1_Office Theme</vt:lpstr>
      <vt:lpstr>3_Office Theme</vt:lpstr>
      <vt:lpstr>Vocabulaire</vt:lpstr>
      <vt:lpstr>Vokabeln</vt:lpstr>
      <vt:lpstr>escuchar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escuchar</dc:title>
  <dc:creator>Rachel Hawkes</dc:creator>
  <cp:lastModifiedBy>Rachel Hawkes</cp:lastModifiedBy>
  <cp:revision>4</cp:revision>
  <dcterms:created xsi:type="dcterms:W3CDTF">2020-06-08T16:04:41Z</dcterms:created>
  <dcterms:modified xsi:type="dcterms:W3CDTF">2020-06-08T16:26:37Z</dcterms:modified>
</cp:coreProperties>
</file>