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"/>
  </p:notesMasterIdLst>
  <p:sldIdLst>
    <p:sldId id="274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50" autoAdjust="0"/>
  </p:normalViewPr>
  <p:slideViewPr>
    <p:cSldViewPr snapToGrid="0">
      <p:cViewPr varScale="1">
        <p:scale>
          <a:sx n="51" d="100"/>
          <a:sy n="51" d="100"/>
        </p:scale>
        <p:origin x="1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FAD3-0CC5-429F-BB04-4E199636F5A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18CC-0A43-4D3B-9745-7B9203EC9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Timing: 5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US" b="0" dirty="0"/>
              <a:t>to</a:t>
            </a:r>
            <a:r>
              <a:rPr lang="en-US" dirty="0"/>
              <a:t> </a:t>
            </a:r>
            <a:r>
              <a:rPr lang="en-US" dirty="0" err="1"/>
              <a:t>practise</a:t>
            </a:r>
            <a:r>
              <a:rPr lang="en-US" dirty="0"/>
              <a:t> written recall of items of vocabulary from </a:t>
            </a:r>
            <a:r>
              <a:rPr lang="en-US" baseline="0" dirty="0"/>
              <a:t>this week’s new vocabulary set in the oral modality.</a:t>
            </a:r>
            <a:endParaRPr lang="en-US" b="1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on the numbered buttons</a:t>
            </a:r>
            <a:r>
              <a:rPr lang="en-GB" baseline="0" dirty="0"/>
              <a:t> to play the audio.</a:t>
            </a:r>
            <a:endParaRPr lang="en-GB" dirty="0"/>
          </a:p>
          <a:p>
            <a:r>
              <a:rPr lang="en-GB" dirty="0"/>
              <a:t>2. Students hear three words each time.</a:t>
            </a:r>
          </a:p>
          <a:p>
            <a:r>
              <a:rPr lang="en-GB" dirty="0"/>
              <a:t>3. The English appears in the first column upon clicking the mouse;</a:t>
            </a:r>
            <a:r>
              <a:rPr lang="en-GB" baseline="0" dirty="0"/>
              <a:t> students then write the correct German word.</a:t>
            </a:r>
            <a:endParaRPr lang="en-GB" dirty="0"/>
          </a:p>
          <a:p>
            <a:r>
              <a:rPr lang="en-GB" dirty="0"/>
              <a:t>4. Upon the next mouse click, the German word</a:t>
            </a:r>
            <a:r>
              <a:rPr lang="en-GB" baseline="0" dirty="0"/>
              <a:t> appears in the second column.</a:t>
            </a:r>
            <a:endParaRPr lang="en-GB" dirty="0"/>
          </a:p>
          <a:p>
            <a:r>
              <a:rPr lang="en-GB" dirty="0"/>
              <a:t>5. To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create an easier version (for the class or just for some students) the English prompts could be provided ahead of listening (either by clicking first each time</a:t>
            </a:r>
            <a:r>
              <a:rPr lang="en-GB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OR by</a:t>
            </a:r>
            <a:r>
              <a:rPr lang="en-GB" baseline="0" dirty="0">
                <a:solidFill>
                  <a:schemeClr val="accent5">
                    <a:lumMod val="50000"/>
                  </a:schemeClr>
                </a:solidFill>
              </a:rPr>
              <a:t> distributing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a sheet to provide extra support for some students in the class).</a:t>
            </a: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b="1" dirty="0"/>
            </a:br>
            <a:r>
              <a:rPr lang="en-GB" b="0" dirty="0"/>
              <a:t>1.  </a:t>
            </a:r>
            <a:r>
              <a:rPr lang="en-GB" b="0" dirty="0" err="1"/>
              <a:t>tief</a:t>
            </a:r>
            <a:r>
              <a:rPr lang="en-GB" b="0" dirty="0"/>
              <a:t>, </a:t>
            </a:r>
            <a:r>
              <a:rPr lang="en-GB" b="0" dirty="0" err="1"/>
              <a:t>kalt</a:t>
            </a:r>
            <a:r>
              <a:rPr lang="en-GB" b="0" dirty="0"/>
              <a:t>, </a:t>
            </a:r>
            <a:r>
              <a:rPr lang="en-GB" b="0" dirty="0" err="1"/>
              <a:t>wenig</a:t>
            </a:r>
            <a:r>
              <a:rPr lang="en-GB" b="0" dirty="0"/>
              <a:t> (deep)</a:t>
            </a:r>
            <a:br>
              <a:rPr lang="en-GB" b="0" dirty="0"/>
            </a:br>
            <a:r>
              <a:rPr lang="en-GB" b="0" dirty="0"/>
              <a:t>2.  </a:t>
            </a:r>
            <a:r>
              <a:rPr lang="en-GB" b="0" dirty="0" err="1"/>
              <a:t>voll</a:t>
            </a:r>
            <a:r>
              <a:rPr lang="en-GB" b="0" dirty="0"/>
              <a:t>, nah, links (full)</a:t>
            </a:r>
            <a:br>
              <a:rPr lang="en-GB" b="0" dirty="0"/>
            </a:br>
            <a:r>
              <a:rPr lang="en-GB" b="0" dirty="0"/>
              <a:t>3.  </a:t>
            </a:r>
            <a:r>
              <a:rPr lang="en-GB" b="0" dirty="0" err="1"/>
              <a:t>kalt</a:t>
            </a:r>
            <a:r>
              <a:rPr lang="en-GB" b="0" dirty="0"/>
              <a:t>, </a:t>
            </a:r>
            <a:r>
              <a:rPr lang="en-GB" b="0" dirty="0" err="1"/>
              <a:t>rechts</a:t>
            </a:r>
            <a:r>
              <a:rPr lang="en-GB" b="0" dirty="0"/>
              <a:t>, </a:t>
            </a:r>
            <a:r>
              <a:rPr lang="en-GB" b="0" dirty="0" err="1"/>
              <a:t>damals</a:t>
            </a:r>
            <a:r>
              <a:rPr lang="en-GB" b="0" dirty="0"/>
              <a:t> (on/to the right)</a:t>
            </a:r>
            <a:br>
              <a:rPr lang="en-GB" b="0" dirty="0"/>
            </a:br>
            <a:r>
              <a:rPr lang="en-GB" b="0" dirty="0"/>
              <a:t>4.  </a:t>
            </a:r>
            <a:r>
              <a:rPr lang="en-GB" b="0" dirty="0" err="1"/>
              <a:t>hatte</a:t>
            </a:r>
            <a:r>
              <a:rPr lang="en-GB" b="0" dirty="0"/>
              <a:t>, </a:t>
            </a:r>
            <a:r>
              <a:rPr lang="en-GB" b="0" dirty="0" err="1"/>
              <a:t>voll</a:t>
            </a:r>
            <a:r>
              <a:rPr lang="en-GB" b="0" dirty="0"/>
              <a:t>, </a:t>
            </a:r>
            <a:r>
              <a:rPr lang="en-GB" b="0" dirty="0" err="1"/>
              <a:t>wenig</a:t>
            </a:r>
            <a:r>
              <a:rPr lang="en-GB" b="0" dirty="0"/>
              <a:t> (few)</a:t>
            </a:r>
            <a:br>
              <a:rPr lang="en-GB" b="0" dirty="0"/>
            </a:br>
            <a:r>
              <a:rPr lang="en-GB" b="0" dirty="0"/>
              <a:t>5.  nah, </a:t>
            </a:r>
            <a:r>
              <a:rPr lang="en-GB" b="0" dirty="0" err="1"/>
              <a:t>früher</a:t>
            </a:r>
            <a:r>
              <a:rPr lang="en-GB" b="0" dirty="0"/>
              <a:t>, war (was)</a:t>
            </a:r>
            <a:br>
              <a:rPr lang="en-GB" b="0" dirty="0"/>
            </a:br>
            <a:r>
              <a:rPr lang="en-GB" b="0" dirty="0"/>
              <a:t>6.  </a:t>
            </a:r>
            <a:r>
              <a:rPr lang="en-GB" b="0" dirty="0" err="1"/>
              <a:t>früher</a:t>
            </a:r>
            <a:r>
              <a:rPr lang="en-GB" b="0" dirty="0"/>
              <a:t>, </a:t>
            </a:r>
            <a:r>
              <a:rPr lang="en-GB" b="0" dirty="0" err="1"/>
              <a:t>heiß</a:t>
            </a:r>
            <a:r>
              <a:rPr lang="en-GB" b="0" dirty="0"/>
              <a:t>, </a:t>
            </a:r>
            <a:r>
              <a:rPr lang="en-GB" b="0" dirty="0" err="1"/>
              <a:t>tief</a:t>
            </a:r>
            <a:r>
              <a:rPr lang="en-GB" b="0" dirty="0"/>
              <a:t> (in former times)</a:t>
            </a:r>
            <a:br>
              <a:rPr lang="en-GB" b="0" dirty="0"/>
            </a:br>
            <a:r>
              <a:rPr lang="en-GB" b="0" dirty="0"/>
              <a:t>7.  </a:t>
            </a:r>
            <a:r>
              <a:rPr lang="en-GB" b="0" dirty="0" err="1"/>
              <a:t>kalt</a:t>
            </a:r>
            <a:r>
              <a:rPr lang="en-GB" b="0" dirty="0"/>
              <a:t>, links, </a:t>
            </a:r>
            <a:r>
              <a:rPr lang="en-GB" b="0" dirty="0" err="1"/>
              <a:t>rechts</a:t>
            </a:r>
            <a:r>
              <a:rPr lang="en-GB" b="0" dirty="0"/>
              <a:t> (on/to the left)</a:t>
            </a:r>
            <a:br>
              <a:rPr lang="en-GB" b="0" dirty="0"/>
            </a:br>
            <a:r>
              <a:rPr lang="en-GB" b="0" dirty="0"/>
              <a:t>8.  </a:t>
            </a:r>
            <a:r>
              <a:rPr lang="en-GB" b="0" dirty="0" err="1"/>
              <a:t>wenig</a:t>
            </a:r>
            <a:r>
              <a:rPr lang="en-GB" b="0" dirty="0"/>
              <a:t>, </a:t>
            </a:r>
            <a:r>
              <a:rPr lang="en-GB" b="0" dirty="0" err="1"/>
              <a:t>voll</a:t>
            </a:r>
            <a:r>
              <a:rPr lang="en-GB" b="0" dirty="0"/>
              <a:t>, </a:t>
            </a:r>
            <a:r>
              <a:rPr lang="en-GB" b="0" dirty="0" err="1"/>
              <a:t>damals</a:t>
            </a:r>
            <a:r>
              <a:rPr lang="en-GB" b="0" dirty="0"/>
              <a:t> (back then)</a:t>
            </a:r>
            <a:br>
              <a:rPr lang="en-GB" b="0" dirty="0"/>
            </a:br>
            <a:r>
              <a:rPr lang="en-GB" b="0" dirty="0"/>
              <a:t>9.  </a:t>
            </a:r>
            <a:r>
              <a:rPr lang="en-GB" b="0" dirty="0" err="1"/>
              <a:t>hatte</a:t>
            </a:r>
            <a:r>
              <a:rPr lang="en-GB" b="0" dirty="0"/>
              <a:t>, </a:t>
            </a:r>
            <a:r>
              <a:rPr lang="en-GB" b="0" dirty="0" err="1"/>
              <a:t>früher</a:t>
            </a:r>
            <a:r>
              <a:rPr lang="en-GB" b="0" dirty="0"/>
              <a:t>, </a:t>
            </a:r>
            <a:r>
              <a:rPr lang="en-GB" b="0" dirty="0" err="1"/>
              <a:t>heiß</a:t>
            </a:r>
            <a:r>
              <a:rPr lang="en-GB" b="0" dirty="0"/>
              <a:t> (had)</a:t>
            </a:r>
            <a:br>
              <a:rPr lang="en-GB" b="0" dirty="0"/>
            </a:br>
            <a:r>
              <a:rPr lang="en-GB" b="0" dirty="0"/>
              <a:t>10. </a:t>
            </a:r>
            <a:r>
              <a:rPr lang="en-GB" b="0" dirty="0" err="1"/>
              <a:t>damals</a:t>
            </a:r>
            <a:r>
              <a:rPr lang="en-GB" b="0" dirty="0"/>
              <a:t>, </a:t>
            </a:r>
            <a:r>
              <a:rPr lang="en-GB" b="0" dirty="0" err="1"/>
              <a:t>rechts</a:t>
            </a:r>
            <a:r>
              <a:rPr lang="en-GB" b="0" dirty="0"/>
              <a:t>, nah  (near(by), close)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(1 is the most frequent word in German): </a:t>
            </a:r>
            <a:br>
              <a:rPr lang="en-GB" baseline="0" dirty="0"/>
            </a:br>
            <a:r>
              <a:rPr lang="en-GB" sz="1200" b="1" i="0" u="none" strike="noStrike" kern="1200" cap="none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8.2.1.3</a:t>
            </a:r>
            <a:r>
              <a:rPr lang="en-GB" sz="1200" b="1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(introduce)</a:t>
            </a:r>
            <a:r>
              <a:rPr lang="en-GB" sz="1200" b="0" i="0" u="none" strike="noStrike" kern="1200" cap="none" baseline="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de-DE" i="0" dirty="0"/>
              <a:t>es gab [49]  hatte [6] war [4] heiß [1195] kalt [887] nah [480] tief [442] voll [388] wenig [102] damals [286] früher [411] links [893] rechts [829]</a:t>
            </a:r>
            <a:endParaRPr lang="en-GB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1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09630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5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2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887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356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79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60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72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2388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0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0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900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10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60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34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91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6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371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5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26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73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291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122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509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74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7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1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7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52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7833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4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3" Type="http://schemas.openxmlformats.org/officeDocument/2006/relationships/image" Target="../media/image1.jp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audio" Target="../media/audio6.wav"/><Relationship Id="rId4" Type="http://schemas.openxmlformats.org/officeDocument/2006/relationships/image" Target="../media/image4.png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306705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391650" y="247046"/>
            <a:ext cx="2567550" cy="419704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326E1-A87B-2D46-8B7D-5F8E8817AFDA}"/>
              </a:ext>
            </a:extLst>
          </p:cNvPr>
          <p:cNvSpPr txBox="1"/>
          <p:nvPr/>
        </p:nvSpPr>
        <p:spPr>
          <a:xfrm>
            <a:off x="3332024" y="855956"/>
            <a:ext cx="556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Hör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Schreib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richtige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Wort.</a:t>
            </a:r>
          </a:p>
        </p:txBody>
      </p:sp>
      <p:sp>
        <p:nvSpPr>
          <p:cNvPr id="7" name="Action Button: Custom 16">
            <a:hlinkClick r:id="" action="ppaction://noaction" highlightClick="1">
              <a:snd r:embed="rId5" name="5. 1. tief.wav"/>
            </a:hlinkClick>
            <a:extLst>
              <a:ext uri="{FF2B5EF4-FFF2-40B4-BE49-F238E27FC236}">
                <a16:creationId xmlns:a16="http://schemas.microsoft.com/office/drawing/2014/main" id="{1A7230D7-3692-4A97-BB78-946166060B07}"/>
              </a:ext>
            </a:extLst>
          </p:cNvPr>
          <p:cNvSpPr/>
          <p:nvPr/>
        </p:nvSpPr>
        <p:spPr>
          <a:xfrm>
            <a:off x="2307080" y="1414523"/>
            <a:ext cx="393922" cy="357939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8" name="Action Button: Custom 16">
            <a:hlinkClick r:id="" action="ppaction://noaction" highlightClick="1">
              <a:snd r:embed="rId6" name="5. 2. voll.wav"/>
            </a:hlinkClick>
            <a:extLst>
              <a:ext uri="{FF2B5EF4-FFF2-40B4-BE49-F238E27FC236}">
                <a16:creationId xmlns:a16="http://schemas.microsoft.com/office/drawing/2014/main" id="{4973A675-18D0-49FC-BD66-8A153081A0CC}"/>
              </a:ext>
            </a:extLst>
          </p:cNvPr>
          <p:cNvSpPr/>
          <p:nvPr/>
        </p:nvSpPr>
        <p:spPr>
          <a:xfrm>
            <a:off x="2307080" y="1887157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Action Button: Custom 16">
            <a:hlinkClick r:id="" action="ppaction://noaction" highlightClick="1">
              <a:snd r:embed="rId7" name="5. 3. rechts.wav"/>
            </a:hlinkClick>
            <a:extLst>
              <a:ext uri="{FF2B5EF4-FFF2-40B4-BE49-F238E27FC236}">
                <a16:creationId xmlns:a16="http://schemas.microsoft.com/office/drawing/2014/main" id="{1D457CE1-52F3-4C45-970A-AB7E5F54000A}"/>
              </a:ext>
            </a:extLst>
          </p:cNvPr>
          <p:cNvSpPr/>
          <p:nvPr/>
        </p:nvSpPr>
        <p:spPr>
          <a:xfrm>
            <a:off x="2305002" y="2397852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Action Button: Custom 16">
            <a:hlinkClick r:id="" action="ppaction://noaction" highlightClick="1">
              <a:snd r:embed="rId8" name="5. 4. wenig.wav"/>
            </a:hlinkClick>
            <a:extLst>
              <a:ext uri="{FF2B5EF4-FFF2-40B4-BE49-F238E27FC236}">
                <a16:creationId xmlns:a16="http://schemas.microsoft.com/office/drawing/2014/main" id="{03E2CD64-CA95-47A9-A528-4B062F05FB45}"/>
              </a:ext>
            </a:extLst>
          </p:cNvPr>
          <p:cNvSpPr/>
          <p:nvPr/>
        </p:nvSpPr>
        <p:spPr>
          <a:xfrm>
            <a:off x="2305002" y="2880015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Action Button: Custom 16">
            <a:hlinkClick r:id="" action="ppaction://noaction" highlightClick="1">
              <a:snd r:embed="rId9" name="5. 5. war.wav"/>
            </a:hlinkClick>
            <a:extLst>
              <a:ext uri="{FF2B5EF4-FFF2-40B4-BE49-F238E27FC236}">
                <a16:creationId xmlns:a16="http://schemas.microsoft.com/office/drawing/2014/main" id="{4C2B81CD-3566-4BB0-815B-2F7770C4DECE}"/>
              </a:ext>
            </a:extLst>
          </p:cNvPr>
          <p:cNvSpPr/>
          <p:nvPr/>
        </p:nvSpPr>
        <p:spPr>
          <a:xfrm>
            <a:off x="2305002" y="3397553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Action Button: Custom 16">
            <a:hlinkClick r:id="" action="ppaction://noaction" highlightClick="1">
              <a:snd r:embed="rId10" name="5. 6. früher.wav"/>
            </a:hlinkClick>
            <a:extLst>
              <a:ext uri="{FF2B5EF4-FFF2-40B4-BE49-F238E27FC236}">
                <a16:creationId xmlns:a16="http://schemas.microsoft.com/office/drawing/2014/main" id="{47323102-6228-4594-B345-608E8C3E5057}"/>
              </a:ext>
            </a:extLst>
          </p:cNvPr>
          <p:cNvSpPr/>
          <p:nvPr/>
        </p:nvSpPr>
        <p:spPr>
          <a:xfrm>
            <a:off x="2309796" y="3883479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Action Button: Custom 16">
            <a:hlinkClick r:id="" action="ppaction://noaction" highlightClick="1">
              <a:snd r:embed="rId11" name="5. 7. links.wav"/>
            </a:hlinkClick>
            <a:extLst>
              <a:ext uri="{FF2B5EF4-FFF2-40B4-BE49-F238E27FC236}">
                <a16:creationId xmlns:a16="http://schemas.microsoft.com/office/drawing/2014/main" id="{E5E58D5C-1738-437A-A478-B796314A2318}"/>
              </a:ext>
            </a:extLst>
          </p:cNvPr>
          <p:cNvSpPr/>
          <p:nvPr/>
        </p:nvSpPr>
        <p:spPr>
          <a:xfrm>
            <a:off x="2315196" y="4389846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14" name="Action Button: Custom 16">
            <a:hlinkClick r:id="" action="ppaction://noaction" highlightClick="1">
              <a:snd r:embed="rId12" name="5. 8. damals.wav"/>
            </a:hlinkClick>
            <a:extLst>
              <a:ext uri="{FF2B5EF4-FFF2-40B4-BE49-F238E27FC236}">
                <a16:creationId xmlns:a16="http://schemas.microsoft.com/office/drawing/2014/main" id="{B93B0051-A35F-4621-8179-6EE268BCF579}"/>
              </a:ext>
            </a:extLst>
          </p:cNvPr>
          <p:cNvSpPr/>
          <p:nvPr/>
        </p:nvSpPr>
        <p:spPr>
          <a:xfrm>
            <a:off x="2305002" y="4876985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98500209-58F4-47F0-AC5F-281DB2C955DD}"/>
              </a:ext>
            </a:extLst>
          </p:cNvPr>
          <p:cNvGraphicFramePr>
            <a:graphicFrameLocks noGrp="1"/>
          </p:cNvGraphicFramePr>
          <p:nvPr/>
        </p:nvGraphicFramePr>
        <p:xfrm>
          <a:off x="2881934" y="1423125"/>
          <a:ext cx="6140450" cy="4812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70225">
                  <a:extLst>
                    <a:ext uri="{9D8B030D-6E8A-4147-A177-3AD203B41FA5}">
                      <a16:colId xmlns:a16="http://schemas.microsoft.com/office/drawing/2014/main" val="3822860148"/>
                    </a:ext>
                  </a:extLst>
                </a:gridCol>
                <a:gridCol w="3070225">
                  <a:extLst>
                    <a:ext uri="{9D8B030D-6E8A-4147-A177-3AD203B41FA5}">
                      <a16:colId xmlns:a16="http://schemas.microsoft.com/office/drawing/2014/main" val="3482262860"/>
                    </a:ext>
                  </a:extLst>
                </a:gridCol>
              </a:tblGrid>
              <a:tr h="48123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61824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842230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16561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81870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36387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16920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813894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426772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12368"/>
                  </a:ext>
                </a:extLst>
              </a:tr>
              <a:tr h="48123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8477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200400" y="1423125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deep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23966" y="1423125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tief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217724" y="189978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full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190918" y="2415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on/to the right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171868" y="2833447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few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181350" y="3304247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181350" y="3817814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former times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171868" y="4331381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on/to the left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171868" y="4811316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back then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18582" y="1899779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voll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41610" y="2412381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rechts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52101" y="292801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wenig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41610" y="338745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37632" y="3878537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früher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60660" y="4335737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links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43016" y="4825619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damals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Action Button: Custom 16">
            <a:hlinkClick r:id="" action="ppaction://noaction" highlightClick="1">
              <a:snd r:embed="rId13" name="5. 9. hatte.wav"/>
            </a:hlinkClick>
            <a:extLst>
              <a:ext uri="{FF2B5EF4-FFF2-40B4-BE49-F238E27FC236}">
                <a16:creationId xmlns:a16="http://schemas.microsoft.com/office/drawing/2014/main" id="{B93B0051-A35F-4621-8179-6EE268BCF579}"/>
              </a:ext>
            </a:extLst>
          </p:cNvPr>
          <p:cNvSpPr/>
          <p:nvPr/>
        </p:nvSpPr>
        <p:spPr>
          <a:xfrm>
            <a:off x="2305002" y="5334185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152818" y="5306616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23966" y="5282819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hatte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Action Button: Custom 16">
            <a:hlinkClick r:id="" action="ppaction://noaction" highlightClick="1">
              <a:snd r:embed="rId14" name="5. 10. nah.wav"/>
            </a:hlinkClick>
            <a:extLst>
              <a:ext uri="{FF2B5EF4-FFF2-40B4-BE49-F238E27FC236}">
                <a16:creationId xmlns:a16="http://schemas.microsoft.com/office/drawing/2014/main" id="{B93B0051-A35F-4621-8179-6EE268BCF579}"/>
              </a:ext>
            </a:extLst>
          </p:cNvPr>
          <p:cNvSpPr/>
          <p:nvPr/>
        </p:nvSpPr>
        <p:spPr>
          <a:xfrm>
            <a:off x="2305002" y="5790640"/>
            <a:ext cx="396000" cy="396000"/>
          </a:xfrm>
          <a:prstGeom prst="actionButtonBlank">
            <a:avLst/>
          </a:prstGeom>
          <a:solidFill>
            <a:schemeClr val="accent1">
              <a:lumMod val="50000"/>
            </a:schemeClr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1A2FF3-3F6F-4347-AEF0-51E8ED129093}"/>
              </a:ext>
            </a:extLst>
          </p:cNvPr>
          <p:cNvSpPr txBox="1"/>
          <p:nvPr/>
        </p:nvSpPr>
        <p:spPr>
          <a:xfrm>
            <a:off x="3171868" y="5782121"/>
            <a:ext cx="269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near(by), close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12573C-6407-4A5C-8997-0B66C8180C0E}"/>
              </a:ext>
            </a:extLst>
          </p:cNvPr>
          <p:cNvSpPr txBox="1"/>
          <p:nvPr/>
        </p:nvSpPr>
        <p:spPr>
          <a:xfrm>
            <a:off x="6243016" y="5739274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32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561</Words>
  <Application>Microsoft Office PowerPoint</Application>
  <PresentationFormat>Widescreen</PresentationFormat>
  <Paragraphs>81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1_Office Theme</vt:lpstr>
      <vt:lpstr>2_Office Theme</vt:lpstr>
      <vt:lpstr>3_Office Theme</vt:lpstr>
      <vt:lpstr>Vokabeln</vt:lpstr>
      <vt:lpstr>Fonética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Jenny Hopper</cp:lastModifiedBy>
  <cp:revision>17</cp:revision>
  <dcterms:created xsi:type="dcterms:W3CDTF">2021-02-04T07:50:06Z</dcterms:created>
  <dcterms:modified xsi:type="dcterms:W3CDTF">2021-03-02T12:55:46Z</dcterms:modified>
</cp:coreProperties>
</file>