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718" r:id="rId2"/>
    <p:sldId id="719" r:id="rId3"/>
    <p:sldId id="720" r:id="rId4"/>
    <p:sldId id="72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700"/>
    <a:srgbClr val="FF6600"/>
    <a:srgbClr val="EBEFF7"/>
    <a:srgbClr val="FFE8CB"/>
    <a:srgbClr val="FFF4E7"/>
    <a:srgbClr val="FEF5D2"/>
    <a:srgbClr val="FBF0D5"/>
    <a:srgbClr val="E3EAFD"/>
    <a:srgbClr val="115076"/>
    <a:srgbClr val="FA6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3196" autoAdjust="0"/>
  </p:normalViewPr>
  <p:slideViewPr>
    <p:cSldViewPr snapToGrid="0">
      <p:cViewPr>
        <p:scale>
          <a:sx n="86" d="100"/>
          <a:sy n="86" d="100"/>
        </p:scale>
        <p:origin x="12" y="-474"/>
      </p:cViewPr>
      <p:guideLst/>
    </p:cSldViewPr>
  </p:slideViewPr>
  <p:outlineViewPr>
    <p:cViewPr>
      <p:scale>
        <a:sx n="33" d="100"/>
        <a:sy n="33" d="100"/>
      </p:scale>
      <p:origin x="0" y="-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8 minutes </a:t>
            </a:r>
            <a:r>
              <a:rPr lang="en-GB" b="0" dirty="0"/>
              <a:t>(2 slides)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revisit this week’s vocabulary.</a:t>
            </a:r>
          </a:p>
          <a:p>
            <a:endParaRPr lang="en-GB" b="0" dirty="0"/>
          </a:p>
          <a:p>
            <a:r>
              <a:rPr lang="en-GB" b="1" dirty="0"/>
              <a:t>Note: </a:t>
            </a:r>
            <a:r>
              <a:rPr lang="en-GB" b="0" dirty="0"/>
              <a:t>There is a more challenging version of this slide with translation into German on Slide 31.</a:t>
            </a:r>
            <a:endParaRPr lang="en-GB" b="1" dirty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Procedure: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1. Explain the scenario: Ismet and Mehmet’s mother is calling Ismet to ask about his job. </a:t>
            </a:r>
          </a:p>
          <a:p>
            <a:r>
              <a:rPr lang="en-GB" dirty="0"/>
              <a:t>2. Students listen to recording of item 1 (click audio button to play recording). </a:t>
            </a:r>
          </a:p>
          <a:p>
            <a:r>
              <a:rPr lang="en-GB" dirty="0"/>
              <a:t>3. Students note down the English translation of the word in bold. </a:t>
            </a:r>
          </a:p>
          <a:p>
            <a:r>
              <a:rPr lang="en-GB" dirty="0"/>
              <a:t>4. Click to reveal the answer.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of unknown words and cognates (1 is the most frequent word in German): </a:t>
            </a:r>
            <a:r>
              <a:rPr lang="en-GB" baseline="0" dirty="0"/>
              <a:t/>
            </a:r>
            <a:br>
              <a:rPr lang="en-GB" baseline="0" dirty="0"/>
            </a:br>
            <a:r>
              <a:rPr lang="en-GB" baseline="0" dirty="0"/>
              <a:t>Requisite [&gt;5009]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94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SLIDE 2</a:t>
            </a:r>
          </a:p>
          <a:p>
            <a:endParaRPr lang="en-GB" b="1" dirty="0"/>
          </a:p>
          <a:p>
            <a:r>
              <a:rPr lang="en-GB" b="1" baseline="0" dirty="0"/>
              <a:t>Word frequency of unknown words and cognates (1 is the most frequent word in German): </a:t>
            </a:r>
            <a:r>
              <a:rPr lang="en-GB" baseline="0" dirty="0"/>
              <a:t/>
            </a:r>
            <a:br>
              <a:rPr lang="en-GB" baseline="0" dirty="0"/>
            </a:br>
            <a:r>
              <a:rPr lang="en-GB" baseline="0" dirty="0"/>
              <a:t>Requisite [&gt;5009] </a:t>
            </a:r>
            <a:r>
              <a:rPr lang="en-GB" baseline="0" dirty="0" err="1"/>
              <a:t>Müll</a:t>
            </a:r>
            <a:r>
              <a:rPr lang="en-GB" baseline="0" dirty="0"/>
              <a:t> [4506] Teddy [&gt;5009]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44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Note: </a:t>
            </a:r>
            <a:r>
              <a:rPr lang="en-GB" b="0" dirty="0"/>
              <a:t>This is a more challenging version of the task on slide 29.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Timing: 8 minutes </a:t>
            </a:r>
            <a:r>
              <a:rPr lang="en-GB" b="0" dirty="0"/>
              <a:t>(2 slides)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revisit this week’s vocabulary.</a:t>
            </a:r>
          </a:p>
          <a:p>
            <a:endParaRPr lang="en-GB" b="0" dirty="0"/>
          </a:p>
          <a:p>
            <a:r>
              <a:rPr lang="en-GB" b="1" dirty="0"/>
              <a:t>Procedure: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1. Explain the scenario: Ismet and Mehmet’s mother is calling Ismet to ask about his job. </a:t>
            </a:r>
          </a:p>
          <a:p>
            <a:r>
              <a:rPr lang="en-GB" dirty="0"/>
              <a:t>2. Students read each sentence and note down the German translation for each gap, choosing from the English words below.</a:t>
            </a:r>
          </a:p>
          <a:p>
            <a:r>
              <a:rPr lang="en-GB" dirty="0"/>
              <a:t>3. Click the audio button to listen to the sentence. </a:t>
            </a:r>
          </a:p>
          <a:p>
            <a:r>
              <a:rPr lang="en-GB" dirty="0"/>
              <a:t>4. Click to reveal the answer.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of unknown words (1 is the most frequent word in German): </a:t>
            </a:r>
            <a:r>
              <a:rPr lang="en-GB" baseline="0" dirty="0"/>
              <a:t/>
            </a:r>
            <a:br>
              <a:rPr lang="en-GB" baseline="0" dirty="0"/>
            </a:br>
            <a:r>
              <a:rPr lang="en-GB" baseline="0" dirty="0"/>
              <a:t>Requisite [&gt;5009] 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61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SLIDE 2</a:t>
            </a:r>
          </a:p>
          <a:p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of unknown words and cognates (1 is the most frequent word in German): </a:t>
            </a:r>
            <a:r>
              <a:rPr lang="en-GB" baseline="0" dirty="0"/>
              <a:t/>
            </a:r>
            <a:br>
              <a:rPr lang="en-GB" baseline="0" dirty="0"/>
            </a:br>
            <a:r>
              <a:rPr lang="en-GB" baseline="0" dirty="0"/>
              <a:t>Requisite [&gt;5009] </a:t>
            </a:r>
            <a:r>
              <a:rPr lang="en-GB" baseline="0" dirty="0" err="1"/>
              <a:t>Müll</a:t>
            </a:r>
            <a:r>
              <a:rPr lang="en-GB" baseline="0" dirty="0"/>
              <a:t> [4506] Teddy [&gt;5009]</a:t>
            </a:r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32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47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5.gif"/><Relationship Id="rId5" Type="http://schemas.openxmlformats.org/officeDocument/2006/relationships/audio" Target="../media/audio1.wav"/><Relationship Id="rId10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image" Target="../media/image2.png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5.gif"/><Relationship Id="rId5" Type="http://schemas.openxmlformats.org/officeDocument/2006/relationships/audio" Target="../media/audio6.wav"/><Relationship Id="rId10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5.gif"/><Relationship Id="rId5" Type="http://schemas.openxmlformats.org/officeDocument/2006/relationships/audio" Target="../media/audio1.wav"/><Relationship Id="rId10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image" Target="../media/image2.png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5.gif"/><Relationship Id="rId5" Type="http://schemas.openxmlformats.org/officeDocument/2006/relationships/audio" Target="../media/audio6.wav"/><Relationship Id="rId10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8E2F6CA-D064-544D-A9D7-D43E93F98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263887"/>
              </p:ext>
            </p:extLst>
          </p:nvPr>
        </p:nvGraphicFramePr>
        <p:xfrm>
          <a:off x="1401475" y="2242559"/>
          <a:ext cx="9317325" cy="360602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94025">
                  <a:extLst>
                    <a:ext uri="{9D8B030D-6E8A-4147-A177-3AD203B41FA5}">
                      <a16:colId xmlns:a16="http://schemas.microsoft.com/office/drawing/2014/main" val="2607353726"/>
                    </a:ext>
                  </a:extLst>
                </a:gridCol>
                <a:gridCol w="7118640">
                  <a:extLst>
                    <a:ext uri="{9D8B030D-6E8A-4147-A177-3AD203B41FA5}">
                      <a16:colId xmlns:a16="http://schemas.microsoft.com/office/drawing/2014/main" val="1600817978"/>
                    </a:ext>
                  </a:extLst>
                </a:gridCol>
                <a:gridCol w="1504660">
                  <a:extLst>
                    <a:ext uri="{9D8B030D-6E8A-4147-A177-3AD203B41FA5}">
                      <a16:colId xmlns:a16="http://schemas.microsoft.com/office/drawing/2014/main" val="4128092149"/>
                    </a:ext>
                  </a:extLst>
                </a:gridCol>
              </a:tblGrid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Ismet! Wie geht’s dir?  Ich rufe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dich</a:t>
                      </a:r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 jeden Tag an, aber du bist nie zu erreichen. </a:t>
                      </a:r>
                      <a:endParaRPr lang="en-GB" sz="2000" b="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you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492714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Ja, mama. Ich habe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meist</a:t>
                      </a:r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 im Theater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Dienst</a:t>
                      </a:r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. Der Theaterdirektor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erwartet</a:t>
                      </a:r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 sehr viel von mir.</a:t>
                      </a:r>
                      <a:endParaRPr lang="en-GB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ususally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; duty; expects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458278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Wie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nennt sich </a:t>
                      </a:r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dein Job?</a:t>
                      </a:r>
                      <a:endParaRPr lang="en-GB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313960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Ich bin eine Art Designer, Ich muss alle Requisiten*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sammeln</a:t>
                      </a:r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. </a:t>
                      </a:r>
                      <a:endParaRPr lang="en-GB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collect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97191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Woher</a:t>
                      </a:r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 bekommst du all diese Sachen?</a:t>
                      </a:r>
                      <a:endParaRPr lang="en-GB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where…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389626"/>
                  </a:ext>
                </a:extLst>
              </a:tr>
            </a:tbl>
          </a:graphicData>
        </a:graphic>
      </p:graphicFrame>
      <p:pic>
        <p:nvPicPr>
          <p:cNvPr id="2050" name="Picture 2" descr="Curtain, Stage, Theater, Movies, Cinema, Red">
            <a:extLst>
              <a:ext uri="{FF2B5EF4-FFF2-40B4-BE49-F238E27FC236}">
                <a16:creationId xmlns:a16="http://schemas.microsoft.com/office/drawing/2014/main" id="{52549CD6-CEB8-4468-A2BF-D5A1EEB5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5" y="0"/>
            <a:ext cx="12192000" cy="657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4" y="136721"/>
            <a:ext cx="2864579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69" y="213424"/>
            <a:ext cx="2598361" cy="707849"/>
          </a:xfrm>
        </p:spPr>
        <p:txBody>
          <a:bodyPr>
            <a:normAutofit fontScale="90000"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Theater</a:t>
            </a:r>
            <a:r>
              <a:rPr lang="en-GB" sz="3600" b="1" dirty="0">
                <a:solidFill>
                  <a:schemeClr val="bg1"/>
                </a:solidFill>
              </a:rPr>
              <a:t> 1/5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147743" y="51062"/>
            <a:ext cx="1887295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66137-5BC6-B54C-AFA6-AC9618E70ADD}"/>
              </a:ext>
            </a:extLst>
          </p:cNvPr>
          <p:cNvSpPr txBox="1"/>
          <p:nvPr/>
        </p:nvSpPr>
        <p:spPr>
          <a:xfrm>
            <a:off x="2908247" y="221149"/>
            <a:ext cx="661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Ismets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Mutter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ruft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ihn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an. Was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sagen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sie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32" name="Action Button: Custom 16">
            <a:hlinkClick r:id="" action="ppaction://noaction" highlightClick="1">
              <a:snd r:embed="rId5" name="9.2.1.2 slide 17 1.wav"/>
            </a:hlinkClick>
            <a:extLst>
              <a:ext uri="{FF2B5EF4-FFF2-40B4-BE49-F238E27FC236}">
                <a16:creationId xmlns:a16="http://schemas.microsoft.com/office/drawing/2014/main" id="{D2B1EA48-40BB-4F68-A104-4A8B31B4D4BB}"/>
              </a:ext>
            </a:extLst>
          </p:cNvPr>
          <p:cNvSpPr/>
          <p:nvPr/>
        </p:nvSpPr>
        <p:spPr>
          <a:xfrm>
            <a:off x="1518661" y="2401070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3" name="Action Button: Custom 16">
            <a:hlinkClick r:id="" action="ppaction://noaction" highlightClick="1">
              <a:snd r:embed="rId6" name="9.2.1.2 slide 17 2.wav"/>
            </a:hlinkClick>
            <a:extLst>
              <a:ext uri="{FF2B5EF4-FFF2-40B4-BE49-F238E27FC236}">
                <a16:creationId xmlns:a16="http://schemas.microsoft.com/office/drawing/2014/main" id="{86670C6F-0031-4B33-8535-0B32F1075618}"/>
              </a:ext>
            </a:extLst>
          </p:cNvPr>
          <p:cNvSpPr/>
          <p:nvPr/>
        </p:nvSpPr>
        <p:spPr>
          <a:xfrm>
            <a:off x="1519999" y="3250030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4" name="Action Button: Custom 16">
            <a:hlinkClick r:id="" action="ppaction://noaction" highlightClick="1">
              <a:snd r:embed="rId7" name="9.2.1.2 slide 17 3.wav"/>
            </a:hlinkClick>
            <a:extLst>
              <a:ext uri="{FF2B5EF4-FFF2-40B4-BE49-F238E27FC236}">
                <a16:creationId xmlns:a16="http://schemas.microsoft.com/office/drawing/2014/main" id="{1AEF7932-ED2E-4DD4-B6F3-44931C9B4D42}"/>
              </a:ext>
            </a:extLst>
          </p:cNvPr>
          <p:cNvSpPr/>
          <p:nvPr/>
        </p:nvSpPr>
        <p:spPr>
          <a:xfrm>
            <a:off x="1518661" y="4010128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5" name="Action Button: Custom 16">
            <a:hlinkClick r:id="" action="ppaction://noaction" highlightClick="1">
              <a:snd r:embed="rId8" name="9.2.1.2 slide 17 4.wav"/>
            </a:hlinkClick>
            <a:extLst>
              <a:ext uri="{FF2B5EF4-FFF2-40B4-BE49-F238E27FC236}">
                <a16:creationId xmlns:a16="http://schemas.microsoft.com/office/drawing/2014/main" id="{94BC66DA-7CDF-4759-B490-8954E1259003}"/>
              </a:ext>
            </a:extLst>
          </p:cNvPr>
          <p:cNvSpPr/>
          <p:nvPr/>
        </p:nvSpPr>
        <p:spPr>
          <a:xfrm>
            <a:off x="1530818" y="4571418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6" name="Action Button: Custom 16">
            <a:hlinkClick r:id="" action="ppaction://noaction" highlightClick="1">
              <a:snd r:embed="rId9" name="9.2.1.2 slide 17 5.wav"/>
            </a:hlinkClick>
            <a:extLst>
              <a:ext uri="{FF2B5EF4-FFF2-40B4-BE49-F238E27FC236}">
                <a16:creationId xmlns:a16="http://schemas.microsoft.com/office/drawing/2014/main" id="{F1C9904E-40A0-41A6-988C-0B50785DACB5}"/>
              </a:ext>
            </a:extLst>
          </p:cNvPr>
          <p:cNvSpPr/>
          <p:nvPr/>
        </p:nvSpPr>
        <p:spPr>
          <a:xfrm>
            <a:off x="1530818" y="5270371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C04EFE89-31AA-4AF4-9AB5-2D372A51D70A}"/>
              </a:ext>
            </a:extLst>
          </p:cNvPr>
          <p:cNvSpPr/>
          <p:nvPr/>
        </p:nvSpPr>
        <p:spPr>
          <a:xfrm>
            <a:off x="10046025" y="535062"/>
            <a:ext cx="1989013" cy="645056"/>
          </a:xfrm>
          <a:prstGeom prst="wedgeRoundRectCallout">
            <a:avLst>
              <a:gd name="adj1" fmla="val -18220"/>
              <a:gd name="adj2" fmla="val 49682"/>
              <a:gd name="adj3" fmla="val 16667"/>
            </a:avLst>
          </a:prstGeom>
          <a:solidFill>
            <a:srgbClr val="115076"/>
          </a:solidFill>
          <a:ln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</a:rPr>
              <a:t>* die Requisite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– prop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1" name="TextBox 40" descr="text box hiding answer">
            <a:extLst>
              <a:ext uri="{FF2B5EF4-FFF2-40B4-BE49-F238E27FC236}">
                <a16:creationId xmlns:a16="http://schemas.microsoft.com/office/drawing/2014/main" id="{B48C3427-92F7-4FCD-B287-11981BC3EEBA}"/>
              </a:ext>
            </a:extLst>
          </p:cNvPr>
          <p:cNvSpPr txBox="1"/>
          <p:nvPr/>
        </p:nvSpPr>
        <p:spPr>
          <a:xfrm>
            <a:off x="9254098" y="2265384"/>
            <a:ext cx="1083702" cy="648000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2" name="TextBox 41" descr="text box hiding answer">
            <a:extLst>
              <a:ext uri="{FF2B5EF4-FFF2-40B4-BE49-F238E27FC236}">
                <a16:creationId xmlns:a16="http://schemas.microsoft.com/office/drawing/2014/main" id="{A620B58A-B824-42A8-A095-642FDFD1A576}"/>
              </a:ext>
            </a:extLst>
          </p:cNvPr>
          <p:cNvSpPr txBox="1"/>
          <p:nvPr/>
        </p:nvSpPr>
        <p:spPr>
          <a:xfrm>
            <a:off x="9254098" y="2996464"/>
            <a:ext cx="1083702" cy="920562"/>
          </a:xfrm>
          <a:prstGeom prst="rect">
            <a:avLst/>
          </a:prstGeom>
          <a:solidFill>
            <a:srgbClr val="FFE8CB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4" name="TextBox 43" descr="text box hiding answer">
            <a:extLst>
              <a:ext uri="{FF2B5EF4-FFF2-40B4-BE49-F238E27FC236}">
                <a16:creationId xmlns:a16="http://schemas.microsoft.com/office/drawing/2014/main" id="{76826578-4D75-4A04-B729-B72F56281D3A}"/>
              </a:ext>
            </a:extLst>
          </p:cNvPr>
          <p:cNvSpPr txBox="1"/>
          <p:nvPr/>
        </p:nvSpPr>
        <p:spPr>
          <a:xfrm>
            <a:off x="9254098" y="4010128"/>
            <a:ext cx="1083702" cy="360000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5" name="TextBox 44" descr="text box hiding answer">
            <a:extLst>
              <a:ext uri="{FF2B5EF4-FFF2-40B4-BE49-F238E27FC236}">
                <a16:creationId xmlns:a16="http://schemas.microsoft.com/office/drawing/2014/main" id="{09375CD7-F71B-465E-83A1-B78706B049E1}"/>
              </a:ext>
            </a:extLst>
          </p:cNvPr>
          <p:cNvSpPr txBox="1"/>
          <p:nvPr/>
        </p:nvSpPr>
        <p:spPr>
          <a:xfrm>
            <a:off x="9254098" y="5246016"/>
            <a:ext cx="1210702" cy="522000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6" name="TextBox 45" descr="text box hiding answer">
            <a:extLst>
              <a:ext uri="{FF2B5EF4-FFF2-40B4-BE49-F238E27FC236}">
                <a16:creationId xmlns:a16="http://schemas.microsoft.com/office/drawing/2014/main" id="{46366A02-1A0B-46B8-A3F3-99D149516957}"/>
              </a:ext>
            </a:extLst>
          </p:cNvPr>
          <p:cNvSpPr txBox="1"/>
          <p:nvPr/>
        </p:nvSpPr>
        <p:spPr>
          <a:xfrm>
            <a:off x="9254098" y="4495488"/>
            <a:ext cx="1083702" cy="540000"/>
          </a:xfrm>
          <a:prstGeom prst="rect">
            <a:avLst/>
          </a:prstGeom>
          <a:solidFill>
            <a:srgbClr val="FFE8CB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A233DE8-E807-4FE5-96AE-ADBFBF6213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8" y="708396"/>
            <a:ext cx="1151442" cy="1534163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DE93F280-C8C6-4EA9-AF9D-3D3C1AFED7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57" y="422127"/>
            <a:ext cx="1379471" cy="17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rtain, Stage, Theater, Movies, Cinema, Red">
            <a:extLst>
              <a:ext uri="{FF2B5EF4-FFF2-40B4-BE49-F238E27FC236}">
                <a16:creationId xmlns:a16="http://schemas.microsoft.com/office/drawing/2014/main" id="{52549CD6-CEB8-4468-A2BF-D5A1EEB5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46"/>
            <a:ext cx="12192000" cy="657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8E2F6CA-D064-544D-A9D7-D43E93F98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145622"/>
              </p:ext>
            </p:extLst>
          </p:nvPr>
        </p:nvGraphicFramePr>
        <p:xfrm>
          <a:off x="1401475" y="2242559"/>
          <a:ext cx="9317325" cy="319808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94025">
                  <a:extLst>
                    <a:ext uri="{9D8B030D-6E8A-4147-A177-3AD203B41FA5}">
                      <a16:colId xmlns:a16="http://schemas.microsoft.com/office/drawing/2014/main" val="2607353726"/>
                    </a:ext>
                  </a:extLst>
                </a:gridCol>
                <a:gridCol w="7118640">
                  <a:extLst>
                    <a:ext uri="{9D8B030D-6E8A-4147-A177-3AD203B41FA5}">
                      <a16:colId xmlns:a16="http://schemas.microsoft.com/office/drawing/2014/main" val="1600817978"/>
                    </a:ext>
                  </a:extLst>
                </a:gridCol>
                <a:gridCol w="1504660">
                  <a:extLst>
                    <a:ext uri="{9D8B030D-6E8A-4147-A177-3AD203B41FA5}">
                      <a16:colId xmlns:a16="http://schemas.microsoft.com/office/drawing/2014/main" val="4128092149"/>
                    </a:ext>
                  </a:extLst>
                </a:gridCol>
              </a:tblGrid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Von überall.  Einige muss ich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waschen</a:t>
                      </a:r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!</a:t>
                      </a:r>
                      <a:endParaRPr lang="en-GB" sz="2000" b="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492714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Was für Sachen sind das?</a:t>
                      </a:r>
                      <a:endParaRPr lang="en-GB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458278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Alles.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Stühle</a:t>
                      </a:r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, ein Bett, ein Teddy. Auch Müll*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dient</a:t>
                      </a:r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 als Requisite.</a:t>
                      </a:r>
                      <a:endParaRPr lang="en-GB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chairs; serve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313960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Trägst du eine Uniform?</a:t>
                      </a:r>
                      <a:endParaRPr lang="en-GB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97191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Nee! Ich muss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mich</a:t>
                      </a:r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 nicht besonders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anziehen</a:t>
                      </a:r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. Aber ich werde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feiern</a:t>
                      </a:r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, wenn der Job zu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Ende</a:t>
                      </a:r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 ist!</a:t>
                      </a:r>
                      <a:endParaRPr lang="en-GB" sz="2000" b="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put… on; celebrate; ends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389626"/>
                  </a:ext>
                </a:extLst>
              </a:tr>
            </a:tbl>
          </a:graphicData>
        </a:graphic>
      </p:graphicFrame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4" y="136721"/>
            <a:ext cx="2864579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69" y="213424"/>
            <a:ext cx="2598361" cy="707849"/>
          </a:xfrm>
        </p:spPr>
        <p:txBody>
          <a:bodyPr>
            <a:normAutofit fontScale="90000"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Theater</a:t>
            </a:r>
            <a:r>
              <a:rPr lang="en-GB" sz="3600" b="1" dirty="0">
                <a:solidFill>
                  <a:schemeClr val="bg1"/>
                </a:solidFill>
              </a:rPr>
              <a:t> 2/5</a:t>
            </a:r>
          </a:p>
        </p:txBody>
      </p:sp>
      <p:sp>
        <p:nvSpPr>
          <p:cNvPr id="32" name="Action Button: Custom 16">
            <a:hlinkClick r:id="" action="ppaction://noaction" highlightClick="1">
              <a:snd r:embed="rId5" name="9.2.1.2 slide 17 6.wav"/>
            </a:hlinkClick>
            <a:extLst>
              <a:ext uri="{FF2B5EF4-FFF2-40B4-BE49-F238E27FC236}">
                <a16:creationId xmlns:a16="http://schemas.microsoft.com/office/drawing/2014/main" id="{D2B1EA48-40BB-4F68-A104-4A8B31B4D4BB}"/>
              </a:ext>
            </a:extLst>
          </p:cNvPr>
          <p:cNvSpPr/>
          <p:nvPr/>
        </p:nvSpPr>
        <p:spPr>
          <a:xfrm>
            <a:off x="1530818" y="2302767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Action Button: Custom 16">
            <a:hlinkClick r:id="" action="ppaction://noaction" highlightClick="1">
              <a:snd r:embed="rId6" name="9.2.1.2 slide 17 7.wav"/>
            </a:hlinkClick>
            <a:extLst>
              <a:ext uri="{FF2B5EF4-FFF2-40B4-BE49-F238E27FC236}">
                <a16:creationId xmlns:a16="http://schemas.microsoft.com/office/drawing/2014/main" id="{86670C6F-0031-4B33-8535-0B32F1075618}"/>
              </a:ext>
            </a:extLst>
          </p:cNvPr>
          <p:cNvSpPr/>
          <p:nvPr/>
        </p:nvSpPr>
        <p:spPr>
          <a:xfrm>
            <a:off x="1530818" y="2798508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4" name="Action Button: Custom 16">
            <a:hlinkClick r:id="" action="ppaction://noaction" highlightClick="1">
              <a:snd r:embed="rId7" name="9.2.1.2 slide 17 8.wav"/>
            </a:hlinkClick>
            <a:extLst>
              <a:ext uri="{FF2B5EF4-FFF2-40B4-BE49-F238E27FC236}">
                <a16:creationId xmlns:a16="http://schemas.microsoft.com/office/drawing/2014/main" id="{1AEF7932-ED2E-4DD4-B6F3-44931C9B4D42}"/>
              </a:ext>
            </a:extLst>
          </p:cNvPr>
          <p:cNvSpPr/>
          <p:nvPr/>
        </p:nvSpPr>
        <p:spPr>
          <a:xfrm>
            <a:off x="1530818" y="3416452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35" name="Action Button: Custom 16">
            <a:hlinkClick r:id="" action="ppaction://noaction" highlightClick="1">
              <a:snd r:embed="rId8" name="9.2.1.2 slide 17 9.wav"/>
            </a:hlinkClick>
            <a:extLst>
              <a:ext uri="{FF2B5EF4-FFF2-40B4-BE49-F238E27FC236}">
                <a16:creationId xmlns:a16="http://schemas.microsoft.com/office/drawing/2014/main" id="{94BC66DA-7CDF-4759-B490-8954E1259003}"/>
              </a:ext>
            </a:extLst>
          </p:cNvPr>
          <p:cNvSpPr/>
          <p:nvPr/>
        </p:nvSpPr>
        <p:spPr>
          <a:xfrm>
            <a:off x="1530818" y="4018847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36" name="Action Button: Custom 16">
            <a:hlinkClick r:id="" action="ppaction://noaction" highlightClick="1">
              <a:snd r:embed="rId9" name="9.2.1.2 slide 17 10.wav"/>
            </a:hlinkClick>
            <a:extLst>
              <a:ext uri="{FF2B5EF4-FFF2-40B4-BE49-F238E27FC236}">
                <a16:creationId xmlns:a16="http://schemas.microsoft.com/office/drawing/2014/main" id="{F1C9904E-40A0-41A6-988C-0B50785DACB5}"/>
              </a:ext>
            </a:extLst>
          </p:cNvPr>
          <p:cNvSpPr/>
          <p:nvPr/>
        </p:nvSpPr>
        <p:spPr>
          <a:xfrm>
            <a:off x="1544283" y="4729743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4" name="TextBox 13" descr="text box hiding answer">
            <a:extLst>
              <a:ext uri="{FF2B5EF4-FFF2-40B4-BE49-F238E27FC236}">
                <a16:creationId xmlns:a16="http://schemas.microsoft.com/office/drawing/2014/main" id="{CA0F67D3-D503-453B-9E9E-874508E5D3E4}"/>
              </a:ext>
            </a:extLst>
          </p:cNvPr>
          <p:cNvSpPr txBox="1"/>
          <p:nvPr/>
        </p:nvSpPr>
        <p:spPr>
          <a:xfrm>
            <a:off x="9254098" y="2265384"/>
            <a:ext cx="1083702" cy="360000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TextBox 14" descr="text box hiding answer">
            <a:extLst>
              <a:ext uri="{FF2B5EF4-FFF2-40B4-BE49-F238E27FC236}">
                <a16:creationId xmlns:a16="http://schemas.microsoft.com/office/drawing/2014/main" id="{FB93E671-5FB0-45A7-91DB-8E1388B8EBAF}"/>
              </a:ext>
            </a:extLst>
          </p:cNvPr>
          <p:cNvSpPr txBox="1"/>
          <p:nvPr/>
        </p:nvSpPr>
        <p:spPr>
          <a:xfrm>
            <a:off x="9299971" y="3259832"/>
            <a:ext cx="1083702" cy="612000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TextBox 15" descr="text box hiding answer">
            <a:extLst>
              <a:ext uri="{FF2B5EF4-FFF2-40B4-BE49-F238E27FC236}">
                <a16:creationId xmlns:a16="http://schemas.microsoft.com/office/drawing/2014/main" id="{EA1577BB-D086-4A8F-97DF-0C7A79DA3F5C}"/>
              </a:ext>
            </a:extLst>
          </p:cNvPr>
          <p:cNvSpPr txBox="1"/>
          <p:nvPr/>
        </p:nvSpPr>
        <p:spPr>
          <a:xfrm>
            <a:off x="9291063" y="4495719"/>
            <a:ext cx="1356653" cy="935857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7" name="Picture 1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331459F-E6C7-4BFC-96FD-F8257246B5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8" y="708396"/>
            <a:ext cx="1151442" cy="1534163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464925CB-8147-4344-8339-BA226A0B0B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57" y="422127"/>
            <a:ext cx="1379471" cy="1794850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4880F99C-86A0-4ED4-9C77-53EB3CC8EFDD}"/>
              </a:ext>
            </a:extLst>
          </p:cNvPr>
          <p:cNvSpPr/>
          <p:nvPr/>
        </p:nvSpPr>
        <p:spPr>
          <a:xfrm>
            <a:off x="10531736" y="535062"/>
            <a:ext cx="1503302" cy="645056"/>
          </a:xfrm>
          <a:prstGeom prst="wedgeRoundRectCallout">
            <a:avLst>
              <a:gd name="adj1" fmla="val -18220"/>
              <a:gd name="adj2" fmla="val 49682"/>
              <a:gd name="adj3" fmla="val 16667"/>
            </a:avLst>
          </a:prstGeom>
          <a:solidFill>
            <a:srgbClr val="115076"/>
          </a:solidFill>
          <a:ln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</a:rPr>
              <a:t>* der </a:t>
            </a:r>
            <a:r>
              <a:rPr lang="en-US" sz="2000" dirty="0" err="1">
                <a:solidFill>
                  <a:schemeClr val="bg1"/>
                </a:solidFill>
              </a:rPr>
              <a:t>Müll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– rubbish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1263ACDE-E9EF-4635-8A1E-6A24D2D53461}"/>
              </a:ext>
            </a:extLst>
          </p:cNvPr>
          <p:cNvSpPr/>
          <p:nvPr/>
        </p:nvSpPr>
        <p:spPr>
          <a:xfrm>
            <a:off x="10147743" y="51062"/>
            <a:ext cx="1887295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rtain, Stage, Theater, Movies, Cinema, Red">
            <a:extLst>
              <a:ext uri="{FF2B5EF4-FFF2-40B4-BE49-F238E27FC236}">
                <a16:creationId xmlns:a16="http://schemas.microsoft.com/office/drawing/2014/main" id="{52549CD6-CEB8-4468-A2BF-D5A1EEB5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04" y="0"/>
            <a:ext cx="12192000" cy="657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8E2F6CA-D064-544D-A9D7-D43E93F98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346889"/>
              </p:ext>
            </p:extLst>
          </p:nvPr>
        </p:nvGraphicFramePr>
        <p:xfrm>
          <a:off x="2061875" y="2173117"/>
          <a:ext cx="7812665" cy="309725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94025">
                  <a:extLst>
                    <a:ext uri="{9D8B030D-6E8A-4147-A177-3AD203B41FA5}">
                      <a16:colId xmlns:a16="http://schemas.microsoft.com/office/drawing/2014/main" val="2607353726"/>
                    </a:ext>
                  </a:extLst>
                </a:gridCol>
                <a:gridCol w="7118640">
                  <a:extLst>
                    <a:ext uri="{9D8B030D-6E8A-4147-A177-3AD203B41FA5}">
                      <a16:colId xmlns:a16="http://schemas.microsoft.com/office/drawing/2014/main" val="1600817978"/>
                    </a:ext>
                  </a:extLst>
                </a:gridCol>
              </a:tblGrid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Ismet! Wie geht’s dir?  Ich rufe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dich</a:t>
                      </a:r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 jeden Tag an, aber du bist nie zu erreichen. </a:t>
                      </a:r>
                      <a:endParaRPr lang="en-GB" sz="2000" b="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492714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Ja, mama. Ich habe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meist</a:t>
                      </a:r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 im Theater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Dienst</a:t>
                      </a:r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. </a:t>
                      </a:r>
                    </a:p>
                    <a:p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Der Theaterdirektor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erwartet</a:t>
                      </a:r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 sehr viel von mir.</a:t>
                      </a:r>
                      <a:endParaRPr lang="en-GB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458278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Wie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nennt sich </a:t>
                      </a:r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dein Job?</a:t>
                      </a:r>
                      <a:endParaRPr lang="en-GB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313960"/>
                  </a:ext>
                </a:extLst>
              </a:tr>
              <a:tr h="562463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Ich bin eine Art Designer, Ich muss alle Requisiten*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sammeln</a:t>
                      </a:r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. </a:t>
                      </a:r>
                      <a:endParaRPr lang="en-GB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197191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Woher</a:t>
                      </a:r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 bekommst du all diese Sachen?</a:t>
                      </a:r>
                      <a:endParaRPr lang="en-GB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389626"/>
                  </a:ext>
                </a:extLst>
              </a:tr>
            </a:tbl>
          </a:graphicData>
        </a:graphic>
      </p:graphicFrame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4" y="136721"/>
            <a:ext cx="2864579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69" y="213424"/>
            <a:ext cx="2598361" cy="707849"/>
          </a:xfrm>
        </p:spPr>
        <p:txBody>
          <a:bodyPr>
            <a:normAutofit fontScale="90000"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Theater</a:t>
            </a:r>
            <a:r>
              <a:rPr lang="en-GB" sz="3600" b="1" dirty="0">
                <a:solidFill>
                  <a:schemeClr val="bg1"/>
                </a:solidFill>
              </a:rPr>
              <a:t> 1/5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66137-5BC6-B54C-AFA6-AC9618E70ADD}"/>
              </a:ext>
            </a:extLst>
          </p:cNvPr>
          <p:cNvSpPr txBox="1"/>
          <p:nvPr/>
        </p:nvSpPr>
        <p:spPr>
          <a:xfrm>
            <a:off x="2908247" y="221149"/>
            <a:ext cx="661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Ismets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Mutter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ruft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ihn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an. Was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sagen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sie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32" name="Action Button: Custom 16">
            <a:hlinkClick r:id="" action="ppaction://noaction" highlightClick="1">
              <a:snd r:embed="rId5" name="9.2.1.2 slide 17 1.wav"/>
            </a:hlinkClick>
            <a:extLst>
              <a:ext uri="{FF2B5EF4-FFF2-40B4-BE49-F238E27FC236}">
                <a16:creationId xmlns:a16="http://schemas.microsoft.com/office/drawing/2014/main" id="{D2B1EA48-40BB-4F68-A104-4A8B31B4D4BB}"/>
              </a:ext>
            </a:extLst>
          </p:cNvPr>
          <p:cNvSpPr/>
          <p:nvPr/>
        </p:nvSpPr>
        <p:spPr>
          <a:xfrm>
            <a:off x="2191761" y="2312170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3" name="Action Button: Custom 16">
            <a:hlinkClick r:id="" action="ppaction://noaction" highlightClick="1">
              <a:snd r:embed="rId6" name="9.2.1.2 slide 17 2.wav"/>
            </a:hlinkClick>
            <a:extLst>
              <a:ext uri="{FF2B5EF4-FFF2-40B4-BE49-F238E27FC236}">
                <a16:creationId xmlns:a16="http://schemas.microsoft.com/office/drawing/2014/main" id="{86670C6F-0031-4B33-8535-0B32F1075618}"/>
              </a:ext>
            </a:extLst>
          </p:cNvPr>
          <p:cNvSpPr/>
          <p:nvPr/>
        </p:nvSpPr>
        <p:spPr>
          <a:xfrm>
            <a:off x="2193099" y="3021430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4" name="Action Button: Custom 16">
            <a:hlinkClick r:id="" action="ppaction://noaction" highlightClick="1">
              <a:snd r:embed="rId7" name="9.2.1.2 slide 17 3.wav"/>
            </a:hlinkClick>
            <a:extLst>
              <a:ext uri="{FF2B5EF4-FFF2-40B4-BE49-F238E27FC236}">
                <a16:creationId xmlns:a16="http://schemas.microsoft.com/office/drawing/2014/main" id="{1AEF7932-ED2E-4DD4-B6F3-44931C9B4D42}"/>
              </a:ext>
            </a:extLst>
          </p:cNvPr>
          <p:cNvSpPr/>
          <p:nvPr/>
        </p:nvSpPr>
        <p:spPr>
          <a:xfrm>
            <a:off x="2191761" y="3641828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5" name="Action Button: Custom 16">
            <a:hlinkClick r:id="" action="ppaction://noaction" highlightClick="1">
              <a:snd r:embed="rId8" name="9.2.1.2 slide 17 4.wav"/>
            </a:hlinkClick>
            <a:extLst>
              <a:ext uri="{FF2B5EF4-FFF2-40B4-BE49-F238E27FC236}">
                <a16:creationId xmlns:a16="http://schemas.microsoft.com/office/drawing/2014/main" id="{94BC66DA-7CDF-4759-B490-8954E1259003}"/>
              </a:ext>
            </a:extLst>
          </p:cNvPr>
          <p:cNvSpPr/>
          <p:nvPr/>
        </p:nvSpPr>
        <p:spPr>
          <a:xfrm>
            <a:off x="2203918" y="4228518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6" name="Action Button: Custom 16">
            <a:hlinkClick r:id="" action="ppaction://noaction" highlightClick="1">
              <a:snd r:embed="rId9" name="9.2.1.2 slide 17 5.wav"/>
            </a:hlinkClick>
            <a:extLst>
              <a:ext uri="{FF2B5EF4-FFF2-40B4-BE49-F238E27FC236}">
                <a16:creationId xmlns:a16="http://schemas.microsoft.com/office/drawing/2014/main" id="{F1C9904E-40A0-41A6-988C-0B50785DACB5}"/>
              </a:ext>
            </a:extLst>
          </p:cNvPr>
          <p:cNvSpPr/>
          <p:nvPr/>
        </p:nvSpPr>
        <p:spPr>
          <a:xfrm>
            <a:off x="2203918" y="4825871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72101D-0790-4726-A641-C046263B4A77}"/>
              </a:ext>
            </a:extLst>
          </p:cNvPr>
          <p:cNvSpPr/>
          <p:nvPr/>
        </p:nvSpPr>
        <p:spPr>
          <a:xfrm>
            <a:off x="2061875" y="5435600"/>
            <a:ext cx="7812665" cy="806490"/>
          </a:xfrm>
          <a:prstGeom prst="rect">
            <a:avLst/>
          </a:prstGeom>
          <a:solidFill>
            <a:srgbClr val="FFF4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E1918-50E9-423A-A516-C6A32E8432F5}"/>
              </a:ext>
            </a:extLst>
          </p:cNvPr>
          <p:cNvSpPr txBox="1"/>
          <p:nvPr/>
        </p:nvSpPr>
        <p:spPr>
          <a:xfrm>
            <a:off x="5958219" y="5718850"/>
            <a:ext cx="8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F6EED0-41D3-42A5-9592-689D9C002ED7}"/>
              </a:ext>
            </a:extLst>
          </p:cNvPr>
          <p:cNvSpPr txBox="1"/>
          <p:nvPr/>
        </p:nvSpPr>
        <p:spPr>
          <a:xfrm>
            <a:off x="7572546" y="5722005"/>
            <a:ext cx="157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usually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AD5ABB-FDFC-4EA8-87C9-BD41D5126BAC}"/>
              </a:ext>
            </a:extLst>
          </p:cNvPr>
          <p:cNvSpPr txBox="1"/>
          <p:nvPr/>
        </p:nvSpPr>
        <p:spPr>
          <a:xfrm>
            <a:off x="2135181" y="5426228"/>
            <a:ext cx="157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duty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83BD55-4624-4B86-AF24-A23395E814B1}"/>
              </a:ext>
            </a:extLst>
          </p:cNvPr>
          <p:cNvSpPr txBox="1"/>
          <p:nvPr/>
        </p:nvSpPr>
        <p:spPr>
          <a:xfrm>
            <a:off x="8550744" y="5435600"/>
            <a:ext cx="181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expects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3442F-3B89-4302-AF02-FF0BA5691389}"/>
              </a:ext>
            </a:extLst>
          </p:cNvPr>
          <p:cNvSpPr txBox="1"/>
          <p:nvPr/>
        </p:nvSpPr>
        <p:spPr>
          <a:xfrm>
            <a:off x="4287841" y="5403451"/>
            <a:ext cx="139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called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43CC3B-4753-41DC-8C73-C14DA8F3B47A}"/>
              </a:ext>
            </a:extLst>
          </p:cNvPr>
          <p:cNvSpPr txBox="1"/>
          <p:nvPr/>
        </p:nvSpPr>
        <p:spPr>
          <a:xfrm>
            <a:off x="6463118" y="5417157"/>
            <a:ext cx="127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collect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592F84-EFE5-4CB8-847A-D6CFAC98D9C4}"/>
              </a:ext>
            </a:extLst>
          </p:cNvPr>
          <p:cNvSpPr txBox="1"/>
          <p:nvPr/>
        </p:nvSpPr>
        <p:spPr>
          <a:xfrm>
            <a:off x="2724293" y="5773125"/>
            <a:ext cx="266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where… from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72A8D-0A29-4101-ACF2-4B1FA722746D}"/>
              </a:ext>
            </a:extLst>
          </p:cNvPr>
          <p:cNvSpPr txBox="1"/>
          <p:nvPr/>
        </p:nvSpPr>
        <p:spPr>
          <a:xfrm>
            <a:off x="6513919" y="2202324"/>
            <a:ext cx="661582" cy="369332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DAE65B-7B51-42DF-8E7B-80EBACB9425E}"/>
              </a:ext>
            </a:extLst>
          </p:cNvPr>
          <p:cNvSpPr txBox="1"/>
          <p:nvPr/>
        </p:nvSpPr>
        <p:spPr>
          <a:xfrm>
            <a:off x="5371942" y="2888665"/>
            <a:ext cx="766096" cy="369332"/>
          </a:xfrm>
          <a:prstGeom prst="rect">
            <a:avLst/>
          </a:prstGeom>
          <a:solidFill>
            <a:srgbClr val="FFE8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33748E-857F-4135-A9E0-36828D65E456}"/>
              </a:ext>
            </a:extLst>
          </p:cNvPr>
          <p:cNvSpPr txBox="1"/>
          <p:nvPr/>
        </p:nvSpPr>
        <p:spPr>
          <a:xfrm>
            <a:off x="7425194" y="2889636"/>
            <a:ext cx="934752" cy="369332"/>
          </a:xfrm>
          <a:prstGeom prst="rect">
            <a:avLst/>
          </a:prstGeom>
          <a:solidFill>
            <a:srgbClr val="FFE8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8BF71A-2149-4D39-8085-12BACA35EE1A}"/>
              </a:ext>
            </a:extLst>
          </p:cNvPr>
          <p:cNvSpPr txBox="1"/>
          <p:nvPr/>
        </p:nvSpPr>
        <p:spPr>
          <a:xfrm>
            <a:off x="5261781" y="3192235"/>
            <a:ext cx="1026626" cy="369332"/>
          </a:xfrm>
          <a:prstGeom prst="rect">
            <a:avLst/>
          </a:prstGeom>
          <a:solidFill>
            <a:srgbClr val="FFE8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5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C22692-A705-4112-B52F-BA458DADC137}"/>
              </a:ext>
            </a:extLst>
          </p:cNvPr>
          <p:cNvSpPr txBox="1"/>
          <p:nvPr/>
        </p:nvSpPr>
        <p:spPr>
          <a:xfrm>
            <a:off x="3337387" y="3636131"/>
            <a:ext cx="1351626" cy="369332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5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B7BACE-3E75-4C28-8E97-BD5B1AE674E9}"/>
              </a:ext>
            </a:extLst>
          </p:cNvPr>
          <p:cNvSpPr txBox="1"/>
          <p:nvPr/>
        </p:nvSpPr>
        <p:spPr>
          <a:xfrm>
            <a:off x="2812517" y="4375861"/>
            <a:ext cx="1200683" cy="369332"/>
          </a:xfrm>
          <a:prstGeom prst="rect">
            <a:avLst/>
          </a:prstGeom>
          <a:solidFill>
            <a:srgbClr val="FFE8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5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AC5746-0C5C-435D-9711-22BB875C2F3D}"/>
              </a:ext>
            </a:extLst>
          </p:cNvPr>
          <p:cNvSpPr txBox="1"/>
          <p:nvPr/>
        </p:nvSpPr>
        <p:spPr>
          <a:xfrm>
            <a:off x="2812517" y="4822383"/>
            <a:ext cx="897464" cy="369332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5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63F61E5-8635-43D8-9001-5761BD6896DE}"/>
              </a:ext>
            </a:extLst>
          </p:cNvPr>
          <p:cNvSpPr/>
          <p:nvPr/>
        </p:nvSpPr>
        <p:spPr>
          <a:xfrm>
            <a:off x="10046025" y="535062"/>
            <a:ext cx="1989013" cy="645056"/>
          </a:xfrm>
          <a:prstGeom prst="wedgeRoundRectCallout">
            <a:avLst>
              <a:gd name="adj1" fmla="val -18220"/>
              <a:gd name="adj2" fmla="val 49682"/>
              <a:gd name="adj3" fmla="val 16667"/>
            </a:avLst>
          </a:prstGeom>
          <a:solidFill>
            <a:srgbClr val="115076"/>
          </a:solidFill>
          <a:ln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</a:rPr>
              <a:t>* die Requisite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– prop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41" name="Picture 4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C586A88-94C2-4E92-8977-D639B3C81B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32" y="598684"/>
            <a:ext cx="1151442" cy="1534163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CEA48F64-9FF3-43DC-8852-859C5AA7DF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74" y="337997"/>
            <a:ext cx="1379471" cy="1794850"/>
          </a:xfrm>
          <a:prstGeom prst="rect">
            <a:avLst/>
          </a:prstGeom>
        </p:spPr>
      </p:pic>
      <p:sp>
        <p:nvSpPr>
          <p:cNvPr id="40" name="Rounded Rectangle 11">
            <a:extLst>
              <a:ext uri="{FF2B5EF4-FFF2-40B4-BE49-F238E27FC236}">
                <a16:creationId xmlns:a16="http://schemas.microsoft.com/office/drawing/2014/main" id="{BE684A84-0647-4E8C-AB47-ECC67825BB4C}"/>
              </a:ext>
            </a:extLst>
          </p:cNvPr>
          <p:cNvSpPr/>
          <p:nvPr/>
        </p:nvSpPr>
        <p:spPr>
          <a:xfrm>
            <a:off x="10147743" y="51062"/>
            <a:ext cx="1887295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52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0" grpId="0" animBg="1"/>
      <p:bldP spid="31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rtain, Stage, Theater, Movies, Cinema, Red">
            <a:extLst>
              <a:ext uri="{FF2B5EF4-FFF2-40B4-BE49-F238E27FC236}">
                <a16:creationId xmlns:a16="http://schemas.microsoft.com/office/drawing/2014/main" id="{52549CD6-CEB8-4468-A2BF-D5A1EEB5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7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8E2F6CA-D064-544D-A9D7-D43E93F98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107888"/>
              </p:ext>
            </p:extLst>
          </p:nvPr>
        </p:nvGraphicFramePr>
        <p:xfrm>
          <a:off x="2061875" y="2242688"/>
          <a:ext cx="7812665" cy="289328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94025">
                  <a:extLst>
                    <a:ext uri="{9D8B030D-6E8A-4147-A177-3AD203B41FA5}">
                      <a16:colId xmlns:a16="http://schemas.microsoft.com/office/drawing/2014/main" val="2607353726"/>
                    </a:ext>
                  </a:extLst>
                </a:gridCol>
                <a:gridCol w="7118640">
                  <a:extLst>
                    <a:ext uri="{9D8B030D-6E8A-4147-A177-3AD203B41FA5}">
                      <a16:colId xmlns:a16="http://schemas.microsoft.com/office/drawing/2014/main" val="1600817978"/>
                    </a:ext>
                  </a:extLst>
                </a:gridCol>
              </a:tblGrid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Von überall.  Einige muss ich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waschen</a:t>
                      </a:r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!</a:t>
                      </a:r>
                      <a:endParaRPr lang="en-GB" sz="2000" b="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492714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Was für Sachen sind das?</a:t>
                      </a:r>
                      <a:endParaRPr lang="en-GB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458278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Alles.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Stühle</a:t>
                      </a:r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, ein Bett, ein Teddy. Auch Müll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dient</a:t>
                      </a:r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 als Requisite.</a:t>
                      </a:r>
                      <a:endParaRPr lang="en-GB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313960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115076"/>
                          </a:solidFill>
                        </a:rPr>
                        <a:t>Trägst du eine Uniform?</a:t>
                      </a:r>
                      <a:endParaRPr lang="en-GB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197191"/>
                  </a:ext>
                </a:extLst>
              </a:tr>
              <a:tr h="428398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Nee! Ich muss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mich</a:t>
                      </a:r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 nicht besonders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anziehen</a:t>
                      </a:r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. Aber ich werde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feiern</a:t>
                      </a:r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, wenn der Job zu </a:t>
                      </a:r>
                      <a:r>
                        <a:rPr lang="de-DE" sz="2000" b="1" dirty="0">
                          <a:solidFill>
                            <a:srgbClr val="115076"/>
                          </a:solidFill>
                        </a:rPr>
                        <a:t>Ende</a:t>
                      </a:r>
                      <a:r>
                        <a:rPr lang="de-DE" sz="2000" b="0" dirty="0">
                          <a:solidFill>
                            <a:srgbClr val="115076"/>
                          </a:solidFill>
                        </a:rPr>
                        <a:t> ist!</a:t>
                      </a:r>
                      <a:endParaRPr lang="en-GB" sz="2000" b="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389626"/>
                  </a:ext>
                </a:extLst>
              </a:tr>
            </a:tbl>
          </a:graphicData>
        </a:graphic>
      </p:graphicFrame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4" y="136721"/>
            <a:ext cx="2864579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69" y="213424"/>
            <a:ext cx="2598361" cy="707849"/>
          </a:xfrm>
        </p:spPr>
        <p:txBody>
          <a:bodyPr>
            <a:normAutofit fontScale="90000"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Theater</a:t>
            </a:r>
            <a:r>
              <a:rPr lang="en-GB" sz="3600" b="1" dirty="0">
                <a:solidFill>
                  <a:schemeClr val="bg1"/>
                </a:solidFill>
              </a:rPr>
              <a:t> 2/5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66137-5BC6-B54C-AFA6-AC9618E70ADD}"/>
              </a:ext>
            </a:extLst>
          </p:cNvPr>
          <p:cNvSpPr txBox="1"/>
          <p:nvPr/>
        </p:nvSpPr>
        <p:spPr>
          <a:xfrm>
            <a:off x="2908247" y="221149"/>
            <a:ext cx="661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Ismets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Mutter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ruft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ihn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an. Was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sagen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sie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32" name="Action Button: Custom 16">
            <a:hlinkClick r:id="" action="ppaction://noaction" highlightClick="1">
              <a:snd r:embed="rId5" name="9.2.1.2 slide 17 6.wav"/>
            </a:hlinkClick>
            <a:extLst>
              <a:ext uri="{FF2B5EF4-FFF2-40B4-BE49-F238E27FC236}">
                <a16:creationId xmlns:a16="http://schemas.microsoft.com/office/drawing/2014/main" id="{D2B1EA48-40BB-4F68-A104-4A8B31B4D4BB}"/>
              </a:ext>
            </a:extLst>
          </p:cNvPr>
          <p:cNvSpPr/>
          <p:nvPr/>
        </p:nvSpPr>
        <p:spPr>
          <a:xfrm>
            <a:off x="2191218" y="2302896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Action Button: Custom 16">
            <a:hlinkClick r:id="" action="ppaction://noaction" highlightClick="1">
              <a:snd r:embed="rId6" name="9.2.1.2 slide 17 7.wav"/>
            </a:hlinkClick>
            <a:extLst>
              <a:ext uri="{FF2B5EF4-FFF2-40B4-BE49-F238E27FC236}">
                <a16:creationId xmlns:a16="http://schemas.microsoft.com/office/drawing/2014/main" id="{86670C6F-0031-4B33-8535-0B32F1075618}"/>
              </a:ext>
            </a:extLst>
          </p:cNvPr>
          <p:cNvSpPr/>
          <p:nvPr/>
        </p:nvSpPr>
        <p:spPr>
          <a:xfrm>
            <a:off x="2191218" y="2798637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4" name="Action Button: Custom 16">
            <a:hlinkClick r:id="" action="ppaction://noaction" highlightClick="1">
              <a:snd r:embed="rId7" name="9.2.1.2 slide 17 8.wav"/>
            </a:hlinkClick>
            <a:extLst>
              <a:ext uri="{FF2B5EF4-FFF2-40B4-BE49-F238E27FC236}">
                <a16:creationId xmlns:a16="http://schemas.microsoft.com/office/drawing/2014/main" id="{1AEF7932-ED2E-4DD4-B6F3-44931C9B4D42}"/>
              </a:ext>
            </a:extLst>
          </p:cNvPr>
          <p:cNvSpPr/>
          <p:nvPr/>
        </p:nvSpPr>
        <p:spPr>
          <a:xfrm>
            <a:off x="2191218" y="3416581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35" name="Action Button: Custom 16">
            <a:hlinkClick r:id="" action="ppaction://noaction" highlightClick="1">
              <a:snd r:embed="rId8" name="9.2.1.2 slide 17 9.wav"/>
            </a:hlinkClick>
            <a:extLst>
              <a:ext uri="{FF2B5EF4-FFF2-40B4-BE49-F238E27FC236}">
                <a16:creationId xmlns:a16="http://schemas.microsoft.com/office/drawing/2014/main" id="{94BC66DA-7CDF-4759-B490-8954E1259003}"/>
              </a:ext>
            </a:extLst>
          </p:cNvPr>
          <p:cNvSpPr/>
          <p:nvPr/>
        </p:nvSpPr>
        <p:spPr>
          <a:xfrm>
            <a:off x="2191218" y="4018976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36" name="Action Button: Custom 16">
            <a:hlinkClick r:id="" action="ppaction://noaction" highlightClick="1">
              <a:snd r:embed="rId9" name="9.2.1.2 slide 17 10.wav"/>
            </a:hlinkClick>
            <a:extLst>
              <a:ext uri="{FF2B5EF4-FFF2-40B4-BE49-F238E27FC236}">
                <a16:creationId xmlns:a16="http://schemas.microsoft.com/office/drawing/2014/main" id="{F1C9904E-40A0-41A6-988C-0B50785DACB5}"/>
              </a:ext>
            </a:extLst>
          </p:cNvPr>
          <p:cNvSpPr/>
          <p:nvPr/>
        </p:nvSpPr>
        <p:spPr>
          <a:xfrm>
            <a:off x="2204683" y="4729872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A28146-98CF-47AF-AC78-F033DCA982DF}"/>
              </a:ext>
            </a:extLst>
          </p:cNvPr>
          <p:cNvSpPr/>
          <p:nvPr/>
        </p:nvSpPr>
        <p:spPr>
          <a:xfrm>
            <a:off x="2116027" y="5358297"/>
            <a:ext cx="7812665" cy="806490"/>
          </a:xfrm>
          <a:prstGeom prst="rect">
            <a:avLst/>
          </a:prstGeom>
          <a:solidFill>
            <a:srgbClr val="FFF4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467C2E-033B-456B-A083-4FFA9F1FB950}"/>
              </a:ext>
            </a:extLst>
          </p:cNvPr>
          <p:cNvSpPr txBox="1"/>
          <p:nvPr/>
        </p:nvSpPr>
        <p:spPr>
          <a:xfrm>
            <a:off x="6271165" y="5618078"/>
            <a:ext cx="1199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wash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969EBF-E641-4AE3-88B1-543B3C8428CD}"/>
              </a:ext>
            </a:extLst>
          </p:cNvPr>
          <p:cNvSpPr txBox="1"/>
          <p:nvPr/>
        </p:nvSpPr>
        <p:spPr>
          <a:xfrm>
            <a:off x="7339417" y="5292130"/>
            <a:ext cx="157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ends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430A-E65A-4374-9741-C183D8A7CD23}"/>
              </a:ext>
            </a:extLst>
          </p:cNvPr>
          <p:cNvSpPr txBox="1"/>
          <p:nvPr/>
        </p:nvSpPr>
        <p:spPr>
          <a:xfrm>
            <a:off x="2135180" y="5324628"/>
            <a:ext cx="187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celebrate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F4E2CA-491E-43DF-B327-61B4B5C50897}"/>
              </a:ext>
            </a:extLst>
          </p:cNvPr>
          <p:cNvSpPr txBox="1"/>
          <p:nvPr/>
        </p:nvSpPr>
        <p:spPr>
          <a:xfrm>
            <a:off x="8532928" y="5688197"/>
            <a:ext cx="181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serves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E1E2BD-F926-4D1D-9B16-591AB9590546}"/>
              </a:ext>
            </a:extLst>
          </p:cNvPr>
          <p:cNvSpPr txBox="1"/>
          <p:nvPr/>
        </p:nvSpPr>
        <p:spPr>
          <a:xfrm>
            <a:off x="5106527" y="5356470"/>
            <a:ext cx="139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chairs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7D8097-9BE8-43C8-8057-EFFC4D4BF500}"/>
              </a:ext>
            </a:extLst>
          </p:cNvPr>
          <p:cNvSpPr txBox="1"/>
          <p:nvPr/>
        </p:nvSpPr>
        <p:spPr>
          <a:xfrm>
            <a:off x="3738629" y="5639741"/>
            <a:ext cx="266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put… 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ADD48D-4ED9-463E-ADF2-84C983077EAB}"/>
              </a:ext>
            </a:extLst>
          </p:cNvPr>
          <p:cNvSpPr txBox="1"/>
          <p:nvPr/>
        </p:nvSpPr>
        <p:spPr>
          <a:xfrm>
            <a:off x="6271165" y="2278523"/>
            <a:ext cx="1199647" cy="369332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5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81D9DC-19B0-4E5B-92B3-6950D6268F13}"/>
              </a:ext>
            </a:extLst>
          </p:cNvPr>
          <p:cNvSpPr txBox="1"/>
          <p:nvPr/>
        </p:nvSpPr>
        <p:spPr>
          <a:xfrm>
            <a:off x="3502565" y="3254345"/>
            <a:ext cx="764635" cy="369332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5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DDEB09-2CF2-42C0-8D0F-9A67274075F7}"/>
              </a:ext>
            </a:extLst>
          </p:cNvPr>
          <p:cNvSpPr txBox="1"/>
          <p:nvPr/>
        </p:nvSpPr>
        <p:spPr>
          <a:xfrm>
            <a:off x="8076017" y="3248044"/>
            <a:ext cx="661583" cy="369332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5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17350F-BCF8-4140-9672-EDE98D09DEFB}"/>
              </a:ext>
            </a:extLst>
          </p:cNvPr>
          <p:cNvSpPr txBox="1"/>
          <p:nvPr/>
        </p:nvSpPr>
        <p:spPr>
          <a:xfrm>
            <a:off x="4596217" y="4454786"/>
            <a:ext cx="661583" cy="369332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5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20EEBA-5DAD-4F28-9F24-2ED80DD848F6}"/>
              </a:ext>
            </a:extLst>
          </p:cNvPr>
          <p:cNvSpPr txBox="1"/>
          <p:nvPr/>
        </p:nvSpPr>
        <p:spPr>
          <a:xfrm>
            <a:off x="7304529" y="4461228"/>
            <a:ext cx="1193511" cy="369332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5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55FF25-6A88-4230-8893-661EAA0C8091}"/>
              </a:ext>
            </a:extLst>
          </p:cNvPr>
          <p:cNvSpPr txBox="1"/>
          <p:nvPr/>
        </p:nvSpPr>
        <p:spPr>
          <a:xfrm>
            <a:off x="3635813" y="4744974"/>
            <a:ext cx="764635" cy="369332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5">
                    <a:lumMod val="50000"/>
                  </a:schemeClr>
                </a:solidFill>
              </a:rPr>
              <a:t>13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5713A-D569-428C-9826-93CA5835707A}"/>
              </a:ext>
            </a:extLst>
          </p:cNvPr>
          <p:cNvSpPr txBox="1"/>
          <p:nvPr/>
        </p:nvSpPr>
        <p:spPr>
          <a:xfrm>
            <a:off x="6652433" y="4762175"/>
            <a:ext cx="661584" cy="369332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accent5">
                    <a:lumMod val="50000"/>
                  </a:schemeClr>
                </a:solidFill>
              </a:rPr>
              <a:t>14</a:t>
            </a:r>
          </a:p>
        </p:txBody>
      </p:sp>
      <p:pic>
        <p:nvPicPr>
          <p:cNvPr id="37" name="Picture 3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7EFD67F-E609-4EC9-9C85-69460FA0B6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098" y="675441"/>
            <a:ext cx="1151442" cy="1534163"/>
          </a:xfrm>
          <a:prstGeom prst="rect">
            <a:avLst/>
          </a:prstGeom>
        </p:spPr>
      </p:pic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4BC10CAF-141D-43EF-9F5E-6BEECB8380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57" y="422127"/>
            <a:ext cx="1379471" cy="1794850"/>
          </a:xfrm>
          <a:prstGeom prst="rect">
            <a:avLst/>
          </a:prstGeom>
        </p:spPr>
      </p:pic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370C5898-4937-4C44-A823-03C2638E5F10}"/>
              </a:ext>
            </a:extLst>
          </p:cNvPr>
          <p:cNvSpPr/>
          <p:nvPr/>
        </p:nvSpPr>
        <p:spPr>
          <a:xfrm>
            <a:off x="10520979" y="535062"/>
            <a:ext cx="1514059" cy="645056"/>
          </a:xfrm>
          <a:prstGeom prst="wedgeRoundRectCallout">
            <a:avLst>
              <a:gd name="adj1" fmla="val -18220"/>
              <a:gd name="adj2" fmla="val 49682"/>
              <a:gd name="adj3" fmla="val 16667"/>
            </a:avLst>
          </a:prstGeom>
          <a:solidFill>
            <a:srgbClr val="115076"/>
          </a:solidFill>
          <a:ln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</a:rPr>
              <a:t>* der </a:t>
            </a:r>
            <a:r>
              <a:rPr lang="en-US" sz="2000" dirty="0" err="1">
                <a:solidFill>
                  <a:schemeClr val="bg1"/>
                </a:solidFill>
              </a:rPr>
              <a:t>Müll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– rubbish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id="{10FEAF0C-FCAF-4642-AAB6-435739DA6CF0}"/>
              </a:ext>
            </a:extLst>
          </p:cNvPr>
          <p:cNvSpPr/>
          <p:nvPr/>
        </p:nvSpPr>
        <p:spPr>
          <a:xfrm>
            <a:off x="10147743" y="51062"/>
            <a:ext cx="1887295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6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rman_skeleton_template" id="{30C56D54-E4FF-5F4C-8EF5-67F0472108E4}" vid="{58D9219D-8935-764C-8920-A4625BC507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German_skeleton_template (1)</Template>
  <TotalTime>6034</TotalTime>
  <Words>756</Words>
  <Application>Microsoft Office PowerPoint</Application>
  <PresentationFormat>Widescreen</PresentationFormat>
  <Paragraphs>121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1_Office Theme</vt:lpstr>
      <vt:lpstr>Theater 1/5</vt:lpstr>
      <vt:lpstr>Theater 2/5</vt:lpstr>
      <vt:lpstr>Theater 1/5</vt:lpstr>
      <vt:lpstr>Theater 2/5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title</dc:title>
  <dc:creator>Rachel Hawkes</dc:creator>
  <cp:lastModifiedBy>Stephen Owen</cp:lastModifiedBy>
  <cp:revision>102</cp:revision>
  <dcterms:created xsi:type="dcterms:W3CDTF">2020-07-18T21:51:12Z</dcterms:created>
  <dcterms:modified xsi:type="dcterms:W3CDTF">2021-10-21T12:53:09Z</dcterms:modified>
</cp:coreProperties>
</file>