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58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6400"/>
    <a:srgbClr val="115076"/>
    <a:srgbClr val="EE6000"/>
    <a:srgbClr val="FBF0D5"/>
    <a:srgbClr val="E25B00"/>
    <a:srgbClr val="DAA520"/>
    <a:srgbClr val="E3EA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63" autoAdjust="0"/>
    <p:restoredTop sz="96357" autoAdjust="0"/>
  </p:normalViewPr>
  <p:slideViewPr>
    <p:cSldViewPr snapToGrid="0">
      <p:cViewPr varScale="1">
        <p:scale>
          <a:sx n="73" d="100"/>
          <a:sy n="73" d="100"/>
        </p:scale>
        <p:origin x="60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BAE9C-ACF2-4362-814B-1AB50972AD2E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212F4-EB5A-464B-92EC-DACFCB1CC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856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OPTIONAL</a:t>
            </a:r>
          </a:p>
          <a:p>
            <a:endParaRPr lang="en-GB" b="1"/>
          </a:p>
          <a:p>
            <a:r>
              <a:rPr lang="en-GB" b="1" baseline="0"/>
              <a:t>Aim</a:t>
            </a:r>
            <a:r>
              <a:rPr lang="en-GB" b="1" baseline="0" dirty="0"/>
              <a:t>: </a:t>
            </a:r>
            <a:r>
              <a:rPr lang="en-GB" baseline="0" dirty="0"/>
              <a:t>to recall previously taught vocabulary</a:t>
            </a:r>
          </a:p>
          <a:p>
            <a:endParaRPr lang="en-GB" baseline="0" dirty="0"/>
          </a:p>
          <a:p>
            <a:r>
              <a:rPr lang="en-GB" b="1" baseline="0" dirty="0"/>
              <a:t>Procedure: </a:t>
            </a:r>
          </a:p>
          <a:p>
            <a:pPr marL="228600" indent="-228600">
              <a:buAutoNum type="arabicPeriod"/>
            </a:pPr>
            <a:r>
              <a:rPr lang="en-GB" b="0" baseline="0"/>
              <a:t>Say the </a:t>
            </a:r>
            <a:r>
              <a:rPr lang="en-GB" b="0" baseline="0" dirty="0"/>
              <a:t>item number in Spanish. This can be done in any order, so can be useful for additional practice with numbers.</a:t>
            </a:r>
          </a:p>
          <a:p>
            <a:pPr marL="228600" indent="-228600">
              <a:buAutoNum type="arabicPeriod"/>
            </a:pPr>
            <a:r>
              <a:rPr lang="en-GB" b="0" baseline="0" dirty="0"/>
              <a:t>Students say the target Spanish word in chorus, with definite article if referring to a noun.</a:t>
            </a:r>
          </a:p>
          <a:p>
            <a:pPr marL="228600" indent="-228600">
              <a:buAutoNum type="arabicPeriod"/>
            </a:pPr>
            <a:r>
              <a:rPr lang="en-GB" b="0" baseline="0"/>
              <a:t>Click on </a:t>
            </a:r>
            <a:r>
              <a:rPr lang="en-GB" b="0" baseline="0" dirty="0"/>
              <a:t>the pink text box to reveal the answer.</a:t>
            </a:r>
          </a:p>
          <a:p>
            <a:pPr marL="228600" indent="-228600">
              <a:buAutoNum type="arabicPeriod"/>
            </a:pPr>
            <a:r>
              <a:rPr lang="en-GB" b="0" dirty="0"/>
              <a:t>Further rounds could be done as</a:t>
            </a:r>
            <a:r>
              <a:rPr lang="en-GB" b="0" baseline="0" dirty="0"/>
              <a:t> a class or </a:t>
            </a:r>
            <a:r>
              <a:rPr lang="en-GB" b="0" dirty="0"/>
              <a:t>in pairs,</a:t>
            </a:r>
            <a:r>
              <a:rPr lang="en-GB" b="0" baseline="0" dirty="0"/>
              <a:t> with one partner saying a number and the other then saying the word. This could be done under time pressure to </a:t>
            </a:r>
            <a:r>
              <a:rPr lang="en-GB" b="0" baseline="0"/>
              <a:t>help automaticity </a:t>
            </a:r>
            <a:r>
              <a:rPr lang="en-GB" b="0" baseline="0" dirty="0"/>
              <a:t>(e.g. number of words that can be achieved in one minute by partner/team A vs partner/team B).</a:t>
            </a:r>
          </a:p>
          <a:p>
            <a:pPr marL="0" indent="0">
              <a:buNone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12F4-EB5A-464B-92EC-DACFCB1CC2C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206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8385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1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000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7907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7081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9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343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76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941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747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674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962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51" y="244150"/>
            <a:ext cx="9263849" cy="659085"/>
          </a:xfrm>
        </p:spPr>
        <p:txBody>
          <a:bodyPr>
            <a:noAutofit/>
          </a:bodyPr>
          <a:lstStyle/>
          <a:p>
            <a:r>
              <a:rPr lang="en-GB" sz="2800" b="1" dirty="0"/>
              <a:t>Ahora vamos a </a:t>
            </a:r>
            <a:r>
              <a:rPr lang="en-GB" sz="2800" b="1"/>
              <a:t>decir unas </a:t>
            </a:r>
            <a:r>
              <a:rPr lang="en-GB" sz="2800" b="1" dirty="0"/>
              <a:t>palabras en español. </a:t>
            </a:r>
            <a:br>
              <a:rPr lang="en-GB" sz="2800" b="1" dirty="0"/>
            </a:br>
            <a:r>
              <a:rPr lang="en-GB" sz="2800" b="1" dirty="0"/>
              <a:t>Usa la palabra para ‘the’ si es un nombre.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10FBEF5-8E6C-AE4A-B97F-5C2DE4EF7833}"/>
              </a:ext>
            </a:extLst>
          </p:cNvPr>
          <p:cNvSpPr/>
          <p:nvPr/>
        </p:nvSpPr>
        <p:spPr>
          <a:xfrm>
            <a:off x="9701561" y="258166"/>
            <a:ext cx="2226581" cy="400919"/>
          </a:xfrm>
          <a:prstGeom prst="roundRect">
            <a:avLst/>
          </a:prstGeom>
          <a:solidFill>
            <a:srgbClr val="F6640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hablar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751" y="1164412"/>
            <a:ext cx="508000" cy="455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03864"/>
                </a:solidFill>
              </a:rPr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235751" y="2053412"/>
            <a:ext cx="508000" cy="455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03864"/>
                </a:solidFill>
              </a:rPr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235751" y="2942412"/>
            <a:ext cx="508000" cy="455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03864"/>
                </a:solidFill>
              </a:rPr>
              <a:t>3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5751" y="3843343"/>
            <a:ext cx="508000" cy="455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03864"/>
                </a:solidFill>
              </a:rPr>
              <a:t>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35751" y="4732343"/>
            <a:ext cx="508000" cy="455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03864"/>
                </a:solidFill>
              </a:rPr>
              <a:t>5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35751" y="5621343"/>
            <a:ext cx="508000" cy="455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03864"/>
                </a:solidFill>
              </a:rPr>
              <a:t>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70600" y="1179553"/>
            <a:ext cx="508000" cy="455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03864"/>
                </a:solidFill>
              </a:rPr>
              <a:t>7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70600" y="2068553"/>
            <a:ext cx="508000" cy="455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03864"/>
                </a:solidFill>
              </a:rPr>
              <a:t>8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070600" y="2957553"/>
            <a:ext cx="508000" cy="455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03864"/>
                </a:solidFill>
              </a:rPr>
              <a:t>9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070600" y="3858484"/>
            <a:ext cx="508000" cy="455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03864"/>
                </a:solidFill>
              </a:rPr>
              <a:t>10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070600" y="4747484"/>
            <a:ext cx="508000" cy="455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03864"/>
                </a:solidFill>
              </a:rPr>
              <a:t>11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070600" y="5636484"/>
            <a:ext cx="508000" cy="455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03864"/>
                </a:solidFill>
              </a:rPr>
              <a:t>12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02501" y="1219200"/>
            <a:ext cx="1714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to happen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02501" y="2098185"/>
            <a:ext cx="2933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chemeClr val="accent5">
                    <a:lumMod val="50000"/>
                  </a:schemeClr>
                </a:solidFill>
              </a:rPr>
              <a:t>to buy, buying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02501" y="3025745"/>
            <a:ext cx="2933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chemeClr val="accent5">
                    <a:lumMod val="50000"/>
                  </a:schemeClr>
                </a:solidFill>
              </a:rPr>
              <a:t>summer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02501" y="3898898"/>
            <a:ext cx="2933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chemeClr val="accent5">
                    <a:lumMod val="50000"/>
                  </a:schemeClr>
                </a:solidFill>
              </a:rPr>
              <a:t>to make the most of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02500" y="4787898"/>
            <a:ext cx="25582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>
                <a:solidFill>
                  <a:schemeClr val="accent5">
                    <a:lumMod val="50000"/>
                  </a:schemeClr>
                </a:solidFill>
              </a:rPr>
              <a:t>Really?</a:t>
            </a:r>
            <a:endParaRPr lang="en-GB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02500" y="5676898"/>
            <a:ext cx="14362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chemeClr val="accent5">
                    <a:lumMod val="50000"/>
                  </a:schemeClr>
                </a:solidFill>
              </a:rPr>
              <a:t>long (m)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756400" y="1205168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chemeClr val="accent5">
                    <a:lumMod val="50000"/>
                  </a:schemeClr>
                </a:solidFill>
              </a:rPr>
              <a:t>country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756400" y="2096330"/>
            <a:ext cx="2933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chemeClr val="accent5">
                    <a:lumMod val="50000"/>
                  </a:schemeClr>
                </a:solidFill>
              </a:rPr>
              <a:t>to prepare, preparing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731000" y="2998428"/>
            <a:ext cx="3365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chemeClr val="accent5">
                    <a:lumMod val="50000"/>
                  </a:schemeClr>
                </a:solidFill>
              </a:rPr>
              <a:t>to enjoy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756400" y="3914771"/>
            <a:ext cx="3365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chemeClr val="accent5">
                    <a:lumMod val="50000"/>
                  </a:schemeClr>
                </a:solidFill>
              </a:rPr>
              <a:t>place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756400" y="4772649"/>
            <a:ext cx="3365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chemeClr val="accent5">
                    <a:lumMod val="50000"/>
                  </a:schemeClr>
                </a:solidFill>
              </a:rPr>
              <a:t>also, too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756400" y="5661503"/>
            <a:ext cx="3365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>
                <a:solidFill>
                  <a:schemeClr val="accent1">
                    <a:lumMod val="50000"/>
                  </a:schemeClr>
                </a:solidFill>
              </a:rPr>
              <a:t>August</a:t>
            </a:r>
            <a:endParaRPr lang="en-GB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638550" y="1166602"/>
            <a:ext cx="2241550" cy="508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srgbClr val="203864"/>
                </a:solidFill>
              </a:rPr>
              <a:t>pasar</a:t>
            </a:r>
            <a:endParaRPr lang="en-GB" sz="2000" b="1" dirty="0">
              <a:solidFill>
                <a:srgbClr val="203864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3635174" y="1159130"/>
            <a:ext cx="2241550" cy="5154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03864"/>
                </a:solidFill>
              </a:rPr>
              <a:t>?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3638550" y="2066631"/>
            <a:ext cx="2241550" cy="508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>
                <a:solidFill>
                  <a:srgbClr val="203864"/>
                </a:solidFill>
              </a:rPr>
              <a:t>comprar</a:t>
            </a:r>
            <a:endParaRPr lang="en-GB" sz="2000" b="1" dirty="0">
              <a:solidFill>
                <a:srgbClr val="203864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3635174" y="2061920"/>
            <a:ext cx="2255071" cy="508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03864"/>
                </a:solidFill>
              </a:rPr>
              <a:t>?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3638550" y="2960506"/>
            <a:ext cx="2241550" cy="508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03864"/>
                </a:solidFill>
              </a:rPr>
              <a:t>el </a:t>
            </a:r>
            <a:r>
              <a:rPr lang="en-GB" sz="2000" b="1" dirty="0" err="1">
                <a:solidFill>
                  <a:srgbClr val="203864"/>
                </a:solidFill>
              </a:rPr>
              <a:t>verano</a:t>
            </a:r>
            <a:endParaRPr lang="en-GB" sz="2000" b="1" dirty="0">
              <a:solidFill>
                <a:srgbClr val="203864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3638550" y="3822973"/>
            <a:ext cx="2241550" cy="508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>
                <a:solidFill>
                  <a:srgbClr val="203864"/>
                </a:solidFill>
              </a:rPr>
              <a:t>aprovechar</a:t>
            </a:r>
            <a:endParaRPr lang="en-GB" sz="2000" b="1" dirty="0">
              <a:solidFill>
                <a:srgbClr val="203864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3635174" y="2960506"/>
            <a:ext cx="2255071" cy="508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03864"/>
                </a:solidFill>
              </a:rPr>
              <a:t>?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3638550" y="4725177"/>
            <a:ext cx="2241550" cy="508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srgbClr val="203864"/>
                </a:solidFill>
              </a:rPr>
              <a:t>¿de verdad?</a:t>
            </a:r>
            <a:endParaRPr lang="en-GB" sz="2000" b="1" dirty="0">
              <a:solidFill>
                <a:srgbClr val="203864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3641925" y="4732649"/>
            <a:ext cx="2241550" cy="508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03864"/>
                </a:solidFill>
              </a:rPr>
              <a:t>?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3638550" y="5584514"/>
            <a:ext cx="2241550" cy="508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03864"/>
                </a:solidFill>
              </a:rPr>
              <a:t>largo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3635174" y="5584149"/>
            <a:ext cx="2241550" cy="508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03864"/>
                </a:solidFill>
              </a:rPr>
              <a:t>?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9701561" y="1151571"/>
            <a:ext cx="2226581" cy="508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03864"/>
                </a:solidFill>
              </a:rPr>
              <a:t>el </a:t>
            </a:r>
            <a:r>
              <a:rPr lang="en-GB" sz="2000" b="1" dirty="0" err="1">
                <a:solidFill>
                  <a:srgbClr val="203864"/>
                </a:solidFill>
              </a:rPr>
              <a:t>país</a:t>
            </a:r>
            <a:endParaRPr lang="en-GB" sz="2000" b="1" dirty="0">
              <a:solidFill>
                <a:srgbClr val="203864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9701561" y="1151223"/>
            <a:ext cx="2226581" cy="508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03864"/>
                </a:solidFill>
              </a:rPr>
              <a:t>?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9701561" y="2081496"/>
            <a:ext cx="2226581" cy="508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>
                <a:solidFill>
                  <a:srgbClr val="203864"/>
                </a:solidFill>
              </a:rPr>
              <a:t>preparar</a:t>
            </a:r>
            <a:endParaRPr lang="en-GB" sz="2000" b="1" dirty="0">
              <a:solidFill>
                <a:srgbClr val="203864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9709045" y="2081496"/>
            <a:ext cx="2226581" cy="508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03864"/>
                </a:solidFill>
              </a:rPr>
              <a:t>?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9721850" y="2994089"/>
            <a:ext cx="2241550" cy="508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>
                <a:solidFill>
                  <a:srgbClr val="203864"/>
                </a:solidFill>
              </a:rPr>
              <a:t>disfrutar</a:t>
            </a:r>
            <a:endParaRPr lang="en-GB" sz="2000" b="1" dirty="0">
              <a:solidFill>
                <a:srgbClr val="203864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9721850" y="2994339"/>
            <a:ext cx="2241550" cy="508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03864"/>
                </a:solidFill>
              </a:rPr>
              <a:t>?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9721850" y="5623977"/>
            <a:ext cx="2241550" cy="508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srgbClr val="203864"/>
                </a:solidFill>
              </a:rPr>
              <a:t>agosto</a:t>
            </a:r>
            <a:endParaRPr lang="en-GB" sz="2000" b="1" dirty="0">
              <a:solidFill>
                <a:srgbClr val="203864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641925" y="3822973"/>
            <a:ext cx="2234799" cy="508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03864"/>
                </a:solidFill>
              </a:rPr>
              <a:t>?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9725226" y="5628719"/>
            <a:ext cx="2241550" cy="508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03864"/>
                </a:solidFill>
              </a:rPr>
              <a:t>?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9701561" y="4780475"/>
            <a:ext cx="2241550" cy="508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>
                <a:solidFill>
                  <a:srgbClr val="203864"/>
                </a:solidFill>
              </a:rPr>
              <a:t>también</a:t>
            </a:r>
            <a:endParaRPr lang="en-GB" sz="2000" b="1" dirty="0">
              <a:solidFill>
                <a:srgbClr val="203864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9704937" y="4780475"/>
            <a:ext cx="2241550" cy="508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03864"/>
                </a:solidFill>
              </a:rPr>
              <a:t>?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9701561" y="3879859"/>
            <a:ext cx="2241550" cy="508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03864"/>
                </a:solidFill>
              </a:rPr>
              <a:t>el </a:t>
            </a:r>
            <a:r>
              <a:rPr lang="en-GB" sz="2000" b="1" dirty="0" err="1">
                <a:solidFill>
                  <a:srgbClr val="203864"/>
                </a:solidFill>
              </a:rPr>
              <a:t>lugar</a:t>
            </a:r>
            <a:endParaRPr lang="en-GB" sz="2000" b="1" dirty="0">
              <a:solidFill>
                <a:srgbClr val="203864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9704937" y="3875117"/>
            <a:ext cx="2241550" cy="508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03864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048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32" grpId="0" animBg="1"/>
      <p:bldP spid="36" grpId="0" animBg="1"/>
      <p:bldP spid="40" grpId="0" animBg="1"/>
      <p:bldP spid="42" grpId="0" animBg="1"/>
      <p:bldP spid="44" grpId="0" animBg="1"/>
      <p:bldP spid="46" grpId="0" animBg="1"/>
      <p:bldP spid="48" grpId="0" animBg="1"/>
      <p:bldP spid="50" grpId="0" animBg="1"/>
      <p:bldP spid="38" grpId="0" animBg="1"/>
      <p:bldP spid="52" grpId="0" animBg="1"/>
      <p:bldP spid="54" grpId="0" animBg="1"/>
      <p:bldP spid="56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rman SSCs Presentation" id="{D7EAE5A2-D63E-41EC-90F5-265942C6CAF1}" vid="{1E1D1D12-6C51-42D5-AE20-3CDAAE0CA8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5491</TotalTime>
  <Words>216</Words>
  <Application>Microsoft Office PowerPoint</Application>
  <PresentationFormat>Widescreen</PresentationFormat>
  <Paragraphs>60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1_Office Theme</vt:lpstr>
      <vt:lpstr>Ahora vamos a decir unas palabras en español.  Usa la palabra para ‘the’ si es un nombre.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Stephen Owen</cp:lastModifiedBy>
  <cp:revision>239</cp:revision>
  <dcterms:created xsi:type="dcterms:W3CDTF">2019-03-27T07:30:03Z</dcterms:created>
  <dcterms:modified xsi:type="dcterms:W3CDTF">2021-10-21T15:08:23Z</dcterms:modified>
</cp:coreProperties>
</file>