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7"/>
  </p:notesMasterIdLst>
  <p:sldIdLst>
    <p:sldId id="493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5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a further 12 words (plus numbers 1-12) from this week’s vocabulary set in oral modality, productive mode.  Using the timer in a specific round is a spur to increase the speed of processing.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Round 1: Teacher says the German, students say number in German, the word in English, then the word in German again, chorally.</a:t>
            </a:r>
            <a:br>
              <a:rPr lang="en-GB" dirty="0"/>
            </a:br>
            <a:r>
              <a:rPr lang="en-GB" dirty="0"/>
              <a:t>E.g. </a:t>
            </a:r>
            <a:br>
              <a:rPr lang="en-GB" dirty="0"/>
            </a:br>
            <a:r>
              <a:rPr lang="en-GB" dirty="0"/>
              <a:t>Teacher: </a:t>
            </a:r>
            <a:r>
              <a:rPr lang="en-GB" dirty="0" err="1"/>
              <a:t>grün</a:t>
            </a:r>
            <a:br>
              <a:rPr lang="en-GB" dirty="0"/>
            </a:br>
            <a:r>
              <a:rPr lang="en-GB" dirty="0"/>
              <a:t>Students: </a:t>
            </a:r>
            <a:r>
              <a:rPr lang="en-GB" dirty="0" err="1"/>
              <a:t>sechs</a:t>
            </a:r>
            <a:r>
              <a:rPr lang="en-GB" dirty="0"/>
              <a:t> – green – </a:t>
            </a:r>
            <a:r>
              <a:rPr lang="en-GB" dirty="0" err="1"/>
              <a:t>grün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Teacher to remind students to give the definite article with nouns.</a:t>
            </a:r>
            <a:br>
              <a:rPr lang="en-GB" dirty="0"/>
            </a:br>
            <a:endParaRPr lang="en-GB" dirty="0"/>
          </a:p>
          <a:p>
            <a:r>
              <a:rPr lang="en-GB" dirty="0"/>
              <a:t>2. Round 2: Teacher says the number, students say the German, chorally.</a:t>
            </a:r>
          </a:p>
          <a:p>
            <a:r>
              <a:rPr lang="en-GB" dirty="0"/>
              <a:t>3. Round 3: In pairs. Student A </a:t>
            </a:r>
            <a:r>
              <a:rPr lang="en-GB" dirty="0" err="1"/>
              <a:t>mouthes</a:t>
            </a:r>
            <a:r>
              <a:rPr lang="en-GB" dirty="0"/>
              <a:t> a German word, Student B says it aloud.  Continue for 20-second timer.  Swap roles.</a:t>
            </a:r>
          </a:p>
          <a:p>
            <a:r>
              <a:rPr lang="en-GB" dirty="0"/>
              <a:t>4. Round 4: Students say all words out loud, in number order, with 20-second timer.</a:t>
            </a:r>
          </a:p>
          <a:p>
            <a:endParaRPr lang="en-GB" dirty="0"/>
          </a:p>
          <a:p>
            <a:br>
              <a:rPr lang="en-GB" dirty="0"/>
            </a:br>
            <a:r>
              <a:rPr lang="en-GB" b="1" dirty="0"/>
              <a:t>Answers</a:t>
            </a:r>
            <a:br>
              <a:rPr lang="en-GB" dirty="0"/>
            </a:br>
            <a:r>
              <a:rPr lang="en-GB" dirty="0"/>
              <a:t>1. der </a:t>
            </a:r>
            <a:r>
              <a:rPr lang="en-GB" dirty="0" err="1"/>
              <a:t>Junge</a:t>
            </a:r>
            <a:br>
              <a:rPr lang="en-GB" dirty="0"/>
            </a:br>
            <a:r>
              <a:rPr lang="en-GB" dirty="0"/>
              <a:t>2. </a:t>
            </a:r>
            <a:r>
              <a:rPr lang="en-GB" dirty="0" err="1"/>
              <a:t>gesund</a:t>
            </a:r>
            <a:br>
              <a:rPr lang="en-GB" dirty="0"/>
            </a:br>
            <a:r>
              <a:rPr lang="en-GB" dirty="0"/>
              <a:t>3. das Tier</a:t>
            </a:r>
            <a:br>
              <a:rPr lang="en-GB" dirty="0"/>
            </a:br>
            <a:r>
              <a:rPr lang="en-GB" dirty="0"/>
              <a:t>4. </a:t>
            </a:r>
            <a:r>
              <a:rPr lang="en-GB" dirty="0" err="1"/>
              <a:t>hässlich</a:t>
            </a:r>
            <a:br>
              <a:rPr lang="en-GB" dirty="0"/>
            </a:br>
            <a:r>
              <a:rPr lang="en-GB" dirty="0"/>
              <a:t>5. </a:t>
            </a:r>
            <a:r>
              <a:rPr lang="en-GB" dirty="0" err="1"/>
              <a:t>wahr</a:t>
            </a:r>
            <a:br>
              <a:rPr lang="en-GB" dirty="0"/>
            </a:br>
            <a:r>
              <a:rPr lang="en-GB" dirty="0"/>
              <a:t>6. </a:t>
            </a:r>
            <a:r>
              <a:rPr lang="en-GB" dirty="0" err="1"/>
              <a:t>grün</a:t>
            </a:r>
            <a:br>
              <a:rPr lang="en-GB" dirty="0"/>
            </a:br>
            <a:r>
              <a:rPr lang="en-GB" dirty="0"/>
              <a:t>7. das Auto</a:t>
            </a:r>
            <a:br>
              <a:rPr lang="en-GB" dirty="0"/>
            </a:br>
            <a:r>
              <a:rPr lang="en-GB" dirty="0"/>
              <a:t>8. die </a:t>
            </a:r>
            <a:r>
              <a:rPr lang="en-GB" dirty="0" err="1"/>
              <a:t>Tür</a:t>
            </a:r>
            <a:br>
              <a:rPr lang="en-GB" dirty="0"/>
            </a:br>
            <a:r>
              <a:rPr lang="en-GB" dirty="0"/>
              <a:t>9. </a:t>
            </a:r>
            <a:r>
              <a:rPr lang="en-GB" dirty="0" err="1"/>
              <a:t>gelb</a:t>
            </a:r>
            <a:br>
              <a:rPr lang="en-GB" dirty="0"/>
            </a:br>
            <a:r>
              <a:rPr lang="en-GB" dirty="0"/>
              <a:t>10. Angst </a:t>
            </a:r>
            <a:r>
              <a:rPr lang="en-GB" dirty="0" err="1"/>
              <a:t>vor</a:t>
            </a:r>
            <a:br>
              <a:rPr lang="en-GB" dirty="0"/>
            </a:br>
            <a:r>
              <a:rPr lang="en-GB" dirty="0"/>
              <a:t>11. die </a:t>
            </a:r>
            <a:r>
              <a:rPr lang="en-GB" dirty="0" err="1"/>
              <a:t>Geschwister</a:t>
            </a:r>
            <a:br>
              <a:rPr lang="en-GB" dirty="0"/>
            </a:br>
            <a:r>
              <a:rPr lang="en-GB" dirty="0"/>
              <a:t>12. </a:t>
            </a:r>
            <a:r>
              <a:rPr lang="en-GB" dirty="0" err="1"/>
              <a:t>schön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01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444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6925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877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6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92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63103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3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4649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7838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04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08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34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70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8449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38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963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1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151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1531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51323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22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86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4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656703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76800" y="247046"/>
            <a:ext cx="1382092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C77C08-5026-0447-B022-A3A477524218}"/>
              </a:ext>
            </a:extLst>
          </p:cNvPr>
          <p:cNvSpPr txBox="1"/>
          <p:nvPr/>
        </p:nvSpPr>
        <p:spPr>
          <a:xfrm>
            <a:off x="2787276" y="267351"/>
            <a:ext cx="55638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Welche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Nummer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das?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sagt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man das auf Deutsch?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E19005E-7CCD-4DD3-8FEA-B69D736F4F29}"/>
              </a:ext>
            </a:extLst>
          </p:cNvPr>
          <p:cNvGraphicFramePr>
            <a:graphicFrameLocks noGrp="1"/>
          </p:cNvGraphicFramePr>
          <p:nvPr/>
        </p:nvGraphicFramePr>
        <p:xfrm>
          <a:off x="1125789" y="1257487"/>
          <a:ext cx="8481428" cy="483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0357">
                  <a:extLst>
                    <a:ext uri="{9D8B030D-6E8A-4147-A177-3AD203B41FA5}">
                      <a16:colId xmlns:a16="http://schemas.microsoft.com/office/drawing/2014/main" val="3394431623"/>
                    </a:ext>
                  </a:extLst>
                </a:gridCol>
                <a:gridCol w="2120357">
                  <a:extLst>
                    <a:ext uri="{9D8B030D-6E8A-4147-A177-3AD203B41FA5}">
                      <a16:colId xmlns:a16="http://schemas.microsoft.com/office/drawing/2014/main" val="1868380237"/>
                    </a:ext>
                  </a:extLst>
                </a:gridCol>
                <a:gridCol w="2120357">
                  <a:extLst>
                    <a:ext uri="{9D8B030D-6E8A-4147-A177-3AD203B41FA5}">
                      <a16:colId xmlns:a16="http://schemas.microsoft.com/office/drawing/2014/main" val="3381827036"/>
                    </a:ext>
                  </a:extLst>
                </a:gridCol>
                <a:gridCol w="2120357">
                  <a:extLst>
                    <a:ext uri="{9D8B030D-6E8A-4147-A177-3AD203B41FA5}">
                      <a16:colId xmlns:a16="http://schemas.microsoft.com/office/drawing/2014/main" val="1762458426"/>
                    </a:ext>
                  </a:extLst>
                </a:gridCol>
              </a:tblGrid>
              <a:tr h="161147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45302"/>
                  </a:ext>
                </a:extLst>
              </a:tr>
              <a:tr h="161147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40007"/>
                  </a:ext>
                </a:extLst>
              </a:tr>
              <a:tr h="161147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rgbClr val="115076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15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20334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93B332-140C-42A9-A10C-4CFEF881AD69}"/>
              </a:ext>
            </a:extLst>
          </p:cNvPr>
          <p:cNvSpPr txBox="1"/>
          <p:nvPr/>
        </p:nvSpPr>
        <p:spPr>
          <a:xfrm>
            <a:off x="1124820" y="2377471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[boy]</a:t>
            </a:r>
          </a:p>
        </p:txBody>
      </p:sp>
      <p:sp>
        <p:nvSpPr>
          <p:cNvPr id="9" name="Rectangle 2" descr="rectangle that moves down the slide to show the 60 second timer">
            <a:extLst>
              <a:ext uri="{FF2B5EF4-FFF2-40B4-BE49-F238E27FC236}">
                <a16:creationId xmlns:a16="http://schemas.microsoft.com/office/drawing/2014/main" id="{CA112CA0-8B06-43D2-9B7E-F252D587E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1959" y="1332886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ectangle 3" descr="rectangle for timer">
            <a:extLst>
              <a:ext uri="{FF2B5EF4-FFF2-40B4-BE49-F238E27FC236}">
                <a16:creationId xmlns:a16="http://schemas.microsoft.com/office/drawing/2014/main" id="{B09254F8-91E6-47AA-AFE0-FC120ABC2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9593" y="1332884"/>
            <a:ext cx="503528" cy="41562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Line 7" descr="top line for timer, 60 seconds">
            <a:extLst>
              <a:ext uri="{FF2B5EF4-FFF2-40B4-BE49-F238E27FC236}">
                <a16:creationId xmlns:a16="http://schemas.microsoft.com/office/drawing/2014/main" id="{CF3BAB52-EC45-4997-93F6-32CD8F079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20020" y="1321458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DA627906-C55D-4589-BBA5-F5675387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6811" y="1163607"/>
            <a:ext cx="431800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20</a:t>
            </a:r>
          </a:p>
        </p:txBody>
      </p:sp>
      <p:sp>
        <p:nvSpPr>
          <p:cNvPr id="13" name="Line 4" descr="line to show the length of 60 seconds">
            <a:extLst>
              <a:ext uri="{FF2B5EF4-FFF2-40B4-BE49-F238E27FC236}">
                <a16:creationId xmlns:a16="http://schemas.microsoft.com/office/drawing/2014/main" id="{1D2E6979-9488-4D83-9604-548678C20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1321458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E00292E3-3580-4D91-AEA4-C4DD0136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332" y="3305360"/>
            <a:ext cx="1439862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Sekunden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 charset="0"/>
            </a:endParaRPr>
          </a:p>
        </p:txBody>
      </p:sp>
      <p:sp>
        <p:nvSpPr>
          <p:cNvPr id="15" name="Line 9" descr="bottom line for timer, 0 seconds">
            <a:extLst>
              <a:ext uri="{FF2B5EF4-FFF2-40B4-BE49-F238E27FC236}">
                <a16:creationId xmlns:a16="http://schemas.microsoft.com/office/drawing/2014/main" id="{5E672807-8BAA-4C25-AA36-4DF53A59C2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795332" y="5477717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5B051E20-FB20-4287-8D4D-A98662032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12123" y="5297189"/>
            <a:ext cx="7341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charset="0"/>
              </a:rPr>
              <a:t>0</a:t>
            </a:r>
          </a:p>
        </p:txBody>
      </p:sp>
      <p:sp>
        <p:nvSpPr>
          <p:cNvPr id="17" name="Rectangle 16" descr="box to hide timer as it goes off the page">
            <a:extLst>
              <a:ext uri="{FF2B5EF4-FFF2-40B4-BE49-F238E27FC236}">
                <a16:creationId xmlns:a16="http://schemas.microsoft.com/office/drawing/2014/main" id="{753195EE-DE29-493C-8B4F-5681C273E684}"/>
              </a:ext>
            </a:extLst>
          </p:cNvPr>
          <p:cNvSpPr/>
          <p:nvPr/>
        </p:nvSpPr>
        <p:spPr>
          <a:xfrm>
            <a:off x="9958365" y="5520139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AutoShape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A14715E3-6829-46E0-AEB1-4F6BD9C7A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695" y="5708137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LOS!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CC626C4-6667-4623-958C-7154EF1D8516}"/>
              </a:ext>
            </a:extLst>
          </p:cNvPr>
          <p:cNvSpPr txBox="1"/>
          <p:nvPr/>
        </p:nvSpPr>
        <p:spPr>
          <a:xfrm>
            <a:off x="3247192" y="2377471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[healthy]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C6E72-D7EB-4A10-9787-6567FDA5D8E5}"/>
              </a:ext>
            </a:extLst>
          </p:cNvPr>
          <p:cNvSpPr txBox="1"/>
          <p:nvPr/>
        </p:nvSpPr>
        <p:spPr>
          <a:xfrm>
            <a:off x="5367791" y="2391518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[animal]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8D181C-7CD4-4BBC-A6D1-4C0309950568}"/>
              </a:ext>
            </a:extLst>
          </p:cNvPr>
          <p:cNvSpPr txBox="1"/>
          <p:nvPr/>
        </p:nvSpPr>
        <p:spPr>
          <a:xfrm>
            <a:off x="7492753" y="2405565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[ugly]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AFD328-4AAE-4701-986F-9C3581118853}"/>
              </a:ext>
            </a:extLst>
          </p:cNvPr>
          <p:cNvSpPr txBox="1"/>
          <p:nvPr/>
        </p:nvSpPr>
        <p:spPr>
          <a:xfrm>
            <a:off x="1119476" y="3987451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[true]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519F24-DFC9-4163-9D7A-75E305C4F59B}"/>
              </a:ext>
            </a:extLst>
          </p:cNvPr>
          <p:cNvSpPr txBox="1"/>
          <p:nvPr/>
        </p:nvSpPr>
        <p:spPr>
          <a:xfrm>
            <a:off x="3241848" y="3987451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[green]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4013E2-AE5E-48D7-8861-F926D790C1FB}"/>
              </a:ext>
            </a:extLst>
          </p:cNvPr>
          <p:cNvSpPr txBox="1"/>
          <p:nvPr/>
        </p:nvSpPr>
        <p:spPr>
          <a:xfrm>
            <a:off x="5362447" y="4001498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[car]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F7E2C-5E83-4FD0-83B4-72917672A2D4}"/>
              </a:ext>
            </a:extLst>
          </p:cNvPr>
          <p:cNvSpPr txBox="1"/>
          <p:nvPr/>
        </p:nvSpPr>
        <p:spPr>
          <a:xfrm>
            <a:off x="7487409" y="4015545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[door]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80EA17-62F6-4CCF-97BF-7CCFEBABCD0B}"/>
              </a:ext>
            </a:extLst>
          </p:cNvPr>
          <p:cNvSpPr txBox="1"/>
          <p:nvPr/>
        </p:nvSpPr>
        <p:spPr>
          <a:xfrm>
            <a:off x="1100983" y="5620006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[yellow]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95D4BE-AC3B-43B1-948A-AF7D6311F4B8}"/>
              </a:ext>
            </a:extLst>
          </p:cNvPr>
          <p:cNvSpPr txBox="1"/>
          <p:nvPr/>
        </p:nvSpPr>
        <p:spPr>
          <a:xfrm>
            <a:off x="3223355" y="5620006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[fear of]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29DDEE-5A1D-4626-BE40-CB74A5EE00E2}"/>
              </a:ext>
            </a:extLst>
          </p:cNvPr>
          <p:cNvSpPr txBox="1"/>
          <p:nvPr/>
        </p:nvSpPr>
        <p:spPr>
          <a:xfrm>
            <a:off x="5343954" y="5634053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[siblings]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B0EE3B7-6987-42D1-A7DA-9631E4DCAECD}"/>
              </a:ext>
            </a:extLst>
          </p:cNvPr>
          <p:cNvSpPr txBox="1"/>
          <p:nvPr/>
        </p:nvSpPr>
        <p:spPr>
          <a:xfrm>
            <a:off x="7468916" y="5648100"/>
            <a:ext cx="211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[beautiful]</a:t>
            </a:r>
          </a:p>
        </p:txBody>
      </p:sp>
      <p:pic>
        <p:nvPicPr>
          <p:cNvPr id="32" name="Picture 31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9CF97DD-CCBF-4D11-9988-F4317D46FE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26" y="1358490"/>
            <a:ext cx="844673" cy="10048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D34B7B5-EC9B-4237-8DC9-02CAD75690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465" y="1513536"/>
            <a:ext cx="971289" cy="874161"/>
          </a:xfrm>
          <a:prstGeom prst="rect">
            <a:avLst/>
          </a:prstGeom>
        </p:spPr>
      </p:pic>
      <p:pic>
        <p:nvPicPr>
          <p:cNvPr id="40" name="Picture 39" descr="A picture containing icon&#10;&#10;Description automatically generated">
            <a:extLst>
              <a:ext uri="{FF2B5EF4-FFF2-40B4-BE49-F238E27FC236}">
                <a16:creationId xmlns:a16="http://schemas.microsoft.com/office/drawing/2014/main" id="{AFBB1488-6019-4402-8DC2-12DD6B6AA28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316" y="2944589"/>
            <a:ext cx="1194132" cy="11304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486410F-5F13-40B6-9570-12D3106C478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246" y="4656143"/>
            <a:ext cx="1001126" cy="947733"/>
          </a:xfrm>
          <a:prstGeom prst="rect">
            <a:avLst/>
          </a:prstGeom>
        </p:spPr>
      </p:pic>
      <p:pic>
        <p:nvPicPr>
          <p:cNvPr id="44" name="Picture 43" descr="Background pattern&#10;&#10;Description automatically generated">
            <a:extLst>
              <a:ext uri="{FF2B5EF4-FFF2-40B4-BE49-F238E27FC236}">
                <a16:creationId xmlns:a16="http://schemas.microsoft.com/office/drawing/2014/main" id="{47069488-5161-480E-AB04-401DF41EFF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848" y="4583496"/>
            <a:ext cx="1005515" cy="106078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C458F69-B77F-40E4-9B3D-8E4A2DA7F31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455" y="111713"/>
            <a:ext cx="1234606" cy="123460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90D9D89D-9A39-4910-8A13-1F5E820F83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383" y="1483692"/>
            <a:ext cx="1462770" cy="883553"/>
          </a:xfrm>
          <a:prstGeom prst="rect">
            <a:avLst/>
          </a:prstGeom>
        </p:spPr>
      </p:pic>
      <p:pic>
        <p:nvPicPr>
          <p:cNvPr id="1026" name="Picture 2" descr="Troll Clip 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383" y="1388377"/>
            <a:ext cx="987504" cy="110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ck1 Clip Ar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40" y="3013776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r Clip Ar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587" y="3159487"/>
            <a:ext cx="1533899" cy="88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oor Clip A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105" y="3003605"/>
            <a:ext cx="768632" cy="104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anicky Frog Clip Art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823" y="4590407"/>
            <a:ext cx="1100443" cy="111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oy And Girl Teens Clip Ar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86650" y="4569587"/>
            <a:ext cx="1210060" cy="119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9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443</Words>
  <Application>Microsoft Office PowerPoint</Application>
  <PresentationFormat>Widescreen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18</cp:revision>
  <dcterms:created xsi:type="dcterms:W3CDTF">2021-02-04T07:50:06Z</dcterms:created>
  <dcterms:modified xsi:type="dcterms:W3CDTF">2021-03-02T12:57:21Z</dcterms:modified>
</cp:coreProperties>
</file>