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24" r:id="rId2"/>
    <p:sldMasterId id="2147483736" r:id="rId3"/>
  </p:sldMasterIdLst>
  <p:notesMasterIdLst>
    <p:notesMasterId r:id="rId7"/>
  </p:notesMasterIdLst>
  <p:sldIdLst>
    <p:sldId id="617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350" autoAdjust="0"/>
  </p:normalViewPr>
  <p:slideViewPr>
    <p:cSldViewPr snapToGrid="0">
      <p:cViewPr varScale="1">
        <p:scale>
          <a:sx n="51" d="100"/>
          <a:sy n="51" d="100"/>
        </p:scale>
        <p:origin x="12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7FAD3-0CC5-429F-BB04-4E199636F5AE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F18CC-0A43-4D3B-9745-7B9203EC9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4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Timing: 5 mins</a:t>
            </a:r>
          </a:p>
          <a:p>
            <a:endParaRPr lang="en-GB" b="1" dirty="0"/>
          </a:p>
          <a:p>
            <a:r>
              <a:rPr lang="en-GB" b="1" dirty="0"/>
              <a:t>Aim: </a:t>
            </a:r>
            <a:r>
              <a:rPr lang="en-GB" dirty="0"/>
              <a:t>to revise the plural forms of familiar nouns from Y7 in written modality.</a:t>
            </a:r>
            <a:endParaRPr lang="en-GB" baseline="0" dirty="0"/>
          </a:p>
          <a:p>
            <a:endParaRPr lang="en-GB" baseline="0" dirty="0"/>
          </a:p>
          <a:p>
            <a:r>
              <a:rPr lang="en-GB" b="1" dirty="0"/>
              <a:t>Procedure:</a:t>
            </a:r>
          </a:p>
          <a:p>
            <a:pPr marL="228600" indent="-228600">
              <a:buAutoNum type="arabicPeriod"/>
            </a:pPr>
            <a:r>
              <a:rPr lang="en-GB" dirty="0"/>
              <a:t>Students write the plural form for the nouns prompted by the images.</a:t>
            </a:r>
          </a:p>
          <a:p>
            <a:pPr marL="228600" indent="-228600">
              <a:buAutoNum type="arabicPeriod"/>
            </a:pPr>
            <a:r>
              <a:rPr lang="en-GB" baseline="0" dirty="0"/>
              <a:t>Elicit full sentence/question from students, orally.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/>
              <a:t>Click the number to hear the full audio (listen and check).</a:t>
            </a:r>
          </a:p>
          <a:p>
            <a:pPr marL="228600" indent="-228600">
              <a:buAutoNum type="arabicPeriod"/>
            </a:pPr>
            <a:r>
              <a:rPr lang="en-GB" baseline="0" dirty="0"/>
              <a:t>Click to reveal the written answer.</a:t>
            </a:r>
          </a:p>
          <a:p>
            <a:pPr marL="228600" indent="-228600">
              <a:buAutoNum type="arabicPeriod"/>
            </a:pPr>
            <a:r>
              <a:rPr lang="en-GB" baseline="0" dirty="0"/>
              <a:t>Clarify English meaning.</a:t>
            </a:r>
          </a:p>
          <a:p>
            <a:pPr marL="228600" indent="-228600">
              <a:buAutoNum type="arabicPeriod"/>
            </a:pPr>
            <a:endParaRPr lang="en-GB" baseline="0" dirty="0"/>
          </a:p>
          <a:p>
            <a:pPr marL="0" indent="0">
              <a:buNone/>
            </a:pPr>
            <a:r>
              <a:rPr lang="en-GB" baseline="0" dirty="0"/>
              <a:t>Transcript:</a:t>
            </a:r>
            <a:br>
              <a:rPr lang="en-GB" baseline="0" dirty="0"/>
            </a:br>
            <a:r>
              <a:rPr lang="en-GB" baseline="0" dirty="0"/>
              <a:t>1. Wie </a:t>
            </a:r>
            <a:r>
              <a:rPr lang="en-GB" baseline="0" dirty="0" err="1"/>
              <a:t>viele</a:t>
            </a:r>
            <a:r>
              <a:rPr lang="en-GB" baseline="0" dirty="0"/>
              <a:t> </a:t>
            </a:r>
            <a:r>
              <a:rPr lang="en-GB" b="1" baseline="0" dirty="0" err="1"/>
              <a:t>Bücher</a:t>
            </a:r>
            <a:r>
              <a:rPr lang="en-GB" b="1" baseline="0" dirty="0"/>
              <a:t> </a:t>
            </a:r>
            <a:r>
              <a:rPr lang="en-GB" baseline="0" dirty="0"/>
              <a:t>hast du in </a:t>
            </a:r>
            <a:r>
              <a:rPr lang="en-GB" baseline="0" dirty="0" err="1"/>
              <a:t>deinem</a:t>
            </a:r>
            <a:r>
              <a:rPr lang="en-GB" baseline="0" dirty="0"/>
              <a:t> Rucksack?</a:t>
            </a:r>
            <a:br>
              <a:rPr lang="en-GB" baseline="0" dirty="0"/>
            </a:br>
            <a:r>
              <a:rPr lang="en-GB" baseline="0" dirty="0"/>
              <a:t>2. Hast du </a:t>
            </a:r>
            <a:r>
              <a:rPr lang="en-GB" baseline="0" dirty="0" err="1"/>
              <a:t>drei</a:t>
            </a:r>
            <a:r>
              <a:rPr lang="en-GB" baseline="0" dirty="0"/>
              <a:t> </a:t>
            </a:r>
            <a:r>
              <a:rPr lang="en-GB" baseline="0" dirty="0" err="1"/>
              <a:t>oder</a:t>
            </a:r>
            <a:r>
              <a:rPr lang="en-GB" baseline="0" dirty="0"/>
              <a:t> </a:t>
            </a:r>
            <a:r>
              <a:rPr lang="en-GB" baseline="0" dirty="0" err="1"/>
              <a:t>vier</a:t>
            </a:r>
            <a:r>
              <a:rPr lang="en-GB" baseline="0" dirty="0"/>
              <a:t> </a:t>
            </a:r>
            <a:r>
              <a:rPr lang="en-GB" b="1" baseline="0" dirty="0" err="1"/>
              <a:t>Geschenke</a:t>
            </a:r>
            <a:r>
              <a:rPr lang="en-GB" baseline="0" dirty="0"/>
              <a:t> von </a:t>
            </a:r>
            <a:r>
              <a:rPr lang="en-GB" baseline="0" dirty="0" err="1"/>
              <a:t>uns</a:t>
            </a:r>
            <a:r>
              <a:rPr lang="en-GB" baseline="0" dirty="0"/>
              <a:t> </a:t>
            </a:r>
            <a:r>
              <a:rPr lang="en-GB" baseline="0" dirty="0" err="1"/>
              <a:t>gekriegt</a:t>
            </a:r>
            <a:r>
              <a:rPr lang="en-GB" baseline="0" dirty="0"/>
              <a:t>?</a:t>
            </a:r>
            <a:br>
              <a:rPr lang="en-GB" baseline="0" dirty="0"/>
            </a:br>
            <a:r>
              <a:rPr lang="en-GB" baseline="0" dirty="0"/>
              <a:t>3. Wie </a:t>
            </a:r>
            <a:r>
              <a:rPr lang="en-GB" baseline="0" dirty="0" err="1"/>
              <a:t>viele</a:t>
            </a:r>
            <a:r>
              <a:rPr lang="en-GB" baseline="0" dirty="0"/>
              <a:t> </a:t>
            </a:r>
            <a:r>
              <a:rPr lang="en-GB" b="1" baseline="0" dirty="0"/>
              <a:t>Kinder</a:t>
            </a:r>
            <a:r>
              <a:rPr lang="en-GB" baseline="0" dirty="0"/>
              <a:t> </a:t>
            </a:r>
            <a:r>
              <a:rPr lang="en-GB" baseline="0" dirty="0" err="1"/>
              <a:t>siehst</a:t>
            </a:r>
            <a:r>
              <a:rPr lang="en-GB" baseline="0" dirty="0"/>
              <a:t> du </a:t>
            </a:r>
            <a:r>
              <a:rPr lang="en-GB" baseline="0" dirty="0" err="1"/>
              <a:t>jetzt</a:t>
            </a:r>
            <a:r>
              <a:rPr lang="en-GB" baseline="0" dirty="0"/>
              <a:t> </a:t>
            </a:r>
            <a:r>
              <a:rPr lang="en-GB" baseline="0" dirty="0" err="1"/>
              <a:t>im</a:t>
            </a:r>
            <a:r>
              <a:rPr lang="en-GB" baseline="0" dirty="0"/>
              <a:t> Park?</a:t>
            </a:r>
            <a:br>
              <a:rPr lang="en-GB" baseline="0" dirty="0"/>
            </a:br>
            <a:r>
              <a:rPr lang="en-GB" baseline="0" dirty="0"/>
              <a:t>4. Berlin hat </a:t>
            </a:r>
            <a:r>
              <a:rPr lang="en-GB" baseline="0" dirty="0" err="1"/>
              <a:t>sechs</a:t>
            </a:r>
            <a:r>
              <a:rPr lang="en-GB" baseline="0" dirty="0"/>
              <a:t> </a:t>
            </a:r>
            <a:r>
              <a:rPr lang="en-GB" baseline="0" dirty="0" err="1"/>
              <a:t>Fußball</a:t>
            </a:r>
            <a:r>
              <a:rPr lang="en-GB" b="1" baseline="0" dirty="0" err="1"/>
              <a:t>vereine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5. Wie hast du die “Frozen” </a:t>
            </a:r>
            <a:r>
              <a:rPr lang="en-GB" b="1" baseline="0" dirty="0" err="1"/>
              <a:t>Filme</a:t>
            </a:r>
            <a:r>
              <a:rPr lang="en-GB" b="1" baseline="0" dirty="0"/>
              <a:t> </a:t>
            </a:r>
            <a:r>
              <a:rPr lang="en-GB" baseline="0" dirty="0" err="1"/>
              <a:t>gefunden</a:t>
            </a:r>
            <a:r>
              <a:rPr lang="en-GB" baseline="0" dirty="0"/>
              <a:t>?</a:t>
            </a:r>
            <a:br>
              <a:rPr lang="en-GB" baseline="0" dirty="0"/>
            </a:br>
            <a:r>
              <a:rPr lang="en-GB" baseline="0" dirty="0"/>
              <a:t>6. </a:t>
            </a:r>
            <a:r>
              <a:rPr lang="en-GB" baseline="0" dirty="0" err="1"/>
              <a:t>Wolfgangs</a:t>
            </a:r>
            <a:r>
              <a:rPr lang="en-GB" baseline="0" dirty="0"/>
              <a:t> </a:t>
            </a:r>
            <a:r>
              <a:rPr lang="en-GB" baseline="0" dirty="0" err="1"/>
              <a:t>Mutti</a:t>
            </a:r>
            <a:r>
              <a:rPr lang="en-GB" baseline="0" dirty="0"/>
              <a:t> </a:t>
            </a:r>
            <a:r>
              <a:rPr lang="en-GB" baseline="0" dirty="0" err="1"/>
              <a:t>kauft</a:t>
            </a:r>
            <a:r>
              <a:rPr lang="en-GB" baseline="0" dirty="0"/>
              <a:t> </a:t>
            </a:r>
            <a:r>
              <a:rPr lang="en-GB" baseline="0" dirty="0" err="1"/>
              <a:t>ein</a:t>
            </a:r>
            <a:r>
              <a:rPr lang="en-GB" baseline="0" dirty="0"/>
              <a:t> </a:t>
            </a:r>
            <a:r>
              <a:rPr lang="en-GB" baseline="0" dirty="0" err="1"/>
              <a:t>neues</a:t>
            </a:r>
            <a:r>
              <a:rPr lang="en-GB" baseline="0" dirty="0"/>
              <a:t> Haus.  Es hat 10 </a:t>
            </a:r>
            <a:r>
              <a:rPr lang="en-GB" b="1" baseline="0" dirty="0"/>
              <a:t>Zimmer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7. </a:t>
            </a:r>
            <a:r>
              <a:rPr lang="en-GB" baseline="0" dirty="0" err="1"/>
              <a:t>Vor</a:t>
            </a:r>
            <a:r>
              <a:rPr lang="en-GB" baseline="0" dirty="0"/>
              <a:t> </a:t>
            </a:r>
            <a:r>
              <a:rPr lang="en-GB" baseline="0" dirty="0" err="1"/>
              <a:t>zwei</a:t>
            </a:r>
            <a:r>
              <a:rPr lang="en-GB" baseline="0" dirty="0"/>
              <a:t> </a:t>
            </a:r>
            <a:r>
              <a:rPr lang="en-GB" b="1" baseline="0" dirty="0" err="1"/>
              <a:t>Wochen</a:t>
            </a:r>
            <a:r>
              <a:rPr lang="en-GB" baseline="0" dirty="0"/>
              <a:t> </a:t>
            </a:r>
            <a:r>
              <a:rPr lang="en-GB" baseline="0" dirty="0" err="1"/>
              <a:t>hatten</a:t>
            </a:r>
            <a:r>
              <a:rPr lang="en-GB" baseline="0" dirty="0"/>
              <a:t> </a:t>
            </a:r>
            <a:r>
              <a:rPr lang="en-GB" baseline="0" dirty="0" err="1"/>
              <a:t>wir</a:t>
            </a:r>
            <a:r>
              <a:rPr lang="en-GB" baseline="0" dirty="0"/>
              <a:t> </a:t>
            </a:r>
            <a:r>
              <a:rPr lang="en-GB" baseline="0" dirty="0" err="1"/>
              <a:t>eine</a:t>
            </a:r>
            <a:r>
              <a:rPr lang="en-GB" baseline="0" dirty="0"/>
              <a:t> </a:t>
            </a:r>
            <a:r>
              <a:rPr lang="en-GB" baseline="0" dirty="0" err="1"/>
              <a:t>Woche</a:t>
            </a:r>
            <a:r>
              <a:rPr lang="en-GB" baseline="0" dirty="0"/>
              <a:t> </a:t>
            </a:r>
            <a:r>
              <a:rPr lang="en-GB" baseline="0" dirty="0" err="1"/>
              <a:t>Ferien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8. Am </a:t>
            </a:r>
            <a:r>
              <a:rPr lang="en-GB" baseline="0" dirty="0" err="1"/>
              <a:t>Wochenende</a:t>
            </a:r>
            <a:r>
              <a:rPr lang="en-GB" baseline="0" dirty="0"/>
              <a:t> </a:t>
            </a:r>
            <a:r>
              <a:rPr lang="en-GB" baseline="0" dirty="0" err="1"/>
              <a:t>gehen</a:t>
            </a:r>
            <a:r>
              <a:rPr lang="en-GB" baseline="0" dirty="0"/>
              <a:t> </a:t>
            </a:r>
            <a:r>
              <a:rPr lang="en-GB" baseline="0" dirty="0" err="1"/>
              <a:t>wir</a:t>
            </a:r>
            <a:r>
              <a:rPr lang="en-GB" baseline="0" dirty="0"/>
              <a:t> auf </a:t>
            </a:r>
            <a:r>
              <a:rPr lang="en-GB" baseline="0" dirty="0" err="1"/>
              <a:t>zwei</a:t>
            </a:r>
            <a:r>
              <a:rPr lang="en-GB" baseline="0" dirty="0"/>
              <a:t> </a:t>
            </a:r>
            <a:r>
              <a:rPr lang="en-GB" b="1" baseline="0" dirty="0" err="1"/>
              <a:t>Partys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9. Wolfgang hat </a:t>
            </a:r>
            <a:r>
              <a:rPr lang="en-GB" baseline="0" dirty="0" err="1"/>
              <a:t>zwei</a:t>
            </a:r>
            <a:r>
              <a:rPr lang="en-GB" baseline="0" dirty="0"/>
              <a:t> </a:t>
            </a:r>
            <a:r>
              <a:rPr lang="en-GB" baseline="0" dirty="0" err="1"/>
              <a:t>Lieblings</a:t>
            </a:r>
            <a:r>
              <a:rPr lang="en-GB" b="1" baseline="0" dirty="0" err="1"/>
              <a:t>bands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10. Wie </a:t>
            </a:r>
            <a:r>
              <a:rPr lang="en-GB" baseline="0" dirty="0" err="1"/>
              <a:t>viele</a:t>
            </a:r>
            <a:r>
              <a:rPr lang="en-GB" baseline="0" dirty="0"/>
              <a:t> </a:t>
            </a:r>
            <a:r>
              <a:rPr lang="en-GB" b="1" baseline="0" dirty="0" err="1"/>
              <a:t>Freitage</a:t>
            </a:r>
            <a:r>
              <a:rPr lang="en-GB" b="1" baseline="0" dirty="0"/>
              <a:t> </a:t>
            </a:r>
            <a:r>
              <a:rPr lang="en-GB" baseline="0" dirty="0" err="1"/>
              <a:t>gibt</a:t>
            </a:r>
            <a:r>
              <a:rPr lang="en-GB" baseline="0" dirty="0"/>
              <a:t> es dieses </a:t>
            </a:r>
            <a:r>
              <a:rPr lang="en-GB" baseline="0" dirty="0" err="1"/>
              <a:t>Jahr</a:t>
            </a:r>
            <a:r>
              <a:rPr lang="en-GB" baseline="0" dirty="0"/>
              <a:t> </a:t>
            </a:r>
            <a:r>
              <a:rPr lang="en-GB" baseline="0" dirty="0" err="1"/>
              <a:t>im</a:t>
            </a:r>
            <a:r>
              <a:rPr lang="en-GB" baseline="0" dirty="0"/>
              <a:t> </a:t>
            </a:r>
            <a:r>
              <a:rPr lang="en-GB" baseline="0" dirty="0" err="1"/>
              <a:t>März</a:t>
            </a:r>
            <a:r>
              <a:rPr lang="en-GB" baseline="0" dirty="0"/>
              <a:t>?</a:t>
            </a:r>
            <a:br>
              <a:rPr lang="en-GB" baseline="0" dirty="0"/>
            </a:br>
            <a:r>
              <a:rPr lang="en-GB" baseline="0" dirty="0"/>
              <a:t>11. Ich </a:t>
            </a:r>
            <a:r>
              <a:rPr lang="en-GB" baseline="0" dirty="0" err="1"/>
              <a:t>habe</a:t>
            </a:r>
            <a:r>
              <a:rPr lang="en-GB" baseline="0" dirty="0"/>
              <a:t> Wolfgang </a:t>
            </a:r>
            <a:r>
              <a:rPr lang="en-GB" baseline="0" dirty="0" err="1"/>
              <a:t>zwei</a:t>
            </a:r>
            <a:r>
              <a:rPr lang="en-GB" baseline="0" dirty="0"/>
              <a:t> </a:t>
            </a:r>
            <a:r>
              <a:rPr lang="en-GB" b="1" baseline="0" dirty="0" err="1"/>
              <a:t>Fußbälle</a:t>
            </a:r>
            <a:r>
              <a:rPr lang="en-GB" baseline="0" dirty="0"/>
              <a:t> </a:t>
            </a:r>
            <a:r>
              <a:rPr lang="en-GB" baseline="0" dirty="0" err="1"/>
              <a:t>zum</a:t>
            </a:r>
            <a:r>
              <a:rPr lang="en-GB" baseline="0" dirty="0"/>
              <a:t> </a:t>
            </a:r>
            <a:r>
              <a:rPr lang="en-GB" baseline="0" dirty="0" err="1"/>
              <a:t>Geburtstag</a:t>
            </a:r>
            <a:r>
              <a:rPr lang="en-GB" baseline="0" dirty="0"/>
              <a:t> </a:t>
            </a:r>
            <a:r>
              <a:rPr lang="en-GB" baseline="0" dirty="0" err="1"/>
              <a:t>geschenkt</a:t>
            </a:r>
            <a:r>
              <a:rPr lang="en-GB" baseline="0" dirty="0"/>
              <a:t>.</a:t>
            </a:r>
          </a:p>
          <a:p>
            <a:pPr marL="0" indent="0">
              <a:buNone/>
            </a:pPr>
            <a:r>
              <a:rPr lang="en-GB" baseline="0" dirty="0"/>
              <a:t>12. Was </a:t>
            </a:r>
            <a:r>
              <a:rPr lang="en-GB" baseline="0" dirty="0" err="1"/>
              <a:t>für</a:t>
            </a:r>
            <a:r>
              <a:rPr lang="en-GB" baseline="0" dirty="0"/>
              <a:t> </a:t>
            </a:r>
            <a:r>
              <a:rPr lang="en-GB" b="1" baseline="0" dirty="0" err="1"/>
              <a:t>Jacken</a:t>
            </a:r>
            <a:r>
              <a:rPr lang="en-GB" baseline="0" dirty="0"/>
              <a:t> hast du </a:t>
            </a:r>
            <a:r>
              <a:rPr lang="en-GB" baseline="0" dirty="0" err="1"/>
              <a:t>im</a:t>
            </a:r>
            <a:r>
              <a:rPr lang="en-GB" baseline="0" dirty="0"/>
              <a:t> </a:t>
            </a:r>
            <a:r>
              <a:rPr lang="en-GB" baseline="0" dirty="0" err="1"/>
              <a:t>Geschäft</a:t>
            </a:r>
            <a:r>
              <a:rPr lang="en-GB" baseline="0" dirty="0"/>
              <a:t> </a:t>
            </a:r>
            <a:r>
              <a:rPr lang="en-GB" baseline="0" dirty="0" err="1"/>
              <a:t>gesehen</a:t>
            </a:r>
            <a:r>
              <a:rPr lang="en-GB" baseline="0" dirty="0"/>
              <a:t>?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954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</a:t>
            </a:r>
          </a:p>
          <a:p>
            <a:endParaRPr lang="en-US" b="1" dirty="0"/>
          </a:p>
          <a:p>
            <a:r>
              <a:rPr lang="en-US" b="1" dirty="0"/>
              <a:t>Aim:</a:t>
            </a:r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</a:t>
            </a:r>
          </a:p>
          <a:p>
            <a:r>
              <a:rPr lang="en-US" b="0" dirty="0"/>
              <a:t>2.</a:t>
            </a:r>
          </a:p>
          <a:p>
            <a:r>
              <a:rPr lang="en-US" b="0" dirty="0"/>
              <a:t>3.</a:t>
            </a:r>
          </a:p>
          <a:p>
            <a:r>
              <a:rPr lang="en-US" b="0" dirty="0"/>
              <a:t>4.</a:t>
            </a:r>
          </a:p>
          <a:p>
            <a:r>
              <a:rPr lang="en-US" b="0" dirty="0"/>
              <a:t>5.</a:t>
            </a:r>
          </a:p>
          <a:p>
            <a:endParaRPr lang="en-US" b="0" dirty="0"/>
          </a:p>
          <a:p>
            <a:r>
              <a:rPr lang="en-US" b="1" dirty="0"/>
              <a:t>Transcript: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 (1 is the most frequent word in Spanish): </a:t>
            </a:r>
            <a:br>
              <a:rPr lang="en-GB" baseline="0" dirty="0"/>
            </a:b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Source</a:t>
            </a:r>
            <a:r>
              <a:rPr lang="es-ES" dirty="0"/>
              <a:t>:</a:t>
            </a:r>
            <a:r>
              <a:rPr lang="es-ES" baseline="0" dirty="0"/>
              <a:t> Davies, M. &amp; Davies, K. (2018</a:t>
            </a:r>
            <a:r>
              <a:rPr lang="es-ES" i="1" baseline="0" dirty="0"/>
              <a:t>). A </a:t>
            </a:r>
            <a:r>
              <a:rPr lang="es-ES" i="1" baseline="0" dirty="0" err="1"/>
              <a:t>frequency</a:t>
            </a:r>
            <a:r>
              <a:rPr lang="es-ES" i="1" baseline="0" dirty="0"/>
              <a:t> </a:t>
            </a:r>
            <a:r>
              <a:rPr lang="es-ES" i="1" baseline="0" dirty="0" err="1"/>
              <a:t>dictionary</a:t>
            </a:r>
            <a:r>
              <a:rPr lang="es-ES" i="1" baseline="0" dirty="0"/>
              <a:t> </a:t>
            </a:r>
            <a:r>
              <a:rPr lang="es-ES" i="1" baseline="0" dirty="0" err="1"/>
              <a:t>of</a:t>
            </a:r>
            <a:r>
              <a:rPr lang="es-ES" i="1" baseline="0" dirty="0"/>
              <a:t> </a:t>
            </a:r>
            <a:r>
              <a:rPr lang="es-ES" i="1" baseline="0" dirty="0" err="1"/>
              <a:t>Spanish</a:t>
            </a:r>
            <a:r>
              <a:rPr lang="es-ES" i="1" baseline="0" dirty="0"/>
              <a:t>: Core </a:t>
            </a:r>
            <a:r>
              <a:rPr lang="es-ES" i="1" baseline="0" dirty="0" err="1"/>
              <a:t>vocabulary</a:t>
            </a:r>
            <a:r>
              <a:rPr lang="es-ES" i="1" baseline="0" dirty="0"/>
              <a:t> </a:t>
            </a:r>
            <a:r>
              <a:rPr lang="es-ES" i="1" baseline="0" dirty="0" err="1"/>
              <a:t>for</a:t>
            </a:r>
            <a:r>
              <a:rPr lang="es-ES" i="1" baseline="0" dirty="0"/>
              <a:t> </a:t>
            </a:r>
            <a:r>
              <a:rPr lang="es-ES" i="1" baseline="0" dirty="0" err="1"/>
              <a:t>learners</a:t>
            </a:r>
            <a:r>
              <a:rPr lang="es-ES" i="1" baseline="0" dirty="0"/>
              <a:t> </a:t>
            </a:r>
            <a:r>
              <a:rPr lang="es-ES" baseline="0" dirty="0"/>
              <a:t>(2nd ed.). Routledge: London</a:t>
            </a: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128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</a:t>
            </a:r>
          </a:p>
          <a:p>
            <a:endParaRPr lang="en-US" b="1" dirty="0"/>
          </a:p>
          <a:p>
            <a:r>
              <a:rPr lang="en-US" b="1" dirty="0"/>
              <a:t>Aim:</a:t>
            </a:r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</a:t>
            </a:r>
          </a:p>
          <a:p>
            <a:r>
              <a:rPr lang="en-US" b="0" dirty="0"/>
              <a:t>2.</a:t>
            </a:r>
          </a:p>
          <a:p>
            <a:r>
              <a:rPr lang="en-US" b="0" dirty="0"/>
              <a:t>3.</a:t>
            </a:r>
          </a:p>
          <a:p>
            <a:r>
              <a:rPr lang="en-US" b="0" dirty="0"/>
              <a:t>4.</a:t>
            </a:r>
          </a:p>
          <a:p>
            <a:r>
              <a:rPr lang="en-US" b="0" dirty="0"/>
              <a:t>5.</a:t>
            </a:r>
          </a:p>
          <a:p>
            <a:endParaRPr lang="en-US" b="0" dirty="0"/>
          </a:p>
          <a:p>
            <a:r>
              <a:rPr lang="en-US" b="1" dirty="0"/>
              <a:t>Transcript: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 (1 is the most frequent word in French): </a:t>
            </a:r>
            <a:br>
              <a:rPr lang="en-GB" baseline="0" dirty="0"/>
            </a:b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Source: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57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325704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7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481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142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7000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3276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0288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69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46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6DACE-91D4-F84C-BC79-BE1BB5A5CA8D}"/>
              </a:ext>
            </a:extLst>
          </p:cNvPr>
          <p:cNvSpPr txBox="1"/>
          <p:nvPr userDrawn="1"/>
        </p:nvSpPr>
        <p:spPr>
          <a:xfrm>
            <a:off x="838200" y="1923393"/>
            <a:ext cx="603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681602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27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44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8245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123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25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57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25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49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9862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695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05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4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193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025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1214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53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643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3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7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8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49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11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09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294924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B177A-FB9B-624B-90F1-42CB20E9E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134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26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audio" Target="../media/audio4.wav"/><Relationship Id="rId3" Type="http://schemas.openxmlformats.org/officeDocument/2006/relationships/image" Target="../media/image1.jpg"/><Relationship Id="rId21" Type="http://schemas.openxmlformats.org/officeDocument/2006/relationships/image" Target="../media/image21.jpeg"/><Relationship Id="rId34" Type="http://schemas.openxmlformats.org/officeDocument/2006/relationships/audio" Target="../media/audio12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audio" Target="../media/audio3.wav"/><Relationship Id="rId33" Type="http://schemas.openxmlformats.org/officeDocument/2006/relationships/audio" Target="../media/audio11.wav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svg"/><Relationship Id="rId24" Type="http://schemas.openxmlformats.org/officeDocument/2006/relationships/audio" Target="../media/audio2.wav"/><Relationship Id="rId32" Type="http://schemas.openxmlformats.org/officeDocument/2006/relationships/audio" Target="../media/audio10.wav"/><Relationship Id="rId5" Type="http://schemas.openxmlformats.org/officeDocument/2006/relationships/image" Target="../media/image5.gif"/><Relationship Id="rId15" Type="http://schemas.openxmlformats.org/officeDocument/2006/relationships/image" Target="../media/image15.svg"/><Relationship Id="rId23" Type="http://schemas.openxmlformats.org/officeDocument/2006/relationships/audio" Target="../media/audio1.wav"/><Relationship Id="rId28" Type="http://schemas.openxmlformats.org/officeDocument/2006/relationships/audio" Target="../media/audio6.wav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audio" Target="../media/audio9.wav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jpeg"/><Relationship Id="rId27" Type="http://schemas.openxmlformats.org/officeDocument/2006/relationships/audio" Target="../media/audio5.wav"/><Relationship Id="rId30" Type="http://schemas.openxmlformats.org/officeDocument/2006/relationships/audio" Target="../media/audio8.wav"/><Relationship Id="rId8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4041"/>
            <a:ext cx="7690585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14175"/>
            <a:ext cx="7214839" cy="707849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Heidi </a:t>
            </a:r>
            <a:r>
              <a:rPr lang="en-GB" sz="3600" b="1" dirty="0" err="1">
                <a:solidFill>
                  <a:schemeClr val="bg1"/>
                </a:solidFill>
              </a:rPr>
              <a:t>hilft</a:t>
            </a:r>
            <a:r>
              <a:rPr lang="en-GB" sz="3600" b="1" dirty="0">
                <a:solidFill>
                  <a:schemeClr val="bg1"/>
                </a:solidFill>
              </a:rPr>
              <a:t> Andrea </a:t>
            </a:r>
            <a:r>
              <a:rPr lang="en-GB" sz="3600" b="1" dirty="0" err="1">
                <a:solidFill>
                  <a:schemeClr val="bg1"/>
                </a:solidFill>
              </a:rPr>
              <a:t>mit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Pluralformen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9606616" y="325636"/>
            <a:ext cx="2463463" cy="405883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schreiben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hören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A picture containing book&#10;&#10;Description automatically generated">
            <a:extLst>
              <a:ext uri="{FF2B5EF4-FFF2-40B4-BE49-F238E27FC236}">
                <a16:creationId xmlns:a16="http://schemas.microsoft.com/office/drawing/2014/main" id="{405A5003-71C9-4D27-9A71-50937500D27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6423" y="325636"/>
            <a:ext cx="795361" cy="926612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EC0439D3-2482-4D8A-90C2-806B45A72A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56"/>
          <a:stretch/>
        </p:blipFill>
        <p:spPr>
          <a:xfrm flipH="1">
            <a:off x="8661784" y="155554"/>
            <a:ext cx="971201" cy="1087700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672B637-30E3-437E-AB0B-1742C48F27C9}"/>
              </a:ext>
            </a:extLst>
          </p:cNvPr>
          <p:cNvGraphicFramePr>
            <a:graphicFrameLocks noGrp="1"/>
          </p:cNvGraphicFramePr>
          <p:nvPr/>
        </p:nvGraphicFramePr>
        <p:xfrm>
          <a:off x="321533" y="1791298"/>
          <a:ext cx="11748548" cy="45019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7137">
                  <a:extLst>
                    <a:ext uri="{9D8B030D-6E8A-4147-A177-3AD203B41FA5}">
                      <a16:colId xmlns:a16="http://schemas.microsoft.com/office/drawing/2014/main" val="1231675405"/>
                    </a:ext>
                  </a:extLst>
                </a:gridCol>
                <a:gridCol w="2937137">
                  <a:extLst>
                    <a:ext uri="{9D8B030D-6E8A-4147-A177-3AD203B41FA5}">
                      <a16:colId xmlns:a16="http://schemas.microsoft.com/office/drawing/2014/main" val="1280237290"/>
                    </a:ext>
                  </a:extLst>
                </a:gridCol>
                <a:gridCol w="2936318">
                  <a:extLst>
                    <a:ext uri="{9D8B030D-6E8A-4147-A177-3AD203B41FA5}">
                      <a16:colId xmlns:a16="http://schemas.microsoft.com/office/drawing/2014/main" val="3047790025"/>
                    </a:ext>
                  </a:extLst>
                </a:gridCol>
                <a:gridCol w="2937956">
                  <a:extLst>
                    <a:ext uri="{9D8B030D-6E8A-4147-A177-3AD203B41FA5}">
                      <a16:colId xmlns:a16="http://schemas.microsoft.com/office/drawing/2014/main" val="2797906873"/>
                    </a:ext>
                  </a:extLst>
                </a:gridCol>
              </a:tblGrid>
              <a:tr h="150064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051771"/>
                  </a:ext>
                </a:extLst>
              </a:tr>
              <a:tr h="150064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5284812"/>
                  </a:ext>
                </a:extLst>
              </a:tr>
              <a:tr h="150064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442403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4FF5643-24E3-4147-8135-E755E454AB1E}"/>
              </a:ext>
            </a:extLst>
          </p:cNvPr>
          <p:cNvSpPr txBox="1"/>
          <p:nvPr/>
        </p:nvSpPr>
        <p:spPr>
          <a:xfrm>
            <a:off x="938561" y="2054852"/>
            <a:ext cx="233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viele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Bücher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F1B766-BF5B-4A64-9283-ADAA281D64E9}"/>
              </a:ext>
            </a:extLst>
          </p:cNvPr>
          <p:cNvSpPr txBox="1"/>
          <p:nvPr/>
        </p:nvSpPr>
        <p:spPr>
          <a:xfrm>
            <a:off x="461382" y="2431008"/>
            <a:ext cx="2647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hast du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deinem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Rucksack?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CEBC63-A079-41E6-81CB-AC5178B2E35D}"/>
              </a:ext>
            </a:extLst>
          </p:cNvPr>
          <p:cNvSpPr/>
          <p:nvPr/>
        </p:nvSpPr>
        <p:spPr>
          <a:xfrm>
            <a:off x="2205318" y="2012422"/>
            <a:ext cx="903642" cy="4001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8" name="Picture 6" descr="Books, Library, Reading, Education, Knowledge">
            <a:extLst>
              <a:ext uri="{FF2B5EF4-FFF2-40B4-BE49-F238E27FC236}">
                <a16:creationId xmlns:a16="http://schemas.microsoft.com/office/drawing/2014/main" id="{E9272DBF-B65E-4158-97C3-ED0A017FE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960" y="1969992"/>
            <a:ext cx="672246" cy="55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900AEDA-ECCD-A842-A6C2-8643C4B7FBFF}"/>
              </a:ext>
            </a:extLst>
          </p:cNvPr>
          <p:cNvSpPr txBox="1"/>
          <p:nvPr/>
        </p:nvSpPr>
        <p:spPr>
          <a:xfrm>
            <a:off x="3244878" y="2472166"/>
            <a:ext cx="2813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oder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vier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Geschenke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von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uns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gekriegt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DE9EDD-11B2-5C44-BC2F-42B4E9136381}"/>
              </a:ext>
            </a:extLst>
          </p:cNvPr>
          <p:cNvSpPr txBox="1"/>
          <p:nvPr/>
        </p:nvSpPr>
        <p:spPr>
          <a:xfrm>
            <a:off x="3950723" y="2065930"/>
            <a:ext cx="2108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Hast du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drei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1" name="Rectangle: Rounded Corners 11">
            <a:extLst>
              <a:ext uri="{FF2B5EF4-FFF2-40B4-BE49-F238E27FC236}">
                <a16:creationId xmlns:a16="http://schemas.microsoft.com/office/drawing/2014/main" id="{4B4C94DC-296B-604B-B49F-117ABC26D833}"/>
              </a:ext>
            </a:extLst>
          </p:cNvPr>
          <p:cNvSpPr/>
          <p:nvPr/>
        </p:nvSpPr>
        <p:spPr>
          <a:xfrm>
            <a:off x="4496921" y="2425999"/>
            <a:ext cx="1535383" cy="4001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6D13E5-1EE0-554E-AFD6-C19AEFDD3155}"/>
              </a:ext>
            </a:extLst>
          </p:cNvPr>
          <p:cNvSpPr txBox="1"/>
          <p:nvPr/>
        </p:nvSpPr>
        <p:spPr>
          <a:xfrm>
            <a:off x="6182481" y="2432125"/>
            <a:ext cx="2813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Kinder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siehst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du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jetzt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Park?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24EEB0-5A95-6746-BCE0-0E5C00F2B328}"/>
              </a:ext>
            </a:extLst>
          </p:cNvPr>
          <p:cNvSpPr txBox="1"/>
          <p:nvPr/>
        </p:nvSpPr>
        <p:spPr>
          <a:xfrm>
            <a:off x="6888326" y="2025889"/>
            <a:ext cx="2108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viele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4" name="Rectangle: Rounded Corners 11">
            <a:extLst>
              <a:ext uri="{FF2B5EF4-FFF2-40B4-BE49-F238E27FC236}">
                <a16:creationId xmlns:a16="http://schemas.microsoft.com/office/drawing/2014/main" id="{607F5F0F-FF7C-B54A-8758-38B89F46AFB3}"/>
              </a:ext>
            </a:extLst>
          </p:cNvPr>
          <p:cNvSpPr/>
          <p:nvPr/>
        </p:nvSpPr>
        <p:spPr>
          <a:xfrm>
            <a:off x="6243474" y="2387816"/>
            <a:ext cx="813388" cy="4001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7F4B35-8942-7A40-B954-5089B066BD46}"/>
              </a:ext>
            </a:extLst>
          </p:cNvPr>
          <p:cNvSpPr txBox="1"/>
          <p:nvPr/>
        </p:nvSpPr>
        <p:spPr>
          <a:xfrm>
            <a:off x="9180143" y="2432125"/>
            <a:ext cx="2813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Fußball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vereine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C1BA591-32C6-E349-B608-8F3E13C05FBB}"/>
              </a:ext>
            </a:extLst>
          </p:cNvPr>
          <p:cNvSpPr txBox="1"/>
          <p:nvPr/>
        </p:nvSpPr>
        <p:spPr>
          <a:xfrm>
            <a:off x="9885988" y="2025889"/>
            <a:ext cx="2108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Berlin hat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sechs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99E582-598A-EF45-AB54-FB9F22480E66}"/>
              </a:ext>
            </a:extLst>
          </p:cNvPr>
          <p:cNvSpPr txBox="1"/>
          <p:nvPr/>
        </p:nvSpPr>
        <p:spPr>
          <a:xfrm>
            <a:off x="427273" y="3920977"/>
            <a:ext cx="2813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“Frozen”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Filme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gefunden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1EDD5D-0311-8247-A2B2-0B2876D147D1}"/>
              </a:ext>
            </a:extLst>
          </p:cNvPr>
          <p:cNvSpPr txBox="1"/>
          <p:nvPr/>
        </p:nvSpPr>
        <p:spPr>
          <a:xfrm>
            <a:off x="1133118" y="3514741"/>
            <a:ext cx="2108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Wie hast du die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A3B447-2C85-F546-8BA2-D2CC51EB8813}"/>
              </a:ext>
            </a:extLst>
          </p:cNvPr>
          <p:cNvSpPr txBox="1"/>
          <p:nvPr/>
        </p:nvSpPr>
        <p:spPr>
          <a:xfrm>
            <a:off x="3278297" y="3973835"/>
            <a:ext cx="2852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kauft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ein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neues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Haus. Es hat 10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Zimmer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176D457-16A2-7B4F-8E22-252AFD762CBD}"/>
              </a:ext>
            </a:extLst>
          </p:cNvPr>
          <p:cNvSpPr txBox="1"/>
          <p:nvPr/>
        </p:nvSpPr>
        <p:spPr>
          <a:xfrm>
            <a:off x="3853217" y="3555762"/>
            <a:ext cx="2205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Wolfgangs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Mutti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C1C0F94-5651-8442-B0AF-71404AC64050}"/>
              </a:ext>
            </a:extLst>
          </p:cNvPr>
          <p:cNvSpPr txBox="1"/>
          <p:nvPr/>
        </p:nvSpPr>
        <p:spPr>
          <a:xfrm>
            <a:off x="6247165" y="3950530"/>
            <a:ext cx="2703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Wochen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hatten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eine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Woche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Ferien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4659AE-93D8-B942-8F9B-7CE25EB846A7}"/>
              </a:ext>
            </a:extLst>
          </p:cNvPr>
          <p:cNvSpPr txBox="1"/>
          <p:nvPr/>
        </p:nvSpPr>
        <p:spPr>
          <a:xfrm>
            <a:off x="6873637" y="3490553"/>
            <a:ext cx="1985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zwei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08C8A20-935D-DF48-8168-9826AD1E4F8D}"/>
              </a:ext>
            </a:extLst>
          </p:cNvPr>
          <p:cNvSpPr txBox="1"/>
          <p:nvPr/>
        </p:nvSpPr>
        <p:spPr>
          <a:xfrm>
            <a:off x="6207326" y="5520769"/>
            <a:ext cx="3352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zwei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Fußbälle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zum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Geburtstag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geschenkt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B4F9F2-3C21-DF4B-9541-6A2C837D6B8A}"/>
              </a:ext>
            </a:extLst>
          </p:cNvPr>
          <p:cNvSpPr txBox="1"/>
          <p:nvPr/>
        </p:nvSpPr>
        <p:spPr>
          <a:xfrm>
            <a:off x="6601782" y="4963758"/>
            <a:ext cx="2580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Ich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habe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Wolfgang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D269BF-E53A-8A43-B36B-72E0B410502B}"/>
              </a:ext>
            </a:extLst>
          </p:cNvPr>
          <p:cNvSpPr txBox="1"/>
          <p:nvPr/>
        </p:nvSpPr>
        <p:spPr>
          <a:xfrm>
            <a:off x="9239017" y="3956356"/>
            <a:ext cx="269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gehen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auf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zwei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Partys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A706D4E-5473-E545-B42A-1DF3C93341A5}"/>
              </a:ext>
            </a:extLst>
          </p:cNvPr>
          <p:cNvSpPr txBox="1"/>
          <p:nvPr/>
        </p:nvSpPr>
        <p:spPr>
          <a:xfrm>
            <a:off x="9646792" y="3439852"/>
            <a:ext cx="2586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Wochenende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4F3E592-DA3B-F040-A73D-65A24AB5889A}"/>
              </a:ext>
            </a:extLst>
          </p:cNvPr>
          <p:cNvSpPr txBox="1"/>
          <p:nvPr/>
        </p:nvSpPr>
        <p:spPr>
          <a:xfrm>
            <a:off x="383617" y="5532466"/>
            <a:ext cx="2813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zwei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Lieblings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bands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A5F9AAB-84B7-A847-8775-C7AAB8C75FE3}"/>
              </a:ext>
            </a:extLst>
          </p:cNvPr>
          <p:cNvSpPr txBox="1"/>
          <p:nvPr/>
        </p:nvSpPr>
        <p:spPr>
          <a:xfrm>
            <a:off x="995638" y="5025313"/>
            <a:ext cx="2108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Wolfgang hat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93BBA0E-F8AA-DA42-B16B-FE2DB6639E54}"/>
              </a:ext>
            </a:extLst>
          </p:cNvPr>
          <p:cNvSpPr txBox="1"/>
          <p:nvPr/>
        </p:nvSpPr>
        <p:spPr>
          <a:xfrm>
            <a:off x="3473197" y="5520769"/>
            <a:ext cx="2813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Freitage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gibt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es dieses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Jahr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März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F98A0D-436C-6542-88F8-73A9DF5EC2F6}"/>
              </a:ext>
            </a:extLst>
          </p:cNvPr>
          <p:cNvSpPr txBox="1"/>
          <p:nvPr/>
        </p:nvSpPr>
        <p:spPr>
          <a:xfrm>
            <a:off x="4218371" y="4994535"/>
            <a:ext cx="2108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viele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BEC349D-0821-464D-B727-FC15A57C77B3}"/>
              </a:ext>
            </a:extLst>
          </p:cNvPr>
          <p:cNvSpPr txBox="1"/>
          <p:nvPr/>
        </p:nvSpPr>
        <p:spPr>
          <a:xfrm>
            <a:off x="9192016" y="5464102"/>
            <a:ext cx="2813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hast du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Geschäft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gesehen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5F9040A-9E46-2D4E-9C2B-DADBEA7E6858}"/>
              </a:ext>
            </a:extLst>
          </p:cNvPr>
          <p:cNvSpPr txBox="1"/>
          <p:nvPr/>
        </p:nvSpPr>
        <p:spPr>
          <a:xfrm>
            <a:off x="9897861" y="5057866"/>
            <a:ext cx="2108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Was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für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Jacken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3" name="Rectangle: Rounded Corners 11">
            <a:extLst>
              <a:ext uri="{FF2B5EF4-FFF2-40B4-BE49-F238E27FC236}">
                <a16:creationId xmlns:a16="http://schemas.microsoft.com/office/drawing/2014/main" id="{2E6DAD33-4644-7E41-BEDF-ECABCCA8FBD6}"/>
              </a:ext>
            </a:extLst>
          </p:cNvPr>
          <p:cNvSpPr/>
          <p:nvPr/>
        </p:nvSpPr>
        <p:spPr>
          <a:xfrm>
            <a:off x="10140968" y="2435188"/>
            <a:ext cx="1535383" cy="4001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[clubs]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4" name="Rectangle: Rounded Corners 11">
            <a:extLst>
              <a:ext uri="{FF2B5EF4-FFF2-40B4-BE49-F238E27FC236}">
                <a16:creationId xmlns:a16="http://schemas.microsoft.com/office/drawing/2014/main" id="{29E65D72-4348-874E-A9B1-EFDDD2933FE6}"/>
              </a:ext>
            </a:extLst>
          </p:cNvPr>
          <p:cNvSpPr/>
          <p:nvPr/>
        </p:nvSpPr>
        <p:spPr>
          <a:xfrm>
            <a:off x="1568402" y="3920977"/>
            <a:ext cx="1535383" cy="4001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5" name="Rectangle: Rounded Corners 11">
            <a:extLst>
              <a:ext uri="{FF2B5EF4-FFF2-40B4-BE49-F238E27FC236}">
                <a16:creationId xmlns:a16="http://schemas.microsoft.com/office/drawing/2014/main" id="{2497746E-D494-C942-BCB4-3D2738BA99F5}"/>
              </a:ext>
            </a:extLst>
          </p:cNvPr>
          <p:cNvSpPr/>
          <p:nvPr/>
        </p:nvSpPr>
        <p:spPr>
          <a:xfrm>
            <a:off x="4496920" y="4312388"/>
            <a:ext cx="1535383" cy="4001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6" name="Rectangle: Rounded Corners 11">
            <a:extLst>
              <a:ext uri="{FF2B5EF4-FFF2-40B4-BE49-F238E27FC236}">
                <a16:creationId xmlns:a16="http://schemas.microsoft.com/office/drawing/2014/main" id="{197652C7-43A4-2044-8BC3-80F7736F151E}"/>
              </a:ext>
            </a:extLst>
          </p:cNvPr>
          <p:cNvSpPr/>
          <p:nvPr/>
        </p:nvSpPr>
        <p:spPr>
          <a:xfrm>
            <a:off x="6243011" y="3920977"/>
            <a:ext cx="1166819" cy="4001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[weeks]</a:t>
            </a:r>
          </a:p>
        </p:txBody>
      </p:sp>
      <p:sp>
        <p:nvSpPr>
          <p:cNvPr id="57" name="Rectangle: Rounded Corners 11">
            <a:extLst>
              <a:ext uri="{FF2B5EF4-FFF2-40B4-BE49-F238E27FC236}">
                <a16:creationId xmlns:a16="http://schemas.microsoft.com/office/drawing/2014/main" id="{64BAEAA8-0141-2546-8659-29031B808E11}"/>
              </a:ext>
            </a:extLst>
          </p:cNvPr>
          <p:cNvSpPr/>
          <p:nvPr/>
        </p:nvSpPr>
        <p:spPr>
          <a:xfrm>
            <a:off x="9304628" y="4323951"/>
            <a:ext cx="1535383" cy="4001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8" name="Rectangle: Rounded Corners 11">
            <a:extLst>
              <a:ext uri="{FF2B5EF4-FFF2-40B4-BE49-F238E27FC236}">
                <a16:creationId xmlns:a16="http://schemas.microsoft.com/office/drawing/2014/main" id="{0246783D-4F34-6344-9AE5-08A605E9A178}"/>
              </a:ext>
            </a:extLst>
          </p:cNvPr>
          <p:cNvSpPr/>
          <p:nvPr/>
        </p:nvSpPr>
        <p:spPr>
          <a:xfrm>
            <a:off x="2116293" y="5515827"/>
            <a:ext cx="1114678" cy="4227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[bands]</a:t>
            </a:r>
          </a:p>
        </p:txBody>
      </p:sp>
      <p:sp>
        <p:nvSpPr>
          <p:cNvPr id="59" name="Rectangle: Rounded Corners 11">
            <a:extLst>
              <a:ext uri="{FF2B5EF4-FFF2-40B4-BE49-F238E27FC236}">
                <a16:creationId xmlns:a16="http://schemas.microsoft.com/office/drawing/2014/main" id="{1EB2480C-C1F1-044F-BB13-BF5713160527}"/>
              </a:ext>
            </a:extLst>
          </p:cNvPr>
          <p:cNvSpPr/>
          <p:nvPr/>
        </p:nvSpPr>
        <p:spPr>
          <a:xfrm>
            <a:off x="3456767" y="5527159"/>
            <a:ext cx="1135440" cy="4001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[Fridays]</a:t>
            </a:r>
          </a:p>
        </p:txBody>
      </p:sp>
      <p:sp>
        <p:nvSpPr>
          <p:cNvPr id="60" name="Rectangle: Rounded Corners 11">
            <a:extLst>
              <a:ext uri="{FF2B5EF4-FFF2-40B4-BE49-F238E27FC236}">
                <a16:creationId xmlns:a16="http://schemas.microsoft.com/office/drawing/2014/main" id="{B8ABCCC2-9979-EF48-8CBC-EE7BDD0D8E7F}"/>
              </a:ext>
            </a:extLst>
          </p:cNvPr>
          <p:cNvSpPr/>
          <p:nvPr/>
        </p:nvSpPr>
        <p:spPr>
          <a:xfrm>
            <a:off x="6888326" y="5527159"/>
            <a:ext cx="1115643" cy="4001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1" name="Rectangle: Rounded Corners 11">
            <a:extLst>
              <a:ext uri="{FF2B5EF4-FFF2-40B4-BE49-F238E27FC236}">
                <a16:creationId xmlns:a16="http://schemas.microsoft.com/office/drawing/2014/main" id="{F454F760-44B6-CF42-9D28-06A97EFB01B3}"/>
              </a:ext>
            </a:extLst>
          </p:cNvPr>
          <p:cNvSpPr/>
          <p:nvPr/>
        </p:nvSpPr>
        <p:spPr>
          <a:xfrm>
            <a:off x="10940061" y="5025313"/>
            <a:ext cx="995198" cy="4001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3" name="Graphic 12" descr="Video camera">
            <a:extLst>
              <a:ext uri="{FF2B5EF4-FFF2-40B4-BE49-F238E27FC236}">
                <a16:creationId xmlns:a16="http://schemas.microsoft.com/office/drawing/2014/main" id="{1216AF84-F918-E247-8B90-61CCF40B2B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34386" y="3969153"/>
            <a:ext cx="333641" cy="333641"/>
          </a:xfrm>
          <a:prstGeom prst="rect">
            <a:avLst/>
          </a:prstGeom>
        </p:spPr>
      </p:pic>
      <p:pic>
        <p:nvPicPr>
          <p:cNvPr id="63" name="Graphic 62" descr="Video camera">
            <a:extLst>
              <a:ext uri="{FF2B5EF4-FFF2-40B4-BE49-F238E27FC236}">
                <a16:creationId xmlns:a16="http://schemas.microsoft.com/office/drawing/2014/main" id="{6FD6AF77-7626-FA4E-BD48-EC7D4DB216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71876" y="3855073"/>
            <a:ext cx="333641" cy="333641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005BB866-9BFD-4C44-BB8C-80EF1A2A47BE}"/>
              </a:ext>
            </a:extLst>
          </p:cNvPr>
          <p:cNvGrpSpPr/>
          <p:nvPr/>
        </p:nvGrpSpPr>
        <p:grpSpPr>
          <a:xfrm>
            <a:off x="9360776" y="4277354"/>
            <a:ext cx="1442241" cy="571159"/>
            <a:chOff x="9360776" y="4277354"/>
            <a:chExt cx="1442241" cy="571159"/>
          </a:xfrm>
        </p:grpSpPr>
        <p:pic>
          <p:nvPicPr>
            <p:cNvPr id="65" name="Graphic 64" descr="Balloons">
              <a:extLst>
                <a:ext uri="{FF2B5EF4-FFF2-40B4-BE49-F238E27FC236}">
                  <a16:creationId xmlns:a16="http://schemas.microsoft.com/office/drawing/2014/main" id="{04531610-61DE-C44E-8396-202046BB8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377832" y="4343705"/>
              <a:ext cx="425185" cy="425185"/>
            </a:xfrm>
            <a:prstGeom prst="rect">
              <a:avLst/>
            </a:prstGeom>
          </p:spPr>
        </p:pic>
        <p:pic>
          <p:nvPicPr>
            <p:cNvPr id="67" name="Graphic 66" descr="Bunting">
              <a:extLst>
                <a:ext uri="{FF2B5EF4-FFF2-40B4-BE49-F238E27FC236}">
                  <a16:creationId xmlns:a16="http://schemas.microsoft.com/office/drawing/2014/main" id="{2C34DE05-ECCB-7948-8391-BBF419AFC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360776" y="4343705"/>
              <a:ext cx="409994" cy="409994"/>
            </a:xfrm>
            <a:prstGeom prst="rect">
              <a:avLst/>
            </a:prstGeom>
          </p:spPr>
        </p:pic>
        <p:pic>
          <p:nvPicPr>
            <p:cNvPr id="69" name="Graphic 68" descr="Dance">
              <a:extLst>
                <a:ext uri="{FF2B5EF4-FFF2-40B4-BE49-F238E27FC236}">
                  <a16:creationId xmlns:a16="http://schemas.microsoft.com/office/drawing/2014/main" id="{09D6A12C-AD21-2348-AE63-22F7BB0F8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814814" y="4277354"/>
              <a:ext cx="571159" cy="571159"/>
            </a:xfrm>
            <a:prstGeom prst="rect">
              <a:avLst/>
            </a:prstGeom>
          </p:spPr>
        </p:pic>
      </p:grpSp>
      <p:pic>
        <p:nvPicPr>
          <p:cNvPr id="72" name="Graphic 71" descr="Football ball">
            <a:extLst>
              <a:ext uri="{FF2B5EF4-FFF2-40B4-BE49-F238E27FC236}">
                <a16:creationId xmlns:a16="http://schemas.microsoft.com/office/drawing/2014/main" id="{2EF16E99-49F2-E049-B305-678BD23DC45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24840" y="5511801"/>
            <a:ext cx="400111" cy="400111"/>
          </a:xfrm>
          <a:prstGeom prst="rect">
            <a:avLst/>
          </a:prstGeom>
        </p:spPr>
      </p:pic>
      <p:pic>
        <p:nvPicPr>
          <p:cNvPr id="74" name="Graphic 73" descr="Football ball">
            <a:extLst>
              <a:ext uri="{FF2B5EF4-FFF2-40B4-BE49-F238E27FC236}">
                <a16:creationId xmlns:a16="http://schemas.microsoft.com/office/drawing/2014/main" id="{DB58D4ED-B15D-394C-98FD-5754A51B925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14783" y="5488420"/>
            <a:ext cx="400111" cy="400111"/>
          </a:xfrm>
          <a:prstGeom prst="rect">
            <a:avLst/>
          </a:prstGeom>
        </p:spPr>
      </p:pic>
      <p:pic>
        <p:nvPicPr>
          <p:cNvPr id="76" name="Graphic 75" descr="Suit">
            <a:extLst>
              <a:ext uri="{FF2B5EF4-FFF2-40B4-BE49-F238E27FC236}">
                <a16:creationId xmlns:a16="http://schemas.microsoft.com/office/drawing/2014/main" id="{324AE752-21BF-1E47-ADC3-DEBD51B5D85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076471" y="4976373"/>
            <a:ext cx="512047" cy="512047"/>
          </a:xfrm>
          <a:prstGeom prst="rect">
            <a:avLst/>
          </a:prstGeom>
        </p:spPr>
      </p:pic>
      <p:pic>
        <p:nvPicPr>
          <p:cNvPr id="78" name="Picture 77" descr="A building with a wooden floor&#10;&#10;Description automatically generated">
            <a:extLst>
              <a:ext uri="{FF2B5EF4-FFF2-40B4-BE49-F238E27FC236}">
                <a16:creationId xmlns:a16="http://schemas.microsoft.com/office/drawing/2014/main" id="{8DE87148-160F-DA49-B473-17FA8083CD5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038" y="4347395"/>
            <a:ext cx="660157" cy="394031"/>
          </a:xfrm>
          <a:prstGeom prst="rect">
            <a:avLst/>
          </a:prstGeom>
        </p:spPr>
      </p:pic>
      <p:pic>
        <p:nvPicPr>
          <p:cNvPr id="80" name="Picture 79" descr="A close up of a box&#10;&#10;Description automatically generated">
            <a:extLst>
              <a:ext uri="{FF2B5EF4-FFF2-40B4-BE49-F238E27FC236}">
                <a16:creationId xmlns:a16="http://schemas.microsoft.com/office/drawing/2014/main" id="{752634DD-9B5B-AF4D-BD54-C94944FBD6EB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8" b="14337"/>
          <a:stretch/>
        </p:blipFill>
        <p:spPr>
          <a:xfrm>
            <a:off x="4565120" y="2398924"/>
            <a:ext cx="1027178" cy="455114"/>
          </a:xfrm>
          <a:prstGeom prst="rect">
            <a:avLst/>
          </a:prstGeom>
        </p:spPr>
      </p:pic>
      <p:pic>
        <p:nvPicPr>
          <p:cNvPr id="82" name="Picture 8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F5C7C09-1B45-FE41-8DEE-2F59A583627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912" y="2445756"/>
            <a:ext cx="471070" cy="353303"/>
          </a:xfrm>
          <a:prstGeom prst="rect">
            <a:avLst/>
          </a:prstGeom>
        </p:spPr>
      </p:pic>
      <p:pic>
        <p:nvPicPr>
          <p:cNvPr id="71" name="Graphic 70" descr="Suit">
            <a:extLst>
              <a:ext uri="{FF2B5EF4-FFF2-40B4-BE49-F238E27FC236}">
                <a16:creationId xmlns:a16="http://schemas.microsoft.com/office/drawing/2014/main" id="{2D160E69-BF7F-47C6-AD4A-EBBDE03C4C7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451292" y="4976373"/>
            <a:ext cx="512047" cy="512047"/>
          </a:xfrm>
          <a:prstGeom prst="rect">
            <a:avLst/>
          </a:prstGeom>
        </p:spPr>
      </p:pic>
      <p:sp>
        <p:nvSpPr>
          <p:cNvPr id="20" name="TextBox 19">
            <a:hlinkClick r:id="" action="ppaction://noaction">
              <a:snd r:embed="rId23" name="12. 1. wie viele.wav"/>
            </a:hlinkClick>
            <a:extLst>
              <a:ext uri="{FF2B5EF4-FFF2-40B4-BE49-F238E27FC236}">
                <a16:creationId xmlns:a16="http://schemas.microsoft.com/office/drawing/2014/main" id="{96EEA083-D930-40B6-B74B-AA9517ED57FF}"/>
              </a:ext>
            </a:extLst>
          </p:cNvPr>
          <p:cNvSpPr txBox="1"/>
          <p:nvPr/>
        </p:nvSpPr>
        <p:spPr>
          <a:xfrm>
            <a:off x="495182" y="1926154"/>
            <a:ext cx="468000" cy="432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</a:t>
            </a:r>
          </a:p>
        </p:txBody>
      </p:sp>
      <p:sp>
        <p:nvSpPr>
          <p:cNvPr id="14" name="TextBox 13">
            <a:hlinkClick r:id="" action="ppaction://noaction">
              <a:snd r:embed="rId24" name="12. 2. hast du.wav"/>
            </a:hlinkClick>
            <a:extLst>
              <a:ext uri="{FF2B5EF4-FFF2-40B4-BE49-F238E27FC236}">
                <a16:creationId xmlns:a16="http://schemas.microsoft.com/office/drawing/2014/main" id="{5197B162-0F48-1548-A452-74DB85B7EDDD}"/>
              </a:ext>
            </a:extLst>
          </p:cNvPr>
          <p:cNvSpPr txBox="1"/>
          <p:nvPr/>
        </p:nvSpPr>
        <p:spPr>
          <a:xfrm>
            <a:off x="3448483" y="1926153"/>
            <a:ext cx="468000" cy="432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</a:t>
            </a:r>
          </a:p>
        </p:txBody>
      </p:sp>
      <p:sp>
        <p:nvSpPr>
          <p:cNvPr id="15" name="TextBox 14">
            <a:hlinkClick r:id="" action="ppaction://noaction">
              <a:snd r:embed="rId25" name="12. 3. Kinder.wav"/>
            </a:hlinkClick>
            <a:extLst>
              <a:ext uri="{FF2B5EF4-FFF2-40B4-BE49-F238E27FC236}">
                <a16:creationId xmlns:a16="http://schemas.microsoft.com/office/drawing/2014/main" id="{508E379C-4517-744E-BF1A-63B9074692BF}"/>
              </a:ext>
            </a:extLst>
          </p:cNvPr>
          <p:cNvSpPr txBox="1"/>
          <p:nvPr/>
        </p:nvSpPr>
        <p:spPr>
          <a:xfrm>
            <a:off x="6247008" y="1926152"/>
            <a:ext cx="468000" cy="432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3</a:t>
            </a:r>
          </a:p>
        </p:txBody>
      </p:sp>
      <p:sp>
        <p:nvSpPr>
          <p:cNvPr id="16" name="TextBox 15">
            <a:hlinkClick r:id="" action="ppaction://noaction">
              <a:snd r:embed="rId26" name="12. 4. Berlin.wav"/>
            </a:hlinkClick>
            <a:extLst>
              <a:ext uri="{FF2B5EF4-FFF2-40B4-BE49-F238E27FC236}">
                <a16:creationId xmlns:a16="http://schemas.microsoft.com/office/drawing/2014/main" id="{FD598E1C-69BA-FC4C-849F-B3563272421A}"/>
              </a:ext>
            </a:extLst>
          </p:cNvPr>
          <p:cNvSpPr txBox="1"/>
          <p:nvPr/>
        </p:nvSpPr>
        <p:spPr>
          <a:xfrm>
            <a:off x="9176271" y="1926151"/>
            <a:ext cx="468000" cy="432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4</a:t>
            </a:r>
          </a:p>
        </p:txBody>
      </p:sp>
      <p:sp>
        <p:nvSpPr>
          <p:cNvPr id="17" name="TextBox 16">
            <a:hlinkClick r:id="" action="ppaction://noaction">
              <a:snd r:embed="rId27" name="12. 5. Wie hast.wav"/>
            </a:hlinkClick>
            <a:extLst>
              <a:ext uri="{FF2B5EF4-FFF2-40B4-BE49-F238E27FC236}">
                <a16:creationId xmlns:a16="http://schemas.microsoft.com/office/drawing/2014/main" id="{75EE0AA8-9231-3045-9884-2657D1320E3F}"/>
              </a:ext>
            </a:extLst>
          </p:cNvPr>
          <p:cNvSpPr txBox="1"/>
          <p:nvPr/>
        </p:nvSpPr>
        <p:spPr>
          <a:xfrm>
            <a:off x="491335" y="3429000"/>
            <a:ext cx="468000" cy="432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5</a:t>
            </a:r>
          </a:p>
        </p:txBody>
      </p:sp>
      <p:sp>
        <p:nvSpPr>
          <p:cNvPr id="18" name="TextBox 17">
            <a:hlinkClick r:id="" action="ppaction://noaction">
              <a:snd r:embed="rId28" name="12. 6. Wolfgangs.wav"/>
            </a:hlinkClick>
            <a:extLst>
              <a:ext uri="{FF2B5EF4-FFF2-40B4-BE49-F238E27FC236}">
                <a16:creationId xmlns:a16="http://schemas.microsoft.com/office/drawing/2014/main" id="{A167162B-ED23-E949-A13D-39A8FE47E0B4}"/>
              </a:ext>
            </a:extLst>
          </p:cNvPr>
          <p:cNvSpPr txBox="1"/>
          <p:nvPr/>
        </p:nvSpPr>
        <p:spPr>
          <a:xfrm>
            <a:off x="3366705" y="3428999"/>
            <a:ext cx="468000" cy="432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6</a:t>
            </a:r>
          </a:p>
        </p:txBody>
      </p:sp>
      <p:sp>
        <p:nvSpPr>
          <p:cNvPr id="19" name="TextBox 18">
            <a:hlinkClick r:id="" action="ppaction://noaction">
              <a:snd r:embed="rId29" name="12. 7. Vor.wav"/>
            </a:hlinkClick>
            <a:extLst>
              <a:ext uri="{FF2B5EF4-FFF2-40B4-BE49-F238E27FC236}">
                <a16:creationId xmlns:a16="http://schemas.microsoft.com/office/drawing/2014/main" id="{07E73D78-4E32-CD4A-A523-1D4B06C150E4}"/>
              </a:ext>
            </a:extLst>
          </p:cNvPr>
          <p:cNvSpPr txBox="1"/>
          <p:nvPr/>
        </p:nvSpPr>
        <p:spPr>
          <a:xfrm>
            <a:off x="6268372" y="3429842"/>
            <a:ext cx="468000" cy="432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7</a:t>
            </a:r>
          </a:p>
        </p:txBody>
      </p:sp>
      <p:sp>
        <p:nvSpPr>
          <p:cNvPr id="21" name="TextBox 20">
            <a:hlinkClick r:id="" action="ppaction://noaction">
              <a:snd r:embed="rId30" name="12. 8. Am Wochenende.wav"/>
            </a:hlinkClick>
            <a:extLst>
              <a:ext uri="{FF2B5EF4-FFF2-40B4-BE49-F238E27FC236}">
                <a16:creationId xmlns:a16="http://schemas.microsoft.com/office/drawing/2014/main" id="{2CA90A5E-01F5-3F4F-B7A2-69BF19F3EAF1}"/>
              </a:ext>
            </a:extLst>
          </p:cNvPr>
          <p:cNvSpPr txBox="1"/>
          <p:nvPr/>
        </p:nvSpPr>
        <p:spPr>
          <a:xfrm>
            <a:off x="9176271" y="3369978"/>
            <a:ext cx="468000" cy="432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8</a:t>
            </a:r>
          </a:p>
        </p:txBody>
      </p:sp>
      <p:sp>
        <p:nvSpPr>
          <p:cNvPr id="22" name="TextBox 21">
            <a:hlinkClick r:id="" action="ppaction://noaction">
              <a:snd r:embed="rId31" name="12. 9. Wolfgang.wav"/>
            </a:hlinkClick>
            <a:extLst>
              <a:ext uri="{FF2B5EF4-FFF2-40B4-BE49-F238E27FC236}">
                <a16:creationId xmlns:a16="http://schemas.microsoft.com/office/drawing/2014/main" id="{420E4ECC-A9A1-D348-BBD8-F42B99C7F752}"/>
              </a:ext>
            </a:extLst>
          </p:cNvPr>
          <p:cNvSpPr txBox="1"/>
          <p:nvPr/>
        </p:nvSpPr>
        <p:spPr>
          <a:xfrm>
            <a:off x="436668" y="4931861"/>
            <a:ext cx="468000" cy="432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9</a:t>
            </a:r>
          </a:p>
        </p:txBody>
      </p:sp>
      <p:sp>
        <p:nvSpPr>
          <p:cNvPr id="23" name="TextBox 22">
            <a:hlinkClick r:id="" action="ppaction://noaction">
              <a:snd r:embed="rId32" name="12. 10. Freitage.wav"/>
            </a:hlinkClick>
            <a:extLst>
              <a:ext uri="{FF2B5EF4-FFF2-40B4-BE49-F238E27FC236}">
                <a16:creationId xmlns:a16="http://schemas.microsoft.com/office/drawing/2014/main" id="{6C82E3E1-F56E-2D47-BFF0-62912ECAA741}"/>
              </a:ext>
            </a:extLst>
          </p:cNvPr>
          <p:cNvSpPr txBox="1"/>
          <p:nvPr/>
        </p:nvSpPr>
        <p:spPr>
          <a:xfrm>
            <a:off x="3366704" y="4963179"/>
            <a:ext cx="468000" cy="432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10</a:t>
            </a:r>
          </a:p>
        </p:txBody>
      </p:sp>
      <p:sp>
        <p:nvSpPr>
          <p:cNvPr id="24" name="TextBox 23">
            <a:hlinkClick r:id="" action="ppaction://noaction">
              <a:snd r:embed="rId33" name="12. 11. Ich habe.wav"/>
            </a:hlinkClick>
            <a:extLst>
              <a:ext uri="{FF2B5EF4-FFF2-40B4-BE49-F238E27FC236}">
                <a16:creationId xmlns:a16="http://schemas.microsoft.com/office/drawing/2014/main" id="{A321E5D5-EC22-B042-A0FA-7E0116CAF004}"/>
              </a:ext>
            </a:extLst>
          </p:cNvPr>
          <p:cNvSpPr txBox="1"/>
          <p:nvPr/>
        </p:nvSpPr>
        <p:spPr>
          <a:xfrm>
            <a:off x="6216458" y="4995092"/>
            <a:ext cx="468000" cy="432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11</a:t>
            </a:r>
          </a:p>
        </p:txBody>
      </p:sp>
      <p:sp>
        <p:nvSpPr>
          <p:cNvPr id="25" name="TextBox 24">
            <a:hlinkClick r:id="" action="ppaction://noaction">
              <a:snd r:embed="rId34" name="12. 12. was für.wav"/>
            </a:hlinkClick>
            <a:extLst>
              <a:ext uri="{FF2B5EF4-FFF2-40B4-BE49-F238E27FC236}">
                <a16:creationId xmlns:a16="http://schemas.microsoft.com/office/drawing/2014/main" id="{AA393190-7A21-C941-B612-A025C524A1DC}"/>
              </a:ext>
            </a:extLst>
          </p:cNvPr>
          <p:cNvSpPr txBox="1"/>
          <p:nvPr/>
        </p:nvSpPr>
        <p:spPr>
          <a:xfrm>
            <a:off x="9176271" y="4965292"/>
            <a:ext cx="468000" cy="432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77549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1" grpId="0" animBg="1"/>
      <p:bldP spid="34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86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Fonética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A316DD52-7894-4A75-969C-CA0645DA2978}"/>
              </a:ext>
            </a:extLst>
          </p:cNvPr>
          <p:cNvSpPr/>
          <p:nvPr/>
        </p:nvSpPr>
        <p:spPr>
          <a:xfrm>
            <a:off x="9359900" y="258166"/>
            <a:ext cx="2568243" cy="400919"/>
          </a:xfrm>
          <a:prstGeom prst="roundRect">
            <a:avLst/>
          </a:prstGeom>
          <a:solidFill>
            <a:srgbClr val="F6640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escribir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8CDABB-FE34-9B40-A7AC-9470E22856BF}"/>
              </a:ext>
            </a:extLst>
          </p:cNvPr>
          <p:cNvSpPr txBox="1"/>
          <p:nvPr/>
        </p:nvSpPr>
        <p:spPr>
          <a:xfrm>
            <a:off x="180000" y="1296000"/>
            <a:ext cx="5471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89296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6864"/>
            <a:ext cx="5265384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Vocabulaire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46">
            <a:extLst>
              <a:ext uri="{FF2B5EF4-FFF2-40B4-BE49-F238E27FC236}">
                <a16:creationId xmlns:a16="http://schemas.microsoft.com/office/drawing/2014/main" id="{FB09667E-50A2-4099-B9F5-10D9728BF65D}"/>
              </a:ext>
            </a:extLst>
          </p:cNvPr>
          <p:cNvSpPr/>
          <p:nvPr/>
        </p:nvSpPr>
        <p:spPr>
          <a:xfrm>
            <a:off x="10277475" y="249869"/>
            <a:ext cx="1632445" cy="400919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écouter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11188-B433-5A4A-A669-78C0EE9B8445}"/>
              </a:ext>
            </a:extLst>
          </p:cNvPr>
          <p:cNvSpPr txBox="1"/>
          <p:nvPr/>
        </p:nvSpPr>
        <p:spPr>
          <a:xfrm>
            <a:off x="180000" y="1296000"/>
            <a:ext cx="11198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87113554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ED67C606-AF9C-7242-AF89-7E0EA20FADA6}" vid="{57BDA786-453C-1140-BFAB-14CE2D2BCFCB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4F064CD-3073-5648-9E13-7A2904DB6E77}" vid="{867742E5-2587-084B-8BD5-7DA6ADC8FE5B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47E36F7B-8A25-CA40-9FA5-8DCBF1A6ECFD}" vid="{914B3A9D-F764-B046-97B8-E880776F946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481</Words>
  <Application>Microsoft Office PowerPoint</Application>
  <PresentationFormat>Widescreen</PresentationFormat>
  <Paragraphs>94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7_Office Theme</vt:lpstr>
      <vt:lpstr>1_Office Theme</vt:lpstr>
      <vt:lpstr>3_Office Theme</vt:lpstr>
      <vt:lpstr>Heidi hilft Andrea mit Pluralformen</vt:lpstr>
      <vt:lpstr>Fonética</vt:lpstr>
      <vt:lpstr>Vocabulaire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Jenny Hopper</cp:lastModifiedBy>
  <cp:revision>18</cp:revision>
  <dcterms:created xsi:type="dcterms:W3CDTF">2021-02-04T07:50:06Z</dcterms:created>
  <dcterms:modified xsi:type="dcterms:W3CDTF">2021-03-02T12:59:06Z</dcterms:modified>
</cp:coreProperties>
</file>