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AA520"/>
    <a:srgbClr val="115076"/>
    <a:srgbClr val="E3EAFD"/>
    <a:srgbClr val="FFF4E7"/>
    <a:srgbClr val="FFE8CB"/>
    <a:srgbClr val="FF3300"/>
    <a:srgbClr val="EBEFF7"/>
    <a:srgbClr val="D1DFEF"/>
    <a:srgbClr val="FBF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15" autoAdjust="0"/>
    <p:restoredTop sz="52761" autoAdjust="0"/>
  </p:normalViewPr>
  <p:slideViewPr>
    <p:cSldViewPr snapToGrid="0">
      <p:cViewPr varScale="1">
        <p:scale>
          <a:sx n="38" d="100"/>
          <a:sy n="38" d="100"/>
        </p:scale>
        <p:origin x="162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0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5 minutes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practise a highly frequent word pattern. In the list of 2000 most frequent words, 205 additional words can be created by taking either the infinitive verb and adding der + capital letter +</a:t>
            </a:r>
            <a:r>
              <a:rPr lang="en-GB" b="0" dirty="0" err="1"/>
              <a:t>er</a:t>
            </a:r>
            <a:r>
              <a:rPr lang="en-GB" b="0" dirty="0"/>
              <a:t> to create the person noun OR verbs by reversing the pattern. </a:t>
            </a:r>
            <a:br>
              <a:rPr lang="en-GB" b="0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Procedure: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 Click through animations explaining the word pattern. Note that students either already know the verb OR the noun, with the exception of </a:t>
            </a:r>
            <a:r>
              <a:rPr lang="en-GB" i="1" dirty="0" err="1"/>
              <a:t>übersetzen</a:t>
            </a:r>
            <a:r>
              <a:rPr lang="en-GB" dirty="0"/>
              <a:t>, which is therefore glossed.</a:t>
            </a:r>
          </a:p>
          <a:p>
            <a:r>
              <a:rPr lang="en-GB" dirty="0"/>
              <a:t>2. A-F: students write the noun based on the verb, following the pattern. Nb. D and E: after item E, the next click will bring up a bubble drawing attention to [au] </a:t>
            </a:r>
            <a:r>
              <a:rPr lang="en-GB" dirty="0">
                <a:sym typeface="Wingdings" panose="05000000000000000000" pitchFamily="2" charset="2"/>
              </a:rPr>
              <a:t> [</a:t>
            </a:r>
            <a:r>
              <a:rPr lang="en-GB" dirty="0" err="1">
                <a:sym typeface="Wingdings" panose="05000000000000000000" pitchFamily="2" charset="2"/>
              </a:rPr>
              <a:t>äu</a:t>
            </a:r>
            <a:r>
              <a:rPr lang="en-GB" dirty="0">
                <a:sym typeface="Wingdings" panose="05000000000000000000" pitchFamily="2" charset="2"/>
              </a:rPr>
              <a:t>]. Go over difference in pronunciation too.</a:t>
            </a:r>
            <a:endParaRPr lang="en-GB" dirty="0"/>
          </a:p>
          <a:p>
            <a:r>
              <a:rPr lang="en-GB" dirty="0"/>
              <a:t>3. G-L: students write the verb based on the noun, reversing the pattern.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Transcript: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mitarbeiten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co-worker (Mitarbeiter)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2. </a:t>
            </a:r>
            <a:r>
              <a:rPr lang="en-GB" dirty="0" err="1"/>
              <a:t>trainieren</a:t>
            </a:r>
            <a:r>
              <a:rPr lang="en-GB" dirty="0"/>
              <a:t> 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coach (Trainer)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3. </a:t>
            </a:r>
            <a:r>
              <a:rPr lang="en-GB" dirty="0" err="1"/>
              <a:t>fahren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driver (</a:t>
            </a:r>
            <a:r>
              <a:rPr lang="en-GB" dirty="0" err="1"/>
              <a:t>Fahrer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4. </a:t>
            </a:r>
            <a:r>
              <a:rPr lang="en-GB" dirty="0" err="1"/>
              <a:t>kaufen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buyer (</a:t>
            </a:r>
            <a:r>
              <a:rPr lang="en-GB" dirty="0" err="1"/>
              <a:t>Käufer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5. </a:t>
            </a:r>
            <a:r>
              <a:rPr lang="en-GB" dirty="0" err="1"/>
              <a:t>verkaufen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seller/salesperson (</a:t>
            </a:r>
            <a:r>
              <a:rPr lang="en-GB" dirty="0" err="1"/>
              <a:t>Verkäufer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6. </a:t>
            </a:r>
            <a:r>
              <a:rPr lang="en-GB" dirty="0" err="1"/>
              <a:t>übersetzen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translator (</a:t>
            </a:r>
            <a:r>
              <a:rPr lang="en-GB" dirty="0" err="1"/>
              <a:t>Übersetzer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7. Lehrer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to teach/train (</a:t>
            </a:r>
            <a:r>
              <a:rPr lang="en-GB" dirty="0" err="1"/>
              <a:t>lehren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8. </a:t>
            </a:r>
            <a:r>
              <a:rPr lang="en-GB" dirty="0" err="1"/>
              <a:t>Schauspieler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to act (</a:t>
            </a:r>
            <a:r>
              <a:rPr lang="en-GB" dirty="0" err="1"/>
              <a:t>schauspielen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9. Manager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to manage (</a:t>
            </a:r>
            <a:r>
              <a:rPr lang="en-GB" dirty="0" err="1"/>
              <a:t>managen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10. </a:t>
            </a:r>
            <a:r>
              <a:rPr lang="en-GB" dirty="0" err="1"/>
              <a:t>Sänger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to sing (</a:t>
            </a:r>
            <a:r>
              <a:rPr lang="en-GB" dirty="0" err="1"/>
              <a:t>singen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11. Helfer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helper/assistant (</a:t>
            </a:r>
            <a:r>
              <a:rPr lang="en-GB" dirty="0" err="1"/>
              <a:t>helfen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12. </a:t>
            </a:r>
            <a:r>
              <a:rPr lang="en-GB" dirty="0" err="1"/>
              <a:t>Forscher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to research (</a:t>
            </a:r>
            <a:r>
              <a:rPr lang="en-GB" dirty="0" err="1"/>
              <a:t>forschen</a:t>
            </a:r>
            <a:r>
              <a:rPr lang="en-GB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/>
            </a:r>
            <a:br>
              <a:rPr lang="en-GB" dirty="0"/>
            </a:br>
            <a:r>
              <a:rPr lang="en-GB" b="1" baseline="0" dirty="0"/>
              <a:t>Word frequency unknown words (1 is the most frequent word in German): </a:t>
            </a:r>
            <a:r>
              <a:rPr lang="en-GB" baseline="0" dirty="0"/>
              <a:t/>
            </a:r>
            <a:br>
              <a:rPr lang="en-GB" baseline="0" dirty="0"/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Mitarbeiter [639] Trainer [1003]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Fahrer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[1554]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Käufer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[2051]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Verkäufer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[2374] 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Übersetzer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[2902]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übersetzen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[1765]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lehren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[2540]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schauspielen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[&gt;5009]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[&gt;5009]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[1063]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helfen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[338]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forschen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[4222]</a:t>
            </a:r>
            <a:r>
              <a:rPr lang="en-GB" baseline="0" dirty="0"/>
              <a:t/>
            </a: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28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26" Type="http://schemas.openxmlformats.org/officeDocument/2006/relationships/image" Target="../media/image15.png"/><Relationship Id="rId39" Type="http://schemas.openxmlformats.org/officeDocument/2006/relationships/image" Target="../media/image38.svg"/><Relationship Id="rId3" Type="http://schemas.openxmlformats.org/officeDocument/2006/relationships/image" Target="../media/image1.jpg"/><Relationship Id="rId21" Type="http://schemas.openxmlformats.org/officeDocument/2006/relationships/image" Target="../media/image12.png"/><Relationship Id="rId34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32.svg"/><Relationship Id="rId38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svg"/><Relationship Id="rId41" Type="http://schemas.openxmlformats.org/officeDocument/2006/relationships/image" Target="../media/image4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3.svg"/><Relationship Id="rId32" Type="http://schemas.openxmlformats.org/officeDocument/2006/relationships/image" Target="../media/image18.png"/><Relationship Id="rId37" Type="http://schemas.openxmlformats.org/officeDocument/2006/relationships/image" Target="../media/image36.svg"/><Relationship Id="rId40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image" Target="../media/image16.png"/><Relationship Id="rId36" Type="http://schemas.openxmlformats.org/officeDocument/2006/relationships/image" Target="../media/image20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31" Type="http://schemas.openxmlformats.org/officeDocument/2006/relationships/image" Target="../media/image30.sv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svg"/><Relationship Id="rId30" Type="http://schemas.openxmlformats.org/officeDocument/2006/relationships/image" Target="../media/image17.png"/><Relationship Id="rId35" Type="http://schemas.openxmlformats.org/officeDocument/2006/relationships/image" Target="../media/image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3026535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294041"/>
            <a:ext cx="2530050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998558" y="247046"/>
            <a:ext cx="95876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lesen</a:t>
            </a:r>
            <a:endParaRPr lang="en-GB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50899D-8A70-334E-8FB4-7B4C2291EFCB}"/>
              </a:ext>
            </a:extLst>
          </p:cNvPr>
          <p:cNvSpPr txBox="1"/>
          <p:nvPr/>
        </p:nvSpPr>
        <p:spPr>
          <a:xfrm>
            <a:off x="3080198" y="24057"/>
            <a:ext cx="7409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Make many </a:t>
            </a:r>
            <a:r>
              <a:rPr lang="en-US" sz="2400" u="sng" dirty="0">
                <a:solidFill>
                  <a:schemeClr val="accent5">
                    <a:lumMod val="50000"/>
                  </a:schemeClr>
                </a:solidFill>
              </a:rPr>
              <a:t>German person nouns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by adding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der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+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capital letter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to the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verb stem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3D8EEF-4EF9-4AB4-ADE7-5BDC6FCE6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4184"/>
              </p:ext>
            </p:extLst>
          </p:nvPr>
        </p:nvGraphicFramePr>
        <p:xfrm>
          <a:off x="294191" y="1713875"/>
          <a:ext cx="5742628" cy="41244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871314">
                  <a:extLst>
                    <a:ext uri="{9D8B030D-6E8A-4147-A177-3AD203B41FA5}">
                      <a16:colId xmlns:a16="http://schemas.microsoft.com/office/drawing/2014/main" val="78360519"/>
                    </a:ext>
                  </a:extLst>
                </a:gridCol>
                <a:gridCol w="2871314">
                  <a:extLst>
                    <a:ext uri="{9D8B030D-6E8A-4147-A177-3AD203B41FA5}">
                      <a16:colId xmlns:a16="http://schemas.microsoft.com/office/drawing/2014/main" val="1304773047"/>
                    </a:ext>
                  </a:extLst>
                </a:gridCol>
              </a:tblGrid>
              <a:tr h="1374805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34316"/>
                  </a:ext>
                </a:extLst>
              </a:tr>
              <a:tr h="1374805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307672"/>
                  </a:ext>
                </a:extLst>
              </a:tr>
              <a:tr h="1374805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19963"/>
                  </a:ext>
                </a:extLst>
              </a:tr>
            </a:tbl>
          </a:graphicData>
        </a:graphic>
      </p:graphicFrame>
      <p:pic>
        <p:nvPicPr>
          <p:cNvPr id="10" name="Picture 14" descr="Germany, Flag, Nationality, Country">
            <a:extLst>
              <a:ext uri="{FF2B5EF4-FFF2-40B4-BE49-F238E27FC236}">
                <a16:creationId xmlns:a16="http://schemas.microsoft.com/office/drawing/2014/main" id="{18E46364-66DD-42E7-AF4C-9A16885BA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85" y="3199588"/>
            <a:ext cx="487347" cy="29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Spain, Flag, Spanish, National, Ensign">
            <a:extLst>
              <a:ext uri="{FF2B5EF4-FFF2-40B4-BE49-F238E27FC236}">
                <a16:creationId xmlns:a16="http://schemas.microsoft.com/office/drawing/2014/main" id="{5F886111-A05A-4A93-9A8B-475E8BB7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7" y="3405467"/>
            <a:ext cx="427296" cy="28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D4F7CE2-3690-4300-90E7-B19F304E4672}"/>
              </a:ext>
            </a:extLst>
          </p:cNvPr>
          <p:cNvSpPr txBox="1"/>
          <p:nvPr/>
        </p:nvSpPr>
        <p:spPr>
          <a:xfrm>
            <a:off x="5707219" y="1528253"/>
            <a:ext cx="55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Wingdings 3" panose="05040102010807070707" pitchFamily="18" charset="2"/>
                <a:sym typeface="Wingdings 2" panose="05020102010507070707" pitchFamily="18" charset="2"/>
              </a:rPr>
              <a:t>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Wingdings 3" panose="05040102010807070707" pitchFamily="18" charset="2"/>
                <a:sym typeface="Wingdings" panose="05000000000000000000" pitchFamily="2" charset="2"/>
              </a:rPr>
              <a:t>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Wingdings 3" panose="05040102010807070707" pitchFamily="18" charset="2"/>
                <a:sym typeface="Webdings" panose="05030102010509060703" pitchFamily="18" charset="2"/>
              </a:rPr>
              <a:t></a:t>
            </a:r>
            <a:endParaRPr lang="en-GB" sz="2400" dirty="0">
              <a:solidFill>
                <a:schemeClr val="accent5">
                  <a:lumMod val="50000"/>
                </a:schemeClr>
              </a:solidFill>
              <a:latin typeface="Wingdings 3" panose="05040102010807070707" pitchFamily="18" charset="2"/>
            </a:endParaRPr>
          </a:p>
        </p:txBody>
      </p:sp>
      <p:pic>
        <p:nvPicPr>
          <p:cNvPr id="15" name="Graphic 14" descr="Truck">
            <a:extLst>
              <a:ext uri="{FF2B5EF4-FFF2-40B4-BE49-F238E27FC236}">
                <a16:creationId xmlns:a16="http://schemas.microsoft.com/office/drawing/2014/main" id="{88ADD1B6-7220-4405-9A8B-E6B825A42B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179679" y="1573901"/>
            <a:ext cx="914400" cy="914400"/>
          </a:xfrm>
          <a:prstGeom prst="rect">
            <a:avLst/>
          </a:prstGeom>
        </p:spPr>
      </p:pic>
      <p:pic>
        <p:nvPicPr>
          <p:cNvPr id="39" name="Graphic 38" descr="Suitcase">
            <a:extLst>
              <a:ext uri="{FF2B5EF4-FFF2-40B4-BE49-F238E27FC236}">
                <a16:creationId xmlns:a16="http://schemas.microsoft.com/office/drawing/2014/main" id="{D94143CC-74CE-4DEE-BB0F-A7B0F991B3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774703" y="3053021"/>
            <a:ext cx="792480" cy="792480"/>
          </a:xfrm>
          <a:prstGeom prst="rect">
            <a:avLst/>
          </a:prstGeom>
        </p:spPr>
      </p:pic>
      <p:pic>
        <p:nvPicPr>
          <p:cNvPr id="49" name="Graphic 48" descr="Coins">
            <a:extLst>
              <a:ext uri="{FF2B5EF4-FFF2-40B4-BE49-F238E27FC236}">
                <a16:creationId xmlns:a16="http://schemas.microsoft.com/office/drawing/2014/main" id="{E5D09DBA-4F0A-4CFB-B8AD-70B30D52259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729071" y="4653371"/>
            <a:ext cx="473434" cy="473434"/>
          </a:xfrm>
          <a:prstGeom prst="rect">
            <a:avLst/>
          </a:prstGeom>
        </p:spPr>
      </p:pic>
      <p:pic>
        <p:nvPicPr>
          <p:cNvPr id="51" name="Graphic 50" descr="Money">
            <a:extLst>
              <a:ext uri="{FF2B5EF4-FFF2-40B4-BE49-F238E27FC236}">
                <a16:creationId xmlns:a16="http://schemas.microsoft.com/office/drawing/2014/main" id="{65C5581C-2298-46C3-B7D4-343486E983E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581589" y="3105835"/>
            <a:ext cx="720411" cy="720411"/>
          </a:xfrm>
          <a:prstGeom prst="rect">
            <a:avLst/>
          </a:prstGeom>
        </p:spPr>
      </p:pic>
      <p:pic>
        <p:nvPicPr>
          <p:cNvPr id="69" name="Graphic 68" descr="Users">
            <a:extLst>
              <a:ext uri="{FF2B5EF4-FFF2-40B4-BE49-F238E27FC236}">
                <a16:creationId xmlns:a16="http://schemas.microsoft.com/office/drawing/2014/main" id="{56B64374-0CC5-4E5E-8DC6-9CFC700456E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314463" y="1625616"/>
            <a:ext cx="914400" cy="914400"/>
          </a:xfrm>
          <a:prstGeom prst="rect">
            <a:avLst/>
          </a:prstGeom>
        </p:spPr>
      </p:pic>
      <p:pic>
        <p:nvPicPr>
          <p:cNvPr id="71" name="Graphic 70" descr="Crawl">
            <a:extLst>
              <a:ext uri="{FF2B5EF4-FFF2-40B4-BE49-F238E27FC236}">
                <a16:creationId xmlns:a16="http://schemas.microsoft.com/office/drawing/2014/main" id="{6637F66C-912C-4F68-80F3-43BC62A446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4636879" y="4497794"/>
            <a:ext cx="831655" cy="831655"/>
          </a:xfrm>
          <a:prstGeom prst="rect">
            <a:avLst/>
          </a:prstGeom>
        </p:spPr>
      </p:pic>
      <p:pic>
        <p:nvPicPr>
          <p:cNvPr id="79" name="Graphic 78" descr="Puzzle pieces">
            <a:extLst>
              <a:ext uri="{FF2B5EF4-FFF2-40B4-BE49-F238E27FC236}">
                <a16:creationId xmlns:a16="http://schemas.microsoft.com/office/drawing/2014/main" id="{C1C580BB-B886-4758-B5E7-09164B73596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9922831" y="-142786"/>
            <a:ext cx="1182552" cy="1182552"/>
          </a:xfrm>
          <a:prstGeom prst="rect">
            <a:avLst/>
          </a:prstGeom>
        </p:spPr>
      </p:pic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6A3399C9-A7FC-4E9C-BC6E-C8829D49D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96294"/>
              </p:ext>
            </p:extLst>
          </p:nvPr>
        </p:nvGraphicFramePr>
        <p:xfrm>
          <a:off x="6299863" y="1720720"/>
          <a:ext cx="5742628" cy="41244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871314">
                  <a:extLst>
                    <a:ext uri="{9D8B030D-6E8A-4147-A177-3AD203B41FA5}">
                      <a16:colId xmlns:a16="http://schemas.microsoft.com/office/drawing/2014/main" val="78360519"/>
                    </a:ext>
                  </a:extLst>
                </a:gridCol>
                <a:gridCol w="2871314">
                  <a:extLst>
                    <a:ext uri="{9D8B030D-6E8A-4147-A177-3AD203B41FA5}">
                      <a16:colId xmlns:a16="http://schemas.microsoft.com/office/drawing/2014/main" val="1304773047"/>
                    </a:ext>
                  </a:extLst>
                </a:gridCol>
              </a:tblGrid>
              <a:tr h="1374805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34316"/>
                  </a:ext>
                </a:extLst>
              </a:tr>
              <a:tr h="1374805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307672"/>
                  </a:ext>
                </a:extLst>
              </a:tr>
              <a:tr h="1374805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19963"/>
                  </a:ext>
                </a:extLst>
              </a:tr>
            </a:tbl>
          </a:graphicData>
        </a:graphic>
      </p:graphicFrame>
      <p:graphicFrame>
        <p:nvGraphicFramePr>
          <p:cNvPr id="81" name="Table 81">
            <a:extLst>
              <a:ext uri="{FF2B5EF4-FFF2-40B4-BE49-F238E27FC236}">
                <a16:creationId xmlns:a16="http://schemas.microsoft.com/office/drawing/2014/main" id="{1E092CAA-752C-4281-9328-1D964F8F5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63884"/>
              </p:ext>
            </p:extLst>
          </p:nvPr>
        </p:nvGraphicFramePr>
        <p:xfrm>
          <a:off x="758651" y="2313355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mitarbeiten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Mitarbeiter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00D19441-1E67-4891-9737-BCE4166AB234}"/>
              </a:ext>
            </a:extLst>
          </p:cNvPr>
          <p:cNvSpPr/>
          <p:nvPr/>
        </p:nvSpPr>
        <p:spPr>
          <a:xfrm>
            <a:off x="758651" y="2709595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 ___________</a:t>
            </a:r>
          </a:p>
        </p:txBody>
      </p:sp>
      <p:graphicFrame>
        <p:nvGraphicFramePr>
          <p:cNvPr id="84" name="Table 81">
            <a:extLst>
              <a:ext uri="{FF2B5EF4-FFF2-40B4-BE49-F238E27FC236}">
                <a16:creationId xmlns:a16="http://schemas.microsoft.com/office/drawing/2014/main" id="{76598942-6246-443B-838D-53D9B5183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775933"/>
              </p:ext>
            </p:extLst>
          </p:nvPr>
        </p:nvGraphicFramePr>
        <p:xfrm>
          <a:off x="3529257" y="2305028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fahren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Fahrer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77C1228F-7646-41E1-840A-627A064878C4}"/>
              </a:ext>
            </a:extLst>
          </p:cNvPr>
          <p:cNvSpPr/>
          <p:nvPr/>
        </p:nvSpPr>
        <p:spPr>
          <a:xfrm>
            <a:off x="3586412" y="2732769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 ___________</a:t>
            </a:r>
          </a:p>
        </p:txBody>
      </p:sp>
      <p:graphicFrame>
        <p:nvGraphicFramePr>
          <p:cNvPr id="86" name="Table 81">
            <a:extLst>
              <a:ext uri="{FF2B5EF4-FFF2-40B4-BE49-F238E27FC236}">
                <a16:creationId xmlns:a16="http://schemas.microsoft.com/office/drawing/2014/main" id="{4AA4660E-C9F1-4E4A-A285-DD67329F0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241668"/>
              </p:ext>
            </p:extLst>
          </p:nvPr>
        </p:nvGraphicFramePr>
        <p:xfrm>
          <a:off x="822860" y="3705315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übersetzen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Übersetzer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graphicFrame>
        <p:nvGraphicFramePr>
          <p:cNvPr id="87" name="Table 81">
            <a:extLst>
              <a:ext uri="{FF2B5EF4-FFF2-40B4-BE49-F238E27FC236}">
                <a16:creationId xmlns:a16="http://schemas.microsoft.com/office/drawing/2014/main" id="{94327FA3-819D-46C1-AEB7-7F258200B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81707"/>
              </p:ext>
            </p:extLst>
          </p:nvPr>
        </p:nvGraphicFramePr>
        <p:xfrm>
          <a:off x="3690153" y="3722243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kaufen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Käufer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graphicFrame>
        <p:nvGraphicFramePr>
          <p:cNvPr id="88" name="Table 81">
            <a:extLst>
              <a:ext uri="{FF2B5EF4-FFF2-40B4-BE49-F238E27FC236}">
                <a16:creationId xmlns:a16="http://schemas.microsoft.com/office/drawing/2014/main" id="{AF17A2BD-417F-4A01-855B-29CC267C6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45306"/>
              </p:ext>
            </p:extLst>
          </p:nvPr>
        </p:nvGraphicFramePr>
        <p:xfrm>
          <a:off x="752074" y="5062710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verkaufen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Verkäufer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pic>
        <p:nvPicPr>
          <p:cNvPr id="92" name="Graphic 91" descr="Marketing">
            <a:extLst>
              <a:ext uri="{FF2B5EF4-FFF2-40B4-BE49-F238E27FC236}">
                <a16:creationId xmlns:a16="http://schemas.microsoft.com/office/drawing/2014/main" id="{11A8408D-FEBD-44B8-8A37-97CE6AFC2A4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3500582" y="4476010"/>
            <a:ext cx="792480" cy="792480"/>
          </a:xfrm>
          <a:prstGeom prst="rect">
            <a:avLst/>
          </a:prstGeom>
        </p:spPr>
      </p:pic>
      <p:pic>
        <p:nvPicPr>
          <p:cNvPr id="96" name="Graphic 95" descr="Newspaper">
            <a:extLst>
              <a:ext uri="{FF2B5EF4-FFF2-40B4-BE49-F238E27FC236}">
                <a16:creationId xmlns:a16="http://schemas.microsoft.com/office/drawing/2014/main" id="{EFBF5412-786F-4CED-89DC-B44A0ABAE8A9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2481441" y="3105835"/>
            <a:ext cx="677674" cy="677674"/>
          </a:xfrm>
          <a:prstGeom prst="rect">
            <a:avLst/>
          </a:prstGeom>
        </p:spPr>
      </p:pic>
      <p:pic>
        <p:nvPicPr>
          <p:cNvPr id="11" name="Picture 16" descr="France, Flag, National, Symbols">
            <a:extLst>
              <a:ext uri="{FF2B5EF4-FFF2-40B4-BE49-F238E27FC236}">
                <a16:creationId xmlns:a16="http://schemas.microsoft.com/office/drawing/2014/main" id="{D454D49D-237A-4EAF-A181-77282BCB9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85" y="3122633"/>
            <a:ext cx="424251" cy="28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Graphic 100" descr="Newspaper">
            <a:extLst>
              <a:ext uri="{FF2B5EF4-FFF2-40B4-BE49-F238E27FC236}">
                <a16:creationId xmlns:a16="http://schemas.microsoft.com/office/drawing/2014/main" id="{C330E1C7-82B2-4835-BCB1-A09A8D6641E1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411969" y="3402240"/>
            <a:ext cx="677674" cy="677674"/>
          </a:xfrm>
          <a:prstGeom prst="rect">
            <a:avLst/>
          </a:prstGeom>
        </p:spPr>
      </p:pic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18EFF14E-2FDB-4C0E-A773-D732E1AA9C5A}"/>
              </a:ext>
            </a:extLst>
          </p:cNvPr>
          <p:cNvCxnSpPr/>
          <p:nvPr/>
        </p:nvCxnSpPr>
        <p:spPr>
          <a:xfrm>
            <a:off x="1558829" y="3492341"/>
            <a:ext cx="7163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07AB6F07-C222-4FAB-88B0-A6704BF34D7A}"/>
              </a:ext>
            </a:extLst>
          </p:cNvPr>
          <p:cNvSpPr/>
          <p:nvPr/>
        </p:nvSpPr>
        <p:spPr>
          <a:xfrm>
            <a:off x="788678" y="4133256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 ___________</a:t>
            </a:r>
          </a:p>
        </p:txBody>
      </p:sp>
      <p:graphicFrame>
        <p:nvGraphicFramePr>
          <p:cNvPr id="105" name="Table 81">
            <a:extLst>
              <a:ext uri="{FF2B5EF4-FFF2-40B4-BE49-F238E27FC236}">
                <a16:creationId xmlns:a16="http://schemas.microsoft.com/office/drawing/2014/main" id="{AAEBDC9C-7D7F-4E92-8DD1-69252D16E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59371"/>
              </p:ext>
            </p:extLst>
          </p:nvPr>
        </p:nvGraphicFramePr>
        <p:xfrm>
          <a:off x="3612160" y="5070091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trainieren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Trainer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pic>
        <p:nvPicPr>
          <p:cNvPr id="107" name="Graphic 106" descr="Register">
            <a:extLst>
              <a:ext uri="{FF2B5EF4-FFF2-40B4-BE49-F238E27FC236}">
                <a16:creationId xmlns:a16="http://schemas.microsoft.com/office/drawing/2014/main" id="{891BFA08-6947-4D1A-8EA6-4C5DF17279FE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1050270" y="4514723"/>
            <a:ext cx="647976" cy="647976"/>
          </a:xfrm>
          <a:prstGeom prst="rect">
            <a:avLst/>
          </a:prstGeom>
        </p:spPr>
      </p:pic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6836D8FD-0D8F-461C-AFE1-C0A8FB394416}"/>
              </a:ext>
            </a:extLst>
          </p:cNvPr>
          <p:cNvSpPr/>
          <p:nvPr/>
        </p:nvSpPr>
        <p:spPr>
          <a:xfrm>
            <a:off x="3797667" y="4140428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 ___________</a:t>
            </a: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D21252AC-CE84-464D-81B6-8BF936C16624}"/>
              </a:ext>
            </a:extLst>
          </p:cNvPr>
          <p:cNvSpPr/>
          <p:nvPr/>
        </p:nvSpPr>
        <p:spPr>
          <a:xfrm>
            <a:off x="740761" y="5512028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 ___________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DB4200B7-F068-4560-BC40-DDA28F0EDEA8}"/>
              </a:ext>
            </a:extLst>
          </p:cNvPr>
          <p:cNvSpPr/>
          <p:nvPr/>
        </p:nvSpPr>
        <p:spPr>
          <a:xfrm>
            <a:off x="3682668" y="5498860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 ___________</a:t>
            </a:r>
          </a:p>
        </p:txBody>
      </p:sp>
      <p:graphicFrame>
        <p:nvGraphicFramePr>
          <p:cNvPr id="111" name="Table 81">
            <a:extLst>
              <a:ext uri="{FF2B5EF4-FFF2-40B4-BE49-F238E27FC236}">
                <a16:creationId xmlns:a16="http://schemas.microsoft.com/office/drawing/2014/main" id="{6764631F-D09F-4B94-BBCC-FB085A7D6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0527"/>
              </p:ext>
            </p:extLst>
          </p:nvPr>
        </p:nvGraphicFramePr>
        <p:xfrm>
          <a:off x="6832225" y="2361202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lehren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Lehrer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pic>
        <p:nvPicPr>
          <p:cNvPr id="17" name="Graphic 16" descr="Classroom">
            <a:extLst>
              <a:ext uri="{FF2B5EF4-FFF2-40B4-BE49-F238E27FC236}">
                <a16:creationId xmlns:a16="http://schemas.microsoft.com/office/drawing/2014/main" id="{DBF26B25-8922-476E-B677-15E272A6A510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7366815" y="1710603"/>
            <a:ext cx="854372" cy="854372"/>
          </a:xfrm>
          <a:prstGeom prst="rect">
            <a:avLst/>
          </a:prstGeom>
        </p:spPr>
      </p:pic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E477C5C7-BA73-4C79-A409-B97AB60131C9}"/>
              </a:ext>
            </a:extLst>
          </p:cNvPr>
          <p:cNvSpPr/>
          <p:nvPr/>
        </p:nvSpPr>
        <p:spPr>
          <a:xfrm>
            <a:off x="6840980" y="2457810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___________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BDBF1AB-4B5A-4CE0-B308-D152A7D3C82B}"/>
              </a:ext>
            </a:extLst>
          </p:cNvPr>
          <p:cNvSpPr txBox="1"/>
          <p:nvPr/>
        </p:nvSpPr>
        <p:spPr>
          <a:xfrm>
            <a:off x="3055330" y="804441"/>
            <a:ext cx="8135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Beispiel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arbeiten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(to work)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der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Arbeiter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(worker)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D284649-15F4-4DD0-B43F-5408729D7452}"/>
              </a:ext>
            </a:extLst>
          </p:cNvPr>
          <p:cNvSpPr txBox="1"/>
          <p:nvPr/>
        </p:nvSpPr>
        <p:spPr>
          <a:xfrm>
            <a:off x="208546" y="1244860"/>
            <a:ext cx="7409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Schreib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A-F und das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Substantiv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0136DF5-A388-4CDD-8888-1A17DA3C361B}"/>
              </a:ext>
            </a:extLst>
          </p:cNvPr>
          <p:cNvSpPr txBox="1"/>
          <p:nvPr/>
        </p:nvSpPr>
        <p:spPr>
          <a:xfrm>
            <a:off x="6199744" y="1280587"/>
            <a:ext cx="5842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Schreib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G-L und das Verb:</a:t>
            </a:r>
          </a:p>
        </p:txBody>
      </p:sp>
      <p:pic>
        <p:nvPicPr>
          <p:cNvPr id="27" name="Graphic 26" descr="Drama">
            <a:extLst>
              <a:ext uri="{FF2B5EF4-FFF2-40B4-BE49-F238E27FC236}">
                <a16:creationId xmlns:a16="http://schemas.microsoft.com/office/drawing/2014/main" id="{3E8D6BE5-F39C-402F-AE57-D9A9F2C5A760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9406055" y="1818369"/>
            <a:ext cx="914400" cy="914400"/>
          </a:xfrm>
          <a:prstGeom prst="rect">
            <a:avLst/>
          </a:prstGeom>
        </p:spPr>
      </p:pic>
      <p:graphicFrame>
        <p:nvGraphicFramePr>
          <p:cNvPr id="72" name="Table 81">
            <a:extLst>
              <a:ext uri="{FF2B5EF4-FFF2-40B4-BE49-F238E27FC236}">
                <a16:creationId xmlns:a16="http://schemas.microsoft.com/office/drawing/2014/main" id="{046A4FED-0C31-4F22-AC7C-CECB78C06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9924"/>
              </p:ext>
            </p:extLst>
          </p:nvPr>
        </p:nvGraphicFramePr>
        <p:xfrm>
          <a:off x="9625861" y="2345869"/>
          <a:ext cx="2356661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6661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schauspielen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Schauspieler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18B096E-ADC7-4EBE-AC09-1848730EF304}"/>
              </a:ext>
            </a:extLst>
          </p:cNvPr>
          <p:cNvSpPr/>
          <p:nvPr/>
        </p:nvSpPr>
        <p:spPr>
          <a:xfrm>
            <a:off x="9920429" y="2434651"/>
            <a:ext cx="2026023" cy="299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___________</a:t>
            </a:r>
          </a:p>
        </p:txBody>
      </p:sp>
      <p:pic>
        <p:nvPicPr>
          <p:cNvPr id="37" name="Graphic 36" descr="Presentation with bar chart">
            <a:extLst>
              <a:ext uri="{FF2B5EF4-FFF2-40B4-BE49-F238E27FC236}">
                <a16:creationId xmlns:a16="http://schemas.microsoft.com/office/drawing/2014/main" id="{C957DA2A-F69A-43CB-8E7B-FE42A96CDAD1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6534813" y="3090699"/>
            <a:ext cx="914400" cy="914400"/>
          </a:xfrm>
          <a:prstGeom prst="rect">
            <a:avLst/>
          </a:prstGeom>
        </p:spPr>
      </p:pic>
      <p:graphicFrame>
        <p:nvGraphicFramePr>
          <p:cNvPr id="76" name="Table 81">
            <a:extLst>
              <a:ext uri="{FF2B5EF4-FFF2-40B4-BE49-F238E27FC236}">
                <a16:creationId xmlns:a16="http://schemas.microsoft.com/office/drawing/2014/main" id="{D9A440AF-0805-43AE-83F3-EBE270787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898"/>
              </p:ext>
            </p:extLst>
          </p:nvPr>
        </p:nvGraphicFramePr>
        <p:xfrm>
          <a:off x="7208175" y="3620275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managen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AC8738D1-58FD-43C7-8380-884BB6728022}"/>
              </a:ext>
            </a:extLst>
          </p:cNvPr>
          <p:cNvSpPr/>
          <p:nvPr/>
        </p:nvSpPr>
        <p:spPr>
          <a:xfrm>
            <a:off x="7151377" y="3718159"/>
            <a:ext cx="1943641" cy="2445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___________</a:t>
            </a:r>
          </a:p>
        </p:txBody>
      </p:sp>
      <p:pic>
        <p:nvPicPr>
          <p:cNvPr id="29" name="Graphic 28" descr="Music notes">
            <a:extLst>
              <a:ext uri="{FF2B5EF4-FFF2-40B4-BE49-F238E27FC236}">
                <a16:creationId xmlns:a16="http://schemas.microsoft.com/office/drawing/2014/main" id="{17289AA8-482B-4B72-9510-5B2C930DFC36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5"/>
              </a:ext>
            </a:extLst>
          </a:blip>
          <a:stretch>
            <a:fillRect/>
          </a:stretch>
        </p:blipFill>
        <p:spPr>
          <a:xfrm>
            <a:off x="9200972" y="3017687"/>
            <a:ext cx="914400" cy="914400"/>
          </a:xfrm>
          <a:prstGeom prst="rect">
            <a:avLst/>
          </a:prstGeom>
        </p:spPr>
      </p:pic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C5A2BC4A-59B8-49A0-9773-BC04EB101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97399"/>
              </p:ext>
            </p:extLst>
          </p:nvPr>
        </p:nvGraphicFramePr>
        <p:xfrm>
          <a:off x="9727096" y="3553337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singen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Sänger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B2702649-B359-4ED4-AEA9-60333AB084DD}"/>
              </a:ext>
            </a:extLst>
          </p:cNvPr>
          <p:cNvSpPr/>
          <p:nvPr/>
        </p:nvSpPr>
        <p:spPr>
          <a:xfrm>
            <a:off x="10053094" y="3625372"/>
            <a:ext cx="1617197" cy="30141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_________</a:t>
            </a:r>
          </a:p>
        </p:txBody>
      </p:sp>
      <p:graphicFrame>
        <p:nvGraphicFramePr>
          <p:cNvPr id="91" name="Table 81">
            <a:extLst>
              <a:ext uri="{FF2B5EF4-FFF2-40B4-BE49-F238E27FC236}">
                <a16:creationId xmlns:a16="http://schemas.microsoft.com/office/drawing/2014/main" id="{7423CB8C-A2ED-4EA8-907C-25FAE1F00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05303"/>
              </p:ext>
            </p:extLst>
          </p:nvPr>
        </p:nvGraphicFramePr>
        <p:xfrm>
          <a:off x="7086580" y="4946807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helfen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Helfer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pic>
        <p:nvPicPr>
          <p:cNvPr id="59" name="Graphic 58" descr="Call center">
            <a:extLst>
              <a:ext uri="{FF2B5EF4-FFF2-40B4-BE49-F238E27FC236}">
                <a16:creationId xmlns:a16="http://schemas.microsoft.com/office/drawing/2014/main" id="{3A180409-98B9-4669-B937-CE2BC7769B92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>
            <a:off x="6409248" y="4527145"/>
            <a:ext cx="914400" cy="914400"/>
          </a:xfrm>
          <a:prstGeom prst="rect">
            <a:avLst/>
          </a:prstGeom>
        </p:spPr>
      </p:pic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C9E472AF-D6E1-4F65-8514-9DB4146F01F4}"/>
              </a:ext>
            </a:extLst>
          </p:cNvPr>
          <p:cNvSpPr/>
          <p:nvPr/>
        </p:nvSpPr>
        <p:spPr>
          <a:xfrm>
            <a:off x="7323648" y="4984345"/>
            <a:ext cx="1603696" cy="3084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__________</a:t>
            </a:r>
          </a:p>
        </p:txBody>
      </p:sp>
      <p:graphicFrame>
        <p:nvGraphicFramePr>
          <p:cNvPr id="95" name="Table 81">
            <a:extLst>
              <a:ext uri="{FF2B5EF4-FFF2-40B4-BE49-F238E27FC236}">
                <a16:creationId xmlns:a16="http://schemas.microsoft.com/office/drawing/2014/main" id="{42B31C88-50DD-4192-9236-476B9B976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175000"/>
              </p:ext>
            </p:extLst>
          </p:nvPr>
        </p:nvGraphicFramePr>
        <p:xfrm>
          <a:off x="9640262" y="4967085"/>
          <a:ext cx="20260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261822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forschen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der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Forscher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0499"/>
                  </a:ext>
                </a:extLst>
              </a:tr>
            </a:tbl>
          </a:graphicData>
        </a:graphic>
      </p:graphicFrame>
      <p:pic>
        <p:nvPicPr>
          <p:cNvPr id="43" name="Graphic 42" descr="Bug under magnifying glass">
            <a:extLst>
              <a:ext uri="{FF2B5EF4-FFF2-40B4-BE49-F238E27FC236}">
                <a16:creationId xmlns:a16="http://schemas.microsoft.com/office/drawing/2014/main" id="{9ADF0BFE-2E1C-4862-9A8C-D9E573C52E58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9"/>
              </a:ext>
            </a:extLst>
          </a:blip>
          <a:stretch>
            <a:fillRect/>
          </a:stretch>
        </p:blipFill>
        <p:spPr>
          <a:xfrm>
            <a:off x="9119612" y="4597628"/>
            <a:ext cx="914400" cy="914400"/>
          </a:xfrm>
          <a:prstGeom prst="rect">
            <a:avLst/>
          </a:prstGeom>
        </p:spPr>
      </p:pic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49FBB5CA-302F-42C1-93B1-962B2794AAC6}"/>
              </a:ext>
            </a:extLst>
          </p:cNvPr>
          <p:cNvSpPr/>
          <p:nvPr/>
        </p:nvSpPr>
        <p:spPr>
          <a:xfrm>
            <a:off x="10063667" y="5074788"/>
            <a:ext cx="1481050" cy="2294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115076"/>
                </a:solidFill>
              </a:rPr>
              <a:t>___________</a:t>
            </a:r>
          </a:p>
        </p:txBody>
      </p:sp>
      <p:sp>
        <p:nvSpPr>
          <p:cNvPr id="99" name="Speech Bubble: Rectangle with Corners Rounded 98">
            <a:extLst>
              <a:ext uri="{FF2B5EF4-FFF2-40B4-BE49-F238E27FC236}">
                <a16:creationId xmlns:a16="http://schemas.microsoft.com/office/drawing/2014/main" id="{2AB944B2-DAF5-4654-9F9C-61BB8CAF17C6}"/>
              </a:ext>
            </a:extLst>
          </p:cNvPr>
          <p:cNvSpPr/>
          <p:nvPr/>
        </p:nvSpPr>
        <p:spPr>
          <a:xfrm>
            <a:off x="6272306" y="3074112"/>
            <a:ext cx="3376447" cy="1777132"/>
          </a:xfrm>
          <a:prstGeom prst="wedgeRoundRectCallout">
            <a:avLst>
              <a:gd name="adj1" fmla="val -98273"/>
              <a:gd name="adj2" fmla="val 7327"/>
              <a:gd name="adj3" fmla="val 16667"/>
            </a:avLst>
          </a:prstGeom>
          <a:solidFill>
            <a:srgbClr val="115076"/>
          </a:solidFill>
          <a:ln w="190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Note that [au] changes to [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äu</a:t>
            </a:r>
            <a:r>
              <a:rPr lang="en-GB" sz="2400" dirty="0">
                <a:solidFill>
                  <a:prstClr val="white"/>
                </a:solidFill>
                <a:latin typeface="Century Gothic" panose="020F0302020204030204"/>
              </a:rPr>
              <a:t>] – it changes the pronunciation too!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2" name="Speech Bubble: Rectangle with Corners Rounded 101">
            <a:extLst>
              <a:ext uri="{FF2B5EF4-FFF2-40B4-BE49-F238E27FC236}">
                <a16:creationId xmlns:a16="http://schemas.microsoft.com/office/drawing/2014/main" id="{890ECD84-016C-4255-B366-D17086A21C9D}"/>
              </a:ext>
            </a:extLst>
          </p:cNvPr>
          <p:cNvSpPr/>
          <p:nvPr/>
        </p:nvSpPr>
        <p:spPr>
          <a:xfrm>
            <a:off x="6282265" y="3091225"/>
            <a:ext cx="3376447" cy="1777132"/>
          </a:xfrm>
          <a:prstGeom prst="wedgeRoundRectCallout">
            <a:avLst>
              <a:gd name="adj1" fmla="val -174831"/>
              <a:gd name="adj2" fmla="val 79560"/>
              <a:gd name="adj3" fmla="val 16667"/>
            </a:avLst>
          </a:prstGeom>
          <a:solidFill>
            <a:srgbClr val="115076"/>
          </a:solidFill>
          <a:ln w="190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Note that [au] changes to [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äu</a:t>
            </a:r>
            <a:r>
              <a:rPr lang="en-GB" sz="2400" dirty="0">
                <a:solidFill>
                  <a:prstClr val="white"/>
                </a:solidFill>
                <a:latin typeface="Century Gothic" panose="020F0302020204030204"/>
              </a:rPr>
              <a:t>] – it changes the pronunciation too!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6" name="Speech Bubble: Rectangle with Corners Rounded 105">
            <a:extLst>
              <a:ext uri="{FF2B5EF4-FFF2-40B4-BE49-F238E27FC236}">
                <a16:creationId xmlns:a16="http://schemas.microsoft.com/office/drawing/2014/main" id="{5AE2995D-A4FF-4D02-9DAB-2A0F27AF7482}"/>
              </a:ext>
            </a:extLst>
          </p:cNvPr>
          <p:cNvSpPr/>
          <p:nvPr/>
        </p:nvSpPr>
        <p:spPr>
          <a:xfrm>
            <a:off x="2989862" y="2524251"/>
            <a:ext cx="2556857" cy="1125907"/>
          </a:xfrm>
          <a:prstGeom prst="wedgeRoundRectCallout">
            <a:avLst>
              <a:gd name="adj1" fmla="val 25704"/>
              <a:gd name="adj2" fmla="val 174035"/>
              <a:gd name="adj3" fmla="val 16667"/>
            </a:avLst>
          </a:prstGeom>
          <a:solidFill>
            <a:srgbClr val="115076"/>
          </a:solidFill>
          <a:ln w="190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-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ieren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verbs remove –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ieren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add –er!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53" name="Graphic 52" descr="Microphone">
            <a:extLst>
              <a:ext uri="{FF2B5EF4-FFF2-40B4-BE49-F238E27FC236}">
                <a16:creationId xmlns:a16="http://schemas.microsoft.com/office/drawing/2014/main" id="{02BE7CF3-4EA9-4BF0-9165-CAD05E903414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1"/>
              </a:ext>
            </a:extLst>
          </a:blip>
          <a:stretch>
            <a:fillRect/>
          </a:stretch>
        </p:blipFill>
        <p:spPr>
          <a:xfrm>
            <a:off x="9460546" y="3773193"/>
            <a:ext cx="720466" cy="720466"/>
          </a:xfrm>
          <a:prstGeom prst="rect">
            <a:avLst/>
          </a:prstGeom>
        </p:spPr>
      </p:pic>
      <p:sp>
        <p:nvSpPr>
          <p:cNvPr id="116" name="Speech Bubble: Rectangle with Corners Rounded 115">
            <a:extLst>
              <a:ext uri="{FF2B5EF4-FFF2-40B4-BE49-F238E27FC236}">
                <a16:creationId xmlns:a16="http://schemas.microsoft.com/office/drawing/2014/main" id="{47513C4B-8391-4380-A870-B3CAEBB66039}"/>
              </a:ext>
            </a:extLst>
          </p:cNvPr>
          <p:cNvSpPr/>
          <p:nvPr/>
        </p:nvSpPr>
        <p:spPr>
          <a:xfrm>
            <a:off x="277564" y="5891632"/>
            <a:ext cx="3251693" cy="461665"/>
          </a:xfrm>
          <a:prstGeom prst="wedgeRoundRectCallout">
            <a:avLst>
              <a:gd name="adj1" fmla="val 19919"/>
              <a:gd name="adj2" fmla="val 49825"/>
              <a:gd name="adj3" fmla="val 16667"/>
            </a:avLst>
          </a:prstGeom>
          <a:solidFill>
            <a:srgbClr val="115076"/>
          </a:solidFill>
          <a:ln w="190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übersetzen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– to translate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0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5" grpId="0" animBg="1"/>
      <p:bldP spid="104" grpId="0" animBg="1"/>
      <p:bldP spid="108" grpId="0" animBg="1"/>
      <p:bldP spid="109" grpId="0" animBg="1"/>
      <p:bldP spid="110" grpId="0" animBg="1"/>
      <p:bldP spid="112" grpId="0" animBg="1"/>
      <p:bldP spid="113" grpId="0"/>
      <p:bldP spid="114" grpId="0"/>
      <p:bldP spid="115" grpId="0"/>
      <p:bldP spid="74" grpId="0" animBg="1"/>
      <p:bldP spid="78" grpId="0" animBg="1"/>
      <p:bldP spid="89" grpId="0" animBg="1"/>
      <p:bldP spid="93" grpId="0" animBg="1"/>
      <p:bldP spid="97" grpId="0" animBg="1"/>
      <p:bldP spid="99" grpId="0" animBg="1"/>
      <p:bldP spid="99" grpId="1" animBg="1"/>
      <p:bldP spid="102" grpId="0" animBg="1"/>
      <p:bldP spid="102" grpId="1" animBg="1"/>
      <p:bldP spid="106" grpId="0" animBg="1"/>
      <p:bldP spid="106" grpId="1" animBg="1"/>
      <p:bldP spid="11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1022</TotalTime>
  <Words>524</Words>
  <Application>Microsoft Office PowerPoint</Application>
  <PresentationFormat>Widescreen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Webdings</vt:lpstr>
      <vt:lpstr>Wingdings</vt:lpstr>
      <vt:lpstr>Wingdings 2</vt:lpstr>
      <vt:lpstr>Wingdings 3</vt:lpstr>
      <vt:lpstr>1_Office Theme</vt:lpstr>
      <vt:lpstr>Vokabeln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Stephen Owen</cp:lastModifiedBy>
  <cp:revision>174</cp:revision>
  <dcterms:created xsi:type="dcterms:W3CDTF">2020-07-18T21:51:12Z</dcterms:created>
  <dcterms:modified xsi:type="dcterms:W3CDTF">2021-10-21T11:28:05Z</dcterms:modified>
</cp:coreProperties>
</file>