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1"/>
  </p:notesMasterIdLst>
  <p:sldIdLst>
    <p:sldId id="659" r:id="rId4"/>
    <p:sldId id="660" r:id="rId5"/>
    <p:sldId id="661" r:id="rId6"/>
    <p:sldId id="666" r:id="rId7"/>
    <p:sldId id="667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</a:t>
            </a:r>
            <a:r>
              <a:rPr lang="en-GB" b="0" dirty="0"/>
              <a:t>5 mins</a:t>
            </a:r>
          </a:p>
          <a:p>
            <a:endParaRPr lang="en-GB" b="1" dirty="0"/>
          </a:p>
          <a:p>
            <a:r>
              <a:rPr lang="en-GB" b="1" dirty="0"/>
              <a:t>Aim: </a:t>
            </a:r>
            <a:r>
              <a:rPr lang="en-GB" dirty="0"/>
              <a:t>to gain</a:t>
            </a:r>
            <a:r>
              <a:rPr lang="en-GB" baseline="0" dirty="0"/>
              <a:t> confidence in practising SSCs – as far as possible, SSCS are grouped together (e.g. example: long e [eh]), whilst the listening student practises aural comprehension of vocabulary from this week’s sets.</a:t>
            </a:r>
          </a:p>
          <a:p>
            <a:endParaRPr lang="en-GB" baseline="0" dirty="0"/>
          </a:p>
          <a:p>
            <a:r>
              <a:rPr lang="en-GB" b="1" dirty="0"/>
              <a:t>Procedure:</a:t>
            </a:r>
          </a:p>
          <a:p>
            <a:pPr marL="228600" indent="-228600">
              <a:buAutoNum type="arabicPeriod"/>
            </a:pPr>
            <a:r>
              <a:rPr lang="en-GB" dirty="0"/>
              <a:t>Student A reads out the words in the given order.</a:t>
            </a:r>
          </a:p>
          <a:p>
            <a:pPr marL="228600" indent="-228600">
              <a:buAutoNum type="arabicPeriod"/>
            </a:pPr>
            <a:r>
              <a:rPr lang="en-GB" baseline="0" dirty="0"/>
              <a:t>Student B listens and writes down the order.</a:t>
            </a:r>
          </a:p>
          <a:p>
            <a:pPr marL="228600" indent="-228600">
              <a:buAutoNum type="arabicPeriod"/>
            </a:pPr>
            <a:r>
              <a:rPr lang="en-GB" baseline="0" dirty="0"/>
              <a:t>Students swap roles.</a:t>
            </a:r>
          </a:p>
          <a:p>
            <a:pPr marL="228600" indent="-228600">
              <a:buAutoNum type="arabicPeriod"/>
            </a:pPr>
            <a:endParaRPr lang="en-GB" baseline="0" dirty="0"/>
          </a:p>
          <a:p>
            <a:pPr marL="0" indent="0">
              <a:buNone/>
            </a:pPr>
            <a:r>
              <a:rPr lang="en-GB" baseline="0" dirty="0"/>
              <a:t>Vocab is taken from new set and both revision sets and grouped by SSCs/ similarity:</a:t>
            </a:r>
          </a:p>
          <a:p>
            <a:pPr marL="0" indent="0">
              <a:buNone/>
            </a:pPr>
            <a:endParaRPr lang="en-GB" baseline="0" dirty="0"/>
          </a:p>
          <a:p>
            <a:pPr marL="0" indent="0">
              <a:buNone/>
            </a:pPr>
            <a:r>
              <a:rPr lang="en-GB" b="1" baseline="0" dirty="0"/>
              <a:t>Example: </a:t>
            </a:r>
            <a:r>
              <a:rPr lang="en-GB" b="0" baseline="0" dirty="0" err="1"/>
              <a:t>fehlen</a:t>
            </a:r>
            <a:r>
              <a:rPr lang="en-GB" b="0" baseline="0" dirty="0"/>
              <a:t> </a:t>
            </a:r>
            <a:r>
              <a:rPr lang="en-GB" b="0" baseline="0" dirty="0" err="1"/>
              <a:t>Fehler</a:t>
            </a:r>
            <a:r>
              <a:rPr lang="en-GB" b="0" baseline="0" dirty="0"/>
              <a:t> </a:t>
            </a:r>
            <a:r>
              <a:rPr lang="en-GB" b="0" baseline="0" dirty="0" err="1"/>
              <a:t>weh</a:t>
            </a:r>
            <a:endParaRPr lang="en-GB" b="0" baseline="0" dirty="0"/>
          </a:p>
          <a:p>
            <a:pPr marL="0" indent="0">
              <a:buNone/>
            </a:pPr>
            <a:r>
              <a:rPr lang="en-GB" b="1" baseline="0" dirty="0"/>
              <a:t>Task vocabulary: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erklären erlauben erzählen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versuchen Gefühl tun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gefallen gehören geholfen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verstecken gegeben schwer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Geschichte ihr fit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lachen Wahrheit Glas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teilen alleine Meinung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jedoch ohne kosten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52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baseline="0" dirty="0"/>
              <a:t>DO NOT DISPLAY</a:t>
            </a:r>
            <a:br>
              <a:rPr lang="en-GB" b="1" baseline="0" dirty="0"/>
            </a:br>
            <a:r>
              <a:rPr lang="en-GB" b="1" baseline="0" dirty="0"/>
              <a:t>Printable version available</a:t>
            </a: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79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baseline="0" dirty="0"/>
              <a:t>DO NOT DISPLAY</a:t>
            </a:r>
            <a:br>
              <a:rPr lang="en-GB" b="1" baseline="0" dirty="0"/>
            </a:br>
            <a:r>
              <a:rPr lang="en-GB" b="1" baseline="0" dirty="0"/>
              <a:t>Printable version available</a:t>
            </a: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93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baseline="0" dirty="0"/>
              <a:t>ANTWORTEN</a:t>
            </a: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63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baseline="0" dirty="0"/>
              <a:t>ANTWORTEN</a:t>
            </a:r>
          </a:p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82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465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0214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7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84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2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33796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1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619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329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71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44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71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2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9476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01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0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8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1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474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915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374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5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084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9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39341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r>
              <a:rPr lang="en-GB" sz="3600" b="1" dirty="0">
                <a:solidFill>
                  <a:schemeClr val="bg1"/>
                </a:solidFill>
              </a:rPr>
              <a:t>/ </a:t>
            </a:r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Rectangle 13" descr="box to hide timer as it goes off the page">
            <a:extLst>
              <a:ext uri="{FF2B5EF4-FFF2-40B4-BE49-F238E27FC236}">
                <a16:creationId xmlns:a16="http://schemas.microsoft.com/office/drawing/2014/main" id="{80BB973F-93FA-4A26-B850-9E1862347B2F}"/>
              </a:ext>
            </a:extLst>
          </p:cNvPr>
          <p:cNvSpPr/>
          <p:nvPr/>
        </p:nvSpPr>
        <p:spPr>
          <a:xfrm>
            <a:off x="9958365" y="5520139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CuadroTexto 9">
            <a:extLst>
              <a:ext uri="{FF2B5EF4-FFF2-40B4-BE49-F238E27FC236}">
                <a16:creationId xmlns:a16="http://schemas.microsoft.com/office/drawing/2014/main" id="{955AA2F8-525B-4CEB-A969-E66490394F6C}"/>
              </a:ext>
            </a:extLst>
          </p:cNvPr>
          <p:cNvSpPr txBox="1"/>
          <p:nvPr/>
        </p:nvSpPr>
        <p:spPr>
          <a:xfrm>
            <a:off x="178252" y="1325563"/>
            <a:ext cx="8323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Partner /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  <a:endParaRPr kumimoji="0" lang="es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CuadroTexto 10">
            <a:extLst>
              <a:ext uri="{FF2B5EF4-FFF2-40B4-BE49-F238E27FC236}">
                <a16:creationId xmlns:a16="http://schemas.microsoft.com/office/drawing/2014/main" id="{83828567-5350-46C0-AC3A-69CD17832112}"/>
              </a:ext>
            </a:extLst>
          </p:cNvPr>
          <p:cNvSpPr txBox="1"/>
          <p:nvPr/>
        </p:nvSpPr>
        <p:spPr>
          <a:xfrm>
            <a:off x="178252" y="1888940"/>
            <a:ext cx="917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es-GB" sz="22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can try to read the words fast!</a:t>
            </a:r>
          </a:p>
        </p:txBody>
      </p:sp>
      <p:sp>
        <p:nvSpPr>
          <p:cNvPr id="19" name="CuadroTexto 17">
            <a:extLst>
              <a:ext uri="{FF2B5EF4-FFF2-40B4-BE49-F238E27FC236}">
                <a16:creationId xmlns:a16="http://schemas.microsoft.com/office/drawing/2014/main" id="{C0F1BB29-CE2A-4911-942C-B834F3779431}"/>
              </a:ext>
            </a:extLst>
          </p:cNvPr>
          <p:cNvSpPr txBox="1"/>
          <p:nvPr/>
        </p:nvSpPr>
        <p:spPr>
          <a:xfrm>
            <a:off x="178253" y="2319399"/>
            <a:ext cx="7071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richtige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Reihenfolge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auf. </a:t>
            </a:r>
            <a:endParaRPr kumimoji="0" lang="es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CuadroTexto 18">
            <a:extLst>
              <a:ext uri="{FF2B5EF4-FFF2-40B4-BE49-F238E27FC236}">
                <a16:creationId xmlns:a16="http://schemas.microsoft.com/office/drawing/2014/main" id="{F6C6A6F0-6180-4919-A9C9-998C606F1356}"/>
              </a:ext>
            </a:extLst>
          </p:cNvPr>
          <p:cNvSpPr txBox="1"/>
          <p:nvPr/>
        </p:nvSpPr>
        <p:spPr>
          <a:xfrm>
            <a:off x="178253" y="2877872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Beispiel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sp>
        <p:nvSpPr>
          <p:cNvPr id="21" name="CuadroTexto 22">
            <a:extLst>
              <a:ext uri="{FF2B5EF4-FFF2-40B4-BE49-F238E27FC236}">
                <a16:creationId xmlns:a16="http://schemas.microsoft.com/office/drawing/2014/main" id="{85E146D2-D141-4722-A3AA-2CF82ED67106}"/>
              </a:ext>
            </a:extLst>
          </p:cNvPr>
          <p:cNvSpPr txBox="1"/>
          <p:nvPr/>
        </p:nvSpPr>
        <p:spPr>
          <a:xfrm>
            <a:off x="193511" y="3705174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sagt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2" name="Tabla 19">
            <a:extLst>
              <a:ext uri="{FF2B5EF4-FFF2-40B4-BE49-F238E27FC236}">
                <a16:creationId xmlns:a16="http://schemas.microsoft.com/office/drawing/2014/main" id="{41FBB55B-B70B-4288-A044-DA4F72C3D292}"/>
              </a:ext>
            </a:extLst>
          </p:cNvPr>
          <p:cNvGraphicFramePr>
            <a:graphicFrameLocks noGrp="1"/>
          </p:cNvGraphicFramePr>
          <p:nvPr/>
        </p:nvGraphicFramePr>
        <p:xfrm>
          <a:off x="260785" y="4868227"/>
          <a:ext cx="5336989" cy="85792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40213">
                  <a:extLst>
                    <a:ext uri="{9D8B030D-6E8A-4147-A177-3AD203B41FA5}">
                      <a16:colId xmlns:a16="http://schemas.microsoft.com/office/drawing/2014/main" val="404405918"/>
                    </a:ext>
                  </a:extLst>
                </a:gridCol>
                <a:gridCol w="4596776">
                  <a:extLst>
                    <a:ext uri="{9D8B030D-6E8A-4147-A177-3AD203B41FA5}">
                      <a16:colId xmlns:a16="http://schemas.microsoft.com/office/drawing/2014/main" val="2793336757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fehlen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Fehler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weh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290984"/>
                  </a:ext>
                </a:extLst>
              </a:tr>
            </a:tbl>
          </a:graphicData>
        </a:graphic>
      </p:graphicFrame>
      <p:sp>
        <p:nvSpPr>
          <p:cNvPr id="23" name="Llamada rectangular redondeada 23">
            <a:extLst>
              <a:ext uri="{FF2B5EF4-FFF2-40B4-BE49-F238E27FC236}">
                <a16:creationId xmlns:a16="http://schemas.microsoft.com/office/drawing/2014/main" id="{612CC626-590D-4364-AB0D-60EE38197265}"/>
              </a:ext>
            </a:extLst>
          </p:cNvPr>
          <p:cNvSpPr/>
          <p:nvPr/>
        </p:nvSpPr>
        <p:spPr>
          <a:xfrm>
            <a:off x="3403600" y="3429000"/>
            <a:ext cx="2268264" cy="1119693"/>
          </a:xfrm>
          <a:prstGeom prst="wedgeRoundRectCallout">
            <a:avLst>
              <a:gd name="adj1" fmla="val -72066"/>
              <a:gd name="adj2" fmla="val 87944"/>
              <a:gd name="adj3" fmla="val 16667"/>
            </a:avLst>
          </a:prstGeom>
          <a:solidFill>
            <a:srgbClr val="FBF0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fehlen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Fehler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weh</a:t>
            </a:r>
            <a:endParaRPr kumimoji="0" lang="es-GB" sz="22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CuadroTexto 24">
            <a:extLst>
              <a:ext uri="{FF2B5EF4-FFF2-40B4-BE49-F238E27FC236}">
                <a16:creationId xmlns:a16="http://schemas.microsoft.com/office/drawing/2014/main" id="{3AF02924-84FF-42C2-AC28-289809087E3F}"/>
              </a:ext>
            </a:extLst>
          </p:cNvPr>
          <p:cNvSpPr txBox="1"/>
          <p:nvPr/>
        </p:nvSpPr>
        <p:spPr>
          <a:xfrm>
            <a:off x="6165356" y="3575590"/>
            <a:ext cx="579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Reihenfolge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5" name="Tabla 21">
            <a:extLst>
              <a:ext uri="{FF2B5EF4-FFF2-40B4-BE49-F238E27FC236}">
                <a16:creationId xmlns:a16="http://schemas.microsoft.com/office/drawing/2014/main" id="{D3040C08-B768-4D61-A3D7-0B376C840EA5}"/>
              </a:ext>
            </a:extLst>
          </p:cNvPr>
          <p:cNvGraphicFramePr>
            <a:graphicFrameLocks noGrp="1"/>
          </p:cNvGraphicFramePr>
          <p:nvPr/>
        </p:nvGraphicFramePr>
        <p:xfrm>
          <a:off x="6024557" y="4831781"/>
          <a:ext cx="5906658" cy="85792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93">
                  <a:extLst>
                    <a:ext uri="{9D8B030D-6E8A-4147-A177-3AD203B41FA5}">
                      <a16:colId xmlns:a16="http://schemas.microsoft.com/office/drawing/2014/main" val="2768103458"/>
                    </a:ext>
                  </a:extLst>
                </a:gridCol>
                <a:gridCol w="3156938">
                  <a:extLst>
                    <a:ext uri="{9D8B030D-6E8A-4147-A177-3AD203B41FA5}">
                      <a16:colId xmlns:a16="http://schemas.microsoft.com/office/drawing/2014/main" val="1365253605"/>
                    </a:ext>
                  </a:extLst>
                </a:gridCol>
                <a:gridCol w="2278227">
                  <a:extLst>
                    <a:ext uri="{9D8B030D-6E8A-4147-A177-3AD203B41FA5}">
                      <a16:colId xmlns:a16="http://schemas.microsoft.com/office/drawing/2014/main" val="1614410457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+mn-lt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mistake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+mn-lt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sore, hurt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+mn-lt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+mn-lt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)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 to lack, to be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+mn-lt"/>
                        </a:rPr>
                        <a:t>missing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919388"/>
                  </a:ext>
                </a:extLst>
              </a:tr>
            </a:tbl>
          </a:graphicData>
        </a:graphic>
      </p:graphicFrame>
      <p:pic>
        <p:nvPicPr>
          <p:cNvPr id="26" name="Imagen 25">
            <a:extLst>
              <a:ext uri="{FF2B5EF4-FFF2-40B4-BE49-F238E27FC236}">
                <a16:creationId xmlns:a16="http://schemas.microsoft.com/office/drawing/2014/main" id="{089A44AB-C36E-4511-87F2-E01868CAC1C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9460" y="4095821"/>
            <a:ext cx="1379029" cy="1098362"/>
          </a:xfrm>
          <a:prstGeom prst="rect">
            <a:avLst/>
          </a:prstGeom>
        </p:spPr>
      </p:pic>
      <p:sp>
        <p:nvSpPr>
          <p:cNvPr id="27" name="CuadroTexto 27">
            <a:extLst>
              <a:ext uri="{FF2B5EF4-FFF2-40B4-BE49-F238E27FC236}">
                <a16:creationId xmlns:a16="http://schemas.microsoft.com/office/drawing/2014/main" id="{C3153C3A-EB2C-48A0-B155-668335A556E6}"/>
              </a:ext>
            </a:extLst>
          </p:cNvPr>
          <p:cNvSpPr txBox="1"/>
          <p:nvPr/>
        </p:nvSpPr>
        <p:spPr>
          <a:xfrm>
            <a:off x="10132788" y="510843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</a:t>
            </a:r>
            <a:endParaRPr kumimoji="0" lang="es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2F86E784-40C0-4E39-9C58-C3434AE91CB8}"/>
              </a:ext>
            </a:extLst>
          </p:cNvPr>
          <p:cNvSpPr/>
          <p:nvPr/>
        </p:nvSpPr>
        <p:spPr>
          <a:xfrm>
            <a:off x="9588317" y="447505"/>
            <a:ext cx="2230231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12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 animBg="1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5439874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39341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r>
              <a:rPr lang="en-GB" sz="3600" b="1" dirty="0">
                <a:solidFill>
                  <a:schemeClr val="bg1"/>
                </a:solidFill>
              </a:rPr>
              <a:t>/ </a:t>
            </a:r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2F86E784-40C0-4E39-9C58-C3434AE91CB8}"/>
              </a:ext>
            </a:extLst>
          </p:cNvPr>
          <p:cNvSpPr/>
          <p:nvPr/>
        </p:nvSpPr>
        <p:spPr>
          <a:xfrm>
            <a:off x="9588317" y="447505"/>
            <a:ext cx="2230231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CuadroTexto 2">
            <a:extLst>
              <a:ext uri="{FF2B5EF4-FFF2-40B4-BE49-F238E27FC236}">
                <a16:creationId xmlns:a16="http://schemas.microsoft.com/office/drawing/2014/main" id="{54D86FCD-9FBE-433D-920C-D9DA936E8110}"/>
              </a:ext>
            </a:extLst>
          </p:cNvPr>
          <p:cNvSpPr txBox="1"/>
          <p:nvPr/>
        </p:nvSpPr>
        <p:spPr>
          <a:xfrm>
            <a:off x="6575182" y="813316"/>
            <a:ext cx="187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</a:t>
            </a:r>
          </a:p>
        </p:txBody>
      </p:sp>
      <p:graphicFrame>
        <p:nvGraphicFramePr>
          <p:cNvPr id="29" name="Tabla 1">
            <a:extLst>
              <a:ext uri="{FF2B5EF4-FFF2-40B4-BE49-F238E27FC236}">
                <a16:creationId xmlns:a16="http://schemas.microsoft.com/office/drawing/2014/main" id="{7DB547AC-E5F1-43E8-9F91-74DFE49397E9}"/>
              </a:ext>
            </a:extLst>
          </p:cNvPr>
          <p:cNvGraphicFramePr>
            <a:graphicFrameLocks noGrp="1"/>
          </p:cNvGraphicFramePr>
          <p:nvPr/>
        </p:nvGraphicFramePr>
        <p:xfrm>
          <a:off x="385988" y="1613462"/>
          <a:ext cx="5336989" cy="42896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40213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4596776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Lies die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Wörter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erklären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erlauben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erzählen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versuchen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tun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Gefühl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geholfen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gehören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gefallen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gegeben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verstecken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schwer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graphicFrame>
        <p:nvGraphicFramePr>
          <p:cNvPr id="30" name="Tabla 11">
            <a:extLst>
              <a:ext uri="{FF2B5EF4-FFF2-40B4-BE49-F238E27FC236}">
                <a16:creationId xmlns:a16="http://schemas.microsoft.com/office/drawing/2014/main" id="{DAE1DD44-CDBE-4980-BB92-DB21459D0609}"/>
              </a:ext>
            </a:extLst>
          </p:cNvPr>
          <p:cNvGraphicFramePr>
            <a:graphicFrameLocks noGrp="1"/>
          </p:cNvGraphicFramePr>
          <p:nvPr/>
        </p:nvGraphicFramePr>
        <p:xfrm>
          <a:off x="5868988" y="1613461"/>
          <a:ext cx="5930757" cy="42896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1929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2879494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  <a:gridCol w="2609334">
                  <a:extLst>
                    <a:ext uri="{9D8B030D-6E8A-4147-A177-3AD203B41FA5}">
                      <a16:colId xmlns:a16="http://schemas.microsoft.com/office/drawing/2014/main" val="2343210112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Schreib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Reihenfolge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auf.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her, to her, you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fit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story, history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laugh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glass </a:t>
                      </a:r>
                      <a:b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truth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opinion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alone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to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share, divide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cost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however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without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32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545088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39341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r>
              <a:rPr lang="en-GB" sz="3600" b="1" dirty="0">
                <a:solidFill>
                  <a:schemeClr val="bg1"/>
                </a:solidFill>
              </a:rPr>
              <a:t>/ </a:t>
            </a:r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Rectangle 13" descr="box to hide timer as it goes off the page">
            <a:extLst>
              <a:ext uri="{FF2B5EF4-FFF2-40B4-BE49-F238E27FC236}">
                <a16:creationId xmlns:a16="http://schemas.microsoft.com/office/drawing/2014/main" id="{80BB973F-93FA-4A26-B850-9E1862347B2F}"/>
              </a:ext>
            </a:extLst>
          </p:cNvPr>
          <p:cNvSpPr/>
          <p:nvPr/>
        </p:nvSpPr>
        <p:spPr>
          <a:xfrm>
            <a:off x="9958365" y="5520139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2F86E784-40C0-4E39-9C58-C3434AE91CB8}"/>
              </a:ext>
            </a:extLst>
          </p:cNvPr>
          <p:cNvSpPr/>
          <p:nvPr/>
        </p:nvSpPr>
        <p:spPr>
          <a:xfrm>
            <a:off x="9588317" y="447505"/>
            <a:ext cx="2230231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7E9F882-886D-405B-8538-EC81AC68A48A}"/>
              </a:ext>
            </a:extLst>
          </p:cNvPr>
          <p:cNvSpPr txBox="1"/>
          <p:nvPr/>
        </p:nvSpPr>
        <p:spPr>
          <a:xfrm>
            <a:off x="6741121" y="61759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</a:t>
            </a:r>
          </a:p>
        </p:txBody>
      </p:sp>
      <p:graphicFrame>
        <p:nvGraphicFramePr>
          <p:cNvPr id="10" name="Tabla 1">
            <a:extLst>
              <a:ext uri="{FF2B5EF4-FFF2-40B4-BE49-F238E27FC236}">
                <a16:creationId xmlns:a16="http://schemas.microsoft.com/office/drawing/2014/main" id="{02FE36EF-83EC-4330-B2E4-547903B7F005}"/>
              </a:ext>
            </a:extLst>
          </p:cNvPr>
          <p:cNvGraphicFramePr>
            <a:graphicFrameLocks noGrp="1"/>
          </p:cNvGraphicFramePr>
          <p:nvPr/>
        </p:nvGraphicFramePr>
        <p:xfrm>
          <a:off x="405309" y="1325440"/>
          <a:ext cx="4852492" cy="48725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3016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4179476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Lies die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Wörter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ihr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fit</a:t>
                      </a:r>
                    </a:p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83154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lachen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Wahrheit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Glas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teilen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alleine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Meinung</a:t>
                      </a:r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jedoch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ohne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kosten</a:t>
                      </a:r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7A671A3D-79CE-4A52-9381-EFC2A5212E03}"/>
              </a:ext>
            </a:extLst>
          </p:cNvPr>
          <p:cNvGraphicFramePr>
            <a:graphicFrameLocks noGrp="1"/>
          </p:cNvGraphicFramePr>
          <p:nvPr/>
        </p:nvGraphicFramePr>
        <p:xfrm>
          <a:off x="5393411" y="1325440"/>
          <a:ext cx="6393282" cy="48725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76394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3437741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  <a:gridCol w="2479147">
                  <a:extLst>
                    <a:ext uri="{9D8B030D-6E8A-4147-A177-3AD203B41FA5}">
                      <a16:colId xmlns:a16="http://schemas.microsoft.com/office/drawing/2014/main" val="2343210112"/>
                    </a:ext>
                  </a:extLst>
                </a:gridCol>
              </a:tblGrid>
              <a:tr h="911642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Schreib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Reihenfolge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auf.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1068821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allow, allowing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explain, explaining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to tell, telling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try, trying </a:t>
                      </a:r>
                      <a:b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do, doing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feeling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1068821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please, pleasing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belong, belonging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helped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difficult, heavy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given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to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hide, hiding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7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533698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39341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r>
              <a:rPr lang="en-GB" sz="3600" b="1" dirty="0">
                <a:solidFill>
                  <a:schemeClr val="bg1"/>
                </a:solidFill>
              </a:rPr>
              <a:t>/ </a:t>
            </a:r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2F86E784-40C0-4E39-9C58-C3434AE91CB8}"/>
              </a:ext>
            </a:extLst>
          </p:cNvPr>
          <p:cNvSpPr/>
          <p:nvPr/>
        </p:nvSpPr>
        <p:spPr>
          <a:xfrm>
            <a:off x="9588317" y="447505"/>
            <a:ext cx="2230231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CuadroTexto 2">
            <a:extLst>
              <a:ext uri="{FF2B5EF4-FFF2-40B4-BE49-F238E27FC236}">
                <a16:creationId xmlns:a16="http://schemas.microsoft.com/office/drawing/2014/main" id="{54D86FCD-9FBE-433D-920C-D9DA936E8110}"/>
              </a:ext>
            </a:extLst>
          </p:cNvPr>
          <p:cNvSpPr txBox="1"/>
          <p:nvPr/>
        </p:nvSpPr>
        <p:spPr>
          <a:xfrm>
            <a:off x="6575182" y="813316"/>
            <a:ext cx="187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</a:t>
            </a:r>
          </a:p>
        </p:txBody>
      </p:sp>
      <p:graphicFrame>
        <p:nvGraphicFramePr>
          <p:cNvPr id="29" name="Tabla 1">
            <a:extLst>
              <a:ext uri="{FF2B5EF4-FFF2-40B4-BE49-F238E27FC236}">
                <a16:creationId xmlns:a16="http://schemas.microsoft.com/office/drawing/2014/main" id="{7DB547AC-E5F1-43E8-9F91-74DFE49397E9}"/>
              </a:ext>
            </a:extLst>
          </p:cNvPr>
          <p:cNvGraphicFramePr>
            <a:graphicFrameLocks noGrp="1"/>
          </p:cNvGraphicFramePr>
          <p:nvPr/>
        </p:nvGraphicFramePr>
        <p:xfrm>
          <a:off x="385988" y="1613462"/>
          <a:ext cx="5336989" cy="42896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40213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4596776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Lies die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Wörter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erklären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erlauben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erzählen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versuchen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tun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Gefühl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geholfen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gehören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gefallen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gegeben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verstecken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schwer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graphicFrame>
        <p:nvGraphicFramePr>
          <p:cNvPr id="30" name="Tabla 11">
            <a:extLst>
              <a:ext uri="{FF2B5EF4-FFF2-40B4-BE49-F238E27FC236}">
                <a16:creationId xmlns:a16="http://schemas.microsoft.com/office/drawing/2014/main" id="{DAE1DD44-CDBE-4980-BB92-DB21459D0609}"/>
              </a:ext>
            </a:extLst>
          </p:cNvPr>
          <p:cNvGraphicFramePr>
            <a:graphicFrameLocks noGrp="1"/>
          </p:cNvGraphicFramePr>
          <p:nvPr/>
        </p:nvGraphicFramePr>
        <p:xfrm>
          <a:off x="5868988" y="1613461"/>
          <a:ext cx="5930757" cy="42896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1929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2879494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  <a:gridCol w="2609334">
                  <a:extLst>
                    <a:ext uri="{9D8B030D-6E8A-4147-A177-3AD203B41FA5}">
                      <a16:colId xmlns:a16="http://schemas.microsoft.com/office/drawing/2014/main" val="2343210112"/>
                    </a:ext>
                  </a:extLst>
                </a:gridCol>
              </a:tblGrid>
              <a:tr h="857923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Schreib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Reihenfolge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auf.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her, to her, you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fit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story, history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 a b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laugh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glass </a:t>
                      </a:r>
                      <a:b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truth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c b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opinion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alone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to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share, divide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 b a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857923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cost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however 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without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 c a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5267CAD-9BAC-40C0-84A5-56E55B359B51}"/>
              </a:ext>
            </a:extLst>
          </p:cNvPr>
          <p:cNvSpPr/>
          <p:nvPr/>
        </p:nvSpPr>
        <p:spPr>
          <a:xfrm>
            <a:off x="6472297" y="294041"/>
            <a:ext cx="1610860" cy="511417"/>
          </a:xfrm>
          <a:prstGeom prst="wedgeRoundRectCallout">
            <a:avLst>
              <a:gd name="adj1" fmla="val -23080"/>
              <a:gd name="adj2" fmla="val 43046"/>
              <a:gd name="adj3" fmla="val 16667"/>
            </a:avLst>
          </a:prstGeom>
          <a:solidFill>
            <a:srgbClr val="11507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ösung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46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545088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393410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Phonetik</a:t>
            </a:r>
            <a:r>
              <a:rPr lang="en-GB" sz="3600" b="1" dirty="0">
                <a:solidFill>
                  <a:schemeClr val="bg1"/>
                </a:solidFill>
              </a:rPr>
              <a:t>/ </a:t>
            </a:r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Rectangle 13" descr="box to hide timer as it goes off the page">
            <a:extLst>
              <a:ext uri="{FF2B5EF4-FFF2-40B4-BE49-F238E27FC236}">
                <a16:creationId xmlns:a16="http://schemas.microsoft.com/office/drawing/2014/main" id="{80BB973F-93FA-4A26-B850-9E1862347B2F}"/>
              </a:ext>
            </a:extLst>
          </p:cNvPr>
          <p:cNvSpPr/>
          <p:nvPr/>
        </p:nvSpPr>
        <p:spPr>
          <a:xfrm>
            <a:off x="9958365" y="5520139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2F86E784-40C0-4E39-9C58-C3434AE91CB8}"/>
              </a:ext>
            </a:extLst>
          </p:cNvPr>
          <p:cNvSpPr/>
          <p:nvPr/>
        </p:nvSpPr>
        <p:spPr>
          <a:xfrm>
            <a:off x="9588317" y="447505"/>
            <a:ext cx="2230231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hören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7E9F882-886D-405B-8538-EC81AC68A48A}"/>
              </a:ext>
            </a:extLst>
          </p:cNvPr>
          <p:cNvSpPr txBox="1"/>
          <p:nvPr/>
        </p:nvSpPr>
        <p:spPr>
          <a:xfrm>
            <a:off x="6741121" y="617591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</a:t>
            </a:r>
          </a:p>
        </p:txBody>
      </p:sp>
      <p:graphicFrame>
        <p:nvGraphicFramePr>
          <p:cNvPr id="10" name="Tabla 1">
            <a:extLst>
              <a:ext uri="{FF2B5EF4-FFF2-40B4-BE49-F238E27FC236}">
                <a16:creationId xmlns:a16="http://schemas.microsoft.com/office/drawing/2014/main" id="{02FE36EF-83EC-4330-B2E4-547903B7F005}"/>
              </a:ext>
            </a:extLst>
          </p:cNvPr>
          <p:cNvGraphicFramePr>
            <a:graphicFrameLocks noGrp="1"/>
          </p:cNvGraphicFramePr>
          <p:nvPr/>
        </p:nvGraphicFramePr>
        <p:xfrm>
          <a:off x="405309" y="1325440"/>
          <a:ext cx="4852492" cy="48725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3016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4179476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</a:tblGrid>
              <a:tr h="883154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Lies die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Wörter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n-US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ihr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fit</a:t>
                      </a:r>
                    </a:p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883154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lachen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Wahrheit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Glas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teilen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alleine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Meinung</a:t>
                      </a:r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1035420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jedoch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ohne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–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kosten</a:t>
                      </a:r>
                      <a:endParaRPr lang="en-US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7A671A3D-79CE-4A52-9381-EFC2A5212E03}"/>
              </a:ext>
            </a:extLst>
          </p:cNvPr>
          <p:cNvGraphicFramePr>
            <a:graphicFrameLocks noGrp="1"/>
          </p:cNvGraphicFramePr>
          <p:nvPr/>
        </p:nvGraphicFramePr>
        <p:xfrm>
          <a:off x="5393411" y="1325440"/>
          <a:ext cx="6393282" cy="48725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76394">
                  <a:extLst>
                    <a:ext uri="{9D8B030D-6E8A-4147-A177-3AD203B41FA5}">
                      <a16:colId xmlns:a16="http://schemas.microsoft.com/office/drawing/2014/main" val="3510706450"/>
                    </a:ext>
                  </a:extLst>
                </a:gridCol>
                <a:gridCol w="3437741">
                  <a:extLst>
                    <a:ext uri="{9D8B030D-6E8A-4147-A177-3AD203B41FA5}">
                      <a16:colId xmlns:a16="http://schemas.microsoft.com/office/drawing/2014/main" val="3670689604"/>
                    </a:ext>
                  </a:extLst>
                </a:gridCol>
                <a:gridCol w="2479147">
                  <a:extLst>
                    <a:ext uri="{9D8B030D-6E8A-4147-A177-3AD203B41FA5}">
                      <a16:colId xmlns:a16="http://schemas.microsoft.com/office/drawing/2014/main" val="2343210112"/>
                    </a:ext>
                  </a:extLst>
                </a:gridCol>
              </a:tblGrid>
              <a:tr h="911642">
                <a:tc>
                  <a:txBody>
                    <a:bodyPr/>
                    <a:lstStyle/>
                    <a:p>
                      <a:pPr algn="ctr"/>
                      <a:endParaRPr lang="es-GB" sz="22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Schreib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000" b="1" dirty="0" err="1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Reihenfolge</a:t>
                      </a:r>
                      <a:r>
                        <a:rPr lang="en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auf.</a:t>
                      </a:r>
                      <a:endParaRPr lang="es-GB" sz="2000" b="1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085184"/>
                  </a:ext>
                </a:extLst>
              </a:tr>
              <a:tr h="1068821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allow, allowing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explain, explaining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to tell, telling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 a c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284948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try, trying </a:t>
                      </a:r>
                      <a:b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do, doing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feeling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 b c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1401161"/>
                  </a:ext>
                </a:extLst>
              </a:tr>
              <a:tr h="1068821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please, pleasing 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to belong, belonging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helped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 b a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760149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es-GB" sz="22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difficult, heavy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given </a:t>
                      </a:r>
                      <a:r>
                        <a:rPr lang="es-GB" sz="2000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es-GB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) to </a:t>
                      </a:r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hide, hiding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b c a </a:t>
                      </a:r>
                      <a:endParaRPr lang="es-GB" sz="2000" b="0" dirty="0">
                        <a:solidFill>
                          <a:srgbClr val="20386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453238"/>
                  </a:ext>
                </a:extLst>
              </a:tr>
            </a:tbl>
          </a:graphicData>
        </a:graphic>
      </p:graphicFrame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588F841-E127-476C-BAE7-7742177E5AB7}"/>
              </a:ext>
            </a:extLst>
          </p:cNvPr>
          <p:cNvSpPr/>
          <p:nvPr/>
        </p:nvSpPr>
        <p:spPr>
          <a:xfrm>
            <a:off x="6652394" y="123375"/>
            <a:ext cx="1610860" cy="511417"/>
          </a:xfrm>
          <a:prstGeom prst="wedgeRoundRectCallout">
            <a:avLst>
              <a:gd name="adj1" fmla="val -23080"/>
              <a:gd name="adj2" fmla="val 43046"/>
              <a:gd name="adj3" fmla="val 16667"/>
            </a:avLst>
          </a:prstGeom>
          <a:solidFill>
            <a:srgbClr val="11507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ösung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43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813</Words>
  <Application>Microsoft Office PowerPoint</Application>
  <PresentationFormat>Widescreen</PresentationFormat>
  <Paragraphs>185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1_Office Theme</vt:lpstr>
      <vt:lpstr>2_Office Theme</vt:lpstr>
      <vt:lpstr>3_Office Theme</vt:lpstr>
      <vt:lpstr>Phonetik/ Vokabeln</vt:lpstr>
      <vt:lpstr>Phonetik/ Vokabeln</vt:lpstr>
      <vt:lpstr>Phonetik/ Vokabeln</vt:lpstr>
      <vt:lpstr>Phonetik/ Vokabeln</vt:lpstr>
      <vt:lpstr>Phonetik/ 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19</cp:revision>
  <dcterms:created xsi:type="dcterms:W3CDTF">2021-02-04T07:50:06Z</dcterms:created>
  <dcterms:modified xsi:type="dcterms:W3CDTF">2021-03-02T13:00:51Z</dcterms:modified>
</cp:coreProperties>
</file>