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Owen" initials="SO" lastIdx="5" clrIdx="0">
    <p:extLst>
      <p:ext uri="{19B8F6BF-5375-455C-9EA6-DF929625EA0E}">
        <p15:presenceInfo xmlns:p15="http://schemas.microsoft.com/office/powerpoint/2012/main" userId="Stephen Ow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076"/>
    <a:srgbClr val="EBEFF7"/>
    <a:srgbClr val="DAA520"/>
    <a:srgbClr val="FF6600"/>
    <a:srgbClr val="E3EAFD"/>
    <a:srgbClr val="FFF4E7"/>
    <a:srgbClr val="FFE8CB"/>
    <a:srgbClr val="D1DFEF"/>
    <a:srgbClr val="FB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59577" autoAdjust="0"/>
  </p:normalViewPr>
  <p:slideViewPr>
    <p:cSldViewPr snapToGrid="0">
      <p:cViewPr varScale="1">
        <p:scale>
          <a:sx n="68" d="100"/>
          <a:sy n="68" d="100"/>
        </p:scale>
        <p:origin x="1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-36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+mn-lt"/>
              </a:rPr>
              <a:t>Timing: 5 minutes</a:t>
            </a: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sz="1200" b="1" dirty="0">
                <a:latin typeface="+mn-lt"/>
              </a:rPr>
              <a:t/>
            </a:r>
            <a:br>
              <a:rPr lang="en-GB" sz="1200" b="1" dirty="0">
                <a:latin typeface="+mn-lt"/>
              </a:rPr>
            </a:br>
            <a:r>
              <a:rPr lang="en-GB" sz="1200" b="1" dirty="0">
                <a:latin typeface="+mn-lt"/>
              </a:rPr>
              <a:t>Aim: </a:t>
            </a:r>
            <a:r>
              <a:rPr lang="en-GB" sz="1200" b="0" dirty="0">
                <a:latin typeface="+mn-lt"/>
              </a:rPr>
              <a:t>to revisit some of this week’s vocabulary items; to introduce one of the famous people we will focus on this week.</a:t>
            </a: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sz="1200" b="1" dirty="0">
                <a:latin typeface="+mn-lt"/>
              </a:rPr>
              <a:t>Procedure:</a:t>
            </a:r>
            <a:r>
              <a:rPr lang="en-GB" sz="1200" dirty="0">
                <a:latin typeface="+mn-lt"/>
              </a:rPr>
              <a:t/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1. Ensure students know the meaning of </a:t>
            </a:r>
            <a:r>
              <a:rPr lang="en-GB" sz="1200" dirty="0" err="1">
                <a:latin typeface="+mn-lt"/>
              </a:rPr>
              <a:t>Dichter</a:t>
            </a:r>
            <a:r>
              <a:rPr lang="en-GB" sz="1200" dirty="0">
                <a:latin typeface="+mn-lt"/>
              </a:rPr>
              <a:t> (poet), which is in this week’s vocabulary set.</a:t>
            </a:r>
          </a:p>
          <a:p>
            <a:r>
              <a:rPr lang="en-GB" sz="1200" dirty="0">
                <a:latin typeface="+mn-lt"/>
              </a:rPr>
              <a:t>2. Click on the action buttons to hear the definitions.</a:t>
            </a:r>
          </a:p>
          <a:p>
            <a:r>
              <a:rPr lang="en-GB" sz="1200" dirty="0">
                <a:latin typeface="+mn-lt"/>
              </a:rPr>
              <a:t>3. Students decide which word is the correct answer.</a:t>
            </a:r>
          </a:p>
          <a:p>
            <a:r>
              <a:rPr lang="en-GB" sz="1200" dirty="0">
                <a:latin typeface="+mn-lt"/>
              </a:rPr>
              <a:t>4. The first letter of each answer will spell out the secret word.</a:t>
            </a:r>
          </a:p>
          <a:p>
            <a:r>
              <a:rPr lang="en-GB" sz="1200" dirty="0">
                <a:latin typeface="+mn-lt"/>
              </a:rPr>
              <a:t>5. Click to reveal the answers (the secret word) along the door.</a:t>
            </a:r>
          </a:p>
          <a:p>
            <a:r>
              <a:rPr lang="en-GB" sz="1200" dirty="0">
                <a:latin typeface="+mn-lt"/>
              </a:rPr>
              <a:t>6. When all the correct answers have been revealed, the door will open, revealing a picture of Goethe.</a:t>
            </a:r>
          </a:p>
          <a:p>
            <a:r>
              <a:rPr lang="en-GB" sz="1200" dirty="0">
                <a:latin typeface="+mn-lt"/>
              </a:rPr>
              <a:t>7. Remind students that they have studied one of Goethe’s poems previously – </a:t>
            </a:r>
            <a:r>
              <a:rPr lang="en-GB" sz="1200" dirty="0" err="1">
                <a:latin typeface="+mn-lt"/>
              </a:rPr>
              <a:t>Erlkönig</a:t>
            </a:r>
            <a:r>
              <a:rPr lang="en-GB" sz="1200" dirty="0">
                <a:latin typeface="+mn-lt"/>
              </a:rPr>
              <a:t>.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8. Explain that the ‘</a:t>
            </a:r>
            <a:r>
              <a:rPr lang="en-GB" sz="1200" dirty="0" err="1">
                <a:latin typeface="+mn-lt"/>
              </a:rPr>
              <a:t>oe</a:t>
            </a:r>
            <a:r>
              <a:rPr lang="en-GB" sz="1200" dirty="0">
                <a:latin typeface="+mn-lt"/>
              </a:rPr>
              <a:t>’ is pronounced ‘ö’ (students have seen before that adding –e to –o, -a, -u in type-written German is pronounced –ö, -ä, -ü) and that the ‘</a:t>
            </a:r>
            <a:r>
              <a:rPr lang="en-GB" sz="1200" dirty="0" err="1">
                <a:latin typeface="+mn-lt"/>
              </a:rPr>
              <a:t>th</a:t>
            </a:r>
            <a:r>
              <a:rPr lang="en-GB" sz="1200" dirty="0">
                <a:latin typeface="+mn-lt"/>
              </a:rPr>
              <a:t>’ is as in their source word ‘</a:t>
            </a:r>
            <a:r>
              <a:rPr lang="en-GB" sz="1200" dirty="0" err="1">
                <a:latin typeface="+mn-lt"/>
              </a:rPr>
              <a:t>Theater</a:t>
            </a:r>
            <a:r>
              <a:rPr lang="en-GB" sz="1200" dirty="0">
                <a:latin typeface="+mn-lt"/>
              </a:rPr>
              <a:t>’, so ‘</a:t>
            </a:r>
            <a:r>
              <a:rPr lang="en-GB" sz="1200" dirty="0" err="1">
                <a:latin typeface="+mn-lt"/>
              </a:rPr>
              <a:t>Göte</a:t>
            </a:r>
            <a:r>
              <a:rPr lang="en-GB" sz="1200" dirty="0">
                <a:latin typeface="+mn-lt"/>
              </a:rPr>
              <a:t>’ rather than ‘Go-eth’ (!).</a:t>
            </a:r>
          </a:p>
          <a:p>
            <a:endParaRPr lang="en-GB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+mn-lt"/>
              </a:rPr>
              <a:t>Transcript: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Die Bäume leben nicht mehr. Sie sind leider [gestorben].</a:t>
            </a:r>
            <a:b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Der Monat, der nach September kommt, heißt [Oktober].</a:t>
            </a:r>
            <a:b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Ich mache morgen eine Party und ich möchte euch [einladen]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Dieses Fest ist eine historische und kulturelle [Tradition].</a:t>
            </a:r>
            <a:b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 Der Commerzbank Tower in Frankfurt </a:t>
            </a:r>
            <a:r>
              <a:rPr lang="en-GB" sz="1200" dirty="0" err="1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GB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259 Meter [</a:t>
            </a:r>
            <a:r>
              <a:rPr lang="en-GB" sz="1200" dirty="0" err="1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hoch</a:t>
            </a:r>
            <a:r>
              <a:rPr lang="en-GB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  <a:p>
            <a:r>
              <a:rPr lang="de-DE" sz="1200" dirty="0">
                <a:solidFill>
                  <a:srgbClr val="1F4E7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6. Wolfgang und Mia wählen ein Spiel. Sie [entscheiden sich].</a:t>
            </a:r>
            <a:r>
              <a:rPr lang="de-DE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baseline="0" dirty="0"/>
              <a:t/>
            </a:r>
            <a:br>
              <a:rPr lang="en-GB" baseline="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32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4.gif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audio" Target="../media/audio5.wav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ic, Door, Entry, Exterior, House, Building">
            <a:extLst>
              <a:ext uri="{FF2B5EF4-FFF2-40B4-BE49-F238E27FC236}">
                <a16:creationId xmlns:a16="http://schemas.microsoft.com/office/drawing/2014/main" id="{FA2A9FB9-3D40-41E9-9B78-754CEC27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14" y="2254840"/>
            <a:ext cx="2335107" cy="39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43600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Welcher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Dichter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1007969" y="247046"/>
            <a:ext cx="949358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66137-5BC6-B54C-AFA6-AC9618E70ADD}"/>
              </a:ext>
            </a:extLst>
          </p:cNvPr>
          <p:cNvSpPr txBox="1"/>
          <p:nvPr/>
        </p:nvSpPr>
        <p:spPr>
          <a:xfrm>
            <a:off x="96337" y="1242062"/>
            <a:ext cx="901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Wolfgang und Mia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Online-Escape-Room.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Welches Wort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richtig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Welcher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Dichter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E2F6CA-D064-544D-A9D7-D43E93F98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8397"/>
              </p:ext>
            </p:extLst>
          </p:nvPr>
        </p:nvGraphicFramePr>
        <p:xfrm>
          <a:off x="491836" y="2178246"/>
          <a:ext cx="8703535" cy="38874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2279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2020314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  <a:gridCol w="2020314">
                  <a:extLst>
                    <a:ext uri="{9D8B030D-6E8A-4147-A177-3AD203B41FA5}">
                      <a16:colId xmlns:a16="http://schemas.microsoft.com/office/drawing/2014/main" val="2609792770"/>
                    </a:ext>
                  </a:extLst>
                </a:gridCol>
                <a:gridCol w="2020314">
                  <a:extLst>
                    <a:ext uri="{9D8B030D-6E8A-4147-A177-3AD203B41FA5}">
                      <a16:colId xmlns:a16="http://schemas.microsoft.com/office/drawing/2014/main" val="2976815109"/>
                    </a:ext>
                  </a:extLst>
                </a:gridCol>
                <a:gridCol w="2020314">
                  <a:extLst>
                    <a:ext uri="{9D8B030D-6E8A-4147-A177-3AD203B41FA5}">
                      <a16:colId xmlns:a16="http://schemas.microsoft.com/office/drawing/2014/main" val="1260280611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2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31983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schwarz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gestorben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typisch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Januar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Februar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Oktober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August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melden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sich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entscheiden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bezahlen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einladen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Staat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Küste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Fahrzeug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Himmel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hoch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hinten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vorne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unterhalten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sich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unterhalten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melden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sich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entscheiden</a:t>
                      </a:r>
                      <a:r>
                        <a:rPr lang="en-GB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sich</a:t>
                      </a:r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2461130"/>
                  </a:ext>
                </a:extLst>
              </a:tr>
            </a:tbl>
          </a:graphicData>
        </a:graphic>
      </p:graphicFrame>
      <p:sp>
        <p:nvSpPr>
          <p:cNvPr id="32" name="Action Button: Custom 16">
            <a:hlinkClick r:id="" action="ppaction://noaction" highlightClick="1">
              <a:snd r:embed="rId5" name="9.2.1.4 Slide 2 1.wav"/>
            </a:hlinkClick>
            <a:extLst>
              <a:ext uri="{FF2B5EF4-FFF2-40B4-BE49-F238E27FC236}">
                <a16:creationId xmlns:a16="http://schemas.microsoft.com/office/drawing/2014/main" id="{CD961F21-7689-462D-8D02-75F7E1F68812}"/>
              </a:ext>
            </a:extLst>
          </p:cNvPr>
          <p:cNvSpPr/>
          <p:nvPr/>
        </p:nvSpPr>
        <p:spPr>
          <a:xfrm>
            <a:off x="596420" y="2746699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4" name="Action Button: Custom 16">
            <a:hlinkClick r:id="" action="ppaction://noaction" highlightClick="1">
              <a:snd r:embed="rId6" name="9.2.1.4 Slide 2 3.wav"/>
            </a:hlinkClick>
            <a:extLst>
              <a:ext uri="{FF2B5EF4-FFF2-40B4-BE49-F238E27FC236}">
                <a16:creationId xmlns:a16="http://schemas.microsoft.com/office/drawing/2014/main" id="{52A25989-701B-45C7-9871-58D27EF42805}"/>
              </a:ext>
            </a:extLst>
          </p:cNvPr>
          <p:cNvSpPr/>
          <p:nvPr/>
        </p:nvSpPr>
        <p:spPr>
          <a:xfrm>
            <a:off x="594342" y="383538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0" name="Action Button: Custom 16">
            <a:hlinkClick r:id="" action="ppaction://noaction" highlightClick="1">
              <a:snd r:embed="rId7" name="9.2.1.4 Slide 2 2.wav"/>
            </a:hlinkClick>
            <a:extLst>
              <a:ext uri="{FF2B5EF4-FFF2-40B4-BE49-F238E27FC236}">
                <a16:creationId xmlns:a16="http://schemas.microsoft.com/office/drawing/2014/main" id="{B5F1A2F2-8BC2-461C-9E76-6F52159A66C5}"/>
              </a:ext>
            </a:extLst>
          </p:cNvPr>
          <p:cNvSpPr/>
          <p:nvPr/>
        </p:nvSpPr>
        <p:spPr>
          <a:xfrm>
            <a:off x="594342" y="3208394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1" name="Action Button: Custom 16">
            <a:hlinkClick r:id="" action="ppaction://noaction" highlightClick="1">
              <a:snd r:embed="rId8" name="9.2.1.4 Slide 2 4.wav"/>
            </a:hlinkClick>
            <a:extLst>
              <a:ext uri="{FF2B5EF4-FFF2-40B4-BE49-F238E27FC236}">
                <a16:creationId xmlns:a16="http://schemas.microsoft.com/office/drawing/2014/main" id="{0F22CF07-28C5-4E51-8AC6-2A6455BC538B}"/>
              </a:ext>
            </a:extLst>
          </p:cNvPr>
          <p:cNvSpPr/>
          <p:nvPr/>
        </p:nvSpPr>
        <p:spPr>
          <a:xfrm>
            <a:off x="594342" y="441786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42" name="Action Button: Custom 16">
            <a:hlinkClick r:id="" action="ppaction://noaction" highlightClick="1">
              <a:snd r:embed="rId9" name="9.2.1.4 Slide 2 5.wav"/>
            </a:hlinkClick>
            <a:extLst>
              <a:ext uri="{FF2B5EF4-FFF2-40B4-BE49-F238E27FC236}">
                <a16:creationId xmlns:a16="http://schemas.microsoft.com/office/drawing/2014/main" id="{674BB7CC-4346-47A0-A151-A93D27D285FA}"/>
              </a:ext>
            </a:extLst>
          </p:cNvPr>
          <p:cNvSpPr/>
          <p:nvPr/>
        </p:nvSpPr>
        <p:spPr>
          <a:xfrm>
            <a:off x="594342" y="4917166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" name="Action Button: Custom 16">
            <a:hlinkClick r:id="" action="ppaction://noaction" highlightClick="1">
              <a:snd r:embed="rId10" name="9.2.1.4 Slide 2 6.wav"/>
            </a:hlinkClick>
            <a:extLst>
              <a:ext uri="{FF2B5EF4-FFF2-40B4-BE49-F238E27FC236}">
                <a16:creationId xmlns:a16="http://schemas.microsoft.com/office/drawing/2014/main" id="{B8782783-C369-4707-ACE4-BDDA95B1D5EA}"/>
              </a:ext>
            </a:extLst>
          </p:cNvPr>
          <p:cNvSpPr/>
          <p:nvPr/>
        </p:nvSpPr>
        <p:spPr>
          <a:xfrm>
            <a:off x="594342" y="5523539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23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F719E0-3201-42BB-B235-21EB41247C0F}"/>
              </a:ext>
            </a:extLst>
          </p:cNvPr>
          <p:cNvSpPr/>
          <p:nvPr/>
        </p:nvSpPr>
        <p:spPr>
          <a:xfrm>
            <a:off x="10523362" y="2655266"/>
            <a:ext cx="393922" cy="357939"/>
          </a:xfrm>
          <a:prstGeom prst="actionButtonBlank">
            <a:avLst/>
          </a:prstGeom>
          <a:solidFill>
            <a:srgbClr val="DAA52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2F3AB9-0289-4292-B2E9-9E9DE9E5B94C}"/>
              </a:ext>
            </a:extLst>
          </p:cNvPr>
          <p:cNvSpPr/>
          <p:nvPr/>
        </p:nvSpPr>
        <p:spPr>
          <a:xfrm>
            <a:off x="10511780" y="3736544"/>
            <a:ext cx="396000" cy="396000"/>
          </a:xfrm>
          <a:prstGeom prst="actionButtonBlank">
            <a:avLst/>
          </a:prstGeom>
          <a:solidFill>
            <a:srgbClr val="DAA52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5C1FE33-9105-4B4E-AD38-D6DF105F3CBB}"/>
              </a:ext>
            </a:extLst>
          </p:cNvPr>
          <p:cNvSpPr/>
          <p:nvPr/>
        </p:nvSpPr>
        <p:spPr>
          <a:xfrm>
            <a:off x="10515536" y="3190893"/>
            <a:ext cx="396000" cy="396000"/>
          </a:xfrm>
          <a:prstGeom prst="actionButtonBlank">
            <a:avLst/>
          </a:prstGeom>
          <a:solidFill>
            <a:srgbClr val="DAA52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D7AC590-DA7D-4B04-89EC-E26B9E622A79}"/>
              </a:ext>
            </a:extLst>
          </p:cNvPr>
          <p:cNvSpPr/>
          <p:nvPr/>
        </p:nvSpPr>
        <p:spPr>
          <a:xfrm>
            <a:off x="10502093" y="4329476"/>
            <a:ext cx="396000" cy="396000"/>
          </a:xfrm>
          <a:prstGeom prst="actionButtonBlank">
            <a:avLst/>
          </a:prstGeom>
          <a:solidFill>
            <a:srgbClr val="DAA52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00D7A8F-6187-433C-BF21-C6E857BFB8F8}"/>
              </a:ext>
            </a:extLst>
          </p:cNvPr>
          <p:cNvSpPr/>
          <p:nvPr/>
        </p:nvSpPr>
        <p:spPr>
          <a:xfrm>
            <a:off x="10497000" y="4879029"/>
            <a:ext cx="396000" cy="396000"/>
          </a:xfrm>
          <a:prstGeom prst="actionButtonBlank">
            <a:avLst/>
          </a:prstGeom>
          <a:solidFill>
            <a:srgbClr val="DAA52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Action Button: Custom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E9F826-B445-4682-8791-3E32095AC045}"/>
              </a:ext>
            </a:extLst>
          </p:cNvPr>
          <p:cNvSpPr/>
          <p:nvPr/>
        </p:nvSpPr>
        <p:spPr>
          <a:xfrm>
            <a:off x="10508365" y="5445082"/>
            <a:ext cx="396000" cy="396000"/>
          </a:xfrm>
          <a:prstGeom prst="actionButtonBlank">
            <a:avLst/>
          </a:prstGeom>
          <a:solidFill>
            <a:srgbClr val="DAA520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C1AD8-A288-4AC7-B63F-340C51BA2D9E}"/>
              </a:ext>
            </a:extLst>
          </p:cNvPr>
          <p:cNvSpPr txBox="1"/>
          <p:nvPr/>
        </p:nvSpPr>
        <p:spPr>
          <a:xfrm>
            <a:off x="10517622" y="2624977"/>
            <a:ext cx="393922" cy="400110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E2D676-69DF-4378-8E4E-4F23D4F00022}"/>
              </a:ext>
            </a:extLst>
          </p:cNvPr>
          <p:cNvSpPr txBox="1"/>
          <p:nvPr/>
        </p:nvSpPr>
        <p:spPr>
          <a:xfrm>
            <a:off x="10523362" y="3188838"/>
            <a:ext cx="393922" cy="400110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C71AC-BE34-4D49-9753-040141C442B6}"/>
              </a:ext>
            </a:extLst>
          </p:cNvPr>
          <p:cNvSpPr txBox="1"/>
          <p:nvPr/>
        </p:nvSpPr>
        <p:spPr>
          <a:xfrm>
            <a:off x="10508365" y="3739162"/>
            <a:ext cx="393922" cy="400110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A4E50C-2201-4F17-A80A-A7548EF28BD7}"/>
              </a:ext>
            </a:extLst>
          </p:cNvPr>
          <p:cNvSpPr txBox="1"/>
          <p:nvPr/>
        </p:nvSpPr>
        <p:spPr>
          <a:xfrm>
            <a:off x="10508365" y="4329476"/>
            <a:ext cx="393922" cy="400110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4E9574-905C-4B02-B738-A7A92BE1F480}"/>
              </a:ext>
            </a:extLst>
          </p:cNvPr>
          <p:cNvSpPr txBox="1"/>
          <p:nvPr/>
        </p:nvSpPr>
        <p:spPr>
          <a:xfrm>
            <a:off x="10504171" y="4875127"/>
            <a:ext cx="393922" cy="400110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A1F82-38C7-4C8E-AAE0-70242C707CEB}"/>
              </a:ext>
            </a:extLst>
          </p:cNvPr>
          <p:cNvSpPr txBox="1"/>
          <p:nvPr/>
        </p:nvSpPr>
        <p:spPr>
          <a:xfrm>
            <a:off x="10514637" y="5440972"/>
            <a:ext cx="393922" cy="400110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E43CE15-971C-4E0D-8A67-D95E2D659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4790" y="142592"/>
            <a:ext cx="1160566" cy="1344764"/>
          </a:xfrm>
          <a:prstGeom prst="rect">
            <a:avLst/>
          </a:prstGeom>
        </p:spPr>
      </p:pic>
      <p:pic>
        <p:nvPicPr>
          <p:cNvPr id="44" name="Picture 43" descr="Wolfgang smiling">
            <a:extLst>
              <a:ext uri="{FF2B5EF4-FFF2-40B4-BE49-F238E27FC236}">
                <a16:creationId xmlns:a16="http://schemas.microsoft.com/office/drawing/2014/main" id="{DA001582-5E62-4A88-B70D-ECEB028933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90" y="92054"/>
            <a:ext cx="1511419" cy="145438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91792FAD-4F32-41CC-98EB-57FFE777E6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72" y="989540"/>
            <a:ext cx="1198604" cy="11339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85C25A-334A-4A64-A7A4-6B2231D66502}"/>
              </a:ext>
            </a:extLst>
          </p:cNvPr>
          <p:cNvGrpSpPr/>
          <p:nvPr/>
        </p:nvGrpSpPr>
        <p:grpSpPr>
          <a:xfrm>
            <a:off x="9549314" y="2179520"/>
            <a:ext cx="2352843" cy="4144172"/>
            <a:chOff x="8190301" y="1934623"/>
            <a:chExt cx="2232050" cy="4066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BDC11C-68E7-4CF1-AA28-59DE162B83A1}"/>
                </a:ext>
              </a:extLst>
            </p:cNvPr>
            <p:cNvSpPr/>
            <p:nvPr/>
          </p:nvSpPr>
          <p:spPr>
            <a:xfrm>
              <a:off x="8190301" y="1934623"/>
              <a:ext cx="2215224" cy="4066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9B4C2-17BF-40A1-988B-870635EFE3C4}"/>
                </a:ext>
              </a:extLst>
            </p:cNvPr>
            <p:cNvSpPr txBox="1"/>
            <p:nvPr/>
          </p:nvSpPr>
          <p:spPr>
            <a:xfrm>
              <a:off x="8306698" y="2114020"/>
              <a:ext cx="211565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+mn-ea"/>
                  <a:cs typeface="+mn-cs"/>
                </a:rPr>
                <a:t>SUCCESS!</a:t>
              </a:r>
            </a:p>
          </p:txBody>
        </p:sp>
      </p:grpSp>
      <p:pic>
        <p:nvPicPr>
          <p:cNvPr id="38" name="Picture 2" descr="Johann Wolfgang Von Goethe, German, Portrait">
            <a:extLst>
              <a:ext uri="{FF2B5EF4-FFF2-40B4-BE49-F238E27FC236}">
                <a16:creationId xmlns:a16="http://schemas.microsoft.com/office/drawing/2014/main" id="{B8969BFF-8762-4F36-A141-4DC3115D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66" y="2959578"/>
            <a:ext cx="1587028" cy="19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B9608-D900-46FA-8CDE-FA296C10A106}"/>
              </a:ext>
            </a:extLst>
          </p:cNvPr>
          <p:cNvSpPr txBox="1"/>
          <p:nvPr/>
        </p:nvSpPr>
        <p:spPr>
          <a:xfrm>
            <a:off x="9873574" y="4921679"/>
            <a:ext cx="201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Johann Wolfgang von Goethe</a:t>
            </a:r>
          </a:p>
        </p:txBody>
      </p:sp>
    </p:spTree>
    <p:extLst>
      <p:ext uri="{BB962C8B-B14F-4D97-AF65-F5344CB8AC3E}">
        <p14:creationId xmlns:p14="http://schemas.microsoft.com/office/powerpoint/2010/main" val="2249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German_skeleton_template (1)</Template>
  <TotalTime>648</TotalTime>
  <Words>389</Words>
  <Application>Microsoft Office PowerPoint</Application>
  <PresentationFormat>Widescreen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Broadway</vt:lpstr>
      <vt:lpstr>Calibri</vt:lpstr>
      <vt:lpstr>Century Gothic</vt:lpstr>
      <vt:lpstr>Times New Roman</vt:lpstr>
      <vt:lpstr>1_Office Theme</vt:lpstr>
      <vt:lpstr>Welcher Dichter ist 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Rachel Hawkes</dc:creator>
  <cp:lastModifiedBy>Stephen Owen</cp:lastModifiedBy>
  <cp:revision>470</cp:revision>
  <dcterms:created xsi:type="dcterms:W3CDTF">2020-07-18T21:51:12Z</dcterms:created>
  <dcterms:modified xsi:type="dcterms:W3CDTF">2021-10-21T09:55:38Z</dcterms:modified>
</cp:coreProperties>
</file>