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notesMasterIdLst>
    <p:notesMasterId r:id="rId10"/>
  </p:notesMasterIdLst>
  <p:sldIdLst>
    <p:sldId id="701" r:id="rId4"/>
    <p:sldId id="646" r:id="rId5"/>
    <p:sldId id="655" r:id="rId6"/>
    <p:sldId id="656" r:id="rId7"/>
    <p:sldId id="257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350" autoAdjust="0"/>
  </p:normalViewPr>
  <p:slideViewPr>
    <p:cSldViewPr snapToGrid="0">
      <p:cViewPr varScale="1">
        <p:scale>
          <a:sx n="51" d="100"/>
          <a:sy n="51" d="100"/>
        </p:scale>
        <p:origin x="1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7FAD3-0CC5-429F-BB04-4E199636F5A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F18CC-0A43-4D3B-9745-7B9203EC9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4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GB" b="1" dirty="0"/>
              <a:t>Timing: 6 minutes</a:t>
            </a:r>
            <a:br>
              <a:rPr lang="en-GB" dirty="0"/>
            </a:b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revisit vocabulary in a wider context, paying particular attention to words with multiple meanings.</a:t>
            </a:r>
            <a:br>
              <a:rPr lang="en-GB" dirty="0"/>
            </a:br>
            <a:br>
              <a:rPr lang="en-GB" dirty="0"/>
            </a:br>
            <a:r>
              <a:rPr lang="en-GB" b="1" dirty="0"/>
              <a:t>Procedure:</a:t>
            </a:r>
            <a:br>
              <a:rPr lang="en-GB" dirty="0"/>
            </a:br>
            <a:r>
              <a:rPr lang="en-GB" dirty="0"/>
              <a:t>1. Ensure students understand the context, and the key compound ‘</a:t>
            </a:r>
            <a:r>
              <a:rPr lang="en-GB" dirty="0" err="1"/>
              <a:t>Webseite</a:t>
            </a:r>
            <a:r>
              <a:rPr lang="en-GB" dirty="0"/>
              <a:t>’. They have learnt ‘</a:t>
            </a:r>
            <a:r>
              <a:rPr lang="en-GB" dirty="0" err="1"/>
              <a:t>Seite</a:t>
            </a:r>
            <a:r>
              <a:rPr lang="en-GB" dirty="0"/>
              <a:t>’ as page.</a:t>
            </a:r>
            <a:br>
              <a:rPr lang="en-GB" dirty="0"/>
            </a:br>
            <a:r>
              <a:rPr lang="en-GB" dirty="0"/>
              <a:t>2. Read Wolfgang and Mia’s messages. Choose the translation that best fits the context.</a:t>
            </a:r>
          </a:p>
          <a:p>
            <a:r>
              <a:rPr lang="en-GB" dirty="0"/>
              <a:t>3. Click to reveal and check answers.</a:t>
            </a:r>
          </a:p>
          <a:p>
            <a:endParaRPr lang="en-GB" dirty="0"/>
          </a:p>
          <a:p>
            <a:r>
              <a:rPr lang="en-GB" dirty="0"/>
              <a:t>Note: a more challenging version is available in the following slides.</a:t>
            </a:r>
          </a:p>
          <a:p>
            <a:br>
              <a:rPr lang="en-GB" dirty="0"/>
            </a:br>
            <a:r>
              <a:rPr lang="en-GB" b="1" baseline="0" dirty="0"/>
              <a:t>Word frequency of cognates and unknown words (1 is the most frequent word in German): </a:t>
            </a:r>
            <a:br>
              <a:rPr lang="en-GB" baseline="0" dirty="0"/>
            </a:b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Kontext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[2351]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Webseite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[2837]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i="1" dirty="0"/>
              <a:t>Source:  Jones, R.L. &amp; </a:t>
            </a:r>
            <a:r>
              <a:rPr lang="en-GB" i="1" dirty="0" err="1"/>
              <a:t>Tschirner</a:t>
            </a:r>
            <a:r>
              <a:rPr lang="en-GB" i="1" dirty="0"/>
              <a:t>, E. (2019). A frequency dictionary of German: core vocabulary for learners. Routledge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2319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Prompt students in their understanding of </a:t>
            </a:r>
            <a:r>
              <a:rPr lang="en-GB" b="1" dirty="0" err="1"/>
              <a:t>Gewinnspiel</a:t>
            </a:r>
            <a:r>
              <a:rPr lang="en-GB" dirty="0"/>
              <a:t> (competition, context).  They know </a:t>
            </a:r>
            <a:r>
              <a:rPr lang="en-GB" i="1" dirty="0" err="1"/>
              <a:t>gewinnen</a:t>
            </a:r>
            <a:r>
              <a:rPr lang="en-GB" dirty="0"/>
              <a:t> and </a:t>
            </a:r>
            <a:r>
              <a:rPr lang="en-GB" i="1" dirty="0"/>
              <a:t>Spiel.</a:t>
            </a:r>
            <a:br>
              <a:rPr lang="en-GB" i="1" dirty="0"/>
            </a:br>
            <a:r>
              <a:rPr lang="en-GB" i="0" dirty="0"/>
              <a:t>In addition, elicit the English meaning of </a:t>
            </a:r>
            <a:r>
              <a:rPr lang="en-GB" i="1" dirty="0" err="1"/>
              <a:t>Abendessen</a:t>
            </a:r>
            <a:r>
              <a:rPr lang="en-GB" i="0" dirty="0"/>
              <a:t> to ensure that students process the full meaning of this compound.</a:t>
            </a:r>
          </a:p>
          <a:p>
            <a:endParaRPr lang="en-GB" dirty="0"/>
          </a:p>
          <a:p>
            <a:r>
              <a:rPr lang="en-GB" b="1" baseline="0" dirty="0"/>
              <a:t>Word frequency of cognates and unknown words (1 is the most frequent word in German): </a:t>
            </a:r>
            <a:br>
              <a:rPr lang="en-GB" baseline="0" dirty="0"/>
            </a:b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Gewinnspiel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[&gt;5009] T-Shirt [3914]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Abendessen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[3907]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i="1" dirty="0"/>
              <a:t>Source:  Jones, R.L. &amp; </a:t>
            </a:r>
            <a:r>
              <a:rPr lang="en-GB" i="1" dirty="0" err="1"/>
              <a:t>Tschirner</a:t>
            </a:r>
            <a:r>
              <a:rPr lang="en-GB" i="1" dirty="0"/>
              <a:t>, E. (2019). A frequency dictionary of German: core vocabulary for learners. Routledge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3014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Note: this is a more challenging version of the previous activity.</a:t>
            </a:r>
          </a:p>
          <a:p>
            <a:r>
              <a:rPr lang="en-GB" b="1" dirty="0"/>
              <a:t>Timing: 6 minutes</a:t>
            </a:r>
            <a:br>
              <a:rPr lang="en-GB" dirty="0"/>
            </a:b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revisit vocabulary in a wider context with paying particular attention to words with multiple meanings.</a:t>
            </a:r>
            <a:br>
              <a:rPr lang="en-GB" dirty="0"/>
            </a:br>
            <a:br>
              <a:rPr lang="en-GB" dirty="0"/>
            </a:br>
            <a:r>
              <a:rPr lang="en-GB" b="1" dirty="0"/>
              <a:t>Procedure:</a:t>
            </a:r>
            <a:br>
              <a:rPr lang="en-GB" b="1" dirty="0"/>
            </a:br>
            <a:r>
              <a:rPr lang="en-GB" dirty="0"/>
              <a:t>1. Ensure students understand the context, and the key compound ‘</a:t>
            </a:r>
            <a:r>
              <a:rPr lang="en-GB" dirty="0" err="1"/>
              <a:t>Webseite</a:t>
            </a:r>
            <a:r>
              <a:rPr lang="en-GB" dirty="0"/>
              <a:t>’. They have learnt ‘</a:t>
            </a:r>
            <a:r>
              <a:rPr lang="en-GB" dirty="0" err="1"/>
              <a:t>Seite</a:t>
            </a:r>
            <a:r>
              <a:rPr lang="en-GB" dirty="0"/>
              <a:t>’ as page.</a:t>
            </a:r>
            <a:br>
              <a:rPr lang="en-GB" dirty="0"/>
            </a:br>
            <a:r>
              <a:rPr lang="en-GB" dirty="0"/>
              <a:t>2. Read Wolfgang and Mia’s messages. Translate the bold words into English.</a:t>
            </a:r>
          </a:p>
          <a:p>
            <a:r>
              <a:rPr lang="en-GB" dirty="0"/>
              <a:t>3. Click to reveal and check answers.</a:t>
            </a:r>
          </a:p>
          <a:p>
            <a:endParaRPr lang="en-GB" dirty="0"/>
          </a:p>
          <a:p>
            <a:r>
              <a:rPr lang="en-GB" b="1" baseline="0" dirty="0"/>
              <a:t>Word frequency of cognates and unknown words (1 is the most frequent word in German): </a:t>
            </a:r>
            <a:br>
              <a:rPr lang="en-GB" baseline="0" dirty="0"/>
            </a:b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Kontext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[2351]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Webseite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[2837]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fett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[3306]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i="1" dirty="0"/>
              <a:t>Source:  Jones, R.L. &amp; </a:t>
            </a:r>
            <a:r>
              <a:rPr lang="en-GB" i="1" dirty="0" err="1"/>
              <a:t>Tschirner</a:t>
            </a:r>
            <a:r>
              <a:rPr lang="en-GB" i="1" dirty="0"/>
              <a:t>, E. (2019). A frequency dictionary of German: core vocabulary for learners. Routledge</a:t>
            </a:r>
          </a:p>
          <a:p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5024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Prompt students in their understanding of </a:t>
            </a:r>
            <a:r>
              <a:rPr lang="en-GB" b="1" dirty="0" err="1"/>
              <a:t>Gewinnspiel</a:t>
            </a:r>
            <a:r>
              <a:rPr lang="en-GB" dirty="0"/>
              <a:t> (competition, context).  They know </a:t>
            </a:r>
            <a:r>
              <a:rPr lang="en-GB" i="1" dirty="0" err="1"/>
              <a:t>gewinnen</a:t>
            </a:r>
            <a:r>
              <a:rPr lang="en-GB" dirty="0"/>
              <a:t> and </a:t>
            </a:r>
            <a:r>
              <a:rPr lang="en-GB" i="1" dirty="0"/>
              <a:t>Spiel.</a:t>
            </a:r>
            <a:br>
              <a:rPr lang="en-GB" i="1" dirty="0"/>
            </a:br>
            <a:r>
              <a:rPr lang="en-GB" i="0" dirty="0"/>
              <a:t>In addition, elicit the English meaning of </a:t>
            </a:r>
            <a:r>
              <a:rPr lang="en-GB" i="1" dirty="0" err="1"/>
              <a:t>Abendessen</a:t>
            </a:r>
            <a:r>
              <a:rPr lang="en-GB" i="0" dirty="0"/>
              <a:t> to ensure that students process the full meaning of this compound.</a:t>
            </a:r>
          </a:p>
          <a:p>
            <a:endParaRPr lang="en-GB" dirty="0"/>
          </a:p>
          <a:p>
            <a:r>
              <a:rPr lang="en-GB" b="1" baseline="0" dirty="0"/>
              <a:t>Word frequency of cognates and unknown words (1 is the most frequent word in German): </a:t>
            </a:r>
            <a:br>
              <a:rPr lang="en-GB" baseline="0" dirty="0"/>
            </a:b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Gewinnspiel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[&gt;5009] T-Shirt [3914]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Abendessen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[3907]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i="1" dirty="0"/>
              <a:t>Source:  Jones, R.L. &amp; </a:t>
            </a:r>
            <a:r>
              <a:rPr lang="en-GB" i="1" dirty="0" err="1"/>
              <a:t>Tschirner</a:t>
            </a:r>
            <a:r>
              <a:rPr lang="en-GB" i="1" dirty="0"/>
              <a:t>, E. (2019). A frequency dictionary of German: core vocabulary for learners. Routledge</a:t>
            </a:r>
          </a:p>
          <a:p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3919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Spanish):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/>
              <a:t>Source</a:t>
            </a:r>
            <a:r>
              <a:rPr lang="es-ES" dirty="0"/>
              <a:t>:</a:t>
            </a:r>
            <a:r>
              <a:rPr lang="es-ES" baseline="0" dirty="0"/>
              <a:t> Davies, M. &amp; Davies, K. (2018</a:t>
            </a:r>
            <a:r>
              <a:rPr lang="es-ES" i="1" baseline="0" dirty="0"/>
              <a:t>). A </a:t>
            </a:r>
            <a:r>
              <a:rPr lang="es-ES" i="1" baseline="0" dirty="0" err="1"/>
              <a:t>frequency</a:t>
            </a:r>
            <a:r>
              <a:rPr lang="es-ES" i="1" baseline="0" dirty="0"/>
              <a:t> </a:t>
            </a:r>
            <a:r>
              <a:rPr lang="es-ES" i="1" baseline="0" dirty="0" err="1"/>
              <a:t>dictionary</a:t>
            </a:r>
            <a:r>
              <a:rPr lang="es-ES" i="1" baseline="0" dirty="0"/>
              <a:t> </a:t>
            </a:r>
            <a:r>
              <a:rPr lang="es-ES" i="1" baseline="0" dirty="0" err="1"/>
              <a:t>of</a:t>
            </a:r>
            <a:r>
              <a:rPr lang="es-ES" i="1" baseline="0" dirty="0"/>
              <a:t> </a:t>
            </a:r>
            <a:r>
              <a:rPr lang="es-ES" i="1" baseline="0" dirty="0" err="1"/>
              <a:t>Spanish</a:t>
            </a:r>
            <a:r>
              <a:rPr lang="es-ES" i="1" baseline="0" dirty="0"/>
              <a:t>: Core </a:t>
            </a:r>
            <a:r>
              <a:rPr lang="es-ES" i="1" baseline="0" dirty="0" err="1"/>
              <a:t>vocabulary</a:t>
            </a:r>
            <a:r>
              <a:rPr lang="es-ES" i="1" baseline="0" dirty="0"/>
              <a:t> </a:t>
            </a:r>
            <a:r>
              <a:rPr lang="es-ES" i="1" baseline="0" dirty="0" err="1"/>
              <a:t>for</a:t>
            </a:r>
            <a:r>
              <a:rPr lang="es-ES" i="1" baseline="0" dirty="0"/>
              <a:t> </a:t>
            </a:r>
            <a:r>
              <a:rPr lang="es-ES" i="1" baseline="0" dirty="0" err="1"/>
              <a:t>learners</a:t>
            </a:r>
            <a:r>
              <a:rPr lang="es-ES" i="1" baseline="0" dirty="0"/>
              <a:t> </a:t>
            </a:r>
            <a:r>
              <a:rPr lang="es-ES" baseline="0" dirty="0"/>
              <a:t>(2nd ed.). Routledge: London</a:t>
            </a: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128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French):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57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09630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0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54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929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23653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8375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3163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71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6179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86DACE-91D4-F84C-BC79-BE1BB5A5CA8D}"/>
              </a:ext>
            </a:extLst>
          </p:cNvPr>
          <p:cNvSpPr txBox="1"/>
          <p:nvPr userDrawn="1"/>
        </p:nvSpPr>
        <p:spPr>
          <a:xfrm>
            <a:off x="838200" y="1923393"/>
            <a:ext cx="6035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1749232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128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05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5172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07583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5359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584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028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8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54439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0689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9109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66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37342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479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36741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57204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411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69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1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7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3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20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352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78335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7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B177A-FB9B-624B-90F1-42CB20E9E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319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0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94041"/>
            <a:ext cx="2850776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8800" y="247046"/>
            <a:ext cx="950400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2326E1-A87B-2D46-8B7D-5F8E8817AFDA}"/>
              </a:ext>
            </a:extLst>
          </p:cNvPr>
          <p:cNvSpPr txBox="1"/>
          <p:nvPr/>
        </p:nvSpPr>
        <p:spPr>
          <a:xfrm>
            <a:off x="180000" y="1296000"/>
            <a:ext cx="10170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Wolfgang und Mia schauen die Wasserman Webseite an.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Wie heißt das auf Englisch in diesem Kontext?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C5411DDD-ACDF-8240-9FF5-6E695586FB5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832" y="173308"/>
            <a:ext cx="986598" cy="949314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3D4EC52-C8BB-2D42-9126-069FE11FA9C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618" y="124558"/>
            <a:ext cx="950400" cy="968503"/>
          </a:xfrm>
          <a:prstGeom prst="rect">
            <a:avLst/>
          </a:prstGeom>
        </p:spPr>
      </p:pic>
      <p:pic>
        <p:nvPicPr>
          <p:cNvPr id="9" name="Picture 2" descr="Download Iphone X Screen Mockup Transparent Png Daisie">
            <a:extLst>
              <a:ext uri="{FF2B5EF4-FFF2-40B4-BE49-F238E27FC236}">
                <a16:creationId xmlns:a16="http://schemas.microsoft.com/office/drawing/2014/main" id="{AEC2FBD7-37B9-A942-851F-9B8E85291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1091636" y="1679416"/>
            <a:ext cx="2210464" cy="351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C4BF23D-26B8-7B4C-9D09-16A575A05359}"/>
              </a:ext>
            </a:extLst>
          </p:cNvPr>
          <p:cNvSpPr txBox="1"/>
          <p:nvPr/>
        </p:nvSpPr>
        <p:spPr>
          <a:xfrm>
            <a:off x="806218" y="2743887"/>
            <a:ext cx="2781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W: Mia,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siehst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du die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Webseite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 Man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kann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Preis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gewinnen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9A2B43-7360-3D4E-9D13-5D1D43E0FA7B}"/>
              </a:ext>
            </a:extLst>
          </p:cNvPr>
          <p:cNvSpPr txBox="1"/>
          <p:nvPr/>
        </p:nvSpPr>
        <p:spPr>
          <a:xfrm>
            <a:off x="1262085" y="4318387"/>
            <a:ext cx="194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price / prize</a:t>
            </a:r>
          </a:p>
        </p:txBody>
      </p:sp>
      <p:pic>
        <p:nvPicPr>
          <p:cNvPr id="12" name="Picture 2" descr="Download Iphone X Screen Mockup Transparent Png Daisie">
            <a:extLst>
              <a:ext uri="{FF2B5EF4-FFF2-40B4-BE49-F238E27FC236}">
                <a16:creationId xmlns:a16="http://schemas.microsoft.com/office/drawing/2014/main" id="{96C1129B-9DFC-5B47-9447-76DA03E0B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785769" y="1649855"/>
            <a:ext cx="2210464" cy="351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ownload Iphone X Screen Mockup Transparent Png Daisie">
            <a:extLst>
              <a:ext uri="{FF2B5EF4-FFF2-40B4-BE49-F238E27FC236}">
                <a16:creationId xmlns:a16="http://schemas.microsoft.com/office/drawing/2014/main" id="{5538F4C6-6AB1-0A48-8F83-3B610353E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8448135" y="1649855"/>
            <a:ext cx="2210464" cy="351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DDCDCFF-2E51-3649-BA38-28BE229E08C6}"/>
              </a:ext>
            </a:extLst>
          </p:cNvPr>
          <p:cNvSpPr txBox="1"/>
          <p:nvPr/>
        </p:nvSpPr>
        <p:spPr>
          <a:xfrm>
            <a:off x="4500351" y="2734969"/>
            <a:ext cx="2781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M: Ich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sehe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jetzt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Karten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für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Mondlicht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230658-35F0-CC46-93F1-5E8BC6A31F68}"/>
              </a:ext>
            </a:extLst>
          </p:cNvPr>
          <p:cNvSpPr txBox="1"/>
          <p:nvPr/>
        </p:nvSpPr>
        <p:spPr>
          <a:xfrm>
            <a:off x="8096848" y="2725736"/>
            <a:ext cx="3081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W: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sollen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drei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Fragen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beantworten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Das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Ziel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ist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Wort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machen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73C952-BF71-6F4A-867C-8B726078D093}"/>
              </a:ext>
            </a:extLst>
          </p:cNvPr>
          <p:cNvSpPr txBox="1"/>
          <p:nvPr/>
        </p:nvSpPr>
        <p:spPr>
          <a:xfrm>
            <a:off x="4682978" y="4318387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menus / tickets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F2E269-B8F5-A940-B310-CB06171DBD6B}"/>
              </a:ext>
            </a:extLst>
          </p:cNvPr>
          <p:cNvSpPr txBox="1"/>
          <p:nvPr/>
        </p:nvSpPr>
        <p:spPr>
          <a:xfrm>
            <a:off x="8228457" y="4318386"/>
            <a:ext cx="2818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goal / destination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3068C1A-0929-6F42-98D9-D6DD76758A03}"/>
              </a:ext>
            </a:extLst>
          </p:cNvPr>
          <p:cNvCxnSpPr/>
          <p:nvPr/>
        </p:nvCxnSpPr>
        <p:spPr>
          <a:xfrm>
            <a:off x="1262085" y="4576112"/>
            <a:ext cx="8255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7B7B016-528B-5942-9A67-657889337A96}"/>
              </a:ext>
            </a:extLst>
          </p:cNvPr>
          <p:cNvCxnSpPr>
            <a:cxnSpLocks/>
          </p:cNvCxnSpPr>
          <p:nvPr/>
        </p:nvCxnSpPr>
        <p:spPr>
          <a:xfrm>
            <a:off x="4682978" y="4573968"/>
            <a:ext cx="105294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1E91AEE-C744-884A-889B-429F193411D0}"/>
              </a:ext>
            </a:extLst>
          </p:cNvPr>
          <p:cNvCxnSpPr>
            <a:cxnSpLocks/>
          </p:cNvCxnSpPr>
          <p:nvPr/>
        </p:nvCxnSpPr>
        <p:spPr>
          <a:xfrm>
            <a:off x="9224907" y="4576112"/>
            <a:ext cx="1821950" cy="1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peech Bubble: Rectangle with Corners Rounded 17">
            <a:extLst>
              <a:ext uri="{FF2B5EF4-FFF2-40B4-BE49-F238E27FC236}">
                <a16:creationId xmlns:a16="http://schemas.microsoft.com/office/drawing/2014/main" id="{B3B2AA61-3161-49A6-B3B0-2051A3900BBA}"/>
              </a:ext>
            </a:extLst>
          </p:cNvPr>
          <p:cNvSpPr/>
          <p:nvPr/>
        </p:nvSpPr>
        <p:spPr>
          <a:xfrm>
            <a:off x="8765207" y="748773"/>
            <a:ext cx="2963949" cy="628471"/>
          </a:xfrm>
          <a:prstGeom prst="wedgeRoundRectCallout">
            <a:avLst>
              <a:gd name="adj1" fmla="val -62762"/>
              <a:gd name="adj2" fmla="val -30124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Hurra! Mondlicht ist meine Lieblingsband!</a:t>
            </a:r>
          </a:p>
        </p:txBody>
      </p:sp>
      <p:sp>
        <p:nvSpPr>
          <p:cNvPr id="24" name="Speech Bubble: Rectangle with Corners Rounded 17">
            <a:extLst>
              <a:ext uri="{FF2B5EF4-FFF2-40B4-BE49-F238E27FC236}">
                <a16:creationId xmlns:a16="http://schemas.microsoft.com/office/drawing/2014/main" id="{04E35417-B21A-427D-A5BB-6E2F8990487A}"/>
              </a:ext>
            </a:extLst>
          </p:cNvPr>
          <p:cNvSpPr/>
          <p:nvPr/>
        </p:nvSpPr>
        <p:spPr>
          <a:xfrm>
            <a:off x="8765207" y="5205639"/>
            <a:ext cx="2413259" cy="877575"/>
          </a:xfrm>
          <a:prstGeom prst="wedgeRoundRectCallout">
            <a:avLst>
              <a:gd name="adj1" fmla="val -48060"/>
              <a:gd name="adj2" fmla="val -108301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Can you think of another word for ‘goal’ in English?</a:t>
            </a:r>
          </a:p>
        </p:txBody>
      </p:sp>
      <p:sp>
        <p:nvSpPr>
          <p:cNvPr id="25" name="Speech Bubble: Rectangle with Corners Rounded 17">
            <a:extLst>
              <a:ext uri="{FF2B5EF4-FFF2-40B4-BE49-F238E27FC236}">
                <a16:creationId xmlns:a16="http://schemas.microsoft.com/office/drawing/2014/main" id="{423EFD4D-EEC9-4C8E-9742-A79ADCFE2D34}"/>
              </a:ext>
            </a:extLst>
          </p:cNvPr>
          <p:cNvSpPr/>
          <p:nvPr/>
        </p:nvSpPr>
        <p:spPr>
          <a:xfrm>
            <a:off x="4797777" y="471093"/>
            <a:ext cx="1296787" cy="460538"/>
          </a:xfrm>
          <a:prstGeom prst="wedgeRoundRectCallout">
            <a:avLst>
              <a:gd name="adj1" fmla="val 68886"/>
              <a:gd name="adj2" fmla="val -13109"/>
              <a:gd name="adj3" fmla="val 16667"/>
            </a:avLst>
          </a:prstGeom>
          <a:solidFill>
            <a:schemeClr val="accent5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Ja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! ‘aim’</a:t>
            </a:r>
          </a:p>
        </p:txBody>
      </p:sp>
    </p:spTree>
    <p:extLst>
      <p:ext uri="{BB962C8B-B14F-4D97-AF65-F5344CB8AC3E}">
        <p14:creationId xmlns:p14="http://schemas.microsoft.com/office/powerpoint/2010/main" val="41752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Download Iphone X Screen Mockup Transparent Png Daisie">
            <a:extLst>
              <a:ext uri="{FF2B5EF4-FFF2-40B4-BE49-F238E27FC236}">
                <a16:creationId xmlns:a16="http://schemas.microsoft.com/office/drawing/2014/main" id="{DE3C5E5F-0B3D-7844-9A24-4CCABC5BC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848627" y="3063570"/>
            <a:ext cx="2210464" cy="351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27813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8800" y="247046"/>
            <a:ext cx="950400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C5411DDD-ACDF-8240-9FF5-6E695586FB5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1" y="173308"/>
            <a:ext cx="986598" cy="949314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3D4EC52-C8BB-2D42-9126-069FE11FA9C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580" y="137682"/>
            <a:ext cx="950400" cy="968503"/>
          </a:xfrm>
          <a:prstGeom prst="rect">
            <a:avLst/>
          </a:prstGeom>
        </p:spPr>
      </p:pic>
      <p:pic>
        <p:nvPicPr>
          <p:cNvPr id="9" name="Picture 2" descr="Download Iphone X Screen Mockup Transparent Png Daisie">
            <a:extLst>
              <a:ext uri="{FF2B5EF4-FFF2-40B4-BE49-F238E27FC236}">
                <a16:creationId xmlns:a16="http://schemas.microsoft.com/office/drawing/2014/main" id="{AEC2FBD7-37B9-A942-851F-9B8E85291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830518" y="455665"/>
            <a:ext cx="2210464" cy="351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C4BF23D-26B8-7B4C-9D09-16A575A05359}"/>
              </a:ext>
            </a:extLst>
          </p:cNvPr>
          <p:cNvSpPr txBox="1"/>
          <p:nvPr/>
        </p:nvSpPr>
        <p:spPr>
          <a:xfrm>
            <a:off x="481894" y="1635997"/>
            <a:ext cx="2781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M: Das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Gewinnspiel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läuft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heute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Abend bis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neun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Uhr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9A2B43-7360-3D4E-9D13-5D1D43E0FA7B}"/>
              </a:ext>
            </a:extLst>
          </p:cNvPr>
          <p:cNvSpPr txBox="1"/>
          <p:nvPr/>
        </p:nvSpPr>
        <p:spPr>
          <a:xfrm>
            <a:off x="908565" y="3147417"/>
            <a:ext cx="2569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watch / o’clock</a:t>
            </a:r>
          </a:p>
        </p:txBody>
      </p:sp>
      <p:pic>
        <p:nvPicPr>
          <p:cNvPr id="12" name="Picture 2" descr="Download Iphone X Screen Mockup Transparent Png Daisie">
            <a:extLst>
              <a:ext uri="{FF2B5EF4-FFF2-40B4-BE49-F238E27FC236}">
                <a16:creationId xmlns:a16="http://schemas.microsoft.com/office/drawing/2014/main" id="{96C1129B-9DFC-5B47-9447-76DA03E0B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485449" y="455665"/>
            <a:ext cx="2210464" cy="351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ownload Iphone X Screen Mockup Transparent Png Daisie">
            <a:extLst>
              <a:ext uri="{FF2B5EF4-FFF2-40B4-BE49-F238E27FC236}">
                <a16:creationId xmlns:a16="http://schemas.microsoft.com/office/drawing/2014/main" id="{5538F4C6-6AB1-0A48-8F83-3B610353E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8147815" y="455665"/>
            <a:ext cx="2210464" cy="351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DDCDCFF-2E51-3649-BA38-28BE229E08C6}"/>
              </a:ext>
            </a:extLst>
          </p:cNvPr>
          <p:cNvSpPr txBox="1"/>
          <p:nvPr/>
        </p:nvSpPr>
        <p:spPr>
          <a:xfrm>
            <a:off x="4200031" y="1643811"/>
            <a:ext cx="2781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W: Dann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haben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noch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fünf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Stunden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230658-35F0-CC46-93F1-5E8BC6A31F68}"/>
              </a:ext>
            </a:extLst>
          </p:cNvPr>
          <p:cNvSpPr txBox="1"/>
          <p:nvPr/>
        </p:nvSpPr>
        <p:spPr>
          <a:xfrm>
            <a:off x="427525" y="4265812"/>
            <a:ext cx="30509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W: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Sollen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das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nach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dem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Abend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essen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nochmal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versuchen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73C952-BF71-6F4A-867C-8B726078D093}"/>
              </a:ext>
            </a:extLst>
          </p:cNvPr>
          <p:cNvSpPr txBox="1"/>
          <p:nvPr/>
        </p:nvSpPr>
        <p:spPr>
          <a:xfrm>
            <a:off x="4547787" y="3147418"/>
            <a:ext cx="2291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hours / lessons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F2E269-B8F5-A940-B310-CB06171DBD6B}"/>
              </a:ext>
            </a:extLst>
          </p:cNvPr>
          <p:cNvSpPr txBox="1"/>
          <p:nvPr/>
        </p:nvSpPr>
        <p:spPr>
          <a:xfrm>
            <a:off x="880006" y="5714438"/>
            <a:ext cx="1960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meal / food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CD66B46-EBEC-324A-9FDA-50AE451F4C46}"/>
              </a:ext>
            </a:extLst>
          </p:cNvPr>
          <p:cNvSpPr txBox="1"/>
          <p:nvPr/>
        </p:nvSpPr>
        <p:spPr>
          <a:xfrm>
            <a:off x="7781524" y="1470919"/>
            <a:ext cx="29867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M: Ich will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gern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gewinnen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denn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ich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kann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mein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Mondlicht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T-shirt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tragen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095055-CC07-7F43-8E84-2BCECE9CCA77}"/>
              </a:ext>
            </a:extLst>
          </p:cNvPr>
          <p:cNvSpPr txBox="1"/>
          <p:nvPr/>
        </p:nvSpPr>
        <p:spPr>
          <a:xfrm>
            <a:off x="8405831" y="3159092"/>
            <a:ext cx="2008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wear / carry</a:t>
            </a:r>
          </a:p>
        </p:txBody>
      </p:sp>
      <p:pic>
        <p:nvPicPr>
          <p:cNvPr id="27" name="Picture 2" descr="Download Iphone X Screen Mockup Transparent Png Daisie">
            <a:extLst>
              <a:ext uri="{FF2B5EF4-FFF2-40B4-BE49-F238E27FC236}">
                <a16:creationId xmlns:a16="http://schemas.microsoft.com/office/drawing/2014/main" id="{D20A4866-8C6D-DA4A-945C-20F65E4C9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485449" y="3084287"/>
            <a:ext cx="2210464" cy="351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Download Iphone X Screen Mockup Transparent Png Daisie">
            <a:extLst>
              <a:ext uri="{FF2B5EF4-FFF2-40B4-BE49-F238E27FC236}">
                <a16:creationId xmlns:a16="http://schemas.microsoft.com/office/drawing/2014/main" id="{7595C065-64D1-AD48-84CA-9EAF9E9374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8147815" y="3084287"/>
            <a:ext cx="2210464" cy="351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A8AFA11-381F-F943-96FE-90D42254DDC0}"/>
              </a:ext>
            </a:extLst>
          </p:cNvPr>
          <p:cNvSpPr txBox="1"/>
          <p:nvPr/>
        </p:nvSpPr>
        <p:spPr>
          <a:xfrm>
            <a:off x="4200031" y="4233036"/>
            <a:ext cx="2781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M: OK,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aber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ich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werde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zuerst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Katja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anrufen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A30B74F-9651-AC49-9C83-558B36E9BDE8}"/>
              </a:ext>
            </a:extLst>
          </p:cNvPr>
          <p:cNvSpPr txBox="1"/>
          <p:nvPr/>
        </p:nvSpPr>
        <p:spPr>
          <a:xfrm>
            <a:off x="7644222" y="4268906"/>
            <a:ext cx="31240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M: Sie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sagt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hat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heute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wunderbare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Geschichte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gehört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DCBB50D-64D9-0F44-891B-79E328AC398F}"/>
              </a:ext>
            </a:extLst>
          </p:cNvPr>
          <p:cNvSpPr txBox="1"/>
          <p:nvPr/>
        </p:nvSpPr>
        <p:spPr>
          <a:xfrm>
            <a:off x="4445175" y="5714438"/>
            <a:ext cx="2228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become / will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A8B681-CCA3-4D47-8420-6A05EB19B0D0}"/>
              </a:ext>
            </a:extLst>
          </p:cNvPr>
          <p:cNvSpPr txBox="1"/>
          <p:nvPr/>
        </p:nvSpPr>
        <p:spPr>
          <a:xfrm>
            <a:off x="8356940" y="5714439"/>
            <a:ext cx="2106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history / story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32C99A8-E65F-7445-8ADC-36E696D0D246}"/>
              </a:ext>
            </a:extLst>
          </p:cNvPr>
          <p:cNvCxnSpPr>
            <a:cxnSpLocks/>
          </p:cNvCxnSpPr>
          <p:nvPr/>
        </p:nvCxnSpPr>
        <p:spPr>
          <a:xfrm>
            <a:off x="908565" y="3394441"/>
            <a:ext cx="1072635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B279319-FA56-0F4F-B2EB-AB02FC824D26}"/>
              </a:ext>
            </a:extLst>
          </p:cNvPr>
          <p:cNvCxnSpPr>
            <a:cxnSpLocks/>
          </p:cNvCxnSpPr>
          <p:nvPr/>
        </p:nvCxnSpPr>
        <p:spPr>
          <a:xfrm>
            <a:off x="5682417" y="3376900"/>
            <a:ext cx="990420" cy="2605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833FCC3-40DA-4644-A8A4-F1BCD6671FD0}"/>
              </a:ext>
            </a:extLst>
          </p:cNvPr>
          <p:cNvCxnSpPr/>
          <p:nvPr/>
        </p:nvCxnSpPr>
        <p:spPr>
          <a:xfrm>
            <a:off x="9492233" y="3402950"/>
            <a:ext cx="8255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463AF42-8081-3840-9267-AD18E255F09E}"/>
              </a:ext>
            </a:extLst>
          </p:cNvPr>
          <p:cNvCxnSpPr/>
          <p:nvPr/>
        </p:nvCxnSpPr>
        <p:spPr>
          <a:xfrm>
            <a:off x="1953860" y="5945272"/>
            <a:ext cx="8255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FC26B71-F01E-2F45-93F2-D643A4ED3FC8}"/>
              </a:ext>
            </a:extLst>
          </p:cNvPr>
          <p:cNvCxnSpPr>
            <a:cxnSpLocks/>
          </p:cNvCxnSpPr>
          <p:nvPr/>
        </p:nvCxnSpPr>
        <p:spPr>
          <a:xfrm>
            <a:off x="4445175" y="5982722"/>
            <a:ext cx="1447625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36A54B7-8AB8-0A45-AB58-72DDAE1CF114}"/>
              </a:ext>
            </a:extLst>
          </p:cNvPr>
          <p:cNvCxnSpPr>
            <a:cxnSpLocks/>
          </p:cNvCxnSpPr>
          <p:nvPr/>
        </p:nvCxnSpPr>
        <p:spPr>
          <a:xfrm>
            <a:off x="8356940" y="5969372"/>
            <a:ext cx="1028360" cy="1335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89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2743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8800" y="247046"/>
            <a:ext cx="950400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2326E1-A87B-2D46-8B7D-5F8E8817AFDA}"/>
              </a:ext>
            </a:extLst>
          </p:cNvPr>
          <p:cNvSpPr txBox="1"/>
          <p:nvPr/>
        </p:nvSpPr>
        <p:spPr>
          <a:xfrm>
            <a:off x="180000" y="1296000"/>
            <a:ext cx="10170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Wolfgang und Mia schauen die Wasserman Webseite an.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Schreib die 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fetten 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Wörter auf Englisch.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C5411DDD-ACDF-8240-9FF5-6E695586FB5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1" y="173308"/>
            <a:ext cx="986598" cy="949314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3D4EC52-C8BB-2D42-9126-069FE11FA9C8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580" y="137682"/>
            <a:ext cx="950400" cy="968503"/>
          </a:xfrm>
          <a:prstGeom prst="rect">
            <a:avLst/>
          </a:prstGeom>
        </p:spPr>
      </p:pic>
      <p:pic>
        <p:nvPicPr>
          <p:cNvPr id="9" name="Picture 2" descr="Download Iphone X Screen Mockup Transparent Png Daisie">
            <a:extLst>
              <a:ext uri="{FF2B5EF4-FFF2-40B4-BE49-F238E27FC236}">
                <a16:creationId xmlns:a16="http://schemas.microsoft.com/office/drawing/2014/main" id="{AEC2FBD7-37B9-A942-851F-9B8E85291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982920" y="2383187"/>
            <a:ext cx="2210464" cy="351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C4BF23D-26B8-7B4C-9D09-16A575A05359}"/>
              </a:ext>
            </a:extLst>
          </p:cNvPr>
          <p:cNvSpPr txBox="1"/>
          <p:nvPr/>
        </p:nvSpPr>
        <p:spPr>
          <a:xfrm>
            <a:off x="578224" y="3564921"/>
            <a:ext cx="2958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W: Mia,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Siehst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du die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Webseite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 Man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kann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Preis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gewinnen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9A2B43-7360-3D4E-9D13-5D1D43E0FA7B}"/>
              </a:ext>
            </a:extLst>
          </p:cNvPr>
          <p:cNvSpPr txBox="1"/>
          <p:nvPr/>
        </p:nvSpPr>
        <p:spPr>
          <a:xfrm>
            <a:off x="1432359" y="5051717"/>
            <a:ext cx="88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prize</a:t>
            </a:r>
          </a:p>
        </p:txBody>
      </p:sp>
      <p:pic>
        <p:nvPicPr>
          <p:cNvPr id="12" name="Picture 2" descr="Download Iphone X Screen Mockup Transparent Png Daisie">
            <a:extLst>
              <a:ext uri="{FF2B5EF4-FFF2-40B4-BE49-F238E27FC236}">
                <a16:creationId xmlns:a16="http://schemas.microsoft.com/office/drawing/2014/main" id="{96C1129B-9DFC-5B47-9447-76DA03E0B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637851" y="2383187"/>
            <a:ext cx="2210464" cy="351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ownload Iphone X Screen Mockup Transparent Png Daisie">
            <a:extLst>
              <a:ext uri="{FF2B5EF4-FFF2-40B4-BE49-F238E27FC236}">
                <a16:creationId xmlns:a16="http://schemas.microsoft.com/office/drawing/2014/main" id="{5538F4C6-6AB1-0A48-8F83-3B610353E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8300217" y="2383187"/>
            <a:ext cx="2210464" cy="351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DDCDCFF-2E51-3649-BA38-28BE229E08C6}"/>
              </a:ext>
            </a:extLst>
          </p:cNvPr>
          <p:cNvSpPr txBox="1"/>
          <p:nvPr/>
        </p:nvSpPr>
        <p:spPr>
          <a:xfrm>
            <a:off x="4162070" y="3564921"/>
            <a:ext cx="2958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M: Ich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sehe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jetzt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: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Karten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für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Mondlicht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230658-35F0-CC46-93F1-5E8BC6A31F68}"/>
              </a:ext>
            </a:extLst>
          </p:cNvPr>
          <p:cNvSpPr txBox="1"/>
          <p:nvPr/>
        </p:nvSpPr>
        <p:spPr>
          <a:xfrm>
            <a:off x="7946689" y="3429000"/>
            <a:ext cx="2958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W: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sollen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drei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Fragen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beantworten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Das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Ziel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ist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Wort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machen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73C952-BF71-6F4A-867C-8B726078D093}"/>
              </a:ext>
            </a:extLst>
          </p:cNvPr>
          <p:cNvSpPr txBox="1"/>
          <p:nvPr/>
        </p:nvSpPr>
        <p:spPr>
          <a:xfrm>
            <a:off x="5179467" y="5051716"/>
            <a:ext cx="112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tickets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F2E269-B8F5-A940-B310-CB06171DBD6B}"/>
              </a:ext>
            </a:extLst>
          </p:cNvPr>
          <p:cNvSpPr txBox="1"/>
          <p:nvPr/>
        </p:nvSpPr>
        <p:spPr>
          <a:xfrm>
            <a:off x="8973279" y="5013339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goal</a:t>
            </a:r>
          </a:p>
        </p:txBody>
      </p:sp>
    </p:spTree>
    <p:extLst>
      <p:ext uri="{BB962C8B-B14F-4D97-AF65-F5344CB8AC3E}">
        <p14:creationId xmlns:p14="http://schemas.microsoft.com/office/powerpoint/2010/main" val="150232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Download Iphone X Screen Mockup Transparent Png Daisie">
            <a:extLst>
              <a:ext uri="{FF2B5EF4-FFF2-40B4-BE49-F238E27FC236}">
                <a16:creationId xmlns:a16="http://schemas.microsoft.com/office/drawing/2014/main" id="{DE3C5E5F-0B3D-7844-9A24-4CCABC5BC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830518" y="3084287"/>
            <a:ext cx="2210464" cy="351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8800" y="247046"/>
            <a:ext cx="950400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C5411DDD-ACDF-8240-9FF5-6E695586FB5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1" y="173308"/>
            <a:ext cx="986598" cy="949314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3D4EC52-C8BB-2D42-9126-069FE11FA9C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580" y="137682"/>
            <a:ext cx="950400" cy="968503"/>
          </a:xfrm>
          <a:prstGeom prst="rect">
            <a:avLst/>
          </a:prstGeom>
        </p:spPr>
      </p:pic>
      <p:pic>
        <p:nvPicPr>
          <p:cNvPr id="9" name="Picture 2" descr="Download Iphone X Screen Mockup Transparent Png Daisie">
            <a:extLst>
              <a:ext uri="{FF2B5EF4-FFF2-40B4-BE49-F238E27FC236}">
                <a16:creationId xmlns:a16="http://schemas.microsoft.com/office/drawing/2014/main" id="{AEC2FBD7-37B9-A942-851F-9B8E85291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830518" y="455665"/>
            <a:ext cx="2210464" cy="351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C4BF23D-26B8-7B4C-9D09-16A575A05359}"/>
              </a:ext>
            </a:extLst>
          </p:cNvPr>
          <p:cNvSpPr txBox="1"/>
          <p:nvPr/>
        </p:nvSpPr>
        <p:spPr>
          <a:xfrm>
            <a:off x="462497" y="1618348"/>
            <a:ext cx="2941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M: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Gewinnspiel läuft heute Abend bis neun 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Uhr.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9A2B43-7360-3D4E-9D13-5D1D43E0FA7B}"/>
              </a:ext>
            </a:extLst>
          </p:cNvPr>
          <p:cNvSpPr txBox="1"/>
          <p:nvPr/>
        </p:nvSpPr>
        <p:spPr>
          <a:xfrm>
            <a:off x="1281564" y="3138919"/>
            <a:ext cx="130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o’clock</a:t>
            </a:r>
          </a:p>
        </p:txBody>
      </p:sp>
      <p:pic>
        <p:nvPicPr>
          <p:cNvPr id="12" name="Picture 2" descr="Download Iphone X Screen Mockup Transparent Png Daisie">
            <a:extLst>
              <a:ext uri="{FF2B5EF4-FFF2-40B4-BE49-F238E27FC236}">
                <a16:creationId xmlns:a16="http://schemas.microsoft.com/office/drawing/2014/main" id="{96C1129B-9DFC-5B47-9447-76DA03E0B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485449" y="455665"/>
            <a:ext cx="2210464" cy="351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ownload Iphone X Screen Mockup Transparent Png Daisie">
            <a:extLst>
              <a:ext uri="{FF2B5EF4-FFF2-40B4-BE49-F238E27FC236}">
                <a16:creationId xmlns:a16="http://schemas.microsoft.com/office/drawing/2014/main" id="{5538F4C6-6AB1-0A48-8F83-3B610353E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8147815" y="455665"/>
            <a:ext cx="2210464" cy="351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DDCDCFF-2E51-3649-BA38-28BE229E08C6}"/>
              </a:ext>
            </a:extLst>
          </p:cNvPr>
          <p:cNvSpPr txBox="1"/>
          <p:nvPr/>
        </p:nvSpPr>
        <p:spPr>
          <a:xfrm>
            <a:off x="4018990" y="1687332"/>
            <a:ext cx="2941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W: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Dann haben wir noch fünf 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Stunden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230658-35F0-CC46-93F1-5E8BC6A31F68}"/>
              </a:ext>
            </a:extLst>
          </p:cNvPr>
          <p:cNvSpPr txBox="1"/>
          <p:nvPr/>
        </p:nvSpPr>
        <p:spPr>
          <a:xfrm>
            <a:off x="353244" y="4294809"/>
            <a:ext cx="33208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W: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Sollen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das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nach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dem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Abend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essen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nochmal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versuchen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?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73C952-BF71-6F4A-867C-8B726078D093}"/>
              </a:ext>
            </a:extLst>
          </p:cNvPr>
          <p:cNvSpPr txBox="1"/>
          <p:nvPr/>
        </p:nvSpPr>
        <p:spPr>
          <a:xfrm>
            <a:off x="5170235" y="3123267"/>
            <a:ext cx="974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hours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F2E269-B8F5-A940-B310-CB06171DBD6B}"/>
              </a:ext>
            </a:extLst>
          </p:cNvPr>
          <p:cNvSpPr txBox="1"/>
          <p:nvPr/>
        </p:nvSpPr>
        <p:spPr>
          <a:xfrm>
            <a:off x="8938028" y="3138704"/>
            <a:ext cx="944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wear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CD66B46-EBEC-324A-9FDA-50AE451F4C46}"/>
              </a:ext>
            </a:extLst>
          </p:cNvPr>
          <p:cNvSpPr txBox="1"/>
          <p:nvPr/>
        </p:nvSpPr>
        <p:spPr>
          <a:xfrm>
            <a:off x="7863081" y="1517484"/>
            <a:ext cx="2941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M: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Ich will gern gewinnen, denn ich kann mein Mondlicht </a:t>
            </a:r>
            <a:b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T-Shirt 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tragen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095055-CC07-7F43-8E84-2BCECE9CCA77}"/>
              </a:ext>
            </a:extLst>
          </p:cNvPr>
          <p:cNvSpPr txBox="1"/>
          <p:nvPr/>
        </p:nvSpPr>
        <p:spPr>
          <a:xfrm>
            <a:off x="1400299" y="5728629"/>
            <a:ext cx="944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meal</a:t>
            </a:r>
          </a:p>
        </p:txBody>
      </p:sp>
      <p:pic>
        <p:nvPicPr>
          <p:cNvPr id="27" name="Picture 2" descr="Download Iphone X Screen Mockup Transparent Png Daisie">
            <a:extLst>
              <a:ext uri="{FF2B5EF4-FFF2-40B4-BE49-F238E27FC236}">
                <a16:creationId xmlns:a16="http://schemas.microsoft.com/office/drawing/2014/main" id="{D20A4866-8C6D-DA4A-945C-20F65E4C9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4485449" y="3084287"/>
            <a:ext cx="2210464" cy="351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Download Iphone X Screen Mockup Transparent Png Daisie">
            <a:extLst>
              <a:ext uri="{FF2B5EF4-FFF2-40B4-BE49-F238E27FC236}">
                <a16:creationId xmlns:a16="http://schemas.microsoft.com/office/drawing/2014/main" id="{7595C065-64D1-AD48-84CA-9EAF9E9374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8147815" y="3084287"/>
            <a:ext cx="2210464" cy="351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A8AFA11-381F-F943-96FE-90D42254DDC0}"/>
              </a:ext>
            </a:extLst>
          </p:cNvPr>
          <p:cNvSpPr txBox="1"/>
          <p:nvPr/>
        </p:nvSpPr>
        <p:spPr>
          <a:xfrm>
            <a:off x="4120130" y="4266970"/>
            <a:ext cx="2941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M: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OK, aber ich 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werde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zuerst Katja anrufen.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A30B74F-9651-AC49-9C83-558B36E9BDE8}"/>
              </a:ext>
            </a:extLst>
          </p:cNvPr>
          <p:cNvSpPr txBox="1"/>
          <p:nvPr/>
        </p:nvSpPr>
        <p:spPr>
          <a:xfrm>
            <a:off x="7658166" y="4302858"/>
            <a:ext cx="31897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M: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Sie sagt, sie hat eine wunderbare </a:t>
            </a: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Geschichte 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gehört.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DCBB50D-64D9-0F44-891B-79E328AC398F}"/>
              </a:ext>
            </a:extLst>
          </p:cNvPr>
          <p:cNvSpPr txBox="1"/>
          <p:nvPr/>
        </p:nvSpPr>
        <p:spPr>
          <a:xfrm>
            <a:off x="5345763" y="5714438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will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6A8B681-CCA3-4D47-8420-6A05EB19B0D0}"/>
              </a:ext>
            </a:extLst>
          </p:cNvPr>
          <p:cNvSpPr txBox="1"/>
          <p:nvPr/>
        </p:nvSpPr>
        <p:spPr>
          <a:xfrm>
            <a:off x="9049980" y="5735647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story</a:t>
            </a:r>
          </a:p>
        </p:txBody>
      </p:sp>
    </p:spTree>
    <p:extLst>
      <p:ext uri="{BB962C8B-B14F-4D97-AF65-F5344CB8AC3E}">
        <p14:creationId xmlns:p14="http://schemas.microsoft.com/office/powerpoint/2010/main" val="310545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7" grpId="0"/>
      <p:bldP spid="26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Fonética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9359900" y="258166"/>
            <a:ext cx="2568243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escuchar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escribir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CDABB-FE34-9B40-A7AC-9470E22856BF}"/>
              </a:ext>
            </a:extLst>
          </p:cNvPr>
          <p:cNvSpPr txBox="1"/>
          <p:nvPr/>
        </p:nvSpPr>
        <p:spPr>
          <a:xfrm>
            <a:off x="180000" y="1296000"/>
            <a:ext cx="547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589296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FB09667E-50A2-4099-B9F5-10D9728BF65D}"/>
              </a:ext>
            </a:extLst>
          </p:cNvPr>
          <p:cNvSpPr/>
          <p:nvPr/>
        </p:nvSpPr>
        <p:spPr>
          <a:xfrm>
            <a:off x="10277475" y="249869"/>
            <a:ext cx="1632445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écouter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E11188-B433-5A4A-A669-78C0EE9B8445}"/>
              </a:ext>
            </a:extLst>
          </p:cNvPr>
          <p:cNvSpPr txBox="1"/>
          <p:nvPr/>
        </p:nvSpPr>
        <p:spPr>
          <a:xfrm>
            <a:off x="180000" y="1296000"/>
            <a:ext cx="111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871135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965</Words>
  <Application>Microsoft Office PowerPoint</Application>
  <PresentationFormat>Widescreen</PresentationFormat>
  <Paragraphs>116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1_Office Theme</vt:lpstr>
      <vt:lpstr>2_Office Theme</vt:lpstr>
      <vt:lpstr>3_Office Theme</vt:lpstr>
      <vt:lpstr>Vokabeln</vt:lpstr>
      <vt:lpstr>Vokabeln</vt:lpstr>
      <vt:lpstr>Vokabeln</vt:lpstr>
      <vt:lpstr>Vokabeln</vt:lpstr>
      <vt:lpstr>Fonética</vt:lpstr>
      <vt:lpstr>Vocabulaire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Jenny Hopper</cp:lastModifiedBy>
  <cp:revision>18</cp:revision>
  <dcterms:created xsi:type="dcterms:W3CDTF">2021-02-04T07:50:06Z</dcterms:created>
  <dcterms:modified xsi:type="dcterms:W3CDTF">2021-03-02T13:02:21Z</dcterms:modified>
</cp:coreProperties>
</file>