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 id="2147483761" r:id="rId2"/>
    <p:sldMasterId id="2147483773" r:id="rId3"/>
  </p:sldMasterIdLst>
  <p:notesMasterIdLst>
    <p:notesMasterId r:id="rId8"/>
  </p:notesMasterIdLst>
  <p:sldIdLst>
    <p:sldId id="529" r:id="rId4"/>
    <p:sldId id="530" r:id="rId5"/>
    <p:sldId id="257"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1350" autoAdjust="0"/>
  </p:normalViewPr>
  <p:slideViewPr>
    <p:cSldViewPr snapToGrid="0">
      <p:cViewPr varScale="1">
        <p:scale>
          <a:sx n="51" d="100"/>
          <a:sy n="51" d="100"/>
        </p:scale>
        <p:origin x="12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7FAD3-0CC5-429F-BB04-4E199636F5AE}" type="datetimeFigureOut">
              <a:rPr lang="en-GB" smtClean="0"/>
              <a:t>02/03/2021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8F18CC-0A43-4D3B-9745-7B9203EC9211}" type="slidenum">
              <a:rPr lang="en-GB" smtClean="0"/>
              <a:t>‹#›</a:t>
            </a:fld>
            <a:endParaRPr lang="en-GB"/>
          </a:p>
        </p:txBody>
      </p:sp>
    </p:spTree>
    <p:extLst>
      <p:ext uri="{BB962C8B-B14F-4D97-AF65-F5344CB8AC3E}">
        <p14:creationId xmlns:p14="http://schemas.microsoft.com/office/powerpoint/2010/main" val="1963344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Timing: 6 minutes (8 slides)</a:t>
            </a:r>
            <a:br>
              <a:rPr lang="en-GB" dirty="0"/>
            </a:br>
            <a:br>
              <a:rPr lang="en-GB" b="1" dirty="0"/>
            </a:br>
            <a:r>
              <a:rPr lang="en-GB" b="1" dirty="0"/>
              <a:t>Aim: </a:t>
            </a:r>
            <a:r>
              <a:rPr lang="en-GB" b="0" dirty="0"/>
              <a:t>Oral production and aural comprehension of vocabulary (new and revisited) in context.</a:t>
            </a:r>
            <a:br>
              <a:rPr lang="en-GB" dirty="0"/>
            </a:br>
            <a:br>
              <a:rPr lang="en-GB" dirty="0"/>
            </a:br>
            <a:r>
              <a:rPr lang="en-GB" b="1" dirty="0"/>
              <a:t>Procedure:</a:t>
            </a:r>
            <a:br>
              <a:rPr lang="en-GB" dirty="0"/>
            </a:br>
            <a:r>
              <a:rPr lang="en-GB" dirty="0"/>
              <a:t>1. Student A copies the sentence (including the gap) and turns away from the board. </a:t>
            </a:r>
          </a:p>
          <a:p>
            <a:r>
              <a:rPr lang="en-GB" dirty="0"/>
              <a:t>2. On a click, the English translation of the missing word(s) appears. Student B reads the full headline out, including the German for the missing word.</a:t>
            </a:r>
          </a:p>
          <a:p>
            <a:r>
              <a:rPr lang="en-GB" dirty="0"/>
              <a:t>3. Student A writes they word they heard in the gap, and turns back to the board.</a:t>
            </a:r>
          </a:p>
          <a:p>
            <a:r>
              <a:rPr lang="en-GB" dirty="0"/>
              <a:t>4. On a second click, the translation is revealed.</a:t>
            </a:r>
          </a:p>
          <a:p>
            <a:r>
              <a:rPr lang="en-GB" dirty="0"/>
              <a:t>5. Students work together to guess the meaning of the headline. As these are authentic news headlines, some of the words are unknown. The teachers can choose to display as many or as few of the suggested pictorial hints as necessary to help students (simply delete as desired).</a:t>
            </a:r>
          </a:p>
          <a:p>
            <a:r>
              <a:rPr lang="en-GB" dirty="0"/>
              <a:t>6. Translation revealed on a third click.</a:t>
            </a:r>
          </a:p>
          <a:p>
            <a:r>
              <a:rPr lang="en-GB" dirty="0"/>
              <a:t>7. Students swap roles.</a:t>
            </a:r>
          </a:p>
          <a:p>
            <a:r>
              <a:rPr lang="en-GB" dirty="0"/>
              <a:t>8. Repeat steps 1-7 for the rest of the activity.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unknown words (1 is the most frequent word in German): </a:t>
            </a:r>
            <a:br>
              <a:rPr lang="en-GB" baseline="0" dirty="0"/>
            </a:br>
            <a:r>
              <a:rPr lang="en-GB" baseline="0" dirty="0" err="1"/>
              <a:t>verlieren</a:t>
            </a:r>
            <a:r>
              <a:rPr lang="en-GB" baseline="0" dirty="0"/>
              <a:t> [313]</a:t>
            </a:r>
            <a:br>
              <a:rPr lang="en-GB" baseline="0" dirty="0"/>
            </a:br>
            <a:r>
              <a:rPr lang="en-GB" i="1" dirty="0"/>
              <a:t>Source:  Jones, R.L. &amp; </a:t>
            </a:r>
            <a:r>
              <a:rPr lang="en-GB" i="1" dirty="0" err="1"/>
              <a:t>Tschirner</a:t>
            </a:r>
            <a:r>
              <a:rPr lang="en-GB" i="1" dirty="0"/>
              <a:t>, E. (2019). A frequency dictionary of German: core vocabulary for learners. Routledge</a:t>
            </a:r>
          </a:p>
          <a:p>
            <a:br>
              <a:rPr lang="en-GB" dirty="0"/>
            </a:br>
            <a:r>
              <a:rPr lang="en-GB" b="1" dirty="0"/>
              <a:t>Source:</a:t>
            </a:r>
          </a:p>
          <a:p>
            <a:r>
              <a:rPr lang="en-GB" dirty="0"/>
              <a:t>https://www.ndr.de/nachrichten/niedersachsen/hannover_weser-leinegebiet/TUI-verliert-14-Milliarden-Euro-durch-Corona,tui560.html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4288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of cognates (1 is the most frequent word in German): </a:t>
            </a:r>
            <a:br>
              <a:rPr lang="en-GB" baseline="0" dirty="0"/>
            </a:br>
            <a:r>
              <a:rPr lang="en-GB" baseline="0" dirty="0"/>
              <a:t>Hacker [&gt;5000]</a:t>
            </a:r>
            <a:br>
              <a:rPr lang="en-GB" baseline="0" dirty="0"/>
            </a:br>
            <a:r>
              <a:rPr lang="en-GB" i="1" dirty="0"/>
              <a:t>Source:  Jones, R.L. &amp; </a:t>
            </a:r>
            <a:r>
              <a:rPr lang="en-GB" i="1" dirty="0" err="1"/>
              <a:t>Tschirner</a:t>
            </a:r>
            <a:r>
              <a:rPr lang="en-GB" i="1" dirty="0"/>
              <a:t>, E. (2019). A frequency dictionary of German: core vocabulary for learners. Routledge</a:t>
            </a:r>
          </a:p>
          <a:p>
            <a:endParaRPr lang="en-GB" dirty="0"/>
          </a:p>
          <a:p>
            <a:r>
              <a:rPr lang="en-GB" b="1" dirty="0"/>
              <a:t>Source:</a:t>
            </a:r>
          </a:p>
          <a:p>
            <a:r>
              <a:rPr lang="en-GB" dirty="0"/>
              <a:t>https://www.swp.de/panorama/wie-schuetze-ich-meine-daten_-23681309.html</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1731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Timing:</a:t>
            </a:r>
          </a:p>
          <a:p>
            <a:endParaRPr lang="en-US" b="1" dirty="0"/>
          </a:p>
          <a:p>
            <a:r>
              <a:rPr lang="en-US" b="1" dirty="0"/>
              <a:t>Aim:</a:t>
            </a:r>
          </a:p>
          <a:p>
            <a:endParaRPr lang="en-US" b="1" dirty="0"/>
          </a:p>
          <a:p>
            <a:r>
              <a:rPr lang="en-US" b="1" dirty="0"/>
              <a:t>Procedure:</a:t>
            </a:r>
          </a:p>
          <a:p>
            <a:r>
              <a:rPr lang="en-US" b="0" dirty="0"/>
              <a:t>1.</a:t>
            </a:r>
          </a:p>
          <a:p>
            <a:r>
              <a:rPr lang="en-US" b="0" dirty="0"/>
              <a:t>2.</a:t>
            </a:r>
          </a:p>
          <a:p>
            <a:r>
              <a:rPr lang="en-US" b="0" dirty="0"/>
              <a:t>3.</a:t>
            </a:r>
          </a:p>
          <a:p>
            <a:r>
              <a:rPr lang="en-US" b="0" dirty="0"/>
              <a:t>4.</a:t>
            </a:r>
          </a:p>
          <a:p>
            <a:r>
              <a:rPr lang="en-US" b="0" dirty="0"/>
              <a:t>5.</a:t>
            </a:r>
          </a:p>
          <a:p>
            <a:endParaRPr lang="en-US" b="0" dirty="0"/>
          </a:p>
          <a:p>
            <a:r>
              <a:rPr lang="en-US" b="1" dirty="0"/>
              <a:t>Transcript:</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(1 is the most frequent word in Spanish): </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a:t>Source</a:t>
            </a:r>
            <a:r>
              <a:rPr lang="es-ES" dirty="0"/>
              <a:t>:</a:t>
            </a:r>
            <a:r>
              <a:rPr lang="es-ES" baseline="0" dirty="0"/>
              <a:t> Davies, M. &amp; Davies, K. (2018</a:t>
            </a:r>
            <a:r>
              <a:rPr lang="es-ES" i="1" baseline="0" dirty="0"/>
              <a:t>). A </a:t>
            </a:r>
            <a:r>
              <a:rPr lang="es-ES" i="1" baseline="0" dirty="0" err="1"/>
              <a:t>frequency</a:t>
            </a:r>
            <a:r>
              <a:rPr lang="es-ES" i="1" baseline="0" dirty="0"/>
              <a:t> </a:t>
            </a:r>
            <a:r>
              <a:rPr lang="es-ES" i="1" baseline="0" dirty="0" err="1"/>
              <a:t>dictionary</a:t>
            </a:r>
            <a:r>
              <a:rPr lang="es-ES" i="1" baseline="0" dirty="0"/>
              <a:t> </a:t>
            </a:r>
            <a:r>
              <a:rPr lang="es-ES" i="1" baseline="0" dirty="0" err="1"/>
              <a:t>of</a:t>
            </a:r>
            <a:r>
              <a:rPr lang="es-ES" i="1" baseline="0" dirty="0"/>
              <a:t> </a:t>
            </a:r>
            <a:r>
              <a:rPr lang="es-ES" i="1" baseline="0" dirty="0" err="1"/>
              <a:t>Spanish</a:t>
            </a:r>
            <a:r>
              <a:rPr lang="es-ES" i="1" baseline="0" dirty="0"/>
              <a:t>: Core </a:t>
            </a:r>
            <a:r>
              <a:rPr lang="es-ES" i="1" baseline="0" dirty="0" err="1"/>
              <a:t>vocabulary</a:t>
            </a:r>
            <a:r>
              <a:rPr lang="es-ES" i="1" baseline="0" dirty="0"/>
              <a:t> </a:t>
            </a:r>
            <a:r>
              <a:rPr lang="es-ES" i="1" baseline="0" dirty="0" err="1"/>
              <a:t>for</a:t>
            </a:r>
            <a:r>
              <a:rPr lang="es-ES" i="1" baseline="0" dirty="0"/>
              <a:t> </a:t>
            </a:r>
            <a:r>
              <a:rPr lang="es-ES" i="1" baseline="0" dirty="0" err="1"/>
              <a:t>learners</a:t>
            </a:r>
            <a:r>
              <a:rPr lang="es-ES" i="1" baseline="0" dirty="0"/>
              <a:t> </a:t>
            </a:r>
            <a:r>
              <a:rPr lang="es-ES" baseline="0" dirty="0"/>
              <a:t>(2nd ed.). Routledge: London</a:t>
            </a:r>
            <a:endParaRPr lang="en-GB" sz="12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1128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Timing:</a:t>
            </a:r>
          </a:p>
          <a:p>
            <a:endParaRPr lang="en-US" b="1" dirty="0"/>
          </a:p>
          <a:p>
            <a:r>
              <a:rPr lang="en-US" b="1" dirty="0"/>
              <a:t>Aim:</a:t>
            </a:r>
          </a:p>
          <a:p>
            <a:endParaRPr lang="en-US" b="1" dirty="0"/>
          </a:p>
          <a:p>
            <a:r>
              <a:rPr lang="en-US" b="1" dirty="0"/>
              <a:t>Procedure:</a:t>
            </a:r>
          </a:p>
          <a:p>
            <a:r>
              <a:rPr lang="en-US" b="0" dirty="0"/>
              <a:t>1.</a:t>
            </a:r>
          </a:p>
          <a:p>
            <a:r>
              <a:rPr lang="en-US" b="0" dirty="0"/>
              <a:t>2.</a:t>
            </a:r>
          </a:p>
          <a:p>
            <a:r>
              <a:rPr lang="en-US" b="0" dirty="0"/>
              <a:t>3.</a:t>
            </a:r>
          </a:p>
          <a:p>
            <a:r>
              <a:rPr lang="en-US" b="0" dirty="0"/>
              <a:t>4.</a:t>
            </a:r>
          </a:p>
          <a:p>
            <a:r>
              <a:rPr lang="en-US" b="0" dirty="0"/>
              <a:t>5.</a:t>
            </a:r>
          </a:p>
          <a:p>
            <a:endParaRPr lang="en-US" b="0" dirty="0"/>
          </a:p>
          <a:p>
            <a:r>
              <a:rPr lang="en-US" b="1" dirty="0"/>
              <a:t>Transcript:</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(1 is the most frequent word in French): </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577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extBox 3"/>
          <p:cNvSpPr txBox="1"/>
          <p:nvPr userDrawn="1"/>
        </p:nvSpPr>
        <p:spPr>
          <a:xfrm>
            <a:off x="8240891" y="6494075"/>
            <a:ext cx="1986844"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Rachel Hawkes</a:t>
            </a:r>
          </a:p>
        </p:txBody>
      </p:sp>
    </p:spTree>
    <p:extLst>
      <p:ext uri="{BB962C8B-B14F-4D97-AF65-F5344CB8AC3E}">
        <p14:creationId xmlns:p14="http://schemas.microsoft.com/office/powerpoint/2010/main" val="2047795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74007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4537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2874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004955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473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65262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6005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52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Box 2">
            <a:extLst>
              <a:ext uri="{FF2B5EF4-FFF2-40B4-BE49-F238E27FC236}">
                <a16:creationId xmlns:a16="http://schemas.microsoft.com/office/drawing/2014/main" id="{A586DACE-91D4-F84C-BC79-BE1BB5A5CA8D}"/>
              </a:ext>
            </a:extLst>
          </p:cNvPr>
          <p:cNvSpPr txBox="1"/>
          <p:nvPr userDrawn="1"/>
        </p:nvSpPr>
        <p:spPr>
          <a:xfrm>
            <a:off x="838200" y="1923393"/>
            <a:ext cx="6035566" cy="461665"/>
          </a:xfrm>
          <a:prstGeom prst="rect">
            <a:avLst/>
          </a:prstGeom>
          <a:noFill/>
        </p:spPr>
        <p:txBody>
          <a:bodyPr wrap="square" rtlCol="0">
            <a:spAutoFit/>
          </a:bodyPr>
          <a:lstStyle/>
          <a:p>
            <a:r>
              <a:rPr lang="en-US" sz="2400" dirty="0">
                <a:solidFill>
                  <a:schemeClr val="accent5">
                    <a:lumMod val="50000"/>
                  </a:schemeClr>
                </a:solidFill>
              </a:rPr>
              <a:t>Text</a:t>
            </a:r>
          </a:p>
        </p:txBody>
      </p:sp>
    </p:spTree>
    <p:extLst>
      <p:ext uri="{BB962C8B-B14F-4D97-AF65-F5344CB8AC3E}">
        <p14:creationId xmlns:p14="http://schemas.microsoft.com/office/powerpoint/2010/main" val="1242743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8795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7392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55547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984942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9249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73826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422306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011709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863841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5955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17687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935066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917562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5101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761493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77483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18119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8828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7336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9643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18928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282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44715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p:cNvSpPr txBox="1"/>
          <p:nvPr userDrawn="1"/>
        </p:nvSpPr>
        <p:spPr>
          <a:xfrm>
            <a:off x="8240891" y="6494075"/>
            <a:ext cx="1986844"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Rachel Hawkes</a:t>
            </a:r>
          </a:p>
        </p:txBody>
      </p:sp>
    </p:spTree>
    <p:extLst>
      <p:ext uri="{BB962C8B-B14F-4D97-AF65-F5344CB8AC3E}">
        <p14:creationId xmlns:p14="http://schemas.microsoft.com/office/powerpoint/2010/main" val="3651574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1773270"/>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3">
            <a:extLst>
              <a:ext uri="{FF2B5EF4-FFF2-40B4-BE49-F238E27FC236}">
                <a16:creationId xmlns:a16="http://schemas.microsoft.com/office/drawing/2014/main" id="{2C4B177A-FB9B-624B-90F1-42CB20E9EC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37303782"/>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952164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294041"/>
            <a:ext cx="6096000" cy="707849"/>
          </a:xfrm>
        </p:spPr>
        <p:txBody>
          <a:bodyPr>
            <a:normAutofit fontScale="90000"/>
          </a:bodyPr>
          <a:lstStyle/>
          <a:p>
            <a:r>
              <a:rPr lang="en-GB" sz="3600" b="1" dirty="0">
                <a:solidFill>
                  <a:schemeClr val="bg1"/>
                </a:solidFill>
              </a:rPr>
              <a:t>Was </a:t>
            </a:r>
            <a:r>
              <a:rPr lang="en-GB" sz="3600" b="1" dirty="0" err="1">
                <a:solidFill>
                  <a:schemeClr val="bg1"/>
                </a:solidFill>
              </a:rPr>
              <a:t>steht</a:t>
            </a:r>
            <a:r>
              <a:rPr lang="en-GB" sz="3600" b="1" dirty="0">
                <a:solidFill>
                  <a:schemeClr val="bg1"/>
                </a:solidFill>
              </a:rPr>
              <a:t> in den Headlines?</a:t>
            </a:r>
          </a:p>
        </p:txBody>
      </p:sp>
      <p:sp>
        <p:nvSpPr>
          <p:cNvPr id="7" name="Rounded Rectangle 11">
            <a:extLst>
              <a:ext uri="{FF2B5EF4-FFF2-40B4-BE49-F238E27FC236}">
                <a16:creationId xmlns:a16="http://schemas.microsoft.com/office/drawing/2014/main" id="{EDA6B8CD-2C24-4289-B0A1-5FAD5DE4ECF2}"/>
              </a:ext>
            </a:extLst>
          </p:cNvPr>
          <p:cNvSpPr/>
          <p:nvPr/>
        </p:nvSpPr>
        <p:spPr>
          <a:xfrm>
            <a:off x="8073190" y="294040"/>
            <a:ext cx="3884138" cy="399600"/>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hören</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schreiben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9" name="Picture 8">
            <a:extLst>
              <a:ext uri="{FF2B5EF4-FFF2-40B4-BE49-F238E27FC236}">
                <a16:creationId xmlns:a16="http://schemas.microsoft.com/office/drawing/2014/main" id="{644AA855-9951-4B4E-A1D4-73491764DCA1}"/>
              </a:ext>
            </a:extLst>
          </p:cNvPr>
          <p:cNvPicPr>
            <a:picLocks noChangeAspect="1"/>
          </p:cNvPicPr>
          <p:nvPr/>
        </p:nvPicPr>
        <p:blipFill rotWithShape="1">
          <a:blip r:embed="rId5">
            <a:extLst>
              <a:ext uri="{28A0092B-C50C-407E-A947-70E740481C1C}">
                <a14:useLocalDpi xmlns:a14="http://schemas.microsoft.com/office/drawing/2010/main" val="0"/>
              </a:ext>
            </a:extLst>
          </a:blip>
          <a:srcRect b="59621"/>
          <a:stretch/>
        </p:blipFill>
        <p:spPr>
          <a:xfrm rot="21484265">
            <a:off x="432147" y="1371305"/>
            <a:ext cx="11327704" cy="3232741"/>
          </a:xfrm>
          <a:prstGeom prst="rect">
            <a:avLst/>
          </a:prstGeom>
        </p:spPr>
      </p:pic>
      <p:sp>
        <p:nvSpPr>
          <p:cNvPr id="19" name="TextBox 18">
            <a:extLst>
              <a:ext uri="{FF2B5EF4-FFF2-40B4-BE49-F238E27FC236}">
                <a16:creationId xmlns:a16="http://schemas.microsoft.com/office/drawing/2014/main" id="{1C6252D5-B8A8-4780-9AB4-BBCDEA8990D0}"/>
              </a:ext>
            </a:extLst>
          </p:cNvPr>
          <p:cNvSpPr txBox="1"/>
          <p:nvPr/>
        </p:nvSpPr>
        <p:spPr>
          <a:xfrm rot="21422831">
            <a:off x="1240128" y="2983433"/>
            <a:ext cx="9711740" cy="1384995"/>
          </a:xfrm>
          <a:prstGeom prst="rect">
            <a:avLst/>
          </a:prstGeom>
          <a:solidFill>
            <a:schemeClr val="accent3">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200" b="1" i="0" u="none" strike="noStrike" kern="1200" cap="none" spc="0" normalizeH="0" baseline="0" noProof="0" dirty="0">
                <a:ln>
                  <a:noFill/>
                </a:ln>
                <a:solidFill>
                  <a:srgbClr val="FF6600"/>
                </a:solidFill>
                <a:effectLst/>
                <a:uLnTx/>
                <a:uFillTx/>
                <a:latin typeface="Century Gothic" panose="020F0302020204030204"/>
                <a:ea typeface="+mn-ea"/>
                <a:cs typeface="+mn-cs"/>
              </a:rPr>
              <a:t>TUI </a:t>
            </a:r>
            <a:r>
              <a:rPr kumimoji="0" lang="en-GB" sz="4200" b="1" i="0" u="none" strike="noStrike" kern="1200" cap="none" spc="0" normalizeH="0" baseline="0" noProof="0" dirty="0" err="1">
                <a:ln>
                  <a:noFill/>
                </a:ln>
                <a:solidFill>
                  <a:srgbClr val="FF6600"/>
                </a:solidFill>
                <a:effectLst/>
                <a:uLnTx/>
                <a:uFillTx/>
                <a:latin typeface="Century Gothic" panose="020F0302020204030204"/>
                <a:ea typeface="+mn-ea"/>
                <a:cs typeface="+mn-cs"/>
              </a:rPr>
              <a:t>verliert</a:t>
            </a:r>
            <a:r>
              <a:rPr kumimoji="0" lang="en-GB" sz="4200" b="1" i="0" u="none" strike="noStrike" kern="1200" cap="none" spc="0" normalizeH="0" baseline="0" noProof="0" dirty="0">
                <a:ln>
                  <a:noFill/>
                </a:ln>
                <a:solidFill>
                  <a:srgbClr val="FF6600"/>
                </a:solidFill>
                <a:effectLst/>
                <a:uLnTx/>
                <a:uFillTx/>
                <a:latin typeface="Century Gothic" panose="020F0302020204030204"/>
                <a:ea typeface="+mn-ea"/>
                <a:cs typeface="+mn-cs"/>
              </a:rPr>
              <a:t> 1,4 </a:t>
            </a:r>
            <a:r>
              <a:rPr kumimoji="0" lang="en-GB" sz="4200" b="1" i="0" u="none" strike="noStrike" kern="1200" cap="none" spc="0" normalizeH="0" baseline="0" noProof="0" dirty="0" err="1">
                <a:ln>
                  <a:noFill/>
                </a:ln>
                <a:solidFill>
                  <a:srgbClr val="FF6600"/>
                </a:solidFill>
                <a:effectLst/>
                <a:uLnTx/>
                <a:uFillTx/>
                <a:latin typeface="Century Gothic" panose="020F0302020204030204"/>
                <a:ea typeface="+mn-ea"/>
                <a:cs typeface="+mn-cs"/>
              </a:rPr>
              <a:t>Milliarden</a:t>
            </a:r>
            <a:r>
              <a:rPr kumimoji="0" lang="en-GB" sz="4200" b="1" i="0" u="none" strike="noStrike" kern="1200" cap="none" spc="0" normalizeH="0" baseline="0" noProof="0" dirty="0">
                <a:ln>
                  <a:noFill/>
                </a:ln>
                <a:solidFill>
                  <a:srgbClr val="FF6600"/>
                </a:solidFill>
                <a:effectLst/>
                <a:uLnTx/>
                <a:uFillTx/>
                <a:latin typeface="Century Gothic" panose="020F0302020204030204"/>
                <a:ea typeface="+mn-ea"/>
                <a:cs typeface="+mn-cs"/>
              </a:rPr>
              <a:t> Euro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200" b="1" i="0" u="none" strike="noStrike" kern="1200" cap="none" spc="0" normalizeH="0" baseline="0" noProof="0" dirty="0" err="1">
                <a:ln>
                  <a:noFill/>
                </a:ln>
                <a:solidFill>
                  <a:srgbClr val="FF6600"/>
                </a:solidFill>
                <a:effectLst/>
                <a:uLnTx/>
                <a:uFillTx/>
                <a:latin typeface="Century Gothic" panose="020F0302020204030204"/>
                <a:ea typeface="+mn-ea"/>
                <a:cs typeface="+mn-cs"/>
              </a:rPr>
              <a:t>durch</a:t>
            </a:r>
            <a:r>
              <a:rPr kumimoji="0" lang="en-GB" sz="4200" b="1" i="0" u="none" strike="noStrike" kern="1200" cap="none" spc="0" normalizeH="0" baseline="0" noProof="0" dirty="0">
                <a:ln>
                  <a:noFill/>
                </a:ln>
                <a:solidFill>
                  <a:srgbClr val="FF6600"/>
                </a:solidFill>
                <a:effectLst/>
                <a:uLnTx/>
                <a:uFillTx/>
                <a:latin typeface="Century Gothic" panose="020F0302020204030204"/>
                <a:ea typeface="+mn-ea"/>
                <a:cs typeface="+mn-cs"/>
              </a:rPr>
              <a:t> Corona</a:t>
            </a:r>
          </a:p>
        </p:txBody>
      </p:sp>
      <p:grpSp>
        <p:nvGrpSpPr>
          <p:cNvPr id="20" name="Group 19">
            <a:extLst>
              <a:ext uri="{FF2B5EF4-FFF2-40B4-BE49-F238E27FC236}">
                <a16:creationId xmlns:a16="http://schemas.microsoft.com/office/drawing/2014/main" id="{38754DA2-53BF-4FE2-B7DE-D7E7DEB8B983}"/>
              </a:ext>
            </a:extLst>
          </p:cNvPr>
          <p:cNvGrpSpPr/>
          <p:nvPr/>
        </p:nvGrpSpPr>
        <p:grpSpPr>
          <a:xfrm rot="21368253">
            <a:off x="5181618" y="2940118"/>
            <a:ext cx="4813624" cy="756636"/>
            <a:chOff x="2008949" y="3922513"/>
            <a:chExt cx="2830866" cy="1229535"/>
          </a:xfrm>
        </p:grpSpPr>
        <p:pic>
          <p:nvPicPr>
            <p:cNvPr id="21" name="Picture 20">
              <a:extLst>
                <a:ext uri="{FF2B5EF4-FFF2-40B4-BE49-F238E27FC236}">
                  <a16:creationId xmlns:a16="http://schemas.microsoft.com/office/drawing/2014/main" id="{9DA2FDFD-35E6-4205-AAE1-4C24EEF45FC0}"/>
                </a:ext>
              </a:extLst>
            </p:cNvPr>
            <p:cNvPicPr>
              <a:picLocks noChangeAspect="1"/>
            </p:cNvPicPr>
            <p:nvPr/>
          </p:nvPicPr>
          <p:blipFill rotWithShape="1">
            <a:blip r:embed="rId6">
              <a:extLst>
                <a:ext uri="{28A0092B-C50C-407E-A947-70E740481C1C}">
                  <a14:useLocalDpi xmlns:a14="http://schemas.microsoft.com/office/drawing/2010/main" val="0"/>
                </a:ext>
              </a:extLst>
            </a:blip>
            <a:srcRect t="33626" b="43346"/>
            <a:stretch/>
          </p:blipFill>
          <p:spPr>
            <a:xfrm>
              <a:off x="2008949" y="3922513"/>
              <a:ext cx="2830866" cy="630014"/>
            </a:xfrm>
            <a:prstGeom prst="rect">
              <a:avLst/>
            </a:prstGeom>
            <a:solidFill>
              <a:schemeClr val="accent3">
                <a:lumMod val="20000"/>
                <a:lumOff val="80000"/>
              </a:schemeClr>
            </a:solidFill>
          </p:spPr>
        </p:pic>
        <p:pic>
          <p:nvPicPr>
            <p:cNvPr id="22" name="Picture 21">
              <a:extLst>
                <a:ext uri="{FF2B5EF4-FFF2-40B4-BE49-F238E27FC236}">
                  <a16:creationId xmlns:a16="http://schemas.microsoft.com/office/drawing/2014/main" id="{24DA97F0-60E4-4124-904D-E294541953C7}"/>
                </a:ext>
              </a:extLst>
            </p:cNvPr>
            <p:cNvPicPr>
              <a:picLocks noChangeAspect="1"/>
            </p:cNvPicPr>
            <p:nvPr/>
          </p:nvPicPr>
          <p:blipFill rotWithShape="1">
            <a:blip r:embed="rId6">
              <a:extLst>
                <a:ext uri="{28A0092B-C50C-407E-A947-70E740481C1C}">
                  <a14:useLocalDpi xmlns:a14="http://schemas.microsoft.com/office/drawing/2010/main" val="0"/>
                </a:ext>
              </a:extLst>
            </a:blip>
            <a:srcRect t="33626" b="43346"/>
            <a:stretch/>
          </p:blipFill>
          <p:spPr>
            <a:xfrm rot="10800000">
              <a:off x="2008949" y="4522034"/>
              <a:ext cx="2830866" cy="630014"/>
            </a:xfrm>
            <a:prstGeom prst="rect">
              <a:avLst/>
            </a:prstGeom>
            <a:solidFill>
              <a:schemeClr val="accent3">
                <a:lumMod val="20000"/>
                <a:lumOff val="80000"/>
              </a:schemeClr>
            </a:solidFill>
          </p:spPr>
        </p:pic>
      </p:grpSp>
      <p:pic>
        <p:nvPicPr>
          <p:cNvPr id="4098" name="Picture 2" descr="Aeroplane, Airliner, Airbus, Airplane, Fly, Jet, Plane">
            <a:extLst>
              <a:ext uri="{FF2B5EF4-FFF2-40B4-BE49-F238E27FC236}">
                <a16:creationId xmlns:a16="http://schemas.microsoft.com/office/drawing/2014/main" id="{C55000D8-59A9-4F36-96C4-52C52C6E283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9240" y="4811360"/>
            <a:ext cx="2316939" cy="152049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ank Robbery, Money Bag, Hand, Coins, Symbol, Icon">
            <a:extLst>
              <a:ext uri="{FF2B5EF4-FFF2-40B4-BE49-F238E27FC236}">
                <a16:creationId xmlns:a16="http://schemas.microsoft.com/office/drawing/2014/main" id="{AFA86743-9EC7-42FA-8E26-AA7DEFEA61D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44684" y="4985750"/>
            <a:ext cx="983951" cy="114820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oronavirus, Emoji, Mouth Guard, Respiratory Mask, Icon">
            <a:extLst>
              <a:ext uri="{FF2B5EF4-FFF2-40B4-BE49-F238E27FC236}">
                <a16:creationId xmlns:a16="http://schemas.microsoft.com/office/drawing/2014/main" id="{ED00CF12-9A97-46E8-9952-B6664EFED04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07200" y="4950639"/>
            <a:ext cx="1148209" cy="114820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Business, Forex, Stock, Chart, Trading, Finance, Candle">
            <a:extLst>
              <a:ext uri="{FF2B5EF4-FFF2-40B4-BE49-F238E27FC236}">
                <a16:creationId xmlns:a16="http://schemas.microsoft.com/office/drawing/2014/main" id="{44625DBC-FE6D-427D-B76D-9EC00D3713C4}"/>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4989" r="31201" b="17921"/>
          <a:stretch/>
        </p:blipFill>
        <p:spPr bwMode="auto">
          <a:xfrm>
            <a:off x="3569421" y="4706670"/>
            <a:ext cx="1592179" cy="15526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4A8507E-A5D3-4AF9-9B6C-EA44E21BF30E}"/>
              </a:ext>
            </a:extLst>
          </p:cNvPr>
          <p:cNvSpPr txBox="1"/>
          <p:nvPr/>
        </p:nvSpPr>
        <p:spPr>
          <a:xfrm>
            <a:off x="8507207" y="4575188"/>
            <a:ext cx="3016103" cy="168411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TUI loses 1.4 billion euros due to Corona</a:t>
            </a:r>
          </a:p>
        </p:txBody>
      </p:sp>
      <p:sp>
        <p:nvSpPr>
          <p:cNvPr id="6" name="TextBox 5">
            <a:extLst>
              <a:ext uri="{FF2B5EF4-FFF2-40B4-BE49-F238E27FC236}">
                <a16:creationId xmlns:a16="http://schemas.microsoft.com/office/drawing/2014/main" id="{AE10EBBB-4566-42A3-86FC-F28AF0B2CB17}"/>
              </a:ext>
            </a:extLst>
          </p:cNvPr>
          <p:cNvSpPr txBox="1"/>
          <p:nvPr/>
        </p:nvSpPr>
        <p:spPr>
          <a:xfrm>
            <a:off x="5366657" y="3037114"/>
            <a:ext cx="4828808" cy="49745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8" name="TextBox 7">
            <a:extLst>
              <a:ext uri="{FF2B5EF4-FFF2-40B4-BE49-F238E27FC236}">
                <a16:creationId xmlns:a16="http://schemas.microsoft.com/office/drawing/2014/main" id="{16390EFB-9636-4680-8F13-29793E03E689}"/>
              </a:ext>
            </a:extLst>
          </p:cNvPr>
          <p:cNvSpPr txBox="1"/>
          <p:nvPr/>
        </p:nvSpPr>
        <p:spPr>
          <a:xfrm rot="21447537">
            <a:off x="5582140" y="2234840"/>
            <a:ext cx="3390901" cy="735779"/>
          </a:xfrm>
          <a:prstGeom prst="rect">
            <a:avLst/>
          </a:prstGeom>
          <a:solidFill>
            <a:srgbClr val="DAA520"/>
          </a:solidFill>
          <a:ln>
            <a:solidFill>
              <a:schemeClr val="accent5">
                <a:lumMod val="50000"/>
              </a:schemeClr>
            </a:solidFill>
          </a:ln>
        </p:spPr>
        <p:txBody>
          <a:bodyPr wrap="square"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1.4 billion euros</a:t>
            </a:r>
          </a:p>
        </p:txBody>
      </p:sp>
    </p:spTree>
    <p:extLst>
      <p:ext uri="{BB962C8B-B14F-4D97-AF65-F5344CB8AC3E}">
        <p14:creationId xmlns:p14="http://schemas.microsoft.com/office/powerpoint/2010/main" val="137849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20"/>
                                        </p:tgtEl>
                                      </p:cBhvr>
                                    </p:animEffect>
                                    <p:set>
                                      <p:cBhvr>
                                        <p:cTn id="11" dur="1" fill="hold">
                                          <p:stCondLst>
                                            <p:cond delay="499"/>
                                          </p:stCondLst>
                                        </p:cTn>
                                        <p:tgtEl>
                                          <p:spTgt spid="20"/>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294041"/>
            <a:ext cx="6096000" cy="707849"/>
          </a:xfrm>
        </p:spPr>
        <p:txBody>
          <a:bodyPr>
            <a:normAutofit fontScale="90000"/>
          </a:bodyPr>
          <a:lstStyle/>
          <a:p>
            <a:r>
              <a:rPr lang="en-GB" sz="3600" b="1" dirty="0">
                <a:solidFill>
                  <a:schemeClr val="bg1"/>
                </a:solidFill>
              </a:rPr>
              <a:t>Was </a:t>
            </a:r>
            <a:r>
              <a:rPr lang="en-GB" sz="3600" b="1" dirty="0" err="1">
                <a:solidFill>
                  <a:schemeClr val="bg1"/>
                </a:solidFill>
              </a:rPr>
              <a:t>steht</a:t>
            </a:r>
            <a:r>
              <a:rPr lang="en-GB" sz="3600" b="1" dirty="0">
                <a:solidFill>
                  <a:schemeClr val="bg1"/>
                </a:solidFill>
              </a:rPr>
              <a:t> in den Headlines?</a:t>
            </a:r>
          </a:p>
        </p:txBody>
      </p:sp>
      <p:sp>
        <p:nvSpPr>
          <p:cNvPr id="7" name="Rounded Rectangle 11">
            <a:extLst>
              <a:ext uri="{FF2B5EF4-FFF2-40B4-BE49-F238E27FC236}">
                <a16:creationId xmlns:a16="http://schemas.microsoft.com/office/drawing/2014/main" id="{EDA6B8CD-2C24-4289-B0A1-5FAD5DE4ECF2}"/>
              </a:ext>
            </a:extLst>
          </p:cNvPr>
          <p:cNvSpPr/>
          <p:nvPr/>
        </p:nvSpPr>
        <p:spPr>
          <a:xfrm>
            <a:off x="8073190" y="294040"/>
            <a:ext cx="3884138" cy="399600"/>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hören</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schreiben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9" name="Picture 8">
            <a:extLst>
              <a:ext uri="{FF2B5EF4-FFF2-40B4-BE49-F238E27FC236}">
                <a16:creationId xmlns:a16="http://schemas.microsoft.com/office/drawing/2014/main" id="{644AA855-9951-4B4E-A1D4-73491764DCA1}"/>
              </a:ext>
            </a:extLst>
          </p:cNvPr>
          <p:cNvPicPr>
            <a:picLocks noChangeAspect="1"/>
          </p:cNvPicPr>
          <p:nvPr/>
        </p:nvPicPr>
        <p:blipFill rotWithShape="1">
          <a:blip r:embed="rId4">
            <a:extLst>
              <a:ext uri="{28A0092B-C50C-407E-A947-70E740481C1C}">
                <a14:useLocalDpi xmlns:a14="http://schemas.microsoft.com/office/drawing/2010/main" val="0"/>
              </a:ext>
            </a:extLst>
          </a:blip>
          <a:srcRect b="59621"/>
          <a:stretch/>
        </p:blipFill>
        <p:spPr>
          <a:xfrm rot="21484265">
            <a:off x="432148" y="1353719"/>
            <a:ext cx="11327704" cy="3232741"/>
          </a:xfrm>
          <a:prstGeom prst="rect">
            <a:avLst/>
          </a:prstGeom>
        </p:spPr>
      </p:pic>
      <p:sp>
        <p:nvSpPr>
          <p:cNvPr id="23" name="TextBox 22">
            <a:extLst>
              <a:ext uri="{FF2B5EF4-FFF2-40B4-BE49-F238E27FC236}">
                <a16:creationId xmlns:a16="http://schemas.microsoft.com/office/drawing/2014/main" id="{7A2CCEFE-9795-4417-AA8A-34B347FD3B81}"/>
              </a:ext>
            </a:extLst>
          </p:cNvPr>
          <p:cNvSpPr txBox="1"/>
          <p:nvPr/>
        </p:nvSpPr>
        <p:spPr>
          <a:xfrm rot="21422831">
            <a:off x="1240132" y="2922975"/>
            <a:ext cx="9711740" cy="1384995"/>
          </a:xfrm>
          <a:prstGeom prst="rect">
            <a:avLst/>
          </a:prstGeom>
          <a:solidFill>
            <a:schemeClr val="accent3">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200" b="1" i="0" u="none" strike="noStrike" kern="1200" cap="none" spc="0" normalizeH="0" baseline="0" noProof="0" dirty="0" err="1">
                <a:ln>
                  <a:noFill/>
                </a:ln>
                <a:solidFill>
                  <a:srgbClr val="FF6600"/>
                </a:solidFill>
                <a:effectLst/>
                <a:uLnTx/>
                <a:uFillTx/>
                <a:latin typeface="Century Gothic" panose="020F0302020204030204"/>
                <a:ea typeface="+mn-ea"/>
                <a:cs typeface="+mn-cs"/>
              </a:rPr>
              <a:t>Hackerangriff</a:t>
            </a:r>
            <a:r>
              <a:rPr kumimoji="0" lang="en-GB" sz="4200" b="1" i="0" u="none" strike="noStrike" kern="1200" cap="none" spc="0" normalizeH="0" baseline="0" noProof="0" dirty="0">
                <a:ln>
                  <a:noFill/>
                </a:ln>
                <a:solidFill>
                  <a:srgbClr val="FF6600"/>
                </a:solidFill>
                <a:effectLst/>
                <a:uLnTx/>
                <a:uFillTx/>
                <a:latin typeface="Century Gothic" panose="020F0302020204030204"/>
                <a:ea typeface="+mn-ea"/>
                <a:cs typeface="+mn-cs"/>
              </a:rPr>
              <a:t>: So </a:t>
            </a:r>
            <a:r>
              <a:rPr kumimoji="0" lang="en-GB" sz="4200" b="1" i="0" u="none" strike="noStrike" kern="1200" cap="none" spc="0" normalizeH="0" baseline="0" noProof="0" dirty="0" err="1">
                <a:ln>
                  <a:noFill/>
                </a:ln>
                <a:solidFill>
                  <a:srgbClr val="FF6600"/>
                </a:solidFill>
                <a:effectLst/>
                <a:uLnTx/>
                <a:uFillTx/>
                <a:latin typeface="Century Gothic" panose="020F0302020204030204"/>
                <a:ea typeface="+mn-ea"/>
                <a:cs typeface="+mn-cs"/>
              </a:rPr>
              <a:t>schütze</a:t>
            </a:r>
            <a:r>
              <a:rPr kumimoji="0" lang="en-GB" sz="4200" b="1" i="0" u="none" strike="noStrike" kern="1200" cap="none" spc="0" normalizeH="0" baseline="0" noProof="0" dirty="0">
                <a:ln>
                  <a:noFill/>
                </a:ln>
                <a:solidFill>
                  <a:srgbClr val="FF6600"/>
                </a:solidFill>
                <a:effectLst/>
                <a:uLnTx/>
                <a:uFillTx/>
                <a:latin typeface="Century Gothic" panose="020F0302020204030204"/>
                <a:ea typeface="+mn-ea"/>
                <a:cs typeface="+mn-cs"/>
              </a:rPr>
              <a:t> ich </a:t>
            </a:r>
            <a:r>
              <a:rPr kumimoji="0" lang="en-GB" sz="4200" b="1" i="0" u="none" strike="noStrike" kern="1200" cap="none" spc="0" normalizeH="0" baseline="0" noProof="0" dirty="0" err="1">
                <a:ln>
                  <a:noFill/>
                </a:ln>
                <a:solidFill>
                  <a:srgbClr val="FF6600"/>
                </a:solidFill>
                <a:effectLst/>
                <a:uLnTx/>
                <a:uFillTx/>
                <a:latin typeface="Century Gothic" panose="020F0302020204030204"/>
                <a:ea typeface="+mn-ea"/>
                <a:cs typeface="+mn-cs"/>
              </a:rPr>
              <a:t>meine</a:t>
            </a:r>
            <a:r>
              <a:rPr kumimoji="0" lang="en-GB" sz="4200" b="1" i="0" u="none" strike="noStrike" kern="1200" cap="none" spc="0" normalizeH="0" baseline="0" noProof="0" dirty="0">
                <a:ln>
                  <a:noFill/>
                </a:ln>
                <a:solidFill>
                  <a:srgbClr val="FF6600"/>
                </a:solidFill>
                <a:effectLst/>
                <a:uLnTx/>
                <a:uFillTx/>
                <a:latin typeface="Century Gothic" panose="020F0302020204030204"/>
                <a:ea typeface="+mn-ea"/>
                <a:cs typeface="+mn-cs"/>
              </a:rPr>
              <a:t> </a:t>
            </a:r>
            <a:r>
              <a:rPr kumimoji="0" lang="en-GB" sz="4200" b="1" i="0" u="none" strike="noStrike" kern="1200" cap="none" spc="0" normalizeH="0" baseline="0" noProof="0" dirty="0" err="1">
                <a:ln>
                  <a:noFill/>
                </a:ln>
                <a:solidFill>
                  <a:srgbClr val="FF6600"/>
                </a:solidFill>
                <a:effectLst/>
                <a:uLnTx/>
                <a:uFillTx/>
                <a:latin typeface="Century Gothic" panose="020F0302020204030204"/>
                <a:ea typeface="+mn-ea"/>
                <a:cs typeface="+mn-cs"/>
              </a:rPr>
              <a:t>Daten</a:t>
            </a:r>
            <a:endParaRPr kumimoji="0" lang="en-GB" sz="4200" b="1" i="0" u="none" strike="noStrike" kern="1200" cap="none" spc="0" normalizeH="0" baseline="0" noProof="0" dirty="0">
              <a:ln>
                <a:noFill/>
              </a:ln>
              <a:solidFill>
                <a:srgbClr val="FF6600"/>
              </a:solidFill>
              <a:effectLst/>
              <a:uLnTx/>
              <a:uFillTx/>
              <a:latin typeface="Century Gothic" panose="020F0302020204030204"/>
              <a:ea typeface="+mn-ea"/>
              <a:cs typeface="+mn-cs"/>
            </a:endParaRPr>
          </a:p>
        </p:txBody>
      </p:sp>
      <p:grpSp>
        <p:nvGrpSpPr>
          <p:cNvPr id="24" name="Group 23">
            <a:extLst>
              <a:ext uri="{FF2B5EF4-FFF2-40B4-BE49-F238E27FC236}">
                <a16:creationId xmlns:a16="http://schemas.microsoft.com/office/drawing/2014/main" id="{1D9A54EB-40E8-4D42-A12A-A6CA4D517EE7}"/>
              </a:ext>
            </a:extLst>
          </p:cNvPr>
          <p:cNvGrpSpPr/>
          <p:nvPr/>
        </p:nvGrpSpPr>
        <p:grpSpPr>
          <a:xfrm rot="21189245">
            <a:off x="3329806" y="2966355"/>
            <a:ext cx="1935968" cy="756636"/>
            <a:chOff x="2008949" y="3922513"/>
            <a:chExt cx="2830866" cy="1229535"/>
          </a:xfrm>
        </p:grpSpPr>
        <p:pic>
          <p:nvPicPr>
            <p:cNvPr id="25" name="Picture 24">
              <a:extLst>
                <a:ext uri="{FF2B5EF4-FFF2-40B4-BE49-F238E27FC236}">
                  <a16:creationId xmlns:a16="http://schemas.microsoft.com/office/drawing/2014/main" id="{A291BA48-B9A5-4484-97B2-82267EE54C5A}"/>
                </a:ext>
              </a:extLst>
            </p:cNvPr>
            <p:cNvPicPr>
              <a:picLocks noChangeAspect="1"/>
            </p:cNvPicPr>
            <p:nvPr/>
          </p:nvPicPr>
          <p:blipFill rotWithShape="1">
            <a:blip r:embed="rId5">
              <a:extLst>
                <a:ext uri="{28A0092B-C50C-407E-A947-70E740481C1C}">
                  <a14:useLocalDpi xmlns:a14="http://schemas.microsoft.com/office/drawing/2010/main" val="0"/>
                </a:ext>
              </a:extLst>
            </a:blip>
            <a:srcRect t="33626" b="43346"/>
            <a:stretch/>
          </p:blipFill>
          <p:spPr>
            <a:xfrm>
              <a:off x="2008949" y="3922513"/>
              <a:ext cx="2830866" cy="630014"/>
            </a:xfrm>
            <a:prstGeom prst="rect">
              <a:avLst/>
            </a:prstGeom>
            <a:solidFill>
              <a:schemeClr val="accent3">
                <a:lumMod val="20000"/>
                <a:lumOff val="80000"/>
              </a:schemeClr>
            </a:solidFill>
          </p:spPr>
        </p:pic>
        <p:pic>
          <p:nvPicPr>
            <p:cNvPr id="26" name="Picture 25">
              <a:extLst>
                <a:ext uri="{FF2B5EF4-FFF2-40B4-BE49-F238E27FC236}">
                  <a16:creationId xmlns:a16="http://schemas.microsoft.com/office/drawing/2014/main" id="{D6AE5D60-23FD-4C35-82ED-8E0AF47C28FF}"/>
                </a:ext>
              </a:extLst>
            </p:cNvPr>
            <p:cNvPicPr>
              <a:picLocks noChangeAspect="1"/>
            </p:cNvPicPr>
            <p:nvPr/>
          </p:nvPicPr>
          <p:blipFill rotWithShape="1">
            <a:blip r:embed="rId5">
              <a:extLst>
                <a:ext uri="{28A0092B-C50C-407E-A947-70E740481C1C}">
                  <a14:useLocalDpi xmlns:a14="http://schemas.microsoft.com/office/drawing/2010/main" val="0"/>
                </a:ext>
              </a:extLst>
            </a:blip>
            <a:srcRect t="33626" b="43346"/>
            <a:stretch/>
          </p:blipFill>
          <p:spPr>
            <a:xfrm rot="10800000">
              <a:off x="2008949" y="4522034"/>
              <a:ext cx="2830866" cy="630014"/>
            </a:xfrm>
            <a:prstGeom prst="rect">
              <a:avLst/>
            </a:prstGeom>
            <a:solidFill>
              <a:schemeClr val="accent3">
                <a:lumMod val="20000"/>
                <a:lumOff val="80000"/>
              </a:schemeClr>
            </a:solidFill>
          </p:spPr>
        </p:pic>
      </p:grpSp>
      <p:grpSp>
        <p:nvGrpSpPr>
          <p:cNvPr id="55" name="Group 54">
            <a:extLst>
              <a:ext uri="{FF2B5EF4-FFF2-40B4-BE49-F238E27FC236}">
                <a16:creationId xmlns:a16="http://schemas.microsoft.com/office/drawing/2014/main" id="{289D4B9A-E4BC-43C3-946C-6423DB92B2B3}"/>
              </a:ext>
            </a:extLst>
          </p:cNvPr>
          <p:cNvGrpSpPr/>
          <p:nvPr/>
        </p:nvGrpSpPr>
        <p:grpSpPr>
          <a:xfrm rot="21394705">
            <a:off x="5275155" y="3657537"/>
            <a:ext cx="2183707" cy="517414"/>
            <a:chOff x="2008949" y="3922513"/>
            <a:chExt cx="2830866" cy="1229535"/>
          </a:xfrm>
        </p:grpSpPr>
        <p:pic>
          <p:nvPicPr>
            <p:cNvPr id="56" name="Picture 55">
              <a:extLst>
                <a:ext uri="{FF2B5EF4-FFF2-40B4-BE49-F238E27FC236}">
                  <a16:creationId xmlns:a16="http://schemas.microsoft.com/office/drawing/2014/main" id="{EB4E1AF8-50FD-4441-814E-481931177808}"/>
                </a:ext>
              </a:extLst>
            </p:cNvPr>
            <p:cNvPicPr>
              <a:picLocks noChangeAspect="1"/>
            </p:cNvPicPr>
            <p:nvPr/>
          </p:nvPicPr>
          <p:blipFill rotWithShape="1">
            <a:blip r:embed="rId5">
              <a:extLst>
                <a:ext uri="{28A0092B-C50C-407E-A947-70E740481C1C}">
                  <a14:useLocalDpi xmlns:a14="http://schemas.microsoft.com/office/drawing/2010/main" val="0"/>
                </a:ext>
              </a:extLst>
            </a:blip>
            <a:srcRect t="33626" b="43346"/>
            <a:stretch/>
          </p:blipFill>
          <p:spPr>
            <a:xfrm>
              <a:off x="2008949" y="3922513"/>
              <a:ext cx="2830866" cy="630014"/>
            </a:xfrm>
            <a:prstGeom prst="rect">
              <a:avLst/>
            </a:prstGeom>
            <a:solidFill>
              <a:schemeClr val="accent3">
                <a:lumMod val="20000"/>
                <a:lumOff val="80000"/>
              </a:schemeClr>
            </a:solidFill>
          </p:spPr>
        </p:pic>
        <p:pic>
          <p:nvPicPr>
            <p:cNvPr id="57" name="Picture 56">
              <a:extLst>
                <a:ext uri="{FF2B5EF4-FFF2-40B4-BE49-F238E27FC236}">
                  <a16:creationId xmlns:a16="http://schemas.microsoft.com/office/drawing/2014/main" id="{49AE2814-8F59-4E1B-B285-68B6C7357876}"/>
                </a:ext>
              </a:extLst>
            </p:cNvPr>
            <p:cNvPicPr>
              <a:picLocks noChangeAspect="1"/>
            </p:cNvPicPr>
            <p:nvPr/>
          </p:nvPicPr>
          <p:blipFill rotWithShape="1">
            <a:blip r:embed="rId5">
              <a:extLst>
                <a:ext uri="{28A0092B-C50C-407E-A947-70E740481C1C}">
                  <a14:useLocalDpi xmlns:a14="http://schemas.microsoft.com/office/drawing/2010/main" val="0"/>
                </a:ext>
              </a:extLst>
            </a:blip>
            <a:srcRect t="33626" b="43346"/>
            <a:stretch/>
          </p:blipFill>
          <p:spPr>
            <a:xfrm rot="10800000">
              <a:off x="2008949" y="4522034"/>
              <a:ext cx="2830866" cy="630014"/>
            </a:xfrm>
            <a:prstGeom prst="rect">
              <a:avLst/>
            </a:prstGeom>
            <a:solidFill>
              <a:schemeClr val="accent3">
                <a:lumMod val="20000"/>
                <a:lumOff val="80000"/>
              </a:schemeClr>
            </a:solidFill>
          </p:spPr>
        </p:pic>
      </p:grpSp>
      <p:sp>
        <p:nvSpPr>
          <p:cNvPr id="58" name="TextBox 57">
            <a:extLst>
              <a:ext uri="{FF2B5EF4-FFF2-40B4-BE49-F238E27FC236}">
                <a16:creationId xmlns:a16="http://schemas.microsoft.com/office/drawing/2014/main" id="{C2A23753-8D3A-427F-B53D-C00FB34D0DBE}"/>
              </a:ext>
            </a:extLst>
          </p:cNvPr>
          <p:cNvSpPr txBox="1"/>
          <p:nvPr/>
        </p:nvSpPr>
        <p:spPr>
          <a:xfrm>
            <a:off x="8277727" y="4575188"/>
            <a:ext cx="3245584" cy="168411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Hacker </a:t>
            </a:r>
            <a:r>
              <a:rPr kumimoji="0" lang="fr-FR"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attack</a:t>
            </a:r>
            <a:r>
              <a:rPr kumimoji="0" lang="fr-FR"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I </a:t>
            </a:r>
            <a:r>
              <a:rPr kumimoji="0" lang="fr-FR"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protect</a:t>
            </a:r>
            <a:endParaRPr kumimoji="0" lang="fr-FR"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fr-FR"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my</a:t>
            </a:r>
            <a:r>
              <a:rPr kumimoji="0" lang="fr-FR"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data in </a:t>
            </a:r>
            <a:r>
              <a:rPr kumimoji="0" lang="fr-FR"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this</a:t>
            </a:r>
            <a:r>
              <a:rPr kumimoji="0" lang="fr-FR"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way</a:t>
            </a:r>
            <a:endParaRPr kumimoji="0" lang="fr-FR"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pic>
        <p:nvPicPr>
          <p:cNvPr id="5122" name="Picture 2" descr="Hacker, Computer, Programming, Hacking, Blue, Laptop">
            <a:extLst>
              <a:ext uri="{FF2B5EF4-FFF2-40B4-BE49-F238E27FC236}">
                <a16:creationId xmlns:a16="http://schemas.microsoft.com/office/drawing/2014/main" id="{BB26261A-6492-4EC5-AADA-81501195756F}"/>
              </a:ext>
            </a:extLst>
          </p:cNvPr>
          <p:cNvPicPr>
            <a:picLocks noChangeAspect="1" noChangeArrowheads="1"/>
          </p:cNvPicPr>
          <p:nvPr/>
        </p:nvPicPr>
        <p:blipFill>
          <a:blip r:embed="rId6" cstate="print">
            <a:clrChange>
              <a:clrFrom>
                <a:srgbClr val="46ABFF"/>
              </a:clrFrom>
              <a:clrTo>
                <a:srgbClr val="46ABFF">
                  <a:alpha val="0"/>
                </a:srgbClr>
              </a:clrTo>
            </a:clrChange>
            <a:extLst>
              <a:ext uri="{28A0092B-C50C-407E-A947-70E740481C1C}">
                <a14:useLocalDpi xmlns:a14="http://schemas.microsoft.com/office/drawing/2010/main" val="0"/>
              </a:ext>
            </a:extLst>
          </a:blip>
          <a:srcRect/>
          <a:stretch>
            <a:fillRect/>
          </a:stretch>
        </p:blipFill>
        <p:spPr bwMode="auto">
          <a:xfrm>
            <a:off x="1210906" y="4701589"/>
            <a:ext cx="2148615" cy="161146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hield, Security, Protection, Sure, Privacy Policy">
            <a:extLst>
              <a:ext uri="{FF2B5EF4-FFF2-40B4-BE49-F238E27FC236}">
                <a16:creationId xmlns:a16="http://schemas.microsoft.com/office/drawing/2014/main" id="{93D41660-59F1-4C77-9222-DA4C5411D5C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1801" y="4713217"/>
            <a:ext cx="1432509" cy="160905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ccountant, Counting, Calculation, Writing, Document">
            <a:extLst>
              <a:ext uri="{FF2B5EF4-FFF2-40B4-BE49-F238E27FC236}">
                <a16:creationId xmlns:a16="http://schemas.microsoft.com/office/drawing/2014/main" id="{CC14C09A-C990-455C-B894-D26838709E56}"/>
              </a:ext>
            </a:extLst>
          </p:cNvPr>
          <p:cNvPicPr>
            <a:picLocks noChangeAspect="1" noChangeArrowheads="1"/>
          </p:cNvPicPr>
          <p:nvPr/>
        </p:nvPicPr>
        <p:blipFill>
          <a:blip r:embed="rId8" cstate="print">
            <a:clrChange>
              <a:clrFrom>
                <a:srgbClr val="9CCC65"/>
              </a:clrFrom>
              <a:clrTo>
                <a:srgbClr val="9CCC65">
                  <a:alpha val="0"/>
                </a:srgbClr>
              </a:clrTo>
            </a:clrChange>
            <a:extLst>
              <a:ext uri="{28A0092B-C50C-407E-A947-70E740481C1C}">
                <a14:useLocalDpi xmlns:a14="http://schemas.microsoft.com/office/drawing/2010/main" val="0"/>
              </a:ext>
            </a:extLst>
          </a:blip>
          <a:srcRect/>
          <a:stretch>
            <a:fillRect/>
          </a:stretch>
        </p:blipFill>
        <p:spPr bwMode="auto">
          <a:xfrm>
            <a:off x="5549940" y="4575188"/>
            <a:ext cx="2342076" cy="179012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D6FCE5C2-85CB-4394-9F34-1835F45CDB7E}"/>
              </a:ext>
            </a:extLst>
          </p:cNvPr>
          <p:cNvSpPr txBox="1"/>
          <p:nvPr/>
        </p:nvSpPr>
        <p:spPr>
          <a:xfrm rot="21406491">
            <a:off x="5771474" y="2189101"/>
            <a:ext cx="1899005" cy="735779"/>
          </a:xfrm>
          <a:prstGeom prst="rect">
            <a:avLst/>
          </a:prstGeom>
          <a:solidFill>
            <a:srgbClr val="DAA520"/>
          </a:solidFill>
          <a:ln>
            <a:solidFill>
              <a:schemeClr val="accent5">
                <a:lumMod val="50000"/>
              </a:schemeClr>
            </a:solidFill>
          </a:ln>
        </p:spPr>
        <p:txBody>
          <a:bodyPr wrap="square"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protect</a:t>
            </a:r>
          </a:p>
        </p:txBody>
      </p:sp>
      <p:sp>
        <p:nvSpPr>
          <p:cNvPr id="19" name="TextBox 18">
            <a:extLst>
              <a:ext uri="{FF2B5EF4-FFF2-40B4-BE49-F238E27FC236}">
                <a16:creationId xmlns:a16="http://schemas.microsoft.com/office/drawing/2014/main" id="{BE5513F2-8A35-435A-88A6-D0362BB97E56}"/>
              </a:ext>
            </a:extLst>
          </p:cNvPr>
          <p:cNvSpPr txBox="1"/>
          <p:nvPr/>
        </p:nvSpPr>
        <p:spPr>
          <a:xfrm rot="21406491">
            <a:off x="7476493" y="3517586"/>
            <a:ext cx="1899005" cy="735779"/>
          </a:xfrm>
          <a:prstGeom prst="rect">
            <a:avLst/>
          </a:prstGeom>
          <a:solidFill>
            <a:srgbClr val="DAA520"/>
          </a:solidFill>
          <a:ln>
            <a:solidFill>
              <a:schemeClr val="accent5">
                <a:lumMod val="50000"/>
              </a:schemeClr>
            </a:solidFill>
          </a:ln>
        </p:spPr>
        <p:txBody>
          <a:bodyPr wrap="square"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data</a:t>
            </a:r>
          </a:p>
        </p:txBody>
      </p:sp>
      <p:sp>
        <p:nvSpPr>
          <p:cNvPr id="20" name="TextBox 19">
            <a:extLst>
              <a:ext uri="{FF2B5EF4-FFF2-40B4-BE49-F238E27FC236}">
                <a16:creationId xmlns:a16="http://schemas.microsoft.com/office/drawing/2014/main" id="{CEF27324-62FF-47D6-B877-65590DC7C534}"/>
              </a:ext>
            </a:extLst>
          </p:cNvPr>
          <p:cNvSpPr txBox="1"/>
          <p:nvPr/>
        </p:nvSpPr>
        <p:spPr>
          <a:xfrm rot="21406491">
            <a:off x="3341792" y="2312080"/>
            <a:ext cx="1899005" cy="735779"/>
          </a:xfrm>
          <a:prstGeom prst="rect">
            <a:avLst/>
          </a:prstGeom>
          <a:solidFill>
            <a:srgbClr val="DAA520"/>
          </a:solidFill>
          <a:ln>
            <a:solidFill>
              <a:schemeClr val="accent5">
                <a:lumMod val="50000"/>
              </a:schemeClr>
            </a:solidFill>
          </a:ln>
        </p:spPr>
        <p:txBody>
          <a:bodyPr wrap="square"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attack</a:t>
            </a:r>
          </a:p>
        </p:txBody>
      </p:sp>
      <p:grpSp>
        <p:nvGrpSpPr>
          <p:cNvPr id="21" name="Group 20">
            <a:extLst>
              <a:ext uri="{FF2B5EF4-FFF2-40B4-BE49-F238E27FC236}">
                <a16:creationId xmlns:a16="http://schemas.microsoft.com/office/drawing/2014/main" id="{916CFD57-871B-47A6-B3FB-3728140859F9}"/>
              </a:ext>
            </a:extLst>
          </p:cNvPr>
          <p:cNvGrpSpPr/>
          <p:nvPr/>
        </p:nvGrpSpPr>
        <p:grpSpPr>
          <a:xfrm rot="21394705">
            <a:off x="5923343" y="2992721"/>
            <a:ext cx="2183707" cy="517414"/>
            <a:chOff x="2008949" y="3922513"/>
            <a:chExt cx="2830866" cy="1229535"/>
          </a:xfrm>
        </p:grpSpPr>
        <p:pic>
          <p:nvPicPr>
            <p:cNvPr id="22" name="Picture 21">
              <a:extLst>
                <a:ext uri="{FF2B5EF4-FFF2-40B4-BE49-F238E27FC236}">
                  <a16:creationId xmlns:a16="http://schemas.microsoft.com/office/drawing/2014/main" id="{E22BD6F4-7172-455E-8A2D-F00F77AF7E57}"/>
                </a:ext>
              </a:extLst>
            </p:cNvPr>
            <p:cNvPicPr>
              <a:picLocks noChangeAspect="1"/>
            </p:cNvPicPr>
            <p:nvPr/>
          </p:nvPicPr>
          <p:blipFill rotWithShape="1">
            <a:blip r:embed="rId5">
              <a:extLst>
                <a:ext uri="{28A0092B-C50C-407E-A947-70E740481C1C}">
                  <a14:useLocalDpi xmlns:a14="http://schemas.microsoft.com/office/drawing/2010/main" val="0"/>
                </a:ext>
              </a:extLst>
            </a:blip>
            <a:srcRect t="33626" b="43346"/>
            <a:stretch/>
          </p:blipFill>
          <p:spPr>
            <a:xfrm>
              <a:off x="2008949" y="3922513"/>
              <a:ext cx="2830866" cy="630014"/>
            </a:xfrm>
            <a:prstGeom prst="rect">
              <a:avLst/>
            </a:prstGeom>
            <a:solidFill>
              <a:schemeClr val="accent3">
                <a:lumMod val="20000"/>
                <a:lumOff val="80000"/>
              </a:schemeClr>
            </a:solidFill>
          </p:spPr>
        </p:pic>
        <p:pic>
          <p:nvPicPr>
            <p:cNvPr id="27" name="Picture 26">
              <a:extLst>
                <a:ext uri="{FF2B5EF4-FFF2-40B4-BE49-F238E27FC236}">
                  <a16:creationId xmlns:a16="http://schemas.microsoft.com/office/drawing/2014/main" id="{F8913494-4B9C-4D48-9E75-338DD6EAA2A2}"/>
                </a:ext>
              </a:extLst>
            </p:cNvPr>
            <p:cNvPicPr>
              <a:picLocks noChangeAspect="1"/>
            </p:cNvPicPr>
            <p:nvPr/>
          </p:nvPicPr>
          <p:blipFill rotWithShape="1">
            <a:blip r:embed="rId5">
              <a:extLst>
                <a:ext uri="{28A0092B-C50C-407E-A947-70E740481C1C}">
                  <a14:useLocalDpi xmlns:a14="http://schemas.microsoft.com/office/drawing/2010/main" val="0"/>
                </a:ext>
              </a:extLst>
            </a:blip>
            <a:srcRect t="33626" b="43346"/>
            <a:stretch/>
          </p:blipFill>
          <p:spPr>
            <a:xfrm rot="10800000">
              <a:off x="2008949" y="4522034"/>
              <a:ext cx="2830866" cy="630014"/>
            </a:xfrm>
            <a:prstGeom prst="rect">
              <a:avLst/>
            </a:prstGeom>
            <a:solidFill>
              <a:schemeClr val="accent3">
                <a:lumMod val="20000"/>
                <a:lumOff val="80000"/>
              </a:schemeClr>
            </a:solidFill>
          </p:spPr>
        </p:pic>
      </p:grpSp>
    </p:spTree>
    <p:extLst>
      <p:ext uri="{BB962C8B-B14F-4D97-AF65-F5344CB8AC3E}">
        <p14:creationId xmlns:p14="http://schemas.microsoft.com/office/powerpoint/2010/main" val="251982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5"/>
                                        </p:tgtEl>
                                      </p:cBhvr>
                                    </p:animEffect>
                                    <p:set>
                                      <p:cBhvr>
                                        <p:cTn id="15" dur="1" fill="hold">
                                          <p:stCondLst>
                                            <p:cond delay="499"/>
                                          </p:stCondLst>
                                        </p:cTn>
                                        <p:tgtEl>
                                          <p:spTgt spid="55"/>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21"/>
                                        </p:tgtEl>
                                      </p:cBhvr>
                                    </p:animEffect>
                                    <p:set>
                                      <p:cBhvr>
                                        <p:cTn id="18" dur="1" fill="hold">
                                          <p:stCondLst>
                                            <p:cond delay="499"/>
                                          </p:stCondLst>
                                        </p:cTn>
                                        <p:tgtEl>
                                          <p:spTgt spid="21"/>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fade">
                                      <p:cBhvr>
                                        <p:cTn id="2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18" grpId="0" animBg="1"/>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600" b="1" dirty="0" err="1">
                <a:solidFill>
                  <a:schemeClr val="bg1"/>
                </a:solidFill>
              </a:rPr>
              <a:t>Fonética</a:t>
            </a:r>
            <a:endParaRPr lang="en-GB" sz="3600" b="1" dirty="0">
              <a:solidFill>
                <a:schemeClr val="bg1"/>
              </a:solidFill>
            </a:endParaRPr>
          </a:p>
        </p:txBody>
      </p:sp>
      <p:sp>
        <p:nvSpPr>
          <p:cNvPr id="4" name="Rounded Rectangle 11">
            <a:extLst>
              <a:ext uri="{FF2B5EF4-FFF2-40B4-BE49-F238E27FC236}">
                <a16:creationId xmlns:a16="http://schemas.microsoft.com/office/drawing/2014/main" id="{A316DD52-7894-4A75-969C-CA0645DA2978}"/>
              </a:ext>
            </a:extLst>
          </p:cNvPr>
          <p:cNvSpPr/>
          <p:nvPr/>
        </p:nvSpPr>
        <p:spPr>
          <a:xfrm>
            <a:off x="9359900" y="258166"/>
            <a:ext cx="2568243"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escuchar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escribir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id="{EF8CDABB-FE34-9B40-A7AC-9470E22856BF}"/>
              </a:ext>
            </a:extLst>
          </p:cNvPr>
          <p:cNvSpPr txBox="1"/>
          <p:nvPr/>
        </p:nvSpPr>
        <p:spPr>
          <a:xfrm>
            <a:off x="180000" y="1296000"/>
            <a:ext cx="54716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Text</a:t>
            </a:r>
          </a:p>
        </p:txBody>
      </p:sp>
    </p:spTree>
    <p:extLst>
      <p:ext uri="{BB962C8B-B14F-4D97-AF65-F5344CB8AC3E}">
        <p14:creationId xmlns:p14="http://schemas.microsoft.com/office/powerpoint/2010/main" val="589296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265384" cy="707849"/>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7" name="Rounded Rectangle 46">
            <a:extLst>
              <a:ext uri="{FF2B5EF4-FFF2-40B4-BE49-F238E27FC236}">
                <a16:creationId xmlns:a16="http://schemas.microsoft.com/office/drawing/2014/main" id="{FB09667E-50A2-4099-B9F5-10D9728BF65D}"/>
              </a:ext>
            </a:extLst>
          </p:cNvPr>
          <p:cNvSpPr/>
          <p:nvPr/>
        </p:nvSpPr>
        <p:spPr>
          <a:xfrm>
            <a:off x="10277475" y="249869"/>
            <a:ext cx="1632445"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id="{F3E11188-B433-5A4A-A669-78C0EE9B8445}"/>
              </a:ext>
            </a:extLst>
          </p:cNvPr>
          <p:cNvSpPr txBox="1"/>
          <p:nvPr/>
        </p:nvSpPr>
        <p:spPr>
          <a:xfrm>
            <a:off x="180000" y="1296000"/>
            <a:ext cx="1119808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Text</a:t>
            </a:r>
          </a:p>
        </p:txBody>
      </p:sp>
    </p:spTree>
    <p:extLst>
      <p:ext uri="{BB962C8B-B14F-4D97-AF65-F5344CB8AC3E}">
        <p14:creationId xmlns:p14="http://schemas.microsoft.com/office/powerpoint/2010/main" val="2987113554"/>
      </p:ext>
    </p:extLst>
  </p:cSld>
  <p:clrMapOvr>
    <a:masterClrMapping/>
  </p:clrMapOvr>
</p:sld>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ct val="150000"/>
          </a:lnSpc>
          <a:defRPr sz="2000" dirty="0">
            <a:solidFill>
              <a:schemeClr val="accent5">
                <a:lumMod val="50000"/>
              </a:schemeClr>
            </a:solidFill>
          </a:defRPr>
        </a:defPPr>
      </a:lstStyle>
    </a:txDef>
  </a:objectDefaults>
  <a:extraClrSchemeLst/>
  <a:extLst>
    <a:ext uri="{05A4C25C-085E-4340-85A3-A5531E510DB2}">
      <thm15:themeFamily xmlns:thm15="http://schemas.microsoft.com/office/thememl/2012/main" name="German_skeleton_template" id="{AA952BBC-ACA2-3542-94B6-99D1100DCE48}" vid="{9600BB7D-2A88-524B-9D90-210FB0DF92A0}"/>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smtClean="0">
            <a:solidFill>
              <a:schemeClr val="accent5">
                <a:lumMod val="50000"/>
              </a:schemeClr>
            </a:solidFill>
          </a:defRPr>
        </a:defPPr>
      </a:lstStyle>
    </a:txDef>
  </a:objectDefaults>
  <a:extraClrSchemeLst/>
  <a:extLst>
    <a:ext uri="{05A4C25C-085E-4340-85A3-A5531E510DB2}">
      <thm15:themeFamily xmlns:thm15="http://schemas.microsoft.com/office/thememl/2012/main" name="Presentation1" id="{14F064CD-3073-5648-9E13-7A2904DB6E77}" vid="{867742E5-2587-084B-8BD5-7DA6ADC8FE5B}"/>
    </a:ext>
  </a:extLst>
</a:theme>
</file>

<file path=ppt/theme/theme3.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a:solidFill>
              <a:schemeClr val="accent5">
                <a:lumMod val="50000"/>
              </a:schemeClr>
            </a:solidFill>
          </a:defRPr>
        </a:defPPr>
      </a:lstStyle>
    </a:txDef>
  </a:objectDefaults>
  <a:extraClrSchemeLst/>
  <a:extLst>
    <a:ext uri="{05A4C25C-085E-4340-85A3-A5531E510DB2}">
      <thm15:themeFamily xmlns:thm15="http://schemas.microsoft.com/office/thememl/2012/main" name="Presentation2" id="{47E36F7B-8A25-CA40-9FA5-8DCBF1A6ECFD}" vid="{914B3A9D-F764-B046-97B8-E880776F946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529</Words>
  <Application>Microsoft Office PowerPoint</Application>
  <PresentationFormat>Widescreen</PresentationFormat>
  <Paragraphs>71</Paragraphs>
  <Slides>4</Slides>
  <Notes>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4</vt:i4>
      </vt:variant>
    </vt:vector>
  </HeadingPairs>
  <TitlesOfParts>
    <vt:vector size="10" baseType="lpstr">
      <vt:lpstr>Arial</vt:lpstr>
      <vt:lpstr>Calibri</vt:lpstr>
      <vt:lpstr>Century Gothic</vt:lpstr>
      <vt:lpstr>3_Office Theme</vt:lpstr>
      <vt:lpstr>1_Office Theme</vt:lpstr>
      <vt:lpstr>4_Office Theme</vt:lpstr>
      <vt:lpstr>Was steht in den Headlines?</vt:lpstr>
      <vt:lpstr>Was steht in den Headlines?</vt:lpstr>
      <vt:lpstr>Fonética</vt:lpstr>
      <vt:lpstr>Vocabulaire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Jenny Hopper</cp:lastModifiedBy>
  <cp:revision>19</cp:revision>
  <dcterms:created xsi:type="dcterms:W3CDTF">2021-02-04T07:50:06Z</dcterms:created>
  <dcterms:modified xsi:type="dcterms:W3CDTF">2021-03-02T13:03:49Z</dcterms:modified>
</cp:coreProperties>
</file>