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10"/>
  </p:notesMasterIdLst>
  <p:sldIdLst>
    <p:sldId id="314" r:id="rId4"/>
    <p:sldId id="273" r:id="rId5"/>
    <p:sldId id="315" r:id="rId6"/>
    <p:sldId id="316" r:id="rId7"/>
    <p:sldId id="257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 4 minutes </a:t>
            </a:r>
            <a:r>
              <a:rPr lang="en-US" b="0" dirty="0"/>
              <a:t>(for next 4 slides)</a:t>
            </a:r>
          </a:p>
          <a:p>
            <a:endParaRPr lang="en-US" b="1" dirty="0"/>
          </a:p>
          <a:p>
            <a:r>
              <a:rPr lang="en-US" b="1" dirty="0"/>
              <a:t>Aim: </a:t>
            </a:r>
            <a:r>
              <a:rPr lang="en-US" b="0" dirty="0"/>
              <a:t>to revisit</a:t>
            </a:r>
            <a:r>
              <a:rPr lang="en-US" b="0" baseline="0" dirty="0"/>
              <a:t> vocabulary from 8.1.2.3 and 8.1.2.3 as per the cycle of revisiting in the SoW</a:t>
            </a:r>
            <a:endParaRPr lang="en-US" b="0" dirty="0"/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 Click</a:t>
            </a:r>
            <a:r>
              <a:rPr lang="en-US" b="0" baseline="0" dirty="0"/>
              <a:t> to reveal the first text box.</a:t>
            </a:r>
            <a:endParaRPr lang="en-US" b="0" dirty="0"/>
          </a:p>
          <a:p>
            <a:r>
              <a:rPr lang="en-US" b="0" dirty="0"/>
              <a:t>2. Student A says this to their partner.</a:t>
            </a:r>
          </a:p>
          <a:p>
            <a:r>
              <a:rPr lang="en-US" b="0" dirty="0"/>
              <a:t>3. Click</a:t>
            </a:r>
            <a:r>
              <a:rPr lang="en-US" b="0" baseline="0" dirty="0"/>
              <a:t> to reveal the options.</a:t>
            </a:r>
            <a:endParaRPr lang="en-US" b="0" dirty="0"/>
          </a:p>
          <a:p>
            <a:r>
              <a:rPr lang="en-US" b="0" dirty="0"/>
              <a:t>4. Student B then says all the possible</a:t>
            </a:r>
            <a:r>
              <a:rPr lang="en-US" b="0" baseline="0" dirty="0"/>
              <a:t> answers that fit.</a:t>
            </a:r>
            <a:endParaRPr lang="en-US" b="0" dirty="0"/>
          </a:p>
          <a:p>
            <a:r>
              <a:rPr lang="en-US" b="0" dirty="0"/>
              <a:t>5. Click to reveal the</a:t>
            </a:r>
            <a:r>
              <a:rPr lang="en-US" b="0" baseline="0" dirty="0"/>
              <a:t> answers.</a:t>
            </a:r>
          </a:p>
          <a:p>
            <a:r>
              <a:rPr lang="en-US" b="0" baseline="0" dirty="0"/>
              <a:t>6. After the next slide, partners will swap roles. (Each student has two turns at asking and two turns at answering).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GB" dirty="0"/>
            </a:b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Word frequency (1 is the most frequent word in German): 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 (revisit)</a:t>
            </a: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damals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[286]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früher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[411]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rechts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[829]</a:t>
            </a: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r>
              <a:rPr lang="en-GB" sz="1200" b="1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8.1.2.3 (revisit)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gefahren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[215]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Bahn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[1415]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Flugzeug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[1776]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Norden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[1516]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Osten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[1208]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Polen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[2023]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Tante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[1826]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Schiff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[1176]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/>
              <a:t>Source:  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(2019).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774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 4 minutes </a:t>
            </a:r>
            <a:r>
              <a:rPr lang="en-US" b="0" dirty="0"/>
              <a:t>(for next 4 slides)</a:t>
            </a:r>
          </a:p>
          <a:p>
            <a:endParaRPr lang="en-US" b="1" dirty="0"/>
          </a:p>
          <a:p>
            <a:r>
              <a:rPr lang="en-US" b="1" dirty="0"/>
              <a:t>Aim: </a:t>
            </a:r>
            <a:r>
              <a:rPr lang="en-US" b="0" dirty="0"/>
              <a:t>to revisit</a:t>
            </a:r>
            <a:r>
              <a:rPr lang="en-US" b="0" baseline="0" dirty="0"/>
              <a:t> vocabulary from 8.1.2.3 and 8.1.2.3 as per the cycle of revisiting in the SoW</a:t>
            </a:r>
            <a:endParaRPr lang="en-US" b="0" dirty="0"/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 Click</a:t>
            </a:r>
            <a:r>
              <a:rPr lang="en-US" b="0" baseline="0" dirty="0"/>
              <a:t> to reveal the first text box.</a:t>
            </a:r>
            <a:endParaRPr lang="en-US" b="0" dirty="0"/>
          </a:p>
          <a:p>
            <a:r>
              <a:rPr lang="en-US" b="0" dirty="0"/>
              <a:t>2. Student A says this to their partner.</a:t>
            </a:r>
          </a:p>
          <a:p>
            <a:r>
              <a:rPr lang="en-US" b="0" dirty="0"/>
              <a:t>3. Click</a:t>
            </a:r>
            <a:r>
              <a:rPr lang="en-US" b="0" baseline="0" dirty="0"/>
              <a:t> to reveal the options.</a:t>
            </a:r>
            <a:endParaRPr lang="en-US" b="0" dirty="0"/>
          </a:p>
          <a:p>
            <a:r>
              <a:rPr lang="en-US" b="0" dirty="0"/>
              <a:t>4. Student B then says all the possible</a:t>
            </a:r>
            <a:r>
              <a:rPr lang="en-US" b="0" baseline="0" dirty="0"/>
              <a:t> answers that fit.</a:t>
            </a:r>
            <a:endParaRPr lang="en-US" b="0" dirty="0"/>
          </a:p>
          <a:p>
            <a:r>
              <a:rPr lang="en-US" b="0" dirty="0"/>
              <a:t>5. Click to reveal the</a:t>
            </a:r>
            <a:r>
              <a:rPr lang="en-US" b="0" baseline="0" dirty="0"/>
              <a:t> answers.</a:t>
            </a:r>
          </a:p>
          <a:p>
            <a:r>
              <a:rPr lang="en-US" b="0" baseline="0" dirty="0"/>
              <a:t>6. Partners now swap roles. (Each student has two turns at asking and two turns at answering).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GB" dirty="0"/>
            </a:b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Word frequency (1 is the most frequent word in German): 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8.2.2.1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(introduce)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aufstehen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[966]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rufen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[531]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schauen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[510]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 (revisit)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kalt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[887]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links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[893]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8.1.2.3 (revisit)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gegangen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[66]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fliegen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[824]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geflogen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[824]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Süden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[1771]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polnisch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[3237]</a:t>
            </a:r>
            <a:endParaRPr lang="en-GB" b="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/>
              <a:t>Source:  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(2019).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270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 4 minutes </a:t>
            </a:r>
            <a:r>
              <a:rPr lang="en-US" b="0" dirty="0"/>
              <a:t>(for next 4 slides)</a:t>
            </a:r>
          </a:p>
          <a:p>
            <a:endParaRPr lang="en-US" b="1" dirty="0"/>
          </a:p>
          <a:p>
            <a:r>
              <a:rPr lang="en-US" b="1" dirty="0"/>
              <a:t>Aim: </a:t>
            </a:r>
            <a:r>
              <a:rPr lang="en-US" b="0" dirty="0"/>
              <a:t>to revisit</a:t>
            </a:r>
            <a:r>
              <a:rPr lang="en-US" b="0" baseline="0" dirty="0"/>
              <a:t> vocabulary from 8.1.2.3 and 8.1.2.3 as per the cycle of revisiting in the SoW</a:t>
            </a:r>
            <a:endParaRPr lang="en-US" b="0" dirty="0"/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 Click</a:t>
            </a:r>
            <a:r>
              <a:rPr lang="en-US" b="0" baseline="0" dirty="0"/>
              <a:t> to reveal the first text box.</a:t>
            </a:r>
            <a:endParaRPr lang="en-US" b="0" dirty="0"/>
          </a:p>
          <a:p>
            <a:r>
              <a:rPr lang="en-US" b="0" dirty="0"/>
              <a:t>2. Student B says this to their partner.</a:t>
            </a:r>
          </a:p>
          <a:p>
            <a:r>
              <a:rPr lang="en-US" b="0" dirty="0"/>
              <a:t>3. Click</a:t>
            </a:r>
            <a:r>
              <a:rPr lang="en-US" b="0" baseline="0" dirty="0"/>
              <a:t> to reveal the options.</a:t>
            </a:r>
            <a:endParaRPr lang="en-US" b="0" dirty="0"/>
          </a:p>
          <a:p>
            <a:r>
              <a:rPr lang="en-US" b="0" dirty="0"/>
              <a:t>4. Student A then says all the possible</a:t>
            </a:r>
            <a:r>
              <a:rPr lang="en-US" b="0" baseline="0" dirty="0"/>
              <a:t> answers that fit.</a:t>
            </a:r>
            <a:endParaRPr lang="en-US" b="0" dirty="0"/>
          </a:p>
          <a:p>
            <a:r>
              <a:rPr lang="en-US" b="0" dirty="0"/>
              <a:t>5. Click to reveal the</a:t>
            </a:r>
            <a:r>
              <a:rPr lang="en-US" b="0" baseline="0" dirty="0"/>
              <a:t> answers.</a:t>
            </a:r>
          </a:p>
          <a:p>
            <a:r>
              <a:rPr lang="en-US" b="0" baseline="0" dirty="0"/>
              <a:t>(Each student has two turns at asking and two turns at answering).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GB" dirty="0"/>
            </a:b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Word frequency (1 is the most frequent word in German): 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 (revisit)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war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[4]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heiß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[1195]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kalt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[887]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nah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[480]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tief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[442]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voll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[388]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wenig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[102]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8.1.2.3 (revisit)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geflogen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[824]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Geschichte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[262]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Westen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[1010]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/>
              <a:t>Source:  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(2019).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906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 4 minutes </a:t>
            </a:r>
            <a:r>
              <a:rPr lang="en-US" b="0" dirty="0"/>
              <a:t>(for next 4 slides)</a:t>
            </a:r>
          </a:p>
          <a:p>
            <a:endParaRPr lang="en-US" b="1" dirty="0"/>
          </a:p>
          <a:p>
            <a:r>
              <a:rPr lang="en-US" b="1" dirty="0"/>
              <a:t>Aim: </a:t>
            </a:r>
            <a:r>
              <a:rPr lang="en-US" b="0" dirty="0"/>
              <a:t>to revisit</a:t>
            </a:r>
            <a:r>
              <a:rPr lang="en-US" b="0" baseline="0" dirty="0"/>
              <a:t> vocabulary from 8.1.2.3 and 8.1.2.3 as per the cycle of revisiting in the SoW</a:t>
            </a:r>
            <a:endParaRPr lang="en-US" b="0" dirty="0"/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 Click</a:t>
            </a:r>
            <a:r>
              <a:rPr lang="en-US" b="0" baseline="0" dirty="0"/>
              <a:t> to reveal the first text box.</a:t>
            </a:r>
            <a:endParaRPr lang="en-US" b="0" dirty="0"/>
          </a:p>
          <a:p>
            <a:r>
              <a:rPr lang="en-US" b="0" dirty="0"/>
              <a:t>2. Student B says this to their partner.</a:t>
            </a:r>
          </a:p>
          <a:p>
            <a:r>
              <a:rPr lang="en-US" b="0" dirty="0"/>
              <a:t>3. Click</a:t>
            </a:r>
            <a:r>
              <a:rPr lang="en-US" b="0" baseline="0" dirty="0"/>
              <a:t> to reveal the options.</a:t>
            </a:r>
            <a:endParaRPr lang="en-US" b="0" dirty="0"/>
          </a:p>
          <a:p>
            <a:r>
              <a:rPr lang="en-US" b="0" dirty="0"/>
              <a:t>4. Student A then says all the possible</a:t>
            </a:r>
            <a:r>
              <a:rPr lang="en-US" b="0" baseline="0" dirty="0"/>
              <a:t> answers that fit.</a:t>
            </a:r>
            <a:endParaRPr lang="en-US" b="0" dirty="0"/>
          </a:p>
          <a:p>
            <a:r>
              <a:rPr lang="en-US" b="0" dirty="0"/>
              <a:t>5. Click to reveal the</a:t>
            </a:r>
            <a:r>
              <a:rPr lang="en-US" b="0" baseline="0" dirty="0"/>
              <a:t> answers.</a:t>
            </a:r>
          </a:p>
          <a:p>
            <a:r>
              <a:rPr lang="en-US" b="0" baseline="0" dirty="0"/>
              <a:t>(Each student has two turns at asking and two turns at answering).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GB" dirty="0"/>
            </a:br>
            <a:r>
              <a:rPr lang="en-GB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Word frequency (1 is the most frequent word in German): </a:t>
            </a:r>
            <a:endParaRPr lang="en-GB" sz="1200" b="0" i="0" u="none" strike="noStrike" kern="1200" cap="none" dirty="0">
              <a:solidFill>
                <a:schemeClr val="tx1"/>
              </a:solidFill>
              <a:effectLst/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8.2.2.1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(introduce)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fangen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[2044]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8.2.1.3 (revisit)</a:t>
            </a: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hatte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[6]]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voll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[388]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wenig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[102]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früher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[411]</a:t>
            </a:r>
            <a:b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</a:br>
            <a:r>
              <a:rPr lang="en-GB" sz="1200" b="0" i="0" u="none" strike="noStrike" kern="1200" cap="none" baseline="0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8.1.2.3 (revisit)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Geschichte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[262]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Onkel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 [1832]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Tante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[1826] </a:t>
            </a:r>
            <a:r>
              <a:rPr lang="de-DE" sz="1200" b="1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Schiff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[1176]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/>
              <a:t>Source:  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Jones, R.L &amp; </a:t>
            </a:r>
            <a:r>
              <a:rPr lang="en-GB" sz="1200" i="1" dirty="0" err="1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Tschirner</a:t>
            </a:r>
            <a:r>
              <a:rPr lang="en-GB" sz="1200" i="1" dirty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, E. (2019). A frequency dictionary of German: Core vocabulary for learners. London: Routledge.</a:t>
            </a:r>
            <a:endParaRPr lang="en-GB" sz="1200" i="1" baseline="0" dirty="0">
              <a:solidFill>
                <a:sysClr val="windowText" lastClr="00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520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09630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2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3460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8750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8113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37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5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817761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709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5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4471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7823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92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02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34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2836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96539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109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92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36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734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0369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22938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7323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026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1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1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0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52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7833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489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8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4041"/>
            <a:ext cx="4192609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[1/4]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672034" y="247046"/>
            <a:ext cx="228529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45552-F64E-5344-BB61-2B43714A9308}"/>
              </a:ext>
            </a:extLst>
          </p:cNvPr>
          <p:cNvSpPr txBox="1"/>
          <p:nvPr/>
        </p:nvSpPr>
        <p:spPr>
          <a:xfrm>
            <a:off x="180000" y="1296000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928A9D3-99A7-4498-89F8-E0DBC64EA625}"/>
              </a:ext>
            </a:extLst>
          </p:cNvPr>
          <p:cNvSpPr txBox="1"/>
          <p:nvPr/>
        </p:nvSpPr>
        <p:spPr>
          <a:xfrm>
            <a:off x="180000" y="3136612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B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DB4125C-D5C4-480E-A70C-E2C5D02C57C9}"/>
              </a:ext>
            </a:extLst>
          </p:cNvPr>
          <p:cNvSpPr txBox="1"/>
          <p:nvPr/>
        </p:nvSpPr>
        <p:spPr>
          <a:xfrm>
            <a:off x="180000" y="2029607"/>
            <a:ext cx="5563891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 bin …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gefahren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21351F2-2F30-4515-BDD7-D4CBF24DC1B6}"/>
              </a:ext>
            </a:extLst>
          </p:cNvPr>
          <p:cNvSpPr txBox="1"/>
          <p:nvPr/>
        </p:nvSpPr>
        <p:spPr>
          <a:xfrm>
            <a:off x="386062" y="3700738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Norden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402E478-CABD-4407-870E-A3207CF9145F}"/>
              </a:ext>
            </a:extLst>
          </p:cNvPr>
          <p:cNvSpPr txBox="1"/>
          <p:nvPr/>
        </p:nvSpPr>
        <p:spPr>
          <a:xfrm>
            <a:off x="3001161" y="3700737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früher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083AFC7-57BB-4DCF-8F87-BBD7BF65A7FF}"/>
              </a:ext>
            </a:extLst>
          </p:cNvPr>
          <p:cNvSpPr txBox="1"/>
          <p:nvPr/>
        </p:nvSpPr>
        <p:spPr>
          <a:xfrm>
            <a:off x="5559076" y="3700739"/>
            <a:ext cx="344325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nach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Polen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8EC5515-943A-4DBF-9BA1-68F96293DB0B}"/>
              </a:ext>
            </a:extLst>
          </p:cNvPr>
          <p:cNvSpPr txBox="1"/>
          <p:nvPr/>
        </p:nvSpPr>
        <p:spPr>
          <a:xfrm>
            <a:off x="9234534" y="3700739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Tante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CE6417C-C301-45E1-96ED-E3FD3F990EBF}"/>
              </a:ext>
            </a:extLst>
          </p:cNvPr>
          <p:cNvSpPr txBox="1"/>
          <p:nvPr/>
        </p:nvSpPr>
        <p:spPr>
          <a:xfrm>
            <a:off x="681096" y="5371871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damals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00CCDBC-64B1-4BF8-B29D-D09AEBCD3865}"/>
              </a:ext>
            </a:extLst>
          </p:cNvPr>
          <p:cNvSpPr txBox="1"/>
          <p:nvPr/>
        </p:nvSpPr>
        <p:spPr>
          <a:xfrm>
            <a:off x="4192609" y="5371731"/>
            <a:ext cx="3750204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mit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der Bahn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750AAD8-C174-44D8-A7B9-1059015591D6}"/>
              </a:ext>
            </a:extLst>
          </p:cNvPr>
          <p:cNvSpPr txBox="1"/>
          <p:nvPr/>
        </p:nvSpPr>
        <p:spPr>
          <a:xfrm>
            <a:off x="9128010" y="5373244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Schiff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FEF47BB-68A2-4B19-A1E6-3A6BAAAE699D}"/>
              </a:ext>
            </a:extLst>
          </p:cNvPr>
          <p:cNvSpPr txBox="1"/>
          <p:nvPr/>
        </p:nvSpPr>
        <p:spPr>
          <a:xfrm>
            <a:off x="180000" y="4537908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rechts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D1F0856-3CCE-49DC-9B0E-B34E0773D9A2}"/>
              </a:ext>
            </a:extLst>
          </p:cNvPr>
          <p:cNvSpPr txBox="1"/>
          <p:nvPr/>
        </p:nvSpPr>
        <p:spPr>
          <a:xfrm>
            <a:off x="2869537" y="4534702"/>
            <a:ext cx="3569899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nach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Osten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4C128CB-9FA1-468D-B8AB-5D4BF7DFAFBD}"/>
              </a:ext>
            </a:extLst>
          </p:cNvPr>
          <p:cNvSpPr txBox="1"/>
          <p:nvPr/>
        </p:nvSpPr>
        <p:spPr>
          <a:xfrm>
            <a:off x="6746077" y="4534701"/>
            <a:ext cx="5061704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mit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dem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Flugzeug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D441CC8-EF50-48BB-8101-B72FE66A80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42" y="80727"/>
            <a:ext cx="1455806" cy="129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49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0" grpId="0" animBg="1"/>
      <p:bldP spid="81" grpId="0" animBg="1"/>
      <p:bldP spid="82" grpId="0" animBg="1"/>
      <p:bldP spid="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19261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[2/4]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672034" y="247046"/>
            <a:ext cx="228529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45552-F64E-5344-BB61-2B43714A9308}"/>
              </a:ext>
            </a:extLst>
          </p:cNvPr>
          <p:cNvSpPr txBox="1"/>
          <p:nvPr/>
        </p:nvSpPr>
        <p:spPr>
          <a:xfrm>
            <a:off x="180000" y="1296000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928A9D3-99A7-4498-89F8-E0DBC64EA625}"/>
              </a:ext>
            </a:extLst>
          </p:cNvPr>
          <p:cNvSpPr txBox="1"/>
          <p:nvPr/>
        </p:nvSpPr>
        <p:spPr>
          <a:xfrm>
            <a:off x="180000" y="3136612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B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DB4125C-D5C4-480E-A70C-E2C5D02C57C9}"/>
              </a:ext>
            </a:extLst>
          </p:cNvPr>
          <p:cNvSpPr txBox="1"/>
          <p:nvPr/>
        </p:nvSpPr>
        <p:spPr>
          <a:xfrm>
            <a:off x="180000" y="2029607"/>
            <a:ext cx="1058752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 muss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früher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…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21351F2-2F30-4515-BDD7-D4CBF24DC1B6}"/>
              </a:ext>
            </a:extLst>
          </p:cNvPr>
          <p:cNvSpPr txBox="1"/>
          <p:nvPr/>
        </p:nvSpPr>
        <p:spPr>
          <a:xfrm>
            <a:off x="386062" y="3700738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fliegen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402E478-CABD-4407-870E-A3207CF9145F}"/>
              </a:ext>
            </a:extLst>
          </p:cNvPr>
          <p:cNvSpPr txBox="1"/>
          <p:nvPr/>
        </p:nvSpPr>
        <p:spPr>
          <a:xfrm>
            <a:off x="3001161" y="3700737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rufen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083AFC7-57BB-4DCF-8F87-BBD7BF65A7FF}"/>
              </a:ext>
            </a:extLst>
          </p:cNvPr>
          <p:cNvSpPr txBox="1"/>
          <p:nvPr/>
        </p:nvSpPr>
        <p:spPr>
          <a:xfrm>
            <a:off x="5559076" y="3700739"/>
            <a:ext cx="344325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gegangen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8EC5515-943A-4DBF-9BA1-68F96293DB0B}"/>
              </a:ext>
            </a:extLst>
          </p:cNvPr>
          <p:cNvSpPr txBox="1"/>
          <p:nvPr/>
        </p:nvSpPr>
        <p:spPr>
          <a:xfrm>
            <a:off x="9234534" y="3700739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kalt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CE6417C-C301-45E1-96ED-E3FD3F990EBF}"/>
              </a:ext>
            </a:extLst>
          </p:cNvPr>
          <p:cNvSpPr txBox="1"/>
          <p:nvPr/>
        </p:nvSpPr>
        <p:spPr>
          <a:xfrm>
            <a:off x="6096000" y="5517962"/>
            <a:ext cx="274942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geflogen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00CCDBC-64B1-4BF8-B29D-D09AEBCD3865}"/>
              </a:ext>
            </a:extLst>
          </p:cNvPr>
          <p:cNvSpPr txBox="1"/>
          <p:nvPr/>
        </p:nvSpPr>
        <p:spPr>
          <a:xfrm>
            <a:off x="6675778" y="4649583"/>
            <a:ext cx="494165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polnisch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reden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750AAD8-C174-44D8-A7B9-1059015591D6}"/>
              </a:ext>
            </a:extLst>
          </p:cNvPr>
          <p:cNvSpPr txBox="1"/>
          <p:nvPr/>
        </p:nvSpPr>
        <p:spPr>
          <a:xfrm>
            <a:off x="8997556" y="5539690"/>
            <a:ext cx="2749419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schauen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FEF47BB-68A2-4B19-A1E6-3A6BAAAE699D}"/>
              </a:ext>
            </a:extLst>
          </p:cNvPr>
          <p:cNvSpPr txBox="1"/>
          <p:nvPr/>
        </p:nvSpPr>
        <p:spPr>
          <a:xfrm>
            <a:off x="386062" y="4649584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links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D1F0856-3CCE-49DC-9B0E-B34E0773D9A2}"/>
              </a:ext>
            </a:extLst>
          </p:cNvPr>
          <p:cNvSpPr txBox="1"/>
          <p:nvPr/>
        </p:nvSpPr>
        <p:spPr>
          <a:xfrm>
            <a:off x="2961945" y="4632449"/>
            <a:ext cx="3569899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aufstehen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4C128CB-9FA1-468D-B8AB-5D4BF7DFAFBD}"/>
              </a:ext>
            </a:extLst>
          </p:cNvPr>
          <p:cNvSpPr txBox="1"/>
          <p:nvPr/>
        </p:nvSpPr>
        <p:spPr>
          <a:xfrm>
            <a:off x="368103" y="5510880"/>
            <a:ext cx="5563891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nach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Süden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fahren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85" name="Picture 84" descr="A close up of a logo&#10;&#10;Description automatically generated">
            <a:extLst>
              <a:ext uri="{FF2B5EF4-FFF2-40B4-BE49-F238E27FC236}">
                <a16:creationId xmlns:a16="http://schemas.microsoft.com/office/drawing/2014/main" id="{58946DCA-3B44-4B0A-8D21-9640FFBABE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42" y="80727"/>
            <a:ext cx="1455806" cy="129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6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0" grpId="0" animBg="1"/>
      <p:bldP spid="81" grpId="0" animBg="1"/>
      <p:bldP spid="82" grpId="0" animBg="1"/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19261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[3/4]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672034" y="247046"/>
            <a:ext cx="228529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45552-F64E-5344-BB61-2B43714A9308}"/>
              </a:ext>
            </a:extLst>
          </p:cNvPr>
          <p:cNvSpPr txBox="1"/>
          <p:nvPr/>
        </p:nvSpPr>
        <p:spPr>
          <a:xfrm>
            <a:off x="180000" y="1296000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B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928A9D3-99A7-4498-89F8-E0DBC64EA625}"/>
              </a:ext>
            </a:extLst>
          </p:cNvPr>
          <p:cNvSpPr txBox="1"/>
          <p:nvPr/>
        </p:nvSpPr>
        <p:spPr>
          <a:xfrm>
            <a:off x="180000" y="3136612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A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DB4125C-D5C4-480E-A70C-E2C5D02C57C9}"/>
              </a:ext>
            </a:extLst>
          </p:cNvPr>
          <p:cNvSpPr txBox="1"/>
          <p:nvPr/>
        </p:nvSpPr>
        <p:spPr>
          <a:xfrm>
            <a:off x="180000" y="2029607"/>
            <a:ext cx="1058752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Wasser war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mir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21351F2-2F30-4515-BDD7-D4CBF24DC1B6}"/>
              </a:ext>
            </a:extLst>
          </p:cNvPr>
          <p:cNvSpPr txBox="1"/>
          <p:nvPr/>
        </p:nvSpPr>
        <p:spPr>
          <a:xfrm>
            <a:off x="386062" y="3700738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heiß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402E478-CABD-4407-870E-A3207CF9145F}"/>
              </a:ext>
            </a:extLst>
          </p:cNvPr>
          <p:cNvSpPr txBox="1"/>
          <p:nvPr/>
        </p:nvSpPr>
        <p:spPr>
          <a:xfrm>
            <a:off x="3001161" y="3700737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kalt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083AFC7-57BB-4DCF-8F87-BBD7BF65A7FF}"/>
              </a:ext>
            </a:extLst>
          </p:cNvPr>
          <p:cNvSpPr txBox="1"/>
          <p:nvPr/>
        </p:nvSpPr>
        <p:spPr>
          <a:xfrm>
            <a:off x="5559076" y="3700739"/>
            <a:ext cx="344325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Geschichte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8EC5515-943A-4DBF-9BA1-68F96293DB0B}"/>
              </a:ext>
            </a:extLst>
          </p:cNvPr>
          <p:cNvSpPr txBox="1"/>
          <p:nvPr/>
        </p:nvSpPr>
        <p:spPr>
          <a:xfrm>
            <a:off x="9234534" y="3700739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nah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CE6417C-C301-45E1-96ED-E3FD3F990EBF}"/>
              </a:ext>
            </a:extLst>
          </p:cNvPr>
          <p:cNvSpPr txBox="1"/>
          <p:nvPr/>
        </p:nvSpPr>
        <p:spPr>
          <a:xfrm>
            <a:off x="4352918" y="5499542"/>
            <a:ext cx="174308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voll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00CCDBC-64B1-4BF8-B29D-D09AEBCD3865}"/>
              </a:ext>
            </a:extLst>
          </p:cNvPr>
          <p:cNvSpPr txBox="1"/>
          <p:nvPr/>
        </p:nvSpPr>
        <p:spPr>
          <a:xfrm>
            <a:off x="8074029" y="4609350"/>
            <a:ext cx="319601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wenig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750AAD8-C174-44D8-A7B9-1059015591D6}"/>
              </a:ext>
            </a:extLst>
          </p:cNvPr>
          <p:cNvSpPr txBox="1"/>
          <p:nvPr/>
        </p:nvSpPr>
        <p:spPr>
          <a:xfrm>
            <a:off x="6837905" y="5499541"/>
            <a:ext cx="358807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angenehm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FEF47BB-68A2-4B19-A1E6-3A6BAAAE699D}"/>
              </a:ext>
            </a:extLst>
          </p:cNvPr>
          <p:cNvSpPr txBox="1"/>
          <p:nvPr/>
        </p:nvSpPr>
        <p:spPr>
          <a:xfrm>
            <a:off x="921961" y="4623078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Westen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D1F0856-3CCE-49DC-9B0E-B34E0773D9A2}"/>
              </a:ext>
            </a:extLst>
          </p:cNvPr>
          <p:cNvSpPr txBox="1"/>
          <p:nvPr/>
        </p:nvSpPr>
        <p:spPr>
          <a:xfrm>
            <a:off x="4352918" y="4623078"/>
            <a:ext cx="278194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tief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4C128CB-9FA1-468D-B8AB-5D4BF7DFAFBD}"/>
              </a:ext>
            </a:extLst>
          </p:cNvPr>
          <p:cNvSpPr txBox="1"/>
          <p:nvPr/>
        </p:nvSpPr>
        <p:spPr>
          <a:xfrm>
            <a:off x="368103" y="5510880"/>
            <a:ext cx="358807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geflogen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57D38985-C0B3-448C-A9CB-1E4F65BBA2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42" y="80727"/>
            <a:ext cx="1455806" cy="129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03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0" grpId="0" animBg="1"/>
      <p:bldP spid="81" grpId="0" animBg="1"/>
      <p:bldP spid="82" grpId="0" animBg="1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419261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r>
              <a:rPr lang="en-GB" sz="3600" b="1" dirty="0">
                <a:solidFill>
                  <a:schemeClr val="bg1"/>
                </a:solidFill>
              </a:rPr>
              <a:t> [4/4]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9672034" y="247046"/>
            <a:ext cx="228529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45552-F64E-5344-BB61-2B43714A9308}"/>
              </a:ext>
            </a:extLst>
          </p:cNvPr>
          <p:cNvSpPr txBox="1"/>
          <p:nvPr/>
        </p:nvSpPr>
        <p:spPr>
          <a:xfrm>
            <a:off x="180000" y="1296000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B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928A9D3-99A7-4498-89F8-E0DBC64EA625}"/>
              </a:ext>
            </a:extLst>
          </p:cNvPr>
          <p:cNvSpPr txBox="1"/>
          <p:nvPr/>
        </p:nvSpPr>
        <p:spPr>
          <a:xfrm>
            <a:off x="219215" y="3083139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Person A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DB4125C-D5C4-480E-A70C-E2C5D02C57C9}"/>
              </a:ext>
            </a:extLst>
          </p:cNvPr>
          <p:cNvSpPr txBox="1"/>
          <p:nvPr/>
        </p:nvSpPr>
        <p:spPr>
          <a:xfrm>
            <a:off x="180000" y="2029607"/>
            <a:ext cx="1058752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Geschichte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hatte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21351F2-2F30-4515-BDD7-D4CBF24DC1B6}"/>
              </a:ext>
            </a:extLst>
          </p:cNvPr>
          <p:cNvSpPr txBox="1"/>
          <p:nvPr/>
        </p:nvSpPr>
        <p:spPr>
          <a:xfrm>
            <a:off x="386061" y="3700738"/>
            <a:ext cx="291879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fangen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402E478-CABD-4407-870E-A3207CF9145F}"/>
              </a:ext>
            </a:extLst>
          </p:cNvPr>
          <p:cNvSpPr txBox="1"/>
          <p:nvPr/>
        </p:nvSpPr>
        <p:spPr>
          <a:xfrm>
            <a:off x="7144061" y="3732886"/>
            <a:ext cx="4480664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wenige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Details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083AFC7-57BB-4DCF-8F87-BBD7BF65A7FF}"/>
              </a:ext>
            </a:extLst>
          </p:cNvPr>
          <p:cNvSpPr txBox="1"/>
          <p:nvPr/>
        </p:nvSpPr>
        <p:spPr>
          <a:xfrm>
            <a:off x="3502831" y="3718007"/>
            <a:ext cx="344325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einen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Onkel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CE6417C-C301-45E1-96ED-E3FD3F990EBF}"/>
              </a:ext>
            </a:extLst>
          </p:cNvPr>
          <p:cNvSpPr txBox="1"/>
          <p:nvPr/>
        </p:nvSpPr>
        <p:spPr>
          <a:xfrm>
            <a:off x="4352918" y="5499542"/>
            <a:ext cx="174308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voll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00CCDBC-64B1-4BF8-B29D-D09AEBCD3865}"/>
              </a:ext>
            </a:extLst>
          </p:cNvPr>
          <p:cNvSpPr txBox="1"/>
          <p:nvPr/>
        </p:nvSpPr>
        <p:spPr>
          <a:xfrm>
            <a:off x="8074029" y="4609350"/>
            <a:ext cx="319601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Ende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750AAD8-C174-44D8-A7B9-1059015591D6}"/>
              </a:ext>
            </a:extLst>
          </p:cNvPr>
          <p:cNvSpPr txBox="1"/>
          <p:nvPr/>
        </p:nvSpPr>
        <p:spPr>
          <a:xfrm>
            <a:off x="6837905" y="5499541"/>
            <a:ext cx="358807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Tante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FEF47BB-68A2-4B19-A1E6-3A6BAAAE699D}"/>
              </a:ext>
            </a:extLst>
          </p:cNvPr>
          <p:cNvSpPr txBox="1"/>
          <p:nvPr/>
        </p:nvSpPr>
        <p:spPr>
          <a:xfrm>
            <a:off x="921961" y="4623078"/>
            <a:ext cx="2382896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früher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D1F0856-3CCE-49DC-9B0E-B34E0773D9A2}"/>
              </a:ext>
            </a:extLst>
          </p:cNvPr>
          <p:cNvSpPr txBox="1"/>
          <p:nvPr/>
        </p:nvSpPr>
        <p:spPr>
          <a:xfrm>
            <a:off x="4352918" y="4623078"/>
            <a:ext cx="319601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Mitte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4C128CB-9FA1-468D-B8AB-5D4BF7DFAFBD}"/>
              </a:ext>
            </a:extLst>
          </p:cNvPr>
          <p:cNvSpPr txBox="1"/>
          <p:nvPr/>
        </p:nvSpPr>
        <p:spPr>
          <a:xfrm>
            <a:off x="368103" y="5510880"/>
            <a:ext cx="358807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Schiff</a:t>
            </a:r>
          </a:p>
        </p:txBody>
      </p: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DEE53466-1EC2-4623-81D9-583AA15AAC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342" y="80727"/>
            <a:ext cx="1455806" cy="129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58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5C641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7" grpId="0" animBg="1"/>
      <p:bldP spid="78" grpId="0" animBg="1"/>
      <p:bldP spid="80" grpId="0" animBg="1"/>
      <p:bldP spid="81" grpId="0" animBg="1"/>
      <p:bldP spid="82" grpId="0" animBg="1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1020</Words>
  <Application>Microsoft Office PowerPoint</Application>
  <PresentationFormat>Widescreen</PresentationFormat>
  <Paragraphs>161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1_Office Theme</vt:lpstr>
      <vt:lpstr>2_Office Theme</vt:lpstr>
      <vt:lpstr>3_Office Theme</vt:lpstr>
      <vt:lpstr>Vokabeln [1/4]</vt:lpstr>
      <vt:lpstr>Vokabeln [2/4]</vt:lpstr>
      <vt:lpstr>Vokabeln [3/4]</vt:lpstr>
      <vt:lpstr>Vokabeln [4/4]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19</cp:revision>
  <dcterms:created xsi:type="dcterms:W3CDTF">2021-02-04T07:50:06Z</dcterms:created>
  <dcterms:modified xsi:type="dcterms:W3CDTF">2021-03-02T13:05:17Z</dcterms:modified>
</cp:coreProperties>
</file>