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 id="2147483748" r:id="rId2"/>
    <p:sldMasterId id="2147483760" r:id="rId3"/>
  </p:sldMasterIdLst>
  <p:notesMasterIdLst>
    <p:notesMasterId r:id="rId9"/>
  </p:notesMasterIdLst>
  <p:sldIdLst>
    <p:sldId id="504" r:id="rId4"/>
    <p:sldId id="702" r:id="rId5"/>
    <p:sldId id="275" r:id="rId6"/>
    <p:sldId id="257"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1350" autoAdjust="0"/>
  </p:normalViewPr>
  <p:slideViewPr>
    <p:cSldViewPr snapToGrid="0">
      <p:cViewPr varScale="1">
        <p:scale>
          <a:sx n="51" d="100"/>
          <a:sy n="51" d="100"/>
        </p:scale>
        <p:origin x="122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57FAD3-0CC5-429F-BB04-4E199636F5AE}" type="datetimeFigureOut">
              <a:rPr lang="en-GB" smtClean="0"/>
              <a:t>02/03/2021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8F18CC-0A43-4D3B-9745-7B9203EC9211}" type="slidenum">
              <a:rPr lang="en-GB" smtClean="0"/>
              <a:t>‹#›</a:t>
            </a:fld>
            <a:endParaRPr lang="en-GB"/>
          </a:p>
        </p:txBody>
      </p:sp>
    </p:spTree>
    <p:extLst>
      <p:ext uri="{BB962C8B-B14F-4D97-AF65-F5344CB8AC3E}">
        <p14:creationId xmlns:p14="http://schemas.microsoft.com/office/powerpoint/2010/main" val="1963344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Timing: 2 minutes</a:t>
            </a:r>
            <a:br>
              <a:rPr lang="en-GB" dirty="0"/>
            </a:br>
            <a:br>
              <a:rPr lang="en-GB" b="1" dirty="0"/>
            </a:br>
            <a:r>
              <a:rPr lang="en-GB" b="1" dirty="0"/>
              <a:t>Aim: </a:t>
            </a:r>
            <a:r>
              <a:rPr lang="en-GB" b="0" dirty="0"/>
              <a:t>To introduce the concept of false friends and cognates using examples from this week’s new vocabulary set.</a:t>
            </a:r>
            <a:br>
              <a:rPr lang="en-GB" dirty="0"/>
            </a:br>
            <a:br>
              <a:rPr lang="en-GB" dirty="0"/>
            </a:br>
            <a:r>
              <a:rPr lang="en-GB" b="1" dirty="0"/>
              <a:t>Procedure:</a:t>
            </a:r>
            <a:br>
              <a:rPr lang="en-GB" dirty="0"/>
            </a:br>
            <a:r>
              <a:rPr lang="en-GB" dirty="0"/>
              <a:t>1. Cycle through the information point by point.</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0921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Timing: 2 minutes </a:t>
            </a:r>
            <a:r>
              <a:rPr lang="en-GB" b="0" dirty="0"/>
              <a:t>[8 slides]</a:t>
            </a:r>
            <a:br>
              <a:rPr lang="en-GB" dirty="0"/>
            </a:br>
            <a:br>
              <a:rPr lang="en-GB" b="1" dirty="0"/>
            </a:br>
            <a:r>
              <a:rPr lang="en-GB" b="1" dirty="0"/>
              <a:t>Aim: </a:t>
            </a:r>
            <a:r>
              <a:rPr lang="en-GB" b="0" dirty="0"/>
              <a:t>To recall meanings of a set of known vocabulary items and categorise them as cognates or false friends.</a:t>
            </a:r>
            <a:br>
              <a:rPr lang="en-GB" dirty="0"/>
            </a:br>
            <a:br>
              <a:rPr lang="en-GB" dirty="0"/>
            </a:br>
            <a:r>
              <a:rPr lang="en-GB" b="1" dirty="0"/>
              <a:t>Procedure:</a:t>
            </a:r>
            <a:br>
              <a:rPr lang="en-GB" dirty="0"/>
            </a:br>
            <a:r>
              <a:rPr lang="en-GB" dirty="0"/>
              <a:t>1. Students match the word to one of the pictures, thereby classing it as either a cognate or false friend.</a:t>
            </a:r>
          </a:p>
          <a:p>
            <a:r>
              <a:rPr lang="en-GB" dirty="0"/>
              <a:t>2. Click to reveal answer.</a:t>
            </a:r>
          </a:p>
          <a:p>
            <a:r>
              <a:rPr lang="en-GB" dirty="0"/>
              <a:t>3. Where a false friend is identified, clarify the English translation.</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2319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Timing: 5 minutes</a:t>
            </a:r>
            <a:br>
              <a:rPr lang="en-GB" dirty="0"/>
            </a:br>
            <a:br>
              <a:rPr lang="en-GB" b="1" dirty="0"/>
            </a:br>
            <a:r>
              <a:rPr lang="en-GB" b="1" dirty="0"/>
              <a:t>Aim: </a:t>
            </a:r>
            <a:r>
              <a:rPr lang="en-GB" b="0" dirty="0"/>
              <a:t>To </a:t>
            </a:r>
            <a:r>
              <a:rPr lang="en-GB" b="0" dirty="0" err="1"/>
              <a:t>automatise</a:t>
            </a:r>
            <a:r>
              <a:rPr lang="en-GB" b="0" dirty="0"/>
              <a:t> the correct translation of new and revisited false friends by presenting them in new contexts and practising speed translation.</a:t>
            </a:r>
            <a:br>
              <a:rPr lang="en-GB" dirty="0"/>
            </a:br>
            <a:br>
              <a:rPr lang="en-GB" dirty="0"/>
            </a:br>
            <a:r>
              <a:rPr lang="en-GB" b="1" dirty="0"/>
              <a:t>Procedure:</a:t>
            </a:r>
          </a:p>
          <a:p>
            <a:r>
              <a:rPr lang="en-GB" b="0" dirty="0"/>
              <a:t>1. At lower levels, explain to students that the words in bold are false friends and they need to be careful of these. At higher levels, remove the bold, and simply tell students that some words are false friends and they should try to spot them while translating.</a:t>
            </a:r>
          </a:p>
          <a:p>
            <a:r>
              <a:rPr lang="en-GB" b="0" dirty="0"/>
              <a:t>2. Students translate the first sentence into English. They hold up their English translations on paper/mini whiteboards and try to be one of the first students to complete the translation successfully.</a:t>
            </a:r>
          </a:p>
          <a:p>
            <a:r>
              <a:rPr lang="en-GB" b="0" dirty="0"/>
              <a:t>3. Click to reveal a suggested translation. Draw attention to the false friend and English equivalent.</a:t>
            </a:r>
          </a:p>
          <a:p>
            <a:r>
              <a:rPr lang="en-GB" b="0" dirty="0"/>
              <a:t>4. Click to move to the next example. Repeat steps 1-5.</a:t>
            </a:r>
          </a:p>
          <a:p>
            <a:r>
              <a:rPr lang="en-GB" b="0" dirty="0"/>
              <a:t>5. If necessary, revisit the activity in lesson 2 to consolidate meaning.</a:t>
            </a:r>
            <a:br>
              <a:rPr lang="en-GB" dirty="0"/>
            </a:br>
            <a:br>
              <a:rPr lang="en-GB" dirty="0"/>
            </a:br>
            <a:r>
              <a:rPr lang="en-GB" b="1" baseline="0" dirty="0"/>
              <a:t>Word frequency of unknown words used (1 is the most frequent word in German): </a:t>
            </a:r>
            <a:br>
              <a:rPr lang="en-GB" baseline="0" dirty="0"/>
            </a:br>
            <a:r>
              <a:rPr lang="en-GB" baseline="0" dirty="0" err="1"/>
              <a:t>Vorsicht</a:t>
            </a:r>
            <a:r>
              <a:rPr lang="en-GB" baseline="0" dirty="0"/>
              <a:t> [3443], </a:t>
            </a:r>
            <a:r>
              <a:rPr lang="en-GB" baseline="0" dirty="0" err="1"/>
              <a:t>nebenan</a:t>
            </a:r>
            <a:r>
              <a:rPr lang="en-GB" baseline="0" dirty="0"/>
              <a:t> [4567]</a:t>
            </a:r>
            <a:br>
              <a:rPr lang="en-GB" baseline="0" dirty="0"/>
            </a:br>
            <a:r>
              <a:rPr lang="en-GB" i="1" dirty="0"/>
              <a:t>Source:  Jones, R.L. &amp; </a:t>
            </a:r>
            <a:r>
              <a:rPr lang="en-GB" i="1" dirty="0" err="1"/>
              <a:t>Tschirner</a:t>
            </a:r>
            <a:r>
              <a:rPr lang="en-GB" i="1" dirty="0"/>
              <a:t>, E. (2019). A frequency dictionary of German: core vocabulary for learners. Routledge</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Word frequency of cognates used (1 is the most frequent word in German): </a:t>
            </a:r>
            <a:br>
              <a:rPr lang="en-GB" baseline="0" dirty="0"/>
            </a:br>
            <a:r>
              <a:rPr lang="en-GB" baseline="0" dirty="0"/>
              <a:t>cool [&gt;5000]</a:t>
            </a:r>
            <a:br>
              <a:rPr lang="en-GB" baseline="0" dirty="0"/>
            </a:br>
            <a:r>
              <a:rPr lang="en-GB" i="1" dirty="0"/>
              <a:t>Source:  Jones, R.L. &amp; </a:t>
            </a:r>
            <a:r>
              <a:rPr lang="en-GB" i="1" dirty="0" err="1"/>
              <a:t>Tschirner</a:t>
            </a:r>
            <a:r>
              <a:rPr lang="en-GB" i="1" dirty="0"/>
              <a:t>, E. (2019). A frequency dictionary of German: core vocabulary for learners. Routledge</a:t>
            </a:r>
          </a:p>
          <a:p>
            <a:br>
              <a:rPr lang="en-GB" dirty="0"/>
            </a:br>
            <a:endParaRPr lang="en-GB" dirty="0"/>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0921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b="1" dirty="0"/>
              <a:t>Timing:</a:t>
            </a:r>
          </a:p>
          <a:p>
            <a:endParaRPr lang="en-US" b="1" dirty="0"/>
          </a:p>
          <a:p>
            <a:r>
              <a:rPr lang="en-US" b="1" dirty="0"/>
              <a:t>Aim:</a:t>
            </a:r>
          </a:p>
          <a:p>
            <a:endParaRPr lang="en-US" b="1" dirty="0"/>
          </a:p>
          <a:p>
            <a:r>
              <a:rPr lang="en-US" b="1" dirty="0"/>
              <a:t>Procedure:</a:t>
            </a:r>
          </a:p>
          <a:p>
            <a:r>
              <a:rPr lang="en-US" b="0" dirty="0"/>
              <a:t>1.</a:t>
            </a:r>
          </a:p>
          <a:p>
            <a:r>
              <a:rPr lang="en-US" b="0" dirty="0"/>
              <a:t>2.</a:t>
            </a:r>
          </a:p>
          <a:p>
            <a:r>
              <a:rPr lang="en-US" b="0" dirty="0"/>
              <a:t>3.</a:t>
            </a:r>
          </a:p>
          <a:p>
            <a:r>
              <a:rPr lang="en-US" b="0" dirty="0"/>
              <a:t>4.</a:t>
            </a:r>
          </a:p>
          <a:p>
            <a:r>
              <a:rPr lang="en-US" b="0" dirty="0"/>
              <a:t>5.</a:t>
            </a:r>
          </a:p>
          <a:p>
            <a:endParaRPr lang="en-US" b="0" dirty="0"/>
          </a:p>
          <a:p>
            <a:r>
              <a:rPr lang="en-US" b="1" dirty="0"/>
              <a:t>Transcript:</a:t>
            </a:r>
          </a:p>
          <a:p>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Word frequency (1 is the most frequent word in Spanish): </a:t>
            </a:r>
            <a:br>
              <a:rPr lang="en-GB" baseline="0" dirty="0"/>
            </a:b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err="1"/>
              <a:t>Source</a:t>
            </a:r>
            <a:r>
              <a:rPr lang="es-ES" dirty="0"/>
              <a:t>:</a:t>
            </a:r>
            <a:r>
              <a:rPr lang="es-ES" baseline="0" dirty="0"/>
              <a:t> Davies, M. &amp; Davies, K. (2018</a:t>
            </a:r>
            <a:r>
              <a:rPr lang="es-ES" i="1" baseline="0" dirty="0"/>
              <a:t>). A </a:t>
            </a:r>
            <a:r>
              <a:rPr lang="es-ES" i="1" baseline="0" dirty="0" err="1"/>
              <a:t>frequency</a:t>
            </a:r>
            <a:r>
              <a:rPr lang="es-ES" i="1" baseline="0" dirty="0"/>
              <a:t> </a:t>
            </a:r>
            <a:r>
              <a:rPr lang="es-ES" i="1" baseline="0" dirty="0" err="1"/>
              <a:t>dictionary</a:t>
            </a:r>
            <a:r>
              <a:rPr lang="es-ES" i="1" baseline="0" dirty="0"/>
              <a:t> </a:t>
            </a:r>
            <a:r>
              <a:rPr lang="es-ES" i="1" baseline="0" dirty="0" err="1"/>
              <a:t>of</a:t>
            </a:r>
            <a:r>
              <a:rPr lang="es-ES" i="1" baseline="0" dirty="0"/>
              <a:t> </a:t>
            </a:r>
            <a:r>
              <a:rPr lang="es-ES" i="1" baseline="0" dirty="0" err="1"/>
              <a:t>Spanish</a:t>
            </a:r>
            <a:r>
              <a:rPr lang="es-ES" i="1" baseline="0" dirty="0"/>
              <a:t>: Core </a:t>
            </a:r>
            <a:r>
              <a:rPr lang="es-ES" i="1" baseline="0" dirty="0" err="1"/>
              <a:t>vocabulary</a:t>
            </a:r>
            <a:r>
              <a:rPr lang="es-ES" i="1" baseline="0" dirty="0"/>
              <a:t> </a:t>
            </a:r>
            <a:r>
              <a:rPr lang="es-ES" i="1" baseline="0" dirty="0" err="1"/>
              <a:t>for</a:t>
            </a:r>
            <a:r>
              <a:rPr lang="es-ES" i="1" baseline="0" dirty="0"/>
              <a:t> </a:t>
            </a:r>
            <a:r>
              <a:rPr lang="es-ES" i="1" baseline="0" dirty="0" err="1"/>
              <a:t>learners</a:t>
            </a:r>
            <a:r>
              <a:rPr lang="es-ES" i="1" baseline="0" dirty="0"/>
              <a:t> </a:t>
            </a:r>
            <a:r>
              <a:rPr lang="es-ES" baseline="0" dirty="0"/>
              <a:t>(2nd ed.). Routledge: London</a:t>
            </a:r>
            <a:endParaRPr lang="en-GB" sz="1200"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21128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Timing:</a:t>
            </a:r>
          </a:p>
          <a:p>
            <a:endParaRPr lang="en-US" b="1" dirty="0"/>
          </a:p>
          <a:p>
            <a:r>
              <a:rPr lang="en-US" b="1" dirty="0"/>
              <a:t>Aim:</a:t>
            </a:r>
          </a:p>
          <a:p>
            <a:endParaRPr lang="en-US" b="1" dirty="0"/>
          </a:p>
          <a:p>
            <a:r>
              <a:rPr lang="en-US" b="1" dirty="0"/>
              <a:t>Procedure:</a:t>
            </a:r>
          </a:p>
          <a:p>
            <a:r>
              <a:rPr lang="en-US" b="0" dirty="0"/>
              <a:t>1.</a:t>
            </a:r>
          </a:p>
          <a:p>
            <a:r>
              <a:rPr lang="en-US" b="0" dirty="0"/>
              <a:t>2.</a:t>
            </a:r>
          </a:p>
          <a:p>
            <a:r>
              <a:rPr lang="en-US" b="0" dirty="0"/>
              <a:t>3.</a:t>
            </a:r>
          </a:p>
          <a:p>
            <a:r>
              <a:rPr lang="en-US" b="0" dirty="0"/>
              <a:t>4.</a:t>
            </a:r>
          </a:p>
          <a:p>
            <a:r>
              <a:rPr lang="en-US" b="0" dirty="0"/>
              <a:t>5.</a:t>
            </a:r>
          </a:p>
          <a:p>
            <a:endParaRPr lang="en-US" b="0" dirty="0"/>
          </a:p>
          <a:p>
            <a:r>
              <a:rPr lang="en-US" b="1" dirty="0"/>
              <a:t>Transcript:</a:t>
            </a:r>
          </a:p>
          <a:p>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Word frequency (1 is the most frequent word in French): </a:t>
            </a:r>
            <a:br>
              <a:rPr lang="en-GB" baseline="0" dirty="0"/>
            </a:b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i="0" kern="1200" dirty="0">
                <a:solidFill>
                  <a:schemeClr val="tx1"/>
                </a:solidFill>
                <a:effectLst/>
                <a:latin typeface="Century Gothic" panose="020B0502020202020204" pitchFamily="34" charset="0"/>
                <a:ea typeface="+mn-ea"/>
                <a:cs typeface="+mn-cs"/>
              </a:rPr>
              <a:t>Source: </a:t>
            </a:r>
            <a:r>
              <a:rPr lang="en-GB" sz="1200" kern="1200" dirty="0" err="1">
                <a:solidFill>
                  <a:schemeClr val="tx1"/>
                </a:solidFill>
                <a:effectLst/>
                <a:latin typeface="Century Gothic" panose="020B0502020202020204" pitchFamily="34" charset="0"/>
                <a:ea typeface="+mn-ea"/>
                <a:cs typeface="+mn-cs"/>
              </a:rPr>
              <a:t>Londsale</a:t>
            </a:r>
            <a:r>
              <a:rPr lang="en-GB" sz="1200" kern="1200" dirty="0">
                <a:solidFill>
                  <a:schemeClr val="tx1"/>
                </a:solidFill>
                <a:effectLst/>
                <a:latin typeface="Century Gothic" panose="020B0502020202020204" pitchFamily="34" charset="0"/>
                <a:ea typeface="+mn-ea"/>
                <a:cs typeface="+mn-cs"/>
              </a:rPr>
              <a:t>, D., &amp; Le Bras, Y.  (2009). </a:t>
            </a:r>
            <a:r>
              <a:rPr lang="en-GB" sz="1200" i="1" kern="1200" dirty="0">
                <a:solidFill>
                  <a:schemeClr val="tx1"/>
                </a:solidFill>
                <a:effectLst/>
                <a:latin typeface="Century Gothic" panose="020B0502020202020204" pitchFamily="34" charset="0"/>
                <a:ea typeface="+mn-ea"/>
                <a:cs typeface="+mn-cs"/>
              </a:rPr>
              <a:t>A Frequency Dictionary of French: Core vocabulary for learners </a:t>
            </a:r>
            <a:r>
              <a:rPr lang="en-GB" sz="1200" kern="1200" dirty="0">
                <a:solidFill>
                  <a:schemeClr val="tx1"/>
                </a:solidFill>
                <a:effectLst/>
                <a:latin typeface="Century Gothic" panose="020B0502020202020204" pitchFamily="34" charset="0"/>
                <a:ea typeface="+mn-ea"/>
                <a:cs typeface="+mn-cs"/>
              </a:rPr>
              <a:t>London: Routledge.</a:t>
            </a:r>
          </a:p>
          <a:p>
            <a:endParaRPr lang="en-US" b="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49577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TextBox 3"/>
          <p:cNvSpPr txBox="1"/>
          <p:nvPr userDrawn="1"/>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Rachel Hawkes</a:t>
            </a:r>
          </a:p>
        </p:txBody>
      </p:sp>
    </p:spTree>
    <p:extLst>
      <p:ext uri="{BB962C8B-B14F-4D97-AF65-F5344CB8AC3E}">
        <p14:creationId xmlns:p14="http://schemas.microsoft.com/office/powerpoint/2010/main" val="3343278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4319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176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97257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2320571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838200" y="1825625"/>
            <a:ext cx="10515600" cy="4351338"/>
          </a:xfrm>
          <a:prstGeom prst="rect">
            <a:avLst/>
          </a:prstGeom>
        </p:spPr>
        <p:txBody>
          <a:bodyPr/>
          <a:lstStyle>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092205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a:prstGeom prst="rect">
            <a:avLst/>
          </a:prstGeo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7790069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340216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486315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Box 2">
            <a:extLst>
              <a:ext uri="{FF2B5EF4-FFF2-40B4-BE49-F238E27FC236}">
                <a16:creationId xmlns:a16="http://schemas.microsoft.com/office/drawing/2014/main" id="{A586DACE-91D4-F84C-BC79-BE1BB5A5CA8D}"/>
              </a:ext>
            </a:extLst>
          </p:cNvPr>
          <p:cNvSpPr txBox="1"/>
          <p:nvPr userDrawn="1"/>
        </p:nvSpPr>
        <p:spPr>
          <a:xfrm>
            <a:off x="838200" y="1923393"/>
            <a:ext cx="6035566" cy="461665"/>
          </a:xfrm>
          <a:prstGeom prst="rect">
            <a:avLst/>
          </a:prstGeom>
          <a:noFill/>
        </p:spPr>
        <p:txBody>
          <a:bodyPr wrap="square" rtlCol="0">
            <a:spAutoFit/>
          </a:bodyPr>
          <a:lstStyle/>
          <a:p>
            <a:r>
              <a:rPr lang="en-US" sz="2400" dirty="0">
                <a:solidFill>
                  <a:schemeClr val="accent5">
                    <a:lumMod val="50000"/>
                  </a:schemeClr>
                </a:solidFill>
              </a:rPr>
              <a:t>Text</a:t>
            </a:r>
          </a:p>
        </p:txBody>
      </p:sp>
    </p:spTree>
    <p:extLst>
      <p:ext uri="{BB962C8B-B14F-4D97-AF65-F5344CB8AC3E}">
        <p14:creationId xmlns:p14="http://schemas.microsoft.com/office/powerpoint/2010/main" val="10296112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5445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398788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3830679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442593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543249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990675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41355698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859788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80811986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537850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4491743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106032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70451749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878904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15953367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4790870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689321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07312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52100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28033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185529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8000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800537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TextBox 4"/>
          <p:cNvSpPr txBox="1"/>
          <p:nvPr userDrawn="1"/>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Rachel Hawkes</a:t>
            </a:r>
          </a:p>
        </p:txBody>
      </p:sp>
    </p:spTree>
    <p:extLst>
      <p:ext uri="{BB962C8B-B14F-4D97-AF65-F5344CB8AC3E}">
        <p14:creationId xmlns:p14="http://schemas.microsoft.com/office/powerpoint/2010/main" val="3580009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jp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3.jp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89468900"/>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4" name="Text Placeholder 3">
            <a:extLst>
              <a:ext uri="{FF2B5EF4-FFF2-40B4-BE49-F238E27FC236}">
                <a16:creationId xmlns:a16="http://schemas.microsoft.com/office/drawing/2014/main" id="{2C4B177A-FB9B-624B-90F1-42CB20E9EC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11109488"/>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26151246"/>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gif"/><Relationship Id="rId5" Type="http://schemas.openxmlformats.org/officeDocument/2006/relationships/image" Target="../media/image7.gif"/><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3" name="Picture 2" descr="background rectangle">
            <a:extLs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94041"/>
            <a:ext cx="6807200" cy="869950"/>
          </a:xfrm>
          <a:prstGeom prst="rect">
            <a:avLst/>
          </a:prstGeom>
        </p:spPr>
      </p:pic>
      <p:sp>
        <p:nvSpPr>
          <p:cNvPr id="4" name="Title 3"/>
          <p:cNvSpPr>
            <a:spLocks noGrp="1"/>
          </p:cNvSpPr>
          <p:nvPr>
            <p:ph type="title"/>
          </p:nvPr>
        </p:nvSpPr>
        <p:spPr>
          <a:xfrm>
            <a:off x="0" y="294041"/>
            <a:ext cx="5044611" cy="707849"/>
          </a:xfrm>
        </p:spPr>
        <p:txBody>
          <a:bodyPr>
            <a:normAutofit/>
          </a:bodyPr>
          <a:lstStyle/>
          <a:p>
            <a:r>
              <a:rPr lang="en-GB" sz="3600" b="1" dirty="0" err="1">
                <a:solidFill>
                  <a:schemeClr val="bg1"/>
                </a:solidFill>
              </a:rPr>
              <a:t>Falsche</a:t>
            </a:r>
            <a:r>
              <a:rPr lang="en-GB" sz="3600" b="1" dirty="0">
                <a:solidFill>
                  <a:schemeClr val="bg1"/>
                </a:solidFill>
              </a:rPr>
              <a:t> Freunde</a:t>
            </a:r>
          </a:p>
        </p:txBody>
      </p:sp>
      <p:sp>
        <p:nvSpPr>
          <p:cNvPr id="5" name="Rounded Rectangle 11">
            <a:extLst>
              <a:ext uri="{FF2B5EF4-FFF2-40B4-BE49-F238E27FC236}">
                <a16:creationId xmlns:a16="http://schemas.microsoft.com/office/drawing/2014/main" id="{483D7EB9-C2AA-4190-98DE-925F861600E9}"/>
              </a:ext>
            </a:extLst>
          </p:cNvPr>
          <p:cNvSpPr/>
          <p:nvPr/>
        </p:nvSpPr>
        <p:spPr>
          <a:xfrm>
            <a:off x="10419907" y="247047"/>
            <a:ext cx="1538985" cy="399600"/>
          </a:xfrm>
          <a:prstGeom prst="roundRect">
            <a:avLst/>
          </a:prstGeom>
          <a:solidFill>
            <a:srgbClr val="DAA520"/>
          </a:solidFill>
          <a:ln>
            <a:solidFill>
              <a:srgbClr val="11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Vokabeln</a:t>
            </a:r>
            <a:endParaRPr kumimoji="0" lang="en-GB" sz="2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17" name="TextBox 16">
            <a:extLst>
              <a:ext uri="{FF2B5EF4-FFF2-40B4-BE49-F238E27FC236}">
                <a16:creationId xmlns:a16="http://schemas.microsoft.com/office/drawing/2014/main" id="{C5A76311-6311-4133-8C60-8F5E86E9494E}"/>
              </a:ext>
            </a:extLst>
          </p:cNvPr>
          <p:cNvSpPr txBox="1"/>
          <p:nvPr/>
        </p:nvSpPr>
        <p:spPr>
          <a:xfrm>
            <a:off x="180000" y="1294052"/>
            <a:ext cx="11778892" cy="4924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Four words in this week’s vocabulary set </a:t>
            </a:r>
            <a:r>
              <a:rPr kumimoji="0" lang="en-US" sz="2600" b="1"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look like English </a:t>
            </a:r>
            <a:r>
              <a:rPr kumimoji="0" lang="en-US" sz="26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words:</a:t>
            </a:r>
          </a:p>
        </p:txBody>
      </p:sp>
      <p:sp>
        <p:nvSpPr>
          <p:cNvPr id="18" name="TextBox 17">
            <a:extLst>
              <a:ext uri="{FF2B5EF4-FFF2-40B4-BE49-F238E27FC236}">
                <a16:creationId xmlns:a16="http://schemas.microsoft.com/office/drawing/2014/main" id="{190DF372-8177-46A4-88FE-46A1AC87A8C9}"/>
              </a:ext>
            </a:extLst>
          </p:cNvPr>
          <p:cNvSpPr txBox="1"/>
          <p:nvPr/>
        </p:nvSpPr>
        <p:spPr>
          <a:xfrm>
            <a:off x="180000" y="2588086"/>
            <a:ext cx="12012000" cy="4924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Two of these words </a:t>
            </a:r>
            <a:r>
              <a:rPr kumimoji="0" lang="en-US" sz="2600" b="1"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share a meaning </a:t>
            </a:r>
            <a:r>
              <a:rPr kumimoji="0" lang="en-US" sz="26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with the English words they look like: </a:t>
            </a:r>
          </a:p>
        </p:txBody>
      </p:sp>
      <p:sp>
        <p:nvSpPr>
          <p:cNvPr id="19" name="TextBox 18">
            <a:extLst>
              <a:ext uri="{FF2B5EF4-FFF2-40B4-BE49-F238E27FC236}">
                <a16:creationId xmlns:a16="http://schemas.microsoft.com/office/drawing/2014/main" id="{C6C8E630-7C9C-4FDE-AE64-002E92A896B1}"/>
              </a:ext>
            </a:extLst>
          </p:cNvPr>
          <p:cNvSpPr txBox="1"/>
          <p:nvPr/>
        </p:nvSpPr>
        <p:spPr>
          <a:xfrm>
            <a:off x="237926" y="1896847"/>
            <a:ext cx="1881029" cy="492443"/>
          </a:xfrm>
          <a:prstGeom prst="rect">
            <a:avLst/>
          </a:prstGeom>
          <a:solidFill>
            <a:srgbClr val="DAA520"/>
          </a:solidFill>
          <a:ln>
            <a:solidFill>
              <a:schemeClr val="accent5">
                <a:lumMod val="50000"/>
              </a:schemeClr>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der Stoff</a:t>
            </a:r>
          </a:p>
        </p:txBody>
      </p:sp>
      <p:sp>
        <p:nvSpPr>
          <p:cNvPr id="20" name="TextBox 19">
            <a:extLst>
              <a:ext uri="{FF2B5EF4-FFF2-40B4-BE49-F238E27FC236}">
                <a16:creationId xmlns:a16="http://schemas.microsoft.com/office/drawing/2014/main" id="{7BDCC629-6576-463B-9E1E-FDFA5AF73CA1}"/>
              </a:ext>
            </a:extLst>
          </p:cNvPr>
          <p:cNvSpPr txBox="1"/>
          <p:nvPr/>
        </p:nvSpPr>
        <p:spPr>
          <a:xfrm>
            <a:off x="3403600" y="1902723"/>
            <a:ext cx="1881029" cy="492443"/>
          </a:xfrm>
          <a:prstGeom prst="rect">
            <a:avLst/>
          </a:prstGeom>
          <a:solidFill>
            <a:srgbClr val="DAA520"/>
          </a:solidFill>
          <a:ln>
            <a:solidFill>
              <a:schemeClr val="accent5">
                <a:lumMod val="50000"/>
              </a:schemeClr>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das </a:t>
            </a:r>
            <a:r>
              <a:rPr kumimoji="0" lang="en-US" sz="2600" b="0" i="0"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Foto</a:t>
            </a:r>
            <a:endParaRPr kumimoji="0" lang="en-US" sz="26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endParaRPr>
          </a:p>
        </p:txBody>
      </p:sp>
      <p:sp>
        <p:nvSpPr>
          <p:cNvPr id="21" name="TextBox 20">
            <a:extLst>
              <a:ext uri="{FF2B5EF4-FFF2-40B4-BE49-F238E27FC236}">
                <a16:creationId xmlns:a16="http://schemas.microsoft.com/office/drawing/2014/main" id="{C1442FD0-B493-46B9-BAAA-EC7C743D2311}"/>
              </a:ext>
            </a:extLst>
          </p:cNvPr>
          <p:cNvSpPr txBox="1"/>
          <p:nvPr/>
        </p:nvSpPr>
        <p:spPr>
          <a:xfrm>
            <a:off x="6569274" y="1903961"/>
            <a:ext cx="1881029" cy="492443"/>
          </a:xfrm>
          <a:prstGeom prst="rect">
            <a:avLst/>
          </a:prstGeom>
          <a:solidFill>
            <a:srgbClr val="DAA520"/>
          </a:solidFill>
          <a:ln>
            <a:solidFill>
              <a:schemeClr val="accent5">
                <a:lumMod val="50000"/>
              </a:schemeClr>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der </a:t>
            </a:r>
            <a:r>
              <a:rPr kumimoji="0" lang="en-US" sz="2600" b="0" i="0"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Raum</a:t>
            </a:r>
            <a:endParaRPr kumimoji="0" lang="en-US" sz="26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endParaRPr>
          </a:p>
        </p:txBody>
      </p:sp>
      <p:sp>
        <p:nvSpPr>
          <p:cNvPr id="22" name="TextBox 21">
            <a:extLst>
              <a:ext uri="{FF2B5EF4-FFF2-40B4-BE49-F238E27FC236}">
                <a16:creationId xmlns:a16="http://schemas.microsoft.com/office/drawing/2014/main" id="{EF5DFF6B-F0E8-4835-B2B7-81D65BC57915}"/>
              </a:ext>
            </a:extLst>
          </p:cNvPr>
          <p:cNvSpPr txBox="1"/>
          <p:nvPr/>
        </p:nvSpPr>
        <p:spPr>
          <a:xfrm>
            <a:off x="9734949" y="1902723"/>
            <a:ext cx="1881029" cy="492443"/>
          </a:xfrm>
          <a:prstGeom prst="rect">
            <a:avLst/>
          </a:prstGeom>
          <a:solidFill>
            <a:srgbClr val="DAA520"/>
          </a:solidFill>
          <a:ln>
            <a:solidFill>
              <a:schemeClr val="accent1">
                <a:lumMod val="50000"/>
              </a:schemeClr>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die Dame</a:t>
            </a:r>
          </a:p>
        </p:txBody>
      </p:sp>
      <p:sp>
        <p:nvSpPr>
          <p:cNvPr id="23" name="TextBox 22">
            <a:extLst>
              <a:ext uri="{FF2B5EF4-FFF2-40B4-BE49-F238E27FC236}">
                <a16:creationId xmlns:a16="http://schemas.microsoft.com/office/drawing/2014/main" id="{5A10E499-158E-424F-952B-C75200FEDBC1}"/>
              </a:ext>
            </a:extLst>
          </p:cNvPr>
          <p:cNvSpPr txBox="1"/>
          <p:nvPr/>
        </p:nvSpPr>
        <p:spPr>
          <a:xfrm>
            <a:off x="180000" y="3179887"/>
            <a:ext cx="4522629" cy="4924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das </a:t>
            </a:r>
            <a:r>
              <a:rPr kumimoji="0" lang="en-US" sz="2600" b="1" i="0"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Foto</a:t>
            </a:r>
            <a:r>
              <a:rPr kumimoji="0" lang="en-US" sz="2600" b="1"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 </a:t>
            </a:r>
            <a:r>
              <a:rPr kumimoji="0" lang="en-US" sz="26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 </a:t>
            </a:r>
            <a:r>
              <a:rPr kumimoji="0" lang="en-US" sz="2600" b="1"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photo</a:t>
            </a:r>
          </a:p>
        </p:txBody>
      </p:sp>
      <p:sp>
        <p:nvSpPr>
          <p:cNvPr id="24" name="TextBox 23">
            <a:extLst>
              <a:ext uri="{FF2B5EF4-FFF2-40B4-BE49-F238E27FC236}">
                <a16:creationId xmlns:a16="http://schemas.microsoft.com/office/drawing/2014/main" id="{EACB7DF9-F1FD-4F99-BCE7-9406E43230AE}"/>
              </a:ext>
            </a:extLst>
          </p:cNvPr>
          <p:cNvSpPr txBox="1"/>
          <p:nvPr/>
        </p:nvSpPr>
        <p:spPr>
          <a:xfrm>
            <a:off x="6622861" y="3179886"/>
            <a:ext cx="4522629" cy="4924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der </a:t>
            </a:r>
            <a:r>
              <a:rPr kumimoji="0" lang="en-US" sz="2600" b="1" i="0"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Raum</a:t>
            </a:r>
            <a:r>
              <a:rPr kumimoji="0" lang="en-US" sz="2600" b="1"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 </a:t>
            </a:r>
            <a:r>
              <a:rPr kumimoji="0" lang="en-US" sz="26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 </a:t>
            </a:r>
            <a:r>
              <a:rPr kumimoji="0" lang="en-US" sz="2600" b="1"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room</a:t>
            </a:r>
          </a:p>
        </p:txBody>
      </p:sp>
      <p:sp>
        <p:nvSpPr>
          <p:cNvPr id="25" name="TextBox 24">
            <a:extLst>
              <a:ext uri="{FF2B5EF4-FFF2-40B4-BE49-F238E27FC236}">
                <a16:creationId xmlns:a16="http://schemas.microsoft.com/office/drawing/2014/main" id="{5FF6B6A3-F092-41AA-B94B-934B7D99F6CA}"/>
              </a:ext>
            </a:extLst>
          </p:cNvPr>
          <p:cNvSpPr txBox="1"/>
          <p:nvPr/>
        </p:nvSpPr>
        <p:spPr>
          <a:xfrm>
            <a:off x="180000" y="3771688"/>
            <a:ext cx="12406956" cy="4924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This type of word is called a </a:t>
            </a:r>
            <a:r>
              <a:rPr kumimoji="0" lang="en-US" sz="2600" b="1"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cognate </a:t>
            </a:r>
            <a:r>
              <a:rPr kumimoji="0" lang="en-US" sz="26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and can be very useful for learning!</a:t>
            </a:r>
          </a:p>
        </p:txBody>
      </p:sp>
      <p:sp>
        <p:nvSpPr>
          <p:cNvPr id="26" name="TextBox 25">
            <a:extLst>
              <a:ext uri="{FF2B5EF4-FFF2-40B4-BE49-F238E27FC236}">
                <a16:creationId xmlns:a16="http://schemas.microsoft.com/office/drawing/2014/main" id="{76BBE5A9-382C-4233-AD8E-A4882839C936}"/>
              </a:ext>
            </a:extLst>
          </p:cNvPr>
          <p:cNvSpPr txBox="1"/>
          <p:nvPr/>
        </p:nvSpPr>
        <p:spPr>
          <a:xfrm>
            <a:off x="169792" y="4543741"/>
            <a:ext cx="11778892" cy="4924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The others have </a:t>
            </a:r>
            <a:r>
              <a:rPr kumimoji="0" lang="en-US" sz="2600" b="1"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different meanings </a:t>
            </a:r>
            <a:r>
              <a:rPr kumimoji="0" lang="en-US" sz="26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from the words they look like: </a:t>
            </a:r>
          </a:p>
        </p:txBody>
      </p:sp>
      <p:sp>
        <p:nvSpPr>
          <p:cNvPr id="27" name="TextBox 26">
            <a:extLst>
              <a:ext uri="{FF2B5EF4-FFF2-40B4-BE49-F238E27FC236}">
                <a16:creationId xmlns:a16="http://schemas.microsoft.com/office/drawing/2014/main" id="{24592F54-607B-4D23-8FB3-155C8B2776F7}"/>
              </a:ext>
            </a:extLst>
          </p:cNvPr>
          <p:cNvSpPr txBox="1"/>
          <p:nvPr/>
        </p:nvSpPr>
        <p:spPr>
          <a:xfrm>
            <a:off x="169792" y="5136161"/>
            <a:ext cx="6637408" cy="4924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der Stoff </a:t>
            </a:r>
            <a:r>
              <a:rPr kumimoji="0" lang="en-US" sz="26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 </a:t>
            </a:r>
            <a:r>
              <a:rPr kumimoji="0" lang="en-US" sz="2600" b="1"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material, cloth </a:t>
            </a:r>
            <a:r>
              <a:rPr kumimoji="0" lang="en-US" sz="26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(not ‘stuff’)</a:t>
            </a:r>
          </a:p>
        </p:txBody>
      </p:sp>
      <p:sp>
        <p:nvSpPr>
          <p:cNvPr id="28" name="TextBox 27">
            <a:extLst>
              <a:ext uri="{FF2B5EF4-FFF2-40B4-BE49-F238E27FC236}">
                <a16:creationId xmlns:a16="http://schemas.microsoft.com/office/drawing/2014/main" id="{FAE98F5E-FF66-462D-8E2F-50DD8D059165}"/>
              </a:ext>
            </a:extLst>
          </p:cNvPr>
          <p:cNvSpPr txBox="1"/>
          <p:nvPr/>
        </p:nvSpPr>
        <p:spPr>
          <a:xfrm>
            <a:off x="6622861" y="5130093"/>
            <a:ext cx="5569139" cy="4924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die Dame </a:t>
            </a:r>
            <a:r>
              <a:rPr kumimoji="0" lang="en-US" sz="26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 </a:t>
            </a:r>
            <a:r>
              <a:rPr kumimoji="0" lang="en-US" sz="2600" b="1"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lady</a:t>
            </a:r>
            <a:r>
              <a:rPr kumimoji="0" lang="en-US" sz="26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 (not ‘dame’) </a:t>
            </a:r>
          </a:p>
        </p:txBody>
      </p:sp>
      <p:sp>
        <p:nvSpPr>
          <p:cNvPr id="29" name="TextBox 28">
            <a:extLst>
              <a:ext uri="{FF2B5EF4-FFF2-40B4-BE49-F238E27FC236}">
                <a16:creationId xmlns:a16="http://schemas.microsoft.com/office/drawing/2014/main" id="{DAC86C8A-0763-47B8-81A2-EFB99BA972A5}"/>
              </a:ext>
            </a:extLst>
          </p:cNvPr>
          <p:cNvSpPr txBox="1"/>
          <p:nvPr/>
        </p:nvSpPr>
        <p:spPr>
          <a:xfrm>
            <a:off x="169792" y="5728581"/>
            <a:ext cx="11842208" cy="4924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These are called </a:t>
            </a:r>
            <a:r>
              <a:rPr kumimoji="0" lang="en-US" sz="2600" b="1"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false friends</a:t>
            </a:r>
            <a:r>
              <a:rPr kumimoji="0" lang="en-US" sz="26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 and we have to be careful with them!</a:t>
            </a:r>
          </a:p>
        </p:txBody>
      </p:sp>
    </p:spTree>
    <p:extLst>
      <p:ext uri="{BB962C8B-B14F-4D97-AF65-F5344CB8AC3E}">
        <p14:creationId xmlns:p14="http://schemas.microsoft.com/office/powerpoint/2010/main" val="2225803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23"/>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24"/>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25"/>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26"/>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27"/>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28"/>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animBg="1"/>
      <p:bldP spid="20" grpId="0" animBg="1"/>
      <p:bldP spid="21" grpId="0" animBg="1"/>
      <p:bldP spid="22" grpId="0" animBg="1"/>
      <p:bldP spid="23" grpId="0"/>
      <p:bldP spid="24" grpId="0"/>
      <p:bldP spid="25" grpId="0"/>
      <p:bldP spid="26" grpId="0"/>
      <p:bldP spid="27" grpId="0"/>
      <p:bldP spid="28" grpId="0"/>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3" name="Picture 2" descr="background rectangle">
            <a:extLs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94041"/>
            <a:ext cx="6807200" cy="869950"/>
          </a:xfrm>
          <a:prstGeom prst="rect">
            <a:avLst/>
          </a:prstGeom>
        </p:spPr>
      </p:pic>
      <p:sp>
        <p:nvSpPr>
          <p:cNvPr id="4" name="Title 3"/>
          <p:cNvSpPr>
            <a:spLocks noGrp="1"/>
          </p:cNvSpPr>
          <p:nvPr>
            <p:ph type="title"/>
          </p:nvPr>
        </p:nvSpPr>
        <p:spPr>
          <a:xfrm>
            <a:off x="0" y="294041"/>
            <a:ext cx="5908414" cy="707849"/>
          </a:xfrm>
        </p:spPr>
        <p:txBody>
          <a:bodyPr>
            <a:normAutofit/>
          </a:bodyPr>
          <a:lstStyle/>
          <a:p>
            <a:r>
              <a:rPr lang="en-GB" sz="3600" b="1" dirty="0" err="1">
                <a:solidFill>
                  <a:schemeClr val="bg1"/>
                </a:solidFill>
              </a:rPr>
              <a:t>Falsche</a:t>
            </a:r>
            <a:r>
              <a:rPr lang="en-GB" sz="3600" b="1" dirty="0">
                <a:solidFill>
                  <a:schemeClr val="bg1"/>
                </a:solidFill>
              </a:rPr>
              <a:t> Freunde (1/8)</a:t>
            </a:r>
          </a:p>
        </p:txBody>
      </p:sp>
      <p:sp>
        <p:nvSpPr>
          <p:cNvPr id="5" name="Rounded Rectangle 11">
            <a:extLst>
              <a:ext uri="{FF2B5EF4-FFF2-40B4-BE49-F238E27FC236}">
                <a16:creationId xmlns:a16="http://schemas.microsoft.com/office/drawing/2014/main" id="{483D7EB9-C2AA-4190-98DE-925F861600E9}"/>
              </a:ext>
            </a:extLst>
          </p:cNvPr>
          <p:cNvSpPr/>
          <p:nvPr/>
        </p:nvSpPr>
        <p:spPr>
          <a:xfrm>
            <a:off x="11008800" y="247046"/>
            <a:ext cx="950400" cy="400919"/>
          </a:xfrm>
          <a:prstGeom prst="roundRect">
            <a:avLst/>
          </a:prstGeom>
          <a:solidFill>
            <a:srgbClr val="DAA520"/>
          </a:solidFill>
          <a:ln>
            <a:solidFill>
              <a:srgbClr val="11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lesen</a:t>
            </a:r>
            <a:endParaRPr kumimoji="0" lang="en-GB" sz="2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6" name="TextBox 5">
            <a:extLst>
              <a:ext uri="{FF2B5EF4-FFF2-40B4-BE49-F238E27FC236}">
                <a16:creationId xmlns:a16="http://schemas.microsoft.com/office/drawing/2014/main" id="{7B2326E1-A87B-2D46-8B7D-5F8E8817AFDA}"/>
              </a:ext>
            </a:extLst>
          </p:cNvPr>
          <p:cNvSpPr txBox="1"/>
          <p:nvPr/>
        </p:nvSpPr>
        <p:spPr>
          <a:xfrm>
            <a:off x="253122" y="1400466"/>
            <a:ext cx="10596857"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Falscher</a:t>
            </a:r>
            <a:r>
              <a:rPr kumimoji="0" lang="en-US" sz="28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 Freund </a:t>
            </a:r>
            <a:r>
              <a:rPr kumimoji="0" lang="en-US" sz="2800" b="0" i="0"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oder</a:t>
            </a:r>
            <a:r>
              <a:rPr kumimoji="0" lang="en-US" sz="28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 </a:t>
            </a:r>
            <a:r>
              <a:rPr kumimoji="0" lang="en-US" sz="2800" b="0" i="0"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Kognat</a:t>
            </a:r>
            <a:r>
              <a:rPr kumimoji="0" lang="en-US" sz="28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 </a:t>
            </a:r>
          </a:p>
        </p:txBody>
      </p:sp>
      <p:sp>
        <p:nvSpPr>
          <p:cNvPr id="2" name="TextBox 1">
            <a:extLst>
              <a:ext uri="{FF2B5EF4-FFF2-40B4-BE49-F238E27FC236}">
                <a16:creationId xmlns:a16="http://schemas.microsoft.com/office/drawing/2014/main" id="{EE17D144-4EA6-4E10-B9F8-49C8F34FEE68}"/>
              </a:ext>
            </a:extLst>
          </p:cNvPr>
          <p:cNvSpPr txBox="1"/>
          <p:nvPr/>
        </p:nvSpPr>
        <p:spPr>
          <a:xfrm>
            <a:off x="947057" y="2710543"/>
            <a:ext cx="1861457" cy="4674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24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endParaRPr>
          </a:p>
        </p:txBody>
      </p:sp>
      <p:sp>
        <p:nvSpPr>
          <p:cNvPr id="9" name="TextBox 8">
            <a:extLst>
              <a:ext uri="{FF2B5EF4-FFF2-40B4-BE49-F238E27FC236}">
                <a16:creationId xmlns:a16="http://schemas.microsoft.com/office/drawing/2014/main" id="{F305348E-E31F-4DD6-B84E-1876C0C4027A}"/>
              </a:ext>
            </a:extLst>
          </p:cNvPr>
          <p:cNvSpPr txBox="1"/>
          <p:nvPr/>
        </p:nvSpPr>
        <p:spPr>
          <a:xfrm>
            <a:off x="4536814" y="2160161"/>
            <a:ext cx="311837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4000" b="0" i="0"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das</a:t>
            </a:r>
            <a:r>
              <a:rPr kumimoji="0" lang="fr-FR" sz="40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 Handy</a:t>
            </a:r>
          </a:p>
        </p:txBody>
      </p:sp>
      <p:pic>
        <p:nvPicPr>
          <p:cNvPr id="4098" name="Picture 2" descr="Hand, Palm, Fingers, Spread, Silhouette, Stop, Halt">
            <a:extLst>
              <a:ext uri="{FF2B5EF4-FFF2-40B4-BE49-F238E27FC236}">
                <a16:creationId xmlns:a16="http://schemas.microsoft.com/office/drawing/2014/main" id="{501E7CA3-F589-4786-8C4E-D50D299F5A90}"/>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459813" flipH="1">
            <a:off x="7064453" y="2631176"/>
            <a:ext cx="2314513" cy="2834098"/>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Smartphone, Apple, Cellphone, Iphone, Mobile, Phone">
            <a:extLst>
              <a:ext uri="{FF2B5EF4-FFF2-40B4-BE49-F238E27FC236}">
                <a16:creationId xmlns:a16="http://schemas.microsoft.com/office/drawing/2014/main" id="{EEA4B1DF-5724-4666-AF87-29AB304729E8}"/>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238360" y="2710543"/>
            <a:ext cx="1915882" cy="2966528"/>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0D7C561B-E555-42B9-B855-EC8AED1F90AB}"/>
              </a:ext>
            </a:extLst>
          </p:cNvPr>
          <p:cNvSpPr txBox="1"/>
          <p:nvPr/>
        </p:nvSpPr>
        <p:spPr>
          <a:xfrm>
            <a:off x="7187862" y="5585373"/>
            <a:ext cx="206769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Kognat</a:t>
            </a:r>
            <a:endParaRPr kumimoji="0" lang="fr-FR" sz="24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endParaRPr>
          </a:p>
        </p:txBody>
      </p:sp>
      <p:sp>
        <p:nvSpPr>
          <p:cNvPr id="13" name="TextBox 12">
            <a:extLst>
              <a:ext uri="{FF2B5EF4-FFF2-40B4-BE49-F238E27FC236}">
                <a16:creationId xmlns:a16="http://schemas.microsoft.com/office/drawing/2014/main" id="{509C2AAD-921B-4FEC-8212-00FF2395C90A}"/>
              </a:ext>
            </a:extLst>
          </p:cNvPr>
          <p:cNvSpPr txBox="1"/>
          <p:nvPr/>
        </p:nvSpPr>
        <p:spPr>
          <a:xfrm>
            <a:off x="3346099" y="5677071"/>
            <a:ext cx="2562315"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400" b="0" i="0"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falscher</a:t>
            </a:r>
            <a:r>
              <a:rPr kumimoji="0" lang="fr-FR" sz="24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 Freund</a:t>
            </a:r>
          </a:p>
        </p:txBody>
      </p:sp>
    </p:spTree>
    <p:extLst>
      <p:ext uri="{BB962C8B-B14F-4D97-AF65-F5344CB8AC3E}">
        <p14:creationId xmlns:p14="http://schemas.microsoft.com/office/powerpoint/2010/main" val="2765259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098"/>
                                        </p:tgtEl>
                                      </p:cBhvr>
                                    </p:animEffect>
                                    <p:set>
                                      <p:cBhvr>
                                        <p:cTn id="7" dur="1" fill="hold">
                                          <p:stCondLst>
                                            <p:cond delay="499"/>
                                          </p:stCondLst>
                                        </p:cTn>
                                        <p:tgtEl>
                                          <p:spTgt spid="4098"/>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10"/>
                                        </p:tgtEl>
                                      </p:cBhvr>
                                    </p:animEffect>
                                    <p:set>
                                      <p:cBhvr>
                                        <p:cTn id="10"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2" name="Table 5">
            <a:extLst>
              <a:ext uri="{FF2B5EF4-FFF2-40B4-BE49-F238E27FC236}">
                <a16:creationId xmlns:a16="http://schemas.microsoft.com/office/drawing/2014/main" id="{64D72404-3ECF-4249-A7A5-C3E8380D3028}"/>
              </a:ext>
            </a:extLst>
          </p:cNvPr>
          <p:cNvGraphicFramePr>
            <a:graphicFrameLocks noGrp="1"/>
          </p:cNvGraphicFramePr>
          <p:nvPr/>
        </p:nvGraphicFramePr>
        <p:xfrm>
          <a:off x="315219" y="2174840"/>
          <a:ext cx="10280391" cy="4023360"/>
        </p:xfrm>
        <a:graphic>
          <a:graphicData uri="http://schemas.openxmlformats.org/drawingml/2006/table">
            <a:tbl>
              <a:tblPr firstRow="1" bandRow="1">
                <a:tableStyleId>{00A15C55-8517-42AA-B614-E9B94910E393}</a:tableStyleId>
              </a:tblPr>
              <a:tblGrid>
                <a:gridCol w="5262621">
                  <a:extLst>
                    <a:ext uri="{9D8B030D-6E8A-4147-A177-3AD203B41FA5}">
                      <a16:colId xmlns:a16="http://schemas.microsoft.com/office/drawing/2014/main" val="4119269465"/>
                    </a:ext>
                  </a:extLst>
                </a:gridCol>
                <a:gridCol w="5017770">
                  <a:extLst>
                    <a:ext uri="{9D8B030D-6E8A-4147-A177-3AD203B41FA5}">
                      <a16:colId xmlns:a16="http://schemas.microsoft.com/office/drawing/2014/main" val="4072262542"/>
                    </a:ext>
                  </a:extLst>
                </a:gridCol>
              </a:tblGrid>
              <a:tr h="370840">
                <a:tc>
                  <a:txBody>
                    <a:bodyPr/>
                    <a:lstStyle/>
                    <a:p>
                      <a:pPr algn="ctr"/>
                      <a:r>
                        <a:rPr lang="fr-FR" sz="2400" dirty="0">
                          <a:solidFill>
                            <a:schemeClr val="accent5">
                              <a:lumMod val="50000"/>
                            </a:schemeClr>
                          </a:solidFill>
                        </a:rPr>
                        <a:t>Deutsch</a:t>
                      </a:r>
                    </a:p>
                  </a:txBody>
                  <a:tcPr anchor="ctr">
                    <a:solidFill>
                      <a:srgbClr val="DAA520"/>
                    </a:solidFill>
                  </a:tcPr>
                </a:tc>
                <a:tc>
                  <a:txBody>
                    <a:bodyPr/>
                    <a:lstStyle/>
                    <a:p>
                      <a:pPr algn="ctr"/>
                      <a:r>
                        <a:rPr lang="fr-FR" sz="2400" dirty="0" err="1">
                          <a:solidFill>
                            <a:schemeClr val="bg1"/>
                          </a:solidFill>
                        </a:rPr>
                        <a:t>Englisch</a:t>
                      </a:r>
                      <a:endParaRPr lang="fr-FR" sz="2400" dirty="0">
                        <a:solidFill>
                          <a:schemeClr val="bg1"/>
                        </a:solidFill>
                      </a:endParaRPr>
                    </a:p>
                  </a:txBody>
                  <a:tcPr anchor="ctr">
                    <a:solidFill>
                      <a:srgbClr val="DAA520"/>
                    </a:solidFill>
                  </a:tcPr>
                </a:tc>
                <a:extLst>
                  <a:ext uri="{0D108BD9-81ED-4DB2-BD59-A6C34878D82A}">
                    <a16:rowId xmlns:a16="http://schemas.microsoft.com/office/drawing/2014/main" val="1317292964"/>
                  </a:ext>
                </a:extLst>
              </a:tr>
              <a:tr h="370840">
                <a:tc>
                  <a:txBody>
                    <a:bodyPr/>
                    <a:lstStyle/>
                    <a:p>
                      <a:r>
                        <a:rPr lang="fr-FR" sz="2400" dirty="0" err="1">
                          <a:solidFill>
                            <a:schemeClr val="accent5">
                              <a:lumMod val="50000"/>
                            </a:schemeClr>
                          </a:solidFill>
                        </a:rPr>
                        <a:t>Das</a:t>
                      </a:r>
                      <a:r>
                        <a:rPr lang="fr-FR" sz="2400" dirty="0">
                          <a:solidFill>
                            <a:schemeClr val="accent5">
                              <a:lumMod val="50000"/>
                            </a:schemeClr>
                          </a:solidFill>
                        </a:rPr>
                        <a:t> </a:t>
                      </a:r>
                      <a:r>
                        <a:rPr lang="fr-FR" sz="2400" dirty="0" err="1">
                          <a:solidFill>
                            <a:schemeClr val="accent5">
                              <a:lumMod val="50000"/>
                            </a:schemeClr>
                          </a:solidFill>
                        </a:rPr>
                        <a:t>Haus</a:t>
                      </a:r>
                      <a:r>
                        <a:rPr lang="fr-FR" sz="2400" dirty="0">
                          <a:solidFill>
                            <a:schemeClr val="accent5">
                              <a:lumMod val="50000"/>
                            </a:schemeClr>
                          </a:solidFill>
                        </a:rPr>
                        <a:t> </a:t>
                      </a:r>
                      <a:r>
                        <a:rPr lang="fr-FR" sz="2400" dirty="0" err="1">
                          <a:solidFill>
                            <a:schemeClr val="accent5">
                              <a:lumMod val="50000"/>
                            </a:schemeClr>
                          </a:solidFill>
                        </a:rPr>
                        <a:t>liegt</a:t>
                      </a:r>
                      <a:r>
                        <a:rPr lang="fr-FR" sz="2400" dirty="0">
                          <a:solidFill>
                            <a:schemeClr val="accent5">
                              <a:lumMod val="50000"/>
                            </a:schemeClr>
                          </a:solidFill>
                        </a:rPr>
                        <a:t> </a:t>
                      </a:r>
                      <a:r>
                        <a:rPr lang="fr-FR" sz="2400" dirty="0" err="1">
                          <a:solidFill>
                            <a:schemeClr val="accent5">
                              <a:lumMod val="50000"/>
                            </a:schemeClr>
                          </a:solidFill>
                        </a:rPr>
                        <a:t>am</a:t>
                      </a:r>
                      <a:r>
                        <a:rPr lang="fr-FR" sz="2400" dirty="0">
                          <a:solidFill>
                            <a:schemeClr val="accent5">
                              <a:lumMod val="50000"/>
                            </a:schemeClr>
                          </a:solidFill>
                        </a:rPr>
                        <a:t> </a:t>
                      </a:r>
                      <a:r>
                        <a:rPr lang="fr-FR" sz="2400" b="1" dirty="0" err="1">
                          <a:solidFill>
                            <a:schemeClr val="accent5">
                              <a:lumMod val="50000"/>
                            </a:schemeClr>
                          </a:solidFill>
                        </a:rPr>
                        <a:t>See</a:t>
                      </a:r>
                      <a:r>
                        <a:rPr lang="fr-FR" sz="2400" dirty="0">
                          <a:solidFill>
                            <a:schemeClr val="accent5">
                              <a:lumMod val="50000"/>
                            </a:schemeClr>
                          </a:solidFill>
                        </a:rPr>
                        <a:t>.</a:t>
                      </a:r>
                    </a:p>
                  </a:txBody>
                  <a:tcPr anchor="ctr"/>
                </a:tc>
                <a:tc>
                  <a:txBody>
                    <a:bodyPr/>
                    <a:lstStyle/>
                    <a:p>
                      <a:r>
                        <a:rPr lang="fr-FR" sz="2400" dirty="0">
                          <a:solidFill>
                            <a:schemeClr val="accent5">
                              <a:lumMod val="50000"/>
                            </a:schemeClr>
                          </a:solidFill>
                        </a:rPr>
                        <a:t>The house </a:t>
                      </a:r>
                      <a:r>
                        <a:rPr lang="fr-FR" sz="2400" dirty="0" err="1">
                          <a:solidFill>
                            <a:schemeClr val="accent5">
                              <a:lumMod val="50000"/>
                            </a:schemeClr>
                          </a:solidFill>
                        </a:rPr>
                        <a:t>is</a:t>
                      </a:r>
                      <a:r>
                        <a:rPr lang="fr-FR" sz="2400" dirty="0">
                          <a:solidFill>
                            <a:schemeClr val="accent5">
                              <a:lumMod val="50000"/>
                            </a:schemeClr>
                          </a:solidFill>
                        </a:rPr>
                        <a:t> </a:t>
                      </a:r>
                      <a:r>
                        <a:rPr lang="fr-FR" sz="2400" dirty="0" err="1">
                          <a:solidFill>
                            <a:schemeClr val="accent5">
                              <a:lumMod val="50000"/>
                            </a:schemeClr>
                          </a:solidFill>
                        </a:rPr>
                        <a:t>near</a:t>
                      </a:r>
                      <a:r>
                        <a:rPr lang="fr-FR" sz="2400" dirty="0">
                          <a:solidFill>
                            <a:schemeClr val="accent5">
                              <a:lumMod val="50000"/>
                            </a:schemeClr>
                          </a:solidFill>
                        </a:rPr>
                        <a:t> the </a:t>
                      </a:r>
                      <a:r>
                        <a:rPr lang="fr-FR" sz="2400" b="1" dirty="0" err="1">
                          <a:solidFill>
                            <a:schemeClr val="accent5">
                              <a:lumMod val="50000"/>
                            </a:schemeClr>
                          </a:solidFill>
                        </a:rPr>
                        <a:t>lake</a:t>
                      </a:r>
                      <a:r>
                        <a:rPr lang="fr-FR" sz="2400" dirty="0">
                          <a:solidFill>
                            <a:schemeClr val="accent5">
                              <a:lumMod val="50000"/>
                            </a:schemeClr>
                          </a:solidFill>
                        </a:rPr>
                        <a:t>.</a:t>
                      </a:r>
                    </a:p>
                  </a:txBody>
                  <a:tcPr anchor="ctr"/>
                </a:tc>
                <a:extLst>
                  <a:ext uri="{0D108BD9-81ED-4DB2-BD59-A6C34878D82A}">
                    <a16:rowId xmlns:a16="http://schemas.microsoft.com/office/drawing/2014/main" val="739285838"/>
                  </a:ext>
                </a:extLst>
              </a:tr>
              <a:tr h="370840">
                <a:tc>
                  <a:txBody>
                    <a:bodyPr/>
                    <a:lstStyle/>
                    <a:p>
                      <a:r>
                        <a:rPr lang="fr-FR" sz="2400" dirty="0" err="1">
                          <a:solidFill>
                            <a:schemeClr val="accent5">
                              <a:lumMod val="50000"/>
                            </a:schemeClr>
                          </a:solidFill>
                        </a:rPr>
                        <a:t>Wir</a:t>
                      </a:r>
                      <a:r>
                        <a:rPr lang="fr-FR" sz="2400" dirty="0">
                          <a:solidFill>
                            <a:schemeClr val="accent5">
                              <a:lumMod val="50000"/>
                            </a:schemeClr>
                          </a:solidFill>
                        </a:rPr>
                        <a:t> </a:t>
                      </a:r>
                      <a:r>
                        <a:rPr lang="fr-FR" sz="2400" dirty="0" err="1">
                          <a:solidFill>
                            <a:schemeClr val="accent5">
                              <a:lumMod val="50000"/>
                            </a:schemeClr>
                          </a:solidFill>
                        </a:rPr>
                        <a:t>sind</a:t>
                      </a:r>
                      <a:r>
                        <a:rPr lang="fr-FR" sz="2400" dirty="0">
                          <a:solidFill>
                            <a:schemeClr val="accent5">
                              <a:lumMod val="50000"/>
                            </a:schemeClr>
                          </a:solidFill>
                        </a:rPr>
                        <a:t> </a:t>
                      </a:r>
                      <a:r>
                        <a:rPr lang="fr-FR" sz="2400" b="1" dirty="0">
                          <a:solidFill>
                            <a:schemeClr val="accent5">
                              <a:lumMod val="50000"/>
                            </a:schemeClr>
                          </a:solidFill>
                        </a:rPr>
                        <a:t>fast</a:t>
                      </a:r>
                      <a:r>
                        <a:rPr lang="fr-FR" sz="2400" dirty="0">
                          <a:solidFill>
                            <a:schemeClr val="accent5">
                              <a:lumMod val="50000"/>
                            </a:schemeClr>
                          </a:solidFill>
                        </a:rPr>
                        <a:t> da!</a:t>
                      </a:r>
                    </a:p>
                  </a:txBody>
                  <a:tcPr anchor="ctr"/>
                </a:tc>
                <a:tc>
                  <a:txBody>
                    <a:bodyPr/>
                    <a:lstStyle/>
                    <a:p>
                      <a:r>
                        <a:rPr lang="fr-FR" sz="2400" dirty="0" err="1">
                          <a:solidFill>
                            <a:schemeClr val="accent5">
                              <a:lumMod val="50000"/>
                            </a:schemeClr>
                          </a:solidFill>
                        </a:rPr>
                        <a:t>We</a:t>
                      </a:r>
                      <a:r>
                        <a:rPr lang="fr-FR" sz="2400" dirty="0">
                          <a:solidFill>
                            <a:schemeClr val="accent5">
                              <a:lumMod val="50000"/>
                            </a:schemeClr>
                          </a:solidFill>
                        </a:rPr>
                        <a:t> are </a:t>
                      </a:r>
                      <a:r>
                        <a:rPr lang="fr-FR" sz="2400" b="1" dirty="0" err="1">
                          <a:solidFill>
                            <a:schemeClr val="accent5">
                              <a:lumMod val="50000"/>
                            </a:schemeClr>
                          </a:solidFill>
                        </a:rPr>
                        <a:t>nearly</a:t>
                      </a:r>
                      <a:r>
                        <a:rPr lang="fr-FR" sz="2400" dirty="0">
                          <a:solidFill>
                            <a:schemeClr val="accent5">
                              <a:lumMod val="50000"/>
                            </a:schemeClr>
                          </a:solidFill>
                        </a:rPr>
                        <a:t> </a:t>
                      </a:r>
                      <a:r>
                        <a:rPr lang="fr-FR" sz="2400" dirty="0" err="1">
                          <a:solidFill>
                            <a:schemeClr val="accent5">
                              <a:lumMod val="50000"/>
                            </a:schemeClr>
                          </a:solidFill>
                        </a:rPr>
                        <a:t>there</a:t>
                      </a:r>
                      <a:r>
                        <a:rPr lang="fr-FR" sz="2400" dirty="0">
                          <a:solidFill>
                            <a:schemeClr val="accent5">
                              <a:lumMod val="50000"/>
                            </a:schemeClr>
                          </a:solidFill>
                        </a:rPr>
                        <a:t>!</a:t>
                      </a:r>
                    </a:p>
                  </a:txBody>
                  <a:tcPr anchor="ctr"/>
                </a:tc>
                <a:extLst>
                  <a:ext uri="{0D108BD9-81ED-4DB2-BD59-A6C34878D82A}">
                    <a16:rowId xmlns:a16="http://schemas.microsoft.com/office/drawing/2014/main" val="281345567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400" dirty="0" err="1">
                          <a:solidFill>
                            <a:schemeClr val="accent5">
                              <a:lumMod val="50000"/>
                            </a:schemeClr>
                          </a:solidFill>
                        </a:rPr>
                        <a:t>Ich</a:t>
                      </a:r>
                      <a:r>
                        <a:rPr lang="fr-FR" sz="2400" dirty="0">
                          <a:solidFill>
                            <a:schemeClr val="accent5">
                              <a:lumMod val="50000"/>
                            </a:schemeClr>
                          </a:solidFill>
                        </a:rPr>
                        <a:t> </a:t>
                      </a:r>
                      <a:r>
                        <a:rPr lang="fr-FR" sz="2400" b="1" dirty="0" err="1">
                          <a:solidFill>
                            <a:schemeClr val="accent5">
                              <a:lumMod val="50000"/>
                            </a:schemeClr>
                          </a:solidFill>
                        </a:rPr>
                        <a:t>will</a:t>
                      </a:r>
                      <a:r>
                        <a:rPr lang="fr-FR" sz="2400" dirty="0">
                          <a:solidFill>
                            <a:schemeClr val="accent5">
                              <a:lumMod val="50000"/>
                            </a:schemeClr>
                          </a:solidFill>
                        </a:rPr>
                        <a:t> </a:t>
                      </a:r>
                      <a:r>
                        <a:rPr lang="fr-FR" sz="2400" dirty="0" err="1">
                          <a:solidFill>
                            <a:schemeClr val="accent5">
                              <a:lumMod val="50000"/>
                            </a:schemeClr>
                          </a:solidFill>
                        </a:rPr>
                        <a:t>das</a:t>
                      </a:r>
                      <a:r>
                        <a:rPr lang="fr-FR" sz="2400" dirty="0">
                          <a:solidFill>
                            <a:schemeClr val="accent5">
                              <a:lumMod val="50000"/>
                            </a:schemeClr>
                          </a:solidFill>
                        </a:rPr>
                        <a:t> </a:t>
                      </a:r>
                      <a:r>
                        <a:rPr lang="fr-FR" sz="2400" dirty="0" err="1">
                          <a:solidFill>
                            <a:schemeClr val="accent5">
                              <a:lumMod val="50000"/>
                            </a:schemeClr>
                          </a:solidFill>
                        </a:rPr>
                        <a:t>große</a:t>
                      </a:r>
                      <a:r>
                        <a:rPr lang="fr-FR" sz="2400" dirty="0">
                          <a:solidFill>
                            <a:schemeClr val="accent5">
                              <a:lumMod val="50000"/>
                            </a:schemeClr>
                          </a:solidFill>
                        </a:rPr>
                        <a:t> Zimmer </a:t>
                      </a:r>
                      <a:r>
                        <a:rPr lang="fr-FR" sz="2400" dirty="0" err="1">
                          <a:solidFill>
                            <a:schemeClr val="accent5">
                              <a:lumMod val="50000"/>
                            </a:schemeClr>
                          </a:solidFill>
                        </a:rPr>
                        <a:t>haben</a:t>
                      </a:r>
                      <a:r>
                        <a:rPr lang="fr-FR" sz="2400" dirty="0">
                          <a:solidFill>
                            <a:schemeClr val="accent5">
                              <a:lumMod val="50000"/>
                            </a:schemeClr>
                          </a:solidFill>
                        </a:rPr>
                        <a:t>!</a:t>
                      </a:r>
                    </a:p>
                  </a:txBody>
                  <a:tcPr anchor="ctr"/>
                </a:tc>
                <a:tc>
                  <a:txBody>
                    <a:bodyPr/>
                    <a:lstStyle/>
                    <a:p>
                      <a:r>
                        <a:rPr lang="fr-FR" sz="2400" dirty="0">
                          <a:solidFill>
                            <a:schemeClr val="accent5">
                              <a:lumMod val="50000"/>
                            </a:schemeClr>
                          </a:solidFill>
                        </a:rPr>
                        <a:t>I </a:t>
                      </a:r>
                      <a:r>
                        <a:rPr lang="fr-FR" sz="2400" b="1" dirty="0" err="1">
                          <a:solidFill>
                            <a:schemeClr val="accent5">
                              <a:lumMod val="50000"/>
                            </a:schemeClr>
                          </a:solidFill>
                        </a:rPr>
                        <a:t>want</a:t>
                      </a:r>
                      <a:r>
                        <a:rPr lang="fr-FR" sz="2400" b="1" dirty="0">
                          <a:solidFill>
                            <a:schemeClr val="accent5">
                              <a:lumMod val="50000"/>
                            </a:schemeClr>
                          </a:solidFill>
                        </a:rPr>
                        <a:t> </a:t>
                      </a:r>
                      <a:r>
                        <a:rPr lang="fr-FR" sz="2400" b="0" dirty="0">
                          <a:solidFill>
                            <a:schemeClr val="accent5">
                              <a:lumMod val="50000"/>
                            </a:schemeClr>
                          </a:solidFill>
                        </a:rPr>
                        <a:t>to have </a:t>
                      </a:r>
                      <a:r>
                        <a:rPr lang="fr-FR" sz="2400" dirty="0">
                          <a:solidFill>
                            <a:schemeClr val="accent5">
                              <a:lumMod val="50000"/>
                            </a:schemeClr>
                          </a:solidFill>
                        </a:rPr>
                        <a:t>the big room!</a:t>
                      </a:r>
                    </a:p>
                  </a:txBody>
                  <a:tcPr anchor="ctr"/>
                </a:tc>
                <a:extLst>
                  <a:ext uri="{0D108BD9-81ED-4DB2-BD59-A6C34878D82A}">
                    <a16:rowId xmlns:a16="http://schemas.microsoft.com/office/drawing/2014/main" val="426483118"/>
                  </a:ext>
                </a:extLst>
              </a:tr>
              <a:tr h="370840">
                <a:tc>
                  <a:txBody>
                    <a:bodyPr/>
                    <a:lstStyle/>
                    <a:p>
                      <a:r>
                        <a:rPr lang="fr-FR" sz="2400" dirty="0">
                          <a:solidFill>
                            <a:schemeClr val="accent5">
                              <a:lumMod val="50000"/>
                            </a:schemeClr>
                          </a:solidFill>
                        </a:rPr>
                        <a:t>Es </a:t>
                      </a:r>
                      <a:r>
                        <a:rPr lang="fr-FR" sz="2400" dirty="0" err="1">
                          <a:solidFill>
                            <a:schemeClr val="accent5">
                              <a:lumMod val="50000"/>
                            </a:schemeClr>
                          </a:solidFill>
                        </a:rPr>
                        <a:t>gibt</a:t>
                      </a:r>
                      <a:r>
                        <a:rPr lang="fr-FR" sz="2400" dirty="0">
                          <a:solidFill>
                            <a:schemeClr val="accent5">
                              <a:lumMod val="50000"/>
                            </a:schemeClr>
                          </a:solidFill>
                        </a:rPr>
                        <a:t> </a:t>
                      </a:r>
                      <a:r>
                        <a:rPr lang="en-GB" sz="2400" dirty="0">
                          <a:solidFill>
                            <a:schemeClr val="accent5">
                              <a:lumMod val="50000"/>
                            </a:schemeClr>
                          </a:solidFill>
                        </a:rPr>
                        <a:t>in </a:t>
                      </a:r>
                      <a:r>
                        <a:rPr lang="en-GB" sz="2400" dirty="0" err="1">
                          <a:solidFill>
                            <a:schemeClr val="accent5">
                              <a:lumMod val="50000"/>
                            </a:schemeClr>
                          </a:solidFill>
                        </a:rPr>
                        <a:t>jedem</a:t>
                      </a:r>
                      <a:r>
                        <a:rPr lang="en-GB" sz="2400" dirty="0">
                          <a:solidFill>
                            <a:schemeClr val="accent5">
                              <a:lumMod val="50000"/>
                            </a:schemeClr>
                          </a:solidFill>
                        </a:rPr>
                        <a:t> </a:t>
                      </a:r>
                      <a:r>
                        <a:rPr lang="en-GB" sz="2400" dirty="0" err="1">
                          <a:solidFill>
                            <a:schemeClr val="accent5">
                              <a:lumMod val="50000"/>
                            </a:schemeClr>
                          </a:solidFill>
                        </a:rPr>
                        <a:t>Raum</a:t>
                      </a:r>
                      <a:r>
                        <a:rPr lang="en-GB" sz="2400" dirty="0">
                          <a:solidFill>
                            <a:schemeClr val="accent5">
                              <a:lumMod val="50000"/>
                            </a:schemeClr>
                          </a:solidFill>
                        </a:rPr>
                        <a:t> </a:t>
                      </a:r>
                      <a:r>
                        <a:rPr lang="fr-FR" sz="2400" b="1" dirty="0" err="1">
                          <a:solidFill>
                            <a:schemeClr val="accent5">
                              <a:lumMod val="50000"/>
                            </a:schemeClr>
                          </a:solidFill>
                        </a:rPr>
                        <a:t>Stoff</a:t>
                      </a:r>
                      <a:r>
                        <a:rPr lang="fr-FR" sz="2400" dirty="0">
                          <a:solidFill>
                            <a:schemeClr val="accent5">
                              <a:lumMod val="50000"/>
                            </a:schemeClr>
                          </a:solidFill>
                        </a:rPr>
                        <a:t>.</a:t>
                      </a:r>
                    </a:p>
                  </a:txBody>
                  <a:tcPr anchor="ctr"/>
                </a:tc>
                <a:tc>
                  <a:txBody>
                    <a:bodyPr/>
                    <a:lstStyle/>
                    <a:p>
                      <a:r>
                        <a:rPr lang="fr-FR" sz="2400" dirty="0">
                          <a:solidFill>
                            <a:schemeClr val="accent5">
                              <a:lumMod val="50000"/>
                            </a:schemeClr>
                          </a:solidFill>
                        </a:rPr>
                        <a:t>There </a:t>
                      </a:r>
                      <a:r>
                        <a:rPr lang="fr-FR" sz="2400" dirty="0" err="1">
                          <a:solidFill>
                            <a:schemeClr val="accent5">
                              <a:lumMod val="50000"/>
                            </a:schemeClr>
                          </a:solidFill>
                        </a:rPr>
                        <a:t>is</a:t>
                      </a:r>
                      <a:r>
                        <a:rPr lang="fr-FR" sz="2400" dirty="0">
                          <a:solidFill>
                            <a:schemeClr val="accent5">
                              <a:lumMod val="50000"/>
                            </a:schemeClr>
                          </a:solidFill>
                        </a:rPr>
                        <a:t> </a:t>
                      </a:r>
                      <a:r>
                        <a:rPr lang="fr-FR" sz="2400" b="1" dirty="0" err="1">
                          <a:solidFill>
                            <a:schemeClr val="accent5">
                              <a:lumMod val="50000"/>
                            </a:schemeClr>
                          </a:solidFill>
                        </a:rPr>
                        <a:t>material</a:t>
                      </a:r>
                      <a:r>
                        <a:rPr lang="fr-FR" sz="2400" b="1" dirty="0">
                          <a:solidFill>
                            <a:schemeClr val="accent5">
                              <a:lumMod val="50000"/>
                            </a:schemeClr>
                          </a:solidFill>
                        </a:rPr>
                        <a:t> </a:t>
                      </a:r>
                      <a:r>
                        <a:rPr lang="fr-FR" sz="2400" b="0" dirty="0">
                          <a:solidFill>
                            <a:schemeClr val="accent5">
                              <a:lumMod val="50000"/>
                            </a:schemeClr>
                          </a:solidFill>
                        </a:rPr>
                        <a:t>in </a:t>
                      </a:r>
                      <a:r>
                        <a:rPr lang="fr-FR" sz="2400" b="0" dirty="0" err="1">
                          <a:solidFill>
                            <a:schemeClr val="accent5">
                              <a:lumMod val="50000"/>
                            </a:schemeClr>
                          </a:solidFill>
                        </a:rPr>
                        <a:t>every</a:t>
                      </a:r>
                      <a:r>
                        <a:rPr lang="fr-FR" sz="2400" b="0" dirty="0">
                          <a:solidFill>
                            <a:schemeClr val="accent5">
                              <a:lumMod val="50000"/>
                            </a:schemeClr>
                          </a:solidFill>
                        </a:rPr>
                        <a:t> room.</a:t>
                      </a:r>
                      <a:endParaRPr lang="fr-FR" sz="2400" dirty="0">
                        <a:solidFill>
                          <a:schemeClr val="accent5">
                            <a:lumMod val="50000"/>
                          </a:schemeClr>
                        </a:solidFill>
                      </a:endParaRPr>
                    </a:p>
                  </a:txBody>
                  <a:tcPr anchor="ctr"/>
                </a:tc>
                <a:extLst>
                  <a:ext uri="{0D108BD9-81ED-4DB2-BD59-A6C34878D82A}">
                    <a16:rowId xmlns:a16="http://schemas.microsoft.com/office/drawing/2014/main" val="413646001"/>
                  </a:ext>
                </a:extLst>
              </a:tr>
              <a:tr h="370840">
                <a:tc>
                  <a:txBody>
                    <a:bodyPr/>
                    <a:lstStyle/>
                    <a:p>
                      <a:r>
                        <a:rPr lang="fr-FR" sz="2400" dirty="0" err="1">
                          <a:solidFill>
                            <a:schemeClr val="accent5">
                              <a:lumMod val="50000"/>
                            </a:schemeClr>
                          </a:solidFill>
                        </a:rPr>
                        <a:t>Ich</a:t>
                      </a:r>
                      <a:r>
                        <a:rPr lang="fr-FR" sz="2400" dirty="0">
                          <a:solidFill>
                            <a:schemeClr val="accent5">
                              <a:lumMod val="50000"/>
                            </a:schemeClr>
                          </a:solidFill>
                        </a:rPr>
                        <a:t> </a:t>
                      </a:r>
                      <a:r>
                        <a:rPr lang="fr-FR" sz="2400" dirty="0" err="1">
                          <a:solidFill>
                            <a:schemeClr val="accent5">
                              <a:lumMod val="50000"/>
                            </a:schemeClr>
                          </a:solidFill>
                        </a:rPr>
                        <a:t>brauche</a:t>
                      </a:r>
                      <a:r>
                        <a:rPr lang="fr-FR" sz="2400" dirty="0">
                          <a:solidFill>
                            <a:schemeClr val="accent5">
                              <a:lumMod val="50000"/>
                            </a:schemeClr>
                          </a:solidFill>
                        </a:rPr>
                        <a:t> </a:t>
                      </a:r>
                      <a:r>
                        <a:rPr lang="fr-FR" sz="2400" dirty="0" err="1">
                          <a:solidFill>
                            <a:schemeClr val="accent5">
                              <a:lumMod val="50000"/>
                            </a:schemeClr>
                          </a:solidFill>
                        </a:rPr>
                        <a:t>eine</a:t>
                      </a:r>
                      <a:r>
                        <a:rPr lang="fr-FR" sz="2400" dirty="0">
                          <a:solidFill>
                            <a:schemeClr val="accent5">
                              <a:lumMod val="50000"/>
                            </a:schemeClr>
                          </a:solidFill>
                        </a:rPr>
                        <a:t> </a:t>
                      </a:r>
                      <a:r>
                        <a:rPr lang="fr-FR" sz="2400" dirty="0" err="1">
                          <a:solidFill>
                            <a:schemeClr val="accent5">
                              <a:lumMod val="50000"/>
                            </a:schemeClr>
                          </a:solidFill>
                        </a:rPr>
                        <a:t>neue</a:t>
                      </a:r>
                      <a:r>
                        <a:rPr lang="fr-FR" sz="2400" dirty="0">
                          <a:solidFill>
                            <a:schemeClr val="accent5">
                              <a:lumMod val="50000"/>
                            </a:schemeClr>
                          </a:solidFill>
                        </a:rPr>
                        <a:t> </a:t>
                      </a:r>
                      <a:r>
                        <a:rPr lang="fr-FR" sz="2400" b="1" dirty="0">
                          <a:solidFill>
                            <a:schemeClr val="accent5">
                              <a:lumMod val="50000"/>
                            </a:schemeClr>
                          </a:solidFill>
                        </a:rPr>
                        <a:t>Hose.</a:t>
                      </a:r>
                      <a:endParaRPr lang="fr-FR" sz="2400" dirty="0">
                        <a:solidFill>
                          <a:schemeClr val="accent5">
                            <a:lumMod val="50000"/>
                          </a:schemeClr>
                        </a:solidFill>
                      </a:endParaRPr>
                    </a:p>
                  </a:txBody>
                  <a:tcPr anchor="ctr"/>
                </a:tc>
                <a:tc>
                  <a:txBody>
                    <a:bodyPr/>
                    <a:lstStyle/>
                    <a:p>
                      <a:r>
                        <a:rPr lang="fr-FR" sz="2400" dirty="0">
                          <a:solidFill>
                            <a:schemeClr val="accent5">
                              <a:lumMod val="50000"/>
                            </a:schemeClr>
                          </a:solidFill>
                        </a:rPr>
                        <a:t>I </a:t>
                      </a:r>
                      <a:r>
                        <a:rPr lang="fr-FR" sz="2400" dirty="0" err="1">
                          <a:solidFill>
                            <a:schemeClr val="accent5">
                              <a:lumMod val="50000"/>
                            </a:schemeClr>
                          </a:solidFill>
                        </a:rPr>
                        <a:t>need</a:t>
                      </a:r>
                      <a:r>
                        <a:rPr lang="fr-FR" sz="2400" dirty="0">
                          <a:solidFill>
                            <a:schemeClr val="accent5">
                              <a:lumMod val="50000"/>
                            </a:schemeClr>
                          </a:solidFill>
                        </a:rPr>
                        <a:t> new </a:t>
                      </a:r>
                      <a:r>
                        <a:rPr lang="fr-FR" sz="2400" b="1" dirty="0" err="1">
                          <a:solidFill>
                            <a:schemeClr val="accent5">
                              <a:lumMod val="50000"/>
                            </a:schemeClr>
                          </a:solidFill>
                        </a:rPr>
                        <a:t>trousers</a:t>
                      </a:r>
                      <a:r>
                        <a:rPr lang="fr-FR" sz="2400" dirty="0">
                          <a:solidFill>
                            <a:schemeClr val="accent5">
                              <a:lumMod val="50000"/>
                            </a:schemeClr>
                          </a:solidFill>
                        </a:rPr>
                        <a:t>.</a:t>
                      </a:r>
                    </a:p>
                  </a:txBody>
                  <a:tcPr anchor="ctr"/>
                </a:tc>
                <a:extLst>
                  <a:ext uri="{0D108BD9-81ED-4DB2-BD59-A6C34878D82A}">
                    <a16:rowId xmlns:a16="http://schemas.microsoft.com/office/drawing/2014/main" val="4110377484"/>
                  </a:ext>
                </a:extLst>
              </a:tr>
              <a:tr h="370840">
                <a:tc>
                  <a:txBody>
                    <a:bodyPr/>
                    <a:lstStyle/>
                    <a:p>
                      <a:r>
                        <a:rPr lang="fr-FR" sz="2400" dirty="0" err="1">
                          <a:solidFill>
                            <a:schemeClr val="accent5">
                              <a:lumMod val="50000"/>
                            </a:schemeClr>
                          </a:solidFill>
                        </a:rPr>
                        <a:t>Mutti</a:t>
                      </a:r>
                      <a:r>
                        <a:rPr lang="fr-FR" sz="2400" dirty="0">
                          <a:solidFill>
                            <a:schemeClr val="accent5">
                              <a:lumMod val="50000"/>
                            </a:schemeClr>
                          </a:solidFill>
                        </a:rPr>
                        <a:t> </a:t>
                      </a:r>
                      <a:r>
                        <a:rPr lang="fr-FR" sz="2400" dirty="0" err="1">
                          <a:solidFill>
                            <a:schemeClr val="accent5">
                              <a:lumMod val="50000"/>
                            </a:schemeClr>
                          </a:solidFill>
                        </a:rPr>
                        <a:t>ist</a:t>
                      </a:r>
                      <a:r>
                        <a:rPr lang="fr-FR" sz="2400" dirty="0">
                          <a:solidFill>
                            <a:schemeClr val="accent5">
                              <a:lumMod val="50000"/>
                            </a:schemeClr>
                          </a:solidFill>
                        </a:rPr>
                        <a:t> </a:t>
                      </a:r>
                      <a:r>
                        <a:rPr lang="fr-FR" sz="2400" b="1" dirty="0" err="1">
                          <a:solidFill>
                            <a:schemeClr val="accent5">
                              <a:lumMod val="50000"/>
                            </a:schemeClr>
                          </a:solidFill>
                        </a:rPr>
                        <a:t>streng</a:t>
                      </a:r>
                      <a:r>
                        <a:rPr lang="fr-FR" sz="2400" dirty="0">
                          <a:solidFill>
                            <a:schemeClr val="accent5">
                              <a:lumMod val="50000"/>
                            </a:schemeClr>
                          </a:solidFill>
                        </a:rPr>
                        <a:t>, </a:t>
                      </a:r>
                      <a:r>
                        <a:rPr lang="fr-FR" sz="2400" dirty="0" err="1">
                          <a:solidFill>
                            <a:schemeClr val="accent5">
                              <a:lumMod val="50000"/>
                            </a:schemeClr>
                          </a:solidFill>
                        </a:rPr>
                        <a:t>also</a:t>
                      </a:r>
                      <a:r>
                        <a:rPr lang="fr-FR" sz="2400" dirty="0">
                          <a:solidFill>
                            <a:schemeClr val="accent5">
                              <a:lumMod val="50000"/>
                            </a:schemeClr>
                          </a:solidFill>
                        </a:rPr>
                        <a:t> </a:t>
                      </a:r>
                      <a:r>
                        <a:rPr lang="fr-FR" sz="2400" dirty="0" err="1">
                          <a:solidFill>
                            <a:schemeClr val="accent5">
                              <a:lumMod val="50000"/>
                            </a:schemeClr>
                          </a:solidFill>
                        </a:rPr>
                        <a:t>keine</a:t>
                      </a:r>
                      <a:r>
                        <a:rPr lang="fr-FR" sz="2400" dirty="0">
                          <a:solidFill>
                            <a:schemeClr val="accent5">
                              <a:lumMod val="50000"/>
                            </a:schemeClr>
                          </a:solidFill>
                        </a:rPr>
                        <a:t> </a:t>
                      </a:r>
                      <a:r>
                        <a:rPr lang="fr-FR" sz="2400" dirty="0" err="1">
                          <a:solidFill>
                            <a:schemeClr val="accent5">
                              <a:lumMod val="50000"/>
                            </a:schemeClr>
                          </a:solidFill>
                        </a:rPr>
                        <a:t>Schuhe</a:t>
                      </a:r>
                      <a:r>
                        <a:rPr lang="fr-FR" sz="2400" dirty="0">
                          <a:solidFill>
                            <a:schemeClr val="accent5">
                              <a:lumMod val="50000"/>
                            </a:schemeClr>
                          </a:solidFill>
                        </a:rPr>
                        <a:t> </a:t>
                      </a:r>
                      <a:r>
                        <a:rPr lang="fr-FR" sz="2400" dirty="0" err="1">
                          <a:solidFill>
                            <a:schemeClr val="accent5">
                              <a:lumMod val="50000"/>
                            </a:schemeClr>
                          </a:solidFill>
                        </a:rPr>
                        <a:t>im</a:t>
                      </a:r>
                      <a:r>
                        <a:rPr lang="fr-FR" sz="2400" dirty="0">
                          <a:solidFill>
                            <a:schemeClr val="accent5">
                              <a:lumMod val="50000"/>
                            </a:schemeClr>
                          </a:solidFill>
                        </a:rPr>
                        <a:t> </a:t>
                      </a:r>
                      <a:r>
                        <a:rPr lang="fr-FR" sz="2400" dirty="0" err="1">
                          <a:solidFill>
                            <a:schemeClr val="accent5">
                              <a:lumMod val="50000"/>
                            </a:schemeClr>
                          </a:solidFill>
                        </a:rPr>
                        <a:t>Haus</a:t>
                      </a:r>
                      <a:r>
                        <a:rPr lang="fr-FR" sz="2400" dirty="0">
                          <a:solidFill>
                            <a:schemeClr val="accent5">
                              <a:lumMod val="50000"/>
                            </a:schemeClr>
                          </a:solidFill>
                        </a:rPr>
                        <a:t>!</a:t>
                      </a:r>
                    </a:p>
                  </a:txBody>
                  <a:tcPr anchor="ctr"/>
                </a:tc>
                <a:tc>
                  <a:txBody>
                    <a:bodyPr/>
                    <a:lstStyle/>
                    <a:p>
                      <a:r>
                        <a:rPr lang="fr-FR" sz="2400" dirty="0" err="1">
                          <a:solidFill>
                            <a:schemeClr val="accent5">
                              <a:lumMod val="50000"/>
                            </a:schemeClr>
                          </a:solidFill>
                        </a:rPr>
                        <a:t>Mum</a:t>
                      </a:r>
                      <a:r>
                        <a:rPr lang="fr-FR" sz="2400" dirty="0">
                          <a:solidFill>
                            <a:schemeClr val="accent5">
                              <a:lumMod val="50000"/>
                            </a:schemeClr>
                          </a:solidFill>
                        </a:rPr>
                        <a:t> </a:t>
                      </a:r>
                      <a:r>
                        <a:rPr lang="fr-FR" sz="2400" dirty="0" err="1">
                          <a:solidFill>
                            <a:schemeClr val="accent5">
                              <a:lumMod val="50000"/>
                            </a:schemeClr>
                          </a:solidFill>
                        </a:rPr>
                        <a:t>is</a:t>
                      </a:r>
                      <a:r>
                        <a:rPr lang="fr-FR" sz="2400" dirty="0">
                          <a:solidFill>
                            <a:schemeClr val="accent5">
                              <a:lumMod val="50000"/>
                            </a:schemeClr>
                          </a:solidFill>
                        </a:rPr>
                        <a:t> </a:t>
                      </a:r>
                      <a:r>
                        <a:rPr lang="fr-FR" sz="2400" b="1" dirty="0">
                          <a:solidFill>
                            <a:schemeClr val="accent5">
                              <a:lumMod val="50000"/>
                            </a:schemeClr>
                          </a:solidFill>
                        </a:rPr>
                        <a:t>strict</a:t>
                      </a:r>
                      <a:r>
                        <a:rPr lang="fr-FR" sz="2400" dirty="0">
                          <a:solidFill>
                            <a:schemeClr val="accent5">
                              <a:lumMod val="50000"/>
                            </a:schemeClr>
                          </a:solidFill>
                        </a:rPr>
                        <a:t>, </a:t>
                      </a:r>
                      <a:r>
                        <a:rPr lang="fr-FR" sz="2400" dirty="0" err="1">
                          <a:solidFill>
                            <a:schemeClr val="accent5">
                              <a:lumMod val="50000"/>
                            </a:schemeClr>
                          </a:solidFill>
                        </a:rPr>
                        <a:t>so</a:t>
                      </a:r>
                      <a:r>
                        <a:rPr lang="fr-FR" sz="2400" dirty="0">
                          <a:solidFill>
                            <a:schemeClr val="accent5">
                              <a:lumMod val="50000"/>
                            </a:schemeClr>
                          </a:solidFill>
                        </a:rPr>
                        <a:t> no </a:t>
                      </a:r>
                      <a:r>
                        <a:rPr lang="fr-FR" sz="2400" dirty="0" err="1">
                          <a:solidFill>
                            <a:schemeClr val="accent5">
                              <a:lumMod val="50000"/>
                            </a:schemeClr>
                          </a:solidFill>
                        </a:rPr>
                        <a:t>shoes</a:t>
                      </a:r>
                      <a:r>
                        <a:rPr lang="fr-FR" sz="2400" dirty="0">
                          <a:solidFill>
                            <a:schemeClr val="accent5">
                              <a:lumMod val="50000"/>
                            </a:schemeClr>
                          </a:solidFill>
                        </a:rPr>
                        <a:t> in the house!</a:t>
                      </a:r>
                    </a:p>
                  </a:txBody>
                  <a:tcPr anchor="ctr"/>
                </a:tc>
                <a:extLst>
                  <a:ext uri="{0D108BD9-81ED-4DB2-BD59-A6C34878D82A}">
                    <a16:rowId xmlns:a16="http://schemas.microsoft.com/office/drawing/2014/main" val="701881498"/>
                  </a:ext>
                </a:extLst>
              </a:tr>
              <a:tr h="370840">
                <a:tc>
                  <a:txBody>
                    <a:bodyPr/>
                    <a:lstStyle/>
                    <a:p>
                      <a:r>
                        <a:rPr lang="en-GB" sz="2400" dirty="0">
                          <a:solidFill>
                            <a:schemeClr val="accent5">
                              <a:lumMod val="50000"/>
                            </a:schemeClr>
                          </a:solidFill>
                        </a:rPr>
                        <a:t>Die </a:t>
                      </a:r>
                      <a:r>
                        <a:rPr lang="en-GB" sz="2400" b="1" dirty="0">
                          <a:solidFill>
                            <a:schemeClr val="accent5">
                              <a:lumMod val="50000"/>
                            </a:schemeClr>
                          </a:solidFill>
                        </a:rPr>
                        <a:t>Dame</a:t>
                      </a:r>
                      <a:r>
                        <a:rPr lang="en-GB" sz="2400" b="0" dirty="0">
                          <a:solidFill>
                            <a:schemeClr val="accent5">
                              <a:lumMod val="50000"/>
                            </a:schemeClr>
                          </a:solidFill>
                        </a:rPr>
                        <a:t> </a:t>
                      </a:r>
                      <a:r>
                        <a:rPr lang="en-GB" sz="2400" b="0" dirty="0" err="1">
                          <a:solidFill>
                            <a:schemeClr val="accent5">
                              <a:lumMod val="50000"/>
                            </a:schemeClr>
                          </a:solidFill>
                        </a:rPr>
                        <a:t>nebenan</a:t>
                      </a:r>
                      <a:r>
                        <a:rPr lang="en-GB" sz="2400" b="0" dirty="0">
                          <a:solidFill>
                            <a:schemeClr val="accent5">
                              <a:lumMod val="50000"/>
                            </a:schemeClr>
                          </a:solidFill>
                        </a:rPr>
                        <a:t>* </a:t>
                      </a:r>
                      <a:r>
                        <a:rPr lang="en-GB" sz="2400" b="0" dirty="0" err="1">
                          <a:solidFill>
                            <a:schemeClr val="accent5">
                              <a:lumMod val="50000"/>
                            </a:schemeClr>
                          </a:solidFill>
                        </a:rPr>
                        <a:t>verdient</a:t>
                      </a:r>
                      <a:r>
                        <a:rPr lang="en-GB" sz="2400" b="0" dirty="0">
                          <a:solidFill>
                            <a:schemeClr val="accent5">
                              <a:lumMod val="50000"/>
                            </a:schemeClr>
                          </a:solidFill>
                        </a:rPr>
                        <a:t> </a:t>
                      </a:r>
                      <a:r>
                        <a:rPr lang="en-GB" sz="2400" b="0" dirty="0" err="1">
                          <a:solidFill>
                            <a:schemeClr val="accent5">
                              <a:lumMod val="50000"/>
                            </a:schemeClr>
                          </a:solidFill>
                        </a:rPr>
                        <a:t>viel</a:t>
                      </a:r>
                      <a:r>
                        <a:rPr lang="en-GB" sz="2400" b="0" dirty="0">
                          <a:solidFill>
                            <a:schemeClr val="accent5">
                              <a:lumMod val="50000"/>
                            </a:schemeClr>
                          </a:solidFill>
                        </a:rPr>
                        <a:t>!</a:t>
                      </a:r>
                      <a:endParaRPr lang="fr-FR" sz="2400" dirty="0">
                        <a:solidFill>
                          <a:schemeClr val="accent5">
                            <a:lumMod val="50000"/>
                          </a:schemeClr>
                        </a:solidFill>
                      </a:endParaRPr>
                    </a:p>
                  </a:txBody>
                  <a:tcPr anchor="ctr"/>
                </a:tc>
                <a:tc>
                  <a:txBody>
                    <a:bodyPr/>
                    <a:lstStyle/>
                    <a:p>
                      <a:r>
                        <a:rPr lang="en-GB" sz="2400" dirty="0">
                          <a:solidFill>
                            <a:schemeClr val="accent5">
                              <a:lumMod val="50000"/>
                            </a:schemeClr>
                          </a:solidFill>
                        </a:rPr>
                        <a:t>The </a:t>
                      </a:r>
                      <a:r>
                        <a:rPr lang="en-GB" sz="2400" b="1" dirty="0">
                          <a:solidFill>
                            <a:schemeClr val="accent5">
                              <a:lumMod val="50000"/>
                            </a:schemeClr>
                          </a:solidFill>
                        </a:rPr>
                        <a:t>lady</a:t>
                      </a:r>
                      <a:r>
                        <a:rPr lang="en-GB" sz="2400" dirty="0">
                          <a:solidFill>
                            <a:schemeClr val="accent5">
                              <a:lumMod val="50000"/>
                            </a:schemeClr>
                          </a:solidFill>
                        </a:rPr>
                        <a:t> next door earns a lot!</a:t>
                      </a:r>
                      <a:endParaRPr lang="fr-FR" sz="2400" dirty="0">
                        <a:solidFill>
                          <a:schemeClr val="accent5">
                            <a:lumMod val="50000"/>
                          </a:schemeClr>
                        </a:solidFill>
                      </a:endParaRPr>
                    </a:p>
                  </a:txBody>
                  <a:tcPr anchor="ctr"/>
                </a:tc>
                <a:extLst>
                  <a:ext uri="{0D108BD9-81ED-4DB2-BD59-A6C34878D82A}">
                    <a16:rowId xmlns:a16="http://schemas.microsoft.com/office/drawing/2014/main" val="509225997"/>
                  </a:ext>
                </a:extLst>
              </a:tr>
            </a:tbl>
          </a:graphicData>
        </a:graphic>
      </p:graphicFrame>
      <p:pic>
        <p:nvPicPr>
          <p:cNvPr id="3" name="Picture 2" descr="background rectangle">
            <a:extLs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322814"/>
            <a:ext cx="6807200" cy="869950"/>
          </a:xfrm>
          <a:prstGeom prst="rect">
            <a:avLst/>
          </a:prstGeom>
        </p:spPr>
      </p:pic>
      <p:sp>
        <p:nvSpPr>
          <p:cNvPr id="4" name="Title 3"/>
          <p:cNvSpPr>
            <a:spLocks noGrp="1"/>
          </p:cNvSpPr>
          <p:nvPr>
            <p:ph type="title"/>
          </p:nvPr>
        </p:nvSpPr>
        <p:spPr>
          <a:xfrm>
            <a:off x="0" y="294041"/>
            <a:ext cx="6334539" cy="707849"/>
          </a:xfrm>
        </p:spPr>
        <p:txBody>
          <a:bodyPr>
            <a:normAutofit/>
          </a:bodyPr>
          <a:lstStyle/>
          <a:p>
            <a:r>
              <a:rPr lang="en-GB" sz="3600" b="1" dirty="0" err="1">
                <a:solidFill>
                  <a:schemeClr val="bg1"/>
                </a:solidFill>
              </a:rPr>
              <a:t>Falsche</a:t>
            </a:r>
            <a:r>
              <a:rPr lang="en-GB" sz="3600" b="1" dirty="0">
                <a:solidFill>
                  <a:schemeClr val="bg1"/>
                </a:solidFill>
              </a:rPr>
              <a:t> Freunde</a:t>
            </a:r>
          </a:p>
        </p:txBody>
      </p:sp>
      <p:sp>
        <p:nvSpPr>
          <p:cNvPr id="7" name="TextBox 6">
            <a:extLst>
              <a:ext uri="{FF2B5EF4-FFF2-40B4-BE49-F238E27FC236}">
                <a16:creationId xmlns:a16="http://schemas.microsoft.com/office/drawing/2014/main" id="{C8C77C08-5026-0447-B022-A3A477524218}"/>
              </a:ext>
            </a:extLst>
          </p:cNvPr>
          <p:cNvSpPr txBox="1"/>
          <p:nvPr/>
        </p:nvSpPr>
        <p:spPr>
          <a:xfrm>
            <a:off x="136106" y="1231753"/>
            <a:ext cx="11915749"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Mia </a:t>
            </a:r>
            <a:r>
              <a:rPr kumimoji="0" lang="en-US" sz="2400" b="0" i="0"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zeigt</a:t>
            </a:r>
            <a:r>
              <a:rPr kumimoji="0" lang="en-US" sz="24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 Katja das </a:t>
            </a:r>
            <a:r>
              <a:rPr kumimoji="0" lang="en-US" sz="2400" b="0" i="0"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neue</a:t>
            </a:r>
            <a:r>
              <a:rPr kumimoji="0" lang="en-US" sz="24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 Haus. </a:t>
            </a:r>
            <a:r>
              <a:rPr kumimoji="0" lang="en-US" sz="2400" b="0" i="0"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Schreib</a:t>
            </a:r>
            <a:r>
              <a:rPr kumimoji="0" lang="en-US" sz="24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 die </a:t>
            </a:r>
            <a:r>
              <a:rPr kumimoji="0" lang="en-US" sz="2400" b="0" i="0"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Sätze</a:t>
            </a:r>
            <a:r>
              <a:rPr kumimoji="0" lang="en-US" sz="24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 auf </a:t>
            </a:r>
            <a:r>
              <a:rPr kumimoji="0" lang="en-US" sz="2400" b="0" i="0"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Englisch</a:t>
            </a:r>
            <a:r>
              <a:rPr kumimoji="0" lang="en-US" sz="24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Vorsicht</a:t>
            </a:r>
            <a:r>
              <a:rPr kumimoji="0" lang="en-US" sz="24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 </a:t>
            </a:r>
            <a:r>
              <a:rPr kumimoji="0" lang="en-US" sz="2400" b="0" i="0"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vor</a:t>
            </a:r>
            <a:r>
              <a:rPr kumimoji="0" lang="en-US" sz="24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 den </a:t>
            </a:r>
            <a:r>
              <a:rPr kumimoji="0" lang="en-US" sz="2400" b="0" i="0"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falschen</a:t>
            </a:r>
            <a:r>
              <a:rPr kumimoji="0" lang="en-US" sz="24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 </a:t>
            </a:r>
            <a:r>
              <a:rPr kumimoji="0" lang="en-US" sz="2400" b="0" i="0"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Freunden</a:t>
            </a:r>
            <a:r>
              <a:rPr kumimoji="0" lang="en-US" sz="24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a:t>
            </a:r>
          </a:p>
        </p:txBody>
      </p:sp>
      <p:pic>
        <p:nvPicPr>
          <p:cNvPr id="8" name="Picture 7" descr="A picture containing window&#10;&#10;Description automatically generated">
            <a:extLst>
              <a:ext uri="{FF2B5EF4-FFF2-40B4-BE49-F238E27FC236}">
                <a16:creationId xmlns:a16="http://schemas.microsoft.com/office/drawing/2014/main" id="{1242D9AA-2978-4111-8221-246331DDDB6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190405" y="4325632"/>
            <a:ext cx="1865489" cy="1903984"/>
          </a:xfrm>
          <a:prstGeom prst="rect">
            <a:avLst/>
          </a:prstGeom>
        </p:spPr>
      </p:pic>
      <p:sp>
        <p:nvSpPr>
          <p:cNvPr id="10" name="Speech Bubble: Rectangle with Corners Rounded 9">
            <a:extLst>
              <a:ext uri="{FF2B5EF4-FFF2-40B4-BE49-F238E27FC236}">
                <a16:creationId xmlns:a16="http://schemas.microsoft.com/office/drawing/2014/main" id="{B0F739F8-7EE0-4ABC-A56E-3A4F1408BE84}"/>
              </a:ext>
            </a:extLst>
          </p:cNvPr>
          <p:cNvSpPr/>
          <p:nvPr/>
        </p:nvSpPr>
        <p:spPr>
          <a:xfrm>
            <a:off x="10011290" y="2648928"/>
            <a:ext cx="2084457" cy="1343034"/>
          </a:xfrm>
          <a:prstGeom prst="wedgeRoundRectCallout">
            <a:avLst>
              <a:gd name="adj1" fmla="val 10399"/>
              <a:gd name="adj2" fmla="val 75654"/>
              <a:gd name="adj3" fmla="val 16667"/>
            </a:avLst>
          </a:prstGeom>
          <a:solidFill>
            <a:srgbClr val="DAA520"/>
          </a:solidFill>
          <a:ln>
            <a:solidFill>
              <a:srgbClr val="115076"/>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000" b="0" i="0" u="none" strike="noStrike" kern="1200" cap="none" spc="0" normalizeH="0" baseline="0" noProof="0" dirty="0">
                <a:ln>
                  <a:noFill/>
                </a:ln>
                <a:solidFill>
                  <a:prstClr val="white"/>
                </a:solidFill>
                <a:effectLst/>
                <a:uLnTx/>
                <a:uFillTx/>
                <a:latin typeface="Century Gothic" panose="020F0302020204030204"/>
                <a:ea typeface="+mn-ea"/>
                <a:cs typeface="+mn-cs"/>
              </a:rPr>
              <a:t>*</a:t>
            </a:r>
            <a:r>
              <a:rPr kumimoji="0" lang="fr-FR" sz="2000" b="1" i="0" u="none" strike="noStrike" kern="1200" cap="none" spc="0" normalizeH="0" baseline="0" noProof="0" dirty="0" err="1">
                <a:ln>
                  <a:noFill/>
                </a:ln>
                <a:solidFill>
                  <a:prstClr val="white"/>
                </a:solidFill>
                <a:effectLst/>
                <a:uLnTx/>
                <a:uFillTx/>
                <a:latin typeface="Century Gothic" panose="020F0302020204030204"/>
                <a:ea typeface="+mn-ea"/>
                <a:cs typeface="+mn-cs"/>
              </a:rPr>
              <a:t>Vorsicht</a:t>
            </a:r>
            <a:r>
              <a:rPr kumimoji="0" lang="fr-FR" sz="2000" b="1" i="0" u="none" strike="noStrike" kern="1200" cap="none" spc="0" normalizeH="0" baseline="0" noProof="0" dirty="0">
                <a:ln>
                  <a:noFill/>
                </a:ln>
                <a:solidFill>
                  <a:prstClr val="white"/>
                </a:solidFill>
                <a:effectLst/>
                <a:uLnTx/>
                <a:uFillTx/>
                <a:latin typeface="Century Gothic" panose="020F0302020204030204"/>
                <a:ea typeface="+mn-ea"/>
                <a:cs typeface="+mn-cs"/>
              </a:rPr>
              <a:t> vor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000" b="0" i="0" u="none" strike="noStrike" kern="1200" cap="none" spc="0" normalizeH="0" baseline="0" noProof="0" dirty="0">
                <a:ln>
                  <a:noFill/>
                </a:ln>
                <a:solidFill>
                  <a:prstClr val="white"/>
                </a:solidFill>
                <a:effectLst/>
                <a:uLnTx/>
                <a:uFillTx/>
                <a:latin typeface="Century Gothic" panose="020F0302020204030204"/>
                <a:ea typeface="+mn-ea"/>
                <a:cs typeface="+mn-cs"/>
              </a:rPr>
              <a:t>= </a:t>
            </a:r>
            <a:r>
              <a:rPr kumimoji="0" lang="fr-FR" sz="2000" b="0" i="0" u="none" strike="noStrike" kern="1200" cap="none" spc="0" normalizeH="0" baseline="0" noProof="0" dirty="0" err="1">
                <a:ln>
                  <a:noFill/>
                </a:ln>
                <a:solidFill>
                  <a:prstClr val="white"/>
                </a:solidFill>
                <a:effectLst/>
                <a:uLnTx/>
                <a:uFillTx/>
                <a:latin typeface="Century Gothic" panose="020F0302020204030204"/>
                <a:ea typeface="+mn-ea"/>
                <a:cs typeface="+mn-cs"/>
              </a:rPr>
              <a:t>watch</a:t>
            </a:r>
            <a:r>
              <a:rPr kumimoji="0" lang="fr-FR" sz="2000" b="0" i="0" u="none" strike="noStrike" kern="1200" cap="none" spc="0" normalizeH="0" baseline="0" noProof="0" dirty="0">
                <a:ln>
                  <a:noFill/>
                </a:ln>
                <a:solidFill>
                  <a:prstClr val="white"/>
                </a:solidFill>
                <a:effectLst/>
                <a:uLnTx/>
                <a:uFillTx/>
                <a:latin typeface="Century Gothic" panose="020F0302020204030204"/>
                <a:ea typeface="+mn-ea"/>
                <a:cs typeface="+mn-cs"/>
              </a:rPr>
              <a:t> out for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000" b="0" i="0" u="none" strike="noStrike" kern="1200" cap="none" spc="0" normalizeH="0" baseline="0" noProof="0" dirty="0">
                <a:ln>
                  <a:noFill/>
                </a:ln>
                <a:solidFill>
                  <a:prstClr val="white"/>
                </a:solidFill>
                <a:effectLst/>
                <a:uLnTx/>
                <a:uFillTx/>
                <a:latin typeface="Century Gothic" panose="020F0302020204030204"/>
                <a:ea typeface="+mn-ea"/>
                <a:cs typeface="+mn-cs"/>
              </a:rPr>
              <a:t>*</a:t>
            </a:r>
            <a:r>
              <a:rPr kumimoji="0" lang="fr-FR" sz="2000" b="1" i="0" u="none" strike="noStrike" kern="1200" cap="none" spc="0" normalizeH="0" baseline="0" noProof="0" dirty="0" err="1">
                <a:ln>
                  <a:noFill/>
                </a:ln>
                <a:solidFill>
                  <a:prstClr val="white"/>
                </a:solidFill>
                <a:effectLst/>
                <a:uLnTx/>
                <a:uFillTx/>
                <a:latin typeface="Century Gothic" panose="020F0302020204030204"/>
                <a:ea typeface="+mn-ea"/>
                <a:cs typeface="+mn-cs"/>
              </a:rPr>
              <a:t>nebenan</a:t>
            </a:r>
            <a:r>
              <a:rPr kumimoji="0" lang="fr-FR" sz="2000" b="0" i="0" u="none" strike="noStrike" kern="1200" cap="none" spc="0" normalizeH="0" baseline="0" noProof="0" dirty="0">
                <a:ln>
                  <a:noFill/>
                </a:ln>
                <a:solidFill>
                  <a:prstClr val="white"/>
                </a:solidFill>
                <a:effectLst/>
                <a:uLnTx/>
                <a:uFillTx/>
                <a:latin typeface="Century Gothic" panose="020F0302020204030204"/>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000" b="0" i="0" u="none" strike="noStrike" kern="1200" cap="none" spc="0" normalizeH="0" baseline="0" noProof="0" dirty="0">
                <a:ln>
                  <a:noFill/>
                </a:ln>
                <a:solidFill>
                  <a:prstClr val="white"/>
                </a:solidFill>
                <a:effectLst/>
                <a:uLnTx/>
                <a:uFillTx/>
                <a:latin typeface="Century Gothic" panose="020F0302020204030204"/>
                <a:ea typeface="+mn-ea"/>
                <a:cs typeface="+mn-cs"/>
              </a:rPr>
              <a:t>= </a:t>
            </a:r>
            <a:r>
              <a:rPr kumimoji="0" lang="fr-FR" sz="2000" b="0" i="0" u="none" strike="noStrike" kern="1200" cap="none" spc="0" normalizeH="0" baseline="0" noProof="0" dirty="0" err="1">
                <a:ln>
                  <a:noFill/>
                </a:ln>
                <a:solidFill>
                  <a:prstClr val="white"/>
                </a:solidFill>
                <a:effectLst/>
                <a:uLnTx/>
                <a:uFillTx/>
                <a:latin typeface="Century Gothic" panose="020F0302020204030204"/>
                <a:ea typeface="+mn-ea"/>
                <a:cs typeface="+mn-cs"/>
              </a:rPr>
              <a:t>next</a:t>
            </a:r>
            <a:r>
              <a:rPr kumimoji="0" lang="fr-FR" sz="2000" b="0" i="0" u="none" strike="noStrike" kern="1200" cap="none" spc="0" normalizeH="0" baseline="0" noProof="0" dirty="0">
                <a:ln>
                  <a:noFill/>
                </a:ln>
                <a:solidFill>
                  <a:prstClr val="white"/>
                </a:solidFill>
                <a:effectLst/>
                <a:uLnTx/>
                <a:uFillTx/>
                <a:latin typeface="Century Gothic" panose="020F0302020204030204"/>
                <a:ea typeface="+mn-ea"/>
                <a:cs typeface="+mn-cs"/>
              </a:rPr>
              <a:t> </a:t>
            </a:r>
            <a:r>
              <a:rPr kumimoji="0" lang="fr-FR" sz="2000" b="0" i="0" u="none" strike="noStrike" kern="1200" cap="none" spc="0" normalizeH="0" baseline="0" noProof="0" dirty="0" err="1">
                <a:ln>
                  <a:noFill/>
                </a:ln>
                <a:solidFill>
                  <a:prstClr val="white"/>
                </a:solidFill>
                <a:effectLst/>
                <a:uLnTx/>
                <a:uFillTx/>
                <a:latin typeface="Century Gothic" panose="020F0302020204030204"/>
                <a:ea typeface="+mn-ea"/>
                <a:cs typeface="+mn-cs"/>
              </a:rPr>
              <a:t>door</a:t>
            </a:r>
            <a:r>
              <a:rPr kumimoji="0" lang="fr-FR" sz="2000" b="0" i="0" u="none" strike="noStrike" kern="1200" cap="none" spc="0" normalizeH="0" baseline="0" noProof="0" dirty="0">
                <a:ln>
                  <a:noFill/>
                </a:ln>
                <a:solidFill>
                  <a:prstClr val="white"/>
                </a:solidFill>
                <a:effectLst/>
                <a:uLnTx/>
                <a:uFillTx/>
                <a:latin typeface="Century Gothic" panose="020F0302020204030204"/>
                <a:ea typeface="+mn-ea"/>
                <a:cs typeface="+mn-cs"/>
              </a:rPr>
              <a:t> </a:t>
            </a:r>
          </a:p>
        </p:txBody>
      </p:sp>
      <p:sp>
        <p:nvSpPr>
          <p:cNvPr id="11" name="Rectangle 10">
            <a:extLst>
              <a:ext uri="{FF2B5EF4-FFF2-40B4-BE49-F238E27FC236}">
                <a16:creationId xmlns:a16="http://schemas.microsoft.com/office/drawing/2014/main" id="{77E44D08-FF64-4DFD-B314-C35419DB8DBB}"/>
              </a:ext>
            </a:extLst>
          </p:cNvPr>
          <p:cNvSpPr/>
          <p:nvPr/>
        </p:nvSpPr>
        <p:spPr>
          <a:xfrm>
            <a:off x="5659783" y="2677054"/>
            <a:ext cx="4306844" cy="355499"/>
          </a:xfrm>
          <a:prstGeom prst="rect">
            <a:avLst/>
          </a:prstGeom>
          <a:solidFill>
            <a:srgbClr val="FFE8CB"/>
          </a:solidFill>
          <a:ln>
            <a:solidFill>
              <a:srgbClr val="FFE8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12" name="Rectangle 11">
            <a:extLst>
              <a:ext uri="{FF2B5EF4-FFF2-40B4-BE49-F238E27FC236}">
                <a16:creationId xmlns:a16="http://schemas.microsoft.com/office/drawing/2014/main" id="{7919F3C7-1037-4502-9958-983A01D41852}"/>
              </a:ext>
            </a:extLst>
          </p:cNvPr>
          <p:cNvSpPr/>
          <p:nvPr/>
        </p:nvSpPr>
        <p:spPr>
          <a:xfrm>
            <a:off x="5659783" y="3158839"/>
            <a:ext cx="4306844" cy="355499"/>
          </a:xfrm>
          <a:prstGeom prst="rect">
            <a:avLst/>
          </a:prstGeom>
          <a:solidFill>
            <a:srgbClr val="FFF4E7"/>
          </a:solidFill>
          <a:ln>
            <a:solidFill>
              <a:srgbClr val="FFF4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13" name="Rectangle 12">
            <a:extLst>
              <a:ext uri="{FF2B5EF4-FFF2-40B4-BE49-F238E27FC236}">
                <a16:creationId xmlns:a16="http://schemas.microsoft.com/office/drawing/2014/main" id="{4E06218E-C9D3-4CB2-8E86-F0E052515E43}"/>
              </a:ext>
            </a:extLst>
          </p:cNvPr>
          <p:cNvSpPr/>
          <p:nvPr/>
        </p:nvSpPr>
        <p:spPr>
          <a:xfrm>
            <a:off x="5615118" y="3589625"/>
            <a:ext cx="4306844" cy="355499"/>
          </a:xfrm>
          <a:prstGeom prst="rect">
            <a:avLst/>
          </a:prstGeom>
          <a:solidFill>
            <a:srgbClr val="FFE8CB"/>
          </a:solidFill>
          <a:ln>
            <a:solidFill>
              <a:srgbClr val="FFE8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14" name="Rectangle 13">
            <a:extLst>
              <a:ext uri="{FF2B5EF4-FFF2-40B4-BE49-F238E27FC236}">
                <a16:creationId xmlns:a16="http://schemas.microsoft.com/office/drawing/2014/main" id="{76451E22-D69D-45C7-AB00-06A7743C64E5}"/>
              </a:ext>
            </a:extLst>
          </p:cNvPr>
          <p:cNvSpPr/>
          <p:nvPr/>
        </p:nvSpPr>
        <p:spPr>
          <a:xfrm>
            <a:off x="5669623" y="4101784"/>
            <a:ext cx="4558471" cy="311022"/>
          </a:xfrm>
          <a:prstGeom prst="rect">
            <a:avLst/>
          </a:prstGeom>
          <a:solidFill>
            <a:srgbClr val="FFF4E7"/>
          </a:solidFill>
          <a:ln>
            <a:solidFill>
              <a:srgbClr val="FFF4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15" name="Rectangle 14">
            <a:extLst>
              <a:ext uri="{FF2B5EF4-FFF2-40B4-BE49-F238E27FC236}">
                <a16:creationId xmlns:a16="http://schemas.microsoft.com/office/drawing/2014/main" id="{5BA07086-40F4-4B55-B502-D189A25BE43A}"/>
              </a:ext>
            </a:extLst>
          </p:cNvPr>
          <p:cNvSpPr/>
          <p:nvPr/>
        </p:nvSpPr>
        <p:spPr>
          <a:xfrm>
            <a:off x="5612253" y="4501756"/>
            <a:ext cx="4558471" cy="355499"/>
          </a:xfrm>
          <a:prstGeom prst="rect">
            <a:avLst/>
          </a:prstGeom>
          <a:solidFill>
            <a:srgbClr val="FFE8CB"/>
          </a:solidFill>
          <a:ln>
            <a:solidFill>
              <a:srgbClr val="FFE8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16" name="Rectangle 15">
            <a:extLst>
              <a:ext uri="{FF2B5EF4-FFF2-40B4-BE49-F238E27FC236}">
                <a16:creationId xmlns:a16="http://schemas.microsoft.com/office/drawing/2014/main" id="{AD4D5DB8-CCAD-49C7-BBFC-A54E84435D02}"/>
              </a:ext>
            </a:extLst>
          </p:cNvPr>
          <p:cNvSpPr/>
          <p:nvPr/>
        </p:nvSpPr>
        <p:spPr>
          <a:xfrm>
            <a:off x="5659783" y="4967077"/>
            <a:ext cx="4558471" cy="766827"/>
          </a:xfrm>
          <a:prstGeom prst="rect">
            <a:avLst/>
          </a:prstGeom>
          <a:solidFill>
            <a:srgbClr val="FFF4E7"/>
          </a:solidFill>
          <a:ln>
            <a:solidFill>
              <a:srgbClr val="FFF4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18" name="Rounded Rectangle 11">
            <a:extLst>
              <a:ext uri="{FF2B5EF4-FFF2-40B4-BE49-F238E27FC236}">
                <a16:creationId xmlns:a16="http://schemas.microsoft.com/office/drawing/2014/main" id="{F952A756-1381-4035-AB69-79887E4E722D}"/>
              </a:ext>
            </a:extLst>
          </p:cNvPr>
          <p:cNvSpPr/>
          <p:nvPr/>
        </p:nvSpPr>
        <p:spPr>
          <a:xfrm>
            <a:off x="11008800" y="247046"/>
            <a:ext cx="950400" cy="400919"/>
          </a:xfrm>
          <a:prstGeom prst="roundRect">
            <a:avLst/>
          </a:prstGeom>
          <a:solidFill>
            <a:srgbClr val="DAA520"/>
          </a:solidFill>
          <a:ln>
            <a:solidFill>
              <a:srgbClr val="11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lesen</a:t>
            </a:r>
            <a:endParaRPr kumimoji="0" lang="en-GB" sz="2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pic>
        <p:nvPicPr>
          <p:cNvPr id="6" name="Picture 5" descr="A picture containing drawing&#10;&#10;Description automatically generated">
            <a:extLst>
              <a:ext uri="{FF2B5EF4-FFF2-40B4-BE49-F238E27FC236}">
                <a16:creationId xmlns:a16="http://schemas.microsoft.com/office/drawing/2014/main" id="{99611367-73BB-4F89-8B5C-592C5A39E4EE}"/>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11053519" y="757789"/>
            <a:ext cx="1002375" cy="1576316"/>
          </a:xfrm>
          <a:prstGeom prst="rect">
            <a:avLst/>
          </a:prstGeom>
        </p:spPr>
      </p:pic>
      <p:sp>
        <p:nvSpPr>
          <p:cNvPr id="20" name="Rectangle 19">
            <a:extLst>
              <a:ext uri="{FF2B5EF4-FFF2-40B4-BE49-F238E27FC236}">
                <a16:creationId xmlns:a16="http://schemas.microsoft.com/office/drawing/2014/main" id="{D52AE970-C89A-4F93-8B31-FEF36753259B}"/>
              </a:ext>
            </a:extLst>
          </p:cNvPr>
          <p:cNvSpPr/>
          <p:nvPr/>
        </p:nvSpPr>
        <p:spPr>
          <a:xfrm>
            <a:off x="5612253" y="5792621"/>
            <a:ext cx="4707227" cy="346862"/>
          </a:xfrm>
          <a:prstGeom prst="rect">
            <a:avLst/>
          </a:prstGeom>
          <a:solidFill>
            <a:srgbClr val="FFE8CB"/>
          </a:solidFill>
          <a:ln>
            <a:solidFill>
              <a:srgbClr val="FFE8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Tree>
    <p:extLst>
      <p:ext uri="{BB962C8B-B14F-4D97-AF65-F5344CB8AC3E}">
        <p14:creationId xmlns:p14="http://schemas.microsoft.com/office/powerpoint/2010/main" val="1509981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1"/>
                                        </p:tgtEl>
                                      </p:cBhvr>
                                    </p:animEffect>
                                    <p:set>
                                      <p:cBhvr>
                                        <p:cTn id="7" dur="1" fill="hold">
                                          <p:stCondLst>
                                            <p:cond delay="499"/>
                                          </p:stCondLst>
                                        </p:cTn>
                                        <p:tgtEl>
                                          <p:spTgt spid="11"/>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2"/>
                                        </p:tgtEl>
                                      </p:cBhvr>
                                    </p:animEffect>
                                    <p:set>
                                      <p:cBhvr>
                                        <p:cTn id="12" dur="1" fill="hold">
                                          <p:stCondLst>
                                            <p:cond delay="499"/>
                                          </p:stCondLst>
                                        </p:cTn>
                                        <p:tgtEl>
                                          <p:spTgt spid="1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13"/>
                                        </p:tgtEl>
                                      </p:cBhvr>
                                    </p:animEffect>
                                    <p:set>
                                      <p:cBhvr>
                                        <p:cTn id="17" dur="1" fill="hold">
                                          <p:stCondLst>
                                            <p:cond delay="499"/>
                                          </p:stCondLst>
                                        </p:cTn>
                                        <p:tgtEl>
                                          <p:spTgt spid="13"/>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14"/>
                                        </p:tgtEl>
                                      </p:cBhvr>
                                    </p:animEffect>
                                    <p:set>
                                      <p:cBhvr>
                                        <p:cTn id="22" dur="1" fill="hold">
                                          <p:stCondLst>
                                            <p:cond delay="499"/>
                                          </p:stCondLst>
                                        </p:cTn>
                                        <p:tgtEl>
                                          <p:spTgt spid="1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15"/>
                                        </p:tgtEl>
                                      </p:cBhvr>
                                    </p:animEffect>
                                    <p:set>
                                      <p:cBhvr>
                                        <p:cTn id="27" dur="1" fill="hold">
                                          <p:stCondLst>
                                            <p:cond delay="499"/>
                                          </p:stCondLst>
                                        </p:cTn>
                                        <p:tgtEl>
                                          <p:spTgt spid="15"/>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0" nodeType="clickEffect">
                                  <p:stCondLst>
                                    <p:cond delay="0"/>
                                  </p:stCondLst>
                                  <p:childTnLst>
                                    <p:animEffect transition="out" filter="fade">
                                      <p:cBhvr>
                                        <p:cTn id="31" dur="500"/>
                                        <p:tgtEl>
                                          <p:spTgt spid="16"/>
                                        </p:tgtEl>
                                      </p:cBhvr>
                                    </p:animEffect>
                                    <p:set>
                                      <p:cBhvr>
                                        <p:cTn id="32" dur="1" fill="hold">
                                          <p:stCondLst>
                                            <p:cond delay="499"/>
                                          </p:stCondLst>
                                        </p:cTn>
                                        <p:tgtEl>
                                          <p:spTgt spid="16"/>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20"/>
                                        </p:tgtEl>
                                      </p:cBhvr>
                                    </p:animEffect>
                                    <p:set>
                                      <p:cBhvr>
                                        <p:cTn id="37" dur="1" fill="hold">
                                          <p:stCondLst>
                                            <p:cond delay="499"/>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P spid="2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96863"/>
            <a:ext cx="6649156" cy="867128"/>
          </a:xfrm>
          <a:prstGeom prst="rect">
            <a:avLst/>
          </a:prstGeom>
        </p:spPr>
      </p:pic>
      <p:sp>
        <p:nvSpPr>
          <p:cNvPr id="2" name="Title 1"/>
          <p:cNvSpPr>
            <a:spLocks noGrp="1"/>
          </p:cNvSpPr>
          <p:nvPr>
            <p:ph type="title"/>
          </p:nvPr>
        </p:nvSpPr>
        <p:spPr>
          <a:xfrm>
            <a:off x="82286" y="0"/>
            <a:ext cx="6484584" cy="1325563"/>
          </a:xfrm>
        </p:spPr>
        <p:txBody>
          <a:bodyPr>
            <a:normAutofit/>
          </a:bodyPr>
          <a:lstStyle/>
          <a:p>
            <a:r>
              <a:rPr lang="en-GB" sz="3600" b="1" dirty="0" err="1">
                <a:solidFill>
                  <a:schemeClr val="bg1"/>
                </a:solidFill>
              </a:rPr>
              <a:t>Fonética</a:t>
            </a:r>
            <a:endParaRPr lang="en-GB" sz="3600" b="1" dirty="0">
              <a:solidFill>
                <a:schemeClr val="bg1"/>
              </a:solidFill>
            </a:endParaRPr>
          </a:p>
        </p:txBody>
      </p:sp>
      <p:sp>
        <p:nvSpPr>
          <p:cNvPr id="4" name="Rounded Rectangle 11">
            <a:extLst>
              <a:ext uri="{FF2B5EF4-FFF2-40B4-BE49-F238E27FC236}">
                <a16:creationId xmlns:a16="http://schemas.microsoft.com/office/drawing/2014/main" id="{A316DD52-7894-4A75-969C-CA0645DA2978}"/>
              </a:ext>
            </a:extLst>
          </p:cNvPr>
          <p:cNvSpPr/>
          <p:nvPr/>
        </p:nvSpPr>
        <p:spPr>
          <a:xfrm>
            <a:off x="9359900" y="258166"/>
            <a:ext cx="2568243" cy="400919"/>
          </a:xfrm>
          <a:prstGeom prst="roundRect">
            <a:avLst/>
          </a:prstGeom>
          <a:solidFill>
            <a:srgbClr val="F66400"/>
          </a:solidFill>
          <a:ln>
            <a:solidFill>
              <a:srgbClr val="11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escuchar</a:t>
            </a:r>
            <a:r>
              <a:rPr kumimoji="0" lang="en-GB" sz="2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a:t>
            </a:r>
            <a:r>
              <a:rPr kumimoji="0" lang="en-GB" sz="20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escribir</a:t>
            </a:r>
            <a:endParaRPr kumimoji="0" lang="en-GB" sz="2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6" name="TextBox 5">
            <a:extLst>
              <a:ext uri="{FF2B5EF4-FFF2-40B4-BE49-F238E27FC236}">
                <a16:creationId xmlns:a16="http://schemas.microsoft.com/office/drawing/2014/main" id="{EF8CDABB-FE34-9B40-A7AC-9470E22856BF}"/>
              </a:ext>
            </a:extLst>
          </p:cNvPr>
          <p:cNvSpPr txBox="1"/>
          <p:nvPr/>
        </p:nvSpPr>
        <p:spPr>
          <a:xfrm>
            <a:off x="180000" y="1296000"/>
            <a:ext cx="547165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Text</a:t>
            </a:r>
          </a:p>
        </p:txBody>
      </p:sp>
    </p:spTree>
    <p:extLst>
      <p:ext uri="{BB962C8B-B14F-4D97-AF65-F5344CB8AC3E}">
        <p14:creationId xmlns:p14="http://schemas.microsoft.com/office/powerpoint/2010/main" val="589296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Picture 7" descr="background rectangle">
            <a:extLs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296864"/>
            <a:ext cx="6457246" cy="867128"/>
          </a:xfrm>
          <a:prstGeom prst="rect">
            <a:avLst/>
          </a:prstGeom>
        </p:spPr>
      </p:pic>
      <p:sp>
        <p:nvSpPr>
          <p:cNvPr id="4" name="Title 3"/>
          <p:cNvSpPr>
            <a:spLocks noGrp="1"/>
          </p:cNvSpPr>
          <p:nvPr>
            <p:ph type="title"/>
          </p:nvPr>
        </p:nvSpPr>
        <p:spPr>
          <a:xfrm>
            <a:off x="0" y="296864"/>
            <a:ext cx="5265384" cy="707849"/>
          </a:xfrm>
        </p:spPr>
        <p:txBody>
          <a:bodyPr>
            <a:normAutofit/>
          </a:bodyPr>
          <a:lstStyle/>
          <a:p>
            <a:r>
              <a:rPr lang="en-GB" sz="3600" b="1" dirty="0" err="1">
                <a:solidFill>
                  <a:schemeClr val="bg1"/>
                </a:solidFill>
              </a:rPr>
              <a:t>Vocabulaire</a:t>
            </a:r>
            <a:endParaRPr lang="en-GB" sz="3600" b="1" dirty="0">
              <a:solidFill>
                <a:schemeClr val="bg1"/>
              </a:solidFill>
            </a:endParaRPr>
          </a:p>
        </p:txBody>
      </p:sp>
      <p:sp>
        <p:nvSpPr>
          <p:cNvPr id="7" name="Rounded Rectangle 46">
            <a:extLst>
              <a:ext uri="{FF2B5EF4-FFF2-40B4-BE49-F238E27FC236}">
                <a16:creationId xmlns:a16="http://schemas.microsoft.com/office/drawing/2014/main" id="{FB09667E-50A2-4099-B9F5-10D9728BF65D}"/>
              </a:ext>
            </a:extLst>
          </p:cNvPr>
          <p:cNvSpPr/>
          <p:nvPr/>
        </p:nvSpPr>
        <p:spPr>
          <a:xfrm>
            <a:off x="10277475" y="249869"/>
            <a:ext cx="1632445" cy="400919"/>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écouter</a:t>
            </a:r>
            <a:endParaRPr kumimoji="0" lang="en-GB" sz="2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6" name="TextBox 5">
            <a:extLst>
              <a:ext uri="{FF2B5EF4-FFF2-40B4-BE49-F238E27FC236}">
                <a16:creationId xmlns:a16="http://schemas.microsoft.com/office/drawing/2014/main" id="{F3E11188-B433-5A4A-A669-78C0EE9B8445}"/>
              </a:ext>
            </a:extLst>
          </p:cNvPr>
          <p:cNvSpPr txBox="1"/>
          <p:nvPr/>
        </p:nvSpPr>
        <p:spPr>
          <a:xfrm>
            <a:off x="180000" y="1296000"/>
            <a:ext cx="1119808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Text</a:t>
            </a:r>
          </a:p>
        </p:txBody>
      </p:sp>
    </p:spTree>
    <p:extLst>
      <p:ext uri="{BB962C8B-B14F-4D97-AF65-F5344CB8AC3E}">
        <p14:creationId xmlns:p14="http://schemas.microsoft.com/office/powerpoint/2010/main" val="2987113554"/>
      </p:ext>
    </p:extLst>
  </p:cSld>
  <p:clrMapOvr>
    <a:masterClrMapping/>
  </p:clrMapOvr>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400" dirty="0">
            <a:solidFill>
              <a:schemeClr val="accent5">
                <a:lumMod val="50000"/>
              </a:schemeClr>
            </a:solidFill>
          </a:defRPr>
        </a:defPPr>
      </a:lstStyle>
    </a:txDef>
  </a:objectDefaults>
  <a:extraClrSchemeLst/>
  <a:extLst>
    <a:ext uri="{05A4C25C-085E-4340-85A3-A5531E510DB2}">
      <thm15:themeFamily xmlns:thm15="http://schemas.microsoft.com/office/thememl/2012/main" name="German_skeleton_template" id="{AA952BBC-ACA2-3542-94B6-99D1100DCE48}" vid="{9600BB7D-2A88-524B-9D90-210FB0DF92A0}"/>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400" dirty="0" smtClean="0">
            <a:solidFill>
              <a:schemeClr val="accent5">
                <a:lumMod val="50000"/>
              </a:schemeClr>
            </a:solidFill>
          </a:defRPr>
        </a:defPPr>
      </a:lstStyle>
    </a:txDef>
  </a:objectDefaults>
  <a:extraClrSchemeLst/>
  <a:extLst>
    <a:ext uri="{05A4C25C-085E-4340-85A3-A5531E510DB2}">
      <thm15:themeFamily xmlns:thm15="http://schemas.microsoft.com/office/thememl/2012/main" name="Presentation1" id="{14F064CD-3073-5648-9E13-7A2904DB6E77}" vid="{867742E5-2587-084B-8BD5-7DA6ADC8FE5B}"/>
    </a:ext>
  </a:extLst>
</a:theme>
</file>

<file path=ppt/theme/theme3.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400" dirty="0">
            <a:solidFill>
              <a:schemeClr val="accent5">
                <a:lumMod val="50000"/>
              </a:schemeClr>
            </a:solidFill>
          </a:defRPr>
        </a:defPPr>
      </a:lstStyle>
    </a:txDef>
  </a:objectDefaults>
  <a:extraClrSchemeLst/>
  <a:extLst>
    <a:ext uri="{05A4C25C-085E-4340-85A3-A5531E510DB2}">
      <thm15:themeFamily xmlns:thm15="http://schemas.microsoft.com/office/thememl/2012/main" name="Presentation2" id="{47E36F7B-8A25-CA40-9FA5-8DCBF1A6ECFD}" vid="{914B3A9D-F764-B046-97B8-E880776F9464}"/>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316</TotalTime>
  <Words>794</Words>
  <Application>Microsoft Office PowerPoint</Application>
  <PresentationFormat>Widescreen</PresentationFormat>
  <Paragraphs>99</Paragraphs>
  <Slides>5</Slides>
  <Notes>5</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5</vt:i4>
      </vt:variant>
    </vt:vector>
  </HeadingPairs>
  <TitlesOfParts>
    <vt:vector size="11" baseType="lpstr">
      <vt:lpstr>Arial</vt:lpstr>
      <vt:lpstr>Calibri</vt:lpstr>
      <vt:lpstr>Century Gothic</vt:lpstr>
      <vt:lpstr>2_Office Theme</vt:lpstr>
      <vt:lpstr>1_Office Theme</vt:lpstr>
      <vt:lpstr>3_Office Theme</vt:lpstr>
      <vt:lpstr>Falsche Freunde</vt:lpstr>
      <vt:lpstr>Falsche Freunde (1/8)</vt:lpstr>
      <vt:lpstr>Falsche Freunde</vt:lpstr>
      <vt:lpstr>Fonética</vt:lpstr>
      <vt:lpstr>Vocabulaire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Hawkes</dc:creator>
  <cp:lastModifiedBy>Jenny Hopper</cp:lastModifiedBy>
  <cp:revision>17</cp:revision>
  <dcterms:created xsi:type="dcterms:W3CDTF">2021-02-04T07:50:06Z</dcterms:created>
  <dcterms:modified xsi:type="dcterms:W3CDTF">2021-03-02T13:06:37Z</dcterms:modified>
</cp:coreProperties>
</file>