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7"/>
  </p:notesMasterIdLst>
  <p:sldIdLst>
    <p:sldId id="640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50" autoAdjust="0"/>
  </p:normalViewPr>
  <p:slideViewPr>
    <p:cSldViewPr snapToGrid="0">
      <p:cViewPr varScale="1">
        <p:scale>
          <a:sx n="51" d="100"/>
          <a:sy n="51" d="100"/>
        </p:scale>
        <p:origin x="1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7FAD3-0CC5-429F-BB04-4E199636F5A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18CC-0A43-4D3B-9745-7B9203EC9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</a:t>
            </a:r>
            <a:r>
              <a:rPr lang="en-GB" dirty="0"/>
              <a:t>2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dirty="0"/>
              <a:t>This activity highlights similarities and differences in the English and German pronunciation of the SSC [d-] and [-d], using cognates and near-cognates which have not been previously taught. </a:t>
            </a:r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Students say the words aloud in German, (following the rule that [d] at the start or in the middle of words sounds like ‘d’ in ‘do’ and final [-d] is like ‘t’) </a:t>
            </a:r>
          </a:p>
          <a:p>
            <a:r>
              <a:rPr lang="en-GB" dirty="0"/>
              <a:t>2. They compare how the words sound with the pronunciation of their English equivalents.</a:t>
            </a:r>
          </a:p>
          <a:p>
            <a:r>
              <a:rPr lang="en-GB" dirty="0"/>
              <a:t>3. They note down for each whether the [d] sound is the same as in English or different.</a:t>
            </a:r>
          </a:p>
          <a:p>
            <a:r>
              <a:rPr lang="en-GB" dirty="0"/>
              <a:t>4. Click the ticks to listen and check the German pronunciation.</a:t>
            </a:r>
            <a:br>
              <a:rPr lang="en-GB" dirty="0"/>
            </a:br>
            <a:r>
              <a:rPr lang="en-GB" dirty="0"/>
              <a:t>5. Students identify the hidden word (Deutschland) running top to bottom, which also contains this week’s SSC [-d] and initial [d-].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dirty="0"/>
              <a:t>ideal</a:t>
            </a:r>
            <a:br>
              <a:rPr lang="en-GB" dirty="0"/>
            </a:br>
            <a:r>
              <a:rPr lang="en-GB" dirty="0"/>
              <a:t>England</a:t>
            </a:r>
            <a:br>
              <a:rPr lang="en-GB" dirty="0"/>
            </a:br>
            <a:r>
              <a:rPr lang="en-GB" dirty="0" err="1"/>
              <a:t>Produkte</a:t>
            </a:r>
            <a:br>
              <a:rPr lang="en-GB" dirty="0"/>
            </a:br>
            <a:r>
              <a:rPr lang="en-GB" dirty="0"/>
              <a:t>Stand</a:t>
            </a:r>
            <a:br>
              <a:rPr lang="en-GB" dirty="0"/>
            </a:br>
            <a:r>
              <a:rPr lang="en-GB" dirty="0"/>
              <a:t>Dimension</a:t>
            </a:r>
            <a:br>
              <a:rPr lang="en-GB" dirty="0"/>
            </a:br>
            <a:r>
              <a:rPr lang="en-GB" dirty="0"/>
              <a:t>Schade</a:t>
            </a:r>
            <a:br>
              <a:rPr lang="en-GB" dirty="0"/>
            </a:br>
            <a:r>
              <a:rPr lang="en-GB" dirty="0"/>
              <a:t>Hand</a:t>
            </a:r>
            <a:br>
              <a:rPr lang="en-GB" dirty="0"/>
            </a:br>
            <a:r>
              <a:rPr lang="en-GB" dirty="0"/>
              <a:t>wild</a:t>
            </a:r>
            <a:br>
              <a:rPr lang="en-GB" dirty="0"/>
            </a:br>
            <a:r>
              <a:rPr lang="en-GB" dirty="0"/>
              <a:t>Standard</a:t>
            </a:r>
            <a:br>
              <a:rPr lang="en-GB" dirty="0"/>
            </a:br>
            <a:r>
              <a:rPr lang="en-GB" dirty="0" err="1"/>
              <a:t>Kandidat</a:t>
            </a:r>
            <a:br>
              <a:rPr lang="en-GB" dirty="0"/>
            </a:br>
            <a:r>
              <a:rPr lang="en-GB" dirty="0" err="1"/>
              <a:t>Studie</a:t>
            </a:r>
            <a:br>
              <a:rPr lang="en-GB" dirty="0"/>
            </a:br>
            <a:br>
              <a:rPr lang="en-GB" dirty="0"/>
            </a:br>
            <a:r>
              <a:rPr lang="en-GB" b="1" baseline="0" dirty="0"/>
              <a:t>Word frequency of words, including unknown words or cognates (1 is the most frequent word in German): </a:t>
            </a:r>
            <a:br>
              <a:rPr lang="en-GB" b="1" baseline="0" dirty="0"/>
            </a:br>
            <a:r>
              <a:rPr lang="en-GB" b="0" baseline="0" dirty="0"/>
              <a:t>Dimension [1998] England [1762] Hand [180] ideal [1234] </a:t>
            </a:r>
            <a:r>
              <a:rPr lang="en-GB" b="0" baseline="0" dirty="0" err="1"/>
              <a:t>Kandidat</a:t>
            </a:r>
            <a:r>
              <a:rPr lang="en-GB" b="0" baseline="0" dirty="0"/>
              <a:t> [1854] </a:t>
            </a:r>
            <a:r>
              <a:rPr lang="en-GB" b="0" baseline="0" dirty="0" err="1"/>
              <a:t>Produkte</a:t>
            </a:r>
            <a:r>
              <a:rPr lang="en-GB" b="0" baseline="0" dirty="0"/>
              <a:t> [422] </a:t>
            </a:r>
            <a:r>
              <a:rPr lang="en-GB" b="0" baseline="0" dirty="0" err="1"/>
              <a:t>schade</a:t>
            </a:r>
            <a:r>
              <a:rPr lang="en-GB" b="0" baseline="0" dirty="0"/>
              <a:t> [2788] Stand [1357] Standard [1982] </a:t>
            </a:r>
            <a:r>
              <a:rPr lang="en-GB" b="0" baseline="0" dirty="0" err="1"/>
              <a:t>Studie</a:t>
            </a:r>
            <a:r>
              <a:rPr lang="en-GB" b="0" baseline="0" dirty="0"/>
              <a:t> [784] wild [1643]</a:t>
            </a:r>
            <a:br>
              <a:rPr lang="en-GB" b="1" baseline="0" dirty="0"/>
            </a:b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(2006). A frequency dictionary of German: core vocabulary for learners. Routledge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7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09630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0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05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2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67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4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55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20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2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28983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6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05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8239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353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90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35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74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84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362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22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865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3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734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495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060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90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62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7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1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7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3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20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52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78335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973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8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7.wav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audio" Target="../media/audio6.wav"/><Relationship Id="rId17" Type="http://schemas.openxmlformats.org/officeDocument/2006/relationships/audio" Target="../media/audio11.wav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audio" Target="../media/audio5.wav"/><Relationship Id="rId5" Type="http://schemas.openxmlformats.org/officeDocument/2006/relationships/image" Target="../media/image5.png"/><Relationship Id="rId15" Type="http://schemas.openxmlformats.org/officeDocument/2006/relationships/audio" Target="../media/audio9.wav"/><Relationship Id="rId10" Type="http://schemas.openxmlformats.org/officeDocument/2006/relationships/audio" Target="../media/audio4.wav"/><Relationship Id="rId4" Type="http://schemas.openxmlformats.org/officeDocument/2006/relationships/image" Target="../media/image4.png"/><Relationship Id="rId9" Type="http://schemas.openxmlformats.org/officeDocument/2006/relationships/audio" Target="../media/audio3.wav"/><Relationship Id="rId1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49429" y="163640"/>
            <a:ext cx="1518843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1C7942C8-78F8-4CD0-9543-3D43379D864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245" y="163640"/>
            <a:ext cx="3968483" cy="62098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88807" y="10137"/>
            <a:ext cx="1359877" cy="707849"/>
          </a:xfrm>
        </p:spPr>
        <p:txBody>
          <a:bodyPr>
            <a:normAutofit/>
          </a:bodyPr>
          <a:lstStyle/>
          <a:p>
            <a:r>
              <a:rPr lang="en-GB" sz="2000" b="1" dirty="0" err="1">
                <a:solidFill>
                  <a:schemeClr val="bg1"/>
                </a:solidFill>
              </a:rPr>
              <a:t>Phonetik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2718E4C-1F61-4862-8025-509550FBBF6D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77730"/>
          <a:ext cx="6563131" cy="5135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626">
                  <a:extLst>
                    <a:ext uri="{9D8B030D-6E8A-4147-A177-3AD203B41FA5}">
                      <a16:colId xmlns:a16="http://schemas.microsoft.com/office/drawing/2014/main" val="2614558876"/>
                    </a:ext>
                  </a:extLst>
                </a:gridCol>
                <a:gridCol w="472057">
                  <a:extLst>
                    <a:ext uri="{9D8B030D-6E8A-4147-A177-3AD203B41FA5}">
                      <a16:colId xmlns:a16="http://schemas.microsoft.com/office/drawing/2014/main" val="1546100183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491928183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598276607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3534734815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9756325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1574615131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4169067523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810342343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3378866983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4059808001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1255904377"/>
                    </a:ext>
                  </a:extLst>
                </a:gridCol>
                <a:gridCol w="493768">
                  <a:extLst>
                    <a:ext uri="{9D8B030D-6E8A-4147-A177-3AD203B41FA5}">
                      <a16:colId xmlns:a16="http://schemas.microsoft.com/office/drawing/2014/main" val="3135956221"/>
                    </a:ext>
                  </a:extLst>
                </a:gridCol>
              </a:tblGrid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25659"/>
                  </a:ext>
                </a:extLst>
              </a:tr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1503422"/>
                  </a:ext>
                </a:extLst>
              </a:tr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94227"/>
                  </a:ext>
                </a:extLst>
              </a:tr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6519120"/>
                  </a:ext>
                </a:extLst>
              </a:tr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8458149"/>
                  </a:ext>
                </a:extLst>
              </a:tr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7124588"/>
                  </a:ext>
                </a:extLst>
              </a:tr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84975"/>
                  </a:ext>
                </a:extLst>
              </a:tr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495991"/>
                  </a:ext>
                </a:extLst>
              </a:tr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5030232"/>
                  </a:ext>
                </a:extLst>
              </a:tr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1640403"/>
                  </a:ext>
                </a:extLst>
              </a:tr>
              <a:tr h="46689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115076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11507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81821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BFAC67C-E500-4936-A3F6-D25A8CFDCA44}"/>
              </a:ext>
            </a:extLst>
          </p:cNvPr>
          <p:cNvSpPr txBox="1"/>
          <p:nvPr/>
        </p:nvSpPr>
        <p:spPr>
          <a:xfrm>
            <a:off x="0" y="140009"/>
            <a:ext cx="10117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At the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start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or in the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middle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of words, German [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] is like the ‘d’ in English ‘do’.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At the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of words, as you know, it sounds like ‘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’.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B6AE3-2965-4139-9852-666A01230092}"/>
              </a:ext>
            </a:extLst>
          </p:cNvPr>
          <p:cNvSpPr/>
          <p:nvPr/>
        </p:nvSpPr>
        <p:spPr>
          <a:xfrm>
            <a:off x="7362989" y="754168"/>
            <a:ext cx="2346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Sag die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Wörter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[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]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Englischen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oder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anders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? 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479F4C6-3564-47C5-9971-D76E87B9B8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589" y="902223"/>
            <a:ext cx="517045" cy="30764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8942922-6CD4-4CE6-9D98-0EC3B46D8B84}"/>
              </a:ext>
            </a:extLst>
          </p:cNvPr>
          <p:cNvSpPr/>
          <p:nvPr/>
        </p:nvSpPr>
        <p:spPr>
          <a:xfrm>
            <a:off x="11056951" y="898547"/>
            <a:ext cx="1035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anders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4" name="Table 45">
            <a:extLst>
              <a:ext uri="{FF2B5EF4-FFF2-40B4-BE49-F238E27FC236}">
                <a16:creationId xmlns:a16="http://schemas.microsoft.com/office/drawing/2014/main" id="{62FAA32A-A288-4FB5-8288-1D69A7FD52C1}"/>
              </a:ext>
            </a:extLst>
          </p:cNvPr>
          <p:cNvGraphicFramePr>
            <a:graphicFrameLocks noGrp="1"/>
          </p:cNvGraphicFramePr>
          <p:nvPr/>
        </p:nvGraphicFramePr>
        <p:xfrm>
          <a:off x="9957904" y="1307400"/>
          <a:ext cx="1893314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015">
                  <a:extLst>
                    <a:ext uri="{9D8B030D-6E8A-4147-A177-3AD203B41FA5}">
                      <a16:colId xmlns:a16="http://schemas.microsoft.com/office/drawing/2014/main" val="3166669850"/>
                    </a:ext>
                  </a:extLst>
                </a:gridCol>
                <a:gridCol w="678377">
                  <a:extLst>
                    <a:ext uri="{9D8B030D-6E8A-4147-A177-3AD203B41FA5}">
                      <a16:colId xmlns:a16="http://schemas.microsoft.com/office/drawing/2014/main" val="4122086501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2524697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9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088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62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1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646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60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534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25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8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42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115076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624581"/>
                  </a:ext>
                </a:extLst>
              </a:tr>
            </a:tbl>
          </a:graphicData>
        </a:graphic>
      </p:graphicFrame>
      <p:pic>
        <p:nvPicPr>
          <p:cNvPr id="15" name="Picture 14" descr="green checkmark">
            <a:hlinkClick r:id="" action="ppaction://noaction">
              <a:snd r:embed="rId6" name="21. 1. ideal.wav"/>
            </a:hlinkClick>
            <a:extLst>
              <a:ext uri="{FF2B5EF4-FFF2-40B4-BE49-F238E27FC236}">
                <a16:creationId xmlns:a16="http://schemas.microsoft.com/office/drawing/2014/main" id="{9822CAB3-CA7D-4490-8B45-64116F7F33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66" y="1291916"/>
            <a:ext cx="329968" cy="343717"/>
          </a:xfrm>
          <a:prstGeom prst="rect">
            <a:avLst/>
          </a:prstGeom>
        </p:spPr>
      </p:pic>
      <p:pic>
        <p:nvPicPr>
          <p:cNvPr id="16" name="Picture 15" descr="green checkmark">
            <a:hlinkClick r:id="" action="ppaction://noaction">
              <a:snd r:embed="rId8" name="21. 2. England.wav"/>
            </a:hlinkClick>
            <a:extLst>
              <a:ext uri="{FF2B5EF4-FFF2-40B4-BE49-F238E27FC236}">
                <a16:creationId xmlns:a16="http://schemas.microsoft.com/office/drawing/2014/main" id="{7AB6DE73-4285-4651-9B49-7A5BE31A57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897" y="1692291"/>
            <a:ext cx="329968" cy="343717"/>
          </a:xfrm>
          <a:prstGeom prst="rect">
            <a:avLst/>
          </a:prstGeom>
        </p:spPr>
      </p:pic>
      <p:pic>
        <p:nvPicPr>
          <p:cNvPr id="17" name="Picture 16" descr="green checkmark">
            <a:hlinkClick r:id="" action="ppaction://noaction">
              <a:snd r:embed="rId9" name="21. 3. Produkte.wav"/>
            </a:hlinkClick>
            <a:extLst>
              <a:ext uri="{FF2B5EF4-FFF2-40B4-BE49-F238E27FC236}">
                <a16:creationId xmlns:a16="http://schemas.microsoft.com/office/drawing/2014/main" id="{488A21DC-298E-4423-9F44-0E75433472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66" y="2091131"/>
            <a:ext cx="329968" cy="343717"/>
          </a:xfrm>
          <a:prstGeom prst="rect">
            <a:avLst/>
          </a:prstGeom>
        </p:spPr>
      </p:pic>
      <p:pic>
        <p:nvPicPr>
          <p:cNvPr id="18" name="Picture 17" descr="green checkmark">
            <a:hlinkClick r:id="" action="ppaction://noaction">
              <a:snd r:embed="rId10" name="21. 4. Stand.wav"/>
            </a:hlinkClick>
            <a:extLst>
              <a:ext uri="{FF2B5EF4-FFF2-40B4-BE49-F238E27FC236}">
                <a16:creationId xmlns:a16="http://schemas.microsoft.com/office/drawing/2014/main" id="{242ED451-4080-4C85-BEEA-C704E48F21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064" y="2502748"/>
            <a:ext cx="329968" cy="343717"/>
          </a:xfrm>
          <a:prstGeom prst="rect">
            <a:avLst/>
          </a:prstGeom>
        </p:spPr>
      </p:pic>
      <p:pic>
        <p:nvPicPr>
          <p:cNvPr id="19" name="Picture 18" descr="green checkmark">
            <a:hlinkClick r:id="" action="ppaction://noaction">
              <a:snd r:embed="rId11" name="21. 5. Dimension.wav"/>
            </a:hlinkClick>
            <a:extLst>
              <a:ext uri="{FF2B5EF4-FFF2-40B4-BE49-F238E27FC236}">
                <a16:creationId xmlns:a16="http://schemas.microsoft.com/office/drawing/2014/main" id="{3E2022DE-3347-4AE1-804B-852D830A48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666" y="2888209"/>
            <a:ext cx="329968" cy="343717"/>
          </a:xfrm>
          <a:prstGeom prst="rect">
            <a:avLst/>
          </a:prstGeom>
        </p:spPr>
      </p:pic>
      <p:pic>
        <p:nvPicPr>
          <p:cNvPr id="20" name="Picture 19" descr="green checkmark">
            <a:hlinkClick r:id="" action="ppaction://noaction">
              <a:snd r:embed="rId12" name="21. 6. Schade.wav"/>
            </a:hlinkClick>
            <a:extLst>
              <a:ext uri="{FF2B5EF4-FFF2-40B4-BE49-F238E27FC236}">
                <a16:creationId xmlns:a16="http://schemas.microsoft.com/office/drawing/2014/main" id="{91BABCF8-19DC-4801-A38F-64EEDFDF31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14" y="3296124"/>
            <a:ext cx="329968" cy="343717"/>
          </a:xfrm>
          <a:prstGeom prst="rect">
            <a:avLst/>
          </a:prstGeom>
        </p:spPr>
      </p:pic>
      <p:pic>
        <p:nvPicPr>
          <p:cNvPr id="21" name="Picture 20" descr="green checkmark">
            <a:hlinkClick r:id="" action="ppaction://noaction">
              <a:snd r:embed="rId13" name="21. 7. Hand.wav"/>
            </a:hlinkClick>
            <a:extLst>
              <a:ext uri="{FF2B5EF4-FFF2-40B4-BE49-F238E27FC236}">
                <a16:creationId xmlns:a16="http://schemas.microsoft.com/office/drawing/2014/main" id="{34DE5171-745A-493F-9317-7D86310411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797" y="3705238"/>
            <a:ext cx="329968" cy="343717"/>
          </a:xfrm>
          <a:prstGeom prst="rect">
            <a:avLst/>
          </a:prstGeom>
        </p:spPr>
      </p:pic>
      <p:pic>
        <p:nvPicPr>
          <p:cNvPr id="22" name="Picture 21" descr="green checkmark">
            <a:hlinkClick r:id="" action="ppaction://noaction">
              <a:snd r:embed="rId14" name="21. 8. Wild.wav"/>
            </a:hlinkClick>
            <a:extLst>
              <a:ext uri="{FF2B5EF4-FFF2-40B4-BE49-F238E27FC236}">
                <a16:creationId xmlns:a16="http://schemas.microsoft.com/office/drawing/2014/main" id="{31F3D363-9AA9-4716-A997-A250FC91BC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12" y="4079237"/>
            <a:ext cx="329968" cy="343717"/>
          </a:xfrm>
          <a:prstGeom prst="rect">
            <a:avLst/>
          </a:prstGeom>
        </p:spPr>
      </p:pic>
      <p:pic>
        <p:nvPicPr>
          <p:cNvPr id="23" name="Picture 22" descr="green checkmark">
            <a:hlinkClick r:id="" action="ppaction://noaction">
              <a:snd r:embed="rId15" name="21. 9. Standard.wav"/>
            </a:hlinkClick>
            <a:extLst>
              <a:ext uri="{FF2B5EF4-FFF2-40B4-BE49-F238E27FC236}">
                <a16:creationId xmlns:a16="http://schemas.microsoft.com/office/drawing/2014/main" id="{90030ECF-78C2-40BD-8709-5915C11318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024" y="4485735"/>
            <a:ext cx="329968" cy="343717"/>
          </a:xfrm>
          <a:prstGeom prst="rect">
            <a:avLst/>
          </a:prstGeom>
        </p:spPr>
      </p:pic>
      <p:pic>
        <p:nvPicPr>
          <p:cNvPr id="24" name="Picture 23" descr="green checkmark">
            <a:hlinkClick r:id="" action="ppaction://noaction">
              <a:snd r:embed="rId15" name="21. 9. Standard.wav"/>
            </a:hlinkClick>
            <a:extLst>
              <a:ext uri="{FF2B5EF4-FFF2-40B4-BE49-F238E27FC236}">
                <a16:creationId xmlns:a16="http://schemas.microsoft.com/office/drawing/2014/main" id="{23B67B32-6FF9-41C8-9485-75EC5F1144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12" y="4481896"/>
            <a:ext cx="329968" cy="343717"/>
          </a:xfrm>
          <a:prstGeom prst="rect">
            <a:avLst/>
          </a:prstGeom>
        </p:spPr>
      </p:pic>
      <p:pic>
        <p:nvPicPr>
          <p:cNvPr id="25" name="Picture 24" descr="green checkmark">
            <a:hlinkClick r:id="" action="ppaction://noaction">
              <a:snd r:embed="rId16" name="21. 10. Kandidat.wav"/>
            </a:hlinkClick>
            <a:extLst>
              <a:ext uri="{FF2B5EF4-FFF2-40B4-BE49-F238E27FC236}">
                <a16:creationId xmlns:a16="http://schemas.microsoft.com/office/drawing/2014/main" id="{FD7738C1-93BC-4EC2-A9CF-65BB7B718A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841" y="4876933"/>
            <a:ext cx="329968" cy="343717"/>
          </a:xfrm>
          <a:prstGeom prst="rect">
            <a:avLst/>
          </a:prstGeom>
        </p:spPr>
      </p:pic>
      <p:pic>
        <p:nvPicPr>
          <p:cNvPr id="26" name="Picture 25" descr="green checkmark">
            <a:hlinkClick r:id="" action="ppaction://noaction">
              <a:snd r:embed="rId17" name="21. 11. Studie.wav"/>
            </a:hlinkClick>
            <a:extLst>
              <a:ext uri="{FF2B5EF4-FFF2-40B4-BE49-F238E27FC236}">
                <a16:creationId xmlns:a16="http://schemas.microsoft.com/office/drawing/2014/main" id="{2F04A940-BC2F-4D32-88A7-E8C69A21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841" y="5272677"/>
            <a:ext cx="329968" cy="34371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0A2C183-50DC-472A-BAA6-A2E238C20F17}"/>
              </a:ext>
            </a:extLst>
          </p:cNvPr>
          <p:cNvSpPr/>
          <p:nvPr/>
        </p:nvSpPr>
        <p:spPr>
          <a:xfrm>
            <a:off x="6867575" y="2547440"/>
            <a:ext cx="2965890" cy="1442250"/>
          </a:xfrm>
          <a:prstGeom prst="wedgeRoundRectCallout">
            <a:avLst>
              <a:gd name="adj1" fmla="val -76799"/>
              <a:gd name="adj2" fmla="val 20490"/>
              <a:gd name="adj3" fmla="val 16667"/>
            </a:avLst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Say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Schade!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mean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(It’s a )pity! or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(What a) shame!’</a:t>
            </a:r>
          </a:p>
        </p:txBody>
      </p:sp>
    </p:spTree>
    <p:extLst>
      <p:ext uri="{BB962C8B-B14F-4D97-AF65-F5344CB8AC3E}">
        <p14:creationId xmlns:p14="http://schemas.microsoft.com/office/powerpoint/2010/main" val="3882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Vocabulaire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30C56D54-E4FF-5F4C-8EF5-67F0472108E4}" vid="{58D9219D-8935-764C-8920-A4625BC50721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596</Words>
  <Application>Microsoft Office PowerPoint</Application>
  <PresentationFormat>Widescreen</PresentationFormat>
  <Paragraphs>143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1_Office Theme</vt:lpstr>
      <vt:lpstr>2_Office Theme</vt:lpstr>
      <vt:lpstr>3_Office Theme</vt:lpstr>
      <vt:lpstr>Phonetik</vt:lpstr>
      <vt:lpstr>Fonética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Jenny Hopper</cp:lastModifiedBy>
  <cp:revision>17</cp:revision>
  <dcterms:created xsi:type="dcterms:W3CDTF">2021-02-04T07:50:06Z</dcterms:created>
  <dcterms:modified xsi:type="dcterms:W3CDTF">2021-03-02T13:08:38Z</dcterms:modified>
</cp:coreProperties>
</file>