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Moss" initials="CM" lastIdx="1" clrIdx="0">
    <p:extLst>
      <p:ext uri="{19B8F6BF-5375-455C-9EA6-DF929625EA0E}">
        <p15:presenceInfo xmlns:p15="http://schemas.microsoft.com/office/powerpoint/2012/main" userId="S::charlotte.moss@york.ac.uk::635a8712-2fa3-4fac-8927-10587cdfe00c" providerId="AD"/>
      </p:ext>
    </p:extLst>
  </p:cmAuthor>
  <p:cmAuthor id="2" name="Rachel Hawkes" initials="RH" lastIdx="1" clrIdx="1">
    <p:extLst>
      <p:ext uri="{19B8F6BF-5375-455C-9EA6-DF929625EA0E}">
        <p15:presenceInfo xmlns:p15="http://schemas.microsoft.com/office/powerpoint/2012/main" userId="S::RHawkes@combertonvc.org::5e669c2b-3608-40aa-930e-cb573f7025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F6600"/>
    <a:srgbClr val="EBEFF7"/>
    <a:srgbClr val="E3EAFD"/>
    <a:srgbClr val="FFF4E7"/>
    <a:srgbClr val="115076"/>
    <a:srgbClr val="DAA520"/>
    <a:srgbClr val="FFE8CB"/>
    <a:srgbClr val="D1DFEF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48179" autoAdjust="0"/>
  </p:normalViewPr>
  <p:slideViewPr>
    <p:cSldViewPr snapToGrid="0">
      <p:cViewPr varScale="1">
        <p:scale>
          <a:sx n="35" d="100"/>
          <a:sy n="35" d="100"/>
        </p:scale>
        <p:origin x="201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latin typeface="+mn-lt"/>
              </a:rPr>
              <a:t>Timing: 5 minutes (7 slides)</a:t>
            </a:r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r>
              <a:rPr lang="en-GB" sz="1200" b="1" dirty="0">
                <a:latin typeface="+mn-lt"/>
              </a:rPr>
              <a:t/>
            </a:r>
            <a:br>
              <a:rPr lang="en-GB" sz="1200" b="1" dirty="0">
                <a:latin typeface="+mn-lt"/>
              </a:rPr>
            </a:br>
            <a:r>
              <a:rPr lang="en-GB" sz="1200" b="1" dirty="0">
                <a:latin typeface="+mn-lt"/>
              </a:rPr>
              <a:t>Aim: </a:t>
            </a:r>
            <a:r>
              <a:rPr lang="en-GB" sz="1200" b="0" dirty="0">
                <a:latin typeface="+mn-lt"/>
              </a:rPr>
              <a:t>to revisit 17 of this week’s vocabulary items. </a:t>
            </a:r>
          </a:p>
          <a:p>
            <a:endParaRPr lang="en-GB" sz="1200" b="0" dirty="0">
              <a:latin typeface="+mn-lt"/>
            </a:endParaRPr>
          </a:p>
          <a:p>
            <a:r>
              <a:rPr lang="en-GB" sz="1200" b="1" dirty="0">
                <a:latin typeface="+mn-lt"/>
              </a:rPr>
              <a:t>Note: </a:t>
            </a:r>
            <a:r>
              <a:rPr lang="en-GB" sz="1200" dirty="0">
                <a:effectLst/>
                <a:latin typeface="+mn-lt"/>
                <a:ea typeface="DengXian" panose="020B0503020204020204" pitchFamily="2" charset="-122"/>
                <a:cs typeface="Times New Roman" panose="02020603050405020304" pitchFamily="18" charset="0"/>
              </a:rPr>
              <a:t>the</a:t>
            </a:r>
            <a:r>
              <a:rPr lang="en-GB" sz="1200" b="1" i="1" dirty="0">
                <a:effectLst/>
                <a:latin typeface="+mn-lt"/>
                <a:ea typeface="DengXian" panose="020B0503020204020204" pitchFamily="2" charset="-122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latin typeface="+mn-lt"/>
                <a:ea typeface="DengXian" panose="020B0503020204020204" pitchFamily="2" charset="-122"/>
                <a:cs typeface="Times New Roman" panose="02020603050405020304" pitchFamily="18" charset="0"/>
              </a:rPr>
              <a:t>English words chosen are </a:t>
            </a:r>
            <a:r>
              <a:rPr lang="en-GB" sz="1200" b="1" dirty="0">
                <a:effectLst/>
                <a:latin typeface="+mn-lt"/>
                <a:ea typeface="DengXian" panose="020B0503020204020204" pitchFamily="2" charset="-122"/>
                <a:cs typeface="Times New Roman" panose="02020603050405020304" pitchFamily="18" charset="0"/>
              </a:rPr>
              <a:t>not on the vocab list</a:t>
            </a:r>
            <a:r>
              <a:rPr lang="en-GB" sz="1200" dirty="0">
                <a:effectLst/>
                <a:latin typeface="+mn-lt"/>
                <a:ea typeface="DengXian" panose="020B0503020204020204" pitchFamily="2" charset="-122"/>
                <a:cs typeface="Times New Roman" panose="02020603050405020304" pitchFamily="18" charset="0"/>
              </a:rPr>
              <a:t> – students don’t know this anchor word but they do know all the words in the definitions! </a:t>
            </a:r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r>
              <a:rPr lang="en-GB" sz="1200" dirty="0">
                <a:latin typeface="+mn-lt"/>
              </a:rPr>
              <a:t>This task mirrors a task type we used in the Y8 summer term assessments.</a:t>
            </a:r>
            <a:br>
              <a:rPr lang="en-GB" sz="1200" dirty="0">
                <a:latin typeface="+mn-lt"/>
              </a:rPr>
            </a:br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r>
              <a:rPr lang="en-GB" sz="1200" b="1" dirty="0">
                <a:latin typeface="+mn-lt"/>
              </a:rPr>
              <a:t>Procedure:</a:t>
            </a:r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r>
              <a:rPr lang="en-GB" sz="1200" dirty="0">
                <a:latin typeface="+mn-lt"/>
              </a:rPr>
              <a:t>1. Students decide if the answer is a, b, c or d.</a:t>
            </a:r>
          </a:p>
          <a:p>
            <a:r>
              <a:rPr lang="en-GB" sz="1200" dirty="0">
                <a:latin typeface="+mn-lt"/>
              </a:rPr>
              <a:t>2. Click to reveal the answer.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baseline="0" dirty="0">
                <a:latin typeface="+mn-lt"/>
              </a:rPr>
              <a:t>Word frequency (1 is the most frequent word in German):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dirty="0">
                <a:solidFill>
                  <a:srgbClr val="000000"/>
                </a:solidFill>
                <a:effectLst/>
                <a:latin typeface="+mn-lt"/>
              </a:rPr>
              <a:t>dürfen [142] helfen [406] [23] mögen [151] mag [151] man muss [45] putzen [2851] springen [1468] werfen [672] wollen [65] wichtig [177] Fleisch [1624] gesund [1525] normal [642] notwendig [742] schlecht [332] schwierig [471] toll [963] traurig [1871] sehr [70] ziemlich [443]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>
                <a:latin typeface="+mn-lt"/>
              </a:rPr>
              <a:t/>
            </a:r>
            <a:br>
              <a:rPr lang="en-GB" sz="1200" baseline="0" dirty="0">
                <a:latin typeface="+mn-lt"/>
              </a:rPr>
            </a:br>
            <a:r>
              <a:rPr lang="en-GB" sz="1200" i="1" dirty="0">
                <a:latin typeface="+mn-lt"/>
              </a:rPr>
              <a:t>Source:  Jones, R.L. &amp; </a:t>
            </a:r>
            <a:r>
              <a:rPr lang="en-GB" sz="1200" i="1" dirty="0" err="1">
                <a:latin typeface="+mn-lt"/>
              </a:rPr>
              <a:t>Tschirner</a:t>
            </a:r>
            <a:r>
              <a:rPr lang="en-GB" sz="1200" i="1" dirty="0">
                <a:latin typeface="+mn-lt"/>
              </a:rPr>
              <a:t>, E. (2019). A frequency dictionary of German: core vocabulary for learners. Routledge</a:t>
            </a:r>
          </a:p>
          <a:p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endParaRPr lang="en-GB" sz="1200" dirty="0">
              <a:latin typeface="+mn-lt"/>
            </a:endParaRPr>
          </a:p>
          <a:p>
            <a:endParaRPr lang="en-GB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95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(Slide 2/7)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9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(Slide 3/7)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38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(Slide 4/7)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08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(Slide 5/7)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953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(Slide 6/7)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69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(Slide 7/7)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39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3385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19497"/>
            <a:ext cx="6096000" cy="656935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06141"/>
              </p:ext>
            </p:extLst>
          </p:nvPr>
        </p:nvGraphicFramePr>
        <p:xfrm>
          <a:off x="6485529" y="2828352"/>
          <a:ext cx="4522440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17944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004496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Hausarbeit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nicht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machen</a:t>
                      </a:r>
                      <a:endParaRPr lang="en-GB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gesund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essen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sehr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genau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putzen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Opa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helfen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sanitise 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126" y="3822486"/>
            <a:ext cx="282522" cy="294294"/>
          </a:xfrm>
          <a:prstGeom prst="rect">
            <a:avLst/>
          </a:prstGeom>
        </p:spPr>
      </p:pic>
      <p:pic>
        <p:nvPicPr>
          <p:cNvPr id="1026" name="Picture 2" descr="Gel, Dispenser, Sanitiser, Antibacterial, Sanitizer">
            <a:extLst>
              <a:ext uri="{FF2B5EF4-FFF2-40B4-BE49-F238E27FC236}">
                <a16:creationId xmlns:a16="http://schemas.microsoft.com/office/drawing/2014/main" id="{8F56A438-116B-4E38-BE7C-230E16FDC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952" y="2999678"/>
            <a:ext cx="2044493" cy="27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0767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51357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 muss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etwas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machen</a:t>
                      </a:r>
                      <a:endParaRPr lang="en-GB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kein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Fleisch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essen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etwas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gern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machen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schlecht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spielen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be obliged to 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126" y="2866926"/>
            <a:ext cx="282522" cy="294294"/>
          </a:xfrm>
          <a:prstGeom prst="rect">
            <a:avLst/>
          </a:prstGeom>
        </p:spPr>
      </p:pic>
      <p:pic>
        <p:nvPicPr>
          <p:cNvPr id="2050" name="Picture 2" descr="Direction, Finger, Hand, Main, Pointer, Pointing, Right">
            <a:extLst>
              <a:ext uri="{FF2B5EF4-FFF2-40B4-BE49-F238E27FC236}">
                <a16:creationId xmlns:a16="http://schemas.microsoft.com/office/drawing/2014/main" id="{5DDEE392-7FF1-4921-ABFF-7FEFB7885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71" y="3766155"/>
            <a:ext cx="3694771" cy="184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03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0767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[3/7]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73804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notwendig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ruhig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rufen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hoch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springen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sehr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laut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sprechen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shout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110" y="4402350"/>
            <a:ext cx="282522" cy="294294"/>
          </a:xfrm>
          <a:prstGeom prst="rect">
            <a:avLst/>
          </a:prstGeom>
        </p:spPr>
      </p:pic>
      <p:pic>
        <p:nvPicPr>
          <p:cNvPr id="3074" name="Picture 2" descr="Silhouette, Marketing, Megaphone, Woman, Screaming">
            <a:extLst>
              <a:ext uri="{FF2B5EF4-FFF2-40B4-BE49-F238E27FC236}">
                <a16:creationId xmlns:a16="http://schemas.microsoft.com/office/drawing/2014/main" id="{E28C9F25-D564-4607-99C3-DD12E219D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6" y="3230510"/>
            <a:ext cx="3044841" cy="287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148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[4/7]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765747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einen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Blick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werfen</a:t>
                      </a:r>
                      <a:endParaRPr lang="en-GB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den Ball stark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werfen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ziemlich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stark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den Ball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halten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chuck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126" y="3429000"/>
            <a:ext cx="282522" cy="294294"/>
          </a:xfrm>
          <a:prstGeom prst="rect">
            <a:avLst/>
          </a:prstGeom>
        </p:spPr>
      </p:pic>
      <p:pic>
        <p:nvPicPr>
          <p:cNvPr id="4098" name="Picture 2" descr="Playing, Ball, Kids, Boy, Girl, Children, Games">
            <a:extLst>
              <a:ext uri="{FF2B5EF4-FFF2-40B4-BE49-F238E27FC236}">
                <a16:creationId xmlns:a16="http://schemas.microsoft.com/office/drawing/2014/main" id="{B8B46124-F38F-4FE9-AC63-6E95F3C58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64" y="3230510"/>
            <a:ext cx="3116689" cy="268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10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[5/7]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37890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nie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putzen</a:t>
                      </a:r>
                      <a:endParaRPr lang="en-GB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ziemlich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wichtig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oft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putzen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sehr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wichtig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crucial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126" y="4365702"/>
            <a:ext cx="282522" cy="294294"/>
          </a:xfrm>
          <a:prstGeom prst="rect">
            <a:avLst/>
          </a:prstGeom>
        </p:spPr>
      </p:pic>
      <p:pic>
        <p:nvPicPr>
          <p:cNvPr id="5122" name="Picture 2" descr="Warning, Shield, Risk, Attention, Street Sign">
            <a:extLst>
              <a:ext uri="{FF2B5EF4-FFF2-40B4-BE49-F238E27FC236}">
                <a16:creationId xmlns:a16="http://schemas.microsoft.com/office/drawing/2014/main" id="{23772D1C-94B2-4B0B-A78C-5A6F6B7AD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33" y="3083329"/>
            <a:ext cx="2967269" cy="256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1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0386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[6/7]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1906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normal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schwierig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toll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traurig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conventional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126" y="2852531"/>
            <a:ext cx="282522" cy="294294"/>
          </a:xfrm>
          <a:prstGeom prst="rect">
            <a:avLst/>
          </a:prstGeom>
        </p:spPr>
      </p:pic>
      <p:pic>
        <p:nvPicPr>
          <p:cNvPr id="6146" name="Picture 2" descr="Distribution, Normal, Statistics">
            <a:extLst>
              <a:ext uri="{FF2B5EF4-FFF2-40B4-BE49-F238E27FC236}">
                <a16:creationId xmlns:a16="http://schemas.microsoft.com/office/drawing/2014/main" id="{DB1B016D-8083-49A4-B730-C7FA97C9B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72" y="3230510"/>
            <a:ext cx="4343256" cy="228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148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[7/7]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7969" y="247046"/>
            <a:ext cx="94935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66137-5BC6-B54C-AFA6-AC9618E70ADD}"/>
              </a:ext>
            </a:extLst>
          </p:cNvPr>
          <p:cNvSpPr txBox="1"/>
          <p:nvPr/>
        </p:nvSpPr>
        <p:spPr>
          <a:xfrm>
            <a:off x="180000" y="1309508"/>
            <a:ext cx="840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Definition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passt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besten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8E2F6CA-D064-544D-A9D7-D43E93F98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59617"/>
              </p:ext>
            </p:extLst>
          </p:nvPr>
        </p:nvGraphicFramePr>
        <p:xfrm>
          <a:off x="5867256" y="2828352"/>
          <a:ext cx="5140713" cy="19882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4266">
                  <a:extLst>
                    <a:ext uri="{9D8B030D-6E8A-4147-A177-3AD203B41FA5}">
                      <a16:colId xmlns:a16="http://schemas.microsoft.com/office/drawing/2014/main" val="4199056670"/>
                    </a:ext>
                  </a:extLst>
                </a:gridCol>
                <a:gridCol w="4406447">
                  <a:extLst>
                    <a:ext uri="{9D8B030D-6E8A-4147-A177-3AD203B41FA5}">
                      <a16:colId xmlns:a16="http://schemas.microsoft.com/office/drawing/2014/main" val="1260280611"/>
                    </a:ext>
                  </a:extLst>
                </a:gridCol>
              </a:tblGrid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nicht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mögen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sehr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gern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wollen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89626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etwas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dürfen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461130"/>
                  </a:ext>
                </a:extLst>
              </a:tr>
              <a:tr h="49706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schön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finden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468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5A2FE9-D228-4400-98AD-A0F798961DDA}"/>
              </a:ext>
            </a:extLst>
          </p:cNvPr>
          <p:cNvSpPr txBox="1"/>
          <p:nvPr/>
        </p:nvSpPr>
        <p:spPr>
          <a:xfrm>
            <a:off x="379141" y="2999678"/>
            <a:ext cx="514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yearn</a:t>
            </a:r>
          </a:p>
        </p:txBody>
      </p:sp>
      <p:pic>
        <p:nvPicPr>
          <p:cNvPr id="45" name="Picture 44" descr="green checkmark">
            <a:extLst>
              <a:ext uri="{FF2B5EF4-FFF2-40B4-BE49-F238E27FC236}">
                <a16:creationId xmlns:a16="http://schemas.microsoft.com/office/drawing/2014/main" id="{9C0B7A68-B844-4482-AC4B-600A5D910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110" y="3395546"/>
            <a:ext cx="282522" cy="294294"/>
          </a:xfrm>
          <a:prstGeom prst="rect">
            <a:avLst/>
          </a:prstGeom>
        </p:spPr>
      </p:pic>
      <p:pic>
        <p:nvPicPr>
          <p:cNvPr id="7170" name="Picture 2" descr="Destination, Goal, The Purpose, Mercenary, Ideal">
            <a:extLst>
              <a:ext uri="{FF2B5EF4-FFF2-40B4-BE49-F238E27FC236}">
                <a16:creationId xmlns:a16="http://schemas.microsoft.com/office/drawing/2014/main" id="{4939503F-2E60-4E58-BF9D-E30249DD1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25" y="3548226"/>
            <a:ext cx="3586621" cy="253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5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1715</TotalTime>
  <Words>441</Words>
  <Application>Microsoft Office PowerPoint</Application>
  <PresentationFormat>Widescreen</PresentationFormat>
  <Paragraphs>106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DengXian</vt:lpstr>
      <vt:lpstr>Times New Roman</vt:lpstr>
      <vt:lpstr>1_Office Theme</vt:lpstr>
      <vt:lpstr>Vokabeln [1/7]</vt:lpstr>
      <vt:lpstr>Vokabeln [2/7]</vt:lpstr>
      <vt:lpstr>Vokabeln [3/7]</vt:lpstr>
      <vt:lpstr>Vokabeln [4/7]</vt:lpstr>
      <vt:lpstr>Vokabeln [5/7]</vt:lpstr>
      <vt:lpstr>Vokabeln [6/7]</vt:lpstr>
      <vt:lpstr>Vokabeln [7/7]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154</cp:revision>
  <dcterms:created xsi:type="dcterms:W3CDTF">2020-07-18T21:51:12Z</dcterms:created>
  <dcterms:modified xsi:type="dcterms:W3CDTF">2021-10-21T12:09:05Z</dcterms:modified>
</cp:coreProperties>
</file>