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74" r:id="rId2"/>
    <p:sldMasterId id="2147483786" r:id="rId3"/>
  </p:sldMasterIdLst>
  <p:notesMasterIdLst>
    <p:notesMasterId r:id="rId7"/>
  </p:notesMasterIdLst>
  <p:sldIdLst>
    <p:sldId id="624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</a:t>
            </a:r>
            <a:r>
              <a:rPr lang="en-US" b="1" i="0" dirty="0"/>
              <a:t>5 minutes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Aim: </a:t>
            </a:r>
            <a:r>
              <a:rPr lang="en-GB" b="0" dirty="0"/>
              <a:t>To practise recognition and cued productive oral recall (by opposites) of 28 adjectives: 8 new adjectives from this week’s vocabulary set, as well as previously taught adjectives, to strengthen semantic connections.</a:t>
            </a:r>
            <a:br>
              <a:rPr lang="en-GB" b="0" dirty="0"/>
            </a:br>
            <a:endParaRPr lang="en-GB" b="0" baseline="0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Students supply the German</a:t>
            </a:r>
            <a:r>
              <a:rPr lang="en-US" b="0" baseline="0" dirty="0"/>
              <a:t> adjective with the opposite meaning of the German adjective that appears.  The aim is to be able to give the German before the teacher counts </a:t>
            </a:r>
            <a:r>
              <a:rPr lang="en-US" b="0" baseline="0" dirty="0" err="1"/>
              <a:t>drei</a:t>
            </a:r>
            <a:r>
              <a:rPr lang="en-US" b="0" baseline="0" dirty="0"/>
              <a:t> – </a:t>
            </a:r>
            <a:r>
              <a:rPr lang="en-US" b="0" baseline="0" dirty="0" err="1"/>
              <a:t>zwei</a:t>
            </a:r>
            <a:r>
              <a:rPr lang="en-US" b="0" baseline="0" dirty="0"/>
              <a:t> – </a:t>
            </a:r>
            <a:r>
              <a:rPr lang="en-US" b="0" baseline="0" dirty="0" err="1"/>
              <a:t>eins</a:t>
            </a:r>
            <a:r>
              <a:rPr lang="en-US" b="0" baseline="0" dirty="0"/>
              <a:t>.  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Notes: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</a:t>
            </a:r>
            <a:r>
              <a:rPr lang="en-US" b="0" dirty="0"/>
              <a:t>he</a:t>
            </a:r>
            <a:r>
              <a:rPr lang="en-US" b="0" baseline="0" dirty="0"/>
              <a:t> activity</a:t>
            </a:r>
            <a:r>
              <a:rPr lang="en-US" b="0" dirty="0"/>
              <a:t> can be repeated,</a:t>
            </a:r>
            <a:r>
              <a:rPr lang="en-US" b="0" baseline="0" dirty="0"/>
              <a:t> clicking faster through the animations to increase speed of recall.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Teachers may wish to give students 30 seconds to look at the German adjectives on the slide before showing the first German prompt.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br>
              <a:rPr lang="en-GB" dirty="0"/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8.2.2.1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(introduce)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alt [138] arm [1475] einfach [131] eng [59] hell [1411] jung [199] kurz [176] reich [1568] 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8.1.2.2 (revisit)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schwer [257]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Previously taught: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billig [1738] breit [847] dunkel [706] gefährlich [1211] groß [67] gut [76] hässlich [3542] interessant [810] klein [111] lang [97] langsam [526] langweilig [3019] schlecht [327] schnell [204] schön [187] sicher [265] teuer [950]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Cognates: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negativ [817] positiv [516]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(2019). A frequency dictionary of German: Core vocabulary for learners. London: Routledge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89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31358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8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60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42883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406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550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57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45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5744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54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925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2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27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81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75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3608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429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60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69755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0325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024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73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107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2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0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1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3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3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36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5997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82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5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32004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90D5808-10AC-486F-B881-A2A72DAD2277}"/>
              </a:ext>
            </a:extLst>
          </p:cNvPr>
          <p:cNvSpPr/>
          <p:nvPr/>
        </p:nvSpPr>
        <p:spPr>
          <a:xfrm>
            <a:off x="80010" y="1341437"/>
            <a:ext cx="239081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teuer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4B96DCA-4409-446A-B21E-278699C6911D}"/>
              </a:ext>
            </a:extLst>
          </p:cNvPr>
          <p:cNvSpPr/>
          <p:nvPr/>
        </p:nvSpPr>
        <p:spPr>
          <a:xfrm>
            <a:off x="2675046" y="1356721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B75E29-9FD0-489F-BADC-0D96B6EED5D3}"/>
              </a:ext>
            </a:extLst>
          </p:cNvPr>
          <p:cNvSpPr/>
          <p:nvPr/>
        </p:nvSpPr>
        <p:spPr>
          <a:xfrm>
            <a:off x="5019352" y="1356721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positiv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8411BA-4AC2-437B-BFEE-919CA08A56EE}"/>
              </a:ext>
            </a:extLst>
          </p:cNvPr>
          <p:cNvSpPr/>
          <p:nvPr/>
        </p:nvSpPr>
        <p:spPr>
          <a:xfrm>
            <a:off x="7363658" y="1356720"/>
            <a:ext cx="2140086" cy="869951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schlecht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8DB7C67-0A9D-4C56-A05B-96AC77C94845}"/>
              </a:ext>
            </a:extLst>
          </p:cNvPr>
          <p:cNvSpPr/>
          <p:nvPr/>
        </p:nvSpPr>
        <p:spPr>
          <a:xfrm>
            <a:off x="9707964" y="1356721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klein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1C0E9A9-7089-4C92-AC1C-118BC6964F2A}"/>
              </a:ext>
            </a:extLst>
          </p:cNvPr>
          <p:cNvSpPr/>
          <p:nvPr/>
        </p:nvSpPr>
        <p:spPr>
          <a:xfrm>
            <a:off x="80010" y="2668965"/>
            <a:ext cx="239081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43B6CF8-9E64-4058-8793-AF69E135136A}"/>
              </a:ext>
            </a:extLst>
          </p:cNvPr>
          <p:cNvSpPr/>
          <p:nvPr/>
        </p:nvSpPr>
        <p:spPr>
          <a:xfrm>
            <a:off x="80010" y="3977814"/>
            <a:ext cx="2448101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schön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7CD551-0C3B-41AD-A5BD-EE80A616F38D}"/>
              </a:ext>
            </a:extLst>
          </p:cNvPr>
          <p:cNvSpPr/>
          <p:nvPr/>
        </p:nvSpPr>
        <p:spPr>
          <a:xfrm>
            <a:off x="80010" y="5286664"/>
            <a:ext cx="2448101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6A6AEC-C6E0-4898-8F1E-04662A830998}"/>
              </a:ext>
            </a:extLst>
          </p:cNvPr>
          <p:cNvSpPr/>
          <p:nvPr/>
        </p:nvSpPr>
        <p:spPr>
          <a:xfrm>
            <a:off x="9707964" y="2662754"/>
            <a:ext cx="2140086" cy="962416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einfach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EC98938-7626-40F2-8B20-B2540CFB67D8}"/>
              </a:ext>
            </a:extLst>
          </p:cNvPr>
          <p:cNvSpPr/>
          <p:nvPr/>
        </p:nvSpPr>
        <p:spPr>
          <a:xfrm>
            <a:off x="9707964" y="4020942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sicher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C617000-B15E-499C-9A4C-53B837F3CFC6}"/>
              </a:ext>
            </a:extLst>
          </p:cNvPr>
          <p:cNvSpPr/>
          <p:nvPr/>
        </p:nvSpPr>
        <p:spPr>
          <a:xfrm>
            <a:off x="9707964" y="5286664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langweilig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B20D0C1-980F-4ED4-93FB-627666785434}"/>
              </a:ext>
            </a:extLst>
          </p:cNvPr>
          <p:cNvSpPr/>
          <p:nvPr/>
        </p:nvSpPr>
        <p:spPr>
          <a:xfrm>
            <a:off x="2675046" y="5286664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jung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2AED56D-91AC-4D40-AF47-54411E6FE83C}"/>
              </a:ext>
            </a:extLst>
          </p:cNvPr>
          <p:cNvSpPr/>
          <p:nvPr/>
        </p:nvSpPr>
        <p:spPr>
          <a:xfrm>
            <a:off x="4951079" y="5280453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reich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711BE98-0451-4BC4-AAC2-68644A074F35}"/>
              </a:ext>
            </a:extLst>
          </p:cNvPr>
          <p:cNvSpPr/>
          <p:nvPr/>
        </p:nvSpPr>
        <p:spPr>
          <a:xfrm>
            <a:off x="7329521" y="5280453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kurz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E38EA05-49DA-45CE-A33B-490063ECA080}"/>
              </a:ext>
            </a:extLst>
          </p:cNvPr>
          <p:cNvSpPr/>
          <p:nvPr/>
        </p:nvSpPr>
        <p:spPr>
          <a:xfrm rot="20827266">
            <a:off x="4681397" y="3199841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gut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CA8DFBB-A589-4136-9469-7963D71276A4}"/>
              </a:ext>
            </a:extLst>
          </p:cNvPr>
          <p:cNvSpPr/>
          <p:nvPr/>
        </p:nvSpPr>
        <p:spPr>
          <a:xfrm rot="20827266">
            <a:off x="4681400" y="3199841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BA447C9-92C5-4FEE-AE72-FBB3F0145525}"/>
              </a:ext>
            </a:extLst>
          </p:cNvPr>
          <p:cNvSpPr/>
          <p:nvPr/>
        </p:nvSpPr>
        <p:spPr>
          <a:xfrm rot="20827266">
            <a:off x="4686116" y="3176717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9F46397-0BBB-4F7B-9556-440D17495ED1}"/>
              </a:ext>
            </a:extLst>
          </p:cNvPr>
          <p:cNvSpPr/>
          <p:nvPr/>
        </p:nvSpPr>
        <p:spPr>
          <a:xfrm rot="20827266">
            <a:off x="4681397" y="3199841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billig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6D2BC5A-9076-4CF6-82F9-7AD2B7432312}"/>
              </a:ext>
            </a:extLst>
          </p:cNvPr>
          <p:cNvSpPr/>
          <p:nvPr/>
        </p:nvSpPr>
        <p:spPr>
          <a:xfrm rot="20827266">
            <a:off x="4680433" y="3191426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arm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56378E4-AC29-460F-864F-287A7D1DE853}"/>
              </a:ext>
            </a:extLst>
          </p:cNvPr>
          <p:cNvSpPr/>
          <p:nvPr/>
        </p:nvSpPr>
        <p:spPr>
          <a:xfrm rot="20827266">
            <a:off x="4687081" y="3176716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dunkel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6681387-2BE2-4B04-9B7B-77F11D058FC6}"/>
              </a:ext>
            </a:extLst>
          </p:cNvPr>
          <p:cNvSpPr/>
          <p:nvPr/>
        </p:nvSpPr>
        <p:spPr>
          <a:xfrm rot="20827266">
            <a:off x="4720208" y="3170743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groß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68B2E95-EAE7-4525-82A7-DF9EF35E5C0E}"/>
              </a:ext>
            </a:extLst>
          </p:cNvPr>
          <p:cNvSpPr/>
          <p:nvPr/>
        </p:nvSpPr>
        <p:spPr>
          <a:xfrm rot="20827266">
            <a:off x="4708833" y="3167062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interessant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AFDFA81-D677-4D3E-88F4-94CC2B2B9476}"/>
              </a:ext>
            </a:extLst>
          </p:cNvPr>
          <p:cNvSpPr/>
          <p:nvPr/>
        </p:nvSpPr>
        <p:spPr>
          <a:xfrm rot="20827266">
            <a:off x="4735342" y="3174424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EB922E3-C2CC-45CA-B58D-5C4A6CD490A8}"/>
              </a:ext>
            </a:extLst>
          </p:cNvPr>
          <p:cNvSpPr/>
          <p:nvPr/>
        </p:nvSpPr>
        <p:spPr>
          <a:xfrm rot="20827266">
            <a:off x="4699810" y="3170742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60DFFC3-2CC8-4628-A665-4D9A5B9583C3}"/>
              </a:ext>
            </a:extLst>
          </p:cNvPr>
          <p:cNvSpPr/>
          <p:nvPr/>
        </p:nvSpPr>
        <p:spPr>
          <a:xfrm rot="20827266">
            <a:off x="4718974" y="3162047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gefährlich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B54062E-2948-4AB1-9902-0B015A4A9DFF}"/>
              </a:ext>
            </a:extLst>
          </p:cNvPr>
          <p:cNvSpPr/>
          <p:nvPr/>
        </p:nvSpPr>
        <p:spPr>
          <a:xfrm rot="20827266">
            <a:off x="4719695" y="3162048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hässlich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17D1E94-986A-4C14-834B-50E32A75371C}"/>
              </a:ext>
            </a:extLst>
          </p:cNvPr>
          <p:cNvSpPr/>
          <p:nvPr/>
        </p:nvSpPr>
        <p:spPr>
          <a:xfrm rot="20827266">
            <a:off x="4740217" y="3172130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negativ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EB81550-1D00-4BF9-9756-A95DFA6A846C}"/>
              </a:ext>
            </a:extLst>
          </p:cNvPr>
          <p:cNvSpPr/>
          <p:nvPr/>
        </p:nvSpPr>
        <p:spPr>
          <a:xfrm rot="20827266">
            <a:off x="4745504" y="3172128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breit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0C83AA-C183-4DBB-A34F-779790652768}"/>
              </a:ext>
            </a:extLst>
          </p:cNvPr>
          <p:cNvSpPr txBox="1"/>
          <p:nvPr/>
        </p:nvSpPr>
        <p:spPr>
          <a:xfrm>
            <a:off x="3239176" y="498183"/>
            <a:ext cx="55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heißt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Antonym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Sag es!</a:t>
            </a:r>
          </a:p>
        </p:txBody>
      </p:sp>
    </p:spTree>
    <p:extLst>
      <p:ext uri="{BB962C8B-B14F-4D97-AF65-F5344CB8AC3E}">
        <p14:creationId xmlns:p14="http://schemas.microsoft.com/office/powerpoint/2010/main" val="8157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475</Words>
  <Application>Microsoft Office PowerPoint</Application>
  <PresentationFormat>Widescreen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6_Office Theme</vt:lpstr>
      <vt:lpstr>4_Office Theme</vt:lpstr>
      <vt:lpstr>5_Office Theme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2021-03-02T13:13:29Z</dcterms:modified>
</cp:coreProperties>
</file>