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8" r:id="rId3"/>
  </p:sldMasterIdLst>
  <p:notesMasterIdLst>
    <p:notesMasterId r:id="rId7"/>
  </p:notesMasterIdLst>
  <p:sldIdLst>
    <p:sldId id="407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</a:t>
            </a:r>
            <a:r>
              <a:rPr lang="en-US" b="0" i="0" dirty="0"/>
              <a:t>3 minutes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Aim: </a:t>
            </a:r>
            <a:r>
              <a:rPr lang="en-GB" b="0" dirty="0"/>
              <a:t>To practise recognition and cued productive oral recall of one of the revisited vocabulary sets.</a:t>
            </a:r>
            <a:br>
              <a:rPr lang="en-GB" b="0" dirty="0"/>
            </a:br>
            <a:endParaRPr lang="en-GB" b="0" baseline="0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Students supply the German</a:t>
            </a:r>
            <a:r>
              <a:rPr lang="en-US" b="0" baseline="0" dirty="0"/>
              <a:t> for the word which appears in English.  The aim is to be able to give the German before the teacher counts </a:t>
            </a:r>
            <a:r>
              <a:rPr lang="en-US" b="0" baseline="0" dirty="0" err="1"/>
              <a:t>drei</a:t>
            </a:r>
            <a:r>
              <a:rPr lang="en-US" b="0" baseline="0" dirty="0"/>
              <a:t> – </a:t>
            </a:r>
            <a:r>
              <a:rPr lang="en-US" b="0" baseline="0" dirty="0" err="1"/>
              <a:t>zwei</a:t>
            </a:r>
            <a:r>
              <a:rPr lang="en-US" b="0" baseline="0" dirty="0"/>
              <a:t> – </a:t>
            </a:r>
            <a:r>
              <a:rPr lang="en-US" b="0" baseline="0" dirty="0" err="1"/>
              <a:t>eins</a:t>
            </a:r>
            <a:r>
              <a:rPr lang="en-US" b="0" baseline="0" dirty="0"/>
              <a:t>.  Note: it may be helpful to give students a few moments to look through the list of German words before starting the exercise.  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Notes: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</a:t>
            </a:r>
            <a:r>
              <a:rPr lang="en-US" b="0" dirty="0"/>
              <a:t>he</a:t>
            </a:r>
            <a:r>
              <a:rPr lang="en-US" b="0" baseline="0" dirty="0"/>
              <a:t> activity</a:t>
            </a:r>
            <a:r>
              <a:rPr lang="en-US" b="0" dirty="0"/>
              <a:t> can be repeated,</a:t>
            </a:r>
            <a:r>
              <a:rPr lang="en-US" b="0" baseline="0" dirty="0"/>
              <a:t> clicking faster through the animations to increase speed of recall.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Teachers may wish to give students 30 seconds to look at the German words before showing the English prompts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8.2.1.2 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(introduce)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fehlen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[420]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gefallen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[601]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gehören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[460] meinen [213]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tun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[123]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Leid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[1300] Meinung [787] fit [4080]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weh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[2798] dass [22]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schwer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[257]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8.1.2.5 (revisit)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anderer, andere, anderes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[59] Aktivität [1422] Hobby [3608] Jugendclub [2117/1360] Schloss [1907] Telefon [1595] 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langsam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[526] normal [642]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schnell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[203]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gern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[278]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8.1.1.6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verbringen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[1391] Auge [222] Gesicht [346] Haar [748] Haare [748] Mund [856] Nase [1264] Schüler [557]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Zeit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[96] ähnlich [437] 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breit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[847] dünn [1739] neu [84] rund [298] als [22]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31358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8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60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03424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6756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1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1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27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91039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08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54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97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897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48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09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35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34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69479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12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21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8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69755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78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407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254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6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0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1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3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3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36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5997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59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4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90D5808-10AC-486F-B881-A2A72DAD2277}"/>
              </a:ext>
            </a:extLst>
          </p:cNvPr>
          <p:cNvSpPr/>
          <p:nvPr/>
        </p:nvSpPr>
        <p:spPr>
          <a:xfrm>
            <a:off x="80010" y="1341437"/>
            <a:ext cx="239081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4B96DCA-4409-446A-B21E-278699C6911D}"/>
              </a:ext>
            </a:extLst>
          </p:cNvPr>
          <p:cNvSpPr/>
          <p:nvPr/>
        </p:nvSpPr>
        <p:spPr>
          <a:xfrm>
            <a:off x="2675046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B75E29-9FD0-489F-BADC-0D96B6EED5D3}"/>
              </a:ext>
            </a:extLst>
          </p:cNvPr>
          <p:cNvSpPr/>
          <p:nvPr/>
        </p:nvSpPr>
        <p:spPr>
          <a:xfrm>
            <a:off x="5019352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8411BA-4AC2-437B-BFEE-919CA08A56EE}"/>
              </a:ext>
            </a:extLst>
          </p:cNvPr>
          <p:cNvSpPr/>
          <p:nvPr/>
        </p:nvSpPr>
        <p:spPr>
          <a:xfrm>
            <a:off x="7363658" y="1356720"/>
            <a:ext cx="2140086" cy="869951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8DB7C67-0A9D-4C56-A05B-96AC77C94845}"/>
              </a:ext>
            </a:extLst>
          </p:cNvPr>
          <p:cNvSpPr/>
          <p:nvPr/>
        </p:nvSpPr>
        <p:spPr>
          <a:xfrm>
            <a:off x="9707964" y="1356721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gehören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1C0E9A9-7089-4C92-AC1C-118BC6964F2A}"/>
              </a:ext>
            </a:extLst>
          </p:cNvPr>
          <p:cNvSpPr/>
          <p:nvPr/>
        </p:nvSpPr>
        <p:spPr>
          <a:xfrm>
            <a:off x="80010" y="2668965"/>
            <a:ext cx="239081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breit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43B6CF8-9E64-4058-8793-AF69E135136A}"/>
              </a:ext>
            </a:extLst>
          </p:cNvPr>
          <p:cNvSpPr/>
          <p:nvPr/>
        </p:nvSpPr>
        <p:spPr>
          <a:xfrm>
            <a:off x="80010" y="3977814"/>
            <a:ext cx="2448101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7CD551-0C3B-41AD-A5BD-EE80A616F38D}"/>
              </a:ext>
            </a:extLst>
          </p:cNvPr>
          <p:cNvSpPr/>
          <p:nvPr/>
        </p:nvSpPr>
        <p:spPr>
          <a:xfrm>
            <a:off x="80010" y="5286664"/>
            <a:ext cx="2448101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6A6AEC-C6E0-4898-8F1E-04662A830998}"/>
              </a:ext>
            </a:extLst>
          </p:cNvPr>
          <p:cNvSpPr/>
          <p:nvPr/>
        </p:nvSpPr>
        <p:spPr>
          <a:xfrm>
            <a:off x="9707964" y="2662754"/>
            <a:ext cx="2140086" cy="962416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EC98938-7626-40F2-8B20-B2540CFB67D8}"/>
              </a:ext>
            </a:extLst>
          </p:cNvPr>
          <p:cNvSpPr/>
          <p:nvPr/>
        </p:nvSpPr>
        <p:spPr>
          <a:xfrm>
            <a:off x="9707964" y="4020942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C617000-B15E-499C-9A4C-53B837F3CFC6}"/>
              </a:ext>
            </a:extLst>
          </p:cNvPr>
          <p:cNvSpPr/>
          <p:nvPr/>
        </p:nvSpPr>
        <p:spPr>
          <a:xfrm>
            <a:off x="9707964" y="5286664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20D0C1-980F-4ED4-93FB-627666785434}"/>
              </a:ext>
            </a:extLst>
          </p:cNvPr>
          <p:cNvSpPr/>
          <p:nvPr/>
        </p:nvSpPr>
        <p:spPr>
          <a:xfrm>
            <a:off x="2675046" y="5286664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2AED56D-91AC-4D40-AF47-54411E6FE83C}"/>
              </a:ext>
            </a:extLst>
          </p:cNvPr>
          <p:cNvSpPr/>
          <p:nvPr/>
        </p:nvSpPr>
        <p:spPr>
          <a:xfrm>
            <a:off x="4951079" y="5280453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fehlen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711BE98-0451-4BC4-AAC2-68644A074F35}"/>
              </a:ext>
            </a:extLst>
          </p:cNvPr>
          <p:cNvSpPr/>
          <p:nvPr/>
        </p:nvSpPr>
        <p:spPr>
          <a:xfrm>
            <a:off x="7329521" y="5280453"/>
            <a:ext cx="2140086" cy="869950"/>
          </a:xfrm>
          <a:prstGeom prst="roundRect">
            <a:avLst/>
          </a:prstGeom>
          <a:noFill/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E38EA05-49DA-45CE-A33B-490063ECA080}"/>
              </a:ext>
            </a:extLst>
          </p:cNvPr>
          <p:cNvSpPr/>
          <p:nvPr/>
        </p:nvSpPr>
        <p:spPr>
          <a:xfrm rot="20827266">
            <a:off x="4718359" y="2957067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sorrow, grief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CA8DFBB-A589-4136-9469-7963D71276A4}"/>
              </a:ext>
            </a:extLst>
          </p:cNvPr>
          <p:cNvSpPr/>
          <p:nvPr/>
        </p:nvSpPr>
        <p:spPr>
          <a:xfrm rot="20827266">
            <a:off x="4718358" y="2957067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sore, hurt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BA447C9-92C5-4FEE-AE72-FBB3F0145525}"/>
              </a:ext>
            </a:extLst>
          </p:cNvPr>
          <p:cNvSpPr/>
          <p:nvPr/>
        </p:nvSpPr>
        <p:spPr>
          <a:xfrm rot="20827266">
            <a:off x="4725818" y="295706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difficult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9F46397-0BBB-4F7B-9556-440D17495ED1}"/>
              </a:ext>
            </a:extLst>
          </p:cNvPr>
          <p:cNvSpPr/>
          <p:nvPr/>
        </p:nvSpPr>
        <p:spPr>
          <a:xfrm rot="20827266">
            <a:off x="4733278" y="295612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other, another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6D2BC5A-9076-4CF6-82F9-7AD2B7432312}"/>
              </a:ext>
            </a:extLst>
          </p:cNvPr>
          <p:cNvSpPr/>
          <p:nvPr/>
        </p:nvSpPr>
        <p:spPr>
          <a:xfrm rot="20827266">
            <a:off x="4703437" y="295518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lack, be missing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56378E4-AC29-460F-864F-287A7D1DE853}"/>
              </a:ext>
            </a:extLst>
          </p:cNvPr>
          <p:cNvSpPr/>
          <p:nvPr/>
        </p:nvSpPr>
        <p:spPr>
          <a:xfrm rot="20827266">
            <a:off x="4722089" y="2955189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please, pleasing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6681387-2BE2-4B04-9B7B-77F11D058FC6}"/>
              </a:ext>
            </a:extLst>
          </p:cNvPr>
          <p:cNvSpPr/>
          <p:nvPr/>
        </p:nvSpPr>
        <p:spPr>
          <a:xfrm rot="20827266">
            <a:off x="4760721" y="2953309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belong, belonging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68B2E95-EAE7-4525-82A7-DF9EF35E5C0E}"/>
              </a:ext>
            </a:extLst>
          </p:cNvPr>
          <p:cNvSpPr/>
          <p:nvPr/>
        </p:nvSpPr>
        <p:spPr>
          <a:xfrm rot="20827266">
            <a:off x="4725818" y="2957065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do, doing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AFDFA81-D677-4D3E-88F4-94CC2B2B9476}"/>
              </a:ext>
            </a:extLst>
          </p:cNvPr>
          <p:cNvSpPr/>
          <p:nvPr/>
        </p:nvSpPr>
        <p:spPr>
          <a:xfrm rot="20827266">
            <a:off x="4753867" y="2957063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slow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EB922E3-C2CC-45CA-B58D-5C4A6CD490A8}"/>
              </a:ext>
            </a:extLst>
          </p:cNvPr>
          <p:cNvSpPr/>
          <p:nvPr/>
        </p:nvSpPr>
        <p:spPr>
          <a:xfrm rot="20827266">
            <a:off x="4760720" y="2959882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fast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60DFFC3-2CC8-4628-A665-4D9A5B9583C3}"/>
              </a:ext>
            </a:extLst>
          </p:cNvPr>
          <p:cNvSpPr/>
          <p:nvPr/>
        </p:nvSpPr>
        <p:spPr>
          <a:xfrm rot="20827266">
            <a:off x="4773065" y="2966456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gladly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B54062E-2948-4AB1-9902-0B015A4A9DFF}"/>
              </a:ext>
            </a:extLst>
          </p:cNvPr>
          <p:cNvSpPr/>
          <p:nvPr/>
        </p:nvSpPr>
        <p:spPr>
          <a:xfrm rot="20827266">
            <a:off x="4779373" y="2966455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spend (time)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17D1E94-986A-4C14-834B-50E32A75371C}"/>
              </a:ext>
            </a:extLst>
          </p:cNvPr>
          <p:cNvSpPr/>
          <p:nvPr/>
        </p:nvSpPr>
        <p:spPr>
          <a:xfrm rot="20827266">
            <a:off x="4767030" y="2966455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time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EB81550-1D00-4BF9-9756-A95DFA6A846C}"/>
              </a:ext>
            </a:extLst>
          </p:cNvPr>
          <p:cNvSpPr/>
          <p:nvPr/>
        </p:nvSpPr>
        <p:spPr>
          <a:xfrm rot="20827266">
            <a:off x="4753867" y="2956778"/>
            <a:ext cx="2791898" cy="13380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wide</a:t>
            </a:r>
          </a:p>
        </p:txBody>
      </p:sp>
    </p:spTree>
    <p:extLst>
      <p:ext uri="{BB962C8B-B14F-4D97-AF65-F5344CB8AC3E}">
        <p14:creationId xmlns:p14="http://schemas.microsoft.com/office/powerpoint/2010/main" val="21397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F28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514</Words>
  <Application>Microsoft Office PowerPoint</Application>
  <PresentationFormat>Widescreen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6_Office Theme</vt:lpstr>
      <vt:lpstr>1_Office Theme</vt:lpstr>
      <vt:lpstr>3_Office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2021-03-02T13:10:13Z</dcterms:modified>
</cp:coreProperties>
</file>