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24" r:id="rId2"/>
    <p:sldMasterId id="2147483736" r:id="rId3"/>
  </p:sldMasterIdLst>
  <p:notesMasterIdLst>
    <p:notesMasterId r:id="rId10"/>
  </p:notesMasterIdLst>
  <p:sldIdLst>
    <p:sldId id="385" r:id="rId4"/>
    <p:sldId id="564" r:id="rId5"/>
    <p:sldId id="565" r:id="rId6"/>
    <p:sldId id="566" r:id="rId7"/>
    <p:sldId id="257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4 minutes </a:t>
            </a:r>
            <a:r>
              <a:rPr lang="en-GB" dirty="0"/>
              <a:t>(for 4 slides)</a:t>
            </a:r>
            <a:br>
              <a:rPr lang="en-GB" dirty="0"/>
            </a:br>
            <a:endParaRPr lang="en-GB" dirty="0"/>
          </a:p>
          <a:p>
            <a:r>
              <a:rPr lang="en-GB" b="1" dirty="0"/>
              <a:t>Aim: </a:t>
            </a:r>
            <a:r>
              <a:rPr lang="en-GB" dirty="0"/>
              <a:t>To categorise 16 words from this week’s vocabulary set in order to work out, by process of elimination, which word is the codeword.</a:t>
            </a:r>
          </a:p>
          <a:p>
            <a:endParaRPr lang="en-GB" dirty="0"/>
          </a:p>
          <a:p>
            <a:r>
              <a:rPr lang="en-GB" b="1" dirty="0"/>
              <a:t>Suggested procedure</a:t>
            </a:r>
          </a:p>
          <a:p>
            <a:r>
              <a:rPr lang="en-GB" b="0" dirty="0"/>
              <a:t>1/ Ask students to draw on their existing knowledge of German to work out the meanings of </a:t>
            </a:r>
            <a:r>
              <a:rPr lang="en-GB" sz="1200" b="0" i="1" dirty="0" err="1">
                <a:solidFill>
                  <a:schemeClr val="bg1"/>
                </a:solidFill>
              </a:rPr>
              <a:t>Codewörter</a:t>
            </a:r>
            <a:r>
              <a:rPr lang="en-GB" sz="1200" b="0" i="1" dirty="0">
                <a:solidFill>
                  <a:schemeClr val="bg1"/>
                </a:solidFill>
              </a:rPr>
              <a:t> </a:t>
            </a:r>
            <a:r>
              <a:rPr lang="en-GB" sz="1200" b="0" i="0" dirty="0">
                <a:solidFill>
                  <a:schemeClr val="bg1"/>
                </a:solidFill>
              </a:rPr>
              <a:t>and </a:t>
            </a:r>
            <a:r>
              <a:rPr lang="en-GB" sz="1200" b="0" i="1" dirty="0" err="1">
                <a:solidFill>
                  <a:schemeClr val="bg1"/>
                </a:solidFill>
              </a:rPr>
              <a:t>streng</a:t>
            </a:r>
            <a:r>
              <a:rPr lang="en-GB" sz="1200" b="0" i="1" dirty="0">
                <a:solidFill>
                  <a:schemeClr val="bg1"/>
                </a:solidFill>
              </a:rPr>
              <a:t> </a:t>
            </a:r>
            <a:r>
              <a:rPr lang="en-GB" sz="1200" b="0" i="1" dirty="0" err="1">
                <a:solidFill>
                  <a:schemeClr val="bg1"/>
                </a:solidFill>
              </a:rPr>
              <a:t>geheim</a:t>
            </a:r>
            <a:r>
              <a:rPr lang="en-GB" sz="1200" b="0" i="1" dirty="0">
                <a:solidFill>
                  <a:schemeClr val="bg1"/>
                </a:solidFill>
              </a:rPr>
              <a:t>. </a:t>
            </a:r>
            <a:r>
              <a:rPr lang="en-GB" sz="1200" b="0" i="0" dirty="0">
                <a:solidFill>
                  <a:schemeClr val="bg1"/>
                </a:solidFill>
              </a:rPr>
              <a:t>Draw attention to compounding and use of plural rule 4 in the title.</a:t>
            </a:r>
          </a:p>
          <a:p>
            <a:r>
              <a:rPr lang="en-GB" sz="1200" b="0" i="0" dirty="0">
                <a:solidFill>
                  <a:schemeClr val="bg1"/>
                </a:solidFill>
              </a:rPr>
              <a:t>2/ Ask students to write down all the words in their books.</a:t>
            </a:r>
          </a:p>
          <a:p>
            <a:r>
              <a:rPr lang="en-GB" sz="1200" b="0" i="0" dirty="0">
                <a:solidFill>
                  <a:schemeClr val="bg1"/>
                </a:solidFill>
              </a:rPr>
              <a:t>3/ On clicks, the clues appear. Reveal these one by one, giving students time to score out words that don’t fit the given category.</a:t>
            </a:r>
          </a:p>
          <a:p>
            <a:r>
              <a:rPr lang="en-GB" sz="1200" b="0" i="0" dirty="0">
                <a:solidFill>
                  <a:schemeClr val="bg1"/>
                </a:solidFill>
              </a:rPr>
              <a:t>4/ Once all clues have been revealed, ask students ‘</a:t>
            </a:r>
            <a:r>
              <a:rPr lang="en-GB" sz="1200" b="0" i="1" dirty="0">
                <a:solidFill>
                  <a:schemeClr val="bg1"/>
                </a:solidFill>
              </a:rPr>
              <a:t>Was </a:t>
            </a:r>
            <a:r>
              <a:rPr lang="en-GB" sz="1200" b="0" i="1" dirty="0" err="1">
                <a:solidFill>
                  <a:schemeClr val="bg1"/>
                </a:solidFill>
              </a:rPr>
              <a:t>ist</a:t>
            </a:r>
            <a:r>
              <a:rPr lang="en-GB" sz="1200" b="0" i="1" dirty="0">
                <a:solidFill>
                  <a:schemeClr val="bg1"/>
                </a:solidFill>
              </a:rPr>
              <a:t> das </a:t>
            </a:r>
            <a:r>
              <a:rPr lang="en-GB" sz="1200" b="0" i="1" dirty="0" err="1">
                <a:solidFill>
                  <a:schemeClr val="bg1"/>
                </a:solidFill>
              </a:rPr>
              <a:t>Codewort</a:t>
            </a:r>
            <a:r>
              <a:rPr lang="en-GB" sz="1200" b="0" i="0" dirty="0">
                <a:solidFill>
                  <a:schemeClr val="bg1"/>
                </a:solidFill>
              </a:rPr>
              <a:t>?’</a:t>
            </a:r>
          </a:p>
          <a:p>
            <a:r>
              <a:rPr lang="en-GB" sz="1200" b="0" i="0" dirty="0">
                <a:solidFill>
                  <a:schemeClr val="bg1"/>
                </a:solidFill>
              </a:rPr>
              <a:t>5/ Go through the clues again to check the answers. Elicit responses by asking e.g. ‘</a:t>
            </a:r>
            <a:r>
              <a:rPr lang="en-GB" sz="1200" b="0" i="1" dirty="0" err="1">
                <a:solidFill>
                  <a:schemeClr val="bg1"/>
                </a:solidFill>
              </a:rPr>
              <a:t>Welche</a:t>
            </a:r>
            <a:r>
              <a:rPr lang="en-GB" sz="1200" b="0" i="1" dirty="0">
                <a:solidFill>
                  <a:schemeClr val="bg1"/>
                </a:solidFill>
              </a:rPr>
              <a:t> </a:t>
            </a:r>
            <a:r>
              <a:rPr lang="en-GB" sz="1200" b="0" i="1" dirty="0" err="1">
                <a:solidFill>
                  <a:schemeClr val="bg1"/>
                </a:solidFill>
              </a:rPr>
              <a:t>Wörter</a:t>
            </a:r>
            <a:r>
              <a:rPr lang="en-GB" sz="1200" b="0" i="1" dirty="0">
                <a:solidFill>
                  <a:schemeClr val="bg1"/>
                </a:solidFill>
              </a:rPr>
              <a:t> </a:t>
            </a:r>
            <a:r>
              <a:rPr lang="en-GB" sz="1200" b="0" i="1" dirty="0" err="1">
                <a:solidFill>
                  <a:schemeClr val="bg1"/>
                </a:solidFill>
              </a:rPr>
              <a:t>sind</a:t>
            </a:r>
            <a:r>
              <a:rPr lang="en-GB" sz="1200" b="0" i="1" dirty="0">
                <a:solidFill>
                  <a:schemeClr val="bg1"/>
                </a:solidFill>
              </a:rPr>
              <a:t> </a:t>
            </a:r>
            <a:r>
              <a:rPr lang="en-GB" sz="1200" b="0" i="1" dirty="0" err="1">
                <a:solidFill>
                  <a:schemeClr val="bg1"/>
                </a:solidFill>
              </a:rPr>
              <a:t>Verben</a:t>
            </a:r>
            <a:r>
              <a:rPr lang="en-GB" sz="1200" b="0" dirty="0">
                <a:solidFill>
                  <a:schemeClr val="bg1"/>
                </a:solidFill>
              </a:rPr>
              <a:t>?’ On clicks, groups of words eliminated at each stage disappear, until only the solution remains.</a:t>
            </a:r>
          </a:p>
          <a:p>
            <a:endParaRPr lang="en-GB" sz="1200" b="0" i="0" dirty="0">
              <a:solidFill>
                <a:schemeClr val="bg1"/>
              </a:solidFill>
            </a:endParaRPr>
          </a:p>
          <a:p>
            <a:r>
              <a:rPr lang="en-GB" sz="1200" b="1" i="0" dirty="0">
                <a:solidFill>
                  <a:schemeClr val="bg1"/>
                </a:solidFill>
              </a:rPr>
              <a:t>Transcript</a:t>
            </a:r>
          </a:p>
          <a:p>
            <a:r>
              <a:rPr lang="en-GB" sz="1200" b="0" i="0" dirty="0">
                <a:solidFill>
                  <a:schemeClr val="bg1"/>
                </a:solidFill>
              </a:rPr>
              <a:t>[z]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Word frequency (1 is the most frequent word in German):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arbeiten [200] kochen [1005] legen [296] mischen [2105] putzen [2851] suchen [293] zeigen [154] Aufgabe [317] Eis [2818] Essen [968] Fleisch [1624] Geld [249] Gemüse [3450] Karte [1191] Obst [&gt;4034] Zeitung [572] zusammen [553]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  <a:p>
            <a:r>
              <a:rPr lang="en-GB" dirty="0"/>
              <a:t>Frequency rankings of unknown vocabulary: Code [&gt;4034] </a:t>
            </a:r>
            <a:r>
              <a:rPr lang="en-GB" dirty="0" err="1"/>
              <a:t>Detektiv</a:t>
            </a:r>
            <a:r>
              <a:rPr lang="en-GB" dirty="0"/>
              <a:t> [&gt;4034] Europa [&gt;4034] Verb [&gt;4034] </a:t>
            </a:r>
            <a:r>
              <a:rPr lang="en-GB" dirty="0" err="1"/>
              <a:t>geheim</a:t>
            </a:r>
            <a:r>
              <a:rPr lang="en-GB" dirty="0"/>
              <a:t> [2527]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32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Transcript</a:t>
            </a:r>
            <a:br>
              <a:rPr lang="en-GB" dirty="0"/>
            </a:br>
            <a:r>
              <a:rPr lang="en-GB" dirty="0"/>
              <a:t>[</a:t>
            </a:r>
            <a:r>
              <a:rPr lang="en-GB" dirty="0" err="1"/>
              <a:t>ei</a:t>
            </a:r>
            <a:r>
              <a:rPr lang="en-GB" dirty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54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129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Transcript:</a:t>
            </a:r>
            <a:br>
              <a:rPr lang="en-GB" dirty="0"/>
            </a:br>
            <a:r>
              <a:rPr lang="en-GB" dirty="0"/>
              <a:t>[</a:t>
            </a:r>
            <a:r>
              <a:rPr lang="en-GB" dirty="0" err="1"/>
              <a:t>ei</a:t>
            </a:r>
            <a:r>
              <a:rPr lang="en-GB" dirty="0"/>
              <a:t>]</a:t>
            </a:r>
            <a:br>
              <a:rPr lang="en-GB" dirty="0"/>
            </a:br>
            <a:r>
              <a:rPr lang="en-GB" dirty="0"/>
              <a:t>[z]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507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25704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81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142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7038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4467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9885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05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35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82047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61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44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8574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715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045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57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058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97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0573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086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47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193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73723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9660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84175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935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1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8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9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311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909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94924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188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4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1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Codewörter</a:t>
            </a:r>
            <a:r>
              <a:rPr lang="en-GB" sz="3600" b="1" dirty="0">
                <a:solidFill>
                  <a:schemeClr val="bg1"/>
                </a:solidFill>
              </a:rPr>
              <a:t> (1/4)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860096" y="247047"/>
            <a:ext cx="2097231" cy="358882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und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1BD37D-41C3-4856-A799-AF725F82274A}"/>
              </a:ext>
            </a:extLst>
          </p:cNvPr>
          <p:cNvSpPr txBox="1"/>
          <p:nvPr/>
        </p:nvSpPr>
        <p:spPr>
          <a:xfrm>
            <a:off x="7510537" y="4697378"/>
            <a:ext cx="1057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legen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14E82D-A389-4488-A304-3C0FCB12FBF8}"/>
              </a:ext>
            </a:extLst>
          </p:cNvPr>
          <p:cNvGrpSpPr/>
          <p:nvPr/>
        </p:nvGrpSpPr>
        <p:grpSpPr>
          <a:xfrm>
            <a:off x="10417750" y="655339"/>
            <a:ext cx="1652531" cy="1657175"/>
            <a:chOff x="8968715" y="3198394"/>
            <a:chExt cx="2988612" cy="2931918"/>
          </a:xfrm>
        </p:grpSpPr>
        <p:pic>
          <p:nvPicPr>
            <p:cNvPr id="1026" name="Picture 2" descr="Female Detective Clip Art">
              <a:extLst>
                <a:ext uri="{FF2B5EF4-FFF2-40B4-BE49-F238E27FC236}">
                  <a16:creationId xmlns:a16="http://schemas.microsoft.com/office/drawing/2014/main" id="{E711E8C7-0426-4AE5-9617-2A48DFA708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968715" y="3198394"/>
              <a:ext cx="2988612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Magnifying Glass Clip Art">
              <a:extLst>
                <a:ext uri="{FF2B5EF4-FFF2-40B4-BE49-F238E27FC236}">
                  <a16:creationId xmlns:a16="http://schemas.microsoft.com/office/drawing/2014/main" id="{B1306282-E02A-4AA6-83B1-04BDFEC0D8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21942">
              <a:off x="9060826" y="4927513"/>
              <a:ext cx="1210871" cy="12027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FE0CBF2-E2D1-416C-BB2E-F506B01E570D}"/>
              </a:ext>
            </a:extLst>
          </p:cNvPr>
          <p:cNvSpPr txBox="1"/>
          <p:nvPr/>
        </p:nvSpPr>
        <p:spPr>
          <a:xfrm>
            <a:off x="156086" y="1287698"/>
            <a:ext cx="118251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Detektivin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sucht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das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Codewort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Kannst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du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helfen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CB062B-C576-49E9-9DC7-8C2573F93568}"/>
              </a:ext>
            </a:extLst>
          </p:cNvPr>
          <p:cNvSpPr txBox="1"/>
          <p:nvPr/>
        </p:nvSpPr>
        <p:spPr>
          <a:xfrm>
            <a:off x="7066623" y="2099242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kochen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8AD41E-3CFC-4A5E-9F88-430DD1230549}"/>
              </a:ext>
            </a:extLst>
          </p:cNvPr>
          <p:cNvSpPr txBox="1"/>
          <p:nvPr/>
        </p:nvSpPr>
        <p:spPr>
          <a:xfrm>
            <a:off x="8847927" y="4334538"/>
            <a:ext cx="143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Karte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499B07-DC12-4684-9F27-8B72183519AD}"/>
              </a:ext>
            </a:extLst>
          </p:cNvPr>
          <p:cNvSpPr txBox="1"/>
          <p:nvPr/>
        </p:nvSpPr>
        <p:spPr>
          <a:xfrm>
            <a:off x="8745396" y="2977535"/>
            <a:ext cx="165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Fleisch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88F3E4-BB87-4E9E-AA19-8115EF5AE6B6}"/>
              </a:ext>
            </a:extLst>
          </p:cNvPr>
          <p:cNvSpPr txBox="1"/>
          <p:nvPr/>
        </p:nvSpPr>
        <p:spPr>
          <a:xfrm>
            <a:off x="10098988" y="2520090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zusammen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6649AD-C270-4B86-9815-3085D38FE1D4}"/>
              </a:ext>
            </a:extLst>
          </p:cNvPr>
          <p:cNvSpPr txBox="1"/>
          <p:nvPr/>
        </p:nvSpPr>
        <p:spPr>
          <a:xfrm>
            <a:off x="7244334" y="2969906"/>
            <a:ext cx="124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zeigen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710728-7840-46B7-AA2D-34E3459CBE82}"/>
              </a:ext>
            </a:extLst>
          </p:cNvPr>
          <p:cNvSpPr txBox="1"/>
          <p:nvPr/>
        </p:nvSpPr>
        <p:spPr>
          <a:xfrm>
            <a:off x="8540942" y="1115558"/>
            <a:ext cx="1510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97EDB6-3FF4-48BE-BB3B-65256AEBCC17}"/>
              </a:ext>
            </a:extLst>
          </p:cNvPr>
          <p:cNvSpPr txBox="1"/>
          <p:nvPr/>
        </p:nvSpPr>
        <p:spPr>
          <a:xfrm>
            <a:off x="7509594" y="3792418"/>
            <a:ext cx="1319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Obst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F405DF-DA41-4F8D-8DE6-C64B491042AB}"/>
              </a:ext>
            </a:extLst>
          </p:cNvPr>
          <p:cNvSpPr txBox="1"/>
          <p:nvPr/>
        </p:nvSpPr>
        <p:spPr>
          <a:xfrm>
            <a:off x="10286911" y="5460048"/>
            <a:ext cx="1420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Geld</a:t>
            </a:r>
          </a:p>
        </p:txBody>
      </p:sp>
      <p:pic>
        <p:nvPicPr>
          <p:cNvPr id="1030" name="Picture 6" descr="Paper, Sheet, White, Blank, Creased, Folded, Corner">
            <a:extLst>
              <a:ext uri="{FF2B5EF4-FFF2-40B4-BE49-F238E27FC236}">
                <a16:creationId xmlns:a16="http://schemas.microsoft.com/office/drawing/2014/main" id="{18315CDB-D227-4E4A-8F42-B3AEEF4B6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6" y="1871101"/>
            <a:ext cx="6768319" cy="437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A014B5-6BAF-4185-A178-375CEB01F02A}"/>
              </a:ext>
            </a:extLst>
          </p:cNvPr>
          <p:cNvSpPr txBox="1"/>
          <p:nvPr/>
        </p:nvSpPr>
        <p:spPr>
          <a:xfrm>
            <a:off x="476015" y="2120258"/>
            <a:ext cx="4690896" cy="677108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Condensed" panose="02070606080606020203" pitchFamily="18" charset="0"/>
                <a:ea typeface="+mn-ea"/>
                <a:cs typeface="+mn-cs"/>
              </a:rPr>
              <a:t>STRENG GEHEIM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4DB002-6430-4D19-89FF-34A953254055}"/>
              </a:ext>
            </a:extLst>
          </p:cNvPr>
          <p:cNvSpPr txBox="1"/>
          <p:nvPr/>
        </p:nvSpPr>
        <p:spPr>
          <a:xfrm>
            <a:off x="395105" y="3215266"/>
            <a:ext cx="633118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kein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Essen.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hat die SSC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kein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Verb.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kein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Adverb.</a:t>
            </a:r>
          </a:p>
        </p:txBody>
      </p:sp>
      <p:sp>
        <p:nvSpPr>
          <p:cNvPr id="20" name="Action Button: Sound 19">
            <a:hlinkClick r:id="" action="ppaction://noaction" highlightClick="1">
              <a:snd r:embed="rId8" name="z.wav"/>
            </a:hlinkClick>
            <a:extLst>
              <a:ext uri="{FF2B5EF4-FFF2-40B4-BE49-F238E27FC236}">
                <a16:creationId xmlns:a16="http://schemas.microsoft.com/office/drawing/2014/main" id="{AC087E6B-D953-4CCB-B72F-07DA68EB694F}"/>
              </a:ext>
            </a:extLst>
          </p:cNvPr>
          <p:cNvSpPr/>
          <p:nvPr/>
        </p:nvSpPr>
        <p:spPr>
          <a:xfrm>
            <a:off x="3176688" y="3875067"/>
            <a:ext cx="363557" cy="317461"/>
          </a:xfrm>
          <a:prstGeom prst="actionButtonSound">
            <a:avLst/>
          </a:prstGeom>
          <a:solidFill>
            <a:srgbClr val="DAA52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3141C9-4A9A-48A1-8736-5DAE5B49CBCE}"/>
              </a:ext>
            </a:extLst>
          </p:cNvPr>
          <p:cNvSpPr txBox="1"/>
          <p:nvPr/>
        </p:nvSpPr>
        <p:spPr>
          <a:xfrm>
            <a:off x="9930099" y="3408630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Zeitung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44E674-DDB8-4BA9-8788-5BE9F3856569}"/>
              </a:ext>
            </a:extLst>
          </p:cNvPr>
          <p:cNvSpPr txBox="1"/>
          <p:nvPr/>
        </p:nvSpPr>
        <p:spPr>
          <a:xfrm>
            <a:off x="8634380" y="5124571"/>
            <a:ext cx="165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mischen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744EA5-E288-4180-B2AC-47B2750E38DB}"/>
              </a:ext>
            </a:extLst>
          </p:cNvPr>
          <p:cNvSpPr txBox="1"/>
          <p:nvPr/>
        </p:nvSpPr>
        <p:spPr>
          <a:xfrm>
            <a:off x="7409266" y="5677479"/>
            <a:ext cx="1336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6432D34-0689-4C52-A846-9DE2A0AC93A9}"/>
              </a:ext>
            </a:extLst>
          </p:cNvPr>
          <p:cNvSpPr txBox="1"/>
          <p:nvPr/>
        </p:nvSpPr>
        <p:spPr>
          <a:xfrm>
            <a:off x="10316086" y="4810300"/>
            <a:ext cx="174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Aufgabe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0DCA65-3AB8-471F-86F4-05F9E5FEB0E5}"/>
              </a:ext>
            </a:extLst>
          </p:cNvPr>
          <p:cNvSpPr txBox="1"/>
          <p:nvPr/>
        </p:nvSpPr>
        <p:spPr>
          <a:xfrm>
            <a:off x="8807978" y="1871101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putzen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E2854E-2283-4D37-AE6F-A995B20D3254}"/>
              </a:ext>
            </a:extLst>
          </p:cNvPr>
          <p:cNvSpPr txBox="1"/>
          <p:nvPr/>
        </p:nvSpPr>
        <p:spPr>
          <a:xfrm>
            <a:off x="8967817" y="5886664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99D4F2-DED4-43B8-9D91-CCB6F4945960}"/>
              </a:ext>
            </a:extLst>
          </p:cNvPr>
          <p:cNvSpPr txBox="1"/>
          <p:nvPr/>
        </p:nvSpPr>
        <p:spPr>
          <a:xfrm>
            <a:off x="9769575" y="3942612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Gemüse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195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Codewörter</a:t>
            </a:r>
            <a:r>
              <a:rPr lang="en-GB" sz="3600" b="1" dirty="0">
                <a:solidFill>
                  <a:schemeClr val="bg1"/>
                </a:solidFill>
              </a:rPr>
              <a:t> (2/4)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860096" y="247047"/>
            <a:ext cx="2097231" cy="358882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und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1BD37D-41C3-4856-A799-AF725F82274A}"/>
              </a:ext>
            </a:extLst>
          </p:cNvPr>
          <p:cNvSpPr txBox="1"/>
          <p:nvPr/>
        </p:nvSpPr>
        <p:spPr>
          <a:xfrm>
            <a:off x="7510537" y="4697378"/>
            <a:ext cx="1057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legen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14E82D-A389-4488-A304-3C0FCB12FBF8}"/>
              </a:ext>
            </a:extLst>
          </p:cNvPr>
          <p:cNvGrpSpPr/>
          <p:nvPr/>
        </p:nvGrpSpPr>
        <p:grpSpPr>
          <a:xfrm>
            <a:off x="10417750" y="655339"/>
            <a:ext cx="1652531" cy="1657175"/>
            <a:chOff x="8968715" y="3198394"/>
            <a:chExt cx="2988612" cy="2931918"/>
          </a:xfrm>
        </p:grpSpPr>
        <p:pic>
          <p:nvPicPr>
            <p:cNvPr id="1026" name="Picture 2" descr="Female Detective Clip Art">
              <a:extLst>
                <a:ext uri="{FF2B5EF4-FFF2-40B4-BE49-F238E27FC236}">
                  <a16:creationId xmlns:a16="http://schemas.microsoft.com/office/drawing/2014/main" id="{E711E8C7-0426-4AE5-9617-2A48DFA708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968715" y="3198394"/>
              <a:ext cx="2988612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Magnifying Glass Clip Art">
              <a:extLst>
                <a:ext uri="{FF2B5EF4-FFF2-40B4-BE49-F238E27FC236}">
                  <a16:creationId xmlns:a16="http://schemas.microsoft.com/office/drawing/2014/main" id="{B1306282-E02A-4AA6-83B1-04BDFEC0D8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21942">
              <a:off x="9060826" y="4927513"/>
              <a:ext cx="1210871" cy="12027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FE0CBF2-E2D1-416C-BB2E-F506B01E570D}"/>
              </a:ext>
            </a:extLst>
          </p:cNvPr>
          <p:cNvSpPr txBox="1"/>
          <p:nvPr/>
        </p:nvSpPr>
        <p:spPr>
          <a:xfrm>
            <a:off x="156086" y="1287698"/>
            <a:ext cx="118251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Detektivin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sucht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das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Codewort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Kannst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du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helfen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CB062B-C576-49E9-9DC7-8C2573F93568}"/>
              </a:ext>
            </a:extLst>
          </p:cNvPr>
          <p:cNvSpPr txBox="1"/>
          <p:nvPr/>
        </p:nvSpPr>
        <p:spPr>
          <a:xfrm>
            <a:off x="7066623" y="2099242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kochen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8AD41E-3CFC-4A5E-9F88-430DD1230549}"/>
              </a:ext>
            </a:extLst>
          </p:cNvPr>
          <p:cNvSpPr txBox="1"/>
          <p:nvPr/>
        </p:nvSpPr>
        <p:spPr>
          <a:xfrm>
            <a:off x="8847927" y="4334538"/>
            <a:ext cx="143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Karte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499B07-DC12-4684-9F27-8B72183519AD}"/>
              </a:ext>
            </a:extLst>
          </p:cNvPr>
          <p:cNvSpPr txBox="1"/>
          <p:nvPr/>
        </p:nvSpPr>
        <p:spPr>
          <a:xfrm>
            <a:off x="8745396" y="2977535"/>
            <a:ext cx="165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Fleisch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88F3E4-BB87-4E9E-AA19-8115EF5AE6B6}"/>
              </a:ext>
            </a:extLst>
          </p:cNvPr>
          <p:cNvSpPr txBox="1"/>
          <p:nvPr/>
        </p:nvSpPr>
        <p:spPr>
          <a:xfrm>
            <a:off x="10098988" y="2520090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zusammen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6649AD-C270-4B86-9815-3085D38FE1D4}"/>
              </a:ext>
            </a:extLst>
          </p:cNvPr>
          <p:cNvSpPr txBox="1"/>
          <p:nvPr/>
        </p:nvSpPr>
        <p:spPr>
          <a:xfrm>
            <a:off x="7244334" y="2969906"/>
            <a:ext cx="124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zeigen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710728-7840-46B7-AA2D-34E3459CBE82}"/>
              </a:ext>
            </a:extLst>
          </p:cNvPr>
          <p:cNvSpPr txBox="1"/>
          <p:nvPr/>
        </p:nvSpPr>
        <p:spPr>
          <a:xfrm>
            <a:off x="8540942" y="1115558"/>
            <a:ext cx="1510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97EDB6-3FF4-48BE-BB3B-65256AEBCC17}"/>
              </a:ext>
            </a:extLst>
          </p:cNvPr>
          <p:cNvSpPr txBox="1"/>
          <p:nvPr/>
        </p:nvSpPr>
        <p:spPr>
          <a:xfrm>
            <a:off x="7509594" y="3792418"/>
            <a:ext cx="1319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Obst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F405DF-DA41-4F8D-8DE6-C64B491042AB}"/>
              </a:ext>
            </a:extLst>
          </p:cNvPr>
          <p:cNvSpPr txBox="1"/>
          <p:nvPr/>
        </p:nvSpPr>
        <p:spPr>
          <a:xfrm>
            <a:off x="10233517" y="5495271"/>
            <a:ext cx="1420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Geld</a:t>
            </a:r>
          </a:p>
        </p:txBody>
      </p:sp>
      <p:pic>
        <p:nvPicPr>
          <p:cNvPr id="1030" name="Picture 6" descr="Paper, Sheet, White, Blank, Creased, Folded, Corner">
            <a:extLst>
              <a:ext uri="{FF2B5EF4-FFF2-40B4-BE49-F238E27FC236}">
                <a16:creationId xmlns:a16="http://schemas.microsoft.com/office/drawing/2014/main" id="{18315CDB-D227-4E4A-8F42-B3AEEF4B6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6" y="1871101"/>
            <a:ext cx="6768319" cy="437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A014B5-6BAF-4185-A178-375CEB01F02A}"/>
              </a:ext>
            </a:extLst>
          </p:cNvPr>
          <p:cNvSpPr txBox="1"/>
          <p:nvPr/>
        </p:nvSpPr>
        <p:spPr>
          <a:xfrm>
            <a:off x="476015" y="2120258"/>
            <a:ext cx="4690896" cy="677108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Condensed" panose="02070606080606020203" pitchFamily="18" charset="0"/>
                <a:ea typeface="+mn-ea"/>
                <a:cs typeface="+mn-cs"/>
              </a:rPr>
              <a:t>STRENG GEHEIM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4DB002-6430-4D19-89FF-34A953254055}"/>
              </a:ext>
            </a:extLst>
          </p:cNvPr>
          <p:cNvSpPr txBox="1"/>
          <p:nvPr/>
        </p:nvSpPr>
        <p:spPr>
          <a:xfrm>
            <a:off x="395105" y="3215266"/>
            <a:ext cx="633118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hat die SSC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kein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Verb.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Man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kann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es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essen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Man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es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immer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kalt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3141C9-4A9A-48A1-8736-5DAE5B49CBCE}"/>
              </a:ext>
            </a:extLst>
          </p:cNvPr>
          <p:cNvSpPr txBox="1"/>
          <p:nvPr/>
        </p:nvSpPr>
        <p:spPr>
          <a:xfrm>
            <a:off x="10050188" y="3354863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Zeitung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44E674-DDB8-4BA9-8788-5BE9F3856569}"/>
              </a:ext>
            </a:extLst>
          </p:cNvPr>
          <p:cNvSpPr txBox="1"/>
          <p:nvPr/>
        </p:nvSpPr>
        <p:spPr>
          <a:xfrm>
            <a:off x="8634380" y="5124571"/>
            <a:ext cx="165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mischen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744EA5-E288-4180-B2AC-47B2750E38DB}"/>
              </a:ext>
            </a:extLst>
          </p:cNvPr>
          <p:cNvSpPr txBox="1"/>
          <p:nvPr/>
        </p:nvSpPr>
        <p:spPr>
          <a:xfrm>
            <a:off x="7409266" y="5677479"/>
            <a:ext cx="1336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6432D34-0689-4C52-A846-9DE2A0AC93A9}"/>
              </a:ext>
            </a:extLst>
          </p:cNvPr>
          <p:cNvSpPr txBox="1"/>
          <p:nvPr/>
        </p:nvSpPr>
        <p:spPr>
          <a:xfrm>
            <a:off x="10316086" y="4810300"/>
            <a:ext cx="174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Aufgabe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0DCA65-3AB8-471F-86F4-05F9E5FEB0E5}"/>
              </a:ext>
            </a:extLst>
          </p:cNvPr>
          <p:cNvSpPr txBox="1"/>
          <p:nvPr/>
        </p:nvSpPr>
        <p:spPr>
          <a:xfrm>
            <a:off x="8807978" y="1871101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putzen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E2854E-2283-4D37-AE6F-A995B20D3254}"/>
              </a:ext>
            </a:extLst>
          </p:cNvPr>
          <p:cNvSpPr txBox="1"/>
          <p:nvPr/>
        </p:nvSpPr>
        <p:spPr>
          <a:xfrm>
            <a:off x="8967817" y="5886664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99D4F2-DED4-43B8-9D91-CCB6F4945960}"/>
              </a:ext>
            </a:extLst>
          </p:cNvPr>
          <p:cNvSpPr txBox="1"/>
          <p:nvPr/>
        </p:nvSpPr>
        <p:spPr>
          <a:xfrm>
            <a:off x="9769575" y="3942612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Gemüse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Action Button: Sound 30">
            <a:hlinkClick r:id="" action="ppaction://noaction" highlightClick="1">
              <a:snd r:embed="rId8" name="ei.wav"/>
            </a:hlinkClick>
            <a:extLst>
              <a:ext uri="{FF2B5EF4-FFF2-40B4-BE49-F238E27FC236}">
                <a16:creationId xmlns:a16="http://schemas.microsoft.com/office/drawing/2014/main" id="{4F11AE43-947D-4653-8F56-4D28C93ACAFD}"/>
              </a:ext>
            </a:extLst>
          </p:cNvPr>
          <p:cNvSpPr/>
          <p:nvPr/>
        </p:nvSpPr>
        <p:spPr>
          <a:xfrm>
            <a:off x="3176687" y="3211285"/>
            <a:ext cx="363557" cy="317461"/>
          </a:xfrm>
          <a:prstGeom prst="actionButtonSound">
            <a:avLst/>
          </a:prstGeom>
          <a:solidFill>
            <a:srgbClr val="DAA52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64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Codewörter</a:t>
            </a:r>
            <a:r>
              <a:rPr lang="en-GB" sz="3600" b="1" dirty="0">
                <a:solidFill>
                  <a:schemeClr val="bg1"/>
                </a:solidFill>
              </a:rPr>
              <a:t> (3/4)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860096" y="247047"/>
            <a:ext cx="2097231" cy="358882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und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1BD37D-41C3-4856-A799-AF725F82274A}"/>
              </a:ext>
            </a:extLst>
          </p:cNvPr>
          <p:cNvSpPr txBox="1"/>
          <p:nvPr/>
        </p:nvSpPr>
        <p:spPr>
          <a:xfrm>
            <a:off x="7510537" y="4697378"/>
            <a:ext cx="1057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legen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14E82D-A389-4488-A304-3C0FCB12FBF8}"/>
              </a:ext>
            </a:extLst>
          </p:cNvPr>
          <p:cNvGrpSpPr/>
          <p:nvPr/>
        </p:nvGrpSpPr>
        <p:grpSpPr>
          <a:xfrm>
            <a:off x="10417750" y="655339"/>
            <a:ext cx="1652531" cy="1657175"/>
            <a:chOff x="8968715" y="3198394"/>
            <a:chExt cx="2988612" cy="2931918"/>
          </a:xfrm>
        </p:grpSpPr>
        <p:pic>
          <p:nvPicPr>
            <p:cNvPr id="1026" name="Picture 2" descr="Female Detective Clip Art">
              <a:extLst>
                <a:ext uri="{FF2B5EF4-FFF2-40B4-BE49-F238E27FC236}">
                  <a16:creationId xmlns:a16="http://schemas.microsoft.com/office/drawing/2014/main" id="{E711E8C7-0426-4AE5-9617-2A48DFA708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968715" y="3198394"/>
              <a:ext cx="2988612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Magnifying Glass Clip Art">
              <a:extLst>
                <a:ext uri="{FF2B5EF4-FFF2-40B4-BE49-F238E27FC236}">
                  <a16:creationId xmlns:a16="http://schemas.microsoft.com/office/drawing/2014/main" id="{B1306282-E02A-4AA6-83B1-04BDFEC0D8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21942">
              <a:off x="9060826" y="4927513"/>
              <a:ext cx="1210871" cy="12027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FE0CBF2-E2D1-416C-BB2E-F506B01E570D}"/>
              </a:ext>
            </a:extLst>
          </p:cNvPr>
          <p:cNvSpPr txBox="1"/>
          <p:nvPr/>
        </p:nvSpPr>
        <p:spPr>
          <a:xfrm>
            <a:off x="156086" y="1287698"/>
            <a:ext cx="118251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Detektivin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sucht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das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Codewort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Kannst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du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helfen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CB062B-C576-49E9-9DC7-8C2573F93568}"/>
              </a:ext>
            </a:extLst>
          </p:cNvPr>
          <p:cNvSpPr txBox="1"/>
          <p:nvPr/>
        </p:nvSpPr>
        <p:spPr>
          <a:xfrm>
            <a:off x="7066623" y="2099242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kochen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8AD41E-3CFC-4A5E-9F88-430DD1230549}"/>
              </a:ext>
            </a:extLst>
          </p:cNvPr>
          <p:cNvSpPr txBox="1"/>
          <p:nvPr/>
        </p:nvSpPr>
        <p:spPr>
          <a:xfrm>
            <a:off x="8847927" y="4334538"/>
            <a:ext cx="143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Karte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499B07-DC12-4684-9F27-8B72183519AD}"/>
              </a:ext>
            </a:extLst>
          </p:cNvPr>
          <p:cNvSpPr txBox="1"/>
          <p:nvPr/>
        </p:nvSpPr>
        <p:spPr>
          <a:xfrm>
            <a:off x="8745396" y="2977535"/>
            <a:ext cx="165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Fleisch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88F3E4-BB87-4E9E-AA19-8115EF5AE6B6}"/>
              </a:ext>
            </a:extLst>
          </p:cNvPr>
          <p:cNvSpPr txBox="1"/>
          <p:nvPr/>
        </p:nvSpPr>
        <p:spPr>
          <a:xfrm>
            <a:off x="10098988" y="2520090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zusammen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6649AD-C270-4B86-9815-3085D38FE1D4}"/>
              </a:ext>
            </a:extLst>
          </p:cNvPr>
          <p:cNvSpPr txBox="1"/>
          <p:nvPr/>
        </p:nvSpPr>
        <p:spPr>
          <a:xfrm>
            <a:off x="7244334" y="2969906"/>
            <a:ext cx="124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zeigen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710728-7840-46B7-AA2D-34E3459CBE82}"/>
              </a:ext>
            </a:extLst>
          </p:cNvPr>
          <p:cNvSpPr txBox="1"/>
          <p:nvPr/>
        </p:nvSpPr>
        <p:spPr>
          <a:xfrm>
            <a:off x="8540942" y="1115558"/>
            <a:ext cx="1510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97EDB6-3FF4-48BE-BB3B-65256AEBCC17}"/>
              </a:ext>
            </a:extLst>
          </p:cNvPr>
          <p:cNvSpPr txBox="1"/>
          <p:nvPr/>
        </p:nvSpPr>
        <p:spPr>
          <a:xfrm>
            <a:off x="7509594" y="3792418"/>
            <a:ext cx="1319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Obst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F405DF-DA41-4F8D-8DE6-C64B491042AB}"/>
              </a:ext>
            </a:extLst>
          </p:cNvPr>
          <p:cNvSpPr txBox="1"/>
          <p:nvPr/>
        </p:nvSpPr>
        <p:spPr>
          <a:xfrm>
            <a:off x="10286911" y="5477424"/>
            <a:ext cx="1420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Geld</a:t>
            </a:r>
          </a:p>
        </p:txBody>
      </p:sp>
      <p:pic>
        <p:nvPicPr>
          <p:cNvPr id="1030" name="Picture 6" descr="Paper, Sheet, White, Blank, Creased, Folded, Corner">
            <a:extLst>
              <a:ext uri="{FF2B5EF4-FFF2-40B4-BE49-F238E27FC236}">
                <a16:creationId xmlns:a16="http://schemas.microsoft.com/office/drawing/2014/main" id="{18315CDB-D227-4E4A-8F42-B3AEEF4B6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6" y="1871101"/>
            <a:ext cx="6768319" cy="437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A014B5-6BAF-4185-A178-375CEB01F02A}"/>
              </a:ext>
            </a:extLst>
          </p:cNvPr>
          <p:cNvSpPr txBox="1"/>
          <p:nvPr/>
        </p:nvSpPr>
        <p:spPr>
          <a:xfrm>
            <a:off x="476015" y="2120258"/>
            <a:ext cx="4690896" cy="677108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Condensed" panose="02070606080606020203" pitchFamily="18" charset="0"/>
                <a:ea typeface="+mn-ea"/>
                <a:cs typeface="+mn-cs"/>
              </a:rPr>
              <a:t>STRENG GEHEIM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4DB002-6430-4D19-89FF-34A953254055}"/>
              </a:ext>
            </a:extLst>
          </p:cNvPr>
          <p:cNvSpPr txBox="1"/>
          <p:nvPr/>
        </p:nvSpPr>
        <p:spPr>
          <a:xfrm>
            <a:off x="395105" y="3215266"/>
            <a:ext cx="633118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kein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Verb.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hat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einen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Artikel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</a:t>
            </a:r>
            <a:b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</a:b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hat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keine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Pluralform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Man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kann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es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nicht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essen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3141C9-4A9A-48A1-8736-5DAE5B49CBCE}"/>
              </a:ext>
            </a:extLst>
          </p:cNvPr>
          <p:cNvSpPr txBox="1"/>
          <p:nvPr/>
        </p:nvSpPr>
        <p:spPr>
          <a:xfrm>
            <a:off x="10050188" y="3354863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Zeitung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44E674-DDB8-4BA9-8788-5BE9F3856569}"/>
              </a:ext>
            </a:extLst>
          </p:cNvPr>
          <p:cNvSpPr txBox="1"/>
          <p:nvPr/>
        </p:nvSpPr>
        <p:spPr>
          <a:xfrm>
            <a:off x="8634380" y="5124571"/>
            <a:ext cx="165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mischen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744EA5-E288-4180-B2AC-47B2750E38DB}"/>
              </a:ext>
            </a:extLst>
          </p:cNvPr>
          <p:cNvSpPr txBox="1"/>
          <p:nvPr/>
        </p:nvSpPr>
        <p:spPr>
          <a:xfrm>
            <a:off x="7409266" y="5677479"/>
            <a:ext cx="1336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6432D34-0689-4C52-A846-9DE2A0AC93A9}"/>
              </a:ext>
            </a:extLst>
          </p:cNvPr>
          <p:cNvSpPr txBox="1"/>
          <p:nvPr/>
        </p:nvSpPr>
        <p:spPr>
          <a:xfrm>
            <a:off x="10316086" y="4810300"/>
            <a:ext cx="174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Aufgabe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0DCA65-3AB8-471F-86F4-05F9E5FEB0E5}"/>
              </a:ext>
            </a:extLst>
          </p:cNvPr>
          <p:cNvSpPr txBox="1"/>
          <p:nvPr/>
        </p:nvSpPr>
        <p:spPr>
          <a:xfrm>
            <a:off x="8807978" y="1871101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putzen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E2854E-2283-4D37-AE6F-A995B20D3254}"/>
              </a:ext>
            </a:extLst>
          </p:cNvPr>
          <p:cNvSpPr txBox="1"/>
          <p:nvPr/>
        </p:nvSpPr>
        <p:spPr>
          <a:xfrm>
            <a:off x="8967817" y="5886664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99D4F2-DED4-43B8-9D91-CCB6F4945960}"/>
              </a:ext>
            </a:extLst>
          </p:cNvPr>
          <p:cNvSpPr txBox="1"/>
          <p:nvPr/>
        </p:nvSpPr>
        <p:spPr>
          <a:xfrm>
            <a:off x="9769575" y="3942612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Gemüse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40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Codewörter</a:t>
            </a:r>
            <a:r>
              <a:rPr lang="en-GB" sz="3600" b="1" dirty="0">
                <a:solidFill>
                  <a:schemeClr val="bg1"/>
                </a:solidFill>
              </a:rPr>
              <a:t> (4/4)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860096" y="247047"/>
            <a:ext cx="2097231" cy="358882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und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1BD37D-41C3-4856-A799-AF725F82274A}"/>
              </a:ext>
            </a:extLst>
          </p:cNvPr>
          <p:cNvSpPr txBox="1"/>
          <p:nvPr/>
        </p:nvSpPr>
        <p:spPr>
          <a:xfrm>
            <a:off x="7510537" y="4697378"/>
            <a:ext cx="1057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legen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14E82D-A389-4488-A304-3C0FCB12FBF8}"/>
              </a:ext>
            </a:extLst>
          </p:cNvPr>
          <p:cNvGrpSpPr/>
          <p:nvPr/>
        </p:nvGrpSpPr>
        <p:grpSpPr>
          <a:xfrm>
            <a:off x="10417750" y="655339"/>
            <a:ext cx="1652531" cy="1657175"/>
            <a:chOff x="8968715" y="3198394"/>
            <a:chExt cx="2988612" cy="2931918"/>
          </a:xfrm>
        </p:grpSpPr>
        <p:pic>
          <p:nvPicPr>
            <p:cNvPr id="1026" name="Picture 2" descr="Female Detective Clip Art">
              <a:extLst>
                <a:ext uri="{FF2B5EF4-FFF2-40B4-BE49-F238E27FC236}">
                  <a16:creationId xmlns:a16="http://schemas.microsoft.com/office/drawing/2014/main" id="{E711E8C7-0426-4AE5-9617-2A48DFA708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968715" y="3198394"/>
              <a:ext cx="2988612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Magnifying Glass Clip Art">
              <a:extLst>
                <a:ext uri="{FF2B5EF4-FFF2-40B4-BE49-F238E27FC236}">
                  <a16:creationId xmlns:a16="http://schemas.microsoft.com/office/drawing/2014/main" id="{B1306282-E02A-4AA6-83B1-04BDFEC0D8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21942">
              <a:off x="9060826" y="4927513"/>
              <a:ext cx="1210871" cy="12027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FE0CBF2-E2D1-416C-BB2E-F506B01E570D}"/>
              </a:ext>
            </a:extLst>
          </p:cNvPr>
          <p:cNvSpPr txBox="1"/>
          <p:nvPr/>
        </p:nvSpPr>
        <p:spPr>
          <a:xfrm>
            <a:off x="156086" y="1287698"/>
            <a:ext cx="118251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Detektivin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sucht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das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Codewort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Kannst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du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helfen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CB062B-C576-49E9-9DC7-8C2573F93568}"/>
              </a:ext>
            </a:extLst>
          </p:cNvPr>
          <p:cNvSpPr txBox="1"/>
          <p:nvPr/>
        </p:nvSpPr>
        <p:spPr>
          <a:xfrm>
            <a:off x="7066623" y="2166764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kochen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8AD41E-3CFC-4A5E-9F88-430DD1230549}"/>
              </a:ext>
            </a:extLst>
          </p:cNvPr>
          <p:cNvSpPr txBox="1"/>
          <p:nvPr/>
        </p:nvSpPr>
        <p:spPr>
          <a:xfrm>
            <a:off x="8847927" y="4334538"/>
            <a:ext cx="143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Karte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499B07-DC12-4684-9F27-8B72183519AD}"/>
              </a:ext>
            </a:extLst>
          </p:cNvPr>
          <p:cNvSpPr txBox="1"/>
          <p:nvPr/>
        </p:nvSpPr>
        <p:spPr>
          <a:xfrm>
            <a:off x="8745396" y="2977535"/>
            <a:ext cx="165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Fleisch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88F3E4-BB87-4E9E-AA19-8115EF5AE6B6}"/>
              </a:ext>
            </a:extLst>
          </p:cNvPr>
          <p:cNvSpPr txBox="1"/>
          <p:nvPr/>
        </p:nvSpPr>
        <p:spPr>
          <a:xfrm>
            <a:off x="10098988" y="2520090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zusammen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6649AD-C270-4B86-9815-3085D38FE1D4}"/>
              </a:ext>
            </a:extLst>
          </p:cNvPr>
          <p:cNvSpPr txBox="1"/>
          <p:nvPr/>
        </p:nvSpPr>
        <p:spPr>
          <a:xfrm>
            <a:off x="7244334" y="2969906"/>
            <a:ext cx="1240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zeigen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710728-7840-46B7-AA2D-34E3459CBE82}"/>
              </a:ext>
            </a:extLst>
          </p:cNvPr>
          <p:cNvSpPr txBox="1"/>
          <p:nvPr/>
        </p:nvSpPr>
        <p:spPr>
          <a:xfrm>
            <a:off x="8540942" y="1115558"/>
            <a:ext cx="1510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97EDB6-3FF4-48BE-BB3B-65256AEBCC17}"/>
              </a:ext>
            </a:extLst>
          </p:cNvPr>
          <p:cNvSpPr txBox="1"/>
          <p:nvPr/>
        </p:nvSpPr>
        <p:spPr>
          <a:xfrm>
            <a:off x="7509594" y="3792418"/>
            <a:ext cx="1319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Obst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F405DF-DA41-4F8D-8DE6-C64B491042AB}"/>
              </a:ext>
            </a:extLst>
          </p:cNvPr>
          <p:cNvSpPr txBox="1"/>
          <p:nvPr/>
        </p:nvSpPr>
        <p:spPr>
          <a:xfrm>
            <a:off x="10262066" y="5477424"/>
            <a:ext cx="1420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Geld</a:t>
            </a:r>
          </a:p>
        </p:txBody>
      </p:sp>
      <p:pic>
        <p:nvPicPr>
          <p:cNvPr id="1030" name="Picture 6" descr="Paper, Sheet, White, Blank, Creased, Folded, Corner">
            <a:extLst>
              <a:ext uri="{FF2B5EF4-FFF2-40B4-BE49-F238E27FC236}">
                <a16:creationId xmlns:a16="http://schemas.microsoft.com/office/drawing/2014/main" id="{18315CDB-D227-4E4A-8F42-B3AEEF4B6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6" y="1871101"/>
            <a:ext cx="6768319" cy="437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A014B5-6BAF-4185-A178-375CEB01F02A}"/>
              </a:ext>
            </a:extLst>
          </p:cNvPr>
          <p:cNvSpPr txBox="1"/>
          <p:nvPr/>
        </p:nvSpPr>
        <p:spPr>
          <a:xfrm>
            <a:off x="476015" y="2120258"/>
            <a:ext cx="4690896" cy="677108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Condensed" panose="02070606080606020203" pitchFamily="18" charset="0"/>
                <a:ea typeface="+mn-ea"/>
                <a:cs typeface="+mn-cs"/>
              </a:rPr>
              <a:t>STRENG GEHEIM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4DB002-6430-4D19-89FF-34A953254055}"/>
              </a:ext>
            </a:extLst>
          </p:cNvPr>
          <p:cNvSpPr txBox="1"/>
          <p:nvPr/>
        </p:nvSpPr>
        <p:spPr>
          <a:xfrm>
            <a:off x="395105" y="3215266"/>
            <a:ext cx="633118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hat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keinen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Artikel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hat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nicht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die SSC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hat die SSC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ein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Adverb.</a:t>
            </a:r>
          </a:p>
        </p:txBody>
      </p:sp>
      <p:sp>
        <p:nvSpPr>
          <p:cNvPr id="20" name="Action Button: Sound 19">
            <a:hlinkClick r:id="" action="ppaction://noaction" highlightClick="1">
              <a:snd r:embed="rId8" name="z.wav"/>
            </a:hlinkClick>
            <a:extLst>
              <a:ext uri="{FF2B5EF4-FFF2-40B4-BE49-F238E27FC236}">
                <a16:creationId xmlns:a16="http://schemas.microsoft.com/office/drawing/2014/main" id="{AC087E6B-D953-4CCB-B72F-07DA68EB694F}"/>
              </a:ext>
            </a:extLst>
          </p:cNvPr>
          <p:cNvSpPr/>
          <p:nvPr/>
        </p:nvSpPr>
        <p:spPr>
          <a:xfrm>
            <a:off x="3169238" y="4575917"/>
            <a:ext cx="363557" cy="317461"/>
          </a:xfrm>
          <a:prstGeom prst="actionButtonSound">
            <a:avLst/>
          </a:prstGeom>
          <a:solidFill>
            <a:srgbClr val="DAA52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3141C9-4A9A-48A1-8736-5DAE5B49CBCE}"/>
              </a:ext>
            </a:extLst>
          </p:cNvPr>
          <p:cNvSpPr txBox="1"/>
          <p:nvPr/>
        </p:nvSpPr>
        <p:spPr>
          <a:xfrm>
            <a:off x="10050188" y="3354863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Zeitung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44E674-DDB8-4BA9-8788-5BE9F3856569}"/>
              </a:ext>
            </a:extLst>
          </p:cNvPr>
          <p:cNvSpPr txBox="1"/>
          <p:nvPr/>
        </p:nvSpPr>
        <p:spPr>
          <a:xfrm>
            <a:off x="8634380" y="5124571"/>
            <a:ext cx="165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mischen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744EA5-E288-4180-B2AC-47B2750E38DB}"/>
              </a:ext>
            </a:extLst>
          </p:cNvPr>
          <p:cNvSpPr txBox="1"/>
          <p:nvPr/>
        </p:nvSpPr>
        <p:spPr>
          <a:xfrm>
            <a:off x="7409266" y="5677479"/>
            <a:ext cx="1336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6432D34-0689-4C52-A846-9DE2A0AC93A9}"/>
              </a:ext>
            </a:extLst>
          </p:cNvPr>
          <p:cNvSpPr txBox="1"/>
          <p:nvPr/>
        </p:nvSpPr>
        <p:spPr>
          <a:xfrm>
            <a:off x="10316086" y="4810300"/>
            <a:ext cx="174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Aufgabe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0DCA65-3AB8-471F-86F4-05F9E5FEB0E5}"/>
              </a:ext>
            </a:extLst>
          </p:cNvPr>
          <p:cNvSpPr txBox="1"/>
          <p:nvPr/>
        </p:nvSpPr>
        <p:spPr>
          <a:xfrm>
            <a:off x="8807978" y="1871101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putzen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E2854E-2283-4D37-AE6F-A995B20D3254}"/>
              </a:ext>
            </a:extLst>
          </p:cNvPr>
          <p:cNvSpPr txBox="1"/>
          <p:nvPr/>
        </p:nvSpPr>
        <p:spPr>
          <a:xfrm>
            <a:off x="8967817" y="5886664"/>
            <a:ext cx="1425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99D4F2-DED4-43B8-9D91-CCB6F4945960}"/>
              </a:ext>
            </a:extLst>
          </p:cNvPr>
          <p:cNvSpPr txBox="1"/>
          <p:nvPr/>
        </p:nvSpPr>
        <p:spPr>
          <a:xfrm>
            <a:off x="9769575" y="3942612"/>
            <a:ext cx="17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Gemüse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Action Button: Sound 30">
            <a:hlinkClick r:id="" action="ppaction://noaction" highlightClick="1">
              <a:snd r:embed="rId9" name="ei.wav"/>
            </a:hlinkClick>
            <a:extLst>
              <a:ext uri="{FF2B5EF4-FFF2-40B4-BE49-F238E27FC236}">
                <a16:creationId xmlns:a16="http://schemas.microsoft.com/office/drawing/2014/main" id="{0D6A2666-CCD3-47C5-8AE4-93ED8248F364}"/>
              </a:ext>
            </a:extLst>
          </p:cNvPr>
          <p:cNvSpPr/>
          <p:nvPr/>
        </p:nvSpPr>
        <p:spPr>
          <a:xfrm>
            <a:off x="4091087" y="3875067"/>
            <a:ext cx="363557" cy="317461"/>
          </a:xfrm>
          <a:prstGeom prst="actionButtonSound">
            <a:avLst/>
          </a:prstGeom>
          <a:solidFill>
            <a:srgbClr val="DAA52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1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ED67C606-AF9C-7242-AF89-7E0EA20FADA6}" vid="{57BDA786-453C-1140-BFAB-14CE2D2BCFCB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753</Words>
  <Application>Microsoft Office PowerPoint</Application>
  <PresentationFormat>Widescreen</PresentationFormat>
  <Paragraphs>171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Bodoni MT Condensed</vt:lpstr>
      <vt:lpstr>Calibri</vt:lpstr>
      <vt:lpstr>Century Gothic</vt:lpstr>
      <vt:lpstr>Courier New</vt:lpstr>
      <vt:lpstr>7_Office Theme</vt:lpstr>
      <vt:lpstr>1_Office Theme</vt:lpstr>
      <vt:lpstr>3_Office Theme</vt:lpstr>
      <vt:lpstr>Codewörter (1/4)</vt:lpstr>
      <vt:lpstr>Codewörter (2/4)</vt:lpstr>
      <vt:lpstr>Codewörter (3/4)</vt:lpstr>
      <vt:lpstr>Codewörter (4/4)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16</cp:revision>
  <dcterms:created xsi:type="dcterms:W3CDTF">2021-02-04T07:50:06Z</dcterms:created>
  <dcterms:modified xsi:type="dcterms:W3CDTF">2021-03-02T13:14:57Z</dcterms:modified>
</cp:coreProperties>
</file>