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74" r:id="rId2"/>
    <p:sldMasterId id="2147483786" r:id="rId3"/>
  </p:sldMasterIdLst>
  <p:notesMasterIdLst>
    <p:notesMasterId r:id="rId7"/>
  </p:notesMasterIdLst>
  <p:sldIdLst>
    <p:sldId id="492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err="1"/>
              <a:t>Vokabeln</a:t>
            </a:r>
            <a:br>
              <a:rPr lang="en-GB" b="1" baseline="0" dirty="0"/>
            </a:br>
            <a:r>
              <a:rPr lang="en-GB" b="1" baseline="0" dirty="0"/>
              <a:t>Timing: 8 minutes</a:t>
            </a:r>
          </a:p>
          <a:p>
            <a:endParaRPr lang="en-GB" b="1" baseline="0" dirty="0"/>
          </a:p>
          <a:p>
            <a:r>
              <a:rPr lang="en-GB" b="1" baseline="0" dirty="0"/>
              <a:t>Aim: </a:t>
            </a:r>
            <a:r>
              <a:rPr lang="en-GB" baseline="0" dirty="0"/>
              <a:t>To revisit </a:t>
            </a:r>
            <a:r>
              <a:rPr lang="en-GB" b="1" baseline="0" dirty="0"/>
              <a:t>48</a:t>
            </a:r>
            <a:r>
              <a:rPr lang="en-GB" baseline="0" dirty="0"/>
              <a:t> previously taught words, </a:t>
            </a:r>
            <a:r>
              <a:rPr lang="en-GB" b="1" baseline="0" dirty="0"/>
              <a:t>38</a:t>
            </a:r>
            <a:r>
              <a:rPr lang="en-GB" baseline="0" dirty="0"/>
              <a:t> from this week’s vocabulary set, in oral modality, receptive mode.</a:t>
            </a:r>
            <a:br>
              <a:rPr lang="en-GB" baseline="0" dirty="0"/>
            </a:br>
            <a:endParaRPr lang="en-GB" baseline="0" dirty="0"/>
          </a:p>
          <a:p>
            <a:r>
              <a:rPr lang="en-GB" b="1" baseline="0" dirty="0"/>
              <a:t>Procedure:</a:t>
            </a:r>
          </a:p>
          <a:p>
            <a:r>
              <a:rPr lang="en-US" b="0" baseline="0" dirty="0"/>
              <a:t>1. Explain the task.  At this point, advise student B to note down the six possible categories, then turn away from the board.</a:t>
            </a:r>
            <a:endParaRPr lang="en-US" b="0" dirty="0"/>
          </a:p>
          <a:p>
            <a:r>
              <a:rPr lang="en-US" b="0" dirty="0"/>
              <a:t>2. Click to bring up the text for</a:t>
            </a:r>
            <a:r>
              <a:rPr lang="en-US" b="0" baseline="0" dirty="0"/>
              <a:t> student A. </a:t>
            </a:r>
            <a:endParaRPr lang="en-US" b="0" dirty="0"/>
          </a:p>
          <a:p>
            <a:r>
              <a:rPr lang="en-US" b="0" dirty="0"/>
              <a:t>3. Student</a:t>
            </a:r>
            <a:r>
              <a:rPr lang="en-US" b="0" baseline="0" dirty="0"/>
              <a:t> A reads the first list of three words to student B who responds by saying the category. </a:t>
            </a:r>
            <a:br>
              <a:rPr lang="en-US" b="0" baseline="0" dirty="0"/>
            </a:br>
            <a:r>
              <a:rPr lang="en-US" b="0" baseline="0" dirty="0"/>
              <a:t>4. Student A continues until all six sets of words have been said.</a:t>
            </a:r>
            <a:br>
              <a:rPr lang="en-US" b="0" baseline="0" dirty="0"/>
            </a:br>
            <a:r>
              <a:rPr lang="en-US" b="0" baseline="0" dirty="0"/>
              <a:t>5. Student B turns back to double check his/her answers.</a:t>
            </a:r>
          </a:p>
          <a:p>
            <a:r>
              <a:rPr lang="en-US" b="0" dirty="0"/>
              <a:t>6. Students then swap roles</a:t>
            </a:r>
            <a:r>
              <a:rPr lang="en-US" b="0" baseline="0" dirty="0"/>
              <a:t>.</a:t>
            </a:r>
            <a:endParaRPr lang="en-US" b="0" dirty="0"/>
          </a:p>
          <a:p>
            <a:r>
              <a:rPr lang="en-US" b="0" dirty="0"/>
              <a:t>7. Teachers can use this slide </a:t>
            </a:r>
            <a:r>
              <a:rPr lang="en-US" b="0" baseline="0" dirty="0"/>
              <a:t>to bring the activity to a close by eliciting the meanings of the target words in English.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b="0" baseline="0" dirty="0"/>
            </a:br>
            <a:endParaRPr lang="en-GB" b="0" baseline="0" dirty="0"/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b="0" baseline="0" dirty="0"/>
          </a:p>
          <a:p>
            <a:endParaRPr lang="en-GB" b="1" baseline="0" dirty="0"/>
          </a:p>
          <a:p>
            <a:endParaRPr lang="en-GB" b="1" baseline="0" dirty="0"/>
          </a:p>
          <a:p>
            <a:endParaRPr lang="en-GB" b="1" baseline="0" dirty="0"/>
          </a:p>
          <a:p>
            <a:endParaRPr lang="en-GB" b="1" baseline="0" dirty="0"/>
          </a:p>
          <a:p>
            <a:endParaRPr lang="en-GB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567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61704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3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0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706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33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3027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24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15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6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88064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5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61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159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38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13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10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33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38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248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78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65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1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243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591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616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697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565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73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7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1625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37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0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92640" y="158883"/>
            <a:ext cx="2269672" cy="366897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hören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sprechen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54" name="Picture 53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11" y="85456"/>
            <a:ext cx="3030897" cy="56772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-20411" y="-331836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 err="1">
                <a:solidFill>
                  <a:schemeClr val="bg1"/>
                </a:solidFill>
              </a:rPr>
              <a:t>Kategorien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10486" y="124264"/>
            <a:ext cx="668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Lies 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drei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Hör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Kategorie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6351" y="910737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Eltern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Bruder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Vater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0944" y="949802"/>
            <a:ext cx="1444557" cy="40497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Familie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5662" y="1681974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null,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sieben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6651" y="1681974"/>
            <a:ext cx="1444557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Nummer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6057" y="2482382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Arzt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praktisch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Uniform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330489" y="2446110"/>
            <a:ext cx="1444557" cy="40497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6352" y="3250273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Monat, 2020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347860" y="3256840"/>
            <a:ext cx="1429432" cy="40497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1587" y="4018994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Theater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Museum,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Markt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47860" y="4036158"/>
            <a:ext cx="1429431" cy="40497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Stadt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70823" y="4880446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Englisch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Französisch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Deutsch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288420" y="4824091"/>
            <a:ext cx="2053883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Fremdsprache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581200" y="866501"/>
            <a:ext cx="144915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Farbe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1BDA853-EB8A-436C-9736-B22642DF865A}"/>
              </a:ext>
            </a:extLst>
          </p:cNvPr>
          <p:cNvGraphicFramePr>
            <a:graphicFrameLocks noGrp="1"/>
          </p:cNvGraphicFramePr>
          <p:nvPr/>
        </p:nvGraphicFramePr>
        <p:xfrm>
          <a:off x="6697475" y="5364336"/>
          <a:ext cx="525323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055">
                  <a:extLst>
                    <a:ext uri="{9D8B030D-6E8A-4147-A177-3AD203B41FA5}">
                      <a16:colId xmlns:a16="http://schemas.microsoft.com/office/drawing/2014/main" val="1710242819"/>
                    </a:ext>
                  </a:extLst>
                </a:gridCol>
                <a:gridCol w="2007101">
                  <a:extLst>
                    <a:ext uri="{9D8B030D-6E8A-4147-A177-3AD203B41FA5}">
                      <a16:colId xmlns:a16="http://schemas.microsoft.com/office/drawing/2014/main" val="3824005877"/>
                    </a:ext>
                  </a:extLst>
                </a:gridCol>
                <a:gridCol w="1751078">
                  <a:extLst>
                    <a:ext uri="{9D8B030D-6E8A-4147-A177-3AD203B41FA5}">
                      <a16:colId xmlns:a16="http://schemas.microsoft.com/office/drawing/2014/main" val="2293236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Arbeit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Stadt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Nummer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2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Familie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Fremdsprache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Jahr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90086"/>
                  </a:ext>
                </a:extLst>
              </a:tr>
            </a:tbl>
          </a:graphicData>
        </a:graphic>
      </p:graphicFrame>
      <p:graphicFrame>
        <p:nvGraphicFramePr>
          <p:cNvPr id="58" name="Table 2">
            <a:extLst>
              <a:ext uri="{FF2B5EF4-FFF2-40B4-BE49-F238E27FC236}">
                <a16:creationId xmlns:a16="http://schemas.microsoft.com/office/drawing/2014/main" id="{A92C1E53-6F69-4110-97D0-E5F19E90D063}"/>
              </a:ext>
            </a:extLst>
          </p:cNvPr>
          <p:cNvGraphicFramePr>
            <a:graphicFrameLocks noGrp="1"/>
          </p:cNvGraphicFramePr>
          <p:nvPr/>
        </p:nvGraphicFramePr>
        <p:xfrm>
          <a:off x="599221" y="5349799"/>
          <a:ext cx="525323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055">
                  <a:extLst>
                    <a:ext uri="{9D8B030D-6E8A-4147-A177-3AD203B41FA5}">
                      <a16:colId xmlns:a16="http://schemas.microsoft.com/office/drawing/2014/main" val="1710242819"/>
                    </a:ext>
                  </a:extLst>
                </a:gridCol>
                <a:gridCol w="2119378">
                  <a:extLst>
                    <a:ext uri="{9D8B030D-6E8A-4147-A177-3AD203B41FA5}">
                      <a16:colId xmlns:a16="http://schemas.microsoft.com/office/drawing/2014/main" val="3824005877"/>
                    </a:ext>
                  </a:extLst>
                </a:gridCol>
                <a:gridCol w="1638801">
                  <a:extLst>
                    <a:ext uri="{9D8B030D-6E8A-4147-A177-3AD203B41FA5}">
                      <a16:colId xmlns:a16="http://schemas.microsoft.com/office/drawing/2014/main" val="2293236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London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Juli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Frauen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2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>
                          <a:solidFill>
                            <a:srgbClr val="115076"/>
                          </a:solidFill>
                        </a:rPr>
                        <a:t>Farbe</a:t>
                      </a:r>
                      <a:endParaRPr lang="en-GB" sz="24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meine</a:t>
                      </a:r>
                      <a:r>
                        <a:rPr lang="en-GB" sz="200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</a:rPr>
                        <a:t>Meinung</a:t>
                      </a:r>
                      <a:endParaRPr lang="en-GB" sz="2000" dirty="0">
                        <a:solidFill>
                          <a:srgbClr val="11507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115076"/>
                          </a:solidFill>
                        </a:rPr>
                        <a:t>Dorf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900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31B01D2-5FB9-41DA-983C-EC6DCD3E1A88}"/>
              </a:ext>
            </a:extLst>
          </p:cNvPr>
          <p:cNvSpPr/>
          <p:nvPr/>
        </p:nvSpPr>
        <p:spPr>
          <a:xfrm>
            <a:off x="94024" y="893878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7F05079-EF18-492F-BF48-CABBED2DF597}"/>
              </a:ext>
            </a:extLst>
          </p:cNvPr>
          <p:cNvSpPr/>
          <p:nvPr/>
        </p:nvSpPr>
        <p:spPr>
          <a:xfrm>
            <a:off x="105268" y="1681974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11B2E38-7712-4D4D-A6DE-05A60F3CA532}"/>
              </a:ext>
            </a:extLst>
          </p:cNvPr>
          <p:cNvSpPr/>
          <p:nvPr/>
        </p:nvSpPr>
        <p:spPr>
          <a:xfrm>
            <a:off x="105269" y="2472426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B36C260-D9D2-4573-BE19-41C86256157D}"/>
              </a:ext>
            </a:extLst>
          </p:cNvPr>
          <p:cNvSpPr/>
          <p:nvPr/>
        </p:nvSpPr>
        <p:spPr>
          <a:xfrm>
            <a:off x="116514" y="3261700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5B2F8-5186-48D3-AB2C-24A875CC319A}"/>
              </a:ext>
            </a:extLst>
          </p:cNvPr>
          <p:cNvSpPr/>
          <p:nvPr/>
        </p:nvSpPr>
        <p:spPr>
          <a:xfrm>
            <a:off x="114527" y="4842106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AA9CC22-B23C-4974-8D3A-1300045661B0}"/>
              </a:ext>
            </a:extLst>
          </p:cNvPr>
          <p:cNvSpPr/>
          <p:nvPr/>
        </p:nvSpPr>
        <p:spPr>
          <a:xfrm>
            <a:off x="116514" y="4050973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719082" y="5868167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8F625CE-9074-4F12-B49E-A035DEEBB6DF}"/>
              </a:ext>
            </a:extLst>
          </p:cNvPr>
          <p:cNvSpPr/>
          <p:nvPr/>
        </p:nvSpPr>
        <p:spPr>
          <a:xfrm>
            <a:off x="10333056" y="5413229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6719082" y="5413229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992DE1A-A8A8-4A72-8B5B-C5CBF1DFCDCC}"/>
              </a:ext>
            </a:extLst>
          </p:cNvPr>
          <p:cNvSpPr/>
          <p:nvPr/>
        </p:nvSpPr>
        <p:spPr>
          <a:xfrm>
            <a:off x="10238578" y="5868167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C2304A7-6144-464E-8220-0295C112147D}"/>
              </a:ext>
            </a:extLst>
          </p:cNvPr>
          <p:cNvSpPr/>
          <p:nvPr/>
        </p:nvSpPr>
        <p:spPr>
          <a:xfrm>
            <a:off x="8450804" y="5394673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9C385D5-2C07-45D3-950F-9029339AD50E}"/>
              </a:ext>
            </a:extLst>
          </p:cNvPr>
          <p:cNvSpPr/>
          <p:nvPr/>
        </p:nvSpPr>
        <p:spPr>
          <a:xfrm>
            <a:off x="8259859" y="5887848"/>
            <a:ext cx="1863055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5E29FCB-A372-4C04-B390-E3CDA51FFC58}"/>
              </a:ext>
            </a:extLst>
          </p:cNvPr>
          <p:cNvSpPr/>
          <p:nvPr/>
        </p:nvSpPr>
        <p:spPr>
          <a:xfrm>
            <a:off x="6385550" y="893878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64CDD79-D378-4F74-954A-562F0B566B8A}"/>
              </a:ext>
            </a:extLst>
          </p:cNvPr>
          <p:cNvSpPr/>
          <p:nvPr/>
        </p:nvSpPr>
        <p:spPr>
          <a:xfrm>
            <a:off x="6396794" y="1681974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25F5152-CB08-4DCA-B08E-2F40ED1A52C4}"/>
              </a:ext>
            </a:extLst>
          </p:cNvPr>
          <p:cNvSpPr/>
          <p:nvPr/>
        </p:nvSpPr>
        <p:spPr>
          <a:xfrm>
            <a:off x="6396795" y="2472426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188185B-65F5-499A-B914-8E55EFA763F9}"/>
              </a:ext>
            </a:extLst>
          </p:cNvPr>
          <p:cNvSpPr/>
          <p:nvPr/>
        </p:nvSpPr>
        <p:spPr>
          <a:xfrm>
            <a:off x="6408040" y="3261700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B63E385-F891-4F00-AA24-E95CF1742E78}"/>
              </a:ext>
            </a:extLst>
          </p:cNvPr>
          <p:cNvSpPr/>
          <p:nvPr/>
        </p:nvSpPr>
        <p:spPr>
          <a:xfrm>
            <a:off x="6406053" y="4842106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76E6EE2-B219-4669-846E-729B36092845}"/>
              </a:ext>
            </a:extLst>
          </p:cNvPr>
          <p:cNvSpPr/>
          <p:nvPr/>
        </p:nvSpPr>
        <p:spPr>
          <a:xfrm>
            <a:off x="6408040" y="4050973"/>
            <a:ext cx="376799" cy="400110"/>
          </a:xfrm>
          <a:prstGeom prst="rect">
            <a:avLst/>
          </a:prstGeom>
          <a:solidFill>
            <a:schemeClr val="bg1"/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</a:t>
            </a:r>
          </a:p>
        </p:txBody>
      </p:sp>
      <p:pic>
        <p:nvPicPr>
          <p:cNvPr id="118" name="Picture 117" descr="Icon&#10;&#10;Description automatically generated">
            <a:extLst>
              <a:ext uri="{FF2B5EF4-FFF2-40B4-BE49-F238E27FC236}">
                <a16:creationId xmlns:a16="http://schemas.microsoft.com/office/drawing/2014/main" id="{8B08F105-9857-42AF-B952-F6D2335BD3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937" y="134437"/>
            <a:ext cx="953433" cy="62991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784508" y="910600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dunkel, rot, blau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73593" y="1683919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Kirche, Geschäft, Bibliothek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2852" y="2477373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Mutter, Mädchen, Schwester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22774" y="3261700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Touristen, ziehen, Großstadt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16090" y="4044146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Idee, glauben, denken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16089" y="4847254"/>
            <a:ext cx="424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glücklich, Urlaub, beginnen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9143" y="1688644"/>
            <a:ext cx="144915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Dorf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589143" y="2481159"/>
            <a:ext cx="144915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Frauen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572889" y="3271873"/>
            <a:ext cx="144915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London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89143" y="3876296"/>
            <a:ext cx="1449152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 Meinung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89143" y="4817295"/>
            <a:ext cx="144915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Juli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615601" y="5862942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4288420" y="5875956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4288420" y="5413229"/>
            <a:ext cx="1387603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599221" y="5400525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2156377" y="5873357"/>
            <a:ext cx="1978719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124B8AF-1DF4-4158-9709-3797477E37ED}"/>
              </a:ext>
            </a:extLst>
          </p:cNvPr>
          <p:cNvSpPr/>
          <p:nvPr/>
        </p:nvSpPr>
        <p:spPr>
          <a:xfrm>
            <a:off x="2443820" y="5391974"/>
            <a:ext cx="1459742" cy="349924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8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74" grpId="0"/>
      <p:bldP spid="75" grpId="0" animBg="1"/>
      <p:bldP spid="78" grpId="0"/>
      <p:bldP spid="80" grpId="0" animBg="1"/>
      <p:bldP spid="82" grpId="0"/>
      <p:bldP spid="83" grpId="0" animBg="1"/>
      <p:bldP spid="85" grpId="0"/>
      <p:bldP spid="88" grpId="0" animBg="1"/>
      <p:bldP spid="90" grpId="0"/>
      <p:bldP spid="91" grpId="0" animBg="1"/>
      <p:bldP spid="94" grpId="0" animBg="1"/>
      <p:bldP spid="107" grpId="0" animBg="1"/>
      <p:bldP spid="72" grpId="0" animBg="1"/>
      <p:bldP spid="79" grpId="0" animBg="1"/>
      <p:bldP spid="84" grpId="0" animBg="1"/>
      <p:bldP spid="86" grpId="0" animBg="1"/>
      <p:bldP spid="111" grpId="0" animBg="1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9" grpId="0" animBg="1"/>
      <p:bldP spid="63" grpId="0" animBg="1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E201B1D-F283-4761-B109-34C1B42736A8}" vid="{4FD433AE-AD99-42F2-91AA-464A1A1B2D7C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407</Words>
  <Application>Microsoft Office PowerPoint</Application>
  <PresentationFormat>Widescreen</PresentationFormat>
  <Paragraphs>111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8_Office Theme</vt:lpstr>
      <vt:lpstr>1_Office Theme</vt:lpstr>
      <vt:lpstr>3_Office Theme</vt:lpstr>
      <vt:lpstr>Kategorien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18</cp:revision>
  <dcterms:created xsi:type="dcterms:W3CDTF">2021-02-04T07:50:06Z</dcterms:created>
  <dcterms:modified xsi:type="dcterms:W3CDTF">2021-03-02T13:16:39Z</dcterms:modified>
</cp:coreProperties>
</file>