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notesMasterIdLst>
    <p:notesMasterId r:id="rId8"/>
  </p:notesMasterIdLst>
  <p:sldIdLst>
    <p:sldId id="638" r:id="rId4"/>
    <p:sldId id="636" r:id="rId5"/>
    <p:sldId id="257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350" autoAdjust="0"/>
  </p:normalViewPr>
  <p:slideViewPr>
    <p:cSldViewPr snapToGrid="0">
      <p:cViewPr varScale="1">
        <p:scale>
          <a:sx n="51" d="100"/>
          <a:sy n="51" d="100"/>
        </p:scale>
        <p:origin x="1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7FAD3-0CC5-429F-BB04-4E199636F5A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F18CC-0A43-4D3B-9745-7B9203EC9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4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3 minutes</a:t>
            </a:r>
            <a:br>
              <a:rPr lang="en-GB" dirty="0"/>
            </a:b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revisit written comprehension of some of this week’s vocabulary.</a:t>
            </a:r>
            <a:br>
              <a:rPr lang="en-GB" b="0" dirty="0"/>
            </a:br>
            <a:br>
              <a:rPr lang="en-GB" b="0" dirty="0"/>
            </a:br>
            <a:r>
              <a:rPr lang="en-GB" b="1"/>
              <a:t>Procedure:</a:t>
            </a:r>
            <a:r>
              <a:rPr lang="en-GB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1</a:t>
            </a:r>
            <a:r>
              <a:rPr lang="en-GB" dirty="0"/>
              <a:t>. Students complete task A, choosing the word best associated in meaning with the prompt word given.</a:t>
            </a:r>
          </a:p>
          <a:p>
            <a:r>
              <a:rPr lang="en-GB" dirty="0"/>
              <a:t>2. Check answers.</a:t>
            </a:r>
          </a:p>
          <a:p>
            <a:r>
              <a:rPr lang="en-GB" dirty="0"/>
              <a:t>3. Elicit the English meanings of all of the words.</a:t>
            </a:r>
          </a:p>
          <a:p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221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7 minutes</a:t>
            </a:r>
            <a:br>
              <a:rPr lang="en-GB" dirty="0"/>
            </a:b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revise (in written modality / productive mode) vocabulary from this week’s sets. In addition, to revisit grammar knowledge of adjective endings in R1 (nominative) after definite article.</a:t>
            </a:r>
            <a:br>
              <a:rPr lang="en-GB" b="0" dirty="0"/>
            </a:br>
            <a:br>
              <a:rPr lang="en-GB" b="0" dirty="0"/>
            </a:br>
            <a:r>
              <a:rPr lang="en-GB" b="1" dirty="0"/>
              <a:t>Procedure:</a:t>
            </a:r>
            <a:br>
              <a:rPr lang="en-GB" dirty="0"/>
            </a:br>
            <a:r>
              <a:rPr lang="en-GB" dirty="0"/>
              <a:t>1. Students complete task B, writing a synonym for each of the six given words.</a:t>
            </a:r>
          </a:p>
          <a:p>
            <a:r>
              <a:rPr lang="en-GB" dirty="0"/>
              <a:t>2. Check answers.</a:t>
            </a:r>
          </a:p>
          <a:p>
            <a:r>
              <a:rPr lang="en-GB" dirty="0"/>
              <a:t>3. Students complete task C. Teachers to remind students that they will need to change the spelling of the adjective according to the gender of the noun.</a:t>
            </a:r>
          </a:p>
          <a:p>
            <a:r>
              <a:rPr lang="en-GB" dirty="0"/>
              <a:t>4. Click to check (and discuss, as necessary) the answers.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3125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Spanish):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/>
              <a:t>Source</a:t>
            </a:r>
            <a:r>
              <a:rPr lang="es-ES" dirty="0"/>
              <a:t>:</a:t>
            </a:r>
            <a:r>
              <a:rPr lang="es-ES" baseline="0" dirty="0"/>
              <a:t> Davies, M. &amp; Davies, K. (2018</a:t>
            </a:r>
            <a:r>
              <a:rPr lang="es-ES" i="1" baseline="0" dirty="0"/>
              <a:t>). A </a:t>
            </a:r>
            <a:r>
              <a:rPr lang="es-ES" i="1" baseline="0" dirty="0" err="1"/>
              <a:t>frequency</a:t>
            </a:r>
            <a:r>
              <a:rPr lang="es-ES" i="1" baseline="0" dirty="0"/>
              <a:t> </a:t>
            </a:r>
            <a:r>
              <a:rPr lang="es-ES" i="1" baseline="0" dirty="0" err="1"/>
              <a:t>dictionary</a:t>
            </a:r>
            <a:r>
              <a:rPr lang="es-ES" i="1" baseline="0" dirty="0"/>
              <a:t> </a:t>
            </a:r>
            <a:r>
              <a:rPr lang="es-ES" i="1" baseline="0" dirty="0" err="1"/>
              <a:t>of</a:t>
            </a:r>
            <a:r>
              <a:rPr lang="es-ES" i="1" baseline="0" dirty="0"/>
              <a:t> </a:t>
            </a:r>
            <a:r>
              <a:rPr lang="es-ES" i="1" baseline="0" dirty="0" err="1"/>
              <a:t>Spanish</a:t>
            </a:r>
            <a:r>
              <a:rPr lang="es-ES" i="1" baseline="0" dirty="0"/>
              <a:t>: Core </a:t>
            </a:r>
            <a:r>
              <a:rPr lang="es-ES" i="1" baseline="0" dirty="0" err="1"/>
              <a:t>vocabulary</a:t>
            </a:r>
            <a:r>
              <a:rPr lang="es-ES" i="1" baseline="0" dirty="0"/>
              <a:t> </a:t>
            </a:r>
            <a:r>
              <a:rPr lang="es-ES" i="1" baseline="0" dirty="0" err="1"/>
              <a:t>for</a:t>
            </a:r>
            <a:r>
              <a:rPr lang="es-ES" i="1" baseline="0" dirty="0"/>
              <a:t> </a:t>
            </a:r>
            <a:r>
              <a:rPr lang="es-ES" i="1" baseline="0" dirty="0" err="1"/>
              <a:t>learners</a:t>
            </a:r>
            <a:r>
              <a:rPr lang="es-ES" i="1" baseline="0" dirty="0"/>
              <a:t> </a:t>
            </a:r>
            <a:r>
              <a:rPr lang="es-ES" baseline="0" dirty="0"/>
              <a:t>(2nd ed.). Routledge: London</a:t>
            </a: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128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French):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57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09630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0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54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929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4396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9013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5751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667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843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86DACE-91D4-F84C-BC79-BE1BB5A5CA8D}"/>
              </a:ext>
            </a:extLst>
          </p:cNvPr>
          <p:cNvSpPr txBox="1"/>
          <p:nvPr userDrawn="1"/>
        </p:nvSpPr>
        <p:spPr>
          <a:xfrm>
            <a:off x="838200" y="1923393"/>
            <a:ext cx="6035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2310098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3857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05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7017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7130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994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119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342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5129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45622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868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0736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015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37342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8371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81785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21772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4904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6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1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7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3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20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352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78335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7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B177A-FB9B-624B-90F1-42CB20E9E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830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24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983E06B7-EA44-4776-8EF8-4EA743B16607}"/>
              </a:ext>
            </a:extLst>
          </p:cNvPr>
          <p:cNvGraphicFramePr>
            <a:graphicFrameLocks noGrp="1"/>
          </p:cNvGraphicFramePr>
          <p:nvPr/>
        </p:nvGraphicFramePr>
        <p:xfrm>
          <a:off x="3272634" y="247046"/>
          <a:ext cx="3148907" cy="297991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148907">
                  <a:extLst>
                    <a:ext uri="{9D8B030D-6E8A-4147-A177-3AD203B41FA5}">
                      <a16:colId xmlns:a16="http://schemas.microsoft.com/office/drawing/2014/main" val="3820131467"/>
                    </a:ext>
                  </a:extLst>
                </a:gridCol>
              </a:tblGrid>
              <a:tr h="595982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rgbClr val="115076"/>
                          </a:solidFill>
                        </a:rPr>
                        <a:t>1</a:t>
                      </a:r>
                      <a:r>
                        <a:rPr lang="en-GB" sz="2800" b="0" dirty="0">
                          <a:solidFill>
                            <a:srgbClr val="115076"/>
                          </a:solidFill>
                        </a:rPr>
                        <a:t> die </a:t>
                      </a:r>
                      <a:r>
                        <a:rPr lang="en-GB" sz="2800" b="0" dirty="0" err="1">
                          <a:solidFill>
                            <a:srgbClr val="115076"/>
                          </a:solidFill>
                        </a:rPr>
                        <a:t>Geschichte</a:t>
                      </a:r>
                      <a:endParaRPr lang="en-GB" sz="2800" b="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2153760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unser</a:t>
                      </a:r>
                      <a:endParaRPr lang="en-GB" sz="28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314593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langsam</a:t>
                      </a:r>
                      <a:endParaRPr lang="en-GB" sz="28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0238406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erzählen</a:t>
                      </a:r>
                      <a:endParaRPr lang="en-GB" sz="28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6942417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gegeben</a:t>
                      </a:r>
                      <a:endParaRPr lang="en-GB" sz="28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8669402"/>
                  </a:ext>
                </a:extLst>
              </a:tr>
            </a:tbl>
          </a:graphicData>
        </a:graphic>
      </p:graphicFrame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2846717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575985" y="247046"/>
            <a:ext cx="1381342" cy="39130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F45552-F64E-5344-BB61-2B43714A9308}"/>
              </a:ext>
            </a:extLst>
          </p:cNvPr>
          <p:cNvSpPr txBox="1"/>
          <p:nvPr/>
        </p:nvSpPr>
        <p:spPr>
          <a:xfrm>
            <a:off x="64771" y="1329914"/>
            <a:ext cx="556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Associations.</a:t>
            </a:r>
          </a:p>
        </p:txBody>
      </p:sp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36780935-53E8-4914-9727-F7F3AB90EC46}"/>
              </a:ext>
            </a:extLst>
          </p:cNvPr>
          <p:cNvGraphicFramePr>
            <a:graphicFrameLocks noGrp="1"/>
          </p:cNvGraphicFramePr>
          <p:nvPr/>
        </p:nvGraphicFramePr>
        <p:xfrm>
          <a:off x="6547796" y="247046"/>
          <a:ext cx="3148907" cy="297991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148907">
                  <a:extLst>
                    <a:ext uri="{9D8B030D-6E8A-4147-A177-3AD203B41FA5}">
                      <a16:colId xmlns:a16="http://schemas.microsoft.com/office/drawing/2014/main" val="3820131467"/>
                    </a:ext>
                  </a:extLst>
                </a:gridCol>
              </a:tblGrid>
              <a:tr h="595982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rgbClr val="115076"/>
                          </a:solidFill>
                        </a:rPr>
                        <a:t>3</a:t>
                      </a:r>
                      <a:r>
                        <a:rPr lang="en-GB" sz="2800" b="0" dirty="0">
                          <a:solidFill>
                            <a:srgbClr val="115076"/>
                          </a:solidFill>
                        </a:rPr>
                        <a:t> das Kind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2153760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das Hobby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314593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kurz</a:t>
                      </a:r>
                      <a:endParaRPr lang="en-GB" sz="28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0238406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jung</a:t>
                      </a:r>
                      <a:endParaRPr lang="en-GB" sz="28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6942417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alt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8669402"/>
                  </a:ext>
                </a:extLst>
              </a:tr>
            </a:tbl>
          </a:graphicData>
        </a:graphic>
      </p:graphicFrame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DF7C0973-55C7-4528-AC98-CA3472BEB81E}"/>
              </a:ext>
            </a:extLst>
          </p:cNvPr>
          <p:cNvGraphicFramePr>
            <a:graphicFrameLocks noGrp="1"/>
          </p:cNvGraphicFramePr>
          <p:nvPr/>
        </p:nvGraphicFramePr>
        <p:xfrm>
          <a:off x="3272634" y="3321986"/>
          <a:ext cx="3148907" cy="297991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148907">
                  <a:extLst>
                    <a:ext uri="{9D8B030D-6E8A-4147-A177-3AD203B41FA5}">
                      <a16:colId xmlns:a16="http://schemas.microsoft.com/office/drawing/2014/main" val="3820131467"/>
                    </a:ext>
                  </a:extLst>
                </a:gridCol>
              </a:tblGrid>
              <a:tr h="595982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rgbClr val="115076"/>
                          </a:solidFill>
                        </a:rPr>
                        <a:t>2</a:t>
                      </a:r>
                      <a:r>
                        <a:rPr lang="en-GB" sz="2800" b="0" dirty="0">
                          <a:solidFill>
                            <a:srgbClr val="115076"/>
                          </a:solidFill>
                        </a:rPr>
                        <a:t> </a:t>
                      </a:r>
                      <a:r>
                        <a:rPr lang="en-GB" sz="2800" b="0" dirty="0" err="1">
                          <a:solidFill>
                            <a:srgbClr val="115076"/>
                          </a:solidFill>
                        </a:rPr>
                        <a:t>dürfen</a:t>
                      </a:r>
                      <a:endParaRPr lang="en-GB" sz="2800" b="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2153760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erklären</a:t>
                      </a:r>
                      <a:endParaRPr lang="en-GB" sz="28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314593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erlauben</a:t>
                      </a:r>
                      <a:endParaRPr lang="en-GB" sz="28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0238406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gern</a:t>
                      </a:r>
                      <a:endParaRPr lang="en-GB" sz="28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6942417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alle</a:t>
                      </a:r>
                      <a:endParaRPr lang="en-GB" sz="28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8669402"/>
                  </a:ext>
                </a:extLst>
              </a:tr>
            </a:tbl>
          </a:graphicData>
        </a:graphic>
      </p:graphicFrame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id="{600D9D0E-BD8F-4E48-B5B9-FFB908C56B60}"/>
              </a:ext>
            </a:extLst>
          </p:cNvPr>
          <p:cNvGraphicFramePr>
            <a:graphicFrameLocks noGrp="1"/>
          </p:cNvGraphicFramePr>
          <p:nvPr/>
        </p:nvGraphicFramePr>
        <p:xfrm>
          <a:off x="6547796" y="3321986"/>
          <a:ext cx="3148907" cy="297991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148907">
                  <a:extLst>
                    <a:ext uri="{9D8B030D-6E8A-4147-A177-3AD203B41FA5}">
                      <a16:colId xmlns:a16="http://schemas.microsoft.com/office/drawing/2014/main" val="3820131467"/>
                    </a:ext>
                  </a:extLst>
                </a:gridCol>
              </a:tblGrid>
              <a:tr h="595982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rgbClr val="115076"/>
                          </a:solidFill>
                        </a:rPr>
                        <a:t>4 </a:t>
                      </a:r>
                      <a:r>
                        <a:rPr lang="en-GB" sz="2800" b="0" dirty="0" err="1">
                          <a:solidFill>
                            <a:srgbClr val="115076"/>
                          </a:solidFill>
                        </a:rPr>
                        <a:t>lieber</a:t>
                      </a:r>
                      <a:endParaRPr lang="en-GB" sz="2800" b="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2153760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gut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314593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genau</a:t>
                      </a:r>
                      <a:endParaRPr lang="en-GB" sz="28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0238406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geholfen</a:t>
                      </a:r>
                      <a:endParaRPr lang="en-GB" sz="28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6942417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gern</a:t>
                      </a:r>
                      <a:endParaRPr lang="en-GB" sz="28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8669402"/>
                  </a:ext>
                </a:extLst>
              </a:tr>
            </a:tbl>
          </a:graphicData>
        </a:graphic>
      </p:graphicFrame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8A107F7-5BCD-4E97-88AA-B3C65271CBC0}"/>
              </a:ext>
            </a:extLst>
          </p:cNvPr>
          <p:cNvSpPr/>
          <p:nvPr/>
        </p:nvSpPr>
        <p:spPr>
          <a:xfrm>
            <a:off x="3272633" y="2047601"/>
            <a:ext cx="3148907" cy="584775"/>
          </a:xfrm>
          <a:prstGeom prst="roundRect">
            <a:avLst/>
          </a:prstGeom>
          <a:noFill/>
          <a:ln w="5715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BBA8E1A-0A26-4C34-BCCF-F181F2C3DBE4}"/>
              </a:ext>
            </a:extLst>
          </p:cNvPr>
          <p:cNvSpPr/>
          <p:nvPr/>
        </p:nvSpPr>
        <p:spPr>
          <a:xfrm>
            <a:off x="3272632" y="4468880"/>
            <a:ext cx="3148907" cy="584775"/>
          </a:xfrm>
          <a:prstGeom prst="roundRect">
            <a:avLst/>
          </a:prstGeom>
          <a:noFill/>
          <a:ln w="5715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E08672D-BB9B-4A4A-B47B-47CB5FED9640}"/>
              </a:ext>
            </a:extLst>
          </p:cNvPr>
          <p:cNvSpPr/>
          <p:nvPr/>
        </p:nvSpPr>
        <p:spPr>
          <a:xfrm>
            <a:off x="6552034" y="2047446"/>
            <a:ext cx="3148907" cy="584775"/>
          </a:xfrm>
          <a:prstGeom prst="roundRect">
            <a:avLst/>
          </a:prstGeom>
          <a:noFill/>
          <a:ln w="5715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A65777C-E67F-47D9-BE6D-CD2335CDD877}"/>
              </a:ext>
            </a:extLst>
          </p:cNvPr>
          <p:cNvSpPr/>
          <p:nvPr/>
        </p:nvSpPr>
        <p:spPr>
          <a:xfrm>
            <a:off x="6547796" y="5692048"/>
            <a:ext cx="3148907" cy="584775"/>
          </a:xfrm>
          <a:prstGeom prst="roundRect">
            <a:avLst/>
          </a:prstGeom>
          <a:noFill/>
          <a:ln w="57150">
            <a:solidFill>
              <a:srgbClr val="DAA5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601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2846717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Vokabeln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282687" y="247046"/>
            <a:ext cx="1674640" cy="39130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schreiben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F45552-F64E-5344-BB61-2B43714A9308}"/>
              </a:ext>
            </a:extLst>
          </p:cNvPr>
          <p:cNvSpPr txBox="1"/>
          <p:nvPr/>
        </p:nvSpPr>
        <p:spPr>
          <a:xfrm>
            <a:off x="289125" y="1320637"/>
            <a:ext cx="556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Schreib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Synonyme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983E06B7-EA44-4776-8EF8-4EA743B16607}"/>
              </a:ext>
            </a:extLst>
          </p:cNvPr>
          <p:cNvGraphicFramePr>
            <a:graphicFrameLocks noGrp="1"/>
          </p:cNvGraphicFramePr>
          <p:nvPr/>
        </p:nvGraphicFramePr>
        <p:xfrm>
          <a:off x="301659" y="2071652"/>
          <a:ext cx="5564303" cy="357589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12741">
                  <a:extLst>
                    <a:ext uri="{9D8B030D-6E8A-4147-A177-3AD203B41FA5}">
                      <a16:colId xmlns:a16="http://schemas.microsoft.com/office/drawing/2014/main" val="3204908533"/>
                    </a:ext>
                  </a:extLst>
                </a:gridCol>
                <a:gridCol w="2104845">
                  <a:extLst>
                    <a:ext uri="{9D8B030D-6E8A-4147-A177-3AD203B41FA5}">
                      <a16:colId xmlns:a16="http://schemas.microsoft.com/office/drawing/2014/main" val="3820131467"/>
                    </a:ext>
                  </a:extLst>
                </a:gridCol>
                <a:gridCol w="2846717">
                  <a:extLst>
                    <a:ext uri="{9D8B030D-6E8A-4147-A177-3AD203B41FA5}">
                      <a16:colId xmlns:a16="http://schemas.microsoft.com/office/drawing/2014/main" val="856553445"/>
                    </a:ext>
                  </a:extLst>
                </a:gridCol>
              </a:tblGrid>
              <a:tr h="595982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rgbClr val="115076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rgbClr val="115076"/>
                          </a:solidFill>
                        </a:rPr>
                        <a:t>das Hobby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2153760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leicht</a:t>
                      </a:r>
                      <a:endParaRPr lang="en-GB" sz="28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80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314593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der Verein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80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0238406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aber</a:t>
                      </a:r>
                      <a:endParaRPr lang="en-GB" sz="28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8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6942417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das Handy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80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8669402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weitere</a:t>
                      </a:r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(</a:t>
                      </a:r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r,s</a:t>
                      </a:r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8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42506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9EC059D-792D-4522-8906-57D5A1615F77}"/>
              </a:ext>
            </a:extLst>
          </p:cNvPr>
          <p:cNvSpPr txBox="1"/>
          <p:nvPr/>
        </p:nvSpPr>
        <p:spPr>
          <a:xfrm>
            <a:off x="6628109" y="1320636"/>
            <a:ext cx="556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Schreib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das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Adjektiv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(R1).</a:t>
            </a:r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33A67C4C-8BF8-40F3-A543-D7BC969B1052}"/>
              </a:ext>
            </a:extLst>
          </p:cNvPr>
          <p:cNvGraphicFramePr>
            <a:graphicFrameLocks noGrp="1"/>
          </p:cNvGraphicFramePr>
          <p:nvPr/>
        </p:nvGraphicFramePr>
        <p:xfrm>
          <a:off x="6096000" y="2071652"/>
          <a:ext cx="5794341" cy="357589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32604">
                  <a:extLst>
                    <a:ext uri="{9D8B030D-6E8A-4147-A177-3AD203B41FA5}">
                      <a16:colId xmlns:a16="http://schemas.microsoft.com/office/drawing/2014/main" val="3204908533"/>
                    </a:ext>
                  </a:extLst>
                </a:gridCol>
                <a:gridCol w="5161737">
                  <a:extLst>
                    <a:ext uri="{9D8B030D-6E8A-4147-A177-3AD203B41FA5}">
                      <a16:colId xmlns:a16="http://schemas.microsoft.com/office/drawing/2014/main" val="3820131467"/>
                    </a:ext>
                  </a:extLst>
                </a:gridCol>
              </a:tblGrid>
              <a:tr h="595982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rgbClr val="115076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800" b="0" dirty="0" err="1">
                          <a:solidFill>
                            <a:srgbClr val="115076"/>
                          </a:solidFill>
                        </a:rPr>
                        <a:t>eine</a:t>
                      </a:r>
                      <a:r>
                        <a:rPr lang="en-GB" sz="2800" b="0" dirty="0">
                          <a:solidFill>
                            <a:srgbClr val="115076"/>
                          </a:solidFill>
                        </a:rPr>
                        <a:t>  [exact]  </a:t>
                      </a:r>
                      <a:r>
                        <a:rPr lang="en-GB" sz="2800" b="0" dirty="0" err="1">
                          <a:solidFill>
                            <a:srgbClr val="115076"/>
                          </a:solidFill>
                        </a:rPr>
                        <a:t>Antwort</a:t>
                      </a:r>
                      <a:endParaRPr lang="en-GB" sz="2800" b="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2153760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eine</a:t>
                      </a:r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  [narrow]  </a:t>
                      </a:r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Straße</a:t>
                      </a:r>
                      <a:endParaRPr lang="en-GB" sz="28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7314593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ein</a:t>
                      </a:r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  [bright]  Rock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0238406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ein</a:t>
                      </a:r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  [old]  Schloss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6942417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ein</a:t>
                      </a:r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  [normal]  </a:t>
                      </a:r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Telefon</a:t>
                      </a:r>
                      <a:endParaRPr lang="en-GB" sz="28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8669402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eine</a:t>
                      </a:r>
                      <a:r>
                        <a:rPr lang="en-GB" sz="2800" dirty="0">
                          <a:solidFill>
                            <a:srgbClr val="115076"/>
                          </a:solidFill>
                        </a:rPr>
                        <a:t>  [short]  </a:t>
                      </a:r>
                      <a:r>
                        <a:rPr lang="en-GB" sz="2800" dirty="0" err="1">
                          <a:solidFill>
                            <a:srgbClr val="115076"/>
                          </a:solidFill>
                        </a:rPr>
                        <a:t>Geschichte</a:t>
                      </a:r>
                      <a:endParaRPr lang="en-GB" sz="2800" dirty="0">
                        <a:solidFill>
                          <a:srgbClr val="11507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142506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4497FB4-A314-4610-B66A-5DD8D626A7F5}"/>
              </a:ext>
            </a:extLst>
          </p:cNvPr>
          <p:cNvSpPr txBox="1"/>
          <p:nvPr/>
        </p:nvSpPr>
        <p:spPr>
          <a:xfrm>
            <a:off x="3312543" y="2100014"/>
            <a:ext cx="2540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Aktivität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042901-A873-45FD-A120-8B406BA22E10}"/>
              </a:ext>
            </a:extLst>
          </p:cNvPr>
          <p:cNvSpPr txBox="1"/>
          <p:nvPr/>
        </p:nvSpPr>
        <p:spPr>
          <a:xfrm>
            <a:off x="3745089" y="2691300"/>
            <a:ext cx="2540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einfach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EFD025-E7F0-4032-841B-2D25FB24F0FE}"/>
              </a:ext>
            </a:extLst>
          </p:cNvPr>
          <p:cNvSpPr txBox="1"/>
          <p:nvPr/>
        </p:nvSpPr>
        <p:spPr>
          <a:xfrm>
            <a:off x="2968791" y="3297640"/>
            <a:ext cx="3012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der 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Jugendclub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E3B294-E4DC-408A-A393-31D31CD04548}"/>
              </a:ext>
            </a:extLst>
          </p:cNvPr>
          <p:cNvSpPr txBox="1"/>
          <p:nvPr/>
        </p:nvSpPr>
        <p:spPr>
          <a:xfrm>
            <a:off x="3204649" y="3907812"/>
            <a:ext cx="2540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jedoch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CC1892-9028-43EB-8AE2-6828A16465E2}"/>
              </a:ext>
            </a:extLst>
          </p:cNvPr>
          <p:cNvSpPr txBox="1"/>
          <p:nvPr/>
        </p:nvSpPr>
        <p:spPr>
          <a:xfrm>
            <a:off x="3204649" y="4495266"/>
            <a:ext cx="2540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 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Telefon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B510BF-FC3E-4BF8-BF05-1494088975C9}"/>
              </a:ext>
            </a:extLst>
          </p:cNvPr>
          <p:cNvSpPr txBox="1"/>
          <p:nvPr/>
        </p:nvSpPr>
        <p:spPr>
          <a:xfrm>
            <a:off x="3308096" y="5081793"/>
            <a:ext cx="2540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andere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(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r,s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33EA36-68EB-4816-BB55-19D9524F342C}"/>
              </a:ext>
            </a:extLst>
          </p:cNvPr>
          <p:cNvSpPr txBox="1"/>
          <p:nvPr/>
        </p:nvSpPr>
        <p:spPr>
          <a:xfrm>
            <a:off x="7595692" y="2113565"/>
            <a:ext cx="156699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genaue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27C266-F455-47E4-9D72-AAD374E38502}"/>
              </a:ext>
            </a:extLst>
          </p:cNvPr>
          <p:cNvSpPr txBox="1"/>
          <p:nvPr/>
        </p:nvSpPr>
        <p:spPr>
          <a:xfrm>
            <a:off x="7742401" y="2691300"/>
            <a:ext cx="156699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enge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269B65-FBAF-4291-A6CF-4013C8C3D33D}"/>
              </a:ext>
            </a:extLst>
          </p:cNvPr>
          <p:cNvSpPr txBox="1"/>
          <p:nvPr/>
        </p:nvSpPr>
        <p:spPr>
          <a:xfrm>
            <a:off x="7456363" y="3274529"/>
            <a:ext cx="156699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heller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545819-01D2-45D2-AD4C-5FE61F383740}"/>
              </a:ext>
            </a:extLst>
          </p:cNvPr>
          <p:cNvSpPr txBox="1"/>
          <p:nvPr/>
        </p:nvSpPr>
        <p:spPr>
          <a:xfrm>
            <a:off x="7429177" y="3907812"/>
            <a:ext cx="1096719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altes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522D790-BF2A-417E-A079-C5E0525B784E}"/>
              </a:ext>
            </a:extLst>
          </p:cNvPr>
          <p:cNvSpPr txBox="1"/>
          <p:nvPr/>
        </p:nvSpPr>
        <p:spPr>
          <a:xfrm>
            <a:off x="7308406" y="4477406"/>
            <a:ext cx="188021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normales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D1D46D2-D4E4-45DB-A47B-64FD779803F4}"/>
              </a:ext>
            </a:extLst>
          </p:cNvPr>
          <p:cNvSpPr txBox="1"/>
          <p:nvPr/>
        </p:nvSpPr>
        <p:spPr>
          <a:xfrm>
            <a:off x="7710893" y="5081793"/>
            <a:ext cx="120118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kurze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813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Fonética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9359900" y="258166"/>
            <a:ext cx="2568243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escuchar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escribir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CDABB-FE34-9B40-A7AC-9470E22856BF}"/>
              </a:ext>
            </a:extLst>
          </p:cNvPr>
          <p:cNvSpPr txBox="1"/>
          <p:nvPr/>
        </p:nvSpPr>
        <p:spPr>
          <a:xfrm>
            <a:off x="180000" y="1296000"/>
            <a:ext cx="547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58929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FB09667E-50A2-4099-B9F5-10D9728BF65D}"/>
              </a:ext>
            </a:extLst>
          </p:cNvPr>
          <p:cNvSpPr/>
          <p:nvPr/>
        </p:nvSpPr>
        <p:spPr>
          <a:xfrm>
            <a:off x="10277475" y="249869"/>
            <a:ext cx="1632445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écouter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E11188-B433-5A4A-A669-78C0EE9B8445}"/>
              </a:ext>
            </a:extLst>
          </p:cNvPr>
          <p:cNvSpPr txBox="1"/>
          <p:nvPr/>
        </p:nvSpPr>
        <p:spPr>
          <a:xfrm>
            <a:off x="180000" y="1296000"/>
            <a:ext cx="111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871135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433</Words>
  <Application>Microsoft Office PowerPoint</Application>
  <PresentationFormat>Widescreen</PresentationFormat>
  <Paragraphs>115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1_Office Theme</vt:lpstr>
      <vt:lpstr>2_Office Theme</vt:lpstr>
      <vt:lpstr>3_Office Theme</vt:lpstr>
      <vt:lpstr>Vokabeln</vt:lpstr>
      <vt:lpstr>Vokabeln</vt:lpstr>
      <vt:lpstr>Fonética</vt:lpstr>
      <vt:lpstr>Vocabulaire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Jenny Hopper</cp:lastModifiedBy>
  <cp:revision>21</cp:revision>
  <dcterms:created xsi:type="dcterms:W3CDTF">2021-02-04T07:50:06Z</dcterms:created>
  <dcterms:modified xsi:type="dcterms:W3CDTF">2021-03-02T13:18:22Z</dcterms:modified>
</cp:coreProperties>
</file>