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0"/>
  </p:notesMasterIdLst>
  <p:sldIdLst>
    <p:sldId id="262" r:id="rId4"/>
    <p:sldId id="263" r:id="rId5"/>
    <p:sldId id="259" r:id="rId6"/>
    <p:sldId id="264" r:id="rId7"/>
    <p:sldId id="261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3678" autoAdjust="0"/>
  </p:normalViewPr>
  <p:slideViewPr>
    <p:cSldViewPr snapToGrid="0" showGuides="1">
      <p:cViewPr varScale="1">
        <p:scale>
          <a:sx n="80" d="100"/>
          <a:sy n="80" d="100"/>
        </p:scale>
        <p:origin x="165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21D1A-4562-433E-9606-123765DAF13E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EE981-655C-44FB-A4F8-B7870EB1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98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Vocabulaire</a:t>
            </a:r>
            <a:r>
              <a:rPr lang="en-US" b="1" dirty="0"/>
              <a:t>: </a:t>
            </a:r>
            <a:r>
              <a:rPr lang="en-US" b="0" dirty="0"/>
              <a:t>Whole class choral activity</a:t>
            </a:r>
          </a:p>
          <a:p>
            <a:br>
              <a:rPr lang="en-US" b="1" dirty="0"/>
            </a:br>
            <a:r>
              <a:rPr lang="en-US" b="1" dirty="0"/>
              <a:t>Timing: </a:t>
            </a:r>
            <a:r>
              <a:rPr lang="en-US" b="0" dirty="0"/>
              <a:t>a few seconds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Aim</a:t>
            </a:r>
            <a:r>
              <a:rPr lang="en-US" dirty="0"/>
              <a:t>: To </a:t>
            </a:r>
            <a:r>
              <a:rPr lang="en-US" dirty="0" err="1"/>
              <a:t>practise</a:t>
            </a:r>
            <a:r>
              <a:rPr lang="en-US" dirty="0"/>
              <a:t> productive (oral) recall of three words within a given time. This is slide 1/2.</a:t>
            </a:r>
          </a:p>
          <a:p>
            <a:endParaRPr lang="en-US" dirty="0"/>
          </a:p>
          <a:p>
            <a:r>
              <a:rPr lang="en-US" b="1" dirty="0"/>
              <a:t>Procedure:</a:t>
            </a:r>
          </a:p>
          <a:p>
            <a:pPr marL="0" indent="0">
              <a:buFont typeface="+mj-lt"/>
              <a:buNone/>
            </a:pPr>
            <a:r>
              <a:rPr lang="en-US" dirty="0"/>
              <a:t>1. Say all three words before three seconds elapse.</a:t>
            </a:r>
          </a:p>
          <a:p>
            <a:pPr marL="0" indent="0">
              <a:buFont typeface="+mj-lt"/>
              <a:buNone/>
            </a:pPr>
            <a:r>
              <a:rPr lang="en-US" dirty="0"/>
              <a:t>2. Click to reveal answers.</a:t>
            </a:r>
          </a:p>
          <a:p>
            <a:pPr marL="0" indent="0">
              <a:buFont typeface="+mj-lt"/>
              <a:buNone/>
            </a:pPr>
            <a:r>
              <a:rPr lang="en-US" dirty="0"/>
              <a:t>3. Repeat if additional practice needed.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136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slide 2/2.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6794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Vocabulaire</a:t>
            </a:r>
            <a:r>
              <a:rPr lang="en-US" b="1" dirty="0"/>
              <a:t>: </a:t>
            </a:r>
            <a:r>
              <a:rPr lang="en-US" b="0" dirty="0"/>
              <a:t>Whole class choral activity</a:t>
            </a:r>
          </a:p>
          <a:p>
            <a:br>
              <a:rPr lang="en-US" b="1" dirty="0"/>
            </a:br>
            <a:r>
              <a:rPr lang="en-US" b="1" dirty="0"/>
              <a:t>Timing: </a:t>
            </a:r>
            <a:r>
              <a:rPr lang="en-US" b="0" dirty="0"/>
              <a:t>a few seconds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Aim</a:t>
            </a:r>
            <a:r>
              <a:rPr lang="en-US" dirty="0"/>
              <a:t>: To </a:t>
            </a:r>
            <a:r>
              <a:rPr lang="en-US" dirty="0" err="1"/>
              <a:t>practise</a:t>
            </a:r>
            <a:r>
              <a:rPr lang="en-US" dirty="0"/>
              <a:t> productive (oral) recall of three words within a given time. This is slide 1/2.</a:t>
            </a:r>
          </a:p>
          <a:p>
            <a:endParaRPr lang="en-US" dirty="0"/>
          </a:p>
          <a:p>
            <a:r>
              <a:rPr lang="en-US" b="1" dirty="0"/>
              <a:t>Procedure:</a:t>
            </a:r>
          </a:p>
          <a:p>
            <a:pPr marL="0" indent="0">
              <a:buFont typeface="+mj-lt"/>
              <a:buNone/>
            </a:pPr>
            <a:r>
              <a:rPr lang="en-US" dirty="0"/>
              <a:t>1. Say all three words before three seconds elapse.</a:t>
            </a:r>
          </a:p>
          <a:p>
            <a:pPr marL="0" indent="0">
              <a:buFont typeface="+mj-lt"/>
              <a:buNone/>
            </a:pPr>
            <a:r>
              <a:rPr lang="en-US" dirty="0"/>
              <a:t>2. Click to reveal answers.</a:t>
            </a:r>
          </a:p>
          <a:p>
            <a:pPr marL="0" indent="0">
              <a:buFont typeface="+mj-lt"/>
              <a:buNone/>
            </a:pPr>
            <a:r>
              <a:rPr lang="en-US" dirty="0"/>
              <a:t>3. Repeat if additional practice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739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slide 2/2.</a:t>
            </a:r>
          </a:p>
          <a:p>
            <a:pPr marL="0" indent="0">
              <a:buFont typeface="+mj-lt"/>
              <a:buNone/>
            </a:pP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184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Vocabulaire</a:t>
            </a:r>
            <a:r>
              <a:rPr lang="en-US" b="1" dirty="0"/>
              <a:t>: </a:t>
            </a:r>
            <a:r>
              <a:rPr lang="en-US" b="0" dirty="0"/>
              <a:t>Whole class choral activity</a:t>
            </a:r>
          </a:p>
          <a:p>
            <a:br>
              <a:rPr lang="en-US" b="1" dirty="0"/>
            </a:br>
            <a:r>
              <a:rPr lang="en-US" b="1" dirty="0"/>
              <a:t>Timing: </a:t>
            </a:r>
            <a:r>
              <a:rPr lang="en-US" b="0" dirty="0"/>
              <a:t>a few seconds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Aim</a:t>
            </a:r>
            <a:r>
              <a:rPr lang="en-US" dirty="0"/>
              <a:t>: To </a:t>
            </a:r>
            <a:r>
              <a:rPr lang="en-US" dirty="0" err="1"/>
              <a:t>practise</a:t>
            </a:r>
            <a:r>
              <a:rPr lang="en-US" dirty="0"/>
              <a:t> productive (oral) recall of three words within a given time. This is slide 1/2.</a:t>
            </a:r>
          </a:p>
          <a:p>
            <a:endParaRPr lang="en-US" dirty="0"/>
          </a:p>
          <a:p>
            <a:r>
              <a:rPr lang="en-US" b="1" dirty="0"/>
              <a:t>Procedure:</a:t>
            </a:r>
          </a:p>
          <a:p>
            <a:pPr marL="0" indent="0">
              <a:buFont typeface="+mj-lt"/>
              <a:buNone/>
            </a:pPr>
            <a:r>
              <a:rPr lang="en-US" dirty="0"/>
              <a:t>1. Say all three words before three seconds elapse.</a:t>
            </a:r>
          </a:p>
          <a:p>
            <a:pPr marL="0" indent="0">
              <a:buFont typeface="+mj-lt"/>
              <a:buNone/>
            </a:pPr>
            <a:r>
              <a:rPr lang="en-US" dirty="0"/>
              <a:t>2. Click to reveal answers.</a:t>
            </a:r>
          </a:p>
          <a:p>
            <a:pPr marL="0" indent="0">
              <a:buFont typeface="+mj-lt"/>
              <a:buNone/>
            </a:pPr>
            <a:r>
              <a:rPr lang="en-US" dirty="0"/>
              <a:t>3. Repeat if additional practice needed.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288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This is slide 2/2.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777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4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4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09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838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8524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907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13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52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382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572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177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0626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29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399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9757374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476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26937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68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010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2657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763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63348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0150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9025219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236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42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33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4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86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3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317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807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79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9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7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7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 rectangle">
            <a:extLst>
              <a:ext uri="{FF2B5EF4-FFF2-40B4-BE49-F238E27FC236}">
                <a16:creationId xmlns:a16="http://schemas.microsoft.com/office/drawing/2014/main" id="{484D0354-6DBF-4464-BF92-5AAA8AE67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3" name="Title 3">
            <a:extLst>
              <a:ext uri="{FF2B5EF4-FFF2-40B4-BE49-F238E27FC236}">
                <a16:creationId xmlns:a16="http://schemas.microsoft.com/office/drawing/2014/main" id="{31B2C77B-C680-4DC5-924E-5C20F444D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42" y="296864"/>
            <a:ext cx="5631472" cy="713163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bg1"/>
                </a:solidFill>
              </a:rPr>
              <a:t>Vocabulaire</a:t>
            </a:r>
            <a:endParaRPr lang="fr-FR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E60EBB-8771-49C3-ACDF-3562E9D2DAC5}"/>
              </a:ext>
            </a:extLst>
          </p:cNvPr>
          <p:cNvSpPr txBox="1">
            <a:spLocks/>
          </p:cNvSpPr>
          <p:nvPr/>
        </p:nvSpPr>
        <p:spPr>
          <a:xfrm>
            <a:off x="10808436" y="191302"/>
            <a:ext cx="1161402" cy="83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parler 1/8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07EE62-61D5-4294-B97A-5D5772A250FE}"/>
              </a:ext>
            </a:extLst>
          </p:cNvPr>
          <p:cNvSpPr txBox="1"/>
          <p:nvPr/>
        </p:nvSpPr>
        <p:spPr>
          <a:xfrm>
            <a:off x="98526" y="4290250"/>
            <a:ext cx="3455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 bureau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E95FB87-CA68-479C-8D4A-9B78CB9CE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7680" y="1469458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AutoShap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CCC7FC9-90BF-4C87-B6AA-EFC54291A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5654" y="5678479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DÉBUT</a:t>
            </a: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FD318A78-4CCD-499B-B99E-6A7B1FAE7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9077" y="1488782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892D4BA-D6B3-41E7-B902-2DEC365C768C}"/>
              </a:ext>
            </a:extLst>
          </p:cNvPr>
          <p:cNvGrpSpPr/>
          <p:nvPr/>
        </p:nvGrpSpPr>
        <p:grpSpPr>
          <a:xfrm>
            <a:off x="10912563" y="1275928"/>
            <a:ext cx="1439862" cy="4462189"/>
            <a:chOff x="10558328" y="1163992"/>
            <a:chExt cx="1439862" cy="4462189"/>
          </a:xfrm>
        </p:grpSpPr>
        <p:sp>
          <p:nvSpPr>
            <p:cNvPr id="19" name="Line 4">
              <a:extLst>
                <a:ext uri="{FF2B5EF4-FFF2-40B4-BE49-F238E27FC236}">
                  <a16:creationId xmlns:a16="http://schemas.microsoft.com/office/drawing/2014/main" id="{750F5B85-FBE1-4684-9524-6E07A62330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9129" y="1321843"/>
              <a:ext cx="0" cy="4156259"/>
            </a:xfrm>
            <a:prstGeom prst="line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0" name="Line 7">
              <a:extLst>
                <a:ext uri="{FF2B5EF4-FFF2-40B4-BE49-F238E27FC236}">
                  <a16:creationId xmlns:a16="http://schemas.microsoft.com/office/drawing/2014/main" id="{09A4B9F1-69E1-442A-ADB1-503629087B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3817" y="1321843"/>
              <a:ext cx="216791" cy="0"/>
            </a:xfrm>
            <a:prstGeom prst="line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1" name="Line 9">
              <a:extLst>
                <a:ext uri="{FF2B5EF4-FFF2-40B4-BE49-F238E27FC236}">
                  <a16:creationId xmlns:a16="http://schemas.microsoft.com/office/drawing/2014/main" id="{62EB8104-B4AF-4AF6-A61D-240A5AB967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9129" y="5478102"/>
              <a:ext cx="216791" cy="0"/>
            </a:xfrm>
            <a:prstGeom prst="line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22" name="Text Box 10">
              <a:extLst>
                <a:ext uri="{FF2B5EF4-FFF2-40B4-BE49-F238E27FC236}">
                  <a16:creationId xmlns:a16="http://schemas.microsoft.com/office/drawing/2014/main" id="{553B2D50-BF4E-4360-B590-29DF3D83E1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8328" y="2699212"/>
              <a:ext cx="1439862" cy="36933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charset="0"/>
                </a:rPr>
                <a:t>Secondes</a:t>
              </a:r>
            </a:p>
          </p:txBody>
        </p:sp>
        <p:sp>
          <p:nvSpPr>
            <p:cNvPr id="23" name="Text Box 12">
              <a:extLst>
                <a:ext uri="{FF2B5EF4-FFF2-40B4-BE49-F238E27FC236}">
                  <a16:creationId xmlns:a16="http://schemas.microsoft.com/office/drawing/2014/main" id="{6F343310-5B5B-4D66-A86C-CC70F8B97D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65920" y="1163992"/>
              <a:ext cx="431800" cy="33855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24" name="Text Box 14">
              <a:extLst>
                <a:ext uri="{FF2B5EF4-FFF2-40B4-BE49-F238E27FC236}">
                  <a16:creationId xmlns:a16="http://schemas.microsoft.com/office/drawing/2014/main" id="{78EB44C6-96E8-4774-A95D-497AE6E2C0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1172" y="5287627"/>
              <a:ext cx="73417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charset="0"/>
                </a:rPr>
                <a:t>0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87B69C96-8055-4CFE-83EC-0DFFB6FD1797}"/>
              </a:ext>
            </a:extLst>
          </p:cNvPr>
          <p:cNvSpPr txBox="1"/>
          <p:nvPr/>
        </p:nvSpPr>
        <p:spPr>
          <a:xfrm>
            <a:off x="3917522" y="4290384"/>
            <a:ext cx="3287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l’équipe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D219A9C-8A82-485A-99C2-FAF5134F4252}"/>
              </a:ext>
            </a:extLst>
          </p:cNvPr>
          <p:cNvGrpSpPr/>
          <p:nvPr/>
        </p:nvGrpSpPr>
        <p:grpSpPr>
          <a:xfrm>
            <a:off x="4172723" y="1644420"/>
            <a:ext cx="2482894" cy="2215594"/>
            <a:chOff x="3021714" y="270713"/>
            <a:chExt cx="5932246" cy="4529887"/>
          </a:xfrm>
        </p:grpSpPr>
        <p:pic>
          <p:nvPicPr>
            <p:cNvPr id="27" name="Picture 2">
              <a:extLst>
                <a:ext uri="{FF2B5EF4-FFF2-40B4-BE49-F238E27FC236}">
                  <a16:creationId xmlns:a16="http://schemas.microsoft.com/office/drawing/2014/main" id="{39E508F1-0939-4ACB-9257-EF04BB21F0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5701" y="1774050"/>
              <a:ext cx="2847975" cy="137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3EFE082-E2B1-4902-9FA7-80ACA5FBDA19}"/>
                </a:ext>
              </a:extLst>
            </p:cNvPr>
            <p:cNvGrpSpPr/>
            <p:nvPr/>
          </p:nvGrpSpPr>
          <p:grpSpPr>
            <a:xfrm>
              <a:off x="3021714" y="3429000"/>
              <a:ext cx="5932246" cy="1371600"/>
              <a:chOff x="3626398" y="2499049"/>
              <a:chExt cx="5932246" cy="1371600"/>
            </a:xfrm>
          </p:grpSpPr>
          <p:pic>
            <p:nvPicPr>
              <p:cNvPr id="30" name="Picture 2">
                <a:extLst>
                  <a:ext uri="{FF2B5EF4-FFF2-40B4-BE49-F238E27FC236}">
                    <a16:creationId xmlns:a16="http://schemas.microsoft.com/office/drawing/2014/main" id="{CE5E34D6-928B-4512-BD8E-0FF6E9AA02D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6398" y="2499049"/>
                <a:ext cx="2847975" cy="1371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" name="Picture 2">
                <a:extLst>
                  <a:ext uri="{FF2B5EF4-FFF2-40B4-BE49-F238E27FC236}">
                    <a16:creationId xmlns:a16="http://schemas.microsoft.com/office/drawing/2014/main" id="{7C6F01FC-40D8-4025-A440-02336E6383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10669" y="2499049"/>
                <a:ext cx="2847975" cy="1371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9" name="Picture 2">
              <a:extLst>
                <a:ext uri="{FF2B5EF4-FFF2-40B4-BE49-F238E27FC236}">
                  <a16:creationId xmlns:a16="http://schemas.microsoft.com/office/drawing/2014/main" id="{DF4F2E7A-D675-4FA6-AB63-8822237A39A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5157693" y="270713"/>
              <a:ext cx="1423989" cy="137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7B1A03BA-DA50-4D60-A95F-A522B604C68F}"/>
              </a:ext>
            </a:extLst>
          </p:cNvPr>
          <p:cNvSpPr txBox="1"/>
          <p:nvPr/>
        </p:nvSpPr>
        <p:spPr>
          <a:xfrm>
            <a:off x="7335294" y="2469276"/>
            <a:ext cx="28255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fr-FR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sometimes</a:t>
            </a:r>
            <a:r>
              <a:rPr kumimoji="0" lang="fr-FR" sz="3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317B6BD-CB65-4DAC-8B19-8890B73FFF73}"/>
              </a:ext>
            </a:extLst>
          </p:cNvPr>
          <p:cNvSpPr txBox="1"/>
          <p:nvPr/>
        </p:nvSpPr>
        <p:spPr>
          <a:xfrm>
            <a:off x="6910355" y="4249732"/>
            <a:ext cx="3312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parfois</a:t>
            </a:r>
            <a:endParaRPr kumimoji="0" lang="fr-FR" sz="5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4" name="Rounded Rectangle 46">
            <a:extLst>
              <a:ext uri="{FF2B5EF4-FFF2-40B4-BE49-F238E27FC236}">
                <a16:creationId xmlns:a16="http://schemas.microsoft.com/office/drawing/2014/main" id="{EA6ECA00-D548-4A43-8ADA-AB6A6DD285A0}"/>
              </a:ext>
            </a:extLst>
          </p:cNvPr>
          <p:cNvSpPr/>
          <p:nvPr/>
        </p:nvSpPr>
        <p:spPr>
          <a:xfrm>
            <a:off x="10020300" y="249869"/>
            <a:ext cx="1889620" cy="416881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parler 1/2</a:t>
            </a:r>
          </a:p>
        </p:txBody>
      </p:sp>
      <p:pic>
        <p:nvPicPr>
          <p:cNvPr id="36" name="Picture 35" descr="Desk, Furniture, Workspace, Brown, Wood">
            <a:extLst>
              <a:ext uri="{FF2B5EF4-FFF2-40B4-BE49-F238E27FC236}">
                <a16:creationId xmlns:a16="http://schemas.microsoft.com/office/drawing/2014/main" id="{F8366888-6198-4DF5-A67E-13B52B9E339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94" y="2266040"/>
            <a:ext cx="1899344" cy="14626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733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 rectangle">
            <a:extLst>
              <a:ext uri="{FF2B5EF4-FFF2-40B4-BE49-F238E27FC236}">
                <a16:creationId xmlns:a16="http://schemas.microsoft.com/office/drawing/2014/main" id="{484D0354-6DBF-4464-BF92-5AAA8AE67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3" name="Title 3">
            <a:extLst>
              <a:ext uri="{FF2B5EF4-FFF2-40B4-BE49-F238E27FC236}">
                <a16:creationId xmlns:a16="http://schemas.microsoft.com/office/drawing/2014/main" id="{31B2C77B-C680-4DC5-924E-5C20F444D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42" y="296864"/>
            <a:ext cx="5631472" cy="713163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bg1"/>
                </a:solidFill>
              </a:rPr>
              <a:t>Vocabulaire</a:t>
            </a:r>
            <a:endParaRPr lang="fr-FR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E60EBB-8771-49C3-ACDF-3562E9D2DAC5}"/>
              </a:ext>
            </a:extLst>
          </p:cNvPr>
          <p:cNvSpPr txBox="1">
            <a:spLocks/>
          </p:cNvSpPr>
          <p:nvPr/>
        </p:nvSpPr>
        <p:spPr>
          <a:xfrm>
            <a:off x="10808436" y="191302"/>
            <a:ext cx="1161402" cy="83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parler 1/8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308A0B-5E86-46A3-AA31-D2FF25BF477F}"/>
              </a:ext>
            </a:extLst>
          </p:cNvPr>
          <p:cNvSpPr txBox="1"/>
          <p:nvPr/>
        </p:nvSpPr>
        <p:spPr>
          <a:xfrm>
            <a:off x="3512007" y="4951487"/>
            <a:ext cx="2232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dans</a:t>
            </a:r>
            <a:endParaRPr kumimoji="0" lang="fr-FR" sz="3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130272E-8BF8-4C29-BB48-0FCC8D279C6E}"/>
              </a:ext>
            </a:extLst>
          </p:cNvPr>
          <p:cNvGrpSpPr/>
          <p:nvPr/>
        </p:nvGrpSpPr>
        <p:grpSpPr>
          <a:xfrm>
            <a:off x="2682003" y="1719830"/>
            <a:ext cx="2725412" cy="3220144"/>
            <a:chOff x="4962392" y="1570821"/>
            <a:chExt cx="2725412" cy="3220144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77FA2973-ADB1-4DC9-8FE3-E6D14AB85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3204" y="1933465"/>
              <a:ext cx="25146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Arrow: Curved Down 7">
              <a:extLst>
                <a:ext uri="{FF2B5EF4-FFF2-40B4-BE49-F238E27FC236}">
                  <a16:creationId xmlns:a16="http://schemas.microsoft.com/office/drawing/2014/main" id="{0568BDBB-ADAD-45AC-A6E7-9AE5B872A3B7}"/>
                </a:ext>
              </a:extLst>
            </p:cNvPr>
            <p:cNvSpPr/>
            <p:nvPr/>
          </p:nvSpPr>
          <p:spPr>
            <a:xfrm>
              <a:off x="4962392" y="1570821"/>
              <a:ext cx="1698378" cy="1229710"/>
            </a:xfrm>
            <a:prstGeom prst="curvedDownArrow">
              <a:avLst/>
            </a:prstGeom>
            <a:solidFill>
              <a:srgbClr val="FF993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3E8DDC8-1055-44B0-AE10-B930D7ABD743}"/>
              </a:ext>
            </a:extLst>
          </p:cNvPr>
          <p:cNvSpPr txBox="1"/>
          <p:nvPr/>
        </p:nvSpPr>
        <p:spPr>
          <a:xfrm>
            <a:off x="6296053" y="4933773"/>
            <a:ext cx="1790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sous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E8FBA23-F93C-4B69-921B-4AAD883ED730}"/>
              </a:ext>
            </a:extLst>
          </p:cNvPr>
          <p:cNvGrpSpPr/>
          <p:nvPr/>
        </p:nvGrpSpPr>
        <p:grpSpPr>
          <a:xfrm>
            <a:off x="5707051" y="1447527"/>
            <a:ext cx="2857500" cy="3492447"/>
            <a:chOff x="6870812" y="380845"/>
            <a:chExt cx="2857500" cy="3492447"/>
          </a:xfrm>
        </p:grpSpPr>
        <p:pic>
          <p:nvPicPr>
            <p:cNvPr id="10" name="Picture 8">
              <a:extLst>
                <a:ext uri="{FF2B5EF4-FFF2-40B4-BE49-F238E27FC236}">
                  <a16:creationId xmlns:a16="http://schemas.microsoft.com/office/drawing/2014/main" id="{B052F5EB-2D19-431F-9C8A-B11AF02C35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8525" y="2330242"/>
              <a:ext cx="1362075" cy="1543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id="{4858CEDF-E7D6-4957-A44E-56A21AE75F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6870812" y="380845"/>
              <a:ext cx="2857500" cy="2028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Arrow: Down 12">
              <a:extLst>
                <a:ext uri="{FF2B5EF4-FFF2-40B4-BE49-F238E27FC236}">
                  <a16:creationId xmlns:a16="http://schemas.microsoft.com/office/drawing/2014/main" id="{F1D13737-3C39-430D-9C18-95E16FEB87F8}"/>
                </a:ext>
              </a:extLst>
            </p:cNvPr>
            <p:cNvSpPr/>
            <p:nvPr/>
          </p:nvSpPr>
          <p:spPr>
            <a:xfrm rot="10800000">
              <a:off x="7809410" y="1769697"/>
              <a:ext cx="551793" cy="548489"/>
            </a:xfrm>
            <a:prstGeom prst="downArrow">
              <a:avLst/>
            </a:prstGeom>
            <a:solidFill>
              <a:srgbClr val="FF993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EC93049-8E74-438C-ACED-3B4F7D95CBB5}"/>
              </a:ext>
            </a:extLst>
          </p:cNvPr>
          <p:cNvSpPr txBox="1"/>
          <p:nvPr/>
        </p:nvSpPr>
        <p:spPr>
          <a:xfrm>
            <a:off x="699885" y="4915252"/>
            <a:ext cx="1362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sur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419DB59-2304-4C05-A7F3-3A9A1FFE818D}"/>
              </a:ext>
            </a:extLst>
          </p:cNvPr>
          <p:cNvGrpSpPr/>
          <p:nvPr/>
        </p:nvGrpSpPr>
        <p:grpSpPr>
          <a:xfrm>
            <a:off x="331752" y="1719830"/>
            <a:ext cx="1966283" cy="3142046"/>
            <a:chOff x="861663" y="1747168"/>
            <a:chExt cx="1966283" cy="3142046"/>
          </a:xfrm>
        </p:grpSpPr>
        <p:pic>
          <p:nvPicPr>
            <p:cNvPr id="15" name="Picture 6">
              <a:extLst>
                <a:ext uri="{FF2B5EF4-FFF2-40B4-BE49-F238E27FC236}">
                  <a16:creationId xmlns:a16="http://schemas.microsoft.com/office/drawing/2014/main" id="{6C2CC3F6-6B67-466B-B976-BDB006BC07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63" y="2789026"/>
              <a:ext cx="1966283" cy="21001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8">
              <a:extLst>
                <a:ext uri="{FF2B5EF4-FFF2-40B4-BE49-F238E27FC236}">
                  <a16:creationId xmlns:a16="http://schemas.microsoft.com/office/drawing/2014/main" id="{E3B86B7C-D095-4F18-8418-4780ED2A39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3766" y="1747168"/>
              <a:ext cx="1362075" cy="1543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5926D76F-1127-4D95-9AAA-34D3BE4A4958}"/>
                </a:ext>
              </a:extLst>
            </p:cNvPr>
            <p:cNvSpPr/>
            <p:nvPr/>
          </p:nvSpPr>
          <p:spPr>
            <a:xfrm>
              <a:off x="2104861" y="2675809"/>
              <a:ext cx="551793" cy="548489"/>
            </a:xfrm>
            <a:prstGeom prst="downArrow">
              <a:avLst/>
            </a:prstGeom>
            <a:solidFill>
              <a:srgbClr val="FF993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sp>
        <p:nvSpPr>
          <p:cNvPr id="30" name="Rounded Rectangle 46">
            <a:extLst>
              <a:ext uri="{FF2B5EF4-FFF2-40B4-BE49-F238E27FC236}">
                <a16:creationId xmlns:a16="http://schemas.microsoft.com/office/drawing/2014/main" id="{54AF46BC-EF6F-48D3-AEAE-06BED31B617C}"/>
              </a:ext>
            </a:extLst>
          </p:cNvPr>
          <p:cNvSpPr/>
          <p:nvPr/>
        </p:nvSpPr>
        <p:spPr>
          <a:xfrm>
            <a:off x="10020300" y="249869"/>
            <a:ext cx="1889620" cy="416881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parler 2/2</a:t>
            </a:r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0A087034-323F-4026-B4D3-10C3F83EE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7680" y="1469458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2" name="AutoShap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EE0AEB6-1A0D-455F-B2E2-B16997C61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5654" y="5678479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DÉBUT</a:t>
            </a:r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0E099949-024F-41C8-8A27-B3AF8FD53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9077" y="1488782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0920398-1B6C-47A0-97DA-5F15EC5A70E9}"/>
              </a:ext>
            </a:extLst>
          </p:cNvPr>
          <p:cNvGrpSpPr/>
          <p:nvPr/>
        </p:nvGrpSpPr>
        <p:grpSpPr>
          <a:xfrm>
            <a:off x="10912563" y="1275928"/>
            <a:ext cx="1439862" cy="4462189"/>
            <a:chOff x="10558328" y="1163992"/>
            <a:chExt cx="1439862" cy="4462189"/>
          </a:xfrm>
        </p:grpSpPr>
        <p:sp>
          <p:nvSpPr>
            <p:cNvPr id="35" name="Line 4">
              <a:extLst>
                <a:ext uri="{FF2B5EF4-FFF2-40B4-BE49-F238E27FC236}">
                  <a16:creationId xmlns:a16="http://schemas.microsoft.com/office/drawing/2014/main" id="{E2B2F543-4337-4EA2-9B02-3F31B2A5A4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9129" y="1321843"/>
              <a:ext cx="0" cy="4156259"/>
            </a:xfrm>
            <a:prstGeom prst="line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6" name="Line 7">
              <a:extLst>
                <a:ext uri="{FF2B5EF4-FFF2-40B4-BE49-F238E27FC236}">
                  <a16:creationId xmlns:a16="http://schemas.microsoft.com/office/drawing/2014/main" id="{AAF008E0-3AD2-4C03-ACE1-391AF99503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3817" y="1321843"/>
              <a:ext cx="216791" cy="0"/>
            </a:xfrm>
            <a:prstGeom prst="line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7" name="Line 9">
              <a:extLst>
                <a:ext uri="{FF2B5EF4-FFF2-40B4-BE49-F238E27FC236}">
                  <a16:creationId xmlns:a16="http://schemas.microsoft.com/office/drawing/2014/main" id="{23B6D383-15A2-4C6C-897A-E72D0CAA96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9129" y="5478102"/>
              <a:ext cx="216791" cy="0"/>
            </a:xfrm>
            <a:prstGeom prst="line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57B9076A-1146-41E8-874C-F01579765F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8328" y="2699212"/>
              <a:ext cx="1439862" cy="36933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charset="0"/>
                </a:rPr>
                <a:t>Secondes</a:t>
              </a:r>
            </a:p>
          </p:txBody>
        </p:sp>
        <p:sp>
          <p:nvSpPr>
            <p:cNvPr id="39" name="Text Box 12">
              <a:extLst>
                <a:ext uri="{FF2B5EF4-FFF2-40B4-BE49-F238E27FC236}">
                  <a16:creationId xmlns:a16="http://schemas.microsoft.com/office/drawing/2014/main" id="{3033DE75-0538-4738-862E-A5F1EED7B9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65920" y="1163992"/>
              <a:ext cx="431800" cy="33855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40" name="Text Box 14">
              <a:extLst>
                <a:ext uri="{FF2B5EF4-FFF2-40B4-BE49-F238E27FC236}">
                  <a16:creationId xmlns:a16="http://schemas.microsoft.com/office/drawing/2014/main" id="{5ED13639-C9EC-4E5F-B072-A4095F576A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1172" y="5287627"/>
              <a:ext cx="73417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007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Vocabulario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10611853" y="258166"/>
            <a:ext cx="1316290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parler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1/2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C6A571-5731-4120-9CCE-13B635972106}"/>
              </a:ext>
            </a:extLst>
          </p:cNvPr>
          <p:cNvSpPr txBox="1"/>
          <p:nvPr/>
        </p:nvSpPr>
        <p:spPr>
          <a:xfrm>
            <a:off x="3663064" y="4780769"/>
            <a:ext cx="2232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xxxxx</a:t>
            </a:r>
            <a:endParaRPr kumimoji="0" lang="fr-FR" sz="3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675C7D-B48A-4FAC-84D2-E3EE6F374E75}"/>
              </a:ext>
            </a:extLst>
          </p:cNvPr>
          <p:cNvSpPr txBox="1"/>
          <p:nvPr/>
        </p:nvSpPr>
        <p:spPr>
          <a:xfrm>
            <a:off x="6645679" y="4780769"/>
            <a:ext cx="2101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xxxxx</a:t>
            </a:r>
            <a:endParaRPr kumimoji="0" lang="fr-FR" sz="5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AFD5EB-6075-44BA-AFBD-B7B3B6F7C832}"/>
              </a:ext>
            </a:extLst>
          </p:cNvPr>
          <p:cNvSpPr txBox="1"/>
          <p:nvPr/>
        </p:nvSpPr>
        <p:spPr>
          <a:xfrm>
            <a:off x="680449" y="4780769"/>
            <a:ext cx="2232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xxxxx</a:t>
            </a:r>
            <a:endParaRPr kumimoji="0" lang="fr-FR" sz="5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A4F433F-0B25-48C5-BCB9-49BC78C3A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7680" y="1469458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AutoShap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BEBCD9-3976-420A-B68B-98B6C6728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5654" y="5678479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INICIO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102870C8-9B86-47B6-8620-C13F47DB6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9077" y="1488782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27C246F-3D74-4068-A087-D7E13AE8ADD9}"/>
              </a:ext>
            </a:extLst>
          </p:cNvPr>
          <p:cNvGrpSpPr/>
          <p:nvPr/>
        </p:nvGrpSpPr>
        <p:grpSpPr>
          <a:xfrm>
            <a:off x="10912563" y="1275928"/>
            <a:ext cx="1439862" cy="4462189"/>
            <a:chOff x="10558328" y="1163992"/>
            <a:chExt cx="1439862" cy="4462189"/>
          </a:xfrm>
        </p:grpSpPr>
        <p:sp>
          <p:nvSpPr>
            <p:cNvPr id="13" name="Line 4">
              <a:extLst>
                <a:ext uri="{FF2B5EF4-FFF2-40B4-BE49-F238E27FC236}">
                  <a16:creationId xmlns:a16="http://schemas.microsoft.com/office/drawing/2014/main" id="{9A07055E-ABDD-4004-BEBF-8B004A5AD8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9129" y="1321843"/>
              <a:ext cx="0" cy="4156259"/>
            </a:xfrm>
            <a:prstGeom prst="line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4" name="Line 7">
              <a:extLst>
                <a:ext uri="{FF2B5EF4-FFF2-40B4-BE49-F238E27FC236}">
                  <a16:creationId xmlns:a16="http://schemas.microsoft.com/office/drawing/2014/main" id="{8A6B8D41-B62C-4017-AC4C-20BE99118A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3817" y="1321843"/>
              <a:ext cx="216791" cy="0"/>
            </a:xfrm>
            <a:prstGeom prst="line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id="{098BB941-BCED-4E0D-9E35-D4013D0D60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9129" y="5478102"/>
              <a:ext cx="216791" cy="0"/>
            </a:xfrm>
            <a:prstGeom prst="line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6" name="Text Box 10">
              <a:extLst>
                <a:ext uri="{FF2B5EF4-FFF2-40B4-BE49-F238E27FC236}">
                  <a16:creationId xmlns:a16="http://schemas.microsoft.com/office/drawing/2014/main" id="{634F7B8B-79CB-4711-AECB-14F58B238E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8328" y="2699212"/>
              <a:ext cx="1439862" cy="36933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charset="0"/>
                </a:rPr>
                <a:t>Segundos</a:t>
              </a:r>
              <a:endPara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17" name="Text Box 12">
              <a:extLst>
                <a:ext uri="{FF2B5EF4-FFF2-40B4-BE49-F238E27FC236}">
                  <a16:creationId xmlns:a16="http://schemas.microsoft.com/office/drawing/2014/main" id="{3285523A-2774-451D-A020-B364A17FE1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65920" y="1163992"/>
              <a:ext cx="431800" cy="33855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18" name="Text Box 14">
              <a:extLst>
                <a:ext uri="{FF2B5EF4-FFF2-40B4-BE49-F238E27FC236}">
                  <a16:creationId xmlns:a16="http://schemas.microsoft.com/office/drawing/2014/main" id="{F08C6284-DCE8-41FF-A10E-9D6518B12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1172" y="5287627"/>
              <a:ext cx="73417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408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Vocabulario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10611853" y="258166"/>
            <a:ext cx="1316290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parler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2/2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C6A571-5731-4120-9CCE-13B635972106}"/>
              </a:ext>
            </a:extLst>
          </p:cNvPr>
          <p:cNvSpPr txBox="1"/>
          <p:nvPr/>
        </p:nvSpPr>
        <p:spPr>
          <a:xfrm>
            <a:off x="3663064" y="4780769"/>
            <a:ext cx="2232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xxxxx</a:t>
            </a:r>
            <a:endParaRPr kumimoji="0" lang="fr-FR" sz="3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675C7D-B48A-4FAC-84D2-E3EE6F374E75}"/>
              </a:ext>
            </a:extLst>
          </p:cNvPr>
          <p:cNvSpPr txBox="1"/>
          <p:nvPr/>
        </p:nvSpPr>
        <p:spPr>
          <a:xfrm>
            <a:off x="6645679" y="4780769"/>
            <a:ext cx="2101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xxxxx</a:t>
            </a:r>
            <a:endParaRPr kumimoji="0" lang="fr-FR" sz="5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AFD5EB-6075-44BA-AFBD-B7B3B6F7C832}"/>
              </a:ext>
            </a:extLst>
          </p:cNvPr>
          <p:cNvSpPr txBox="1"/>
          <p:nvPr/>
        </p:nvSpPr>
        <p:spPr>
          <a:xfrm>
            <a:off x="680449" y="4780769"/>
            <a:ext cx="2232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xxxxx</a:t>
            </a:r>
            <a:endParaRPr kumimoji="0" lang="fr-FR" sz="5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A4F433F-0B25-48C5-BCB9-49BC78C3A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7680" y="1469458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AutoShap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BEBCD9-3976-420A-B68B-98B6C6728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5654" y="5678479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INICIO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102870C8-9B86-47B6-8620-C13F47DB6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9077" y="1488782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27C246F-3D74-4068-A087-D7E13AE8ADD9}"/>
              </a:ext>
            </a:extLst>
          </p:cNvPr>
          <p:cNvGrpSpPr/>
          <p:nvPr/>
        </p:nvGrpSpPr>
        <p:grpSpPr>
          <a:xfrm>
            <a:off x="10912563" y="1275928"/>
            <a:ext cx="1439862" cy="4462189"/>
            <a:chOff x="10558328" y="1163992"/>
            <a:chExt cx="1439862" cy="4462189"/>
          </a:xfrm>
        </p:grpSpPr>
        <p:sp>
          <p:nvSpPr>
            <p:cNvPr id="13" name="Line 4">
              <a:extLst>
                <a:ext uri="{FF2B5EF4-FFF2-40B4-BE49-F238E27FC236}">
                  <a16:creationId xmlns:a16="http://schemas.microsoft.com/office/drawing/2014/main" id="{9A07055E-ABDD-4004-BEBF-8B004A5AD8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9129" y="1321843"/>
              <a:ext cx="0" cy="4156259"/>
            </a:xfrm>
            <a:prstGeom prst="line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4" name="Line 7">
              <a:extLst>
                <a:ext uri="{FF2B5EF4-FFF2-40B4-BE49-F238E27FC236}">
                  <a16:creationId xmlns:a16="http://schemas.microsoft.com/office/drawing/2014/main" id="{8A6B8D41-B62C-4017-AC4C-20BE99118A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3817" y="1321843"/>
              <a:ext cx="216791" cy="0"/>
            </a:xfrm>
            <a:prstGeom prst="line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id="{098BB941-BCED-4E0D-9E35-D4013D0D60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9129" y="5478102"/>
              <a:ext cx="216791" cy="0"/>
            </a:xfrm>
            <a:prstGeom prst="line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6" name="Text Box 10">
              <a:extLst>
                <a:ext uri="{FF2B5EF4-FFF2-40B4-BE49-F238E27FC236}">
                  <a16:creationId xmlns:a16="http://schemas.microsoft.com/office/drawing/2014/main" id="{634F7B8B-79CB-4711-AECB-14F58B238E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8328" y="2699212"/>
              <a:ext cx="1439862" cy="36933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charset="0"/>
                </a:rPr>
                <a:t>Segundos</a:t>
              </a:r>
              <a:endPara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17" name="Text Box 12">
              <a:extLst>
                <a:ext uri="{FF2B5EF4-FFF2-40B4-BE49-F238E27FC236}">
                  <a16:creationId xmlns:a16="http://schemas.microsoft.com/office/drawing/2014/main" id="{3285523A-2774-451D-A020-B364A17FE1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65920" y="1163992"/>
              <a:ext cx="431800" cy="33855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18" name="Text Box 14">
              <a:extLst>
                <a:ext uri="{FF2B5EF4-FFF2-40B4-BE49-F238E27FC236}">
                  <a16:creationId xmlns:a16="http://schemas.microsoft.com/office/drawing/2014/main" id="{F08C6284-DCE8-41FF-A10E-9D6518B12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1172" y="5287627"/>
              <a:ext cx="73417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504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202779" y="247046"/>
            <a:ext cx="1754548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1/2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E74AC72-CBF0-416E-8A36-88D209019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959" y="1332886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2DB4479-08C6-4CCD-9810-BC0368AD9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593" y="1332884"/>
            <a:ext cx="503528" cy="41562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16EF87A8-E358-48F8-A4C7-0C466F1EFA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95332" y="1321458"/>
            <a:ext cx="0" cy="4156259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4A9B34E4-4D5B-4D03-AFFC-149E047B19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20020" y="1321458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9A0B0B9E-C20E-468A-AD06-7F7A1B1888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95332" y="5477717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AF88D2A2-1329-4878-B761-EF599B8DB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332" y="3305360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Sekunden</a:t>
            </a:r>
            <a:endParaRPr lang="en-GB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17308E12-AC77-423B-9DAC-C851166D6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6811" y="1163607"/>
            <a:ext cx="431800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1616B191-E08D-4718-BF53-2D637A946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2123" y="5297189"/>
            <a:ext cx="73417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302265-F160-4D17-BEA7-BACA9A828622}"/>
              </a:ext>
            </a:extLst>
          </p:cNvPr>
          <p:cNvSpPr/>
          <p:nvPr/>
        </p:nvSpPr>
        <p:spPr>
          <a:xfrm>
            <a:off x="9958365" y="5489143"/>
            <a:ext cx="745068" cy="765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AutoShap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51EA90F-0E39-45E2-ABF9-058A74F49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695" y="5708137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prstClr val="white"/>
                </a:solidFill>
              </a:rPr>
              <a:t>LOS!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1FA02D-A2EC-411F-AD28-37C8A152E0D2}"/>
              </a:ext>
            </a:extLst>
          </p:cNvPr>
          <p:cNvSpPr txBox="1"/>
          <p:nvPr/>
        </p:nvSpPr>
        <p:spPr>
          <a:xfrm>
            <a:off x="3663064" y="4780769"/>
            <a:ext cx="2232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xxxxx</a:t>
            </a:r>
            <a:endParaRPr kumimoji="0" lang="fr-FR" sz="3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9E7917-9999-4ED1-8EA9-A3349CAC967B}"/>
              </a:ext>
            </a:extLst>
          </p:cNvPr>
          <p:cNvSpPr txBox="1"/>
          <p:nvPr/>
        </p:nvSpPr>
        <p:spPr>
          <a:xfrm>
            <a:off x="6645679" y="4780769"/>
            <a:ext cx="2101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xxxxx</a:t>
            </a:r>
            <a:endParaRPr kumimoji="0" lang="fr-FR" sz="5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5A022A-5B1B-4F95-AE93-D7E66B3C360C}"/>
              </a:ext>
            </a:extLst>
          </p:cNvPr>
          <p:cNvSpPr txBox="1"/>
          <p:nvPr/>
        </p:nvSpPr>
        <p:spPr>
          <a:xfrm>
            <a:off x="680449" y="4780769"/>
            <a:ext cx="2232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xxxxx</a:t>
            </a:r>
            <a:endParaRPr kumimoji="0" lang="fr-FR" sz="5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02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202779" y="247046"/>
            <a:ext cx="1754548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2/2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E74AC72-CBF0-416E-8A36-88D209019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959" y="1332886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2DB4479-08C6-4CCD-9810-BC0368AD9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593" y="1332884"/>
            <a:ext cx="503528" cy="41562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16EF87A8-E358-48F8-A4C7-0C466F1EFA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95332" y="1321458"/>
            <a:ext cx="0" cy="4156259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4A9B34E4-4D5B-4D03-AFFC-149E047B19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20020" y="1321458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9A0B0B9E-C20E-468A-AD06-7F7A1B1888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95332" y="5477717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AF88D2A2-1329-4878-B761-EF599B8DB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332" y="3305360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Sekunden</a:t>
            </a:r>
            <a:endParaRPr lang="en-GB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17308E12-AC77-423B-9DAC-C851166D6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6811" y="1163607"/>
            <a:ext cx="431800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1616B191-E08D-4718-BF53-2D637A946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2123" y="5297189"/>
            <a:ext cx="73417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302265-F160-4D17-BEA7-BACA9A828622}"/>
              </a:ext>
            </a:extLst>
          </p:cNvPr>
          <p:cNvSpPr/>
          <p:nvPr/>
        </p:nvSpPr>
        <p:spPr>
          <a:xfrm>
            <a:off x="9958365" y="5489143"/>
            <a:ext cx="745068" cy="765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AutoShap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51EA90F-0E39-45E2-ABF9-058A74F49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695" y="5708137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prstClr val="white"/>
                </a:solidFill>
              </a:rPr>
              <a:t>LOS!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1FA02D-A2EC-411F-AD28-37C8A152E0D2}"/>
              </a:ext>
            </a:extLst>
          </p:cNvPr>
          <p:cNvSpPr txBox="1"/>
          <p:nvPr/>
        </p:nvSpPr>
        <p:spPr>
          <a:xfrm>
            <a:off x="3663064" y="4780769"/>
            <a:ext cx="2232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xxxxx</a:t>
            </a:r>
            <a:endParaRPr kumimoji="0" lang="fr-FR" sz="3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9E7917-9999-4ED1-8EA9-A3349CAC967B}"/>
              </a:ext>
            </a:extLst>
          </p:cNvPr>
          <p:cNvSpPr txBox="1"/>
          <p:nvPr/>
        </p:nvSpPr>
        <p:spPr>
          <a:xfrm>
            <a:off x="6645679" y="4780769"/>
            <a:ext cx="2101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xxxxx</a:t>
            </a:r>
            <a:endParaRPr kumimoji="0" lang="fr-FR" sz="5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5A022A-5B1B-4F95-AE93-D7E66B3C360C}"/>
              </a:ext>
            </a:extLst>
          </p:cNvPr>
          <p:cNvSpPr txBox="1"/>
          <p:nvPr/>
        </p:nvSpPr>
        <p:spPr>
          <a:xfrm>
            <a:off x="680449" y="4780769"/>
            <a:ext cx="2232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xxxxx</a:t>
            </a:r>
            <a:endParaRPr kumimoji="0" lang="fr-FR" sz="5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74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rench_template" id="{A584392A-2C27-EF4E-BE7A-23E569A15FEE}" vid="{C5265BCB-6564-944E-94B9-024A124CD2F8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ED67C606-AF9C-7242-AF89-7E0EA20FADA6}" vid="{57BDA786-453C-1140-BFAB-14CE2D2BCFC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286</Words>
  <Application>Microsoft Office PowerPoint</Application>
  <PresentationFormat>Widescreen</PresentationFormat>
  <Paragraphs>89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3_Office Theme</vt:lpstr>
      <vt:lpstr>1_Office Theme</vt:lpstr>
      <vt:lpstr>2_Office Theme</vt:lpstr>
      <vt:lpstr>Vocabulaire</vt:lpstr>
      <vt:lpstr>Vocabulaire</vt:lpstr>
      <vt:lpstr>Vocabulario</vt:lpstr>
      <vt:lpstr>Vocabulario</vt:lpstr>
      <vt:lpstr>Vokabeln</vt:lpstr>
      <vt:lpstr>Vokabeln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</dc:title>
  <dc:creator>Rachel Hawkes</dc:creator>
  <cp:lastModifiedBy>Rachel Hawkes</cp:lastModifiedBy>
  <cp:revision>3</cp:revision>
  <dcterms:created xsi:type="dcterms:W3CDTF">2020-06-08T15:58:39Z</dcterms:created>
  <dcterms:modified xsi:type="dcterms:W3CDTF">2020-06-08T19:43:36Z</dcterms:modified>
</cp:coreProperties>
</file>