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11" r:id="rId2"/>
    <p:sldMasterId id="2147483723" r:id="rId3"/>
  </p:sldMasterIdLst>
  <p:notesMasterIdLst>
    <p:notesMasterId r:id="rId7"/>
  </p:notesMasterIdLst>
  <p:sldIdLst>
    <p:sldId id="321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Starter - </a:t>
            </a:r>
            <a:r>
              <a:rPr lang="en-GB" b="1" dirty="0" err="1"/>
              <a:t>Vokabeln</a:t>
            </a:r>
            <a:br>
              <a:rPr lang="en-GB" b="1" dirty="0"/>
            </a:br>
            <a:r>
              <a:rPr lang="en-GB" b="1" dirty="0"/>
              <a:t>This starter activity challenges students to produce the vocabulary from this week from memory.</a:t>
            </a:r>
          </a:p>
          <a:p>
            <a:r>
              <a:rPr lang="en-GB" dirty="0"/>
              <a:t>This starter</a:t>
            </a:r>
            <a:r>
              <a:rPr lang="en-GB" baseline="0" dirty="0"/>
              <a:t> task revises 11 items of vocabulary (shown in </a:t>
            </a:r>
            <a:r>
              <a:rPr lang="en-GB" b="1" baseline="0" dirty="0"/>
              <a:t>bold </a:t>
            </a:r>
            <a:r>
              <a:rPr lang="en-GB" baseline="0" dirty="0"/>
              <a:t>below) drawn from this week’s vocabulary set.</a:t>
            </a:r>
            <a:br>
              <a:rPr lang="en-GB" baseline="0" dirty="0"/>
            </a:br>
            <a:r>
              <a:rPr lang="en-GB" baseline="0" dirty="0"/>
              <a:t>By working out the answers to the clues and spelling out the words correctly, students create the word ‘die </a:t>
            </a:r>
            <a:r>
              <a:rPr lang="en-GB" baseline="0" dirty="0" err="1"/>
              <a:t>Meinung</a:t>
            </a:r>
            <a:r>
              <a:rPr lang="en-GB" baseline="0" dirty="0"/>
              <a:t>’, which is part of the theme for this lesson. So the activity does the task of ‘sharing the context learning objective’ with students. </a:t>
            </a:r>
            <a:br>
              <a:rPr lang="en-GB" baseline="0" dirty="0"/>
            </a:br>
            <a:r>
              <a:rPr lang="en-GB" baseline="0" dirty="0"/>
              <a:t>Most students can do this by writing A-J and the answers in their books.  If students would benefit from writing in the grid, it can be printed out and reduced to A5 on the copier.</a:t>
            </a:r>
          </a:p>
          <a:p>
            <a:r>
              <a:rPr lang="en-GB" b="1" baseline="0" dirty="0"/>
              <a:t>Note: </a:t>
            </a:r>
            <a:r>
              <a:rPr lang="en-GB" baseline="0" dirty="0"/>
              <a:t>The clues relate to the words directly to their right.</a:t>
            </a:r>
            <a:br>
              <a:rPr lang="en-GB" baseline="0" dirty="0"/>
            </a:br>
            <a:br>
              <a:rPr lang="en-GB" baseline="0" dirty="0"/>
            </a:br>
            <a:r>
              <a:rPr lang="en-GB" b="1" baseline="0" dirty="0"/>
              <a:t>This slide is then animated to provide the ANSWERS and give additional alphabet practice, as per the routine below, as desired:</a:t>
            </a:r>
            <a:endParaRPr lang="en-GB" b="1" dirty="0"/>
          </a:p>
          <a:p>
            <a:br>
              <a:rPr lang="en-GB" b="1" dirty="0"/>
            </a:br>
            <a:r>
              <a:rPr lang="en-GB" b="0" dirty="0"/>
              <a:t>1. Teacher elicits</a:t>
            </a:r>
            <a:r>
              <a:rPr lang="en-GB" b="0" baseline="0" dirty="0"/>
              <a:t> the answers, asking for A – J on slide.</a:t>
            </a:r>
            <a:br>
              <a:rPr lang="en-GB" b="0" baseline="0" dirty="0"/>
            </a:br>
            <a:r>
              <a:rPr lang="en-GB" b="0" baseline="0" dirty="0"/>
              <a:t>2. Student(s) volunteer(s) the answer (e.g. </a:t>
            </a:r>
            <a:r>
              <a:rPr lang="en-GB" b="0" baseline="0" dirty="0" err="1"/>
              <a:t>dein</a:t>
            </a:r>
            <a:r>
              <a:rPr lang="en-GB" b="0" baseline="0" dirty="0"/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/>
              <a:t>3. Teacher asks ‘</a:t>
            </a:r>
            <a:r>
              <a:rPr lang="en-GB" b="0" baseline="0" dirty="0" err="1"/>
              <a:t>wie</a:t>
            </a:r>
            <a:r>
              <a:rPr lang="en-GB" b="0" baseline="0" dirty="0"/>
              <a:t> </a:t>
            </a:r>
            <a:r>
              <a:rPr lang="en-GB" b="0" baseline="0" dirty="0" err="1"/>
              <a:t>schreibt</a:t>
            </a:r>
            <a:r>
              <a:rPr lang="en-GB" b="0" baseline="0" dirty="0"/>
              <a:t> man das?’</a:t>
            </a:r>
            <a:br>
              <a:rPr lang="en-GB" b="0" baseline="0" dirty="0"/>
            </a:br>
            <a:r>
              <a:rPr lang="en-GB" b="0" baseline="0" dirty="0"/>
              <a:t>4. Students in chorus (slowly and steadily) respond to spell out the answer: </a:t>
            </a:r>
            <a:r>
              <a:rPr lang="en-GB" i="1" baseline="0" dirty="0"/>
              <a:t>D - E - I - N.</a:t>
            </a:r>
            <a:br>
              <a:rPr lang="en-GB" i="1" baseline="0" dirty="0"/>
            </a:br>
            <a:r>
              <a:rPr lang="en-GB" b="0" baseline="0" dirty="0"/>
              <a:t>5. As students spell the word, teacher reveals each letter on a click.</a:t>
            </a:r>
            <a:br>
              <a:rPr lang="en-GB" b="0" baseline="0" dirty="0"/>
            </a:br>
            <a:br>
              <a:rPr lang="en-GB" b="0" baseline="0" dirty="0"/>
            </a:br>
            <a:r>
              <a:rPr lang="en-GB" b="0" baseline="0" dirty="0"/>
              <a:t>This will enable the teacher to pick up on any of the trickier letters, and do some remedial practice in the moment.</a:t>
            </a:r>
            <a:endParaRPr lang="en-GB" dirty="0"/>
          </a:p>
          <a:p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Word frequency (1 is the most frequent word in German): 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8.2.1.2 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(introduce)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fehlen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[420]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gefallen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[601]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gehören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[460]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meinen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[213]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tun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[123]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Leid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[1300]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Meinung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[787]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fit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[4080]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weh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[2798]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dass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[22]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schwer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[257]</a:t>
            </a:r>
            <a:endParaRPr lang="en-GB" sz="1200" b="0" i="0" u="none" strike="noStrike" kern="1200" cap="none" baseline="0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endParaRPr lang="en-GB" sz="1200" b="1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97BA26-074C-42EA-B0E4-CCD2016AEC2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601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942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02/03/2021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09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02/03/2021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12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21402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5228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4818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33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79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60409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6228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030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34571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0591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5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979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615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693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7207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455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605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717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243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69079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51819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02884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368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4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5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15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38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02/03/2021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0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02/03/2021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17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02/03/2021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40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4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41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54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653600" y="152870"/>
            <a:ext cx="1353448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schreiben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3373964" y="1407315"/>
          <a:ext cx="8079082" cy="492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31">
                  <a:extLst>
                    <a:ext uri="{9D8B030D-6E8A-4147-A177-3AD203B41FA5}">
                      <a16:colId xmlns:a16="http://schemas.microsoft.com/office/drawing/2014/main" val="263268012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1957082805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2298253624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4294540399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3126897042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1207600796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3305774512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1078327919"/>
                    </a:ext>
                  </a:extLst>
                </a:gridCol>
                <a:gridCol w="380818">
                  <a:extLst>
                    <a:ext uri="{9D8B030D-6E8A-4147-A177-3AD203B41FA5}">
                      <a16:colId xmlns:a16="http://schemas.microsoft.com/office/drawing/2014/main" val="2951137329"/>
                    </a:ext>
                  </a:extLst>
                </a:gridCol>
                <a:gridCol w="353644">
                  <a:extLst>
                    <a:ext uri="{9D8B030D-6E8A-4147-A177-3AD203B41FA5}">
                      <a16:colId xmlns:a16="http://schemas.microsoft.com/office/drawing/2014/main" val="4187961833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2281195132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1898360713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447930653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36163679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879613253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3833201954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2635866267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3714715184"/>
                    </a:ext>
                  </a:extLst>
                </a:gridCol>
                <a:gridCol w="367231">
                  <a:extLst>
                    <a:ext uri="{9D8B030D-6E8A-4147-A177-3AD203B41FA5}">
                      <a16:colId xmlns:a16="http://schemas.microsoft.com/office/drawing/2014/main" val="977521360"/>
                    </a:ext>
                  </a:extLst>
                </a:gridCol>
              </a:tblGrid>
              <a:tr h="492164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2626832"/>
                  </a:ext>
                </a:extLst>
              </a:tr>
              <a:tr h="492164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150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4787418"/>
                  </a:ext>
                </a:extLst>
              </a:tr>
              <a:tr h="492164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530721"/>
                  </a:ext>
                </a:extLst>
              </a:tr>
              <a:tr h="492164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2143554"/>
                  </a:ext>
                </a:extLst>
              </a:tr>
              <a:tr h="492164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4761285"/>
                  </a:ext>
                </a:extLst>
              </a:tr>
              <a:tr h="492164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3151360"/>
                  </a:ext>
                </a:extLst>
              </a:tr>
              <a:tr h="492164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322507"/>
                  </a:ext>
                </a:extLst>
              </a:tr>
              <a:tr h="492164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U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207952"/>
                  </a:ext>
                </a:extLst>
              </a:tr>
              <a:tr h="492164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523839"/>
                  </a:ext>
                </a:extLst>
              </a:tr>
              <a:tr h="492164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2"/>
                          </a:solidFill>
                          <a:latin typeface="Century Gothic" panose="020B0502020202020204" pitchFamily="34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Ö</a:t>
                      </a:r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206444"/>
                  </a:ext>
                </a:extLst>
              </a:tr>
            </a:tbl>
          </a:graphicData>
        </a:graphic>
      </p:graphicFrame>
      <p:pic>
        <p:nvPicPr>
          <p:cNvPr id="53" name="Picture 5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349"/>
            <a:ext cx="6807200" cy="869950"/>
          </a:xfrm>
          <a:prstGeom prst="rect">
            <a:avLst/>
          </a:prstGeom>
        </p:spPr>
      </p:pic>
      <p:sp>
        <p:nvSpPr>
          <p:cNvPr id="54" name="Title 3"/>
          <p:cNvSpPr>
            <a:spLocks noGrp="1"/>
          </p:cNvSpPr>
          <p:nvPr>
            <p:ph type="title"/>
          </p:nvPr>
        </p:nvSpPr>
        <p:spPr>
          <a:xfrm>
            <a:off x="0" y="199865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738954" y="1407315"/>
          <a:ext cx="4034419" cy="495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4419">
                  <a:extLst>
                    <a:ext uri="{9D8B030D-6E8A-4147-A177-3AD203B41FA5}">
                      <a16:colId xmlns:a16="http://schemas.microsoft.com/office/drawing/2014/main" val="660022236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r"/>
                      <a:r>
                        <a:rPr lang="en-GB" sz="20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A. that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625409"/>
                  </a:ext>
                </a:extLst>
              </a:tr>
              <a:tr h="451821">
                <a:tc>
                  <a:txBody>
                    <a:bodyPr/>
                    <a:lstStyle/>
                    <a:p>
                      <a:pPr algn="r"/>
                      <a:r>
                        <a:rPr lang="en-GB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B. sorrow, grief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992579"/>
                  </a:ext>
                </a:extLst>
              </a:tr>
              <a:tr h="537883">
                <a:tc>
                  <a:txBody>
                    <a:bodyPr/>
                    <a:lstStyle/>
                    <a:p>
                      <a:pPr algn="r"/>
                      <a:r>
                        <a:rPr lang="en-GB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C. sore, hurt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774271"/>
                  </a:ext>
                </a:extLst>
              </a:tr>
              <a:tr h="45182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D. to think, have an opinion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90900"/>
                  </a:ext>
                </a:extLst>
              </a:tr>
              <a:tr h="496393">
                <a:tc>
                  <a:txBody>
                    <a:bodyPr/>
                    <a:lstStyle/>
                    <a:p>
                      <a:pPr marL="0" indent="0" algn="r">
                        <a:buNone/>
                      </a:pPr>
                      <a:r>
                        <a:rPr lang="en-GB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E. difficult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965362"/>
                  </a:ext>
                </a:extLst>
              </a:tr>
              <a:tr h="484094">
                <a:tc>
                  <a:txBody>
                    <a:bodyPr/>
                    <a:lstStyle/>
                    <a:p>
                      <a:pPr algn="r"/>
                      <a:r>
                        <a:rPr lang="en-GB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F. fit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956905"/>
                  </a:ext>
                </a:extLst>
              </a:tr>
              <a:tr h="527124">
                <a:tc>
                  <a:txBody>
                    <a:bodyPr/>
                    <a:lstStyle/>
                    <a:p>
                      <a:pPr algn="r"/>
                      <a:r>
                        <a:rPr lang="en-GB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G. t</a:t>
                      </a:r>
                      <a:r>
                        <a:rPr lang="en-GB" sz="18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o please, pleasing</a:t>
                      </a:r>
                      <a:endParaRPr lang="en-GB" sz="18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795304"/>
                  </a:ext>
                </a:extLst>
              </a:tr>
              <a:tr h="485573">
                <a:tc>
                  <a:txBody>
                    <a:bodyPr/>
                    <a:lstStyle/>
                    <a:p>
                      <a:pPr algn="r"/>
                      <a:r>
                        <a:rPr lang="en-GB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H. to do, doing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6352797"/>
                  </a:ext>
                </a:extLst>
              </a:tr>
              <a:tr h="485573">
                <a:tc>
                  <a:txBody>
                    <a:bodyPr/>
                    <a:lstStyle/>
                    <a:p>
                      <a:pPr algn="r"/>
                      <a:r>
                        <a:rPr lang="en-GB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I.</a:t>
                      </a:r>
                      <a:r>
                        <a:rPr lang="en-GB" sz="20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to lack, be missing, be absent</a:t>
                      </a:r>
                      <a:endParaRPr lang="en-GB" sz="20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700870"/>
                  </a:ext>
                </a:extLst>
              </a:tr>
              <a:tr h="485573">
                <a:tc>
                  <a:txBody>
                    <a:bodyPr/>
                    <a:lstStyle/>
                    <a:p>
                      <a:pPr algn="r"/>
                      <a:r>
                        <a:rPr lang="en-GB" sz="2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J. to belong, belonging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43391"/>
                  </a:ext>
                </a:extLst>
              </a:tr>
            </a:tbl>
          </a:graphicData>
        </a:graphic>
      </p:graphicFrame>
      <p:sp>
        <p:nvSpPr>
          <p:cNvPr id="77" name="Rectangle 76"/>
          <p:cNvSpPr/>
          <p:nvPr/>
        </p:nvSpPr>
        <p:spPr>
          <a:xfrm>
            <a:off x="7507314" y="1450028"/>
            <a:ext cx="222318" cy="308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7413505" y="593389"/>
            <a:ext cx="386946" cy="628650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Segoe UI Semilight" panose="020B0402040204020203" pitchFamily="34" charset="0"/>
              </a:rPr>
              <a:t>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853714" y="1512008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20931D7-0E17-B943-89B8-BE858EC4AC21}"/>
              </a:ext>
            </a:extLst>
          </p:cNvPr>
          <p:cNvSpPr/>
          <p:nvPr/>
        </p:nvSpPr>
        <p:spPr>
          <a:xfrm>
            <a:off x="8176331" y="1528581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635C3BE-ABED-834C-9144-518D1F02AE80}"/>
              </a:ext>
            </a:extLst>
          </p:cNvPr>
          <p:cNvSpPr/>
          <p:nvPr/>
        </p:nvSpPr>
        <p:spPr>
          <a:xfrm>
            <a:off x="5297487" y="1992476"/>
            <a:ext cx="226973" cy="340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C83B1A8-72A7-A448-B969-768B1F68D07F}"/>
              </a:ext>
            </a:extLst>
          </p:cNvPr>
          <p:cNvSpPr/>
          <p:nvPr/>
        </p:nvSpPr>
        <p:spPr>
          <a:xfrm>
            <a:off x="7451278" y="5892041"/>
            <a:ext cx="283084" cy="328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6935" y="1007205"/>
            <a:ext cx="2727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auf Deutsch: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20931D7-0E17-B943-89B8-BE858EC4AC21}"/>
              </a:ext>
            </a:extLst>
          </p:cNvPr>
          <p:cNvSpPr/>
          <p:nvPr/>
        </p:nvSpPr>
        <p:spPr>
          <a:xfrm>
            <a:off x="8561670" y="1530055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07314" y="1930880"/>
            <a:ext cx="222318" cy="308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858634" y="1988078"/>
            <a:ext cx="228686" cy="345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8193177" y="2167021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5047" y="1995472"/>
            <a:ext cx="235227" cy="329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6740861" y="1995472"/>
            <a:ext cx="261257" cy="337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4901420" y="4441464"/>
            <a:ext cx="261256" cy="318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6398019" y="2681380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6735810" y="2681380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092602" y="2469094"/>
            <a:ext cx="269732" cy="299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486441" y="2515719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846230" y="2516071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101077" y="4457226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27904" y="4454260"/>
            <a:ext cx="222318" cy="308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5241988" y="4488815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6757843" y="3473225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451278" y="2937488"/>
            <a:ext cx="297888" cy="327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817020" y="3003129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8193177" y="2991216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8908945" y="2993832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9293861" y="2999158"/>
            <a:ext cx="261257" cy="2830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9671337" y="3139892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635754" y="3627022"/>
            <a:ext cx="222318" cy="308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6009457" y="3493720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6366095" y="3494169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073134" y="3493720"/>
            <a:ext cx="297264" cy="248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469663" y="3450066"/>
            <a:ext cx="206761" cy="299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826062" y="3497651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8955000" y="3644481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112072" y="3971224"/>
            <a:ext cx="222318" cy="308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434117" y="3984167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841176" y="3965274"/>
            <a:ext cx="246144" cy="308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8954999" y="4151763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9342071" y="4147279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092602" y="1954712"/>
            <a:ext cx="277795" cy="329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5990889" y="4478123"/>
            <a:ext cx="261257" cy="282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6383327" y="4448592"/>
            <a:ext cx="261257" cy="293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6775765" y="4448592"/>
            <a:ext cx="240376" cy="301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463796" y="4455067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5663965" y="5449496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9683431" y="4626560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10020233" y="4622051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10392343" y="4650483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10792065" y="4624049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11122968" y="4632139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6002033" y="5411306"/>
            <a:ext cx="261257" cy="3595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083850" y="4932446"/>
            <a:ext cx="261257" cy="287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473104" y="4968842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821013" y="4945115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6383327" y="5375996"/>
            <a:ext cx="261257" cy="3595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6735809" y="5427732"/>
            <a:ext cx="220438" cy="307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073133" y="5438805"/>
            <a:ext cx="261257" cy="3595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7451277" y="5450657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E20BB28D-F96D-B64D-B062-FEBD932962D3}"/>
              </a:ext>
            </a:extLst>
          </p:cNvPr>
          <p:cNvSpPr/>
          <p:nvPr/>
        </p:nvSpPr>
        <p:spPr>
          <a:xfrm>
            <a:off x="8561671" y="2993832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40D680-3E33-204D-A67A-E9D14793211B}"/>
              </a:ext>
            </a:extLst>
          </p:cNvPr>
          <p:cNvSpPr txBox="1"/>
          <p:nvPr/>
        </p:nvSpPr>
        <p:spPr>
          <a:xfrm>
            <a:off x="5646697" y="1955246"/>
            <a:ext cx="231433" cy="3781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E99AD96-12B0-1C40-9FA7-367CCB1A8326}"/>
              </a:ext>
            </a:extLst>
          </p:cNvPr>
          <p:cNvSpPr/>
          <p:nvPr/>
        </p:nvSpPr>
        <p:spPr>
          <a:xfrm>
            <a:off x="7841174" y="5958819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A44A64F-FA0C-8441-B9F4-1FD1580BD6F5}"/>
              </a:ext>
            </a:extLst>
          </p:cNvPr>
          <p:cNvSpPr/>
          <p:nvPr/>
        </p:nvSpPr>
        <p:spPr>
          <a:xfrm>
            <a:off x="8209244" y="5958819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A798DAE-5F45-A14B-8C75-6871F316C9D0}"/>
              </a:ext>
            </a:extLst>
          </p:cNvPr>
          <p:cNvSpPr/>
          <p:nvPr/>
        </p:nvSpPr>
        <p:spPr>
          <a:xfrm>
            <a:off x="8520305" y="5843674"/>
            <a:ext cx="320759" cy="442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278FBC9-43F7-844D-B822-4CDC5D9BD192}"/>
              </a:ext>
            </a:extLst>
          </p:cNvPr>
          <p:cNvSpPr/>
          <p:nvPr/>
        </p:nvSpPr>
        <p:spPr>
          <a:xfrm>
            <a:off x="8930363" y="5934311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BF695FF-AE8C-4841-9681-E309498B0200}"/>
              </a:ext>
            </a:extLst>
          </p:cNvPr>
          <p:cNvSpPr/>
          <p:nvPr/>
        </p:nvSpPr>
        <p:spPr>
          <a:xfrm>
            <a:off x="9314790" y="5956563"/>
            <a:ext cx="261257" cy="256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591C655-AA3E-484B-BF94-3E8B88196120}"/>
              </a:ext>
            </a:extLst>
          </p:cNvPr>
          <p:cNvSpPr/>
          <p:nvPr/>
        </p:nvSpPr>
        <p:spPr>
          <a:xfrm>
            <a:off x="9665346" y="5922657"/>
            <a:ext cx="279342" cy="363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47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4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8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2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6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9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4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5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6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7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2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3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8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9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4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5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0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1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51" grpId="0" animBg="1"/>
      <p:bldP spid="57" grpId="0" animBg="1"/>
      <p:bldP spid="68" grpId="0" animBg="1"/>
      <p:bldP spid="80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6" grpId="0" animBg="1"/>
      <p:bldP spid="61" grpId="0" animBg="1"/>
      <p:bldP spid="62" grpId="0" animBg="1"/>
      <p:bldP spid="70" grpId="0" animBg="1"/>
      <p:bldP spid="71" grpId="0" animBg="1"/>
      <p:bldP spid="72" grpId="0" animBg="1"/>
      <p:bldP spid="74" grpId="0" animBg="1"/>
      <p:bldP spid="75" grpId="0" animBg="1"/>
      <p:bldP spid="76" grpId="0" animBg="1"/>
      <p:bldP spid="78" grpId="0" animBg="1"/>
      <p:bldP spid="79" grpId="0" animBg="1"/>
      <p:bldP spid="84" grpId="0" animBg="1"/>
      <p:bldP spid="85" grpId="0" animBg="1"/>
      <p:bldP spid="86" grpId="0" animBg="1"/>
      <p:bldP spid="94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10" grpId="0" animBg="1"/>
      <p:bldP spid="111" grpId="0" animBg="1"/>
      <p:bldP spid="112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2" grpId="0" animBg="1"/>
      <p:bldP spid="4" grpId="0" animBg="1"/>
      <p:bldP spid="90" grpId="0" animBg="1"/>
      <p:bldP spid="91" grpId="0" animBg="1"/>
      <p:bldP spid="92" grpId="0" animBg="1"/>
      <p:bldP spid="95" grpId="0" animBg="1"/>
      <p:bldP spid="113" grpId="0" animBg="1"/>
      <p:bldP spid="1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592</Words>
  <Application>Microsoft Office PowerPoint</Application>
  <PresentationFormat>Widescreen</PresentationFormat>
  <Paragraphs>114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Century Gothic</vt:lpstr>
      <vt:lpstr>Segoe UI Semilight</vt:lpstr>
      <vt:lpstr>Tw Cen MT</vt:lpstr>
      <vt:lpstr>5_Office Theme</vt:lpstr>
      <vt:lpstr>1_Office Theme</vt:lpstr>
      <vt:lpstr>3_Office Theme</vt:lpstr>
      <vt:lpstr>Vokabeln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16</cp:revision>
  <dcterms:created xsi:type="dcterms:W3CDTF">2021-02-04T07:50:06Z</dcterms:created>
  <dcterms:modified xsi:type="dcterms:W3CDTF">2021-03-02T13:20:00Z</dcterms:modified>
</cp:coreProperties>
</file>