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2867" autoAdjust="0"/>
  </p:normalViewPr>
  <p:slideViewPr>
    <p:cSldViewPr snapToGrid="0" showGuides="1">
      <p:cViewPr varScale="1">
        <p:scale>
          <a:sx n="68" d="100"/>
          <a:sy n="68" d="100"/>
        </p:scale>
        <p:origin x="20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3847-8717-4A54-A464-483CD34BEB4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8E5D1-168B-46BC-8932-B311C978D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5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Vocabulaire</a:t>
            </a:r>
            <a:endParaRPr lang="en-GB" b="1" dirty="0"/>
          </a:p>
          <a:p>
            <a:r>
              <a:rPr lang="en-GB" b="1" dirty="0"/>
              <a:t>Timing: </a:t>
            </a:r>
            <a:r>
              <a:rPr lang="en-GB" b="0" dirty="0"/>
              <a:t>1-4 minutes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reactivate and strengthen vocabulary knowledge.  </a:t>
            </a:r>
            <a:br>
              <a:rPr lang="en-GB" b="0" dirty="0"/>
            </a:br>
            <a:r>
              <a:rPr lang="en-GB" b="1" i="1" dirty="0"/>
              <a:t>Note: </a:t>
            </a:r>
            <a:r>
              <a:rPr lang="en-GB" b="0" dirty="0"/>
              <a:t>Students in Y8 pre-learn their vocabulary on Quizlet, additionally completing several tasks to build their knowledge.  This task assists recall of the new vocabulary.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</a:t>
            </a:r>
            <a:br>
              <a:rPr lang="en-GB" b="1" dirty="0"/>
            </a:br>
            <a:r>
              <a:rPr lang="en-GB" b="1" dirty="0"/>
              <a:t>Round 1: </a:t>
            </a:r>
            <a:r>
              <a:rPr lang="en-GB" b="0" dirty="0"/>
              <a:t>Look at the French, recall the English meanings, saying them aloud. [1 minute]</a:t>
            </a:r>
            <a:br>
              <a:rPr lang="en-GB" b="0" dirty="0"/>
            </a:br>
            <a:r>
              <a:rPr lang="en-GB" b="1" dirty="0"/>
              <a:t>Round 2: </a:t>
            </a:r>
            <a:r>
              <a:rPr lang="en-GB" b="0" dirty="0"/>
              <a:t>Look at the English, recall the French meanings, saying them aloud. [1 minute]</a:t>
            </a:r>
            <a:br>
              <a:rPr lang="en-GB" b="0" dirty="0"/>
            </a:br>
            <a:r>
              <a:rPr lang="en-GB" b="0" dirty="0"/>
              <a:t>Repeat for two further minutes, to speed up recall.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Word frequencies: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3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Vokabeln</a:t>
            </a:r>
            <a:endParaRPr lang="en-GB" b="1" dirty="0"/>
          </a:p>
          <a:p>
            <a:r>
              <a:rPr lang="en-GB" b="1" dirty="0"/>
              <a:t>Timing: </a:t>
            </a:r>
            <a:r>
              <a:rPr lang="en-GB" b="0" dirty="0"/>
              <a:t>1-4 minutes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reactivate and strengthen vocabulary knowledge.  </a:t>
            </a:r>
            <a:br>
              <a:rPr lang="en-GB" b="0" dirty="0"/>
            </a:br>
            <a:r>
              <a:rPr lang="en-GB" b="1" i="1" dirty="0"/>
              <a:t>Note: </a:t>
            </a:r>
            <a:r>
              <a:rPr lang="en-GB" b="0" dirty="0"/>
              <a:t>Students in Y8 pre-learn their vocabulary on Quizlet, additionally completing several tasks to build their knowledge.  This task assists recall of the new vocabulary.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</a:t>
            </a:r>
            <a:br>
              <a:rPr lang="en-GB" b="1" dirty="0"/>
            </a:br>
            <a:r>
              <a:rPr lang="en-GB" b="1" dirty="0"/>
              <a:t>Round 1: </a:t>
            </a:r>
            <a:r>
              <a:rPr lang="en-GB" b="0" dirty="0"/>
              <a:t>Look at the German, recall the English meanings, saying them aloud. [1 minute]</a:t>
            </a:r>
            <a:br>
              <a:rPr lang="en-GB" b="0" dirty="0"/>
            </a:br>
            <a:r>
              <a:rPr lang="en-GB" b="1" dirty="0"/>
              <a:t>Round 2: </a:t>
            </a:r>
            <a:r>
              <a:rPr lang="en-GB" b="0" dirty="0"/>
              <a:t>Look at the English, recall the German meanings, saying them aloud. [1 minute]</a:t>
            </a:r>
            <a:br>
              <a:rPr lang="en-GB" b="0" dirty="0"/>
            </a:br>
            <a:r>
              <a:rPr lang="en-GB" b="0" dirty="0"/>
              <a:t>Repeat for two further minutes, to speed up recall.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Word frequencies: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28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Vocabulario</a:t>
            </a:r>
            <a:endParaRPr lang="en-GB" b="1" dirty="0"/>
          </a:p>
          <a:p>
            <a:r>
              <a:rPr lang="en-GB" b="1" dirty="0"/>
              <a:t>Timing: </a:t>
            </a:r>
            <a:r>
              <a:rPr lang="en-GB" b="0" dirty="0"/>
              <a:t>1-4 minutes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reactivate and strengthen vocabulary knowledge.  </a:t>
            </a:r>
            <a:br>
              <a:rPr lang="en-GB" b="0" dirty="0"/>
            </a:br>
            <a:r>
              <a:rPr lang="en-GB" b="1" i="1" dirty="0"/>
              <a:t>Note: </a:t>
            </a:r>
            <a:r>
              <a:rPr lang="en-GB" b="0" dirty="0"/>
              <a:t>Students in Y8 pre-learn their vocabulary on Quizlet, additionally completing several tasks to build their knowledge.  This task assists recall of the new vocabulary.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</a:t>
            </a:r>
            <a:br>
              <a:rPr lang="en-GB" b="1" dirty="0"/>
            </a:br>
            <a:r>
              <a:rPr lang="en-GB" b="1" dirty="0"/>
              <a:t>Round 1: </a:t>
            </a:r>
            <a:r>
              <a:rPr lang="en-GB" b="0" dirty="0"/>
              <a:t>Look at the Spanish, recall the English meanings, saying them aloud. [1 minute]</a:t>
            </a:r>
            <a:br>
              <a:rPr lang="en-GB" b="0" dirty="0"/>
            </a:br>
            <a:r>
              <a:rPr lang="en-GB" b="1" dirty="0"/>
              <a:t>Round 2: </a:t>
            </a:r>
            <a:r>
              <a:rPr lang="en-GB" b="0" dirty="0"/>
              <a:t>Look at the English, recall the Spanish meanings, saying them aloud. [1 minute]</a:t>
            </a:r>
            <a:br>
              <a:rPr lang="en-GB" b="0" dirty="0"/>
            </a:br>
            <a:r>
              <a:rPr lang="en-GB" b="0" dirty="0"/>
              <a:t>Repeat for two further minutes, to speed up recall.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Word frequencies:</a:t>
            </a:r>
          </a:p>
          <a:p>
            <a:r>
              <a:rPr lang="es-ES" dirty="0"/>
              <a:t>dónde [161]; estar [21]; estoy; estás; está; en [5]; Inglaterra [</a:t>
            </a:r>
            <a:r>
              <a:rPr lang="es-ES" dirty="0" err="1"/>
              <a:t>proper</a:t>
            </a:r>
            <a:r>
              <a:rPr lang="es-ES" dirty="0"/>
              <a:t> </a:t>
            </a:r>
            <a:r>
              <a:rPr lang="es-ES" dirty="0" err="1"/>
              <a:t>noun</a:t>
            </a:r>
            <a:r>
              <a:rPr lang="es-ES" dirty="0"/>
              <a:t> - N/A]; España [</a:t>
            </a:r>
            <a:r>
              <a:rPr lang="es-ES" dirty="0" err="1"/>
              <a:t>proper</a:t>
            </a:r>
            <a:r>
              <a:rPr lang="es-ES" dirty="0"/>
              <a:t> </a:t>
            </a:r>
            <a:r>
              <a:rPr lang="es-ES" dirty="0" err="1"/>
              <a:t>noun</a:t>
            </a:r>
            <a:r>
              <a:rPr lang="es-ES" dirty="0"/>
              <a:t> - N/A]; el [1]; norte [624]; sur [661]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28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9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08/06/2020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08/06/2020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8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21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40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446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94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0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52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004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72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8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5900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24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34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945597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07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2850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76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93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84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8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5185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881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654175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56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65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1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8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6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08/06/2020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8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08/06/2020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4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08/06/2020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0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69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1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6">
            <a:extLst>
              <a:ext uri="{FF2B5EF4-FFF2-40B4-BE49-F238E27FC236}">
                <a16:creationId xmlns:a16="http://schemas.microsoft.com/office/drawing/2014/main" id="{2E9269F7-4DBD-4D66-9033-F8D7A9604A95}"/>
              </a:ext>
            </a:extLst>
          </p:cNvPr>
          <p:cNvSpPr/>
          <p:nvPr/>
        </p:nvSpPr>
        <p:spPr>
          <a:xfrm>
            <a:off x="10438228" y="249869"/>
            <a:ext cx="147169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lire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parler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71814B-F1E3-4CBD-B868-00459A57E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72307"/>
              </p:ext>
            </p:extLst>
          </p:nvPr>
        </p:nvGraphicFramePr>
        <p:xfrm>
          <a:off x="3333273" y="1362296"/>
          <a:ext cx="5517818" cy="475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Word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English meaning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7C7AA03-3594-471A-BAB0-57311CEA1CF9}"/>
              </a:ext>
            </a:extLst>
          </p:cNvPr>
          <p:cNvGrpSpPr/>
          <p:nvPr/>
        </p:nvGrpSpPr>
        <p:grpSpPr>
          <a:xfrm>
            <a:off x="3944590" y="1844576"/>
            <a:ext cx="2006648" cy="4227605"/>
            <a:chOff x="2634335" y="1842309"/>
            <a:chExt cx="2006648" cy="422760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E42256F-A44B-402D-AB97-44BDFE4BD901}"/>
                </a:ext>
              </a:extLst>
            </p:cNvPr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0776B5-1DD6-4D54-8559-9B86B5DCE244}"/>
                </a:ext>
              </a:extLst>
            </p:cNvPr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5C990E-A37C-416C-92C0-2CEC839F1687}"/>
                </a:ext>
              </a:extLst>
            </p:cNvPr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FD2587-2785-4D09-9D10-A7DAC8DC18AD}"/>
                </a:ext>
              </a:extLst>
            </p:cNvPr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10CFDE-3D6D-42BA-A2F7-E93FC2473A8B}"/>
                </a:ext>
              </a:extLst>
            </p:cNvPr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411E8E5-88EB-48E5-96AF-B6D1BE55E60D}"/>
                </a:ext>
              </a:extLst>
            </p:cNvPr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4871607-7BA0-46F4-ABCF-524E3560CBFF}"/>
                </a:ext>
              </a:extLst>
            </p:cNvPr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9316985-ED8C-41A2-9FC7-0BA7380D7470}"/>
                </a:ext>
              </a:extLst>
            </p:cNvPr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0D489FF-8F7B-4AFE-9939-75357CA7A002}"/>
                </a:ext>
              </a:extLst>
            </p:cNvPr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05C216E-3E9A-4401-AE21-E004FE9C2F28}"/>
                </a:ext>
              </a:extLst>
            </p:cNvPr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9302835-1CC7-43F1-85E7-B73BBE323DE2}"/>
              </a:ext>
            </a:extLst>
          </p:cNvPr>
          <p:cNvGrpSpPr/>
          <p:nvPr/>
        </p:nvGrpSpPr>
        <p:grpSpPr>
          <a:xfrm>
            <a:off x="6240762" y="1831672"/>
            <a:ext cx="2379502" cy="4227605"/>
            <a:chOff x="2634335" y="1842309"/>
            <a:chExt cx="2006648" cy="422760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FE9F793-3706-4566-ABF3-FE590D67AFE3}"/>
                </a:ext>
              </a:extLst>
            </p:cNvPr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0DA408-6706-48D1-A866-38A1BFB9BD79}"/>
                </a:ext>
              </a:extLst>
            </p:cNvPr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14E843C-E993-4ED5-AB99-583BBB98408B}"/>
                </a:ext>
              </a:extLst>
            </p:cNvPr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AA53001-CAE1-4C73-B407-9E16EF38E7BD}"/>
                </a:ext>
              </a:extLst>
            </p:cNvPr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254B2F5-E124-4981-B1C6-46CC3E82E050}"/>
                </a:ext>
              </a:extLst>
            </p:cNvPr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1C97F7-A694-4174-B75E-F52FF64B58A2}"/>
                </a:ext>
              </a:extLst>
            </p:cNvPr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DC8A535-7463-4825-B0A4-AEF0707F481E}"/>
                </a:ext>
              </a:extLst>
            </p:cNvPr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C3B9E61-C84C-4BAB-8B49-FBAE5B24ABD5}"/>
                </a:ext>
              </a:extLst>
            </p:cNvPr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939F41-859D-44F2-B81A-3EBCC9E899A6}"/>
                </a:ext>
              </a:extLst>
            </p:cNvPr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62318E6-1223-4645-BF09-568AF14D8F0C}"/>
                </a:ext>
              </a:extLst>
            </p:cNvPr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8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805181" y="247046"/>
            <a:ext cx="2152145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DEE254-D6E3-47C2-BC5A-DF7DB72AB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30459"/>
              </p:ext>
            </p:extLst>
          </p:nvPr>
        </p:nvGraphicFramePr>
        <p:xfrm>
          <a:off x="3333273" y="1362296"/>
          <a:ext cx="5517818" cy="475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Word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English meaning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76D1FB58-A5B7-485D-9861-F4AE64C536A4}"/>
              </a:ext>
            </a:extLst>
          </p:cNvPr>
          <p:cNvGrpSpPr/>
          <p:nvPr/>
        </p:nvGrpSpPr>
        <p:grpSpPr>
          <a:xfrm>
            <a:off x="3944590" y="1844576"/>
            <a:ext cx="2006648" cy="4227605"/>
            <a:chOff x="2634335" y="1842309"/>
            <a:chExt cx="2006648" cy="422760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FFEFA42-6DAA-4193-9191-6A3ABDA75330}"/>
                </a:ext>
              </a:extLst>
            </p:cNvPr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218282-24ED-4410-B12B-0000BB2D5156}"/>
                </a:ext>
              </a:extLst>
            </p:cNvPr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F8DFCC7-6DD4-480A-8A60-14C69E7C06EC}"/>
                </a:ext>
              </a:extLst>
            </p:cNvPr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68FB4E7-37D6-4834-ADE7-52DEC11F8ADB}"/>
                </a:ext>
              </a:extLst>
            </p:cNvPr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A3BFCE-C3EB-47C4-AB18-81237A4DC51E}"/>
                </a:ext>
              </a:extLst>
            </p:cNvPr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8A63C6-3736-4B23-9EF4-F7A0B766B4FE}"/>
                </a:ext>
              </a:extLst>
            </p:cNvPr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390B840-4650-4EC0-9871-880EB28506BB}"/>
                </a:ext>
              </a:extLst>
            </p:cNvPr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B5E4767-C0C2-4325-8B7B-592B7D685129}"/>
                </a:ext>
              </a:extLst>
            </p:cNvPr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5072441-D62C-4DE2-B536-C16D14ED58DD}"/>
                </a:ext>
              </a:extLst>
            </p:cNvPr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65C5F17-AAC2-4D71-B8A3-759DD79F35C3}"/>
                </a:ext>
              </a:extLst>
            </p:cNvPr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68955C-C51A-4869-AB88-02FB294C8E60}"/>
              </a:ext>
            </a:extLst>
          </p:cNvPr>
          <p:cNvGrpSpPr/>
          <p:nvPr/>
        </p:nvGrpSpPr>
        <p:grpSpPr>
          <a:xfrm>
            <a:off x="6240762" y="1831672"/>
            <a:ext cx="2379502" cy="4227605"/>
            <a:chOff x="2634335" y="1842309"/>
            <a:chExt cx="2006648" cy="422760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678E13B-2510-406D-AC5A-8AF6EED2A639}"/>
                </a:ext>
              </a:extLst>
            </p:cNvPr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985B429-154D-4196-816A-BB0D94285E46}"/>
                </a:ext>
              </a:extLst>
            </p:cNvPr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3F6F819-247F-4F11-95D7-03F5088FA9E6}"/>
                </a:ext>
              </a:extLst>
            </p:cNvPr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76EA14D-322A-4745-92E9-215FE22E309E}"/>
                </a:ext>
              </a:extLst>
            </p:cNvPr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1857084-2E8E-4065-AABF-3D7CECD0411E}"/>
                </a:ext>
              </a:extLst>
            </p:cNvPr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38A3323-959B-4F8A-8D89-BC5E5F0A7CDD}"/>
                </a:ext>
              </a:extLst>
            </p:cNvPr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AF6FA26-F6F5-4D1E-AD64-88B1A2405346}"/>
                </a:ext>
              </a:extLst>
            </p:cNvPr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EE3E06A-56F3-41A0-8444-4D36081DEC51}"/>
                </a:ext>
              </a:extLst>
            </p:cNvPr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97DB93-6FC2-4207-B0F0-00D0A83DFDE1}"/>
                </a:ext>
              </a:extLst>
            </p:cNvPr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D9979E4-B85B-4C1C-9F0B-AD37F569229A}"/>
                </a:ext>
              </a:extLst>
            </p:cNvPr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20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12083" y="1362298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509717" y="1362296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0195456" y="1350870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0220144" y="1350870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0195456" y="5507129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195456" y="3334772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Segundos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0436935" y="1193019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60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412247" y="5326601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0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333273" y="1362296"/>
          <a:ext cx="5517818" cy="475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Word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English meaning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dónde</a:t>
                      </a:r>
                      <a:endParaRPr lang="en-GB" sz="16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where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estar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be [location]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estoy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 am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estás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you are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está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en-GB" sz="2000" baseline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/ she / it is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en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Inglaterra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England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España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Spain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norte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north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south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9358489" y="5518555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48819" y="5737549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INICIO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052034" y="1830198"/>
            <a:ext cx="2006648" cy="4227605"/>
            <a:chOff x="2634335" y="1842309"/>
            <a:chExt cx="2006648" cy="4227605"/>
          </a:xfrm>
        </p:grpSpPr>
        <p:sp>
          <p:nvSpPr>
            <p:cNvPr id="18" name="Rectangle 17"/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67372" y="1824494"/>
            <a:ext cx="2379502" cy="4227605"/>
            <a:chOff x="2634335" y="1842309"/>
            <a:chExt cx="2006648" cy="4227605"/>
          </a:xfrm>
        </p:grpSpPr>
        <p:sp>
          <p:nvSpPr>
            <p:cNvPr id="29" name="Rectangle 28"/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2" y="49343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Vocabulario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1" name="Rounded Rectangle 11">
            <a:extLst>
              <a:ext uri="{FF2B5EF4-FFF2-40B4-BE49-F238E27FC236}">
                <a16:creationId xmlns:a16="http://schemas.microsoft.com/office/drawing/2014/main" id="{A5F7C325-84E3-4F2A-9839-5221B1846494}"/>
              </a:ext>
            </a:extLst>
          </p:cNvPr>
          <p:cNvSpPr/>
          <p:nvPr/>
        </p:nvSpPr>
        <p:spPr>
          <a:xfrm>
            <a:off x="10307551" y="258166"/>
            <a:ext cx="1620592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leer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hablar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83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rgbClr val="002060"/>
            </a:solidFill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CELP_template.pptx" id="{851E8A6A-D5BB-4C26-B157-3EC16E233918}" vid="{8BFF32F4-6F0A-4FC3-899B-73F2A33C2379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473</Words>
  <Application>Microsoft Office PowerPoint</Application>
  <PresentationFormat>Widescreen</PresentationFormat>
  <Paragraphs>79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Tw Cen MT</vt:lpstr>
      <vt:lpstr>1_Office Theme</vt:lpstr>
      <vt:lpstr>2_Office Theme</vt:lpstr>
      <vt:lpstr>3_Office Theme</vt:lpstr>
      <vt:lpstr>Vocabulaire</vt:lpstr>
      <vt:lpstr>Vokabeln</vt:lpstr>
      <vt:lpstr>Vocabulario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</dc:title>
  <dc:creator>Rachel Hawkes</dc:creator>
  <cp:lastModifiedBy>Rachel Hawkes</cp:lastModifiedBy>
  <cp:revision>4</cp:revision>
  <dcterms:created xsi:type="dcterms:W3CDTF">2020-06-08T17:41:52Z</dcterms:created>
  <dcterms:modified xsi:type="dcterms:W3CDTF">2020-06-08T19:31:29Z</dcterms:modified>
</cp:coreProperties>
</file>