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2632" autoAdjust="0"/>
  </p:normalViewPr>
  <p:slideViewPr>
    <p:cSldViewPr snapToGrid="0" showGuides="1">
      <p:cViewPr varScale="1">
        <p:scale>
          <a:sx n="68" d="100"/>
          <a:sy n="68" d="100"/>
        </p:scale>
        <p:origin x="209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12B23-8275-47CF-9331-568DFEDEFD6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7B640-EC3F-4328-9DE7-A403623ED7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19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baseline="0" dirty="0" err="1"/>
              <a:t>Vokabeln</a:t>
            </a:r>
            <a:br>
              <a:rPr lang="en-GB" b="1" baseline="0" dirty="0"/>
            </a:br>
            <a:r>
              <a:rPr lang="en-GB" b="1" baseline="0" dirty="0"/>
              <a:t>Timing:  </a:t>
            </a:r>
            <a:r>
              <a:rPr lang="en-GB" b="0" baseline="0" dirty="0"/>
              <a:t>5 minutes</a:t>
            </a:r>
            <a:br>
              <a:rPr lang="en-GB" b="0" baseline="0" dirty="0"/>
            </a:br>
            <a:br>
              <a:rPr lang="en-GB" b="0" baseline="0" dirty="0"/>
            </a:br>
            <a:r>
              <a:rPr lang="en-GB" b="1" baseline="0" dirty="0"/>
              <a:t>Aim: </a:t>
            </a:r>
            <a:r>
              <a:rPr lang="en-GB" b="0" baseline="0" dirty="0"/>
              <a:t>To focus on gender knowledge of 24 nouns.</a:t>
            </a:r>
            <a:br>
              <a:rPr lang="en-GB" b="0" baseline="0" dirty="0"/>
            </a:br>
            <a:br>
              <a:rPr lang="en-GB" b="0" baseline="0" dirty="0"/>
            </a:br>
            <a:r>
              <a:rPr lang="en-GB" b="1" baseline="0" dirty="0"/>
              <a:t>Procedure:</a:t>
            </a:r>
            <a:br>
              <a:rPr lang="en-GB" b="0" baseline="0" dirty="0"/>
            </a:br>
            <a:r>
              <a:rPr lang="en-GB" b="0" baseline="0" dirty="0"/>
              <a:t>1. Identify the word which has a different gender from the other two in the set.</a:t>
            </a:r>
            <a:br>
              <a:rPr lang="en-GB" b="0" baseline="0" dirty="0"/>
            </a:br>
            <a:r>
              <a:rPr lang="en-GB" b="0" baseline="0" dirty="0"/>
              <a:t>2. Click to reveal the answers.</a:t>
            </a:r>
          </a:p>
          <a:p>
            <a:r>
              <a:rPr lang="en-GB" b="0" baseline="0" dirty="0"/>
              <a:t>3. Check that word meanings are also known.</a:t>
            </a:r>
            <a:br>
              <a:rPr lang="en-GB" b="0" baseline="0" dirty="0"/>
            </a:br>
            <a:endParaRPr lang="en-GB" b="0" baseline="0" dirty="0"/>
          </a:p>
          <a:p>
            <a:r>
              <a:rPr lang="en-GB" b="1" baseline="0" dirty="0"/>
              <a:t>Word frequencies:</a:t>
            </a:r>
            <a:br>
              <a:rPr lang="en-GB" b="0" baseline="0" dirty="0"/>
            </a:br>
            <a:r>
              <a:rPr lang="en-GB" b="0" baseline="0" dirty="0"/>
              <a:t>Hund [1046] </a:t>
            </a:r>
            <a:r>
              <a:rPr lang="en-GB" b="0" baseline="0" dirty="0" err="1"/>
              <a:t>Bibliothek</a:t>
            </a:r>
            <a:r>
              <a:rPr lang="en-GB" b="0" baseline="0" dirty="0"/>
              <a:t> [927] Uniform [3803] </a:t>
            </a:r>
            <a:r>
              <a:rPr lang="en-GB" b="0" baseline="0" dirty="0" err="1"/>
              <a:t>Fremdsprache</a:t>
            </a:r>
            <a:r>
              <a:rPr lang="en-GB" b="0" baseline="0" dirty="0"/>
              <a:t> [1791] </a:t>
            </a:r>
            <a:r>
              <a:rPr lang="en-GB" b="0" baseline="0" dirty="0" err="1"/>
              <a:t>Punkt</a:t>
            </a:r>
            <a:r>
              <a:rPr lang="en-GB" b="0" baseline="0" dirty="0"/>
              <a:t> [427] </a:t>
            </a:r>
            <a:r>
              <a:rPr lang="en-GB" b="0" baseline="0" dirty="0" err="1"/>
              <a:t>Stadt</a:t>
            </a:r>
            <a:r>
              <a:rPr lang="en-GB" b="0" baseline="0" dirty="0"/>
              <a:t> [186] </a:t>
            </a:r>
            <a:r>
              <a:rPr lang="en-GB" b="0" baseline="0" dirty="0" err="1"/>
              <a:t>Ziel</a:t>
            </a:r>
            <a:r>
              <a:rPr lang="en-GB" b="0" baseline="0" dirty="0"/>
              <a:t> [325] Hut [3689] </a:t>
            </a:r>
            <a:r>
              <a:rPr lang="en-GB" b="0" baseline="0" dirty="0" err="1"/>
              <a:t>Schlagzeug</a:t>
            </a:r>
            <a:r>
              <a:rPr lang="en-GB" b="0" baseline="0" dirty="0"/>
              <a:t> [&gt;4034] Freund [327] </a:t>
            </a:r>
            <a:r>
              <a:rPr lang="en-GB" b="0" baseline="0" dirty="0" err="1"/>
              <a:t>Vater</a:t>
            </a:r>
            <a:r>
              <a:rPr lang="en-GB" b="0" baseline="0" dirty="0"/>
              <a:t> [216] </a:t>
            </a:r>
            <a:r>
              <a:rPr lang="en-GB" b="0" baseline="0" dirty="0" err="1"/>
              <a:t>Sängerin</a:t>
            </a:r>
            <a:r>
              <a:rPr lang="en-GB" b="0" baseline="0" dirty="0"/>
              <a:t> [3916] </a:t>
            </a:r>
            <a:r>
              <a:rPr lang="en-GB" b="0" baseline="0" dirty="0" err="1"/>
              <a:t>Klasse</a:t>
            </a:r>
            <a:r>
              <a:rPr lang="en-GB" b="0" baseline="0" dirty="0"/>
              <a:t> [619] </a:t>
            </a:r>
            <a:r>
              <a:rPr lang="en-GB" b="0" baseline="0" dirty="0" err="1"/>
              <a:t>Konzert</a:t>
            </a:r>
            <a:r>
              <a:rPr lang="en-GB" b="0" baseline="0" dirty="0"/>
              <a:t> [1721] </a:t>
            </a:r>
            <a:r>
              <a:rPr lang="en-GB" b="0" baseline="0" dirty="0" err="1"/>
              <a:t>Farbe</a:t>
            </a:r>
            <a:r>
              <a:rPr lang="en-GB" b="0" baseline="0" dirty="0"/>
              <a:t> [929] </a:t>
            </a:r>
            <a:r>
              <a:rPr lang="en-GB" b="0" baseline="0" dirty="0" err="1"/>
              <a:t>Verein</a:t>
            </a:r>
            <a:r>
              <a:rPr lang="en-GB" b="0" baseline="0" dirty="0"/>
              <a:t> [1054] </a:t>
            </a:r>
            <a:r>
              <a:rPr lang="en-GB" b="0" baseline="0" dirty="0" err="1"/>
              <a:t>Einzelkind</a:t>
            </a:r>
            <a:r>
              <a:rPr lang="en-GB" b="0" baseline="0" dirty="0"/>
              <a:t> [263/106] Essen [968] </a:t>
            </a:r>
            <a:r>
              <a:rPr lang="en-GB" b="0" baseline="0" dirty="0" err="1"/>
              <a:t>Stück</a:t>
            </a:r>
            <a:r>
              <a:rPr lang="en-GB" b="0" baseline="0" dirty="0"/>
              <a:t> [417] Garten [959] Boden [445] Tier [670] Ort [383] Ding [337]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0940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79578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8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797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349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0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632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10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9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06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527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505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97384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6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13" y="100235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3855" y="112499"/>
            <a:ext cx="5895975" cy="707849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Was </a:t>
            </a:r>
            <a:r>
              <a:rPr lang="en-GB" sz="3200" b="1" dirty="0" err="1">
                <a:solidFill>
                  <a:schemeClr val="bg1"/>
                </a:solidFill>
              </a:rPr>
              <a:t>passt</a:t>
            </a:r>
            <a:r>
              <a:rPr lang="en-GB" sz="3200" b="1" dirty="0">
                <a:solidFill>
                  <a:schemeClr val="bg1"/>
                </a:solidFill>
              </a:rPr>
              <a:t> </a:t>
            </a:r>
            <a:r>
              <a:rPr lang="en-GB" sz="3200" b="1" dirty="0" err="1">
                <a:solidFill>
                  <a:schemeClr val="bg1"/>
                </a:solidFill>
              </a:rPr>
              <a:t>nicht</a:t>
            </a:r>
            <a:r>
              <a:rPr lang="en-GB" sz="3200" b="1" dirty="0">
                <a:solidFill>
                  <a:schemeClr val="bg1"/>
                </a:solidFill>
              </a:rPr>
              <a:t> in die </a:t>
            </a:r>
            <a:r>
              <a:rPr lang="en-GB" sz="3200" b="1" dirty="0" err="1">
                <a:solidFill>
                  <a:schemeClr val="bg1"/>
                </a:solidFill>
              </a:rPr>
              <a:t>Reihe</a:t>
            </a:r>
            <a:r>
              <a:rPr lang="en-GB" sz="32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812780" y="158883"/>
            <a:ext cx="1149532" cy="366897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lesen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aphicFrame>
        <p:nvGraphicFramePr>
          <p:cNvPr id="6" name="Tableau 2">
            <a:extLst>
              <a:ext uri="{FF2B5EF4-FFF2-40B4-BE49-F238E27FC236}">
                <a16:creationId xmlns:a16="http://schemas.microsoft.com/office/drawing/2014/main" id="{DB2016D5-048A-4374-A0F8-B62285271700}"/>
              </a:ext>
            </a:extLst>
          </p:cNvPr>
          <p:cNvGraphicFramePr>
            <a:graphicFrameLocks noGrp="1"/>
          </p:cNvGraphicFramePr>
          <p:nvPr/>
        </p:nvGraphicFramePr>
        <p:xfrm>
          <a:off x="65978" y="1522551"/>
          <a:ext cx="5938215" cy="451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5714">
                  <a:extLst>
                    <a:ext uri="{9D8B030D-6E8A-4147-A177-3AD203B41FA5}">
                      <a16:colId xmlns:a16="http://schemas.microsoft.com/office/drawing/2014/main" val="3210510194"/>
                    </a:ext>
                  </a:extLst>
                </a:gridCol>
                <a:gridCol w="1857168">
                  <a:extLst>
                    <a:ext uri="{9D8B030D-6E8A-4147-A177-3AD203B41FA5}">
                      <a16:colId xmlns:a16="http://schemas.microsoft.com/office/drawing/2014/main" val="705450967"/>
                    </a:ext>
                  </a:extLst>
                </a:gridCol>
                <a:gridCol w="1976701">
                  <a:extLst>
                    <a:ext uri="{9D8B030D-6E8A-4147-A177-3AD203B41FA5}">
                      <a16:colId xmlns:a16="http://schemas.microsoft.com/office/drawing/2014/main" val="504611583"/>
                    </a:ext>
                  </a:extLst>
                </a:gridCol>
                <a:gridCol w="1718632">
                  <a:extLst>
                    <a:ext uri="{9D8B030D-6E8A-4147-A177-3AD203B41FA5}">
                      <a16:colId xmlns:a16="http://schemas.microsoft.com/office/drawing/2014/main" val="2249068044"/>
                    </a:ext>
                  </a:extLst>
                </a:gridCol>
              </a:tblGrid>
              <a:tr h="451213">
                <a:tc>
                  <a:txBody>
                    <a:bodyPr/>
                    <a:lstStyle/>
                    <a:p>
                      <a:pPr algn="ctr"/>
                      <a:r>
                        <a:rPr lang="en-CA" sz="2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</a:t>
                      </a:r>
                      <a:r>
                        <a:rPr lang="es-ES" sz="2200" noProof="0" dirty="0" err="1"/>
                        <a:t>Hund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err="1"/>
                        <a:t>Bibliothek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err="1"/>
                        <a:t>Uniform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759"/>
                  </a:ext>
                </a:extLst>
              </a:tr>
            </a:tbl>
          </a:graphicData>
        </a:graphic>
      </p:graphicFrame>
      <p:graphicFrame>
        <p:nvGraphicFramePr>
          <p:cNvPr id="7" name="Tableau 54">
            <a:extLst>
              <a:ext uri="{FF2B5EF4-FFF2-40B4-BE49-F238E27FC236}">
                <a16:creationId xmlns:a16="http://schemas.microsoft.com/office/drawing/2014/main" id="{5911863F-A596-46D5-88A1-ED362DDCD312}"/>
              </a:ext>
            </a:extLst>
          </p:cNvPr>
          <p:cNvGraphicFramePr>
            <a:graphicFrameLocks noGrp="1"/>
          </p:cNvGraphicFramePr>
          <p:nvPr/>
        </p:nvGraphicFramePr>
        <p:xfrm>
          <a:off x="65977" y="2533206"/>
          <a:ext cx="5916182" cy="451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1223">
                  <a:extLst>
                    <a:ext uri="{9D8B030D-6E8A-4147-A177-3AD203B41FA5}">
                      <a16:colId xmlns:a16="http://schemas.microsoft.com/office/drawing/2014/main" val="321051019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05450967"/>
                    </a:ext>
                  </a:extLst>
                </a:gridCol>
                <a:gridCol w="1977528">
                  <a:extLst>
                    <a:ext uri="{9D8B030D-6E8A-4147-A177-3AD203B41FA5}">
                      <a16:colId xmlns:a16="http://schemas.microsoft.com/office/drawing/2014/main" val="504611583"/>
                    </a:ext>
                  </a:extLst>
                </a:gridCol>
                <a:gridCol w="1718631">
                  <a:extLst>
                    <a:ext uri="{9D8B030D-6E8A-4147-A177-3AD203B41FA5}">
                      <a16:colId xmlns:a16="http://schemas.microsoft.com/office/drawing/2014/main" val="2249068044"/>
                    </a:ext>
                  </a:extLst>
                </a:gridCol>
              </a:tblGrid>
              <a:tr h="451213">
                <a:tc>
                  <a:txBody>
                    <a:bodyPr/>
                    <a:lstStyle/>
                    <a:p>
                      <a:pPr algn="ctr"/>
                      <a:r>
                        <a:rPr lang="en-CA" sz="2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noProof="0" dirty="0" err="1"/>
                        <a:t>Fremdsprache</a:t>
                      </a:r>
                      <a:endParaRPr lang="es-ES" sz="1800" noProof="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err="1"/>
                        <a:t>Punkt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err="1"/>
                        <a:t>Stadt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759"/>
                  </a:ext>
                </a:extLst>
              </a:tr>
            </a:tbl>
          </a:graphicData>
        </a:graphic>
      </p:graphicFrame>
      <p:graphicFrame>
        <p:nvGraphicFramePr>
          <p:cNvPr id="8" name="Tableau 55">
            <a:extLst>
              <a:ext uri="{FF2B5EF4-FFF2-40B4-BE49-F238E27FC236}">
                <a16:creationId xmlns:a16="http://schemas.microsoft.com/office/drawing/2014/main" id="{44A960A0-5BDC-46A2-9260-68C899666EA1}"/>
              </a:ext>
            </a:extLst>
          </p:cNvPr>
          <p:cNvGraphicFramePr>
            <a:graphicFrameLocks noGrp="1"/>
          </p:cNvGraphicFramePr>
          <p:nvPr/>
        </p:nvGraphicFramePr>
        <p:xfrm>
          <a:off x="65976" y="3524443"/>
          <a:ext cx="5916183" cy="451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1224">
                  <a:extLst>
                    <a:ext uri="{9D8B030D-6E8A-4147-A177-3AD203B41FA5}">
                      <a16:colId xmlns:a16="http://schemas.microsoft.com/office/drawing/2014/main" val="3210510194"/>
                    </a:ext>
                  </a:extLst>
                </a:gridCol>
                <a:gridCol w="1845325">
                  <a:extLst>
                    <a:ext uri="{9D8B030D-6E8A-4147-A177-3AD203B41FA5}">
                      <a16:colId xmlns:a16="http://schemas.microsoft.com/office/drawing/2014/main" val="705450967"/>
                    </a:ext>
                  </a:extLst>
                </a:gridCol>
                <a:gridCol w="1949986">
                  <a:extLst>
                    <a:ext uri="{9D8B030D-6E8A-4147-A177-3AD203B41FA5}">
                      <a16:colId xmlns:a16="http://schemas.microsoft.com/office/drawing/2014/main" val="504611583"/>
                    </a:ext>
                  </a:extLst>
                </a:gridCol>
                <a:gridCol w="1729648">
                  <a:extLst>
                    <a:ext uri="{9D8B030D-6E8A-4147-A177-3AD203B41FA5}">
                      <a16:colId xmlns:a16="http://schemas.microsoft.com/office/drawing/2014/main" val="2249068044"/>
                    </a:ext>
                  </a:extLst>
                </a:gridCol>
              </a:tblGrid>
              <a:tr h="451213">
                <a:tc>
                  <a:txBody>
                    <a:bodyPr/>
                    <a:lstStyle/>
                    <a:p>
                      <a:pPr algn="ctr"/>
                      <a:r>
                        <a:rPr lang="en-CA" sz="2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</a:t>
                      </a:r>
                      <a:r>
                        <a:rPr lang="es-ES" sz="2200" noProof="0" dirty="0" err="1"/>
                        <a:t>Ziel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err="1"/>
                        <a:t>Hut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 dirty="0" err="1"/>
                        <a:t>Schlagzeug</a:t>
                      </a:r>
                      <a:endParaRPr lang="es-ES" sz="20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759"/>
                  </a:ext>
                </a:extLst>
              </a:tr>
            </a:tbl>
          </a:graphicData>
        </a:graphic>
      </p:graphicFrame>
      <p:graphicFrame>
        <p:nvGraphicFramePr>
          <p:cNvPr id="9" name="Tableau 56">
            <a:extLst>
              <a:ext uri="{FF2B5EF4-FFF2-40B4-BE49-F238E27FC236}">
                <a16:creationId xmlns:a16="http://schemas.microsoft.com/office/drawing/2014/main" id="{3A5BBE87-C8C0-482D-B268-CC42F5258409}"/>
              </a:ext>
            </a:extLst>
          </p:cNvPr>
          <p:cNvGraphicFramePr>
            <a:graphicFrameLocks noGrp="1"/>
          </p:cNvGraphicFramePr>
          <p:nvPr/>
        </p:nvGraphicFramePr>
        <p:xfrm>
          <a:off x="65976" y="4436546"/>
          <a:ext cx="5927200" cy="451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3682">
                  <a:extLst>
                    <a:ext uri="{9D8B030D-6E8A-4147-A177-3AD203B41FA5}">
                      <a16:colId xmlns:a16="http://schemas.microsoft.com/office/drawing/2014/main" val="3210510194"/>
                    </a:ext>
                  </a:extLst>
                </a:gridCol>
                <a:gridCol w="1861850">
                  <a:extLst>
                    <a:ext uri="{9D8B030D-6E8A-4147-A177-3AD203B41FA5}">
                      <a16:colId xmlns:a16="http://schemas.microsoft.com/office/drawing/2014/main" val="705450967"/>
                    </a:ext>
                  </a:extLst>
                </a:gridCol>
                <a:gridCol w="1972020">
                  <a:extLst>
                    <a:ext uri="{9D8B030D-6E8A-4147-A177-3AD203B41FA5}">
                      <a16:colId xmlns:a16="http://schemas.microsoft.com/office/drawing/2014/main" val="504611583"/>
                    </a:ext>
                  </a:extLst>
                </a:gridCol>
                <a:gridCol w="1729648">
                  <a:extLst>
                    <a:ext uri="{9D8B030D-6E8A-4147-A177-3AD203B41FA5}">
                      <a16:colId xmlns:a16="http://schemas.microsoft.com/office/drawing/2014/main" val="2249068044"/>
                    </a:ext>
                  </a:extLst>
                </a:gridCol>
              </a:tblGrid>
              <a:tr h="451213">
                <a:tc>
                  <a:txBody>
                    <a:bodyPr/>
                    <a:lstStyle/>
                    <a:p>
                      <a:pPr algn="ctr"/>
                      <a:r>
                        <a:rPr lang="en-CA" sz="2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Freund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err="1"/>
                        <a:t>Vater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err="1"/>
                        <a:t>Sängerin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759"/>
                  </a:ext>
                </a:extLst>
              </a:tr>
            </a:tbl>
          </a:graphicData>
        </a:graphic>
      </p:graphicFrame>
      <p:graphicFrame>
        <p:nvGraphicFramePr>
          <p:cNvPr id="15" name="Tableau 2">
            <a:extLst>
              <a:ext uri="{FF2B5EF4-FFF2-40B4-BE49-F238E27FC236}">
                <a16:creationId xmlns:a16="http://schemas.microsoft.com/office/drawing/2014/main" id="{DB2016D5-048A-4374-A0F8-B62285271700}"/>
              </a:ext>
            </a:extLst>
          </p:cNvPr>
          <p:cNvGraphicFramePr>
            <a:graphicFrameLocks noGrp="1"/>
          </p:cNvGraphicFramePr>
          <p:nvPr/>
        </p:nvGraphicFramePr>
        <p:xfrm>
          <a:off x="6096002" y="1522551"/>
          <a:ext cx="5938215" cy="451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5714">
                  <a:extLst>
                    <a:ext uri="{9D8B030D-6E8A-4147-A177-3AD203B41FA5}">
                      <a16:colId xmlns:a16="http://schemas.microsoft.com/office/drawing/2014/main" val="3210510194"/>
                    </a:ext>
                  </a:extLst>
                </a:gridCol>
                <a:gridCol w="1857168">
                  <a:extLst>
                    <a:ext uri="{9D8B030D-6E8A-4147-A177-3AD203B41FA5}">
                      <a16:colId xmlns:a16="http://schemas.microsoft.com/office/drawing/2014/main" val="705450967"/>
                    </a:ext>
                  </a:extLst>
                </a:gridCol>
                <a:gridCol w="1976701">
                  <a:extLst>
                    <a:ext uri="{9D8B030D-6E8A-4147-A177-3AD203B41FA5}">
                      <a16:colId xmlns:a16="http://schemas.microsoft.com/office/drawing/2014/main" val="504611583"/>
                    </a:ext>
                  </a:extLst>
                </a:gridCol>
                <a:gridCol w="1718632">
                  <a:extLst>
                    <a:ext uri="{9D8B030D-6E8A-4147-A177-3AD203B41FA5}">
                      <a16:colId xmlns:a16="http://schemas.microsoft.com/office/drawing/2014/main" val="2249068044"/>
                    </a:ext>
                  </a:extLst>
                </a:gridCol>
              </a:tblGrid>
              <a:tr h="451213">
                <a:tc>
                  <a:txBody>
                    <a:bodyPr/>
                    <a:lstStyle/>
                    <a:p>
                      <a:pPr algn="ctr"/>
                      <a:r>
                        <a:rPr lang="en-CA" sz="2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</a:t>
                      </a:r>
                      <a:r>
                        <a:rPr lang="es-ES" sz="2200" noProof="0" dirty="0" err="1"/>
                        <a:t>Klasse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err="1"/>
                        <a:t>Konzert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err="1"/>
                        <a:t>Farbe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759"/>
                  </a:ext>
                </a:extLst>
              </a:tr>
            </a:tbl>
          </a:graphicData>
        </a:graphic>
      </p:graphicFrame>
      <p:graphicFrame>
        <p:nvGraphicFramePr>
          <p:cNvPr id="16" name="Tableau 54">
            <a:extLst>
              <a:ext uri="{FF2B5EF4-FFF2-40B4-BE49-F238E27FC236}">
                <a16:creationId xmlns:a16="http://schemas.microsoft.com/office/drawing/2014/main" id="{5911863F-A596-46D5-88A1-ED362DDCD312}"/>
              </a:ext>
            </a:extLst>
          </p:cNvPr>
          <p:cNvGraphicFramePr>
            <a:graphicFrameLocks noGrp="1"/>
          </p:cNvGraphicFramePr>
          <p:nvPr/>
        </p:nvGraphicFramePr>
        <p:xfrm>
          <a:off x="6096001" y="2533206"/>
          <a:ext cx="5916182" cy="451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1223">
                  <a:extLst>
                    <a:ext uri="{9D8B030D-6E8A-4147-A177-3AD203B41FA5}">
                      <a16:colId xmlns:a16="http://schemas.microsoft.com/office/drawing/2014/main" val="321051019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05450967"/>
                    </a:ext>
                  </a:extLst>
                </a:gridCol>
                <a:gridCol w="1977528">
                  <a:extLst>
                    <a:ext uri="{9D8B030D-6E8A-4147-A177-3AD203B41FA5}">
                      <a16:colId xmlns:a16="http://schemas.microsoft.com/office/drawing/2014/main" val="504611583"/>
                    </a:ext>
                  </a:extLst>
                </a:gridCol>
                <a:gridCol w="1718631">
                  <a:extLst>
                    <a:ext uri="{9D8B030D-6E8A-4147-A177-3AD203B41FA5}">
                      <a16:colId xmlns:a16="http://schemas.microsoft.com/office/drawing/2014/main" val="2249068044"/>
                    </a:ext>
                  </a:extLst>
                </a:gridCol>
              </a:tblGrid>
              <a:tr h="451213">
                <a:tc>
                  <a:txBody>
                    <a:bodyPr/>
                    <a:lstStyle/>
                    <a:p>
                      <a:pPr algn="ctr"/>
                      <a:r>
                        <a:rPr lang="en-CA" sz="2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</a:t>
                      </a:r>
                      <a:r>
                        <a:rPr lang="es-ES" sz="2200" noProof="0" dirty="0" err="1"/>
                        <a:t>Verein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err="1"/>
                        <a:t>Einzelkind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err="1"/>
                        <a:t>Essen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759"/>
                  </a:ext>
                </a:extLst>
              </a:tr>
            </a:tbl>
          </a:graphicData>
        </a:graphic>
      </p:graphicFrame>
      <p:graphicFrame>
        <p:nvGraphicFramePr>
          <p:cNvPr id="17" name="Tableau 55">
            <a:extLst>
              <a:ext uri="{FF2B5EF4-FFF2-40B4-BE49-F238E27FC236}">
                <a16:creationId xmlns:a16="http://schemas.microsoft.com/office/drawing/2014/main" id="{44A960A0-5BDC-46A2-9260-68C899666EA1}"/>
              </a:ext>
            </a:extLst>
          </p:cNvPr>
          <p:cNvGraphicFramePr>
            <a:graphicFrameLocks noGrp="1"/>
          </p:cNvGraphicFramePr>
          <p:nvPr/>
        </p:nvGraphicFramePr>
        <p:xfrm>
          <a:off x="6096000" y="3524443"/>
          <a:ext cx="5916183" cy="451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1224">
                  <a:extLst>
                    <a:ext uri="{9D8B030D-6E8A-4147-A177-3AD203B41FA5}">
                      <a16:colId xmlns:a16="http://schemas.microsoft.com/office/drawing/2014/main" val="3210510194"/>
                    </a:ext>
                  </a:extLst>
                </a:gridCol>
                <a:gridCol w="1845325">
                  <a:extLst>
                    <a:ext uri="{9D8B030D-6E8A-4147-A177-3AD203B41FA5}">
                      <a16:colId xmlns:a16="http://schemas.microsoft.com/office/drawing/2014/main" val="705450967"/>
                    </a:ext>
                  </a:extLst>
                </a:gridCol>
                <a:gridCol w="1949986">
                  <a:extLst>
                    <a:ext uri="{9D8B030D-6E8A-4147-A177-3AD203B41FA5}">
                      <a16:colId xmlns:a16="http://schemas.microsoft.com/office/drawing/2014/main" val="504611583"/>
                    </a:ext>
                  </a:extLst>
                </a:gridCol>
                <a:gridCol w="1729648">
                  <a:extLst>
                    <a:ext uri="{9D8B030D-6E8A-4147-A177-3AD203B41FA5}">
                      <a16:colId xmlns:a16="http://schemas.microsoft.com/office/drawing/2014/main" val="2249068044"/>
                    </a:ext>
                  </a:extLst>
                </a:gridCol>
              </a:tblGrid>
              <a:tr h="451213">
                <a:tc>
                  <a:txBody>
                    <a:bodyPr/>
                    <a:lstStyle/>
                    <a:p>
                      <a:pPr algn="ctr"/>
                      <a:r>
                        <a:rPr lang="en-CA" sz="2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</a:t>
                      </a:r>
                      <a:r>
                        <a:rPr lang="es-ES" sz="2200" noProof="0" dirty="0" err="1"/>
                        <a:t>Stück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err="1"/>
                        <a:t>Garten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err="1"/>
                        <a:t>Boden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759"/>
                  </a:ext>
                </a:extLst>
              </a:tr>
            </a:tbl>
          </a:graphicData>
        </a:graphic>
      </p:graphicFrame>
      <p:graphicFrame>
        <p:nvGraphicFramePr>
          <p:cNvPr id="18" name="Tableau 56">
            <a:extLst>
              <a:ext uri="{FF2B5EF4-FFF2-40B4-BE49-F238E27FC236}">
                <a16:creationId xmlns:a16="http://schemas.microsoft.com/office/drawing/2014/main" id="{3A5BBE87-C8C0-482D-B268-CC42F5258409}"/>
              </a:ext>
            </a:extLst>
          </p:cNvPr>
          <p:cNvGraphicFramePr>
            <a:graphicFrameLocks noGrp="1"/>
          </p:cNvGraphicFramePr>
          <p:nvPr/>
        </p:nvGraphicFramePr>
        <p:xfrm>
          <a:off x="6096000" y="4436546"/>
          <a:ext cx="5927200" cy="451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3682">
                  <a:extLst>
                    <a:ext uri="{9D8B030D-6E8A-4147-A177-3AD203B41FA5}">
                      <a16:colId xmlns:a16="http://schemas.microsoft.com/office/drawing/2014/main" val="3210510194"/>
                    </a:ext>
                  </a:extLst>
                </a:gridCol>
                <a:gridCol w="1861850">
                  <a:extLst>
                    <a:ext uri="{9D8B030D-6E8A-4147-A177-3AD203B41FA5}">
                      <a16:colId xmlns:a16="http://schemas.microsoft.com/office/drawing/2014/main" val="705450967"/>
                    </a:ext>
                  </a:extLst>
                </a:gridCol>
                <a:gridCol w="1972020">
                  <a:extLst>
                    <a:ext uri="{9D8B030D-6E8A-4147-A177-3AD203B41FA5}">
                      <a16:colId xmlns:a16="http://schemas.microsoft.com/office/drawing/2014/main" val="504611583"/>
                    </a:ext>
                  </a:extLst>
                </a:gridCol>
                <a:gridCol w="1729648">
                  <a:extLst>
                    <a:ext uri="{9D8B030D-6E8A-4147-A177-3AD203B41FA5}">
                      <a16:colId xmlns:a16="http://schemas.microsoft.com/office/drawing/2014/main" val="2249068044"/>
                    </a:ext>
                  </a:extLst>
                </a:gridCol>
              </a:tblGrid>
              <a:tr h="451213">
                <a:tc>
                  <a:txBody>
                    <a:bodyPr/>
                    <a:lstStyle/>
                    <a:p>
                      <a:pPr algn="ctr"/>
                      <a:r>
                        <a:rPr lang="en-CA" sz="2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</a:t>
                      </a:r>
                      <a:r>
                        <a:rPr lang="es-ES" sz="2200" noProof="0" dirty="0" err="1"/>
                        <a:t>Tier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err="1"/>
                        <a:t>Ort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 err="1"/>
                        <a:t>Ding</a:t>
                      </a:r>
                      <a:endParaRPr lang="es-ES" sz="2200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759"/>
                  </a:ext>
                </a:extLst>
              </a:tr>
            </a:tbl>
          </a:graphicData>
        </a:graphic>
      </p:graphicFrame>
      <p:graphicFrame>
        <p:nvGraphicFramePr>
          <p:cNvPr id="19" name="Tableau 2">
            <a:extLst>
              <a:ext uri="{FF2B5EF4-FFF2-40B4-BE49-F238E27FC236}">
                <a16:creationId xmlns:a16="http://schemas.microsoft.com/office/drawing/2014/main" id="{DB2016D5-048A-4374-A0F8-B62285271700}"/>
              </a:ext>
            </a:extLst>
          </p:cNvPr>
          <p:cNvGraphicFramePr>
            <a:graphicFrameLocks noGrp="1"/>
          </p:cNvGraphicFramePr>
          <p:nvPr/>
        </p:nvGraphicFramePr>
        <p:xfrm>
          <a:off x="65976" y="1144474"/>
          <a:ext cx="5938215" cy="451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5714">
                  <a:extLst>
                    <a:ext uri="{9D8B030D-6E8A-4147-A177-3AD203B41FA5}">
                      <a16:colId xmlns:a16="http://schemas.microsoft.com/office/drawing/2014/main" val="3210510194"/>
                    </a:ext>
                  </a:extLst>
                </a:gridCol>
                <a:gridCol w="1857168">
                  <a:extLst>
                    <a:ext uri="{9D8B030D-6E8A-4147-A177-3AD203B41FA5}">
                      <a16:colId xmlns:a16="http://schemas.microsoft.com/office/drawing/2014/main" val="705450967"/>
                    </a:ext>
                  </a:extLst>
                </a:gridCol>
                <a:gridCol w="1976701">
                  <a:extLst>
                    <a:ext uri="{9D8B030D-6E8A-4147-A177-3AD203B41FA5}">
                      <a16:colId xmlns:a16="http://schemas.microsoft.com/office/drawing/2014/main" val="504611583"/>
                    </a:ext>
                  </a:extLst>
                </a:gridCol>
                <a:gridCol w="1718632">
                  <a:extLst>
                    <a:ext uri="{9D8B030D-6E8A-4147-A177-3AD203B41FA5}">
                      <a16:colId xmlns:a16="http://schemas.microsoft.com/office/drawing/2014/main" val="2249068044"/>
                    </a:ext>
                  </a:extLst>
                </a:gridCol>
              </a:tblGrid>
              <a:tr h="451213">
                <a:tc>
                  <a:txBody>
                    <a:bodyPr/>
                    <a:lstStyle/>
                    <a:p>
                      <a:pPr algn="ctr"/>
                      <a:endParaRPr lang="en-CA" sz="2200" b="1" dirty="0">
                        <a:solidFill>
                          <a:srgbClr val="E287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E28700"/>
                          </a:solidFill>
                        </a:rPr>
                        <a:t> </a:t>
                      </a:r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die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die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759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859316" y="1522551"/>
            <a:ext cx="1101686" cy="451213"/>
          </a:xfrm>
          <a:prstGeom prst="ellips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aphicFrame>
        <p:nvGraphicFramePr>
          <p:cNvPr id="20" name="Tableau 2">
            <a:extLst>
              <a:ext uri="{FF2B5EF4-FFF2-40B4-BE49-F238E27FC236}">
                <a16:creationId xmlns:a16="http://schemas.microsoft.com/office/drawing/2014/main" id="{DB2016D5-048A-4374-A0F8-B62285271700}"/>
              </a:ext>
            </a:extLst>
          </p:cNvPr>
          <p:cNvGraphicFramePr>
            <a:graphicFrameLocks noGrp="1"/>
          </p:cNvGraphicFramePr>
          <p:nvPr/>
        </p:nvGraphicFramePr>
        <p:xfrm>
          <a:off x="65975" y="2135711"/>
          <a:ext cx="5938215" cy="451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5714">
                  <a:extLst>
                    <a:ext uri="{9D8B030D-6E8A-4147-A177-3AD203B41FA5}">
                      <a16:colId xmlns:a16="http://schemas.microsoft.com/office/drawing/2014/main" val="3210510194"/>
                    </a:ext>
                  </a:extLst>
                </a:gridCol>
                <a:gridCol w="1857168">
                  <a:extLst>
                    <a:ext uri="{9D8B030D-6E8A-4147-A177-3AD203B41FA5}">
                      <a16:colId xmlns:a16="http://schemas.microsoft.com/office/drawing/2014/main" val="705450967"/>
                    </a:ext>
                  </a:extLst>
                </a:gridCol>
                <a:gridCol w="1976701">
                  <a:extLst>
                    <a:ext uri="{9D8B030D-6E8A-4147-A177-3AD203B41FA5}">
                      <a16:colId xmlns:a16="http://schemas.microsoft.com/office/drawing/2014/main" val="504611583"/>
                    </a:ext>
                  </a:extLst>
                </a:gridCol>
                <a:gridCol w="1718632">
                  <a:extLst>
                    <a:ext uri="{9D8B030D-6E8A-4147-A177-3AD203B41FA5}">
                      <a16:colId xmlns:a16="http://schemas.microsoft.com/office/drawing/2014/main" val="2249068044"/>
                    </a:ext>
                  </a:extLst>
                </a:gridCol>
              </a:tblGrid>
              <a:tr h="451213">
                <a:tc>
                  <a:txBody>
                    <a:bodyPr/>
                    <a:lstStyle/>
                    <a:p>
                      <a:pPr algn="ctr"/>
                      <a:endParaRPr lang="en-CA" sz="2200" b="1" dirty="0">
                        <a:solidFill>
                          <a:srgbClr val="E287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E28700"/>
                          </a:solidFill>
                        </a:rPr>
                        <a:t> </a:t>
                      </a:r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die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die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759"/>
                  </a:ext>
                </a:extLst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2730347" y="2533206"/>
            <a:ext cx="1101686" cy="451213"/>
          </a:xfrm>
          <a:prstGeom prst="ellips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aphicFrame>
        <p:nvGraphicFramePr>
          <p:cNvPr id="22" name="Tableau 2">
            <a:extLst>
              <a:ext uri="{FF2B5EF4-FFF2-40B4-BE49-F238E27FC236}">
                <a16:creationId xmlns:a16="http://schemas.microsoft.com/office/drawing/2014/main" id="{DB2016D5-048A-4374-A0F8-B62285271700}"/>
              </a:ext>
            </a:extLst>
          </p:cNvPr>
          <p:cNvGraphicFramePr>
            <a:graphicFrameLocks noGrp="1"/>
          </p:cNvGraphicFramePr>
          <p:nvPr/>
        </p:nvGraphicFramePr>
        <p:xfrm>
          <a:off x="51615" y="3156307"/>
          <a:ext cx="5938215" cy="451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5714">
                  <a:extLst>
                    <a:ext uri="{9D8B030D-6E8A-4147-A177-3AD203B41FA5}">
                      <a16:colId xmlns:a16="http://schemas.microsoft.com/office/drawing/2014/main" val="3210510194"/>
                    </a:ext>
                  </a:extLst>
                </a:gridCol>
                <a:gridCol w="1857168">
                  <a:extLst>
                    <a:ext uri="{9D8B030D-6E8A-4147-A177-3AD203B41FA5}">
                      <a16:colId xmlns:a16="http://schemas.microsoft.com/office/drawing/2014/main" val="705450967"/>
                    </a:ext>
                  </a:extLst>
                </a:gridCol>
                <a:gridCol w="1976701">
                  <a:extLst>
                    <a:ext uri="{9D8B030D-6E8A-4147-A177-3AD203B41FA5}">
                      <a16:colId xmlns:a16="http://schemas.microsoft.com/office/drawing/2014/main" val="504611583"/>
                    </a:ext>
                  </a:extLst>
                </a:gridCol>
                <a:gridCol w="1718632">
                  <a:extLst>
                    <a:ext uri="{9D8B030D-6E8A-4147-A177-3AD203B41FA5}">
                      <a16:colId xmlns:a16="http://schemas.microsoft.com/office/drawing/2014/main" val="2249068044"/>
                    </a:ext>
                  </a:extLst>
                </a:gridCol>
              </a:tblGrid>
              <a:tr h="451213">
                <a:tc>
                  <a:txBody>
                    <a:bodyPr/>
                    <a:lstStyle/>
                    <a:p>
                      <a:pPr algn="ctr"/>
                      <a:endParaRPr lang="en-CA" sz="2200" b="1" dirty="0">
                        <a:solidFill>
                          <a:srgbClr val="E287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E28700"/>
                          </a:solidFill>
                        </a:rPr>
                        <a:t> </a:t>
                      </a:r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759"/>
                  </a:ext>
                </a:extLst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2812972" y="3524441"/>
            <a:ext cx="936436" cy="451213"/>
          </a:xfrm>
          <a:prstGeom prst="ellips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aphicFrame>
        <p:nvGraphicFramePr>
          <p:cNvPr id="24" name="Tableau 2">
            <a:extLst>
              <a:ext uri="{FF2B5EF4-FFF2-40B4-BE49-F238E27FC236}">
                <a16:creationId xmlns:a16="http://schemas.microsoft.com/office/drawing/2014/main" id="{DB2016D5-048A-4374-A0F8-B62285271700}"/>
              </a:ext>
            </a:extLst>
          </p:cNvPr>
          <p:cNvGraphicFramePr>
            <a:graphicFrameLocks noGrp="1"/>
          </p:cNvGraphicFramePr>
          <p:nvPr/>
        </p:nvGraphicFramePr>
        <p:xfrm>
          <a:off x="43943" y="4068410"/>
          <a:ext cx="5938215" cy="451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5714">
                  <a:extLst>
                    <a:ext uri="{9D8B030D-6E8A-4147-A177-3AD203B41FA5}">
                      <a16:colId xmlns:a16="http://schemas.microsoft.com/office/drawing/2014/main" val="3210510194"/>
                    </a:ext>
                  </a:extLst>
                </a:gridCol>
                <a:gridCol w="1857168">
                  <a:extLst>
                    <a:ext uri="{9D8B030D-6E8A-4147-A177-3AD203B41FA5}">
                      <a16:colId xmlns:a16="http://schemas.microsoft.com/office/drawing/2014/main" val="705450967"/>
                    </a:ext>
                  </a:extLst>
                </a:gridCol>
                <a:gridCol w="1976701">
                  <a:extLst>
                    <a:ext uri="{9D8B030D-6E8A-4147-A177-3AD203B41FA5}">
                      <a16:colId xmlns:a16="http://schemas.microsoft.com/office/drawing/2014/main" val="504611583"/>
                    </a:ext>
                  </a:extLst>
                </a:gridCol>
                <a:gridCol w="1718632">
                  <a:extLst>
                    <a:ext uri="{9D8B030D-6E8A-4147-A177-3AD203B41FA5}">
                      <a16:colId xmlns:a16="http://schemas.microsoft.com/office/drawing/2014/main" val="2249068044"/>
                    </a:ext>
                  </a:extLst>
                </a:gridCol>
              </a:tblGrid>
              <a:tr h="451213">
                <a:tc>
                  <a:txBody>
                    <a:bodyPr/>
                    <a:lstStyle/>
                    <a:p>
                      <a:pPr algn="ctr"/>
                      <a:endParaRPr lang="en-CA" sz="2200" b="1" dirty="0">
                        <a:solidFill>
                          <a:srgbClr val="E287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E28700"/>
                          </a:solidFill>
                        </a:rPr>
                        <a:t> </a:t>
                      </a:r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die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759"/>
                  </a:ext>
                </a:extLst>
              </a:tr>
            </a:tbl>
          </a:graphicData>
        </a:graphic>
      </p:graphicFrame>
      <p:sp>
        <p:nvSpPr>
          <p:cNvPr id="25" name="Oval 24"/>
          <p:cNvSpPr/>
          <p:nvPr/>
        </p:nvSpPr>
        <p:spPr>
          <a:xfrm>
            <a:off x="4300249" y="4436546"/>
            <a:ext cx="1681909" cy="451213"/>
          </a:xfrm>
          <a:prstGeom prst="ellips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aphicFrame>
        <p:nvGraphicFramePr>
          <p:cNvPr id="26" name="Tableau 2">
            <a:extLst>
              <a:ext uri="{FF2B5EF4-FFF2-40B4-BE49-F238E27FC236}">
                <a16:creationId xmlns:a16="http://schemas.microsoft.com/office/drawing/2014/main" id="{DB2016D5-048A-4374-A0F8-B62285271700}"/>
              </a:ext>
            </a:extLst>
          </p:cNvPr>
          <p:cNvGraphicFramePr>
            <a:graphicFrameLocks noGrp="1"/>
          </p:cNvGraphicFramePr>
          <p:nvPr/>
        </p:nvGraphicFramePr>
        <p:xfrm>
          <a:off x="6096002" y="1144474"/>
          <a:ext cx="5938215" cy="451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5714">
                  <a:extLst>
                    <a:ext uri="{9D8B030D-6E8A-4147-A177-3AD203B41FA5}">
                      <a16:colId xmlns:a16="http://schemas.microsoft.com/office/drawing/2014/main" val="3210510194"/>
                    </a:ext>
                  </a:extLst>
                </a:gridCol>
                <a:gridCol w="1857168">
                  <a:extLst>
                    <a:ext uri="{9D8B030D-6E8A-4147-A177-3AD203B41FA5}">
                      <a16:colId xmlns:a16="http://schemas.microsoft.com/office/drawing/2014/main" val="705450967"/>
                    </a:ext>
                  </a:extLst>
                </a:gridCol>
                <a:gridCol w="1976701">
                  <a:extLst>
                    <a:ext uri="{9D8B030D-6E8A-4147-A177-3AD203B41FA5}">
                      <a16:colId xmlns:a16="http://schemas.microsoft.com/office/drawing/2014/main" val="504611583"/>
                    </a:ext>
                  </a:extLst>
                </a:gridCol>
                <a:gridCol w="1718632">
                  <a:extLst>
                    <a:ext uri="{9D8B030D-6E8A-4147-A177-3AD203B41FA5}">
                      <a16:colId xmlns:a16="http://schemas.microsoft.com/office/drawing/2014/main" val="2249068044"/>
                    </a:ext>
                  </a:extLst>
                </a:gridCol>
              </a:tblGrid>
              <a:tr h="451213">
                <a:tc>
                  <a:txBody>
                    <a:bodyPr/>
                    <a:lstStyle/>
                    <a:p>
                      <a:pPr algn="ctr"/>
                      <a:endParaRPr lang="en-CA" sz="2200" b="1" dirty="0">
                        <a:solidFill>
                          <a:srgbClr val="E287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E28700"/>
                          </a:solidFill>
                        </a:rPr>
                        <a:t> </a:t>
                      </a:r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die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die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759"/>
                  </a:ext>
                </a:extLst>
              </a:tr>
            </a:tbl>
          </a:graphicData>
        </a:graphic>
      </p:graphicFrame>
      <p:sp>
        <p:nvSpPr>
          <p:cNvPr id="27" name="Oval 26"/>
          <p:cNvSpPr/>
          <p:nvPr/>
        </p:nvSpPr>
        <p:spPr>
          <a:xfrm>
            <a:off x="8582140" y="1522550"/>
            <a:ext cx="1432193" cy="451213"/>
          </a:xfrm>
          <a:prstGeom prst="ellips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aphicFrame>
        <p:nvGraphicFramePr>
          <p:cNvPr id="28" name="Tableau 2">
            <a:extLst>
              <a:ext uri="{FF2B5EF4-FFF2-40B4-BE49-F238E27FC236}">
                <a16:creationId xmlns:a16="http://schemas.microsoft.com/office/drawing/2014/main" id="{DB2016D5-048A-4374-A0F8-B62285271700}"/>
              </a:ext>
            </a:extLst>
          </p:cNvPr>
          <p:cNvGraphicFramePr>
            <a:graphicFrameLocks noGrp="1"/>
          </p:cNvGraphicFramePr>
          <p:nvPr/>
        </p:nvGraphicFramePr>
        <p:xfrm>
          <a:off x="6084983" y="2155129"/>
          <a:ext cx="5938215" cy="451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5714">
                  <a:extLst>
                    <a:ext uri="{9D8B030D-6E8A-4147-A177-3AD203B41FA5}">
                      <a16:colId xmlns:a16="http://schemas.microsoft.com/office/drawing/2014/main" val="3210510194"/>
                    </a:ext>
                  </a:extLst>
                </a:gridCol>
                <a:gridCol w="1857168">
                  <a:extLst>
                    <a:ext uri="{9D8B030D-6E8A-4147-A177-3AD203B41FA5}">
                      <a16:colId xmlns:a16="http://schemas.microsoft.com/office/drawing/2014/main" val="705450967"/>
                    </a:ext>
                  </a:extLst>
                </a:gridCol>
                <a:gridCol w="1976701">
                  <a:extLst>
                    <a:ext uri="{9D8B030D-6E8A-4147-A177-3AD203B41FA5}">
                      <a16:colId xmlns:a16="http://schemas.microsoft.com/office/drawing/2014/main" val="504611583"/>
                    </a:ext>
                  </a:extLst>
                </a:gridCol>
                <a:gridCol w="1718632">
                  <a:extLst>
                    <a:ext uri="{9D8B030D-6E8A-4147-A177-3AD203B41FA5}">
                      <a16:colId xmlns:a16="http://schemas.microsoft.com/office/drawing/2014/main" val="2249068044"/>
                    </a:ext>
                  </a:extLst>
                </a:gridCol>
              </a:tblGrid>
              <a:tr h="451213">
                <a:tc>
                  <a:txBody>
                    <a:bodyPr/>
                    <a:lstStyle/>
                    <a:p>
                      <a:pPr algn="ctr"/>
                      <a:endParaRPr lang="en-CA" sz="2200" b="1" dirty="0">
                        <a:solidFill>
                          <a:srgbClr val="E287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E28700"/>
                          </a:solidFill>
                        </a:rPr>
                        <a:t> </a:t>
                      </a:r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759"/>
                  </a:ext>
                </a:extLst>
              </a:tr>
            </a:tbl>
          </a:graphicData>
        </a:graphic>
      </p:graphicFrame>
      <p:sp>
        <p:nvSpPr>
          <p:cNvPr id="29" name="Oval 28"/>
          <p:cNvSpPr/>
          <p:nvPr/>
        </p:nvSpPr>
        <p:spPr>
          <a:xfrm>
            <a:off x="6746820" y="2533206"/>
            <a:ext cx="1432193" cy="451213"/>
          </a:xfrm>
          <a:prstGeom prst="ellips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aphicFrame>
        <p:nvGraphicFramePr>
          <p:cNvPr id="30" name="Tableau 2">
            <a:extLst>
              <a:ext uri="{FF2B5EF4-FFF2-40B4-BE49-F238E27FC236}">
                <a16:creationId xmlns:a16="http://schemas.microsoft.com/office/drawing/2014/main" id="{DB2016D5-048A-4374-A0F8-B62285271700}"/>
              </a:ext>
            </a:extLst>
          </p:cNvPr>
          <p:cNvGraphicFramePr>
            <a:graphicFrameLocks noGrp="1"/>
          </p:cNvGraphicFramePr>
          <p:nvPr/>
        </p:nvGraphicFramePr>
        <p:xfrm>
          <a:off x="6103671" y="3156306"/>
          <a:ext cx="5938215" cy="451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5714">
                  <a:extLst>
                    <a:ext uri="{9D8B030D-6E8A-4147-A177-3AD203B41FA5}">
                      <a16:colId xmlns:a16="http://schemas.microsoft.com/office/drawing/2014/main" val="3210510194"/>
                    </a:ext>
                  </a:extLst>
                </a:gridCol>
                <a:gridCol w="1857168">
                  <a:extLst>
                    <a:ext uri="{9D8B030D-6E8A-4147-A177-3AD203B41FA5}">
                      <a16:colId xmlns:a16="http://schemas.microsoft.com/office/drawing/2014/main" val="705450967"/>
                    </a:ext>
                  </a:extLst>
                </a:gridCol>
                <a:gridCol w="1976701">
                  <a:extLst>
                    <a:ext uri="{9D8B030D-6E8A-4147-A177-3AD203B41FA5}">
                      <a16:colId xmlns:a16="http://schemas.microsoft.com/office/drawing/2014/main" val="504611583"/>
                    </a:ext>
                  </a:extLst>
                </a:gridCol>
                <a:gridCol w="1718632">
                  <a:extLst>
                    <a:ext uri="{9D8B030D-6E8A-4147-A177-3AD203B41FA5}">
                      <a16:colId xmlns:a16="http://schemas.microsoft.com/office/drawing/2014/main" val="2249068044"/>
                    </a:ext>
                  </a:extLst>
                </a:gridCol>
              </a:tblGrid>
              <a:tr h="451213">
                <a:tc>
                  <a:txBody>
                    <a:bodyPr/>
                    <a:lstStyle/>
                    <a:p>
                      <a:pPr algn="ctr"/>
                      <a:endParaRPr lang="en-CA" sz="2200" b="1" dirty="0">
                        <a:solidFill>
                          <a:srgbClr val="E287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E28700"/>
                          </a:solidFill>
                        </a:rPr>
                        <a:t>das</a:t>
                      </a:r>
                      <a:endParaRPr lang="es-ES" sz="2200" noProof="0" dirty="0">
                        <a:solidFill>
                          <a:srgbClr val="E287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759"/>
                  </a:ext>
                </a:extLst>
              </a:tr>
            </a:tbl>
          </a:graphicData>
        </a:graphic>
      </p:graphicFrame>
      <p:sp>
        <p:nvSpPr>
          <p:cNvPr id="32" name="Oval 31"/>
          <p:cNvSpPr/>
          <p:nvPr/>
        </p:nvSpPr>
        <p:spPr>
          <a:xfrm>
            <a:off x="6746819" y="3524441"/>
            <a:ext cx="1432193" cy="451213"/>
          </a:xfrm>
          <a:prstGeom prst="ellips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aphicFrame>
        <p:nvGraphicFramePr>
          <p:cNvPr id="33" name="Tableau 2">
            <a:extLst>
              <a:ext uri="{FF2B5EF4-FFF2-40B4-BE49-F238E27FC236}">
                <a16:creationId xmlns:a16="http://schemas.microsoft.com/office/drawing/2014/main" id="{DB2016D5-048A-4374-A0F8-B62285271700}"/>
              </a:ext>
            </a:extLst>
          </p:cNvPr>
          <p:cNvGraphicFramePr>
            <a:graphicFrameLocks noGrp="1"/>
          </p:cNvGraphicFramePr>
          <p:nvPr/>
        </p:nvGraphicFramePr>
        <p:xfrm>
          <a:off x="6059602" y="4093825"/>
          <a:ext cx="5938215" cy="451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5714">
                  <a:extLst>
                    <a:ext uri="{9D8B030D-6E8A-4147-A177-3AD203B41FA5}">
                      <a16:colId xmlns:a16="http://schemas.microsoft.com/office/drawing/2014/main" val="3210510194"/>
                    </a:ext>
                  </a:extLst>
                </a:gridCol>
                <a:gridCol w="1857168">
                  <a:extLst>
                    <a:ext uri="{9D8B030D-6E8A-4147-A177-3AD203B41FA5}">
                      <a16:colId xmlns:a16="http://schemas.microsoft.com/office/drawing/2014/main" val="705450967"/>
                    </a:ext>
                  </a:extLst>
                </a:gridCol>
                <a:gridCol w="1976701">
                  <a:extLst>
                    <a:ext uri="{9D8B030D-6E8A-4147-A177-3AD203B41FA5}">
                      <a16:colId xmlns:a16="http://schemas.microsoft.com/office/drawing/2014/main" val="504611583"/>
                    </a:ext>
                  </a:extLst>
                </a:gridCol>
                <a:gridCol w="1718632">
                  <a:extLst>
                    <a:ext uri="{9D8B030D-6E8A-4147-A177-3AD203B41FA5}">
                      <a16:colId xmlns:a16="http://schemas.microsoft.com/office/drawing/2014/main" val="2249068044"/>
                    </a:ext>
                  </a:extLst>
                </a:gridCol>
              </a:tblGrid>
              <a:tr h="451213">
                <a:tc>
                  <a:txBody>
                    <a:bodyPr/>
                    <a:lstStyle/>
                    <a:p>
                      <a:pPr algn="ctr"/>
                      <a:endParaRPr lang="en-CA" sz="2200" b="1" dirty="0">
                        <a:solidFill>
                          <a:srgbClr val="E287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E28700"/>
                          </a:solidFill>
                        </a:rPr>
                        <a:t>das</a:t>
                      </a:r>
                      <a:endParaRPr lang="es-ES" sz="2200" noProof="0" dirty="0">
                        <a:solidFill>
                          <a:srgbClr val="E287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noProof="0" dirty="0">
                          <a:solidFill>
                            <a:srgbClr val="E28700"/>
                          </a:solidFill>
                        </a:rPr>
                        <a:t>das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759"/>
                  </a:ext>
                </a:extLst>
              </a:tr>
            </a:tbl>
          </a:graphicData>
        </a:graphic>
      </p:graphicFrame>
      <p:sp>
        <p:nvSpPr>
          <p:cNvPr id="34" name="Oval 33"/>
          <p:cNvSpPr/>
          <p:nvPr/>
        </p:nvSpPr>
        <p:spPr>
          <a:xfrm>
            <a:off x="8803807" y="4443833"/>
            <a:ext cx="988858" cy="451213"/>
          </a:xfrm>
          <a:prstGeom prst="ellips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74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  <p:bldP spid="23" grpId="0" animBg="1"/>
      <p:bldP spid="25" grpId="0" animBg="1"/>
      <p:bldP spid="27" grpId="0" animBg="1"/>
      <p:bldP spid="29" grpId="0" animBg="1"/>
      <p:bldP spid="32" grpId="0" animBg="1"/>
      <p:bldP spid="34" grpId="0" animBg="1"/>
    </p:bld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DE201B1D-F283-4761-B109-34C1B42736A8}" vid="{4FD433AE-AD99-42F2-91AA-464A1A1B2D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239</Words>
  <Application>Microsoft Office PowerPoint</Application>
  <PresentationFormat>Widescreen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2_Office Theme</vt:lpstr>
      <vt:lpstr>Was passt nicht in die Reihe?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passt nicht in die Reihe?</dc:title>
  <dc:creator>Rachel Hawkes</dc:creator>
  <cp:lastModifiedBy>Rachel Hawkes</cp:lastModifiedBy>
  <cp:revision>2</cp:revision>
  <dcterms:created xsi:type="dcterms:W3CDTF">2020-06-08T16:38:18Z</dcterms:created>
  <dcterms:modified xsi:type="dcterms:W3CDTF">2020-06-08T16:41:23Z</dcterms:modified>
</cp:coreProperties>
</file>