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</p:sldMasterIdLst>
  <p:notesMasterIdLst>
    <p:notesMasterId r:id="rId51"/>
  </p:notesMasterIdLst>
  <p:sldIdLst>
    <p:sldId id="259" r:id="rId4"/>
    <p:sldId id="261" r:id="rId5"/>
    <p:sldId id="277" r:id="rId6"/>
    <p:sldId id="314" r:id="rId7"/>
    <p:sldId id="273" r:id="rId8"/>
    <p:sldId id="315" r:id="rId9"/>
    <p:sldId id="316" r:id="rId10"/>
    <p:sldId id="256" r:id="rId11"/>
    <p:sldId id="257" r:id="rId12"/>
    <p:sldId id="258" r:id="rId13"/>
    <p:sldId id="310" r:id="rId14"/>
    <p:sldId id="260" r:id="rId15"/>
    <p:sldId id="311" r:id="rId16"/>
    <p:sldId id="262" r:id="rId17"/>
    <p:sldId id="492" r:id="rId18"/>
    <p:sldId id="493" r:id="rId19"/>
    <p:sldId id="494" r:id="rId20"/>
    <p:sldId id="495" r:id="rId21"/>
    <p:sldId id="496" r:id="rId22"/>
    <p:sldId id="497" r:id="rId23"/>
    <p:sldId id="462" r:id="rId24"/>
    <p:sldId id="463" r:id="rId25"/>
    <p:sldId id="282" r:id="rId26"/>
    <p:sldId id="313" r:id="rId27"/>
    <p:sldId id="467" r:id="rId28"/>
    <p:sldId id="466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491" r:id="rId37"/>
    <p:sldId id="469" r:id="rId38"/>
    <p:sldId id="470" r:id="rId39"/>
    <p:sldId id="274" r:id="rId40"/>
    <p:sldId id="317" r:id="rId41"/>
    <p:sldId id="468" r:id="rId42"/>
    <p:sldId id="280" r:id="rId43"/>
    <p:sldId id="471" r:id="rId44"/>
    <p:sldId id="465" r:id="rId45"/>
    <p:sldId id="275" r:id="rId46"/>
    <p:sldId id="506" r:id="rId47"/>
    <p:sldId id="505" r:id="rId48"/>
    <p:sldId id="490" r:id="rId49"/>
    <p:sldId id="26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Owen" initials="SO" lastIdx="11" clrIdx="0">
    <p:extLst>
      <p:ext uri="{19B8F6BF-5375-455C-9EA6-DF929625EA0E}">
        <p15:presenceInfo xmlns:p15="http://schemas.microsoft.com/office/powerpoint/2012/main" userId="Stephen Ow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076"/>
    <a:srgbClr val="DAA520"/>
    <a:srgbClr val="FFF4E7"/>
    <a:srgbClr val="FFE8CB"/>
    <a:srgbClr val="D1DFEF"/>
    <a:srgbClr val="EBEFF7"/>
    <a:srgbClr val="E3EAFD"/>
    <a:srgbClr val="FBF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69722" autoAdjust="0"/>
  </p:normalViewPr>
  <p:slideViewPr>
    <p:cSldViewPr snapToGrid="0">
      <p:cViewPr varScale="1">
        <p:scale>
          <a:sx n="52" d="100"/>
          <a:sy n="52" d="100"/>
        </p:scale>
        <p:origin x="127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teacher feedback provided by Stephanie Cross.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1):</a:t>
            </a:r>
            <a:br>
              <a:rPr lang="en-GB" sz="1200" b="1" dirty="0"/>
            </a:br>
            <a:r>
              <a:rPr lang="en-GB" sz="1200" b="0" dirty="0"/>
              <a:t>Consolidation</a:t>
            </a:r>
            <a:r>
              <a:rPr lang="en-GB" sz="1200" b="0" baseline="0" dirty="0"/>
              <a:t> of pr</a:t>
            </a:r>
            <a:r>
              <a:rPr lang="en-GB" sz="1200" b="0" dirty="0"/>
              <a:t>esent tense separable verb 1</a:t>
            </a:r>
            <a:r>
              <a:rPr lang="en-GB" sz="1200" b="0" baseline="30000" dirty="0"/>
              <a:t>st</a:t>
            </a:r>
            <a:r>
              <a:rPr lang="en-GB" sz="1200" b="0" dirty="0"/>
              <a:t>,</a:t>
            </a:r>
            <a:r>
              <a:rPr lang="en-GB" sz="1200" b="0" baseline="0" dirty="0"/>
              <a:t> 2</a:t>
            </a:r>
            <a:r>
              <a:rPr lang="en-GB" sz="1200" b="0" baseline="30000" dirty="0"/>
              <a:t>nd</a:t>
            </a:r>
            <a:r>
              <a:rPr lang="en-GB" sz="1200" b="0" baseline="0" dirty="0"/>
              <a:t> , 3</a:t>
            </a:r>
            <a:r>
              <a:rPr lang="en-GB" sz="1200" b="0" baseline="30000" dirty="0"/>
              <a:t>rd</a:t>
            </a:r>
            <a:r>
              <a:rPr lang="en-GB" sz="1200" b="0" dirty="0"/>
              <a:t> persons singular.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Introduction</a:t>
            </a:r>
            <a:r>
              <a:rPr lang="en-GB" sz="1200" b="0" baseline="0" dirty="0"/>
              <a:t> of pr</a:t>
            </a:r>
            <a:r>
              <a:rPr lang="en-GB" sz="1200" b="0" dirty="0"/>
              <a:t>esent tense separable verb 1</a:t>
            </a:r>
            <a:r>
              <a:rPr lang="en-GB" sz="1200" b="0" baseline="30000" dirty="0"/>
              <a:t>st</a:t>
            </a:r>
            <a:r>
              <a:rPr lang="en-GB" sz="1200" b="0" dirty="0"/>
              <a:t>,</a:t>
            </a:r>
            <a:r>
              <a:rPr lang="en-GB" sz="1200" b="0" baseline="0" dirty="0"/>
              <a:t> 3</a:t>
            </a:r>
            <a:r>
              <a:rPr lang="en-GB" sz="1200" b="0" baseline="30000" dirty="0"/>
              <a:t>rd</a:t>
            </a:r>
            <a:r>
              <a:rPr lang="en-GB" sz="1200" b="0" dirty="0"/>
              <a:t> persons plural.</a:t>
            </a:r>
            <a:br>
              <a:rPr lang="en-GB" sz="1200" b="0" dirty="0"/>
            </a:br>
            <a:r>
              <a:rPr lang="en-GB" sz="1200" b="0" dirty="0"/>
              <a:t>Consolidate a range of SSC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anschauen [949] aufhören [995] aufstehen [966] aussehen [277] fangen [2044] rufen [531] schauen [510]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Preis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 gab [49]  hatte [6] war [4] heiß [1195] kalt [887] nah [480] tief [442] voll [388] wenig [102] damals [286] früher [411] links [893] rechts [829]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gegangen [66] gefahren [215] fliegen [824] geflogen [824] Bahn [1415] Flugzeug [1776] Geschichte [262] Norden [1516] Onkel [1832] Osten [1208] Polen [2023] Süden [1771] Tante [1826] Schiff [1176] Westen [1010] polnisch [3237]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4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Cycle through the long and short form again.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aussehen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[277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204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Introduce the short form in a sentence.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aussehen</a:t>
            </a:r>
            <a:r>
              <a:rPr lang="de-DE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[277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</a:t>
            </a:r>
            <a:b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822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Introduce the long form in a sentence. 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aussehen</a:t>
            </a:r>
            <a:r>
              <a:rPr lang="de-DE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[277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</a:t>
            </a:r>
            <a:b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988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Cycle through the short form in context again.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aussehen</a:t>
            </a:r>
            <a:r>
              <a:rPr lang="de-DE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[277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</a:t>
            </a:r>
            <a:b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72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Cycle through the long form in context again.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aussehen</a:t>
            </a:r>
            <a:r>
              <a:rPr lang="de-DE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[277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</a:t>
            </a:r>
            <a:b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326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3 minutes for sequence of six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introduce the verb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annehmen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explicitly.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  <a:sym typeface="Calibri"/>
              </a:rPr>
              <a:t>Nehmen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one of the 25 most frequently used verbs in German. This sequence practises the use of the separable prefix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with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nehmen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Both long form (infinitive, 3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person plural) and short form (3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person singular) are introduced in order to familiarise students with various forms of the same verb.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Procedure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word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annehmen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on its own, say it, students repeat it, and remind them of the phonics. Draw attention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long [e].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Try to elicit the meaning from the students. 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 have had explicit teaching that the present tense in German communicates two different present tense meanings in English. This reinforces that learning.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Emphasise the two meanings for the long form,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reminding students that German only has one form and does not have a direct equivalent of the grammar for ‘is +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’, the continuous form (as covered in previous weeks).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picture, and, if using gestures, a possible gesture would be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[to mime accepting a prize in the hands].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Then bring up the English translations.  Emphasise the two meanings for the infinitive.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short form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nimmt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an,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say it, students repeat it. Draw attention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change from long [e] to [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].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Try to elicit the meaning from the students. Emphasise the two meanings for the short form.  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95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Cycle through the long and short form again.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89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Introduce the short form in a sentence</a:t>
            </a:r>
            <a:r>
              <a:rPr lang="en-GB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Preis</a:t>
            </a:r>
            <a:r>
              <a:rPr lang="de-DE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02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Introduce the long form in a sentence. 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Preis</a:t>
            </a:r>
            <a:r>
              <a:rPr lang="de-DE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01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Cycle through the short form in context again.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Preis</a:t>
            </a:r>
            <a:r>
              <a:rPr lang="de-DE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110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8 minutes, including feedback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consolidate knowledge of 18 different SSC within previously taught vocabulary, and additionally to recall further words with these SSC.</a:t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Write 1-18 and a word from the table with that SSC.</a:t>
            </a:r>
          </a:p>
          <a:p>
            <a:r>
              <a:rPr lang="en-GB" dirty="0"/>
              <a:t>2. Ensure that students know that they should try to use all the words just once each.</a:t>
            </a:r>
          </a:p>
          <a:p>
            <a:r>
              <a:rPr lang="en-GB" dirty="0"/>
              <a:t>3. Challenge them to add a 2</a:t>
            </a:r>
            <a:r>
              <a:rPr lang="en-GB" baseline="30000" dirty="0"/>
              <a:t>nd</a:t>
            </a:r>
            <a:r>
              <a:rPr lang="en-GB" dirty="0"/>
              <a:t> word with the same SSC from their own vocabulary knowledge.</a:t>
            </a:r>
          </a:p>
          <a:p>
            <a:r>
              <a:rPr lang="en-GB" dirty="0"/>
              <a:t>4. Elicit the answers from students, providing a further opportunity to produce the words orally.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aufhören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[995]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aufstehen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[966]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rufen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[531]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schauen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[510] 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hatte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heiß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[1195]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tief [442] voll [388] wenig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links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[893]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rechts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[829]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gefahren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[215]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Flugzeug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[1776]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Onkel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[1832]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Polen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[2023]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Süden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[1771]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Schiff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[1176]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Westen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[1010]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polnisch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[3237]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288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Cycle through the long form in context again.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Preis</a:t>
            </a:r>
            <a:r>
              <a:rPr lang="de-DE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/>
            </a:r>
            <a:b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/>
              <a:t>Source:  </a:t>
            </a:r>
            <a:r>
              <a:rPr lang="en-GB" sz="1200" i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200" i="1" baseline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72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students what separable verbs are and how they work in the present tense.</a:t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Cycle through the information on the slide using the animation sequence.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aufstehen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[653]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aufhören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[1828]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[1421]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48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recognition of separable and non-separable verb forms based on comprehension of the verbs in context.. </a:t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Read the dream sequence. For each item decide if the sentence ends with a separable particle an/auf or nothing.</a:t>
            </a:r>
          </a:p>
          <a:p>
            <a:r>
              <a:rPr lang="en-GB" dirty="0"/>
              <a:t>2. For items 1-4, click to reveal and check answers after each item.</a:t>
            </a:r>
          </a:p>
          <a:p>
            <a:r>
              <a:rPr lang="en-GB" dirty="0"/>
              <a:t>3. Students complete 5-8 themselves.</a:t>
            </a:r>
          </a:p>
          <a:p>
            <a:r>
              <a:rPr lang="en-GB" dirty="0"/>
              <a:t>4. Click to reveal and check answers 5-8.</a:t>
            </a:r>
            <a:br>
              <a:rPr lang="en-GB" dirty="0"/>
            </a:br>
            <a:r>
              <a:rPr lang="en-GB" dirty="0"/>
              <a:t>5. The next slide provides the opportunity for students to translate the text into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Show [3367]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106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understand the detail of sentences with key separable verbs from this week’s vocabulary set.</a:t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Students translate the 8 sentences into English.</a:t>
            </a:r>
          </a:p>
          <a:p>
            <a:r>
              <a:rPr lang="en-GB" dirty="0"/>
              <a:t>2. Remind them that the present tense in German can translate as the simple present (does) or the present continuous (is doing) and that in a dream sequence / story they should use what sounds right to them – sometimes, both are equally possible.</a:t>
            </a:r>
          </a:p>
          <a:p>
            <a:r>
              <a:rPr lang="en-GB" dirty="0"/>
              <a:t>3. Check the answers.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anschauen [949] aufhören [995] fangen [2044] rufen [531] schauen [510]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Preis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10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8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understanding sentences containing separable verbs (listening modality). The contrast here is semantic – between the separable and non-separable pairs of verbs - with an element of syntax as the separable verbs’ prefix is what students must listen out for, in order to know which of the two options completes the utterance correctly.</a:t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Click</a:t>
            </a:r>
            <a:r>
              <a:rPr lang="en-GB" baseline="0" dirty="0"/>
              <a:t> on the first column of audio buttons to play each sentence with a word/phrase obscured.</a:t>
            </a:r>
            <a:endParaRPr lang="en-GB" dirty="0"/>
          </a:p>
          <a:p>
            <a:r>
              <a:rPr lang="en-GB" dirty="0"/>
              <a:t>2. Students</a:t>
            </a:r>
            <a:r>
              <a:rPr lang="en-GB" baseline="0" dirty="0"/>
              <a:t> listen to each sentence and select the appropriate missing words from the two options provided.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</a:t>
            </a:r>
            <a:r>
              <a:rPr lang="en-GB" baseline="0" dirty="0"/>
              <a:t> on the second column of audio buttons (which appears as part of the animation to the left of the first) to play each sentence in full.</a:t>
            </a:r>
            <a:endParaRPr lang="en-GB" dirty="0"/>
          </a:p>
          <a:p>
            <a:r>
              <a:rPr lang="en-GB" dirty="0"/>
              <a:t>4. Click to reveal the correct answer</a:t>
            </a:r>
            <a:r>
              <a:rPr lang="en-GB" baseline="0" dirty="0"/>
              <a:t> and to see the sentence in writing.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Ich </a:t>
            </a:r>
            <a:r>
              <a:rPr lang="en-GB" b="0" dirty="0" err="1"/>
              <a:t>stehe</a:t>
            </a:r>
            <a:r>
              <a:rPr lang="en-GB" b="0" dirty="0"/>
              <a:t> [um </a:t>
            </a:r>
            <a:r>
              <a:rPr lang="en-GB" b="0" dirty="0" err="1"/>
              <a:t>sechs</a:t>
            </a:r>
            <a:r>
              <a:rPr lang="en-GB" b="0" dirty="0"/>
              <a:t> </a:t>
            </a:r>
            <a:r>
              <a:rPr lang="en-GB" b="0" dirty="0" err="1"/>
              <a:t>Uhr</a:t>
            </a:r>
            <a:r>
              <a:rPr lang="en-GB" b="0" dirty="0"/>
              <a:t>] auf.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Ich </a:t>
            </a:r>
            <a:r>
              <a:rPr lang="en-GB" b="0" dirty="0" err="1"/>
              <a:t>schaue</a:t>
            </a:r>
            <a:r>
              <a:rPr lang="en-GB" b="0" dirty="0"/>
              <a:t> [</a:t>
            </a:r>
            <a:r>
              <a:rPr lang="en-GB" b="0" dirty="0" err="1"/>
              <a:t>mich</a:t>
            </a:r>
            <a:r>
              <a:rPr lang="en-GB" b="0" dirty="0"/>
              <a:t>] an.</a:t>
            </a:r>
            <a:br>
              <a:rPr lang="en-GB" b="0" dirty="0"/>
            </a:br>
            <a:r>
              <a:rPr lang="en-GB" b="0" dirty="0"/>
              <a:t>3. Ich </a:t>
            </a:r>
            <a:r>
              <a:rPr lang="en-GB" b="0" dirty="0" err="1"/>
              <a:t>sehe</a:t>
            </a:r>
            <a:r>
              <a:rPr lang="en-GB" b="0" dirty="0"/>
              <a:t> [gut] </a:t>
            </a:r>
            <a:r>
              <a:rPr lang="en-GB" b="0" dirty="0" err="1"/>
              <a:t>aus.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Ich </a:t>
            </a:r>
            <a:r>
              <a:rPr lang="en-GB" b="0" dirty="0" err="1"/>
              <a:t>nehme</a:t>
            </a:r>
            <a:r>
              <a:rPr lang="en-GB" b="0" dirty="0"/>
              <a:t> [den Bus] </a:t>
            </a:r>
            <a:r>
              <a:rPr lang="en-GB" b="0" dirty="0" err="1"/>
              <a:t>zur</a:t>
            </a:r>
            <a:r>
              <a:rPr lang="en-GB" b="0" dirty="0"/>
              <a:t> Arbeit.</a:t>
            </a:r>
            <a:br>
              <a:rPr lang="en-GB" b="0" dirty="0"/>
            </a:br>
            <a:r>
              <a:rPr lang="en-GB" b="0" dirty="0"/>
              <a:t>5. Dann </a:t>
            </a:r>
            <a:r>
              <a:rPr lang="en-GB" b="0" dirty="0" err="1"/>
              <a:t>rufe</a:t>
            </a:r>
            <a:r>
              <a:rPr lang="en-GB" b="0" dirty="0"/>
              <a:t> ich [den </a:t>
            </a:r>
            <a:r>
              <a:rPr lang="en-GB" b="0" dirty="0" err="1"/>
              <a:t>Direktor</a:t>
            </a:r>
            <a:r>
              <a:rPr lang="en-GB" b="0" dirty="0"/>
              <a:t>] an.</a:t>
            </a:r>
            <a:br>
              <a:rPr lang="en-GB" b="0" dirty="0"/>
            </a:br>
            <a:r>
              <a:rPr lang="en-GB" b="0" dirty="0"/>
              <a:t>6. Ich sage </a:t>
            </a:r>
            <a:r>
              <a:rPr lang="en-GB" b="0" dirty="0" err="1"/>
              <a:t>ihm</a:t>
            </a:r>
            <a:r>
              <a:rPr lang="en-GB" b="0" dirty="0"/>
              <a:t>, ich </a:t>
            </a:r>
            <a:r>
              <a:rPr lang="en-GB" b="0" dirty="0" err="1"/>
              <a:t>nehme</a:t>
            </a:r>
            <a:r>
              <a:rPr lang="en-GB" b="0" dirty="0"/>
              <a:t> [den Job] an.</a:t>
            </a:r>
            <a:br>
              <a:rPr lang="en-GB" b="0" dirty="0"/>
            </a:br>
            <a:r>
              <a:rPr lang="en-GB" b="0" dirty="0"/>
              <a:t>7. Ich </a:t>
            </a:r>
            <a:r>
              <a:rPr lang="en-GB" b="0" dirty="0" err="1"/>
              <a:t>höre</a:t>
            </a:r>
            <a:r>
              <a:rPr lang="en-GB" b="0" dirty="0"/>
              <a:t> [</a:t>
            </a:r>
            <a:r>
              <a:rPr lang="en-GB" b="0" dirty="0" err="1"/>
              <a:t>im</a:t>
            </a:r>
            <a:r>
              <a:rPr lang="en-GB" b="0" dirty="0"/>
              <a:t> </a:t>
            </a:r>
            <a:r>
              <a:rPr lang="en-GB" b="0" dirty="0" err="1"/>
              <a:t>Februar</a:t>
            </a:r>
            <a:r>
              <a:rPr lang="en-GB" b="0" dirty="0"/>
              <a:t>] auf.</a:t>
            </a:r>
            <a:br>
              <a:rPr lang="en-GB" b="0" dirty="0"/>
            </a:br>
            <a:r>
              <a:rPr lang="en-GB" b="0" dirty="0"/>
              <a:t>8. Ich </a:t>
            </a:r>
            <a:r>
              <a:rPr lang="en-GB" b="0" dirty="0" err="1"/>
              <a:t>fange</a:t>
            </a:r>
            <a:r>
              <a:rPr lang="en-GB" b="0" dirty="0"/>
              <a:t> [</a:t>
            </a:r>
            <a:r>
              <a:rPr lang="en-GB" b="0" dirty="0" err="1"/>
              <a:t>im</a:t>
            </a:r>
            <a:r>
              <a:rPr lang="en-GB" b="0" dirty="0"/>
              <a:t> </a:t>
            </a:r>
            <a:r>
              <a:rPr lang="en-GB" b="0" dirty="0" err="1"/>
              <a:t>März</a:t>
            </a:r>
            <a:r>
              <a:rPr lang="en-GB" b="0" dirty="0"/>
              <a:t>] an.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anschauen [949] aufhören [995] aufstehen [966] aussehen [277] fangen [2044] rufen [531]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359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two plural separable verb forms.</a:t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Cycle through the information on the slide using the animation sequence.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aufstehen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[653]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58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 (8 slides)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distinguishing between ‘Sie’ and ‘</a:t>
            </a:r>
            <a:r>
              <a:rPr lang="en-GB" b="0" dirty="0" err="1"/>
              <a:t>sie</a:t>
            </a:r>
            <a:r>
              <a:rPr lang="en-GB" b="0" dirty="0"/>
              <a:t>’.</a:t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</a:t>
            </a:r>
            <a:r>
              <a:rPr lang="en-GB" baseline="0" dirty="0"/>
              <a:t> Click on the numbered audio buttons to play the questions.</a:t>
            </a:r>
            <a:endParaRPr lang="en-GB" dirty="0"/>
          </a:p>
          <a:p>
            <a:r>
              <a:rPr lang="en-GB" dirty="0"/>
              <a:t>2. Click to reveal which referent </a:t>
            </a:r>
            <a:r>
              <a:rPr lang="en-GB" baseline="0" dirty="0"/>
              <a:t>‘Frau Nowak’ or ‘Katja und Heidi’ is being addressed. </a:t>
            </a:r>
            <a:br>
              <a:rPr lang="en-GB" baseline="0" dirty="0"/>
            </a:br>
            <a:r>
              <a:rPr lang="en-GB" baseline="0" dirty="0"/>
              <a:t>3. Students then transcribe the German sentence heard, also writing its meaning in English, taking care to use the correct form of Sie (you, formal) /</a:t>
            </a:r>
            <a:r>
              <a:rPr lang="en-GB" baseline="0" dirty="0" err="1"/>
              <a:t>sie</a:t>
            </a:r>
            <a:r>
              <a:rPr lang="en-GB" baseline="0" dirty="0"/>
              <a:t> (they).</a:t>
            </a:r>
            <a:endParaRPr lang="en-GB" dirty="0"/>
          </a:p>
          <a:p>
            <a:r>
              <a:rPr lang="en-GB" dirty="0"/>
              <a:t>4. Click to reveal first the German sentence, then the English translation.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</a:t>
            </a:r>
            <a:r>
              <a:rPr lang="en-GB" baseline="0" dirty="0"/>
              <a:t> </a:t>
            </a:r>
            <a:r>
              <a:rPr lang="en-GB" baseline="0" dirty="0" err="1"/>
              <a:t>Fliegen</a:t>
            </a:r>
            <a:r>
              <a:rPr lang="en-GB" baseline="0" dirty="0"/>
              <a:t> Sie </a:t>
            </a:r>
            <a:r>
              <a:rPr lang="en-GB" baseline="0" dirty="0" err="1"/>
              <a:t>gern</a:t>
            </a:r>
            <a:r>
              <a:rPr lang="en-GB" baseline="0" dirty="0"/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9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As for previous slide.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2. </a:t>
            </a:r>
            <a:r>
              <a:rPr lang="en-GB" dirty="0" err="1"/>
              <a:t>Stehen</a:t>
            </a:r>
            <a:r>
              <a:rPr lang="en-GB" dirty="0"/>
              <a:t> Sie </a:t>
            </a:r>
            <a:r>
              <a:rPr lang="en-GB" sz="1200" dirty="0" err="1">
                <a:solidFill>
                  <a:srgbClr val="115076"/>
                </a:solidFill>
              </a:rPr>
              <a:t>früh</a:t>
            </a:r>
            <a:r>
              <a:rPr lang="en-GB" sz="1200" dirty="0">
                <a:solidFill>
                  <a:srgbClr val="115076"/>
                </a:solidFill>
              </a:rPr>
              <a:t> auf?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aufstehen [966]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981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As for previous slide.</a:t>
            </a:r>
            <a:endParaRPr lang="en-GB"/>
          </a:p>
          <a:p>
            <a:endParaRPr lang="en-GB"/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r>
              <a:rPr lang="en-GB"/>
              <a:t/>
            </a:r>
            <a:br>
              <a:rPr lang="en-GB"/>
            </a:br>
            <a:r>
              <a:rPr lang="en-GB"/>
              <a:t>3. Arbeiten sie viel?</a:t>
            </a:r>
            <a:br>
              <a:rPr lang="en-GB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6501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As for previous slide.</a:t>
            </a:r>
            <a:endParaRPr lang="en-GB"/>
          </a:p>
          <a:p>
            <a:endParaRPr lang="en-GB"/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r>
              <a:rPr lang="en-GB"/>
              <a:t/>
            </a:r>
            <a:br>
              <a:rPr lang="en-GB"/>
            </a:br>
            <a:r>
              <a:rPr lang="en-GB"/>
              <a:t>4. Was essen sie</a:t>
            </a:r>
            <a:r>
              <a:rPr lang="en-GB" baseline="0"/>
              <a:t> gern?</a:t>
            </a:r>
            <a:r>
              <a:rPr lang="en-GB"/>
              <a:t/>
            </a:r>
            <a:br>
              <a:rPr lang="en-GB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54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 minute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pronouncing German cognates, applying known SSC.</a:t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Working individually, students have 20 seconds to pronounce all of the words.</a:t>
            </a:r>
          </a:p>
          <a:p>
            <a:r>
              <a:rPr lang="en-GB" dirty="0"/>
              <a:t>2. Tell them that if they pronounce one in an English way they should go back to the start and do them all again.</a:t>
            </a:r>
          </a:p>
          <a:p>
            <a:r>
              <a:rPr lang="en-GB" dirty="0"/>
              <a:t>3. Alternatively, they could work in pairs, conditions permitting.</a:t>
            </a:r>
          </a:p>
          <a:p>
            <a:r>
              <a:rPr lang="en-GB" dirty="0"/>
              <a:t>4. Teacher to click to elicit the pronunciation of each word chorally from the class to check their SSC knowledge.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</a:p>
          <a:p>
            <a:r>
              <a:rPr lang="en-GB" b="0" baseline="0" dirty="0"/>
              <a:t>Start [1946] wild [1643] total [1021] </a:t>
            </a:r>
            <a:r>
              <a:rPr lang="en-GB" b="0" baseline="0" dirty="0" err="1"/>
              <a:t>Adresse</a:t>
            </a:r>
            <a:r>
              <a:rPr lang="en-GB" b="0" baseline="0" dirty="0"/>
              <a:t> [2739] ideal [1234] August [1929] regional [2011] Basis [1333] Winter [1206] April [1004] Phase [732] Definition [1056] </a:t>
            </a:r>
            <a:br>
              <a:rPr lang="en-GB" b="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44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As for previous slide.</a:t>
            </a:r>
            <a:endParaRPr lang="en-GB"/>
          </a:p>
          <a:p>
            <a:endParaRPr lang="en-GB"/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Transcript:</a:t>
            </a:r>
            <a:endParaRPr lang="en-GB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5.</a:t>
            </a:r>
            <a:r>
              <a:rPr lang="en-GB" b="0" baseline="0"/>
              <a:t> Schauen Sie gern Filme an?</a:t>
            </a:r>
            <a:r>
              <a:rPr lang="en-GB"/>
              <a:t/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anschauen [949</a:t>
            </a:r>
            <a:r>
              <a:rPr lang="en-GB" sz="1200" b="0" i="0" u="none" strike="noStrike" kern="1200" cap="none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/>
              <a:t>Source:  Jones, R.L. &amp; Tschirner,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990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As for previous slide.</a:t>
            </a:r>
            <a:endParaRPr lang="en-GB"/>
          </a:p>
          <a:p>
            <a:endParaRPr lang="en-GB"/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r>
              <a:rPr lang="en-GB"/>
              <a:t/>
            </a:r>
            <a:br>
              <a:rPr lang="en-GB"/>
            </a:br>
            <a:r>
              <a:rPr lang="en-GB"/>
              <a:t>6. Lesen</a:t>
            </a:r>
            <a:r>
              <a:rPr lang="en-GB" baseline="0"/>
              <a:t> sie Geschichten?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021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As for previous slide.</a:t>
            </a:r>
            <a:endParaRPr lang="en-GB"/>
          </a:p>
          <a:p>
            <a:endParaRPr lang="en-GB"/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r>
              <a:rPr lang="en-GB"/>
              <a:t/>
            </a:r>
            <a:br>
              <a:rPr lang="en-GB"/>
            </a:br>
            <a:r>
              <a:rPr lang="en-GB"/>
              <a:t>7. Fahren Sie oft mit dem Schiff?</a:t>
            </a:r>
            <a:br>
              <a:rPr lang="en-GB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731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As for previous slide.</a:t>
            </a:r>
            <a:endParaRPr lang="en-GB"/>
          </a:p>
          <a:p>
            <a:endParaRPr lang="en-GB"/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Transcript:</a:t>
            </a:r>
            <a:endParaRPr lang="en-GB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8.</a:t>
            </a:r>
            <a:r>
              <a:rPr lang="en-GB" b="0" baseline="0"/>
              <a:t> Nehmen sie die Bahn?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237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teacher feedback provided by Stephanie Cross.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1):</a:t>
            </a:r>
            <a:br>
              <a:rPr lang="en-GB" sz="1200" b="1" dirty="0"/>
            </a:br>
            <a:r>
              <a:rPr lang="en-GB" sz="1200" b="0" dirty="0"/>
              <a:t>Consolidation</a:t>
            </a:r>
            <a:r>
              <a:rPr lang="en-GB" sz="1200" b="0" baseline="0" dirty="0"/>
              <a:t> of pr</a:t>
            </a:r>
            <a:r>
              <a:rPr lang="en-GB" sz="1200" b="0" dirty="0"/>
              <a:t>esent tense separable verb 1</a:t>
            </a:r>
            <a:r>
              <a:rPr lang="en-GB" sz="1200" b="0" baseline="30000" dirty="0"/>
              <a:t>st</a:t>
            </a:r>
            <a:r>
              <a:rPr lang="en-GB" sz="1200" b="0" dirty="0"/>
              <a:t>,</a:t>
            </a:r>
            <a:r>
              <a:rPr lang="en-GB" sz="1200" b="0" baseline="0" dirty="0"/>
              <a:t> 2</a:t>
            </a:r>
            <a:r>
              <a:rPr lang="en-GB" sz="1200" b="0" baseline="30000" dirty="0"/>
              <a:t>nd</a:t>
            </a:r>
            <a:r>
              <a:rPr lang="en-GB" sz="1200" b="0" baseline="0" dirty="0"/>
              <a:t> , 3</a:t>
            </a:r>
            <a:r>
              <a:rPr lang="en-GB" sz="1200" b="0" baseline="30000" dirty="0"/>
              <a:t>rd</a:t>
            </a:r>
            <a:r>
              <a:rPr lang="en-GB" sz="1200" b="0" dirty="0"/>
              <a:t> persons singular.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Introduction</a:t>
            </a:r>
            <a:r>
              <a:rPr lang="en-GB" sz="1200" b="0" baseline="0" dirty="0"/>
              <a:t> of pr</a:t>
            </a:r>
            <a:r>
              <a:rPr lang="en-GB" sz="1200" b="0" dirty="0"/>
              <a:t>esent tense separable verb 1</a:t>
            </a:r>
            <a:r>
              <a:rPr lang="en-GB" sz="1200" b="0" baseline="30000" dirty="0"/>
              <a:t>st</a:t>
            </a:r>
            <a:r>
              <a:rPr lang="en-GB" sz="1200" b="0" dirty="0"/>
              <a:t>,</a:t>
            </a:r>
            <a:r>
              <a:rPr lang="en-GB" sz="1200" b="0" baseline="0" dirty="0"/>
              <a:t> 3</a:t>
            </a:r>
            <a:r>
              <a:rPr lang="en-GB" sz="1200" b="0" baseline="30000" dirty="0"/>
              <a:t>rd</a:t>
            </a:r>
            <a:r>
              <a:rPr lang="en-GB" sz="1200" b="0" dirty="0"/>
              <a:t> persons plural.</a:t>
            </a:r>
            <a:br>
              <a:rPr lang="en-GB" sz="1200" b="0" dirty="0"/>
            </a:br>
            <a:r>
              <a:rPr lang="en-GB" sz="1200" b="0" dirty="0"/>
              <a:t>Consolidation</a:t>
            </a:r>
            <a:r>
              <a:rPr lang="en-GB" sz="1200" b="0" baseline="0" dirty="0"/>
              <a:t> of</a:t>
            </a:r>
            <a:r>
              <a:rPr lang="en-GB" sz="1200" b="0" dirty="0"/>
              <a:t> a range of SSC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anschauen [949] aufhören [995] aufstehen [966] aussehen [277] fangen [2044] rufen [531] schauen [510]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Preis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 gab [49] hatte [6] war [4] heiß [1195] kalt [887] nah [480] tief [442] voll [388] wenig [102] damals [286] früher [411] links [893] rechts [829]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gegangen [66] gefahren [215] fliegen [824] geflogen [824] Bahn [1415] Flugzeug [1776] Geschichte [262] Norden [1516] Onkel [1832] Osten [1208] Polen [2023] Süden [1771] Tante [1826] Schiff [1176] Westen [1010] polnisch [3237]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37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practise distinguishing between [z] and [s]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Click on the numbered audio buttons to play each word.</a:t>
            </a:r>
          </a:p>
          <a:p>
            <a:r>
              <a:rPr lang="en-GB" dirty="0"/>
              <a:t>2. Students write</a:t>
            </a:r>
            <a:r>
              <a:rPr lang="en-GB" baseline="0" dirty="0"/>
              <a:t> 1-9 and for each word note either ‘z’ or ‘s’ as the missing letter, according to what they hear. 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answers.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r>
              <a:rPr lang="en-GB" dirty="0"/>
              <a:t/>
            </a:r>
            <a:br>
              <a:rPr lang="en-GB" dirty="0"/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Zirkus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Suppe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Sahne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Heizung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5. Zahn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Ameise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7.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Esel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8.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Pilz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9. Salat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 err="1"/>
              <a:t>Zirkus</a:t>
            </a:r>
            <a:r>
              <a:rPr lang="en-GB" baseline="0" dirty="0"/>
              <a:t> [&gt;5009] Rose [3266] </a:t>
            </a:r>
            <a:r>
              <a:rPr lang="en-GB" baseline="0" dirty="0" err="1"/>
              <a:t>Suppe</a:t>
            </a:r>
            <a:r>
              <a:rPr lang="en-GB" baseline="0" dirty="0"/>
              <a:t> [&gt;5009] </a:t>
            </a:r>
            <a:r>
              <a:rPr lang="en-GB" baseline="0" dirty="0" err="1"/>
              <a:t>Sahne</a:t>
            </a:r>
            <a:r>
              <a:rPr lang="en-GB" baseline="0" dirty="0"/>
              <a:t> [&gt;5009] </a:t>
            </a:r>
            <a:r>
              <a:rPr lang="en-GB" baseline="0" dirty="0" err="1"/>
              <a:t>Heizung</a:t>
            </a:r>
            <a:r>
              <a:rPr lang="en-GB" baseline="0" dirty="0"/>
              <a:t> [&gt;5009] Zahn [1871] </a:t>
            </a:r>
            <a:r>
              <a:rPr lang="en-GB" baseline="0" dirty="0" err="1"/>
              <a:t>Ameise</a:t>
            </a:r>
            <a:r>
              <a:rPr lang="en-GB" baseline="0" dirty="0"/>
              <a:t> [&gt;5009] </a:t>
            </a:r>
            <a:r>
              <a:rPr lang="en-GB" baseline="0" dirty="0" err="1"/>
              <a:t>Esel</a:t>
            </a:r>
            <a:r>
              <a:rPr lang="en-GB" baseline="0" dirty="0"/>
              <a:t> [&gt;5009] </a:t>
            </a:r>
            <a:r>
              <a:rPr lang="en-GB" baseline="0" dirty="0" err="1"/>
              <a:t>Pilz</a:t>
            </a:r>
            <a:r>
              <a:rPr lang="en-GB" baseline="0" dirty="0"/>
              <a:t> [3216] Salat [&gt;5009]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391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producing</a:t>
            </a:r>
            <a:r>
              <a:rPr lang="en-GB" b="0" baseline="0" dirty="0"/>
              <a:t> the [z] and [s (sounded like English ‘z’)] sounds in German</a:t>
            </a:r>
            <a:r>
              <a:rPr lang="en-GB" b="0" dirty="0"/>
              <a:t/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Click on the ‘Los!’ button to start</a:t>
            </a:r>
            <a:r>
              <a:rPr lang="en-GB" baseline="0" dirty="0"/>
              <a:t> the timer.</a:t>
            </a:r>
            <a:endParaRPr lang="en-GB" dirty="0"/>
          </a:p>
          <a:p>
            <a:r>
              <a:rPr lang="en-GB" dirty="0"/>
              <a:t>2. Partners alternate in reading aloud the words – A reads out the odd numbers, B the even numbers. They aim to have read out all the words within the 20 seconds on the timer.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i="0" dirty="0"/>
              <a:t>Demonstration [3235] Option [3364] </a:t>
            </a:r>
            <a:r>
              <a:rPr lang="en-GB" i="0" dirty="0" err="1"/>
              <a:t>Qualifikation</a:t>
            </a:r>
            <a:r>
              <a:rPr lang="en-GB" i="0" dirty="0"/>
              <a:t> [3600] Zucker [2559] </a:t>
            </a:r>
            <a:r>
              <a:rPr lang="en-GB" i="0" dirty="0" err="1"/>
              <a:t>Kompetenz</a:t>
            </a:r>
            <a:r>
              <a:rPr lang="en-GB" i="0" dirty="0"/>
              <a:t> [2556] </a:t>
            </a:r>
            <a:r>
              <a:rPr lang="en-GB" i="0" dirty="0" err="1"/>
              <a:t>sogar</a:t>
            </a:r>
            <a:r>
              <a:rPr lang="en-GB" i="0" dirty="0"/>
              <a:t> [226] </a:t>
            </a:r>
            <a:r>
              <a:rPr lang="en-GB" i="0" dirty="0" err="1"/>
              <a:t>Gesetz</a:t>
            </a:r>
            <a:r>
              <a:rPr lang="en-GB" i="0" baseline="0" dirty="0"/>
              <a:t> [578] </a:t>
            </a:r>
            <a:r>
              <a:rPr lang="en-GB" i="0" baseline="0" dirty="0" err="1"/>
              <a:t>absolut</a:t>
            </a:r>
            <a:r>
              <a:rPr lang="en-GB" i="0" baseline="0" dirty="0"/>
              <a:t> [823] </a:t>
            </a:r>
            <a:r>
              <a:rPr lang="en-GB" i="0" baseline="0" dirty="0" err="1"/>
              <a:t>angesichts</a:t>
            </a:r>
            <a:r>
              <a:rPr lang="en-GB" i="0" baseline="0" dirty="0"/>
              <a:t> [1165] </a:t>
            </a:r>
            <a:r>
              <a:rPr lang="en-GB" i="0" baseline="0" dirty="0" err="1"/>
              <a:t>tausend</a:t>
            </a:r>
            <a:r>
              <a:rPr lang="en-GB" i="0" baseline="0" dirty="0"/>
              <a:t> [1177]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22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revise 12 vocabulary items from this week’s revisited sets and prompt students to link these words to some other previously-learnt vocabulary that fits these semantic fields.</a:t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Students try to recall</a:t>
            </a:r>
            <a:r>
              <a:rPr lang="en-GB" baseline="0" dirty="0"/>
              <a:t> items of vocabulary from this week’s revisited sets, prompted by the category and first letter of each.</a:t>
            </a:r>
            <a:endParaRPr lang="en-GB" dirty="0"/>
          </a:p>
          <a:p>
            <a:r>
              <a:rPr lang="en-GB" dirty="0"/>
              <a:t>2. Students write the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Where there are gaps, students should be encouraged to recall other countries, languages, family members etc.,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that they know.</a:t>
            </a:r>
          </a:p>
          <a:p>
            <a:r>
              <a:rPr lang="en-GB" dirty="0"/>
              <a:t>4. Click to reveal the correct</a:t>
            </a:r>
            <a:r>
              <a:rPr lang="en-GB" baseline="0" dirty="0"/>
              <a:t> </a:t>
            </a:r>
            <a:r>
              <a:rPr lang="en-GB" dirty="0"/>
              <a:t>spelling</a:t>
            </a:r>
            <a:r>
              <a:rPr lang="en-GB" baseline="0" dirty="0"/>
              <a:t> of each word.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heiß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[1195]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kalt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[887]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Bahn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[1415]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Flugzeug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[1776]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Norden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[1516]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Onkel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[1832]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Osten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[1208]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Polen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[2023]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Süden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[1771]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Tante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[1826]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Schiff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[1176]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Westen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[1010]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polnisch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[3237]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19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recall productively in written form the meanings of this week’s new verbs and connect them to verbs with the same stem but without a separable prefix. e.g. </a:t>
            </a:r>
            <a:r>
              <a:rPr lang="en-GB" b="0" dirty="0" err="1"/>
              <a:t>hören</a:t>
            </a:r>
            <a:r>
              <a:rPr lang="en-GB" b="0" dirty="0"/>
              <a:t> / </a:t>
            </a:r>
            <a:r>
              <a:rPr lang="en-GB" b="0" dirty="0" err="1"/>
              <a:t>aufhören</a:t>
            </a:r>
            <a:r>
              <a:rPr lang="en-GB" b="0" dirty="0"/>
              <a:t>, noticing where meanings are similar or completely different.</a:t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Students try to write</a:t>
            </a:r>
            <a:r>
              <a:rPr lang="en-GB" baseline="0" dirty="0"/>
              <a:t> each verb, prompted by the picture and first letter.</a:t>
            </a:r>
            <a:endParaRPr lang="en-GB" dirty="0"/>
          </a:p>
          <a:p>
            <a:r>
              <a:rPr lang="en-GB" dirty="0"/>
              <a:t>2. click to reveal the answers one by one, in order.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anschauen [949] aufhören [995] aufstehen [966] aussehen [277] fangen [2044] rufen [531] schauen [510]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previously taught: nehmen [142] hören [146] anfangen [497] stehen [85] sehen [79]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3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students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that strong verbs change their spelling in the 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du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12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/es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forms and remind students again about the three meanings of ‘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(she),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(they) and Sie (you, formal)’.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Cycle through the information on the slide using the animation sequence.</a:t>
            </a:r>
            <a:br>
              <a:rPr lang="en-GB" dirty="0"/>
            </a:br>
            <a:r>
              <a:rPr lang="en-GB" dirty="0"/>
              <a:t>2. Elicit the English for each German example, to provide additional reinforcement of some of this week’s key vocabulary.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aussehen [277] fangen [2044] Preis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endParaRPr lang="de-DE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Flugzeug [1776]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750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4 minutes </a:t>
            </a:r>
            <a:r>
              <a:rPr lang="en-US" b="0" dirty="0"/>
              <a:t>(for next 4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revisit</a:t>
            </a:r>
            <a:r>
              <a:rPr lang="en-US" b="0" baseline="0" dirty="0"/>
              <a:t> vocabulary from 8.1.2.3 and 8.1.2.3 as per the cycle of revisiting in the SoW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</a:t>
            </a:r>
            <a:r>
              <a:rPr lang="en-US" b="0" baseline="0" dirty="0"/>
              <a:t> to reveal the first text box.</a:t>
            </a:r>
            <a:endParaRPr lang="en-US" b="0" dirty="0"/>
          </a:p>
          <a:p>
            <a:r>
              <a:rPr lang="en-US" b="0" dirty="0"/>
              <a:t>2. Student A says this to their partner.</a:t>
            </a:r>
          </a:p>
          <a:p>
            <a:r>
              <a:rPr lang="en-US" b="0" dirty="0"/>
              <a:t>3. Click</a:t>
            </a:r>
            <a:r>
              <a:rPr lang="en-US" b="0" baseline="0" dirty="0"/>
              <a:t> to reveal the options.</a:t>
            </a:r>
            <a:endParaRPr lang="en-US" b="0" dirty="0"/>
          </a:p>
          <a:p>
            <a:r>
              <a:rPr lang="en-US" b="0" dirty="0"/>
              <a:t>4. Student B then says all the possible</a:t>
            </a:r>
            <a:r>
              <a:rPr lang="en-US" b="0" baseline="0" dirty="0"/>
              <a:t> answers that fit.</a:t>
            </a:r>
            <a:endParaRPr lang="en-US" b="0" dirty="0"/>
          </a:p>
          <a:p>
            <a:r>
              <a:rPr lang="en-US" b="0" dirty="0"/>
              <a:t>5. Click to reveal the</a:t>
            </a:r>
            <a:r>
              <a:rPr lang="en-US" b="0" baseline="0" dirty="0"/>
              <a:t> answers.</a:t>
            </a:r>
          </a:p>
          <a:p>
            <a:r>
              <a:rPr lang="en-US" b="0" baseline="0" dirty="0"/>
              <a:t>6. After the next slide, partners will swap roles. (Each student has two turns at asking and two turns at answering).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/>
            </a: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damals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[286]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früher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[411]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rechts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[829]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gefahren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[215]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Bahn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[1415]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Flugzeug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[1776]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Norden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[1516]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Osten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[1208]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Polen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[2023]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Tante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[1826]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Schiff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[1176]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740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This is a referential activity in the written modality to</a:t>
            </a:r>
            <a:r>
              <a:rPr lang="en-GB" b="0" baseline="0" dirty="0"/>
              <a:t> practise noticing whether the verb is strong or weak as well as the implications for meaning – ‘she’, ‘they’ or ‘she + they’.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Students number 1-8, and write ‘a’,</a:t>
            </a:r>
            <a:r>
              <a:rPr lang="en-GB" baseline="0" dirty="0"/>
              <a:t> ‘b’ or ‘</a:t>
            </a:r>
            <a:r>
              <a:rPr lang="en-GB" baseline="0" dirty="0" err="1"/>
              <a:t>a+b</a:t>
            </a:r>
            <a:r>
              <a:rPr lang="en-GB" baseline="0" dirty="0"/>
              <a:t>’ to indicate the correct picture description.  NB: This compels the student to notice the stem of the verb and the implication for meaning.  Even without the verb ending, a change of spelling in the stem would indicate ‘she’ meaning, whilst no change with a strong verb indicates ‘they’, and with a weak verb, the answer must be ‘she’ + ‘they’ because it could be either.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2. </a:t>
            </a:r>
            <a:r>
              <a:rPr lang="en-GB" dirty="0"/>
              <a:t>Click</a:t>
            </a:r>
            <a:r>
              <a:rPr lang="en-GB" baseline="0" dirty="0"/>
              <a:t> to make the verb ending (or ?) appear for each item in turn.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a second time to reveal the correct answer for each item.</a:t>
            </a:r>
            <a:br>
              <a:rPr lang="en-GB" baseline="0" dirty="0"/>
            </a:br>
            <a:r>
              <a:rPr lang="en-GB" baseline="0" dirty="0"/>
              <a:t>4. Elicit the English meanings for the sentences.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anschauen [949] aufstehen [966] aussehen [277] fangen [2044] rufen [531]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Other:</a:t>
            </a:r>
            <a:r>
              <a:rPr lang="en-GB" baseline="0" dirty="0"/>
              <a:t> Fisch [1959] Meer [852]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558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revise the question words met so far.</a:t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Elicit</a:t>
            </a:r>
            <a:r>
              <a:rPr lang="en-GB" baseline="0" dirty="0"/>
              <a:t> the German for each question word in English in the table on the right.</a:t>
            </a:r>
            <a:endParaRPr lang="en-GB" dirty="0"/>
          </a:p>
          <a:p>
            <a:r>
              <a:rPr lang="en-GB" dirty="0"/>
              <a:t>2. Click to bring</a:t>
            </a:r>
            <a:r>
              <a:rPr lang="en-GB" baseline="0" dirty="0"/>
              <a:t> up the German question words one by one, completing the table.</a:t>
            </a:r>
            <a:endParaRPr lang="en-GB" dirty="0"/>
          </a:p>
          <a:p>
            <a:r>
              <a:rPr lang="en-GB" dirty="0"/>
              <a:t>3. Click again to bring up the first gapped sentence. Challenge</a:t>
            </a:r>
            <a:r>
              <a:rPr lang="en-GB" baseline="0" dirty="0"/>
              <a:t> students to suggest the missing question word.</a:t>
            </a:r>
            <a:endParaRPr lang="en-GB" dirty="0"/>
          </a:p>
          <a:p>
            <a:r>
              <a:rPr lang="en-GB" dirty="0"/>
              <a:t>4. Click to bring up the missing question word.</a:t>
            </a:r>
          </a:p>
          <a:p>
            <a:r>
              <a:rPr lang="en-GB" dirty="0"/>
              <a:t>5. Repeat</a:t>
            </a:r>
            <a:r>
              <a:rPr lang="en-GB" baseline="0" dirty="0"/>
              <a:t> steps 3 and 4 above for the remaining six sentences.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aufstehen [966] fangen [2044] rufen [531] Preis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/>
            </a:r>
            <a:br>
              <a:rPr lang="en-GB" dirty="0"/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(94)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(173)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(39)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(583)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(283)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warum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(246)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(138)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Jones, R.L., &amp;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Frequency Dictionary of German.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38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8-10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</a:t>
            </a:r>
            <a:r>
              <a:rPr lang="en-GB" b="0" baseline="0" dirty="0"/>
              <a:t> question formation using known question words and forms (written modality).</a:t>
            </a: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Click</a:t>
            </a:r>
            <a:r>
              <a:rPr lang="en-GB" baseline="0" dirty="0"/>
              <a:t> on the numbered audio buttons </a:t>
            </a:r>
            <a:r>
              <a:rPr lang="en-GB" b="1" baseline="0" dirty="0"/>
              <a:t>in the first column </a:t>
            </a:r>
            <a:r>
              <a:rPr lang="en-GB" baseline="0" dirty="0"/>
              <a:t>to hear the statements, which are all answers to questions.</a:t>
            </a:r>
            <a:endParaRPr lang="en-GB" dirty="0"/>
          </a:p>
          <a:p>
            <a:r>
              <a:rPr lang="en-GB" dirty="0"/>
              <a:t>2. Students listen to each statement</a:t>
            </a:r>
            <a:r>
              <a:rPr lang="en-GB" baseline="0" dirty="0"/>
              <a:t> in turn, then write the question which would lead to that answer.</a:t>
            </a:r>
            <a:endParaRPr lang="en-GB" dirty="0"/>
          </a:p>
          <a:p>
            <a:r>
              <a:rPr lang="en-GB" dirty="0"/>
              <a:t>3. Click to bring up each statement</a:t>
            </a:r>
            <a:r>
              <a:rPr lang="en-GB" baseline="0" dirty="0"/>
              <a:t> in writing, followed by the suggested question.</a:t>
            </a:r>
          </a:p>
          <a:p>
            <a:r>
              <a:rPr lang="en-GB" baseline="0" dirty="0"/>
              <a:t>4. Click on the numbered audio buttons </a:t>
            </a:r>
            <a:r>
              <a:rPr lang="en-GB" b="1" baseline="0" dirty="0"/>
              <a:t>in the second column </a:t>
            </a:r>
            <a:r>
              <a:rPr lang="en-GB" baseline="0" dirty="0"/>
              <a:t>to listen to the questions.</a:t>
            </a:r>
            <a:endParaRPr lang="en-GB" dirty="0"/>
          </a:p>
          <a:p>
            <a:endParaRPr lang="en-GB" dirty="0"/>
          </a:p>
          <a:p>
            <a:pPr algn="l"/>
            <a:r>
              <a:rPr lang="en-GB" b="1" dirty="0"/>
              <a:t>Transcript: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Ich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komme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um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neun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Uhr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an. (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Wann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kommst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du an?)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2. Sie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bereitet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das Essen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vor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 (Was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bereitet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vor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?)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3. Sie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stehen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spät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auf,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denn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sind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müde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 (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Warum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stehen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spät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auf?)</a:t>
            </a: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4. Sie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nehmen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an. (Was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nehmen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an?)</a:t>
            </a:r>
          </a:p>
          <a:p>
            <a:pPr algn="l"/>
            <a:r>
              <a:rPr lang="de-DE" sz="1200" dirty="0">
                <a:solidFill>
                  <a:srgbClr val="115076"/>
                </a:solidFill>
              </a:rPr>
              <a:t>5. Ja, sie hört gern Musik. (Hört sie gern Musik?)</a:t>
            </a:r>
            <a:endParaRPr lang="en-GB" sz="1200" dirty="0">
              <a:solidFill>
                <a:srgbClr val="11507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hört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um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fünf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Uhr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auf. (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Wann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hört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auf?)</a:t>
            </a:r>
          </a:p>
          <a:p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7. Sie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bringen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Bücher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. (Was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bringen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?)</a:t>
            </a:r>
          </a:p>
          <a:p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8. Sie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ruft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ihre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Freundin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an. (Wen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ruft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an?)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aufhören [995] aufstehen [966] rufen [531] Preis</a:t>
            </a:r>
            <a:r>
              <a:rPr lang="de-DE" sz="1200" b="0" i="0" u="none" strike="noStrike" kern="1200" cap="none" baseline="3000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1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[334]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282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EXAMPLE</a:t>
            </a:r>
            <a:r>
              <a:rPr lang="en-GB" b="1" baseline="0" dirty="0"/>
              <a:t> SLIDE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Timing: 2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illustrate the speaking task on the following two slides (see also</a:t>
            </a:r>
            <a:r>
              <a:rPr lang="en-GB" b="0" baseline="0" dirty="0"/>
              <a:t> handout available on NCELP Resource Portal)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Distribute Partner</a:t>
            </a:r>
            <a:r>
              <a:rPr lang="en-GB" baseline="0" dirty="0"/>
              <a:t> A and Partner B sections of handout available on NCELP Resource Portal.</a:t>
            </a:r>
            <a:endParaRPr lang="en-GB" dirty="0"/>
          </a:p>
          <a:p>
            <a:r>
              <a:rPr lang="en-GB" dirty="0"/>
              <a:t>2. Cycle through the example on the slide using the animation sequence, in order to illustrate the task.</a:t>
            </a:r>
            <a:br>
              <a:rPr lang="en-GB" dirty="0"/>
            </a:b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215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 DURING THE TASK</a:t>
            </a:r>
          </a:p>
          <a:p>
            <a:endParaRPr lang="en-GB" b="1" dirty="0"/>
          </a:p>
          <a:p>
            <a:r>
              <a:rPr lang="en-GB" b="1" dirty="0"/>
              <a:t>Timing: 8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</a:t>
            </a:r>
            <a:r>
              <a:rPr lang="en-GB" b="0" baseline="0" dirty="0"/>
              <a:t> question formation using known question words and forms (oral modality).</a:t>
            </a:r>
            <a:r>
              <a:rPr lang="en-GB" b="0" dirty="0"/>
              <a:t/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A printed handout</a:t>
            </a:r>
            <a:r>
              <a:rPr lang="en-GB" baseline="0" dirty="0"/>
              <a:t> for this task is available for download on the NCELP Resource Portal.</a:t>
            </a:r>
            <a:endParaRPr lang="en-GB" dirty="0"/>
          </a:p>
          <a:p>
            <a:r>
              <a:rPr lang="en-GB" dirty="0"/>
              <a:t>2. Partner A asks Partner B the five questions on this card in turn in German.</a:t>
            </a:r>
          </a:p>
          <a:p>
            <a:r>
              <a:rPr lang="en-GB" dirty="0"/>
              <a:t>3. Partner A then notes down Partner B’s answers in German.</a:t>
            </a:r>
          </a:p>
          <a:p>
            <a:r>
              <a:rPr lang="en-GB" dirty="0"/>
              <a:t>4. Swap</a:t>
            </a:r>
            <a:r>
              <a:rPr lang="en-GB" baseline="0" dirty="0"/>
              <a:t> roles and repeat with the next set of five questions (see next slide).</a:t>
            </a:r>
            <a:endParaRPr lang="en-GB" dirty="0"/>
          </a:p>
          <a:p>
            <a:r>
              <a:rPr lang="en-GB" dirty="0"/>
              <a:t>5. Clicking on this slide will bring up the correct form of the questions</a:t>
            </a:r>
            <a:r>
              <a:rPr lang="en-GB" baseline="0" dirty="0"/>
              <a:t> in German, which may be useful in going over the task afterwards.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613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 DURING THE TASK</a:t>
            </a:r>
          </a:p>
          <a:p>
            <a:endParaRPr lang="en-GB" b="1" dirty="0"/>
          </a:p>
          <a:p>
            <a:r>
              <a:rPr lang="en-GB" b="1" dirty="0"/>
              <a:t>Timing: 8 minutes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</a:t>
            </a:r>
            <a:r>
              <a:rPr lang="en-GB" b="0" baseline="0" dirty="0"/>
              <a:t> question formation using known question words and forms (oral modality).</a:t>
            </a:r>
            <a:r>
              <a:rPr lang="en-GB" b="0" dirty="0"/>
              <a:t/>
            </a:r>
            <a:br>
              <a:rPr lang="en-GB" b="0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Procedure: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1. Partners have now swapped roles</a:t>
            </a:r>
            <a:r>
              <a:rPr lang="en-GB" baseline="0" dirty="0"/>
              <a:t>.</a:t>
            </a:r>
            <a:endParaRPr lang="en-GB" dirty="0"/>
          </a:p>
          <a:p>
            <a:r>
              <a:rPr lang="en-GB" dirty="0"/>
              <a:t>2. Partner B asks Partner A the five questions on this card in turn in German.</a:t>
            </a:r>
          </a:p>
          <a:p>
            <a:r>
              <a:rPr lang="en-GB" dirty="0"/>
              <a:t>3. Partner B then notes down Partner A’s answers ain German.</a:t>
            </a:r>
          </a:p>
          <a:p>
            <a:r>
              <a:rPr lang="en-GB" dirty="0"/>
              <a:t>4. Clicking on this slide will bring up the correct form of the questions</a:t>
            </a:r>
            <a:r>
              <a:rPr lang="en-GB" baseline="0" dirty="0"/>
              <a:t> in German, which may be useful in going over the task afterwards.</a:t>
            </a:r>
          </a:p>
          <a:p>
            <a:r>
              <a:rPr lang="en-GB" baseline="0" dirty="0"/>
              <a:t>5. T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eachers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could consider giving a short, additional written homework to write up their partner’s answers in the 3</a:t>
            </a:r>
            <a:r>
              <a:rPr lang="en-US" sz="1200" baseline="30000" dirty="0">
                <a:solidFill>
                  <a:schemeClr val="accent5">
                    <a:lumMod val="50000"/>
                  </a:schemeClr>
                </a:solidFill>
              </a:rPr>
              <a:t>rd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person singular, in order</a:t>
            </a:r>
            <a:r>
              <a:rPr lang="en-US" sz="12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to report back.</a:t>
            </a:r>
            <a:endParaRPr lang="en-GB" baseline="0" dirty="0"/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anschauen [949] aufstehen [966] aussehen [277] rufen [531]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6870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548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dirty="0" smtClean="0">
                <a:latin typeface="+mn-lt"/>
                <a:ea typeface="Calibri"/>
                <a:cs typeface="Calibri"/>
                <a:sym typeface="Calibri"/>
              </a:rPr>
              <a:t>Link</a:t>
            </a:r>
            <a:r>
              <a:rPr lang="en-GB" sz="1200" b="0" i="0" baseline="0" dirty="0" smtClean="0">
                <a:latin typeface="+mn-lt"/>
                <a:ea typeface="Calibri"/>
                <a:cs typeface="Calibri"/>
                <a:sym typeface="Calibri"/>
              </a:rPr>
              <a:t> to answers: https://resources.ncelp.org/concern/resources/tx31qj54c?locale=en</a:t>
            </a:r>
            <a:endParaRPr lang="en-GB" sz="1200" b="0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754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4 minutes </a:t>
            </a:r>
            <a:r>
              <a:rPr lang="en-US" b="0" dirty="0"/>
              <a:t>(for next 4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revisit</a:t>
            </a:r>
            <a:r>
              <a:rPr lang="en-US" b="0" baseline="0" dirty="0"/>
              <a:t> vocabulary from 8.1.2.3 and 8.1.2.3 as per the cycle of revisiting in the SoW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</a:t>
            </a:r>
            <a:r>
              <a:rPr lang="en-US" b="0" baseline="0" dirty="0"/>
              <a:t> to reveal the first text box.</a:t>
            </a:r>
            <a:endParaRPr lang="en-US" b="0" dirty="0"/>
          </a:p>
          <a:p>
            <a:r>
              <a:rPr lang="en-US" b="0" dirty="0"/>
              <a:t>2. Student A says this to their partner.</a:t>
            </a:r>
          </a:p>
          <a:p>
            <a:r>
              <a:rPr lang="en-US" b="0" dirty="0"/>
              <a:t>3. Click</a:t>
            </a:r>
            <a:r>
              <a:rPr lang="en-US" b="0" baseline="0" dirty="0"/>
              <a:t> to reveal the options.</a:t>
            </a:r>
            <a:endParaRPr lang="en-US" b="0" dirty="0"/>
          </a:p>
          <a:p>
            <a:r>
              <a:rPr lang="en-US" b="0" dirty="0"/>
              <a:t>4. Student B then says all the possible</a:t>
            </a:r>
            <a:r>
              <a:rPr lang="en-US" b="0" baseline="0" dirty="0"/>
              <a:t> answers that fit.</a:t>
            </a:r>
            <a:endParaRPr lang="en-US" b="0" dirty="0"/>
          </a:p>
          <a:p>
            <a:r>
              <a:rPr lang="en-US" b="0" dirty="0"/>
              <a:t>5. Click to reveal the</a:t>
            </a:r>
            <a:r>
              <a:rPr lang="en-US" b="0" baseline="0" dirty="0"/>
              <a:t> answers.</a:t>
            </a:r>
          </a:p>
          <a:p>
            <a:r>
              <a:rPr lang="en-US" b="0" baseline="0" dirty="0"/>
              <a:t>6. Partners now swap roles. (Each student has two turns at asking and two turns at answering).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/>
            </a: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aufstehen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[966]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rufen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[531]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schauen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[510]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kalt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[887]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links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[893]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gegangen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fliegen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[824]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geflogen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[824]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Süden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[1771]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polnisch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[3237]</a:t>
            </a: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7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4 minutes </a:t>
            </a:r>
            <a:r>
              <a:rPr lang="en-US" b="0" dirty="0"/>
              <a:t>(for next 4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revisit</a:t>
            </a:r>
            <a:r>
              <a:rPr lang="en-US" b="0" baseline="0" dirty="0"/>
              <a:t> vocabulary from 8.1.2.3 and 8.1.2.3 as per the cycle of revisiting in the SoW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</a:t>
            </a:r>
            <a:r>
              <a:rPr lang="en-US" b="0" baseline="0" dirty="0"/>
              <a:t> to reveal the first text box.</a:t>
            </a:r>
            <a:endParaRPr lang="en-US" b="0" dirty="0"/>
          </a:p>
          <a:p>
            <a:r>
              <a:rPr lang="en-US" b="0" dirty="0"/>
              <a:t>2. Student B says this to their partner.</a:t>
            </a:r>
          </a:p>
          <a:p>
            <a:r>
              <a:rPr lang="en-US" b="0" dirty="0"/>
              <a:t>3. Click</a:t>
            </a:r>
            <a:r>
              <a:rPr lang="en-US" b="0" baseline="0" dirty="0"/>
              <a:t> to reveal the options.</a:t>
            </a:r>
            <a:endParaRPr lang="en-US" b="0" dirty="0"/>
          </a:p>
          <a:p>
            <a:r>
              <a:rPr lang="en-US" b="0" dirty="0"/>
              <a:t>4. Student A then says all the possible</a:t>
            </a:r>
            <a:r>
              <a:rPr lang="en-US" b="0" baseline="0" dirty="0"/>
              <a:t> answers that fit.</a:t>
            </a:r>
            <a:endParaRPr lang="en-US" b="0" dirty="0"/>
          </a:p>
          <a:p>
            <a:r>
              <a:rPr lang="en-US" b="0" dirty="0"/>
              <a:t>5. Click to reveal the</a:t>
            </a:r>
            <a:r>
              <a:rPr lang="en-US" b="0" baseline="0" dirty="0"/>
              <a:t> answers.</a:t>
            </a:r>
          </a:p>
          <a:p>
            <a:r>
              <a:rPr lang="en-US" b="0" baseline="0" dirty="0"/>
              <a:t>(Each student has two turns at asking and two turns at answering).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/>
            </a: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war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[4]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heiß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[1195]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kalt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[887]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nah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[480]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tief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[442]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voll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[388]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wenig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[102]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geflogen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[824]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Geschichte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[262]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Westen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[1010]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90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4 minutes </a:t>
            </a:r>
            <a:r>
              <a:rPr lang="en-US" b="0" dirty="0"/>
              <a:t>(for next 4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revisit</a:t>
            </a:r>
            <a:r>
              <a:rPr lang="en-US" b="0" baseline="0" dirty="0"/>
              <a:t> vocabulary from 8.1.2.3 and 8.1.2.3 as per the cycle of revisiting in the SoW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</a:t>
            </a:r>
            <a:r>
              <a:rPr lang="en-US" b="0" baseline="0" dirty="0"/>
              <a:t> to reveal the first text box.</a:t>
            </a:r>
            <a:endParaRPr lang="en-US" b="0" dirty="0"/>
          </a:p>
          <a:p>
            <a:r>
              <a:rPr lang="en-US" b="0" dirty="0"/>
              <a:t>2. Student B says this to their partner.</a:t>
            </a:r>
          </a:p>
          <a:p>
            <a:r>
              <a:rPr lang="en-US" b="0" dirty="0"/>
              <a:t>3. Click</a:t>
            </a:r>
            <a:r>
              <a:rPr lang="en-US" b="0" baseline="0" dirty="0"/>
              <a:t> to reveal the options.</a:t>
            </a:r>
            <a:endParaRPr lang="en-US" b="0" dirty="0"/>
          </a:p>
          <a:p>
            <a:r>
              <a:rPr lang="en-US" b="0" dirty="0"/>
              <a:t>4. Student A then says all the possible</a:t>
            </a:r>
            <a:r>
              <a:rPr lang="en-US" b="0" baseline="0" dirty="0"/>
              <a:t> answers that fit.</a:t>
            </a:r>
            <a:endParaRPr lang="en-US" b="0" dirty="0"/>
          </a:p>
          <a:p>
            <a:r>
              <a:rPr lang="en-US" b="0" dirty="0"/>
              <a:t>5. Click to reveal the</a:t>
            </a:r>
            <a:r>
              <a:rPr lang="en-US" b="0" baseline="0" dirty="0"/>
              <a:t> answers.</a:t>
            </a:r>
          </a:p>
          <a:p>
            <a:r>
              <a:rPr lang="en-US" b="0" baseline="0" dirty="0"/>
              <a:t>(Each student has two turns at asking and two turns at answering).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/>
            </a:r>
            <a:br>
              <a:rPr lang="en-GB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fangen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[2044]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hatte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[6]]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voll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[388]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wenig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früher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[411]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 (revisit)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Geschichte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[262]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Onkel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[1832]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Tante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[1826] </a:t>
            </a:r>
            <a:r>
              <a:rPr lang="de-DE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Schiff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[1176]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520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aural recognition of </a:t>
            </a:r>
            <a:r>
              <a:rPr lang="en-US" b="0" baseline="0" dirty="0"/>
              <a:t>key verbs from this week’s vocabulary set, and their connection with verbs that have the same stem, but no separable prefix.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on</a:t>
            </a:r>
            <a:r>
              <a:rPr lang="en-US" b="0" baseline="0" dirty="0"/>
              <a:t> the numbers to play each vocabulary item</a:t>
            </a:r>
            <a:endParaRPr lang="en-US" b="0" dirty="0"/>
          </a:p>
          <a:p>
            <a:r>
              <a:rPr lang="en-US" b="0" dirty="0"/>
              <a:t>2. Students</a:t>
            </a:r>
            <a:r>
              <a:rPr lang="en-US" b="0" baseline="0" dirty="0"/>
              <a:t> match the audio to the correct picture by writing the letter.</a:t>
            </a:r>
          </a:p>
          <a:p>
            <a:r>
              <a:rPr lang="en-US" b="0" baseline="0" dirty="0"/>
              <a:t>3. Elicit the answers/alphabet practice by asking ‘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Nummer</a:t>
            </a:r>
            <a:r>
              <a:rPr lang="en-GB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1 –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welcher</a:t>
            </a:r>
            <a:r>
              <a:rPr lang="en-GB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Buchstabe</a:t>
            </a:r>
            <a:r>
              <a:rPr lang="en-GB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ist</a:t>
            </a:r>
            <a:r>
              <a:rPr lang="en-GB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 das?’ Students respond with the German letter name.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r>
              <a:rPr lang="en-GB" dirty="0"/>
              <a:t>1. </a:t>
            </a:r>
            <a:r>
              <a:rPr lang="en-GB" dirty="0" err="1"/>
              <a:t>sehen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2. </a:t>
            </a:r>
            <a:r>
              <a:rPr lang="en-GB" dirty="0" err="1"/>
              <a:t>hören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3. </a:t>
            </a:r>
            <a:r>
              <a:rPr lang="en-GB" dirty="0" err="1"/>
              <a:t>aufhören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anrufen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5. </a:t>
            </a:r>
            <a:r>
              <a:rPr lang="en-GB" dirty="0" err="1"/>
              <a:t>rufen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6. </a:t>
            </a:r>
            <a:r>
              <a:rPr lang="en-GB" dirty="0" err="1"/>
              <a:t>nehmen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7. </a:t>
            </a:r>
            <a:r>
              <a:rPr lang="en-GB" dirty="0" err="1"/>
              <a:t>stehen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8. </a:t>
            </a:r>
            <a:r>
              <a:rPr lang="en-GB" dirty="0" err="1"/>
              <a:t>aufstehen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9. </a:t>
            </a:r>
            <a:r>
              <a:rPr lang="en-GB" dirty="0" err="1"/>
              <a:t>anfangen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10. </a:t>
            </a:r>
            <a:r>
              <a:rPr lang="en-GB" dirty="0" err="1"/>
              <a:t>anschauen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11. </a:t>
            </a:r>
            <a:r>
              <a:rPr lang="en-GB" dirty="0" err="1"/>
              <a:t>schauen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12. </a:t>
            </a:r>
            <a:r>
              <a:rPr lang="en-GB" dirty="0" err="1"/>
              <a:t>annehmen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13. </a:t>
            </a:r>
            <a:r>
              <a:rPr lang="en-GB" dirty="0" err="1"/>
              <a:t>aussehen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14. </a:t>
            </a:r>
            <a:r>
              <a:rPr lang="en-GB" dirty="0" err="1"/>
              <a:t>fangen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annehmen [523] anschauen [949] aufhören [995] aufstehen [966] aussehen [277] fangen [2044] rufen [531] schauen [510]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previously taught: nehmen [142] hören [146] anfangen [497] stehen [85] sehen [79]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09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3 minutes for sequence of six slides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introduce the verb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aussehen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explicitly.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  <a:sym typeface="Calibri"/>
              </a:rPr>
              <a:t>Sehen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one of the 25 most frequently used verbs in German. This sequence practises the use of the separable prefix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with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sehen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Both long form (infinitive, 3rd person plural) and short form (3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person singular) are introduced in order to familiarise students with various forms of the same verb.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Procedure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word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aussehen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on its own, say it, students repeat it, and remind them of the phonics. Draw attention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long [e].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Try to elicit the meaning from the students. 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Students have had explicit teaching that the present tense in German communicates two different present tense meanings in English. This reinforces that learning.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Emphasise the two meanings for the long form,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reminding students that German only has one form and does not have a direct equivalent of the grammar for ‘is +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’, the continuous form (as covered in previous weeks).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picture, and, if using gestures, a possible gesture would be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[to mime posing for a camera].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Then bring up the English translations.  Emphasise the two meanings for the infinitive.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Bring up the short form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sieht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aus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say it, students repeat it. Draw attention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change from long [e] to [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ie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].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Try to elicit the meaning from the students. Emphasise the two meanings for the short form.  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GB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8.2.2.1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aussehen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[277</a:t>
            </a:r>
            <a: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]</a:t>
            </a:r>
            <a:br>
              <a:rPr lang="de-DE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0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471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450776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69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0135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26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520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4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82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801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322954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80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399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267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87608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81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925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1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5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73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758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655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554446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98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87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59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0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15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audio" Target="../media/audio1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audio" Target="../media/audio1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2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audio" Target="../media/audio2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audio" Target="../media/audio2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1.jp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31.gif"/><Relationship Id="rId18" Type="http://schemas.openxmlformats.org/officeDocument/2006/relationships/audio" Target="../media/audio34.wav"/><Relationship Id="rId3" Type="http://schemas.openxmlformats.org/officeDocument/2006/relationships/image" Target="../media/image3.png"/><Relationship Id="rId21" Type="http://schemas.openxmlformats.org/officeDocument/2006/relationships/audio" Target="../media/audio37.wav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17" Type="http://schemas.openxmlformats.org/officeDocument/2006/relationships/audio" Target="../media/audio33.wav"/><Relationship Id="rId2" Type="http://schemas.openxmlformats.org/officeDocument/2006/relationships/notesSlide" Target="../notesSlides/notesSlide24.xml"/><Relationship Id="rId16" Type="http://schemas.openxmlformats.org/officeDocument/2006/relationships/audio" Target="../media/audio32.wav"/><Relationship Id="rId20" Type="http://schemas.openxmlformats.org/officeDocument/2006/relationships/audio" Target="../media/audio3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5" Type="http://schemas.openxmlformats.org/officeDocument/2006/relationships/image" Target="../media/image30.png"/><Relationship Id="rId15" Type="http://schemas.openxmlformats.org/officeDocument/2006/relationships/audio" Target="../media/audio31.wav"/><Relationship Id="rId10" Type="http://schemas.openxmlformats.org/officeDocument/2006/relationships/audio" Target="../media/audio28.wav"/><Relationship Id="rId19" Type="http://schemas.openxmlformats.org/officeDocument/2006/relationships/audio" Target="../media/audio35.wav"/><Relationship Id="rId4" Type="http://schemas.openxmlformats.org/officeDocument/2006/relationships/audio" Target="../media/audio23.wav"/><Relationship Id="rId9" Type="http://schemas.openxmlformats.org/officeDocument/2006/relationships/audio" Target="../media/audio27.wav"/><Relationship Id="rId14" Type="http://schemas.openxmlformats.org/officeDocument/2006/relationships/image" Target="../media/image32.png"/><Relationship Id="rId22" Type="http://schemas.openxmlformats.org/officeDocument/2006/relationships/audio" Target="../media/audio3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audio" Target="../media/audio39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audio" Target="../media/audio40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audio" Target="../media/audio4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audio" Target="../media/audio4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audio" Target="../media/audio43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audio" Target="../media/audio44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audio" Target="../media/audio45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audio" Target="../media/audio4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audio" Target="../media/audio55.wav"/><Relationship Id="rId18" Type="http://schemas.openxmlformats.org/officeDocument/2006/relationships/image" Target="../media/image41.png"/><Relationship Id="rId3" Type="http://schemas.openxmlformats.org/officeDocument/2006/relationships/image" Target="../media/image1.jpg"/><Relationship Id="rId21" Type="http://schemas.openxmlformats.org/officeDocument/2006/relationships/image" Target="../media/image44.png"/><Relationship Id="rId7" Type="http://schemas.openxmlformats.org/officeDocument/2006/relationships/audio" Target="../media/audio49.wav"/><Relationship Id="rId12" Type="http://schemas.openxmlformats.org/officeDocument/2006/relationships/audio" Target="../media/audio54.wav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8.wav"/><Relationship Id="rId11" Type="http://schemas.openxmlformats.org/officeDocument/2006/relationships/audio" Target="../media/audio53.wav"/><Relationship Id="rId5" Type="http://schemas.openxmlformats.org/officeDocument/2006/relationships/audio" Target="../media/audio47.wav"/><Relationship Id="rId15" Type="http://schemas.openxmlformats.org/officeDocument/2006/relationships/image" Target="../media/image38.png"/><Relationship Id="rId10" Type="http://schemas.openxmlformats.org/officeDocument/2006/relationships/audio" Target="../media/audio52.wav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audio" Target="../media/audio51.wav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4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4.gif"/><Relationship Id="rId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1.jp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51.png"/><Relationship Id="rId5" Type="http://schemas.openxmlformats.org/officeDocument/2006/relationships/image" Target="../media/image30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3.pn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10" Type="http://schemas.openxmlformats.org/officeDocument/2006/relationships/image" Target="../media/image62.gif"/><Relationship Id="rId4" Type="http://schemas.openxmlformats.org/officeDocument/2006/relationships/image" Target="../media/image56.gif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image" Target="../media/image63.tiff"/><Relationship Id="rId18" Type="http://schemas.openxmlformats.org/officeDocument/2006/relationships/audio" Target="../media/audio68.wav"/><Relationship Id="rId3" Type="http://schemas.openxmlformats.org/officeDocument/2006/relationships/image" Target="../media/image1.jpg"/><Relationship Id="rId21" Type="http://schemas.openxmlformats.org/officeDocument/2006/relationships/audio" Target="../media/audio71.wav"/><Relationship Id="rId7" Type="http://schemas.openxmlformats.org/officeDocument/2006/relationships/audio" Target="../media/audio58.wav"/><Relationship Id="rId12" Type="http://schemas.openxmlformats.org/officeDocument/2006/relationships/audio" Target="../media/audio63.wav"/><Relationship Id="rId17" Type="http://schemas.openxmlformats.org/officeDocument/2006/relationships/audio" Target="../media/audio67.wav"/><Relationship Id="rId2" Type="http://schemas.openxmlformats.org/officeDocument/2006/relationships/notesSlide" Target="../notesSlides/notesSlide42.xml"/><Relationship Id="rId16" Type="http://schemas.openxmlformats.org/officeDocument/2006/relationships/audio" Target="../media/audio66.wav"/><Relationship Id="rId20" Type="http://schemas.openxmlformats.org/officeDocument/2006/relationships/audio" Target="../media/audio7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7.wav"/><Relationship Id="rId11" Type="http://schemas.openxmlformats.org/officeDocument/2006/relationships/audio" Target="../media/audio62.wav"/><Relationship Id="rId5" Type="http://schemas.openxmlformats.org/officeDocument/2006/relationships/audio" Target="../media/audio56.wav"/><Relationship Id="rId15" Type="http://schemas.openxmlformats.org/officeDocument/2006/relationships/audio" Target="../media/audio65.wav"/><Relationship Id="rId10" Type="http://schemas.openxmlformats.org/officeDocument/2006/relationships/audio" Target="../media/audio61.wav"/><Relationship Id="rId19" Type="http://schemas.openxmlformats.org/officeDocument/2006/relationships/audio" Target="../media/audio69.wav"/><Relationship Id="rId4" Type="http://schemas.openxmlformats.org/officeDocument/2006/relationships/image" Target="../media/image3.png"/><Relationship Id="rId9" Type="http://schemas.openxmlformats.org/officeDocument/2006/relationships/audio" Target="../media/audio60.wav"/><Relationship Id="rId14" Type="http://schemas.openxmlformats.org/officeDocument/2006/relationships/audio" Target="../media/audio6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gb/526129049/year-8-german-term-21-week-5-flash-cards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quizlet.com/gb/528123959/year-8-german-term-22-week-3-flash-cards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sources.ncelp.org/concern/resources/73666499d?locale=en" TargetMode="External"/><Relationship Id="rId11" Type="http://schemas.openxmlformats.org/officeDocument/2006/relationships/image" Target="../media/image70.png"/><Relationship Id="rId5" Type="http://schemas.openxmlformats.org/officeDocument/2006/relationships/hyperlink" Target="https://drive.google.com/file/d/1NfLoFcByR9_KMbghuGKj2lMe82dN42Lx/view?usp=sharing" TargetMode="External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hyperlink" Target="https://quizlet.com/gb/517363090/year-8-german-term-12-week-4-flash-card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audio" Target="../media/audio7.wav"/><Relationship Id="rId3" Type="http://schemas.openxmlformats.org/officeDocument/2006/relationships/image" Target="../media/image1.jpg"/><Relationship Id="rId21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audio" Target="../media/audio6.wav"/><Relationship Id="rId33" Type="http://schemas.openxmlformats.org/officeDocument/2006/relationships/audio" Target="../media/audio14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20" Type="http://schemas.openxmlformats.org/officeDocument/2006/relationships/audio" Target="../media/audio1.wav"/><Relationship Id="rId29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audio" Target="../media/audio5.wav"/><Relationship Id="rId32" Type="http://schemas.openxmlformats.org/officeDocument/2006/relationships/audio" Target="../media/audio13.wav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audio" Target="../media/audio4.wav"/><Relationship Id="rId28" Type="http://schemas.openxmlformats.org/officeDocument/2006/relationships/audio" Target="../media/audio9.wav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31" Type="http://schemas.openxmlformats.org/officeDocument/2006/relationships/audio" Target="../media/audio12.wav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audio" Target="../media/audio3.wav"/><Relationship Id="rId27" Type="http://schemas.openxmlformats.org/officeDocument/2006/relationships/audio" Target="../media/audio8.wav"/><Relationship Id="rId30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384" y="2410361"/>
            <a:ext cx="8590382" cy="1485422"/>
          </a:xfrm>
        </p:spPr>
        <p:txBody>
          <a:bodyPr anchor="t"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Everyday life experiences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384" y="3071031"/>
            <a:ext cx="7382608" cy="910579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Separable verbs in the present tense: </a:t>
            </a:r>
            <a:br>
              <a:rPr lang="en-GB" sz="3000" dirty="0">
                <a:solidFill>
                  <a:prstClr val="white"/>
                </a:solidFill>
              </a:rPr>
            </a:br>
            <a:r>
              <a:rPr lang="en-GB" sz="3000" dirty="0">
                <a:solidFill>
                  <a:prstClr val="white"/>
                </a:solidFill>
              </a:rPr>
              <a:t>1</a:t>
            </a:r>
            <a:r>
              <a:rPr lang="en-GB" sz="3000" baseline="30000" dirty="0">
                <a:solidFill>
                  <a:prstClr val="white"/>
                </a:solidFill>
              </a:rPr>
              <a:t>st</a:t>
            </a:r>
            <a:r>
              <a:rPr lang="en-GB" sz="3000" dirty="0">
                <a:solidFill>
                  <a:prstClr val="white"/>
                </a:solidFill>
              </a:rPr>
              <a:t> and 3</a:t>
            </a:r>
            <a:r>
              <a:rPr lang="en-GB" sz="3000" baseline="30000" dirty="0">
                <a:solidFill>
                  <a:prstClr val="white"/>
                </a:solidFill>
              </a:rPr>
              <a:t>rd</a:t>
            </a:r>
            <a:r>
              <a:rPr lang="en-GB" sz="3000" dirty="0">
                <a:solidFill>
                  <a:prstClr val="white"/>
                </a:solidFill>
              </a:rPr>
              <a:t> persons plural</a:t>
            </a:r>
          </a:p>
          <a:p>
            <a:pPr algn="l"/>
            <a:endParaRPr lang="en-US" dirty="0"/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xmlns="" id="{2D438FA5-2CAB-4E24-9AEE-607776023B37}"/>
              </a:ext>
            </a:extLst>
          </p:cNvPr>
          <p:cNvSpPr txBox="1">
            <a:spLocks/>
          </p:cNvSpPr>
          <p:nvPr/>
        </p:nvSpPr>
        <p:spPr>
          <a:xfrm>
            <a:off x="214817" y="4067438"/>
            <a:ext cx="6604437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dirty="0">
                <a:solidFill>
                  <a:prstClr val="white"/>
                </a:solidFill>
              </a:rPr>
              <a:t>Revisit several SSC</a:t>
            </a:r>
          </a:p>
          <a:p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4982504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- Week 2- Lesson 41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732685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Stephen Owen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</a:t>
            </a:r>
            <a:r>
              <a:rPr lang="en-GB" sz="1400">
                <a:solidFill>
                  <a:prstClr val="white"/>
                </a:solidFill>
                <a:latin typeface="Century Gothic" panose="020B0502020202020204" pitchFamily="34" charset="0"/>
              </a:rPr>
              <a:t>: 24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09 / 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tion Button: Help 13" descr="question mark action button">
            <a:hlinkClick r:id="" action="ppaction://noaction" highlightClick="1">
              <a:snd r:embed="rId3" name="9. VERB. aussehen.wav"/>
            </a:hlinkClick>
          </p:cNvPr>
          <p:cNvSpPr/>
          <p:nvPr/>
        </p:nvSpPr>
        <p:spPr>
          <a:xfrm>
            <a:off x="1260000" y="2255296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12800" b="1">
                <a:solidFill>
                  <a:srgbClr val="5B9BD5">
                    <a:lumMod val="50000"/>
                  </a:srgbClr>
                </a:solidFill>
              </a:rPr>
              <a:t>aussehen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995053" y="2168684"/>
            <a:ext cx="82129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appear,</a:t>
            </a:r>
            <a:r>
              <a:rPr kumimoji="0" lang="en-GB" sz="32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look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Action Button: Help 14" descr="question mark action button">
            <a:hlinkClick r:id="" action="ppaction://noaction" highlightClick="1">
              <a:snd r:embed="rId4" name="9. VERB. sieht aus.wav"/>
            </a:hlinkClick>
          </p:cNvPr>
          <p:cNvSpPr/>
          <p:nvPr/>
        </p:nvSpPr>
        <p:spPr>
          <a:xfrm>
            <a:off x="1260000" y="5150939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358325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sieht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…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8678" y="5027561"/>
            <a:ext cx="84291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[appears, looks]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1" grpId="0" animBg="1"/>
      <p:bldP spid="15" grpId="0" animBg="1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</a:rPr>
              <a:t>sieht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</a:rPr>
              <a:t>…</a:t>
            </a:r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</a:rPr>
              <a:t>aus</a:t>
            </a:r>
            <a:endParaRPr lang="en-GB" sz="115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67200"/>
            <a:ext cx="120556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[appears, looks]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82400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</a:t>
            </a: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sieht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krank</a:t>
            </a:r>
            <a:r>
              <a:rPr kumimoji="0" lang="en-GB" sz="60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EA5F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0758" y="5039817"/>
            <a:ext cx="67256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appears/</a:t>
            </a:r>
            <a:r>
              <a:rPr kumimoji="0" lang="en-GB" sz="3200" b="1" i="0" u="none" strike="noStrike" kern="1200" cap="none" spc="0" normalizeH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looks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ill.]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xmlns="" id="{86A6C0C5-BA7C-4B74-8830-B683BA10B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61" y="4008605"/>
            <a:ext cx="1786131" cy="103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12800" b="1">
                <a:solidFill>
                  <a:srgbClr val="5B9BD5">
                    <a:lumMod val="50000"/>
                  </a:srgbClr>
                </a:solidFill>
              </a:rPr>
              <a:t>aussehen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67200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appear,</a:t>
            </a:r>
            <a:r>
              <a:rPr kumimoji="0" lang="en-GB" sz="32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look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82400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will gesund </a:t>
            </a:r>
            <a:r>
              <a:rPr lang="de-DE" sz="6000" b="1">
                <a:solidFill>
                  <a:srgbClr val="EEC1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aussehen</a:t>
            </a:r>
            <a:r>
              <a:rPr kumimoji="0" lang="de-DE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917" y="5111100"/>
            <a:ext cx="79111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wants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appear/</a:t>
            </a:r>
            <a:r>
              <a:rPr kumimoji="0" lang="en-GB" sz="3200" b="1" i="0" u="none" strike="noStrike" kern="1200" cap="none" spc="0" normalizeH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look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healthy.]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2087092C-B236-4808-9E0F-978731C7B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05" y="2560111"/>
            <a:ext cx="1556042" cy="12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7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elp 4" descr="question mark action button">
            <a:hlinkClick r:id="" action="ppaction://noaction" highlightClick="1">
              <a:snd r:embed="rId3" name="9. VERB. sieht aus.wav"/>
            </a:hlinkClick>
          </p:cNvPr>
          <p:cNvSpPr/>
          <p:nvPr/>
        </p:nvSpPr>
        <p:spPr>
          <a:xfrm>
            <a:off x="900000" y="2222060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</a:rPr>
              <a:t>sieht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</a:rPr>
              <a:t>…</a:t>
            </a:r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</a:rPr>
              <a:t>aus</a:t>
            </a:r>
            <a:endParaRPr lang="en-GB" sz="11500" dirty="0"/>
          </a:p>
        </p:txBody>
      </p:sp>
      <p:sp>
        <p:nvSpPr>
          <p:cNvPr id="4" name="TextBox 3"/>
          <p:cNvSpPr txBox="1"/>
          <p:nvPr/>
        </p:nvSpPr>
        <p:spPr>
          <a:xfrm>
            <a:off x="1562794" y="2168684"/>
            <a:ext cx="91273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[appears/looks]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Action Button: Help 6" descr="question mark action button">
            <a:hlinkClick r:id="" action="ppaction://noaction" highlightClick="1">
              <a:snd r:embed="rId4" name="9. VERB. sie sieht.wav"/>
            </a:hlinkClick>
          </p:cNvPr>
          <p:cNvSpPr/>
          <p:nvPr/>
        </p:nvSpPr>
        <p:spPr>
          <a:xfrm>
            <a:off x="900000" y="5103310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2614" y="4064754"/>
            <a:ext cx="718956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krank</a:t>
            </a:r>
            <a:r>
              <a:rPr kumimoji="0" lang="en-GB" sz="60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EA5F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34615" y="3980894"/>
            <a:ext cx="1891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sieht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794" y="4996557"/>
            <a:ext cx="97292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[She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appears/looks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ill.]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36792" y="4064754"/>
            <a:ext cx="14927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aus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umbrella&#10;&#10;Description automatically generated">
            <a:extLst>
              <a:ext uri="{FF2B5EF4-FFF2-40B4-BE49-F238E27FC236}">
                <a16:creationId xmlns:a16="http://schemas.microsoft.com/office/drawing/2014/main" xmlns="" id="{86A6C0C5-BA7C-4B74-8830-B683BA10B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61" y="4008605"/>
            <a:ext cx="1786131" cy="103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" grpId="0" animBg="1"/>
      <p:bldP spid="7" grpId="0" animBg="1"/>
      <p:bldP spid="8" grpId="0" animBg="1"/>
      <p:bldP spid="10" grpId="0"/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Help 7" descr="question mark action button">
            <a:hlinkClick r:id="" action="ppaction://noaction" highlightClick="1">
              <a:snd r:embed="rId3" name="9. VERB. aussehen.wav"/>
            </a:hlinkClick>
          </p:cNvPr>
          <p:cNvSpPr/>
          <p:nvPr/>
        </p:nvSpPr>
        <p:spPr>
          <a:xfrm>
            <a:off x="900000" y="2222061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828399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>
                <a:solidFill>
                  <a:srgbClr val="5B9BD5">
                    <a:lumMod val="50000"/>
                  </a:srgbClr>
                </a:solidFill>
              </a:rPr>
              <a:t>aussehen</a:t>
            </a:r>
            <a:endParaRPr lang="en-GB" sz="11500" dirty="0"/>
          </a:p>
        </p:txBody>
      </p:sp>
      <p:sp>
        <p:nvSpPr>
          <p:cNvPr id="4" name="TextBox 3"/>
          <p:cNvSpPr txBox="1"/>
          <p:nvPr/>
        </p:nvSpPr>
        <p:spPr>
          <a:xfrm>
            <a:off x="3462566" y="2167200"/>
            <a:ext cx="53510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appear, look]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Action Button: Help 8" descr="question mark action button">
            <a:hlinkClick r:id="" action="ppaction://noaction" highlightClick="1">
              <a:snd r:embed="rId4" name="9. VERB. sie will.wav"/>
            </a:hlinkClick>
          </p:cNvPr>
          <p:cNvSpPr/>
          <p:nvPr/>
        </p:nvSpPr>
        <p:spPr>
          <a:xfrm>
            <a:off x="900000" y="5104800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82400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will gesund</a:t>
            </a:r>
            <a:r>
              <a:rPr kumimoji="0" lang="de-DE" sz="60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______.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95B070-9F18-1047-AD42-62F8B79E04A2}"/>
              </a:ext>
            </a:extLst>
          </p:cNvPr>
          <p:cNvSpPr/>
          <p:nvPr/>
        </p:nvSpPr>
        <p:spPr>
          <a:xfrm>
            <a:off x="6944391" y="4089137"/>
            <a:ext cx="37385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aussehen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3712" y="5290434"/>
            <a:ext cx="77297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wants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appear/look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healthy.]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2087092C-B236-4808-9E0F-978731C7B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05" y="2712511"/>
            <a:ext cx="1556042" cy="12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4" grpId="0" animBg="1"/>
      <p:bldP spid="9" grpId="0" animBg="1"/>
      <p:bldP spid="5" grpId="0" animBg="1"/>
      <p:bldP spid="10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8250"/>
            <a:ext cx="12191999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2800" b="1">
                <a:solidFill>
                  <a:srgbClr val="5B9BD5">
                    <a:lumMod val="50000"/>
                  </a:srgbClr>
                </a:solidFill>
                <a:ea typeface="+mn-ea"/>
                <a:cs typeface="+mn-cs"/>
              </a:rPr>
              <a:t>annehmen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167200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accept]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58800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nimmt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…an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034090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[accepts]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9C9F6E0-2ABA-4BE4-8EF9-D6FCB4A63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72" y="81229"/>
            <a:ext cx="2003094" cy="15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9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tion Button: Help 13" descr="question mark action button">
            <a:hlinkClick r:id="" action="ppaction://noaction" highlightClick="1">
              <a:snd r:embed="rId3" name="15. VERB. annehmen.wav"/>
            </a:hlinkClick>
          </p:cNvPr>
          <p:cNvSpPr/>
          <p:nvPr/>
        </p:nvSpPr>
        <p:spPr>
          <a:xfrm>
            <a:off x="1260000" y="2255296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12800" b="1">
                <a:solidFill>
                  <a:srgbClr val="5B9BD5">
                    <a:lumMod val="50000"/>
                  </a:srgbClr>
                </a:solidFill>
              </a:rPr>
              <a:t>annehmen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995053" y="2168684"/>
            <a:ext cx="82129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accept]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Action Button: Help 14" descr="question mark action button">
            <a:hlinkClick r:id="" action="ppaction://noaction" highlightClick="1">
              <a:snd r:embed="rId4" name="15. VERB. nimmt an.wav"/>
            </a:hlinkClick>
          </p:cNvPr>
          <p:cNvSpPr/>
          <p:nvPr/>
        </p:nvSpPr>
        <p:spPr>
          <a:xfrm>
            <a:off x="1260000" y="5150939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358325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nimmt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r>
              <a:rPr kumimoji="0" lang="en-GB" sz="115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78678" y="5027561"/>
            <a:ext cx="84291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[accepts]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6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1" grpId="0" animBg="1"/>
      <p:bldP spid="15" grpId="0" animBg="1"/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</a:rPr>
              <a:t>nimmt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</a:rPr>
              <a:t>…an</a:t>
            </a:r>
            <a:endParaRPr lang="en-GB" sz="115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67200"/>
            <a:ext cx="120556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[accepts]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82400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nimmt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den Preis</a:t>
            </a:r>
            <a:r>
              <a:rPr kumimoji="0" lang="en-GB" sz="60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EA5F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0758" y="5039817"/>
            <a:ext cx="67256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accepts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prize.]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9C9F6E0-2ABA-4BE4-8EF9-D6FCB4A63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72" y="2532329"/>
            <a:ext cx="2003094" cy="15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12800" b="1">
                <a:solidFill>
                  <a:srgbClr val="5B9BD5">
                    <a:lumMod val="50000"/>
                  </a:srgbClr>
                </a:solidFill>
              </a:rPr>
              <a:t>annehmen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67200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accept]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82400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will den Preis </a:t>
            </a:r>
            <a:r>
              <a:rPr lang="de-DE" sz="6000" b="1">
                <a:solidFill>
                  <a:srgbClr val="EEC1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annehmen</a:t>
            </a:r>
            <a:r>
              <a:rPr kumimoji="0" lang="de-DE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917" y="5111100"/>
            <a:ext cx="79111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 wants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accept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prize.]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9C9F6E0-2ABA-4BE4-8EF9-D6FCB4A63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72" y="2532329"/>
            <a:ext cx="2003094" cy="15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0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elp 4" descr="question mark action button">
            <a:hlinkClick r:id="" action="ppaction://noaction" highlightClick="1">
              <a:snd r:embed="rId3" name="15. VERB. nimmt an.wav"/>
            </a:hlinkClick>
          </p:cNvPr>
          <p:cNvSpPr/>
          <p:nvPr/>
        </p:nvSpPr>
        <p:spPr>
          <a:xfrm>
            <a:off x="900000" y="2222060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82800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</a:rPr>
              <a:t>nimmt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</a:rPr>
              <a:t>…an</a:t>
            </a:r>
            <a:endParaRPr lang="en-GB" sz="11500" dirty="0"/>
          </a:p>
        </p:txBody>
      </p:sp>
      <p:sp>
        <p:nvSpPr>
          <p:cNvPr id="4" name="TextBox 3"/>
          <p:cNvSpPr txBox="1"/>
          <p:nvPr/>
        </p:nvSpPr>
        <p:spPr>
          <a:xfrm>
            <a:off x="1562794" y="2168684"/>
            <a:ext cx="91273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[appears/looks]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Action Button: Help 6" descr="question mark action button">
            <a:hlinkClick r:id="" action="ppaction://noaction" highlightClick="1">
              <a:snd r:embed="rId4" name="15. VERB. er nimmt.wav"/>
            </a:hlinkClick>
          </p:cNvPr>
          <p:cNvSpPr/>
          <p:nvPr/>
        </p:nvSpPr>
        <p:spPr>
          <a:xfrm>
            <a:off x="900000" y="5103310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9943" y="4027061"/>
            <a:ext cx="981335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Er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 den Preis</a:t>
            </a:r>
            <a:r>
              <a:rPr kumimoji="0" lang="en-GB" sz="60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EA5F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8415" y="4003978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nimmt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794" y="4996557"/>
            <a:ext cx="972920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accepts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prize.]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00392" y="4003977"/>
            <a:ext cx="11544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9C9F6E0-2ABA-4BE4-8EF9-D6FCB4A63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72" y="2532329"/>
            <a:ext cx="2003094" cy="15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1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" grpId="0" animBg="1"/>
      <p:bldP spid="7" grpId="0" animBg="1"/>
      <p:bldP spid="8" grpId="0" animBg="1"/>
      <p:bldP spid="10" grpId="0"/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37599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727095" y="247046"/>
            <a:ext cx="223023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50899D-8A70-334E-8FB4-7B4C2291EFCB}"/>
              </a:ext>
            </a:extLst>
          </p:cNvPr>
          <p:cNvSpPr txBox="1"/>
          <p:nvPr/>
        </p:nvSpPr>
        <p:spPr>
          <a:xfrm>
            <a:off x="2428501" y="393862"/>
            <a:ext cx="7183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1-18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Wort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jeder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SSC.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B820EA9-B8B8-4611-99BA-87ABF9F3EA71}"/>
              </a:ext>
            </a:extLst>
          </p:cNvPr>
          <p:cNvSpPr/>
          <p:nvPr/>
        </p:nvSpPr>
        <p:spPr>
          <a:xfrm>
            <a:off x="336176" y="1757665"/>
            <a:ext cx="1264024" cy="797276"/>
          </a:xfrm>
          <a:prstGeom prst="ellipse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Start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8CC9A71-B9FF-4866-8809-EFD235F8B150}"/>
              </a:ext>
            </a:extLst>
          </p:cNvPr>
          <p:cNvSpPr/>
          <p:nvPr/>
        </p:nvSpPr>
        <p:spPr>
          <a:xfrm>
            <a:off x="9816001" y="4105760"/>
            <a:ext cx="1264024" cy="797276"/>
          </a:xfrm>
          <a:prstGeom prst="ellipse">
            <a:avLst/>
          </a:prstGeom>
          <a:solidFill>
            <a:srgbClr val="115076"/>
          </a:solidFill>
          <a:ln w="381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/>
              <a:t>Ziel</a:t>
            </a:r>
            <a:endParaRPr lang="en-GB" sz="2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08DD9B1-62AA-424C-AA8C-B07909F16520}"/>
              </a:ext>
            </a:extLst>
          </p:cNvPr>
          <p:cNvSpPr/>
          <p:nvPr/>
        </p:nvSpPr>
        <p:spPr>
          <a:xfrm>
            <a:off x="1640541" y="1757665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langes</a:t>
            </a:r>
            <a:r>
              <a:rPr lang="en-GB" sz="2000" dirty="0">
                <a:solidFill>
                  <a:srgbClr val="115076"/>
                </a:solidFill>
              </a:rPr>
              <a:t> [a]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9BFC026-ECAD-4B69-92A6-DCF66F68DF05}"/>
              </a:ext>
            </a:extLst>
          </p:cNvPr>
          <p:cNvSpPr/>
          <p:nvPr/>
        </p:nvSpPr>
        <p:spPr>
          <a:xfrm>
            <a:off x="3009630" y="1425032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kurzes</a:t>
            </a:r>
            <a:r>
              <a:rPr lang="en-GB" sz="2000" dirty="0">
                <a:solidFill>
                  <a:srgbClr val="115076"/>
                </a:solidFill>
              </a:rPr>
              <a:t> [o]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0CCA744-F24F-49A6-86BF-A8806D4FECE7}"/>
              </a:ext>
            </a:extLst>
          </p:cNvPr>
          <p:cNvSpPr/>
          <p:nvPr/>
        </p:nvSpPr>
        <p:spPr>
          <a:xfrm>
            <a:off x="4470171" y="1279576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</a:t>
            </a:r>
            <a:r>
              <a:rPr lang="en-GB" sz="2000" dirty="0" err="1">
                <a:solidFill>
                  <a:srgbClr val="115076"/>
                </a:solidFill>
              </a:rPr>
              <a:t>ei</a:t>
            </a:r>
            <a:r>
              <a:rPr lang="en-GB" sz="2000" dirty="0">
                <a:solidFill>
                  <a:srgbClr val="115076"/>
                </a:solidFill>
              </a:rPr>
              <a:t>]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D9C6872-29C0-4EE3-8C03-8717779D7952}"/>
              </a:ext>
            </a:extLst>
          </p:cNvPr>
          <p:cNvSpPr/>
          <p:nvPr/>
        </p:nvSpPr>
        <p:spPr>
          <a:xfrm>
            <a:off x="5930712" y="1163991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langes</a:t>
            </a:r>
            <a:r>
              <a:rPr lang="en-GB" sz="2000" dirty="0">
                <a:solidFill>
                  <a:srgbClr val="115076"/>
                </a:solidFill>
              </a:rPr>
              <a:t> [u]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xmlns="" id="{2ADA388D-3B31-43B6-9ABF-C141CE59D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547046"/>
              </p:ext>
            </p:extLst>
          </p:nvPr>
        </p:nvGraphicFramePr>
        <p:xfrm>
          <a:off x="154994" y="5100336"/>
          <a:ext cx="1180233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7055">
                  <a:extLst>
                    <a:ext uri="{9D8B030D-6E8A-4147-A177-3AD203B41FA5}">
                      <a16:colId xmlns:a16="http://schemas.microsoft.com/office/drawing/2014/main" xmlns="" val="3824190196"/>
                    </a:ext>
                  </a:extLst>
                </a:gridCol>
                <a:gridCol w="1967055">
                  <a:extLst>
                    <a:ext uri="{9D8B030D-6E8A-4147-A177-3AD203B41FA5}">
                      <a16:colId xmlns:a16="http://schemas.microsoft.com/office/drawing/2014/main" xmlns="" val="3494878008"/>
                    </a:ext>
                  </a:extLst>
                </a:gridCol>
                <a:gridCol w="1967055">
                  <a:extLst>
                    <a:ext uri="{9D8B030D-6E8A-4147-A177-3AD203B41FA5}">
                      <a16:colId xmlns:a16="http://schemas.microsoft.com/office/drawing/2014/main" xmlns="" val="3451120811"/>
                    </a:ext>
                  </a:extLst>
                </a:gridCol>
                <a:gridCol w="1967055">
                  <a:extLst>
                    <a:ext uri="{9D8B030D-6E8A-4147-A177-3AD203B41FA5}">
                      <a16:colId xmlns:a16="http://schemas.microsoft.com/office/drawing/2014/main" xmlns="" val="1625967139"/>
                    </a:ext>
                  </a:extLst>
                </a:gridCol>
                <a:gridCol w="1967055">
                  <a:extLst>
                    <a:ext uri="{9D8B030D-6E8A-4147-A177-3AD203B41FA5}">
                      <a16:colId xmlns:a16="http://schemas.microsoft.com/office/drawing/2014/main" xmlns="" val="420006775"/>
                    </a:ext>
                  </a:extLst>
                </a:gridCol>
                <a:gridCol w="1967055">
                  <a:extLst>
                    <a:ext uri="{9D8B030D-6E8A-4147-A177-3AD203B41FA5}">
                      <a16:colId xmlns:a16="http://schemas.microsoft.com/office/drawing/2014/main" xmlns="" val="1897889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Polen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links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schauen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rufen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Süden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Onkel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4978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heiß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Flugzeug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gefahren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Westen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rechts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voll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6173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Schiff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wenig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aufstehen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aufhören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tief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hatte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1645701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DE6CA5F-4434-4693-AC87-A456DD2C1116}"/>
              </a:ext>
            </a:extLst>
          </p:cNvPr>
          <p:cNvSpPr/>
          <p:nvPr/>
        </p:nvSpPr>
        <p:spPr>
          <a:xfrm>
            <a:off x="7384432" y="1241297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kurzes</a:t>
            </a:r>
            <a:r>
              <a:rPr lang="en-GB" sz="2000" dirty="0">
                <a:solidFill>
                  <a:srgbClr val="115076"/>
                </a:solidFill>
              </a:rPr>
              <a:t/>
            </a:r>
            <a:br>
              <a:rPr lang="en-GB" sz="2000" dirty="0">
                <a:solidFill>
                  <a:srgbClr val="115076"/>
                </a:solidFill>
              </a:rPr>
            </a:br>
            <a:r>
              <a:rPr lang="en-GB" sz="2000" dirty="0">
                <a:solidFill>
                  <a:srgbClr val="115076"/>
                </a:solidFill>
              </a:rPr>
              <a:t>[</a:t>
            </a:r>
            <a:r>
              <a:rPr lang="en-GB" sz="2000" dirty="0" err="1">
                <a:solidFill>
                  <a:srgbClr val="115076"/>
                </a:solidFill>
              </a:rPr>
              <a:t>i</a:t>
            </a:r>
            <a:r>
              <a:rPr lang="en-GB" sz="2000" dirty="0">
                <a:solidFill>
                  <a:srgbClr val="115076"/>
                </a:solidFill>
              </a:rPr>
              <a:t>]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44E9454-BF20-483C-A4C4-3E92E6FDEF20}"/>
              </a:ext>
            </a:extLst>
          </p:cNvPr>
          <p:cNvSpPr/>
          <p:nvPr/>
        </p:nvSpPr>
        <p:spPr>
          <a:xfrm>
            <a:off x="8753521" y="908664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kurzes</a:t>
            </a:r>
            <a:r>
              <a:rPr lang="en-GB" sz="2000" dirty="0">
                <a:solidFill>
                  <a:srgbClr val="115076"/>
                </a:solidFill>
              </a:rPr>
              <a:t> [a]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6782B01-6A2C-4F43-AAE2-B0771F437595}"/>
              </a:ext>
            </a:extLst>
          </p:cNvPr>
          <p:cNvSpPr/>
          <p:nvPr/>
        </p:nvSpPr>
        <p:spPr>
          <a:xfrm>
            <a:off x="10062079" y="1249165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langes</a:t>
            </a:r>
            <a:r>
              <a:rPr lang="en-GB" sz="2000" dirty="0">
                <a:solidFill>
                  <a:srgbClr val="115076"/>
                </a:solidFill>
              </a:rPr>
              <a:t>[o]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7D1C5D7-C3C3-4FB3-888C-B6B5C110BC07}"/>
              </a:ext>
            </a:extLst>
          </p:cNvPr>
          <p:cNvSpPr/>
          <p:nvPr/>
        </p:nvSpPr>
        <p:spPr>
          <a:xfrm rot="20872130">
            <a:off x="9234321" y="1988304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</a:t>
            </a:r>
            <a:r>
              <a:rPr lang="en-GB" sz="2000" dirty="0" err="1">
                <a:solidFill>
                  <a:srgbClr val="115076"/>
                </a:solidFill>
              </a:rPr>
              <a:t>ie</a:t>
            </a:r>
            <a:r>
              <a:rPr lang="en-GB" sz="2000" dirty="0">
                <a:solidFill>
                  <a:srgbClr val="115076"/>
                </a:solidFill>
              </a:rPr>
              <a:t>]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AD9ED8F-13DA-4D34-A7DC-4A153A03971D}"/>
              </a:ext>
            </a:extLst>
          </p:cNvPr>
          <p:cNvSpPr/>
          <p:nvPr/>
        </p:nvSpPr>
        <p:spPr>
          <a:xfrm rot="20872130">
            <a:off x="7865231" y="2445078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langes</a:t>
            </a:r>
            <a:r>
              <a:rPr lang="en-GB" sz="2000" dirty="0">
                <a:solidFill>
                  <a:srgbClr val="115076"/>
                </a:solidFill>
              </a:rPr>
              <a:t> [ü]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7CC7566-8D11-4E35-8136-5F6C41AD3AAE}"/>
              </a:ext>
            </a:extLst>
          </p:cNvPr>
          <p:cNvSpPr/>
          <p:nvPr/>
        </p:nvSpPr>
        <p:spPr>
          <a:xfrm>
            <a:off x="6404690" y="2700404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</a:t>
            </a:r>
            <a:r>
              <a:rPr lang="en-GB" sz="2000" dirty="0" err="1">
                <a:solidFill>
                  <a:srgbClr val="115076"/>
                </a:solidFill>
              </a:rPr>
              <a:t>eu</a:t>
            </a:r>
            <a:r>
              <a:rPr lang="en-GB" sz="2000" dirty="0">
                <a:solidFill>
                  <a:srgbClr val="115076"/>
                </a:solidFill>
              </a:rPr>
              <a:t>]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889E8F5-9FFA-4786-8F20-12DE65316F96}"/>
              </a:ext>
            </a:extLst>
          </p:cNvPr>
          <p:cNvSpPr/>
          <p:nvPr/>
        </p:nvSpPr>
        <p:spPr>
          <a:xfrm rot="20872130">
            <a:off x="4944148" y="2862449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[au]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DEE6F4C-2C32-46D5-827D-634BA23CE301}"/>
              </a:ext>
            </a:extLst>
          </p:cNvPr>
          <p:cNvSpPr/>
          <p:nvPr/>
        </p:nvSpPr>
        <p:spPr>
          <a:xfrm>
            <a:off x="3483608" y="2989372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</a:t>
            </a:r>
            <a:r>
              <a:rPr lang="en-GB" sz="2000" dirty="0" err="1">
                <a:solidFill>
                  <a:srgbClr val="115076"/>
                </a:solidFill>
              </a:rPr>
              <a:t>sch</a:t>
            </a:r>
            <a:r>
              <a:rPr lang="en-GB" sz="2000" dirty="0">
                <a:solidFill>
                  <a:srgbClr val="115076"/>
                </a:solidFill>
              </a:rPr>
              <a:t>]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0EBB070-930A-4239-9F35-89540F4C7AED}"/>
              </a:ext>
            </a:extLst>
          </p:cNvPr>
          <p:cNvSpPr/>
          <p:nvPr/>
        </p:nvSpPr>
        <p:spPr>
          <a:xfrm rot="20540119">
            <a:off x="2053041" y="3173795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langes</a:t>
            </a:r>
            <a:r>
              <a:rPr lang="en-GB" sz="2000" dirty="0">
                <a:solidFill>
                  <a:srgbClr val="115076"/>
                </a:solidFill>
              </a:rPr>
              <a:t>[e]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A9E98F4-EBA1-4F13-A63A-3C0CC2B0EF48}"/>
              </a:ext>
            </a:extLst>
          </p:cNvPr>
          <p:cNvSpPr/>
          <p:nvPr/>
        </p:nvSpPr>
        <p:spPr>
          <a:xfrm rot="330497">
            <a:off x="2410869" y="3945923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[w]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5CE248B-8EF4-44F3-87D6-7D3AD22E31B2}"/>
              </a:ext>
            </a:extLst>
          </p:cNvPr>
          <p:cNvSpPr/>
          <p:nvPr/>
        </p:nvSpPr>
        <p:spPr>
          <a:xfrm>
            <a:off x="3891097" y="4073522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</a:t>
            </a:r>
            <a:r>
              <a:rPr lang="en-GB" sz="2000" dirty="0" err="1">
                <a:solidFill>
                  <a:srgbClr val="115076"/>
                </a:solidFill>
              </a:rPr>
              <a:t>st</a:t>
            </a:r>
            <a:r>
              <a:rPr lang="en-GB" sz="2000" dirty="0">
                <a:solidFill>
                  <a:srgbClr val="115076"/>
                </a:solidFill>
              </a:rPr>
              <a:t>-]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55704468-E1DE-4388-B042-51B391F45C4F}"/>
              </a:ext>
            </a:extLst>
          </p:cNvPr>
          <p:cNvSpPr/>
          <p:nvPr/>
        </p:nvSpPr>
        <p:spPr>
          <a:xfrm>
            <a:off x="5406195" y="4089350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[v]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AB9B129-7ADA-4855-B053-DE30DB99FF10}"/>
              </a:ext>
            </a:extLst>
          </p:cNvPr>
          <p:cNvSpPr/>
          <p:nvPr/>
        </p:nvSpPr>
        <p:spPr>
          <a:xfrm>
            <a:off x="6877113" y="4159511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 [</a:t>
            </a:r>
            <a:r>
              <a:rPr lang="en-GB" sz="2000" dirty="0" err="1">
                <a:solidFill>
                  <a:srgbClr val="115076"/>
                </a:solidFill>
              </a:rPr>
              <a:t>ch</a:t>
            </a:r>
            <a:r>
              <a:rPr lang="en-GB" sz="2000" dirty="0">
                <a:solidFill>
                  <a:srgbClr val="115076"/>
                </a:solidFill>
              </a:rPr>
              <a:t>]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DD40EBD8-DEFB-4121-9EE6-B54F03DDE16A}"/>
              </a:ext>
            </a:extLst>
          </p:cNvPr>
          <p:cNvSpPr/>
          <p:nvPr/>
        </p:nvSpPr>
        <p:spPr>
          <a:xfrm>
            <a:off x="8348031" y="4175447"/>
            <a:ext cx="1470918" cy="797276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115076"/>
                </a:solidFill>
              </a:rPr>
              <a:t>langes</a:t>
            </a:r>
            <a:r>
              <a:rPr lang="en-GB" sz="2000" dirty="0">
                <a:solidFill>
                  <a:srgbClr val="115076"/>
                </a:solidFill>
              </a:rPr>
              <a:t> [ö]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1627322" y="1397834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</a:rPr>
              <a:t>gefahren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3220246" y="1015385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Onkel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4837574" y="875324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heiß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6253671" y="787706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rufen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7749184" y="828251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links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9096982" y="545525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hatte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10384190" y="836421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Polen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9083490" y="1726232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tief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7746195" y="2072462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Süden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6329180" y="2296436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Flugzeug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4883334" y="2439985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schauen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3766978" y="2567718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Schiff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2286182" y="2719052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wenig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2217737" y="4655354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Westen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4035530" y="3717919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aufstehen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5886401" y="3696255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voll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7106047" y="3784996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rechts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B251A70-CAFA-4F96-9100-9B1DAFAC46B3}"/>
              </a:ext>
            </a:extLst>
          </p:cNvPr>
          <p:cNvSpPr txBox="1"/>
          <p:nvPr/>
        </p:nvSpPr>
        <p:spPr>
          <a:xfrm>
            <a:off x="8391289" y="3723915"/>
            <a:ext cx="1621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b="1">
                <a:solidFill>
                  <a:schemeClr val="accent5">
                    <a:lumMod val="50000"/>
                  </a:schemeClr>
                </a:solidFill>
              </a:rPr>
              <a:t>aufhören</a:t>
            </a:r>
            <a:endParaRPr lang="en-GB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Help 7" descr="question mark action button">
            <a:hlinkClick r:id="" action="ppaction://noaction" highlightClick="1">
              <a:snd r:embed="rId3" name="15. VERB. annehmen.wav"/>
            </a:hlinkClick>
          </p:cNvPr>
          <p:cNvSpPr/>
          <p:nvPr/>
        </p:nvSpPr>
        <p:spPr>
          <a:xfrm>
            <a:off x="900000" y="2222061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828399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>
                <a:solidFill>
                  <a:srgbClr val="5B9BD5">
                    <a:lumMod val="50000"/>
                  </a:srgbClr>
                </a:solidFill>
              </a:rPr>
              <a:t>annehmen</a:t>
            </a:r>
            <a:endParaRPr lang="en-GB" sz="11500" dirty="0"/>
          </a:p>
        </p:txBody>
      </p:sp>
      <p:sp>
        <p:nvSpPr>
          <p:cNvPr id="4" name="TextBox 3"/>
          <p:cNvSpPr txBox="1"/>
          <p:nvPr/>
        </p:nvSpPr>
        <p:spPr>
          <a:xfrm>
            <a:off x="3462566" y="2167200"/>
            <a:ext cx="53510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accept]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Action Button: Help 8" descr="question mark action button">
            <a:hlinkClick r:id="" action="ppaction://noaction" highlightClick="1">
              <a:snd r:embed="rId4" name="15. VERB. er will.wav"/>
            </a:hlinkClick>
          </p:cNvPr>
          <p:cNvSpPr/>
          <p:nvPr/>
        </p:nvSpPr>
        <p:spPr>
          <a:xfrm>
            <a:off x="900000" y="5104800"/>
            <a:ext cx="542518" cy="478022"/>
          </a:xfrm>
          <a:prstGeom prst="actionButtonHelp">
            <a:avLst/>
          </a:prstGeom>
          <a:solidFill>
            <a:srgbClr val="EEC1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82400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will den</a:t>
            </a:r>
            <a:r>
              <a:rPr kumimoji="0" lang="de-DE" sz="60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Preis _____</a:t>
            </a:r>
            <a:r>
              <a:rPr kumimoji="0" lang="en-GB" sz="6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______.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95B070-9F18-1047-AD42-62F8B79E04A2}"/>
              </a:ext>
            </a:extLst>
          </p:cNvPr>
          <p:cNvSpPr/>
          <p:nvPr/>
        </p:nvSpPr>
        <p:spPr>
          <a:xfrm>
            <a:off x="6690315" y="4089137"/>
            <a:ext cx="42466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annehmen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EEC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3712" y="5290434"/>
            <a:ext cx="77297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[He wants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EC1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accept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prize.]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9C9F6E0-2ABA-4BE4-8EF9-D6FCB4A63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72" y="2532329"/>
            <a:ext cx="2003094" cy="15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4" grpId="0" animBg="1"/>
      <p:bldP spid="9" grpId="0" animBg="1"/>
      <p:bldP spid="5" grpId="0" animBg="1"/>
      <p:bldP spid="10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F4EB1788-E483-4DB2-9655-015C1020F355}"/>
              </a:ext>
            </a:extLst>
          </p:cNvPr>
          <p:cNvCxnSpPr>
            <a:cxnSpLocks/>
          </p:cNvCxnSpPr>
          <p:nvPr/>
        </p:nvCxnSpPr>
        <p:spPr>
          <a:xfrm>
            <a:off x="5515976" y="2672835"/>
            <a:ext cx="1360801" cy="0"/>
          </a:xfrm>
          <a:prstGeom prst="line">
            <a:avLst/>
          </a:prstGeom>
          <a:ln w="3810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F9E62D-F6CE-EE4B-89D1-4021A44DFAE9}"/>
              </a:ext>
            </a:extLst>
          </p:cNvPr>
          <p:cNvSpPr/>
          <p:nvPr/>
        </p:nvSpPr>
        <p:spPr>
          <a:xfrm>
            <a:off x="252140" y="4153993"/>
            <a:ext cx="3990576" cy="361306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4456091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7469746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Separable verbs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D76F78-96CE-0B43-AB66-B64A1E76CA07}"/>
              </a:ext>
            </a:extLst>
          </p:cNvPr>
          <p:cNvSpPr txBox="1"/>
          <p:nvPr/>
        </p:nvSpPr>
        <p:spPr>
          <a:xfrm>
            <a:off x="220108" y="1578637"/>
            <a:ext cx="12376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 that separable verbs are made up of two parts: a particle and the main verb</a:t>
            </a:r>
            <a:r>
              <a:rPr lang="de-DE" dirty="0">
                <a:solidFill>
                  <a:srgbClr val="002060"/>
                </a:solidFill>
                <a:latin typeface="Century Gothic" panose="020F0302020204030204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20C352-3A19-8D44-88BA-4DB008545E78}"/>
              </a:ext>
            </a:extLst>
          </p:cNvPr>
          <p:cNvSpPr txBox="1"/>
          <p:nvPr/>
        </p:nvSpPr>
        <p:spPr>
          <a:xfrm>
            <a:off x="3049864" y="2286725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B044DF-3E3D-644F-8CE7-F63F16697C35}"/>
              </a:ext>
            </a:extLst>
          </p:cNvPr>
          <p:cNvSpPr txBox="1"/>
          <p:nvPr/>
        </p:nvSpPr>
        <p:spPr>
          <a:xfrm>
            <a:off x="3539888" y="2293120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stehen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853CB8-1CCC-D24C-B912-7C0EA2F703DD}"/>
              </a:ext>
            </a:extLst>
          </p:cNvPr>
          <p:cNvSpPr txBox="1"/>
          <p:nvPr/>
        </p:nvSpPr>
        <p:spPr>
          <a:xfrm>
            <a:off x="5448945" y="2309263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A2CC84-24CB-AF44-ADDA-5CAEFEF311D6}"/>
              </a:ext>
            </a:extLst>
          </p:cNvPr>
          <p:cNvSpPr txBox="1"/>
          <p:nvPr/>
        </p:nvSpPr>
        <p:spPr>
          <a:xfrm>
            <a:off x="5940826" y="2301803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ED5631-91EB-EC4D-B9CF-5B5767C23F17}"/>
              </a:ext>
            </a:extLst>
          </p:cNvPr>
          <p:cNvSpPr txBox="1"/>
          <p:nvPr/>
        </p:nvSpPr>
        <p:spPr>
          <a:xfrm>
            <a:off x="7755399" y="2301803"/>
            <a:ext cx="70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E65E9D-40CC-7F4B-A249-6CF7E57A535A}"/>
              </a:ext>
            </a:extLst>
          </p:cNvPr>
          <p:cNvSpPr txBox="1"/>
          <p:nvPr/>
        </p:nvSpPr>
        <p:spPr>
          <a:xfrm>
            <a:off x="8261130" y="2301804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sehen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50463C-9EE3-0943-8A68-05EFC6775BE4}"/>
              </a:ext>
            </a:extLst>
          </p:cNvPr>
          <p:cNvSpPr txBox="1"/>
          <p:nvPr/>
        </p:nvSpPr>
        <p:spPr>
          <a:xfrm>
            <a:off x="284876" y="4087089"/>
            <a:ext cx="639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CDC21A-2B11-8F49-A327-0AF8091EE8A5}"/>
              </a:ext>
            </a:extLst>
          </p:cNvPr>
          <p:cNvSpPr txBox="1"/>
          <p:nvPr/>
        </p:nvSpPr>
        <p:spPr>
          <a:xfrm>
            <a:off x="1668646" y="4087086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ACEC03-D6F3-5D4F-B930-4E82695721F0}"/>
              </a:ext>
            </a:extLst>
          </p:cNvPr>
          <p:cNvSpPr txBox="1"/>
          <p:nvPr/>
        </p:nvSpPr>
        <p:spPr>
          <a:xfrm>
            <a:off x="2743462" y="4087087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8E447B-3048-5243-941D-E77AAE2277A6}"/>
              </a:ext>
            </a:extLst>
          </p:cNvPr>
          <p:cNvSpPr txBox="1"/>
          <p:nvPr/>
        </p:nvSpPr>
        <p:spPr>
          <a:xfrm>
            <a:off x="3540522" y="4099577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4B6C677-2526-DE44-9BB0-9F514A37D8E0}"/>
              </a:ext>
            </a:extLst>
          </p:cNvPr>
          <p:cNvSpPr txBox="1"/>
          <p:nvPr/>
        </p:nvSpPr>
        <p:spPr>
          <a:xfrm>
            <a:off x="131195" y="3601081"/>
            <a:ext cx="1192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noProof="0" dirty="0">
                <a:solidFill>
                  <a:srgbClr val="002060"/>
                </a:solidFill>
                <a:latin typeface="Century Gothic" panose="020F0302020204030204"/>
              </a:rPr>
              <a:t>What are the singular verb endings in the present tense?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Speech Bubble: Rectangle with Corners Rounded 19">
            <a:extLst>
              <a:ext uri="{FF2B5EF4-FFF2-40B4-BE49-F238E27FC236}">
                <a16:creationId xmlns:a16="http://schemas.microsoft.com/office/drawing/2014/main" xmlns="" id="{A5935794-2A4C-8E42-BA8C-4AD5C2E8D54E}"/>
              </a:ext>
            </a:extLst>
          </p:cNvPr>
          <p:cNvSpPr/>
          <p:nvPr/>
        </p:nvSpPr>
        <p:spPr>
          <a:xfrm>
            <a:off x="4779477" y="147292"/>
            <a:ext cx="5120924" cy="777676"/>
          </a:xfrm>
          <a:prstGeom prst="wedgeRoundRectCallout">
            <a:avLst>
              <a:gd name="adj1" fmla="val -19844"/>
              <a:gd name="adj2" fmla="val 86096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particle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often changes the meaning of the verb,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little or a lot!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F79AB45-E121-6549-80B8-4550D038E943}"/>
              </a:ext>
            </a:extLst>
          </p:cNvPr>
          <p:cNvSpPr txBox="1"/>
          <p:nvPr/>
        </p:nvSpPr>
        <p:spPr>
          <a:xfrm>
            <a:off x="4270795" y="4088764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get / am getting up early.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C1118DB-72ED-45D4-8D31-50132CDDA32F}"/>
              </a:ext>
            </a:extLst>
          </p:cNvPr>
          <p:cNvSpPr txBox="1"/>
          <p:nvPr/>
        </p:nvSpPr>
        <p:spPr>
          <a:xfrm>
            <a:off x="3764476" y="2823366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stand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359DF09-7C50-4EF9-B8A5-7388A881EFD0}"/>
              </a:ext>
            </a:extLst>
          </p:cNvPr>
          <p:cNvSpPr txBox="1"/>
          <p:nvPr/>
        </p:nvSpPr>
        <p:spPr>
          <a:xfrm>
            <a:off x="551145" y="2840633"/>
            <a:ext cx="2665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stand up / get up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9AE70D8-8D47-434C-BBA9-266C7B97AFBC}"/>
              </a:ext>
            </a:extLst>
          </p:cNvPr>
          <p:cNvCxnSpPr>
            <a:cxnSpLocks/>
          </p:cNvCxnSpPr>
          <p:nvPr/>
        </p:nvCxnSpPr>
        <p:spPr>
          <a:xfrm>
            <a:off x="4184455" y="2676881"/>
            <a:ext cx="336026" cy="201142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307FFAF8-0020-4E5B-9F13-1FEB8B1D967B}"/>
              </a:ext>
            </a:extLst>
          </p:cNvPr>
          <p:cNvCxnSpPr>
            <a:cxnSpLocks/>
          </p:cNvCxnSpPr>
          <p:nvPr/>
        </p:nvCxnSpPr>
        <p:spPr>
          <a:xfrm flipH="1">
            <a:off x="2943616" y="2666759"/>
            <a:ext cx="570250" cy="201701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53DFF3B-AC93-45F2-B69F-177068C809A6}"/>
              </a:ext>
            </a:extLst>
          </p:cNvPr>
          <p:cNvCxnSpPr>
            <a:cxnSpLocks/>
          </p:cNvCxnSpPr>
          <p:nvPr/>
        </p:nvCxnSpPr>
        <p:spPr>
          <a:xfrm>
            <a:off x="3175387" y="2661083"/>
            <a:ext cx="1427832" cy="0"/>
          </a:xfrm>
          <a:prstGeom prst="line">
            <a:avLst/>
          </a:prstGeom>
          <a:ln w="3810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A1DD7C8-5162-47E8-A3F5-F3EBF8F1B6F6}"/>
              </a:ext>
            </a:extLst>
          </p:cNvPr>
          <p:cNvCxnSpPr>
            <a:cxnSpLocks/>
          </p:cNvCxnSpPr>
          <p:nvPr/>
        </p:nvCxnSpPr>
        <p:spPr>
          <a:xfrm>
            <a:off x="3664252" y="2666959"/>
            <a:ext cx="938967" cy="0"/>
          </a:xfrm>
          <a:prstGeom prst="line">
            <a:avLst/>
          </a:prstGeom>
          <a:ln w="3810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E7F3415-DB85-4105-8C6C-948E18DEC774}"/>
              </a:ext>
            </a:extLst>
          </p:cNvPr>
          <p:cNvSpPr txBox="1"/>
          <p:nvPr/>
        </p:nvSpPr>
        <p:spPr>
          <a:xfrm>
            <a:off x="6153522" y="2847137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hear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E9401781-A720-4ABE-969F-A237FB7B2B83}"/>
              </a:ext>
            </a:extLst>
          </p:cNvPr>
          <p:cNvCxnSpPr>
            <a:cxnSpLocks/>
          </p:cNvCxnSpPr>
          <p:nvPr/>
        </p:nvCxnSpPr>
        <p:spPr>
          <a:xfrm>
            <a:off x="6238405" y="2671247"/>
            <a:ext cx="516001" cy="264790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3B9160C3-7AA3-4CDA-82AE-7D4011D1B0D3}"/>
              </a:ext>
            </a:extLst>
          </p:cNvPr>
          <p:cNvCxnSpPr>
            <a:cxnSpLocks/>
          </p:cNvCxnSpPr>
          <p:nvPr/>
        </p:nvCxnSpPr>
        <p:spPr>
          <a:xfrm>
            <a:off x="6041937" y="2672835"/>
            <a:ext cx="817876" cy="0"/>
          </a:xfrm>
          <a:prstGeom prst="line">
            <a:avLst/>
          </a:prstGeom>
          <a:ln w="3810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96C8809-FED0-4F6E-8954-080FFC724C78}"/>
              </a:ext>
            </a:extLst>
          </p:cNvPr>
          <p:cNvSpPr txBox="1"/>
          <p:nvPr/>
        </p:nvSpPr>
        <p:spPr>
          <a:xfrm>
            <a:off x="5026399" y="2836902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stop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B025797D-A23D-4D85-94EF-6FCA95CADE4C}"/>
              </a:ext>
            </a:extLst>
          </p:cNvPr>
          <p:cNvCxnSpPr>
            <a:cxnSpLocks/>
          </p:cNvCxnSpPr>
          <p:nvPr/>
        </p:nvCxnSpPr>
        <p:spPr>
          <a:xfrm flipH="1">
            <a:off x="5636672" y="2671247"/>
            <a:ext cx="282749" cy="266350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0796299-B31A-480B-A28E-8C7BC150E854}"/>
              </a:ext>
            </a:extLst>
          </p:cNvPr>
          <p:cNvSpPr txBox="1"/>
          <p:nvPr/>
        </p:nvSpPr>
        <p:spPr>
          <a:xfrm>
            <a:off x="9694199" y="2820040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see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C1E9C7A5-E9A4-4FEB-B0E8-E124B9177F76}"/>
              </a:ext>
            </a:extLst>
          </p:cNvPr>
          <p:cNvCxnSpPr>
            <a:cxnSpLocks/>
          </p:cNvCxnSpPr>
          <p:nvPr/>
        </p:nvCxnSpPr>
        <p:spPr>
          <a:xfrm>
            <a:off x="8679864" y="2690716"/>
            <a:ext cx="1033354" cy="177276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CB121440-1E5F-42C8-98BD-A841AE63685F}"/>
              </a:ext>
            </a:extLst>
          </p:cNvPr>
          <p:cNvCxnSpPr>
            <a:cxnSpLocks/>
          </p:cNvCxnSpPr>
          <p:nvPr/>
        </p:nvCxnSpPr>
        <p:spPr>
          <a:xfrm>
            <a:off x="8390964" y="2681779"/>
            <a:ext cx="817876" cy="0"/>
          </a:xfrm>
          <a:prstGeom prst="line">
            <a:avLst/>
          </a:prstGeom>
          <a:ln w="3810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CEA52B2-01C8-4025-B59A-9C62C3981062}"/>
              </a:ext>
            </a:extLst>
          </p:cNvPr>
          <p:cNvSpPr txBox="1"/>
          <p:nvPr/>
        </p:nvSpPr>
        <p:spPr>
          <a:xfrm>
            <a:off x="7339939" y="2828976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appear / look 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E17636B8-AA74-44DA-ADC8-F66EBA46115B}"/>
              </a:ext>
            </a:extLst>
          </p:cNvPr>
          <p:cNvCxnSpPr>
            <a:cxnSpLocks/>
          </p:cNvCxnSpPr>
          <p:nvPr/>
        </p:nvCxnSpPr>
        <p:spPr>
          <a:xfrm flipH="1">
            <a:off x="8008142" y="2693096"/>
            <a:ext cx="246510" cy="218234"/>
          </a:xfrm>
          <a:prstGeom prst="straightConnector1">
            <a:avLst/>
          </a:prstGeom>
          <a:ln w="381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4F77E54-ADC5-478A-B6DB-51861886F735}"/>
              </a:ext>
            </a:extLst>
          </p:cNvPr>
          <p:cNvCxnSpPr>
            <a:cxnSpLocks/>
          </p:cNvCxnSpPr>
          <p:nvPr/>
        </p:nvCxnSpPr>
        <p:spPr>
          <a:xfrm>
            <a:off x="7835918" y="2678110"/>
            <a:ext cx="1427832" cy="0"/>
          </a:xfrm>
          <a:prstGeom prst="line">
            <a:avLst/>
          </a:prstGeom>
          <a:ln w="3810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peech Bubble: Rectangle with Corners Rounded 19">
            <a:extLst>
              <a:ext uri="{FF2B5EF4-FFF2-40B4-BE49-F238E27FC236}">
                <a16:creationId xmlns:a16="http://schemas.microsoft.com/office/drawing/2014/main" xmlns="" id="{D585966C-F962-4A2F-9720-147F3870F00D}"/>
              </a:ext>
            </a:extLst>
          </p:cNvPr>
          <p:cNvSpPr/>
          <p:nvPr/>
        </p:nvSpPr>
        <p:spPr>
          <a:xfrm>
            <a:off x="8615784" y="3698695"/>
            <a:ext cx="3481934" cy="965487"/>
          </a:xfrm>
          <a:prstGeom prst="wedgeRoundRectCallout">
            <a:avLst>
              <a:gd name="adj1" fmla="val -55713"/>
              <a:gd name="adj2" fmla="val -16698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de-DE" sz="2000" dirty="0">
                <a:solidFill>
                  <a:schemeClr val="bg1"/>
                </a:solidFill>
              </a:rPr>
              <a:t>Remember: in the present tense the </a:t>
            </a:r>
            <a:r>
              <a:rPr lang="de-DE" sz="2000" b="1" dirty="0">
                <a:solidFill>
                  <a:srgbClr val="DAA520"/>
                </a:solidFill>
              </a:rPr>
              <a:t>particle</a:t>
            </a:r>
            <a:r>
              <a:rPr lang="de-DE" sz="2000" dirty="0">
                <a:solidFill>
                  <a:schemeClr val="bg1"/>
                </a:solidFill>
              </a:rPr>
              <a:t> moves to the end of the clause.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AD33FD00-A2FD-4F69-8156-CEAFD816D7D1}"/>
              </a:ext>
            </a:extLst>
          </p:cNvPr>
          <p:cNvSpPr/>
          <p:nvPr/>
        </p:nvSpPr>
        <p:spPr>
          <a:xfrm>
            <a:off x="252140" y="4586333"/>
            <a:ext cx="3990576" cy="361306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0ADD9B4-B85E-4C8E-9FC8-47659C94C704}"/>
              </a:ext>
            </a:extLst>
          </p:cNvPr>
          <p:cNvSpPr txBox="1"/>
          <p:nvPr/>
        </p:nvSpPr>
        <p:spPr>
          <a:xfrm>
            <a:off x="284876" y="4519429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Du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7FA8ADA-8014-4148-9E36-F978DF39A292}"/>
              </a:ext>
            </a:extLst>
          </p:cNvPr>
          <p:cNvSpPr txBox="1"/>
          <p:nvPr/>
        </p:nvSpPr>
        <p:spPr>
          <a:xfrm>
            <a:off x="1668646" y="4519426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6CF819B-6BCF-4B08-AAEA-6C1852B2AA1C}"/>
              </a:ext>
            </a:extLst>
          </p:cNvPr>
          <p:cNvSpPr txBox="1"/>
          <p:nvPr/>
        </p:nvSpPr>
        <p:spPr>
          <a:xfrm>
            <a:off x="2743462" y="4519427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485BC310-C005-4F2C-A892-EAFA0AAF39E1}"/>
              </a:ext>
            </a:extLst>
          </p:cNvPr>
          <p:cNvSpPr txBox="1"/>
          <p:nvPr/>
        </p:nvSpPr>
        <p:spPr>
          <a:xfrm>
            <a:off x="3529299" y="4510544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7E88A15-5035-4871-89F9-06C52B281141}"/>
              </a:ext>
            </a:extLst>
          </p:cNvPr>
          <p:cNvSpPr txBox="1"/>
          <p:nvPr/>
        </p:nvSpPr>
        <p:spPr>
          <a:xfrm>
            <a:off x="4270795" y="4521104"/>
            <a:ext cx="469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get / are getting up early.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2C4E812A-5B3D-44B3-9B34-A280EB6E90A2}"/>
              </a:ext>
            </a:extLst>
          </p:cNvPr>
          <p:cNvSpPr/>
          <p:nvPr/>
        </p:nvSpPr>
        <p:spPr>
          <a:xfrm>
            <a:off x="252140" y="5047995"/>
            <a:ext cx="3990576" cy="361306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5F95C1B-9CB7-4933-ABAD-BF9A9A538628}"/>
              </a:ext>
            </a:extLst>
          </p:cNvPr>
          <p:cNvSpPr txBox="1"/>
          <p:nvPr/>
        </p:nvSpPr>
        <p:spPr>
          <a:xfrm>
            <a:off x="284876" y="4981091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/es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CC791E1-8B19-4C7A-98A5-01980DD48231}"/>
              </a:ext>
            </a:extLst>
          </p:cNvPr>
          <p:cNvSpPr txBox="1"/>
          <p:nvPr/>
        </p:nvSpPr>
        <p:spPr>
          <a:xfrm>
            <a:off x="1668646" y="498108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AE832DFE-F60F-42E9-AFDA-18D87A2F6B17}"/>
              </a:ext>
            </a:extLst>
          </p:cNvPr>
          <p:cNvSpPr txBox="1"/>
          <p:nvPr/>
        </p:nvSpPr>
        <p:spPr>
          <a:xfrm>
            <a:off x="2743462" y="498108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6B5C59C-6454-4085-8B68-E51C7FFB1B8E}"/>
              </a:ext>
            </a:extLst>
          </p:cNvPr>
          <p:cNvSpPr txBox="1"/>
          <p:nvPr/>
        </p:nvSpPr>
        <p:spPr>
          <a:xfrm>
            <a:off x="3529299" y="4972206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AF69A376-AE34-4EB7-BC0D-4B6D3BCBA1C7}"/>
              </a:ext>
            </a:extLst>
          </p:cNvPr>
          <p:cNvSpPr txBox="1"/>
          <p:nvPr/>
        </p:nvSpPr>
        <p:spPr>
          <a:xfrm>
            <a:off x="4270795" y="4982766"/>
            <a:ext cx="4851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S/he it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gets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/ is getting up early.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84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30" grpId="0"/>
      <p:bldP spid="32" grpId="0" animBg="1"/>
      <p:bldP spid="38" grpId="0"/>
      <p:bldP spid="33" grpId="0"/>
      <p:bldP spid="34" grpId="0"/>
      <p:bldP spid="47" grpId="0"/>
      <p:bldP spid="51" grpId="0"/>
      <p:bldP spid="57" grpId="0"/>
      <p:bldP spid="60" grpId="0"/>
      <p:bldP spid="63" grpId="0" animBg="1"/>
      <p:bldP spid="64" grpId="0" animBg="1"/>
      <p:bldP spid="65" grpId="0"/>
      <p:bldP spid="66" grpId="0"/>
      <p:bldP spid="67" grpId="0"/>
      <p:bldP spid="68" grpId="0"/>
      <p:bldP spid="69" grpId="0"/>
      <p:bldP spid="70" grpId="0" animBg="1"/>
      <p:bldP spid="71" grpId="0"/>
      <p:bldP spid="72" grpId="0"/>
      <p:bldP spid="73" grpId="0"/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09600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Wolfgang </a:t>
            </a:r>
            <a:r>
              <a:rPr lang="en-GB" sz="3600" b="1" dirty="0" err="1">
                <a:solidFill>
                  <a:schemeClr val="bg1"/>
                </a:solidFill>
              </a:rPr>
              <a:t>ist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ein</a:t>
            </a:r>
            <a:r>
              <a:rPr lang="en-GB" sz="3600" b="1" dirty="0">
                <a:solidFill>
                  <a:schemeClr val="bg1"/>
                </a:solidFill>
              </a:rPr>
              <a:t> Superstar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905892" y="247046"/>
            <a:ext cx="1051435" cy="329893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D76F78-96CE-0B43-AB66-B64A1E76CA07}"/>
              </a:ext>
            </a:extLst>
          </p:cNvPr>
          <p:cNvSpPr txBox="1"/>
          <p:nvPr/>
        </p:nvSpPr>
        <p:spPr>
          <a:xfrm>
            <a:off x="146547" y="1273697"/>
            <a:ext cx="1191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träumt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… Lies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Sätze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auf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am Ende.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358A8D9-0BDA-4A03-88CD-60374DBE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23" y="5149961"/>
            <a:ext cx="1895028" cy="1153281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F104C9F-8642-4526-AF6F-353D29200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1" r="23993" b="44993"/>
          <a:stretch/>
        </p:blipFill>
        <p:spPr>
          <a:xfrm>
            <a:off x="5127693" y="2887773"/>
            <a:ext cx="1338147" cy="1929161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xmlns="" id="{8529A4BA-8537-4797-82BB-7344DFE75C39}"/>
              </a:ext>
            </a:extLst>
          </p:cNvPr>
          <p:cNvSpPr/>
          <p:nvPr/>
        </p:nvSpPr>
        <p:spPr>
          <a:xfrm>
            <a:off x="146547" y="5018049"/>
            <a:ext cx="4793443" cy="1237783"/>
          </a:xfrm>
          <a:prstGeom prst="cloudCallout">
            <a:avLst>
              <a:gd name="adj1" fmla="val 55542"/>
              <a:gd name="adj2" fmla="val -6854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7FA402-7864-421F-BB4D-A4375E1544ED}"/>
              </a:ext>
            </a:extLst>
          </p:cNvPr>
          <p:cNvSpPr txBox="1"/>
          <p:nvPr/>
        </p:nvSpPr>
        <p:spPr>
          <a:xfrm>
            <a:off x="535506" y="5224113"/>
            <a:ext cx="4404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stehe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meiner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Gitarre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auf der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Straße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.  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05C0C0A-CA0F-41EB-9B3C-3BCF044F02D4}"/>
              </a:ext>
            </a:extLst>
          </p:cNvPr>
          <p:cNvSpPr txBox="1"/>
          <p:nvPr/>
        </p:nvSpPr>
        <p:spPr>
          <a:xfrm>
            <a:off x="2703231" y="5643830"/>
            <a:ext cx="6467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___.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xmlns="" id="{5A1E86C7-D6F0-40CE-B6EC-5848244A6297}"/>
              </a:ext>
            </a:extLst>
          </p:cNvPr>
          <p:cNvSpPr/>
          <p:nvPr/>
        </p:nvSpPr>
        <p:spPr>
          <a:xfrm>
            <a:off x="0" y="3983031"/>
            <a:ext cx="4814361" cy="1035018"/>
          </a:xfrm>
          <a:prstGeom prst="cloudCallout">
            <a:avLst>
              <a:gd name="adj1" fmla="val 57868"/>
              <a:gd name="adj2" fmla="val -15992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AE2A13A-0839-44BD-BCE7-19A13013AC19}"/>
              </a:ext>
            </a:extLst>
          </p:cNvPr>
          <p:cNvSpPr txBox="1"/>
          <p:nvPr/>
        </p:nvSpPr>
        <p:spPr>
          <a:xfrm>
            <a:off x="409877" y="4185602"/>
            <a:ext cx="440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schaue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Leute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an  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AFF0EF4-6AEC-4448-8B49-52E5432CD410}"/>
              </a:ext>
            </a:extLst>
          </p:cNvPr>
          <p:cNvSpPr txBox="1"/>
          <p:nvPr/>
        </p:nvSpPr>
        <p:spPr>
          <a:xfrm>
            <a:off x="3614374" y="4185602"/>
            <a:ext cx="6467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___</a:t>
            </a: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08F4630-5783-4EC5-8159-35029EA38D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" y="4802306"/>
            <a:ext cx="482822" cy="925320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xmlns="" id="{B7D6FB95-C19A-4B8F-969F-3FCDE035256D}"/>
              </a:ext>
            </a:extLst>
          </p:cNvPr>
          <p:cNvSpPr/>
          <p:nvPr/>
        </p:nvSpPr>
        <p:spPr>
          <a:xfrm>
            <a:off x="146547" y="2680353"/>
            <a:ext cx="4793443" cy="1217438"/>
          </a:xfrm>
          <a:prstGeom prst="cloudCallout">
            <a:avLst>
              <a:gd name="adj1" fmla="val 55775"/>
              <a:gd name="adj2" fmla="val 4857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A1068C-A887-47DB-9E85-C4629FF1C4E2}"/>
              </a:ext>
            </a:extLst>
          </p:cNvPr>
          <p:cNvSpPr txBox="1"/>
          <p:nvPr/>
        </p:nvSpPr>
        <p:spPr>
          <a:xfrm>
            <a:off x="677506" y="2862773"/>
            <a:ext cx="4404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Meine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Show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fängt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um </a:t>
            </a:r>
            <a:br>
              <a:rPr lang="en-GB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drei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Uhr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an  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2F648C5-13C6-4397-A9B6-F931C817A5CD}"/>
              </a:ext>
            </a:extLst>
          </p:cNvPr>
          <p:cNvSpPr txBox="1"/>
          <p:nvPr/>
        </p:nvSpPr>
        <p:spPr>
          <a:xfrm>
            <a:off x="1944430" y="3293472"/>
            <a:ext cx="6467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xmlns="" id="{1F78BEA6-A16B-4007-BAF9-3223213BB7B7}"/>
              </a:ext>
            </a:extLst>
          </p:cNvPr>
          <p:cNvSpPr/>
          <p:nvPr/>
        </p:nvSpPr>
        <p:spPr>
          <a:xfrm>
            <a:off x="126380" y="1703561"/>
            <a:ext cx="5428721" cy="934114"/>
          </a:xfrm>
          <a:prstGeom prst="cloudCallout">
            <a:avLst>
              <a:gd name="adj1" fmla="val 57004"/>
              <a:gd name="adj2" fmla="val 6604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22BB12A-187E-4F49-B2B0-DA6E2D585691}"/>
              </a:ext>
            </a:extLst>
          </p:cNvPr>
          <p:cNvSpPr txBox="1"/>
          <p:nvPr/>
        </p:nvSpPr>
        <p:spPr>
          <a:xfrm>
            <a:off x="504978" y="1849762"/>
            <a:ext cx="46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Ich singe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mein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neues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Lied.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64CD471-230A-4739-821C-FFAEB36E2719}"/>
              </a:ext>
            </a:extLst>
          </p:cNvPr>
          <p:cNvSpPr txBox="1"/>
          <p:nvPr/>
        </p:nvSpPr>
        <p:spPr>
          <a:xfrm>
            <a:off x="4363702" y="1862765"/>
            <a:ext cx="6467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___.</a:t>
            </a:r>
          </a:p>
        </p:txBody>
      </p:sp>
      <p:pic>
        <p:nvPicPr>
          <p:cNvPr id="32" name="Picture 3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993F1D8F-6226-4E9B-836F-23A41A36C1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0" y="2083526"/>
            <a:ext cx="598252" cy="802890"/>
          </a:xfrm>
          <a:prstGeom prst="rect">
            <a:avLst/>
          </a:prstGeom>
        </p:spPr>
      </p:pic>
      <p:sp>
        <p:nvSpPr>
          <p:cNvPr id="33" name="Thought Bubble: Cloud 32">
            <a:extLst>
              <a:ext uri="{FF2B5EF4-FFF2-40B4-BE49-F238E27FC236}">
                <a16:creationId xmlns:a16="http://schemas.microsoft.com/office/drawing/2014/main" xmlns="" id="{055601A5-7125-4AA0-B561-20E93D1FFCEE}"/>
              </a:ext>
            </a:extLst>
          </p:cNvPr>
          <p:cNvSpPr/>
          <p:nvPr/>
        </p:nvSpPr>
        <p:spPr>
          <a:xfrm>
            <a:off x="5958703" y="1662390"/>
            <a:ext cx="5161680" cy="1030044"/>
          </a:xfrm>
          <a:prstGeom prst="cloudCallout">
            <a:avLst>
              <a:gd name="adj1" fmla="val -48207"/>
              <a:gd name="adj2" fmla="val 7373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41DCE29-B351-47BD-8F71-8CE7C6AF9927}"/>
              </a:ext>
            </a:extLst>
          </p:cNvPr>
          <p:cNvSpPr txBox="1"/>
          <p:nvPr/>
        </p:nvSpPr>
        <p:spPr>
          <a:xfrm>
            <a:off x="6970529" y="1717676"/>
            <a:ext cx="4691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Am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nächsten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Tag </a:t>
            </a:r>
            <a:br>
              <a:rPr lang="en-GB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ruft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man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mich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an  .   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A2BF092-F832-43BA-B286-F44E9B30302C}"/>
              </a:ext>
            </a:extLst>
          </p:cNvPr>
          <p:cNvSpPr txBox="1"/>
          <p:nvPr/>
        </p:nvSpPr>
        <p:spPr>
          <a:xfrm>
            <a:off x="9156770" y="2107836"/>
            <a:ext cx="6467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xmlns="" id="{9CDFE45E-9A24-42C2-9DDB-80D675801F79}"/>
              </a:ext>
            </a:extLst>
          </p:cNvPr>
          <p:cNvSpPr/>
          <p:nvPr/>
        </p:nvSpPr>
        <p:spPr>
          <a:xfrm>
            <a:off x="6760049" y="2701345"/>
            <a:ext cx="4793443" cy="1001419"/>
          </a:xfrm>
          <a:prstGeom prst="cloudCallout">
            <a:avLst>
              <a:gd name="adj1" fmla="val -56356"/>
              <a:gd name="adj2" fmla="val 3912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761A472-E3BA-4BB7-B4F2-A5D9E6725251}"/>
              </a:ext>
            </a:extLst>
          </p:cNvPr>
          <p:cNvSpPr txBox="1"/>
          <p:nvPr/>
        </p:nvSpPr>
        <p:spPr>
          <a:xfrm>
            <a:off x="7447672" y="2769444"/>
            <a:ext cx="4404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gewinne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den IMA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Musikpreis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!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076A360-F1C9-4EFD-A960-9F7A541182F5}"/>
              </a:ext>
            </a:extLst>
          </p:cNvPr>
          <p:cNvSpPr txBox="1"/>
          <p:nvPr/>
        </p:nvSpPr>
        <p:spPr>
          <a:xfrm>
            <a:off x="8993749" y="3161823"/>
            <a:ext cx="9031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___ !</a:t>
            </a:r>
          </a:p>
        </p:txBody>
      </p:sp>
      <p:sp>
        <p:nvSpPr>
          <p:cNvPr id="39" name="Thought Bubble: Cloud 38">
            <a:extLst>
              <a:ext uri="{FF2B5EF4-FFF2-40B4-BE49-F238E27FC236}">
                <a16:creationId xmlns:a16="http://schemas.microsoft.com/office/drawing/2014/main" xmlns="" id="{DA00359C-EA60-4586-9617-C2CEA4990195}"/>
              </a:ext>
            </a:extLst>
          </p:cNvPr>
          <p:cNvSpPr/>
          <p:nvPr/>
        </p:nvSpPr>
        <p:spPr>
          <a:xfrm>
            <a:off x="6866117" y="3821212"/>
            <a:ext cx="4793443" cy="1031769"/>
          </a:xfrm>
          <a:prstGeom prst="cloudCallout">
            <a:avLst>
              <a:gd name="adj1" fmla="val -60311"/>
              <a:gd name="adj2" fmla="val -1599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22ABFD0-7007-4792-91FF-032EA6A442C5}"/>
              </a:ext>
            </a:extLst>
          </p:cNvPr>
          <p:cNvSpPr txBox="1"/>
          <p:nvPr/>
        </p:nvSpPr>
        <p:spPr>
          <a:xfrm>
            <a:off x="7425528" y="4082509"/>
            <a:ext cx="440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nehme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an 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F6093E3-F21B-49CB-819D-FFAFD0A14204}"/>
              </a:ext>
            </a:extLst>
          </p:cNvPr>
          <p:cNvSpPr txBox="1"/>
          <p:nvPr/>
        </p:nvSpPr>
        <p:spPr>
          <a:xfrm>
            <a:off x="10540839" y="4098413"/>
            <a:ext cx="6467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42" name="Thought Bubble: Cloud 41">
            <a:extLst>
              <a:ext uri="{FF2B5EF4-FFF2-40B4-BE49-F238E27FC236}">
                <a16:creationId xmlns:a16="http://schemas.microsoft.com/office/drawing/2014/main" xmlns="" id="{D6886C64-33DE-4BDF-897A-BE2663E314E5}"/>
              </a:ext>
            </a:extLst>
          </p:cNvPr>
          <p:cNvSpPr/>
          <p:nvPr/>
        </p:nvSpPr>
        <p:spPr>
          <a:xfrm>
            <a:off x="7374394" y="4916648"/>
            <a:ext cx="4793443" cy="1237782"/>
          </a:xfrm>
          <a:prstGeom prst="cloudCallout">
            <a:avLst>
              <a:gd name="adj1" fmla="val -64731"/>
              <a:gd name="adj2" fmla="val -59573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985F5DD-7C7D-4AFA-9F46-DB67DA2EC2D7}"/>
              </a:ext>
            </a:extLst>
          </p:cNvPr>
          <p:cNvSpPr txBox="1"/>
          <p:nvPr/>
        </p:nvSpPr>
        <p:spPr>
          <a:xfrm>
            <a:off x="7946496" y="5101314"/>
            <a:ext cx="4404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Juhu! Ich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höre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der Schule  auf  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7A69380-D07F-4464-BF72-043FCAD924AB}"/>
              </a:ext>
            </a:extLst>
          </p:cNvPr>
          <p:cNvSpPr txBox="1"/>
          <p:nvPr/>
        </p:nvSpPr>
        <p:spPr>
          <a:xfrm>
            <a:off x="9108315" y="5511712"/>
            <a:ext cx="6467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___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D9F5681-2C16-466C-8CC5-689ED571A9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445" y="3350833"/>
            <a:ext cx="903137" cy="869057"/>
          </a:xfrm>
          <a:prstGeom prst="rect">
            <a:avLst/>
          </a:prstGeom>
        </p:spPr>
      </p:pic>
      <p:pic>
        <p:nvPicPr>
          <p:cNvPr id="46" name="Picture 45" descr="A picture containing cup, mug&#10;&#10;Description automatically generated">
            <a:extLst>
              <a:ext uri="{FF2B5EF4-FFF2-40B4-BE49-F238E27FC236}">
                <a16:creationId xmlns:a16="http://schemas.microsoft.com/office/drawing/2014/main" xmlns="" id="{A0D4C097-E527-4F00-BA5D-AA909EA015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03" y="3934815"/>
            <a:ext cx="563246" cy="55479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1D7D8E4-BBCF-4A90-97E4-CA43BD69946E}"/>
              </a:ext>
            </a:extLst>
          </p:cNvPr>
          <p:cNvSpPr txBox="1"/>
          <p:nvPr/>
        </p:nvSpPr>
        <p:spPr>
          <a:xfrm>
            <a:off x="290210" y="5154439"/>
            <a:ext cx="26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AA520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A365500-0B2F-4636-8A51-D52C261C17D6}"/>
              </a:ext>
            </a:extLst>
          </p:cNvPr>
          <p:cNvSpPr txBox="1"/>
          <p:nvPr/>
        </p:nvSpPr>
        <p:spPr>
          <a:xfrm>
            <a:off x="163819" y="4079324"/>
            <a:ext cx="26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AA520"/>
                </a:solidFill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B95E0D2-DC28-488D-BBE2-9B5D401757DF}"/>
              </a:ext>
            </a:extLst>
          </p:cNvPr>
          <p:cNvSpPr txBox="1"/>
          <p:nvPr/>
        </p:nvSpPr>
        <p:spPr>
          <a:xfrm>
            <a:off x="339844" y="2805525"/>
            <a:ext cx="26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AA52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0F28323-DF7E-4B46-AA55-C06D88A97744}"/>
              </a:ext>
            </a:extLst>
          </p:cNvPr>
          <p:cNvSpPr txBox="1"/>
          <p:nvPr/>
        </p:nvSpPr>
        <p:spPr>
          <a:xfrm>
            <a:off x="282095" y="1633183"/>
            <a:ext cx="26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AA520"/>
                </a:solidFill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B23F9FB-7626-42AF-B17F-E8C96D644268}"/>
              </a:ext>
            </a:extLst>
          </p:cNvPr>
          <p:cNvSpPr txBox="1"/>
          <p:nvPr/>
        </p:nvSpPr>
        <p:spPr>
          <a:xfrm>
            <a:off x="6628227" y="1696349"/>
            <a:ext cx="263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AA52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BD52A07-9322-4ABD-B51A-E1146D38DB11}"/>
              </a:ext>
            </a:extLst>
          </p:cNvPr>
          <p:cNvSpPr txBox="1"/>
          <p:nvPr/>
        </p:nvSpPr>
        <p:spPr>
          <a:xfrm>
            <a:off x="7069925" y="2668318"/>
            <a:ext cx="26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AA520"/>
                </a:solidFill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BCEF7A2-1496-4D66-BDF0-753D899ED602}"/>
              </a:ext>
            </a:extLst>
          </p:cNvPr>
          <p:cNvSpPr txBox="1"/>
          <p:nvPr/>
        </p:nvSpPr>
        <p:spPr>
          <a:xfrm>
            <a:off x="7205990" y="4020953"/>
            <a:ext cx="26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AA520"/>
                </a:solidFill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6E6A635-CFD6-4712-9911-CAC50799577B}"/>
              </a:ext>
            </a:extLst>
          </p:cNvPr>
          <p:cNvSpPr txBox="1"/>
          <p:nvPr/>
        </p:nvSpPr>
        <p:spPr>
          <a:xfrm>
            <a:off x="7672767" y="5042330"/>
            <a:ext cx="26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AA52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013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0" grpId="1" animBg="1"/>
      <p:bldP spid="22" grpId="0" animBg="1"/>
      <p:bldP spid="23" grpId="0"/>
      <p:bldP spid="24" grpId="0" animBg="1"/>
      <p:bldP spid="24" grpId="1" animBg="1"/>
      <p:bldP spid="25" grpId="0" animBg="1"/>
      <p:bldP spid="26" grpId="0"/>
      <p:bldP spid="27" grpId="0" animBg="1"/>
      <p:bldP spid="27" grpId="1" animBg="1"/>
      <p:bldP spid="28" grpId="0" animBg="1"/>
      <p:bldP spid="29" grpId="0"/>
      <p:bldP spid="30" grpId="0" animBg="1"/>
      <p:bldP spid="30" grpId="1" animBg="1"/>
      <p:bldP spid="33" grpId="0" animBg="1"/>
      <p:bldP spid="34" grpId="0"/>
      <p:bldP spid="35" grpId="0" animBg="1"/>
      <p:bldP spid="35" grpId="1" animBg="1"/>
      <p:bldP spid="36" grpId="0" animBg="1"/>
      <p:bldP spid="37" grpId="0"/>
      <p:bldP spid="38" grpId="0" animBg="1"/>
      <p:bldP spid="38" grpId="1" animBg="1"/>
      <p:bldP spid="39" grpId="0" animBg="1"/>
      <p:bldP spid="40" grpId="0"/>
      <p:bldP spid="41" grpId="0" animBg="1"/>
      <p:bldP spid="41" grpId="1" animBg="1"/>
      <p:bldP spid="42" grpId="0" animBg="1"/>
      <p:bldP spid="43" grpId="0"/>
      <p:bldP spid="44" grpId="0" animBg="1"/>
      <p:bldP spid="44" grpId="1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7078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887844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Wolfgang </a:t>
            </a:r>
            <a:r>
              <a:rPr lang="en-GB" sz="3600" b="1" dirty="0" err="1">
                <a:solidFill>
                  <a:schemeClr val="bg1"/>
                </a:solidFill>
              </a:rPr>
              <a:t>schreibt</a:t>
            </a:r>
            <a:r>
              <a:rPr lang="en-GB" sz="3600" b="1" dirty="0">
                <a:solidFill>
                  <a:schemeClr val="bg1"/>
                </a:solidFill>
              </a:rPr>
              <a:t> Alastair.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905892" y="247046"/>
            <a:ext cx="1051435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D76F78-96CE-0B43-AB66-B64A1E76CA07}"/>
              </a:ext>
            </a:extLst>
          </p:cNvPr>
          <p:cNvSpPr txBox="1"/>
          <p:nvPr/>
        </p:nvSpPr>
        <p:spPr>
          <a:xfrm>
            <a:off x="95069" y="1008519"/>
            <a:ext cx="1186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Wolfgang will Alastair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Traum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erzählen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*.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Kannst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du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ihm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helfen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br>
              <a:rPr lang="en-US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Traum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auf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xmlns="" id="{CFDCC0FF-DF3D-4DE3-B2C7-32A3FD0A8D14}"/>
              </a:ext>
            </a:extLst>
          </p:cNvPr>
          <p:cNvSpPr/>
          <p:nvPr/>
        </p:nvSpPr>
        <p:spPr>
          <a:xfrm>
            <a:off x="6947209" y="201566"/>
            <a:ext cx="2051823" cy="777676"/>
          </a:xfrm>
          <a:prstGeom prst="wedgeRoundRectCallout">
            <a:avLst>
              <a:gd name="adj1" fmla="val -19844"/>
              <a:gd name="adj2" fmla="val 50248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erzählen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–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tell, narrate</a:t>
            </a:r>
          </a:p>
        </p:txBody>
      </p:sp>
      <p:pic>
        <p:nvPicPr>
          <p:cNvPr id="50" name="Picture 49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7264B342-3AAE-42F7-8F0C-139428E0C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3" y="1362444"/>
            <a:ext cx="7741148" cy="511641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2F8C828-D73D-45C3-A466-6BCA1B0C4D64}"/>
              </a:ext>
            </a:extLst>
          </p:cNvPr>
          <p:cNvSpPr txBox="1"/>
          <p:nvPr/>
        </p:nvSpPr>
        <p:spPr>
          <a:xfrm>
            <a:off x="434901" y="1815803"/>
            <a:ext cx="2932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stehe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meiner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Gitarre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auf der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Straße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F27874D-024C-462A-B1D1-39B92BFB5906}"/>
              </a:ext>
            </a:extLst>
          </p:cNvPr>
          <p:cNvSpPr txBox="1"/>
          <p:nvPr/>
        </p:nvSpPr>
        <p:spPr>
          <a:xfrm>
            <a:off x="423750" y="2610383"/>
            <a:ext cx="349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schaue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Leute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an.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73793BE-3E80-41EC-892C-3D99F7277E0E}"/>
              </a:ext>
            </a:extLst>
          </p:cNvPr>
          <p:cNvSpPr txBox="1"/>
          <p:nvPr/>
        </p:nvSpPr>
        <p:spPr>
          <a:xfrm>
            <a:off x="446031" y="3047040"/>
            <a:ext cx="3491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Meine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Show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fängt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um</a:t>
            </a:r>
            <a:b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drei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Uhr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an.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6258995-C006-40D9-976B-80913C9314AA}"/>
              </a:ext>
            </a:extLst>
          </p:cNvPr>
          <p:cNvSpPr txBox="1"/>
          <p:nvPr/>
        </p:nvSpPr>
        <p:spPr>
          <a:xfrm>
            <a:off x="371705" y="4018451"/>
            <a:ext cx="349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Ich singe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mein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neues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Lied.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65D9416-CF3B-4302-8779-AB68A39214AB}"/>
              </a:ext>
            </a:extLst>
          </p:cNvPr>
          <p:cNvSpPr txBox="1"/>
          <p:nvPr/>
        </p:nvSpPr>
        <p:spPr>
          <a:xfrm>
            <a:off x="3860792" y="1829147"/>
            <a:ext cx="3491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Am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nächsten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Tag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ruft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man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mich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an.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1C24922-69AA-4D01-A446-4CA0B67F5145}"/>
              </a:ext>
            </a:extLst>
          </p:cNvPr>
          <p:cNvSpPr txBox="1"/>
          <p:nvPr/>
        </p:nvSpPr>
        <p:spPr>
          <a:xfrm>
            <a:off x="3837213" y="2619835"/>
            <a:ext cx="3491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gewinne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den IMA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Musikpreis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ED61A00-283F-4163-B276-5994BE5C4114}"/>
              </a:ext>
            </a:extLst>
          </p:cNvPr>
          <p:cNvSpPr txBox="1"/>
          <p:nvPr/>
        </p:nvSpPr>
        <p:spPr>
          <a:xfrm>
            <a:off x="3777037" y="3449811"/>
            <a:ext cx="3491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Ich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nehme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an.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4998C9B3-3829-4268-A965-1C149AD1D24D}"/>
              </a:ext>
            </a:extLst>
          </p:cNvPr>
          <p:cNvSpPr txBox="1"/>
          <p:nvPr/>
        </p:nvSpPr>
        <p:spPr>
          <a:xfrm>
            <a:off x="3801472" y="3988202"/>
            <a:ext cx="3491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Juhu! Ich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höre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 der Schule auf!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AD7166D-1978-439B-9A51-A7CD8CE42365}"/>
              </a:ext>
            </a:extLst>
          </p:cNvPr>
          <p:cNvSpPr/>
          <p:nvPr/>
        </p:nvSpPr>
        <p:spPr>
          <a:xfrm>
            <a:off x="7208425" y="1727641"/>
            <a:ext cx="4843970" cy="4505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BAB5223-BD98-444A-8663-8D35A515EEB3}"/>
              </a:ext>
            </a:extLst>
          </p:cNvPr>
          <p:cNvSpPr/>
          <p:nvPr/>
        </p:nvSpPr>
        <p:spPr>
          <a:xfrm>
            <a:off x="9062528" y="1775438"/>
            <a:ext cx="2565524" cy="3084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Wolfie21@hello.de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C446731C-3E8E-4D1C-9AB3-1F008D594C31}"/>
              </a:ext>
            </a:extLst>
          </p:cNvPr>
          <p:cNvSpPr/>
          <p:nvPr/>
        </p:nvSpPr>
        <p:spPr>
          <a:xfrm>
            <a:off x="7288039" y="1775439"/>
            <a:ext cx="1710993" cy="3084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An: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Alastair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3E2CAB8-5B85-4653-9637-B35BE16D72AE}"/>
              </a:ext>
            </a:extLst>
          </p:cNvPr>
          <p:cNvSpPr txBox="1"/>
          <p:nvPr/>
        </p:nvSpPr>
        <p:spPr>
          <a:xfrm>
            <a:off x="7208425" y="2113990"/>
            <a:ext cx="520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Hi Alastair,</a:t>
            </a:r>
            <a:b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How’s it going?  So, my weird dream…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7C7BE37-C8D5-4C41-A3BB-34E56C1E377D}"/>
              </a:ext>
            </a:extLst>
          </p:cNvPr>
          <p:cNvSpPr txBox="1"/>
          <p:nvPr/>
        </p:nvSpPr>
        <p:spPr>
          <a:xfrm>
            <a:off x="7208425" y="2742828"/>
            <a:ext cx="4983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I’m standing in the street with my guitar.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8A5C5F4-5C95-4459-8D84-BBE71B25FD7E}"/>
              </a:ext>
            </a:extLst>
          </p:cNvPr>
          <p:cNvSpPr txBox="1"/>
          <p:nvPr/>
        </p:nvSpPr>
        <p:spPr>
          <a:xfrm>
            <a:off x="7208425" y="3426953"/>
            <a:ext cx="520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I’m looking at the people.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4B37430-FCEB-48CF-A1BD-44672D90C10C}"/>
              </a:ext>
            </a:extLst>
          </p:cNvPr>
          <p:cNvSpPr txBox="1"/>
          <p:nvPr/>
        </p:nvSpPr>
        <p:spPr>
          <a:xfrm>
            <a:off x="7237831" y="3818396"/>
            <a:ext cx="520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My show starts at 3 o’clock.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0CEE03F-6AE2-4AC4-89FB-E6AAFA1E1CCA}"/>
              </a:ext>
            </a:extLst>
          </p:cNvPr>
          <p:cNvSpPr txBox="1"/>
          <p:nvPr/>
        </p:nvSpPr>
        <p:spPr>
          <a:xfrm>
            <a:off x="7208425" y="4238976"/>
            <a:ext cx="520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 sing my new song.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7DAE5BB6-B512-4052-B23E-6A3754523557}"/>
              </a:ext>
            </a:extLst>
          </p:cNvPr>
          <p:cNvSpPr txBox="1"/>
          <p:nvPr/>
        </p:nvSpPr>
        <p:spPr>
          <a:xfrm>
            <a:off x="7230727" y="4678085"/>
            <a:ext cx="520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The next day they call me.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2191A30-AF3A-45D2-8B3E-7B1587FFF540}"/>
              </a:ext>
            </a:extLst>
          </p:cNvPr>
          <p:cNvSpPr txBox="1"/>
          <p:nvPr/>
        </p:nvSpPr>
        <p:spPr>
          <a:xfrm>
            <a:off x="7253029" y="5056727"/>
            <a:ext cx="520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 win the IMA music prize!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D684AA0B-24D6-40CC-A3BC-02F7CECEB658}"/>
              </a:ext>
            </a:extLst>
          </p:cNvPr>
          <p:cNvSpPr txBox="1"/>
          <p:nvPr/>
        </p:nvSpPr>
        <p:spPr>
          <a:xfrm>
            <a:off x="7230727" y="5796620"/>
            <a:ext cx="520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Yay!  I’m stopping / quitting school!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140A3B4-244C-4DB2-9FB0-CED115D5D613}"/>
              </a:ext>
            </a:extLst>
          </p:cNvPr>
          <p:cNvSpPr txBox="1"/>
          <p:nvPr/>
        </p:nvSpPr>
        <p:spPr>
          <a:xfrm>
            <a:off x="7264180" y="5409243"/>
            <a:ext cx="5202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I accept the award.</a:t>
            </a:r>
          </a:p>
        </p:txBody>
      </p:sp>
      <p:pic>
        <p:nvPicPr>
          <p:cNvPr id="70" name="Picture 6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9A052EA-3EDF-49C3-AF62-2901FED00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11" y="4605867"/>
            <a:ext cx="1895028" cy="1153281"/>
          </a:xfrm>
          <a:prstGeom prst="rect">
            <a:avLst/>
          </a:prstGeom>
        </p:spPr>
      </p:pic>
      <p:pic>
        <p:nvPicPr>
          <p:cNvPr id="71" name="Picture 70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4CEF86AF-639B-4705-B43D-6FF0F141DF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3" y="4692666"/>
            <a:ext cx="598252" cy="802890"/>
          </a:xfrm>
          <a:prstGeom prst="rect">
            <a:avLst/>
          </a:prstGeom>
        </p:spPr>
      </p:pic>
      <p:pic>
        <p:nvPicPr>
          <p:cNvPr id="72" name="Picture 71" descr="A picture containing cup, mug&#10;&#10;Description automatically generated">
            <a:extLst>
              <a:ext uri="{FF2B5EF4-FFF2-40B4-BE49-F238E27FC236}">
                <a16:creationId xmlns:a16="http://schemas.microsoft.com/office/drawing/2014/main" xmlns="" id="{2AE54B74-165D-4154-9A79-20CC245459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77" y="2962245"/>
            <a:ext cx="563246" cy="5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7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763153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Mutti</a:t>
            </a:r>
            <a:r>
              <a:rPr lang="en-GB" sz="3600" b="1" dirty="0">
                <a:solidFill>
                  <a:schemeClr val="bg1"/>
                </a:solidFill>
              </a:rPr>
              <a:t> hat </a:t>
            </a:r>
            <a:r>
              <a:rPr lang="en-GB" sz="3600" b="1" dirty="0" err="1">
                <a:solidFill>
                  <a:schemeClr val="bg1"/>
                </a:solidFill>
              </a:rPr>
              <a:t>einen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neuen</a:t>
            </a:r>
            <a:r>
              <a:rPr lang="en-GB" sz="3600" b="1" dirty="0">
                <a:solidFill>
                  <a:schemeClr val="bg1"/>
                </a:solidFill>
              </a:rPr>
              <a:t> Job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62120" y="1147154"/>
            <a:ext cx="1212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Mutti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will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vergessen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Was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richtigen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Wörter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24.NEWANS.1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5471" y="200149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xmlns="" id="{57659676-FF91-E744-A53B-2FB8359C6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92" y="2249059"/>
            <a:ext cx="282522" cy="294294"/>
          </a:xfrm>
          <a:prstGeom prst="rect">
            <a:avLst/>
          </a:prstGeom>
        </p:spPr>
      </p:pic>
      <p:sp>
        <p:nvSpPr>
          <p:cNvPr id="11" name="Action Button: Custom 16">
            <a:hlinkClick r:id="" action="ppaction://noaction" highlightClick="1">
              <a:snd r:embed="rId6" name="24.NEWANS.2.wav"/>
            </a:hlinkClick>
            <a:extLst>
              <a:ext uri="{FF2B5EF4-FFF2-40B4-BE49-F238E27FC236}">
                <a16:creationId xmlns:a16="http://schemas.microsoft.com/office/drawing/2014/main" xmlns="" id="{F18D09F0-0D24-5B4F-A26E-132DCCD8073A}"/>
              </a:ext>
            </a:extLst>
          </p:cNvPr>
          <p:cNvSpPr/>
          <p:nvPr/>
        </p:nvSpPr>
        <p:spPr>
          <a:xfrm>
            <a:off x="51315" y="314708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xmlns="" id="{89063457-6FB4-0F49-BA86-BE890AC7F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28" y="3528814"/>
            <a:ext cx="282522" cy="294294"/>
          </a:xfrm>
          <a:prstGeom prst="rect">
            <a:avLst/>
          </a:prstGeom>
        </p:spPr>
      </p:pic>
      <p:sp>
        <p:nvSpPr>
          <p:cNvPr id="14" name="Action Button: Custom 16">
            <a:hlinkClick r:id="" action="ppaction://noaction" highlightClick="1">
              <a:snd r:embed="rId7" name="24.NEWANS.3.wav"/>
            </a:hlinkClick>
            <a:extLst>
              <a:ext uri="{FF2B5EF4-FFF2-40B4-BE49-F238E27FC236}">
                <a16:creationId xmlns:a16="http://schemas.microsoft.com/office/drawing/2014/main" xmlns="" id="{747EFDEF-0DCF-DB44-BBF0-27990DDE521B}"/>
              </a:ext>
            </a:extLst>
          </p:cNvPr>
          <p:cNvSpPr/>
          <p:nvPr/>
        </p:nvSpPr>
        <p:spPr>
          <a:xfrm>
            <a:off x="51315" y="417564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xmlns="" id="{EF662689-2FD9-C34C-966B-BF198EDE2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83" y="4505420"/>
            <a:ext cx="282522" cy="294294"/>
          </a:xfrm>
          <a:prstGeom prst="rect">
            <a:avLst/>
          </a:prstGeom>
        </p:spPr>
      </p:pic>
      <p:sp>
        <p:nvSpPr>
          <p:cNvPr id="17" name="Action Button: Custom 16">
            <a:hlinkClick r:id="" action="ppaction://noaction" highlightClick="1">
              <a:snd r:embed="rId8" name="24.NEWANS.4.wav"/>
            </a:hlinkClick>
            <a:extLst>
              <a:ext uri="{FF2B5EF4-FFF2-40B4-BE49-F238E27FC236}">
                <a16:creationId xmlns:a16="http://schemas.microsoft.com/office/drawing/2014/main" xmlns="" id="{408DED6B-8D00-7843-820C-3A35CED50594}"/>
              </a:ext>
            </a:extLst>
          </p:cNvPr>
          <p:cNvSpPr/>
          <p:nvPr/>
        </p:nvSpPr>
        <p:spPr>
          <a:xfrm>
            <a:off x="51315" y="51785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xmlns="" id="{67DE927D-B684-4E4C-B1E7-D9412F7A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24" y="5069989"/>
            <a:ext cx="282522" cy="294294"/>
          </a:xfrm>
          <a:prstGeom prst="rect">
            <a:avLst/>
          </a:prstGeom>
        </p:spPr>
      </p:pic>
      <p:sp>
        <p:nvSpPr>
          <p:cNvPr id="20" name="Action Button: Custom 16">
            <a:hlinkClick r:id="" action="ppaction://noaction" highlightClick="1">
              <a:snd r:embed="rId9" name="24.NEWANS.5.wav"/>
            </a:hlinkClick>
            <a:extLst>
              <a:ext uri="{FF2B5EF4-FFF2-40B4-BE49-F238E27FC236}">
                <a16:creationId xmlns:a16="http://schemas.microsoft.com/office/drawing/2014/main" xmlns="" id="{25121CCC-82F7-F14F-B30E-8A5AD31BE634}"/>
              </a:ext>
            </a:extLst>
          </p:cNvPr>
          <p:cNvSpPr/>
          <p:nvPr/>
        </p:nvSpPr>
        <p:spPr>
          <a:xfrm>
            <a:off x="5777818" y="201760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xmlns="" id="{5E63036D-0C5D-A948-8471-290BEC4FE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58" y="1839777"/>
            <a:ext cx="282522" cy="294294"/>
          </a:xfrm>
          <a:prstGeom prst="rect">
            <a:avLst/>
          </a:prstGeom>
        </p:spPr>
      </p:pic>
      <p:sp>
        <p:nvSpPr>
          <p:cNvPr id="23" name="Action Button: Custom 16">
            <a:hlinkClick r:id="" action="ppaction://noaction" highlightClick="1">
              <a:snd r:embed="rId10" name="24.NEWANS.6.wav"/>
            </a:hlinkClick>
            <a:extLst>
              <a:ext uri="{FF2B5EF4-FFF2-40B4-BE49-F238E27FC236}">
                <a16:creationId xmlns:a16="http://schemas.microsoft.com/office/drawing/2014/main" xmlns="" id="{DA5FAA28-0FFE-FD44-82BD-8BEA8CA05A2D}"/>
              </a:ext>
            </a:extLst>
          </p:cNvPr>
          <p:cNvSpPr/>
          <p:nvPr/>
        </p:nvSpPr>
        <p:spPr>
          <a:xfrm>
            <a:off x="5795329" y="314856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25" name="Picture 24" descr="green checkmark">
            <a:extLst>
              <a:ext uri="{FF2B5EF4-FFF2-40B4-BE49-F238E27FC236}">
                <a16:creationId xmlns:a16="http://schemas.microsoft.com/office/drawing/2014/main" xmlns="" id="{309AB055-15F8-2F45-856E-A6F218E76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37" y="2983128"/>
            <a:ext cx="282522" cy="294294"/>
          </a:xfrm>
          <a:prstGeom prst="rect">
            <a:avLst/>
          </a:prstGeom>
        </p:spPr>
      </p:pic>
      <p:sp>
        <p:nvSpPr>
          <p:cNvPr id="26" name="Action Button: Custom 16">
            <a:hlinkClick r:id="" action="ppaction://noaction" highlightClick="1">
              <a:snd r:embed="rId11" name="24.NEWANS.7.wav"/>
            </a:hlinkClick>
            <a:extLst>
              <a:ext uri="{FF2B5EF4-FFF2-40B4-BE49-F238E27FC236}">
                <a16:creationId xmlns:a16="http://schemas.microsoft.com/office/drawing/2014/main" xmlns="" id="{B941CF18-9FF3-084E-9E12-F82721CE7509}"/>
              </a:ext>
            </a:extLst>
          </p:cNvPr>
          <p:cNvSpPr/>
          <p:nvPr/>
        </p:nvSpPr>
        <p:spPr>
          <a:xfrm>
            <a:off x="5795329" y="417564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28" name="Picture 27" descr="green checkmark">
            <a:extLst>
              <a:ext uri="{FF2B5EF4-FFF2-40B4-BE49-F238E27FC236}">
                <a16:creationId xmlns:a16="http://schemas.microsoft.com/office/drawing/2014/main" xmlns="" id="{86E83B85-BDB0-D84C-8AB3-BE6BEEFCF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37" y="4091874"/>
            <a:ext cx="282522" cy="294294"/>
          </a:xfrm>
          <a:prstGeom prst="rect">
            <a:avLst/>
          </a:prstGeom>
        </p:spPr>
      </p:pic>
      <p:sp>
        <p:nvSpPr>
          <p:cNvPr id="29" name="Action Button: Custom 16">
            <a:hlinkClick r:id="" action="ppaction://noaction" highlightClick="1">
              <a:snd r:embed="rId12" name="24.NEWANS.8.wav"/>
            </a:hlinkClick>
            <a:extLst>
              <a:ext uri="{FF2B5EF4-FFF2-40B4-BE49-F238E27FC236}">
                <a16:creationId xmlns:a16="http://schemas.microsoft.com/office/drawing/2014/main" xmlns="" id="{13F9AB66-2DAB-A849-89C4-7AF59987F5A8}"/>
              </a:ext>
            </a:extLst>
          </p:cNvPr>
          <p:cNvSpPr/>
          <p:nvPr/>
        </p:nvSpPr>
        <p:spPr>
          <a:xfrm>
            <a:off x="5777818" y="51785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xmlns="" id="{6648AC49-2E03-094D-97A1-9268DC8B1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225" y="5580363"/>
            <a:ext cx="282522" cy="294294"/>
          </a:xfrm>
          <a:prstGeom prst="rect">
            <a:avLst/>
          </a:prstGeom>
        </p:spPr>
      </p:pic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xmlns="" id="{AE5CC8A7-6DAC-49BE-A100-C5110AAB8E6B}"/>
              </a:ext>
            </a:extLst>
          </p:cNvPr>
          <p:cNvGraphicFramePr>
            <a:graphicFrameLocks noGrp="1"/>
          </p:cNvGraphicFramePr>
          <p:nvPr/>
        </p:nvGraphicFramePr>
        <p:xfrm>
          <a:off x="1025913" y="2710321"/>
          <a:ext cx="202476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4760">
                  <a:extLst>
                    <a:ext uri="{9D8B030D-6E8A-4147-A177-3AD203B41FA5}">
                      <a16:colId xmlns:a16="http://schemas.microsoft.com/office/drawing/2014/main" xmlns="" val="2986381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durch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das Fenster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81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mich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28813"/>
                  </a:ext>
                </a:extLst>
              </a:tr>
            </a:tbl>
          </a:graphicData>
        </a:graphic>
      </p:graphicFrame>
      <p:pic>
        <p:nvPicPr>
          <p:cNvPr id="35" name="Picture 34" descr="A picture containing shirt&#10;&#10;Description automatically generated">
            <a:extLst>
              <a:ext uri="{FF2B5EF4-FFF2-40B4-BE49-F238E27FC236}">
                <a16:creationId xmlns:a16="http://schemas.microsoft.com/office/drawing/2014/main" xmlns="" id="{C859467A-5961-4895-BE33-78ACF066E0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464" y="37463"/>
            <a:ext cx="1190816" cy="1221004"/>
          </a:xfrm>
          <a:prstGeom prst="rect">
            <a:avLst/>
          </a:prstGeom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1F4A8E8-F6F1-4E9A-B2C2-24EEA35DA3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37" y="269820"/>
            <a:ext cx="422171" cy="783157"/>
          </a:xfrm>
          <a:prstGeom prst="rect">
            <a:avLst/>
          </a:prstGeom>
        </p:spPr>
      </p:pic>
      <p:graphicFrame>
        <p:nvGraphicFramePr>
          <p:cNvPr id="38" name="Table 32">
            <a:extLst>
              <a:ext uri="{FF2B5EF4-FFF2-40B4-BE49-F238E27FC236}">
                <a16:creationId xmlns:a16="http://schemas.microsoft.com/office/drawing/2014/main" xmlns="" id="{28B89743-8326-4DF2-87EC-D53A1C8C7E1A}"/>
              </a:ext>
            </a:extLst>
          </p:cNvPr>
          <p:cNvGraphicFramePr>
            <a:graphicFrameLocks noGrp="1"/>
          </p:cNvGraphicFramePr>
          <p:nvPr/>
        </p:nvGraphicFramePr>
        <p:xfrm>
          <a:off x="1025913" y="1754083"/>
          <a:ext cx="201837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371">
                  <a:extLst>
                    <a:ext uri="{9D8B030D-6E8A-4147-A177-3AD203B41FA5}">
                      <a16:colId xmlns:a16="http://schemas.microsoft.com/office/drawing/2014/main" xmlns="" val="2986381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eine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Stunde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81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0" i="0" kern="1200" dirty="0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 </a:t>
                      </a:r>
                      <a:r>
                        <a:rPr lang="en-GB" sz="2200" b="0" i="0" kern="1200" dirty="0" err="1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sechs</a:t>
                      </a:r>
                      <a:r>
                        <a:rPr lang="en-GB" sz="2200" b="0" i="0" kern="1200" dirty="0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b="0" i="0" kern="1200" dirty="0" err="1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Uhr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28813"/>
                  </a:ext>
                </a:extLst>
              </a:tr>
            </a:tbl>
          </a:graphicData>
        </a:graphic>
      </p:graphicFrame>
      <p:graphicFrame>
        <p:nvGraphicFramePr>
          <p:cNvPr id="39" name="Table 32">
            <a:extLst>
              <a:ext uri="{FF2B5EF4-FFF2-40B4-BE49-F238E27FC236}">
                <a16:creationId xmlns:a16="http://schemas.microsoft.com/office/drawing/2014/main" xmlns="" id="{81ECFACE-20B5-4A74-9B6C-4DA530A97044}"/>
              </a:ext>
            </a:extLst>
          </p:cNvPr>
          <p:cNvGraphicFramePr>
            <a:graphicFrameLocks noGrp="1"/>
          </p:cNvGraphicFramePr>
          <p:nvPr/>
        </p:nvGraphicFramePr>
        <p:xfrm>
          <a:off x="6754329" y="1768992"/>
          <a:ext cx="201837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371">
                  <a:extLst>
                    <a:ext uri="{9D8B030D-6E8A-4147-A177-3AD203B41FA5}">
                      <a16:colId xmlns:a16="http://schemas.microsoft.com/office/drawing/2014/main" xmlns="" val="2986381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den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Direktor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81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0" i="0" kern="1200" dirty="0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„Hallo”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28813"/>
                  </a:ext>
                </a:extLst>
              </a:tr>
            </a:tbl>
          </a:graphicData>
        </a:graphic>
      </p:graphicFrame>
      <p:graphicFrame>
        <p:nvGraphicFramePr>
          <p:cNvPr id="40" name="Table 32">
            <a:extLst>
              <a:ext uri="{FF2B5EF4-FFF2-40B4-BE49-F238E27FC236}">
                <a16:creationId xmlns:a16="http://schemas.microsoft.com/office/drawing/2014/main" xmlns="" id="{56053EC7-72C2-495A-99A9-F73143D49A56}"/>
              </a:ext>
            </a:extLst>
          </p:cNvPr>
          <p:cNvGraphicFramePr>
            <a:graphicFrameLocks noGrp="1"/>
          </p:cNvGraphicFramePr>
          <p:nvPr/>
        </p:nvGraphicFramePr>
        <p:xfrm>
          <a:off x="6771202" y="2934009"/>
          <a:ext cx="201837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371">
                  <a:extLst>
                    <a:ext uri="{9D8B030D-6E8A-4147-A177-3AD203B41FA5}">
                      <a16:colId xmlns:a16="http://schemas.microsoft.com/office/drawing/2014/main" xmlns="" val="2986381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den Job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81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0" i="0" kern="1200" dirty="0" err="1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ein</a:t>
                      </a:r>
                      <a:r>
                        <a:rPr lang="en-GB" sz="2200" b="0" i="0" kern="1200" dirty="0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Taxi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28813"/>
                  </a:ext>
                </a:extLst>
              </a:tr>
            </a:tbl>
          </a:graphicData>
        </a:graphic>
      </p:graphicFrame>
      <p:graphicFrame>
        <p:nvGraphicFramePr>
          <p:cNvPr id="41" name="Table 32">
            <a:extLst>
              <a:ext uri="{FF2B5EF4-FFF2-40B4-BE49-F238E27FC236}">
                <a16:creationId xmlns:a16="http://schemas.microsoft.com/office/drawing/2014/main" xmlns="" id="{FAA4BF55-5291-404A-AEE7-A487A414ED53}"/>
              </a:ext>
            </a:extLst>
          </p:cNvPr>
          <p:cNvGraphicFramePr>
            <a:graphicFrameLocks noGrp="1"/>
          </p:cNvGraphicFramePr>
          <p:nvPr/>
        </p:nvGraphicFramePr>
        <p:xfrm>
          <a:off x="1032302" y="5031649"/>
          <a:ext cx="201837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371">
                  <a:extLst>
                    <a:ext uri="{9D8B030D-6E8A-4147-A177-3AD203B41FA5}">
                      <a16:colId xmlns:a16="http://schemas.microsoft.com/office/drawing/2014/main" xmlns="" val="2986381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den Bus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81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0" i="0" kern="1200" dirty="0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 Job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28813"/>
                  </a:ext>
                </a:extLst>
              </a:tr>
            </a:tbl>
          </a:graphicData>
        </a:graphic>
      </p:graphicFrame>
      <p:graphicFrame>
        <p:nvGraphicFramePr>
          <p:cNvPr id="42" name="Table 32">
            <a:extLst>
              <a:ext uri="{FF2B5EF4-FFF2-40B4-BE49-F238E27FC236}">
                <a16:creationId xmlns:a16="http://schemas.microsoft.com/office/drawing/2014/main" xmlns="" id="{D6D15FD8-1C5E-4F77-AB47-39F981E01000}"/>
              </a:ext>
            </a:extLst>
          </p:cNvPr>
          <p:cNvGraphicFramePr>
            <a:graphicFrameLocks noGrp="1"/>
          </p:cNvGraphicFramePr>
          <p:nvPr/>
        </p:nvGraphicFramePr>
        <p:xfrm>
          <a:off x="1025912" y="4001839"/>
          <a:ext cx="201837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371">
                  <a:extLst>
                    <a:ext uri="{9D8B030D-6E8A-4147-A177-3AD203B41FA5}">
                      <a16:colId xmlns:a16="http://schemas.microsoft.com/office/drawing/2014/main" xmlns="" val="2986381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mein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Handy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81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0" i="0" kern="1200" dirty="0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gut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28813"/>
                  </a:ext>
                </a:extLst>
              </a:tr>
            </a:tbl>
          </a:graphicData>
        </a:graphic>
      </p:graphicFrame>
      <p:graphicFrame>
        <p:nvGraphicFramePr>
          <p:cNvPr id="43" name="Table 32">
            <a:extLst>
              <a:ext uri="{FF2B5EF4-FFF2-40B4-BE49-F238E27FC236}">
                <a16:creationId xmlns:a16="http://schemas.microsoft.com/office/drawing/2014/main" xmlns="" id="{5A2D2458-1C1A-4593-B80F-AE12CDE573CE}"/>
              </a:ext>
            </a:extLst>
          </p:cNvPr>
          <p:cNvGraphicFramePr>
            <a:graphicFrameLocks noGrp="1"/>
          </p:cNvGraphicFramePr>
          <p:nvPr/>
        </p:nvGraphicFramePr>
        <p:xfrm>
          <a:off x="6771202" y="4054537"/>
          <a:ext cx="201837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371">
                  <a:extLst>
                    <a:ext uri="{9D8B030D-6E8A-4147-A177-3AD203B41FA5}">
                      <a16:colId xmlns:a16="http://schemas.microsoft.com/office/drawing/2014/main" xmlns="" val="2986381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im</a:t>
                      </a:r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115076"/>
                          </a:solidFill>
                        </a:rPr>
                        <a:t>Februar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81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0" i="0" kern="1200" dirty="0" err="1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Musik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28813"/>
                  </a:ext>
                </a:extLst>
              </a:tr>
            </a:tbl>
          </a:graphicData>
        </a:graphic>
      </p:graphicFrame>
      <p:graphicFrame>
        <p:nvGraphicFramePr>
          <p:cNvPr id="44" name="Table 32">
            <a:extLst>
              <a:ext uri="{FF2B5EF4-FFF2-40B4-BE49-F238E27FC236}">
                <a16:creationId xmlns:a16="http://schemas.microsoft.com/office/drawing/2014/main" xmlns="" id="{0599B4FE-8493-4D85-A555-8F06448531CA}"/>
              </a:ext>
            </a:extLst>
          </p:cNvPr>
          <p:cNvGraphicFramePr>
            <a:graphicFrameLocks noGrp="1"/>
          </p:cNvGraphicFramePr>
          <p:nvPr/>
        </p:nvGraphicFramePr>
        <p:xfrm>
          <a:off x="6771202" y="5098262"/>
          <a:ext cx="2018371" cy="85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371">
                  <a:extLst>
                    <a:ext uri="{9D8B030D-6E8A-4147-A177-3AD203B41FA5}">
                      <a16:colId xmlns:a16="http://schemas.microsoft.com/office/drawing/2014/main" xmlns="" val="2986381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115076"/>
                          </a:solidFill>
                        </a:rPr>
                        <a:t>den Ball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817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0" i="0" kern="1200" dirty="0" err="1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</a:t>
                      </a:r>
                      <a:r>
                        <a:rPr lang="en-GB" sz="2200" b="0" i="0" kern="1200" dirty="0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b="0" i="0" kern="1200" dirty="0" err="1">
                          <a:solidFill>
                            <a:srgbClr val="11507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März</a:t>
                      </a:r>
                      <a:endParaRPr lang="en-GB" sz="22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28813"/>
                  </a:ext>
                </a:extLst>
              </a:tr>
            </a:tbl>
          </a:graphicData>
        </a:graphic>
      </p:graphicFrame>
      <p:sp>
        <p:nvSpPr>
          <p:cNvPr id="45" name="Action Button: Custom 16">
            <a:hlinkClick r:id="" action="ppaction://noaction" highlightClick="1">
              <a:snd r:embed="rId15" name="24.NEW.1.wav"/>
            </a:hlinkClick>
            <a:extLst>
              <a:ext uri="{FF2B5EF4-FFF2-40B4-BE49-F238E27FC236}">
                <a16:creationId xmlns:a16="http://schemas.microsoft.com/office/drawing/2014/main" xmlns="" id="{874A9738-6E93-49CF-9FBF-704DB637B31C}"/>
              </a:ext>
            </a:extLst>
          </p:cNvPr>
          <p:cNvSpPr/>
          <p:nvPr/>
        </p:nvSpPr>
        <p:spPr>
          <a:xfrm>
            <a:off x="538640" y="200149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16" name="24.NEW.2.wav"/>
            </a:hlinkClick>
            <a:extLst>
              <a:ext uri="{FF2B5EF4-FFF2-40B4-BE49-F238E27FC236}">
                <a16:creationId xmlns:a16="http://schemas.microsoft.com/office/drawing/2014/main" xmlns="" id="{009E67E9-06CE-4C29-885B-72003BE30A84}"/>
              </a:ext>
            </a:extLst>
          </p:cNvPr>
          <p:cNvSpPr/>
          <p:nvPr/>
        </p:nvSpPr>
        <p:spPr>
          <a:xfrm>
            <a:off x="534484" y="314708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7" name="Action Button: Custom 16">
            <a:hlinkClick r:id="" action="ppaction://noaction" highlightClick="1">
              <a:snd r:embed="rId17" name="24.NEW.3.wav"/>
            </a:hlinkClick>
            <a:extLst>
              <a:ext uri="{FF2B5EF4-FFF2-40B4-BE49-F238E27FC236}">
                <a16:creationId xmlns:a16="http://schemas.microsoft.com/office/drawing/2014/main" xmlns="" id="{A6536DB1-E9EC-49A8-AE44-982A83FD6C92}"/>
              </a:ext>
            </a:extLst>
          </p:cNvPr>
          <p:cNvSpPr/>
          <p:nvPr/>
        </p:nvSpPr>
        <p:spPr>
          <a:xfrm>
            <a:off x="534484" y="417564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Action Button: Custom 16">
            <a:hlinkClick r:id="" action="ppaction://noaction" highlightClick="1">
              <a:snd r:embed="rId18" name="24.NEW.4.wav"/>
            </a:hlinkClick>
            <a:extLst>
              <a:ext uri="{FF2B5EF4-FFF2-40B4-BE49-F238E27FC236}">
                <a16:creationId xmlns:a16="http://schemas.microsoft.com/office/drawing/2014/main" xmlns="" id="{4BA32E49-91AF-4125-B8FF-818F34023061}"/>
              </a:ext>
            </a:extLst>
          </p:cNvPr>
          <p:cNvSpPr/>
          <p:nvPr/>
        </p:nvSpPr>
        <p:spPr>
          <a:xfrm>
            <a:off x="534484" y="51785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9DE7567-A4E3-4E7E-B879-52E1741AEBF2}"/>
              </a:ext>
            </a:extLst>
          </p:cNvPr>
          <p:cNvSpPr txBox="1"/>
          <p:nvPr/>
        </p:nvSpPr>
        <p:spPr>
          <a:xfrm>
            <a:off x="3122746" y="2042263"/>
            <a:ext cx="2804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stehe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um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Uhr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DFD30A6-F00D-45E0-BFEC-F888F12004A9}"/>
              </a:ext>
            </a:extLst>
          </p:cNvPr>
          <p:cNvSpPr txBox="1"/>
          <p:nvPr/>
        </p:nvSpPr>
        <p:spPr>
          <a:xfrm>
            <a:off x="8772700" y="1670066"/>
            <a:ext cx="259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Dann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rufe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ich den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Direktor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BF264FE-7B01-4163-B76F-5674302AE403}"/>
              </a:ext>
            </a:extLst>
          </p:cNvPr>
          <p:cNvSpPr txBox="1"/>
          <p:nvPr/>
        </p:nvSpPr>
        <p:spPr>
          <a:xfrm>
            <a:off x="3112067" y="3475906"/>
            <a:ext cx="280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schaue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mich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2C7D5F0-8B49-4B86-9F58-C2AEFB1A1CE8}"/>
              </a:ext>
            </a:extLst>
          </p:cNvPr>
          <p:cNvSpPr txBox="1"/>
          <p:nvPr/>
        </p:nvSpPr>
        <p:spPr>
          <a:xfrm>
            <a:off x="3089921" y="4408459"/>
            <a:ext cx="280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sehe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gut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aus.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BCB5680-3B8C-4ED2-A848-E159476413B6}"/>
              </a:ext>
            </a:extLst>
          </p:cNvPr>
          <p:cNvSpPr txBox="1"/>
          <p:nvPr/>
        </p:nvSpPr>
        <p:spPr>
          <a:xfrm>
            <a:off x="3089921" y="4987069"/>
            <a:ext cx="2886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nehme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den Bus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Arbeit.</a:t>
            </a:r>
          </a:p>
        </p:txBody>
      </p:sp>
      <p:sp>
        <p:nvSpPr>
          <p:cNvPr id="54" name="Action Button: Custom 16">
            <a:hlinkClick r:id="" action="ppaction://noaction" highlightClick="1">
              <a:snd r:embed="rId19" name="24.NEW.5.wav"/>
            </a:hlinkClick>
            <a:extLst>
              <a:ext uri="{FF2B5EF4-FFF2-40B4-BE49-F238E27FC236}">
                <a16:creationId xmlns:a16="http://schemas.microsoft.com/office/drawing/2014/main" xmlns="" id="{CDA80BC4-95B0-4CA9-8FF2-C375ACD03BEB}"/>
              </a:ext>
            </a:extLst>
          </p:cNvPr>
          <p:cNvSpPr/>
          <p:nvPr/>
        </p:nvSpPr>
        <p:spPr>
          <a:xfrm>
            <a:off x="6242307" y="201760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5" name="Action Button: Custom 16">
            <a:hlinkClick r:id="" action="ppaction://noaction" highlightClick="1">
              <a:snd r:embed="rId20" name="24.NEW.6.wav"/>
            </a:hlinkClick>
            <a:extLst>
              <a:ext uri="{FF2B5EF4-FFF2-40B4-BE49-F238E27FC236}">
                <a16:creationId xmlns:a16="http://schemas.microsoft.com/office/drawing/2014/main" xmlns="" id="{049E1C7F-A11F-4561-89AA-8F8673ADE260}"/>
              </a:ext>
            </a:extLst>
          </p:cNvPr>
          <p:cNvSpPr/>
          <p:nvPr/>
        </p:nvSpPr>
        <p:spPr>
          <a:xfrm>
            <a:off x="6259818" y="314856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21" name="24.NEW.7.wav"/>
            </a:hlinkClick>
            <a:extLst>
              <a:ext uri="{FF2B5EF4-FFF2-40B4-BE49-F238E27FC236}">
                <a16:creationId xmlns:a16="http://schemas.microsoft.com/office/drawing/2014/main" xmlns="" id="{D03759E7-B106-46DF-AE2A-7545969CC21E}"/>
              </a:ext>
            </a:extLst>
          </p:cNvPr>
          <p:cNvSpPr/>
          <p:nvPr/>
        </p:nvSpPr>
        <p:spPr>
          <a:xfrm>
            <a:off x="6259818" y="417564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7" name="Action Button: Custom 16">
            <a:hlinkClick r:id="" action="ppaction://noaction" highlightClick="1">
              <a:snd r:embed="rId22" name="24.NEW.8.wav"/>
            </a:hlinkClick>
            <a:extLst>
              <a:ext uri="{FF2B5EF4-FFF2-40B4-BE49-F238E27FC236}">
                <a16:creationId xmlns:a16="http://schemas.microsoft.com/office/drawing/2014/main" xmlns="" id="{E4AA498D-B364-407D-BE47-6148D2E72A20}"/>
              </a:ext>
            </a:extLst>
          </p:cNvPr>
          <p:cNvSpPr/>
          <p:nvPr/>
        </p:nvSpPr>
        <p:spPr>
          <a:xfrm>
            <a:off x="6242307" y="51785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2143A5B-2ACA-4BCD-80DF-28BEB9912455}"/>
              </a:ext>
            </a:extLst>
          </p:cNvPr>
          <p:cNvSpPr txBox="1"/>
          <p:nvPr/>
        </p:nvSpPr>
        <p:spPr>
          <a:xfrm>
            <a:off x="8789573" y="2983128"/>
            <a:ext cx="259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sage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ihm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ich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nehme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den Job an.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1112D39-FE69-4D55-A79D-EA0553E69DA7}"/>
              </a:ext>
            </a:extLst>
          </p:cNvPr>
          <p:cNvSpPr txBox="1"/>
          <p:nvPr/>
        </p:nvSpPr>
        <p:spPr>
          <a:xfrm>
            <a:off x="8830080" y="4019706"/>
            <a:ext cx="259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Februar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3E7D0473-A456-488F-818B-119E5D44EF0A}"/>
              </a:ext>
            </a:extLst>
          </p:cNvPr>
          <p:cNvSpPr txBox="1"/>
          <p:nvPr/>
        </p:nvSpPr>
        <p:spPr>
          <a:xfrm>
            <a:off x="8779557" y="5501371"/>
            <a:ext cx="304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fange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März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287476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animBg="1"/>
      <p:bldP spid="29" grpId="0" animBg="1"/>
      <p:bldP spid="49" grpId="0"/>
      <p:bldP spid="50" grpId="0"/>
      <p:bldP spid="51" grpId="0"/>
      <p:bldP spid="52" grpId="0"/>
      <p:bldP spid="53" grpId="0"/>
      <p:bldP spid="58" grpId="0"/>
      <p:bldP spid="59" grpId="0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4456091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7469746" cy="707849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Separable verbs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9F82D2CB-2256-4DC0-B71D-0DA0A7D5FF1A}"/>
              </a:ext>
            </a:extLst>
          </p:cNvPr>
          <p:cNvSpPr/>
          <p:nvPr/>
        </p:nvSpPr>
        <p:spPr>
          <a:xfrm>
            <a:off x="436801" y="2297022"/>
            <a:ext cx="3990576" cy="361306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E8055830-A090-4BD8-B714-66DB9E63DF15}"/>
              </a:ext>
            </a:extLst>
          </p:cNvPr>
          <p:cNvSpPr txBox="1"/>
          <p:nvPr/>
        </p:nvSpPr>
        <p:spPr>
          <a:xfrm>
            <a:off x="4456090" y="2267697"/>
            <a:ext cx="462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 get / are getting up early.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41CDBFA2-2B5D-4BB3-87D7-C199120DA84C}"/>
              </a:ext>
            </a:extLst>
          </p:cNvPr>
          <p:cNvSpPr/>
          <p:nvPr/>
        </p:nvSpPr>
        <p:spPr>
          <a:xfrm>
            <a:off x="450088" y="3186891"/>
            <a:ext cx="3990576" cy="361306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A0189117-CC89-4237-966E-BD1C58944BF8}"/>
              </a:ext>
            </a:extLst>
          </p:cNvPr>
          <p:cNvSpPr txBox="1"/>
          <p:nvPr/>
        </p:nvSpPr>
        <p:spPr>
          <a:xfrm>
            <a:off x="482824" y="3119987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Sie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5087840F-26F2-4B6B-87A5-F9CF2CAA8EAE}"/>
              </a:ext>
            </a:extLst>
          </p:cNvPr>
          <p:cNvSpPr txBox="1"/>
          <p:nvPr/>
        </p:nvSpPr>
        <p:spPr>
          <a:xfrm>
            <a:off x="1866594" y="311998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steh</a:t>
            </a:r>
            <a:r>
              <a:rPr lang="en-US" sz="2400" b="1" dirty="0" err="1">
                <a:solidFill>
                  <a:srgbClr val="DAA520"/>
                </a:solidFill>
                <a:latin typeface="Century Gothic" panose="020F0302020204030204"/>
              </a:rPr>
              <a:t>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41C0517-F093-4F3B-9D77-C14EBBEAD747}"/>
              </a:ext>
            </a:extLst>
          </p:cNvPr>
          <p:cNvSpPr txBox="1"/>
          <p:nvPr/>
        </p:nvSpPr>
        <p:spPr>
          <a:xfrm>
            <a:off x="2941410" y="311998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32E7940-5C71-470D-BFDD-78F742288EC0}"/>
              </a:ext>
            </a:extLst>
          </p:cNvPr>
          <p:cNvSpPr txBox="1"/>
          <p:nvPr/>
        </p:nvSpPr>
        <p:spPr>
          <a:xfrm>
            <a:off x="3727247" y="3111102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BD2A401-9FD7-446B-BAE7-0252A11EC0AC}"/>
              </a:ext>
            </a:extLst>
          </p:cNvPr>
          <p:cNvSpPr txBox="1"/>
          <p:nvPr/>
        </p:nvSpPr>
        <p:spPr>
          <a:xfrm>
            <a:off x="4469377" y="3157566"/>
            <a:ext cx="6651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They/you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(polite) get / are getting up early.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C8A7D8D5-234D-4F4D-9D2A-79971E679EFD}"/>
              </a:ext>
            </a:extLst>
          </p:cNvPr>
          <p:cNvSpPr txBox="1"/>
          <p:nvPr/>
        </p:nvSpPr>
        <p:spPr>
          <a:xfrm>
            <a:off x="450088" y="2246841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5B087164-FAE2-4ECF-B9E9-51707EACBA99}"/>
              </a:ext>
            </a:extLst>
          </p:cNvPr>
          <p:cNvSpPr txBox="1"/>
          <p:nvPr/>
        </p:nvSpPr>
        <p:spPr>
          <a:xfrm>
            <a:off x="1833858" y="2246838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steh</a:t>
            </a:r>
            <a:r>
              <a:rPr lang="en-US" sz="2400" b="1" dirty="0" err="1">
                <a:solidFill>
                  <a:srgbClr val="DAA520"/>
                </a:solidFill>
                <a:latin typeface="Century Gothic" panose="020F0302020204030204"/>
              </a:rPr>
              <a:t>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A486E44-A31C-4417-B926-B495D486097E}"/>
              </a:ext>
            </a:extLst>
          </p:cNvPr>
          <p:cNvSpPr txBox="1"/>
          <p:nvPr/>
        </p:nvSpPr>
        <p:spPr>
          <a:xfrm>
            <a:off x="2908674" y="224683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B012F495-38CC-4D5A-B4EC-C9EB6AB0BC83}"/>
              </a:ext>
            </a:extLst>
          </p:cNvPr>
          <p:cNvSpPr txBox="1"/>
          <p:nvPr/>
        </p:nvSpPr>
        <p:spPr>
          <a:xfrm>
            <a:off x="3694511" y="2237956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FD85FCB0-7122-4215-B17A-77F831539232}"/>
              </a:ext>
            </a:extLst>
          </p:cNvPr>
          <p:cNvSpPr txBox="1"/>
          <p:nvPr/>
        </p:nvSpPr>
        <p:spPr>
          <a:xfrm>
            <a:off x="376019" y="1457831"/>
            <a:ext cx="1192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solidFill>
                  <a:srgbClr val="002060"/>
                </a:solidFill>
                <a:latin typeface="Century Gothic" panose="020F0302020204030204"/>
              </a:rPr>
              <a:t>The </a:t>
            </a:r>
            <a:r>
              <a:rPr lang="de-DE" sz="2400" b="1" dirty="0">
                <a:solidFill>
                  <a:srgbClr val="002060"/>
                </a:solidFill>
                <a:latin typeface="Century Gothic" panose="020F0302020204030204"/>
              </a:rPr>
              <a:t>we</a:t>
            </a:r>
            <a:r>
              <a:rPr lang="de-DE" sz="2400" dirty="0">
                <a:solidFill>
                  <a:srgbClr val="002060"/>
                </a:solidFill>
                <a:latin typeface="Century Gothic" panose="020F0302020204030204"/>
              </a:rPr>
              <a:t> and </a:t>
            </a:r>
            <a:r>
              <a:rPr lang="de-DE" sz="2400" b="1" dirty="0">
                <a:solidFill>
                  <a:srgbClr val="002060"/>
                </a:solidFill>
                <a:latin typeface="Century Gothic" panose="020F0302020204030204"/>
              </a:rPr>
              <a:t>they</a:t>
            </a:r>
            <a:r>
              <a:rPr lang="de-DE" sz="2400" dirty="0">
                <a:solidFill>
                  <a:srgbClr val="002060"/>
                </a:solidFill>
                <a:latin typeface="Century Gothic" panose="020F0302020204030204"/>
              </a:rPr>
              <a:t>/</a:t>
            </a:r>
            <a:r>
              <a:rPr lang="de-DE" sz="2400" b="1" dirty="0">
                <a:solidFill>
                  <a:srgbClr val="002060"/>
                </a:solidFill>
                <a:latin typeface="Century Gothic" panose="020F0302020204030204"/>
              </a:rPr>
              <a:t>you</a:t>
            </a:r>
            <a:r>
              <a:rPr lang="de-DE" sz="2400" dirty="0">
                <a:solidFill>
                  <a:srgbClr val="002060"/>
                </a:solidFill>
                <a:latin typeface="Century Gothic" panose="020F0302020204030204"/>
              </a:rPr>
              <a:t> (</a:t>
            </a:r>
            <a:r>
              <a:rPr lang="de-DE" sz="2400" b="1" dirty="0">
                <a:solidFill>
                  <a:srgbClr val="002060"/>
                </a:solidFill>
                <a:latin typeface="Century Gothic" panose="020F0302020204030204"/>
              </a:rPr>
              <a:t>polite</a:t>
            </a:r>
            <a:r>
              <a:rPr lang="de-DE" sz="2400" dirty="0">
                <a:solidFill>
                  <a:srgbClr val="002060"/>
                </a:solidFill>
                <a:latin typeface="Century Gothic" panose="020F0302020204030204"/>
              </a:rPr>
              <a:t>) forms of the verb are the </a:t>
            </a:r>
            <a:r>
              <a:rPr lang="de-DE" sz="2400" b="1" dirty="0">
                <a:solidFill>
                  <a:srgbClr val="002060"/>
                </a:solidFill>
                <a:latin typeface="Century Gothic" panose="020F0302020204030204"/>
              </a:rPr>
              <a:t>same</a:t>
            </a:r>
            <a:r>
              <a:rPr lang="de-DE" sz="2400" dirty="0">
                <a:solidFill>
                  <a:srgbClr val="002060"/>
                </a:solidFill>
                <a:latin typeface="Century Gothic" panose="020F0302020204030204"/>
              </a:rPr>
              <a:t> as the infinitive: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82824" y="4068919"/>
            <a:ext cx="8677080" cy="1198906"/>
          </a:xfrm>
          <a:prstGeom prst="wedgeRoundRectCallout">
            <a:avLst>
              <a:gd name="adj1" fmla="val -37226"/>
              <a:gd name="adj2" fmla="val -81564"/>
              <a:gd name="adj3" fmla="val 16667"/>
            </a:avLst>
          </a:prstGeom>
          <a:solidFill>
            <a:srgbClr val="115076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solidFill>
                  <a:schemeClr val="bg1"/>
                </a:solidFill>
              </a:rPr>
              <a:t>Remember that </a:t>
            </a:r>
            <a:r>
              <a:rPr lang="en-GB" sz="2000" b="1">
                <a:solidFill>
                  <a:schemeClr val="bg1"/>
                </a:solidFill>
              </a:rPr>
              <a:t>sie</a:t>
            </a:r>
            <a:r>
              <a:rPr lang="en-GB" sz="2000">
                <a:solidFill>
                  <a:schemeClr val="bg1"/>
                </a:solidFill>
              </a:rPr>
              <a:t> (they) and </a:t>
            </a:r>
            <a:r>
              <a:rPr lang="en-GB" sz="2000" b="1">
                <a:solidFill>
                  <a:schemeClr val="bg1"/>
                </a:solidFill>
              </a:rPr>
              <a:t>Sie</a:t>
            </a:r>
            <a:r>
              <a:rPr lang="en-GB" sz="2000">
                <a:solidFill>
                  <a:schemeClr val="bg1"/>
                </a:solidFill>
              </a:rPr>
              <a:t> (you – formal) sound the same!</a:t>
            </a:r>
          </a:p>
          <a:p>
            <a:r>
              <a:rPr lang="en-GB" sz="2000">
                <a:solidFill>
                  <a:schemeClr val="bg1"/>
                </a:solidFill>
              </a:rPr>
              <a:t>It is the context that tells you the correct meaning.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345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bg1"/>
                </a:solidFill>
              </a:rPr>
              <a:t>Sie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45444" y="247046"/>
            <a:ext cx="241188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117871" y="1194014"/>
            <a:ext cx="1207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Nowak.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Bild an.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you, polite)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(they)?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 und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26. fliegen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14099" y="544929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22D58E-3C38-48C9-9FCA-C8DB07BB273A}"/>
              </a:ext>
            </a:extLst>
          </p:cNvPr>
          <p:cNvSpPr/>
          <p:nvPr/>
        </p:nvSpPr>
        <p:spPr>
          <a:xfrm>
            <a:off x="2826346" y="1989709"/>
            <a:ext cx="3328589" cy="3257488"/>
          </a:xfrm>
          <a:prstGeom prst="ellipse">
            <a:avLst/>
          </a:prstGeom>
          <a:noFill/>
          <a:ln w="762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AA52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51473135-FDEE-43F8-92E3-4D1A2B142507}"/>
              </a:ext>
            </a:extLst>
          </p:cNvPr>
          <p:cNvSpPr/>
          <p:nvPr/>
        </p:nvSpPr>
        <p:spPr>
          <a:xfrm>
            <a:off x="3576588" y="75331"/>
            <a:ext cx="984738" cy="653685"/>
          </a:xfrm>
          <a:prstGeom prst="wedgeEllipseCallout">
            <a:avLst>
              <a:gd name="adj1" fmla="val 87331"/>
              <a:gd name="adj2" fmla="val 5481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A picture containing window, shirt, drawing&#10;&#10;Description automatically generated">
            <a:extLst>
              <a:ext uri="{FF2B5EF4-FFF2-40B4-BE49-F238E27FC236}">
                <a16:creationId xmlns:a16="http://schemas.microsoft.com/office/drawing/2014/main" xmlns="" id="{95F06A03-2FAF-4F7B-9C6F-CBA707AF2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3"/>
          <a:stretch/>
        </p:blipFill>
        <p:spPr>
          <a:xfrm>
            <a:off x="4750367" y="160232"/>
            <a:ext cx="781289" cy="9754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1" y="2794398"/>
            <a:ext cx="1008799" cy="158641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2" y="2605566"/>
            <a:ext cx="1521407" cy="1964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1F81622-730B-49AD-A747-2ECD7A25C297}"/>
              </a:ext>
            </a:extLst>
          </p:cNvPr>
          <p:cNvSpPr txBox="1"/>
          <p:nvPr/>
        </p:nvSpPr>
        <p:spPr>
          <a:xfrm>
            <a:off x="1161388" y="5397432"/>
            <a:ext cx="717795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 anchor="ctr">
            <a:spAutoFit/>
          </a:bodyPr>
          <a:lstStyle/>
          <a:p>
            <a:r>
              <a:rPr lang="en-GB" sz="2400" dirty="0" err="1">
                <a:solidFill>
                  <a:srgbClr val="115076"/>
                </a:solidFill>
              </a:rPr>
              <a:t>Fliegen</a:t>
            </a:r>
            <a:r>
              <a:rPr lang="en-GB" sz="2400" dirty="0">
                <a:solidFill>
                  <a:srgbClr val="115076"/>
                </a:solidFill>
              </a:rPr>
              <a:t> Sie </a:t>
            </a:r>
            <a:r>
              <a:rPr lang="en-GB" sz="2400" dirty="0" err="1">
                <a:solidFill>
                  <a:srgbClr val="115076"/>
                </a:solidFill>
              </a:rPr>
              <a:t>gern</a:t>
            </a:r>
            <a:r>
              <a:rPr lang="en-GB" sz="2400" dirty="0">
                <a:solidFill>
                  <a:srgbClr val="115076"/>
                </a:solidFill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1B48EA-CB47-4260-8321-30D3B295F396}"/>
              </a:ext>
            </a:extLst>
          </p:cNvPr>
          <p:cNvSpPr txBox="1"/>
          <p:nvPr/>
        </p:nvSpPr>
        <p:spPr>
          <a:xfrm>
            <a:off x="1161388" y="5792720"/>
            <a:ext cx="71779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i="1" dirty="0">
                <a:solidFill>
                  <a:srgbClr val="115076"/>
                </a:solidFill>
              </a:rPr>
              <a:t>Do you like flying?</a:t>
            </a: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1" y="2659441"/>
            <a:ext cx="1319730" cy="1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345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bg1"/>
                </a:solidFill>
              </a:rPr>
              <a:t>Sie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45444" y="247046"/>
            <a:ext cx="241188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117871" y="1194014"/>
            <a:ext cx="1207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Nowak.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Bild an.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you, polite)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(they)?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 und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27. stehen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14099" y="544929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22D58E-3C38-48C9-9FCA-C8DB07BB273A}"/>
              </a:ext>
            </a:extLst>
          </p:cNvPr>
          <p:cNvSpPr/>
          <p:nvPr/>
        </p:nvSpPr>
        <p:spPr>
          <a:xfrm>
            <a:off x="2826346" y="1989709"/>
            <a:ext cx="3328589" cy="3257488"/>
          </a:xfrm>
          <a:prstGeom prst="ellipse">
            <a:avLst/>
          </a:prstGeom>
          <a:noFill/>
          <a:ln w="762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AA52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51473135-FDEE-43F8-92E3-4D1A2B142507}"/>
              </a:ext>
            </a:extLst>
          </p:cNvPr>
          <p:cNvSpPr/>
          <p:nvPr/>
        </p:nvSpPr>
        <p:spPr>
          <a:xfrm>
            <a:off x="3576588" y="75331"/>
            <a:ext cx="984738" cy="653685"/>
          </a:xfrm>
          <a:prstGeom prst="wedgeEllipseCallout">
            <a:avLst>
              <a:gd name="adj1" fmla="val 87331"/>
              <a:gd name="adj2" fmla="val 5481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A picture containing window, shirt, drawing&#10;&#10;Description automatically generated">
            <a:extLst>
              <a:ext uri="{FF2B5EF4-FFF2-40B4-BE49-F238E27FC236}">
                <a16:creationId xmlns:a16="http://schemas.microsoft.com/office/drawing/2014/main" xmlns="" id="{95F06A03-2FAF-4F7B-9C6F-CBA707AF2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3"/>
          <a:stretch/>
        </p:blipFill>
        <p:spPr>
          <a:xfrm>
            <a:off x="4750367" y="160232"/>
            <a:ext cx="781289" cy="9754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1" y="2794398"/>
            <a:ext cx="1008799" cy="158641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2" y="2605566"/>
            <a:ext cx="1521407" cy="1964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1F81622-730B-49AD-A747-2ECD7A25C297}"/>
              </a:ext>
            </a:extLst>
          </p:cNvPr>
          <p:cNvSpPr txBox="1"/>
          <p:nvPr/>
        </p:nvSpPr>
        <p:spPr>
          <a:xfrm>
            <a:off x="1161388" y="5397432"/>
            <a:ext cx="717795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 anchor="ctr">
            <a:spAutoFit/>
          </a:bodyPr>
          <a:lstStyle/>
          <a:p>
            <a:r>
              <a:rPr lang="en-GB" sz="2400">
                <a:solidFill>
                  <a:srgbClr val="115076"/>
                </a:solidFill>
              </a:rPr>
              <a:t>Stehen Sie früh auf?</a:t>
            </a:r>
            <a:endParaRPr lang="en-GB" sz="2400" dirty="0">
              <a:solidFill>
                <a:srgbClr val="11507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1B48EA-CB47-4260-8321-30D3B295F396}"/>
              </a:ext>
            </a:extLst>
          </p:cNvPr>
          <p:cNvSpPr txBox="1"/>
          <p:nvPr/>
        </p:nvSpPr>
        <p:spPr>
          <a:xfrm>
            <a:off x="1161388" y="5792720"/>
            <a:ext cx="71779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i="1" dirty="0">
                <a:solidFill>
                  <a:srgbClr val="115076"/>
                </a:solidFill>
              </a:rPr>
              <a:t>Do </a:t>
            </a:r>
            <a:r>
              <a:rPr lang="en-GB" sz="2400" i="1">
                <a:solidFill>
                  <a:srgbClr val="115076"/>
                </a:solidFill>
              </a:rPr>
              <a:t>you get up early?</a:t>
            </a:r>
            <a:endParaRPr lang="en-GB" sz="2400" i="1" dirty="0">
              <a:solidFill>
                <a:srgbClr val="115076"/>
              </a:solidFill>
            </a:endParaRP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1" y="2659441"/>
            <a:ext cx="1319730" cy="1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345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bg1"/>
                </a:solidFill>
              </a:rPr>
              <a:t>Sie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45444" y="247046"/>
            <a:ext cx="241188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117871" y="1194014"/>
            <a:ext cx="1207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Nowak.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Bild an.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you, polite)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(they)?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 und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28. arbeiten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14099" y="544929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22D58E-3C38-48C9-9FCA-C8DB07BB273A}"/>
              </a:ext>
            </a:extLst>
          </p:cNvPr>
          <p:cNvSpPr/>
          <p:nvPr/>
        </p:nvSpPr>
        <p:spPr>
          <a:xfrm>
            <a:off x="5696546" y="1989709"/>
            <a:ext cx="3328589" cy="3257488"/>
          </a:xfrm>
          <a:prstGeom prst="ellipse">
            <a:avLst/>
          </a:prstGeom>
          <a:noFill/>
          <a:ln w="762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AA52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51473135-FDEE-43F8-92E3-4D1A2B142507}"/>
              </a:ext>
            </a:extLst>
          </p:cNvPr>
          <p:cNvSpPr/>
          <p:nvPr/>
        </p:nvSpPr>
        <p:spPr>
          <a:xfrm>
            <a:off x="3576588" y="75331"/>
            <a:ext cx="984738" cy="653685"/>
          </a:xfrm>
          <a:prstGeom prst="wedgeEllipseCallout">
            <a:avLst>
              <a:gd name="adj1" fmla="val 87331"/>
              <a:gd name="adj2" fmla="val 5481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A picture containing window, shirt, drawing&#10;&#10;Description automatically generated">
            <a:extLst>
              <a:ext uri="{FF2B5EF4-FFF2-40B4-BE49-F238E27FC236}">
                <a16:creationId xmlns:a16="http://schemas.microsoft.com/office/drawing/2014/main" xmlns="" id="{95F06A03-2FAF-4F7B-9C6F-CBA707AF2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3"/>
          <a:stretch/>
        </p:blipFill>
        <p:spPr>
          <a:xfrm>
            <a:off x="4750367" y="160232"/>
            <a:ext cx="781289" cy="9754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1" y="2794398"/>
            <a:ext cx="1008799" cy="158641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2" y="2605566"/>
            <a:ext cx="1521407" cy="1964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1F81622-730B-49AD-A747-2ECD7A25C297}"/>
              </a:ext>
            </a:extLst>
          </p:cNvPr>
          <p:cNvSpPr txBox="1"/>
          <p:nvPr/>
        </p:nvSpPr>
        <p:spPr>
          <a:xfrm>
            <a:off x="1161388" y="5397432"/>
            <a:ext cx="717795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 anchor="ctr">
            <a:spAutoFit/>
          </a:bodyPr>
          <a:lstStyle/>
          <a:p>
            <a:r>
              <a:rPr lang="en-GB" sz="2400">
                <a:solidFill>
                  <a:srgbClr val="115076"/>
                </a:solidFill>
              </a:rPr>
              <a:t>Arbeiten sie viel?</a:t>
            </a:r>
            <a:endParaRPr lang="en-GB" sz="2400" dirty="0">
              <a:solidFill>
                <a:srgbClr val="11507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1B48EA-CB47-4260-8321-30D3B295F396}"/>
              </a:ext>
            </a:extLst>
          </p:cNvPr>
          <p:cNvSpPr txBox="1"/>
          <p:nvPr/>
        </p:nvSpPr>
        <p:spPr>
          <a:xfrm>
            <a:off x="1161388" y="5792720"/>
            <a:ext cx="71779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i="1">
                <a:solidFill>
                  <a:srgbClr val="115076"/>
                </a:solidFill>
              </a:rPr>
              <a:t>Do they work much?</a:t>
            </a:r>
            <a:endParaRPr lang="en-GB" sz="2400" i="1" dirty="0">
              <a:solidFill>
                <a:srgbClr val="115076"/>
              </a:solidFill>
            </a:endParaRP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1" y="2659441"/>
            <a:ext cx="1319730" cy="1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345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bg1"/>
                </a:solidFill>
              </a:rPr>
              <a:t>Sie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45444" y="247046"/>
            <a:ext cx="241188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117871" y="1194014"/>
            <a:ext cx="1207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Nowak.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Bild an.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you, polite)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(they)?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 und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29. essen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14099" y="544929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22D58E-3C38-48C9-9FCA-C8DB07BB273A}"/>
              </a:ext>
            </a:extLst>
          </p:cNvPr>
          <p:cNvSpPr/>
          <p:nvPr/>
        </p:nvSpPr>
        <p:spPr>
          <a:xfrm>
            <a:off x="5607646" y="1989709"/>
            <a:ext cx="3328589" cy="3257488"/>
          </a:xfrm>
          <a:prstGeom prst="ellipse">
            <a:avLst/>
          </a:prstGeom>
          <a:noFill/>
          <a:ln w="762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AA52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51473135-FDEE-43F8-92E3-4D1A2B142507}"/>
              </a:ext>
            </a:extLst>
          </p:cNvPr>
          <p:cNvSpPr/>
          <p:nvPr/>
        </p:nvSpPr>
        <p:spPr>
          <a:xfrm>
            <a:off x="3576588" y="75331"/>
            <a:ext cx="984738" cy="653685"/>
          </a:xfrm>
          <a:prstGeom prst="wedgeEllipseCallout">
            <a:avLst>
              <a:gd name="adj1" fmla="val 87331"/>
              <a:gd name="adj2" fmla="val 5481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A picture containing window, shirt, drawing&#10;&#10;Description automatically generated">
            <a:extLst>
              <a:ext uri="{FF2B5EF4-FFF2-40B4-BE49-F238E27FC236}">
                <a16:creationId xmlns:a16="http://schemas.microsoft.com/office/drawing/2014/main" xmlns="" id="{95F06A03-2FAF-4F7B-9C6F-CBA707AF2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3"/>
          <a:stretch/>
        </p:blipFill>
        <p:spPr>
          <a:xfrm>
            <a:off x="4750367" y="160232"/>
            <a:ext cx="781289" cy="9754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1" y="2794398"/>
            <a:ext cx="1008799" cy="158641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2" y="2605566"/>
            <a:ext cx="1521407" cy="1964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1F81622-730B-49AD-A747-2ECD7A25C297}"/>
              </a:ext>
            </a:extLst>
          </p:cNvPr>
          <p:cNvSpPr txBox="1"/>
          <p:nvPr/>
        </p:nvSpPr>
        <p:spPr>
          <a:xfrm>
            <a:off x="1161388" y="5397432"/>
            <a:ext cx="717795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 anchor="ctr">
            <a:spAutoFit/>
          </a:bodyPr>
          <a:lstStyle/>
          <a:p>
            <a:r>
              <a:rPr lang="en-GB" sz="2400">
                <a:solidFill>
                  <a:srgbClr val="115076"/>
                </a:solidFill>
              </a:rPr>
              <a:t>Was essen sie gern</a:t>
            </a:r>
            <a:r>
              <a:rPr lang="en-GB" sz="2400" dirty="0">
                <a:solidFill>
                  <a:srgbClr val="115076"/>
                </a:solidFill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1B48EA-CB47-4260-8321-30D3B295F396}"/>
              </a:ext>
            </a:extLst>
          </p:cNvPr>
          <p:cNvSpPr txBox="1"/>
          <p:nvPr/>
        </p:nvSpPr>
        <p:spPr>
          <a:xfrm>
            <a:off x="1161388" y="5792720"/>
            <a:ext cx="71779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i="1">
                <a:solidFill>
                  <a:srgbClr val="115076"/>
                </a:solidFill>
              </a:rPr>
              <a:t>What do they like eating?</a:t>
            </a:r>
            <a:endParaRPr lang="en-GB" sz="2400" i="1" dirty="0">
              <a:solidFill>
                <a:srgbClr val="115076"/>
              </a:solidFill>
            </a:endParaRP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1" y="2659441"/>
            <a:ext cx="1319730" cy="1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433918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3ED6EF-5B20-1940-AFD2-EAA625B3F063}"/>
              </a:ext>
            </a:extLst>
          </p:cNvPr>
          <p:cNvSpPr txBox="1"/>
          <p:nvPr/>
        </p:nvSpPr>
        <p:spPr>
          <a:xfrm>
            <a:off x="2433918" y="366424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Sag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diese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u="sng" dirty="0" err="1">
                <a:solidFill>
                  <a:schemeClr val="accent5">
                    <a:lumMod val="50000"/>
                  </a:schemeClr>
                </a:solidFill>
              </a:rPr>
              <a:t>deutschen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xmlns="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959" y="1332886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xmlns="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593" y="1332884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xmlns="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1321458"/>
            <a:ext cx="241479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xmlns="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811" y="1163607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20</a:t>
            </a: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xmlns="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1321458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8F88F33A-F1A8-403F-938C-85915B78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32" y="330536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xmlns="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5477717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123" y="5297189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xmlns="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695" y="5708137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LOS!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84211A-CC59-4B28-8D22-47888B40386A}"/>
              </a:ext>
            </a:extLst>
          </p:cNvPr>
          <p:cNvSpPr txBox="1"/>
          <p:nvPr/>
        </p:nvSpPr>
        <p:spPr>
          <a:xfrm rot="21185900">
            <a:off x="616445" y="1793936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der Start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12EB900-CDBC-4B63-B37C-F67541A54903}"/>
              </a:ext>
            </a:extLst>
          </p:cNvPr>
          <p:cNvSpPr txBox="1"/>
          <p:nvPr/>
        </p:nvSpPr>
        <p:spPr>
          <a:xfrm>
            <a:off x="3967194" y="1452023"/>
            <a:ext cx="1320420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wild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3FC216-1298-4A46-926A-93111CD49278}"/>
              </a:ext>
            </a:extLst>
          </p:cNvPr>
          <p:cNvSpPr txBox="1"/>
          <p:nvPr/>
        </p:nvSpPr>
        <p:spPr>
          <a:xfrm rot="196337">
            <a:off x="1562965" y="2816814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ideal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D5CB3B9-3615-4410-B06F-5413477CBB0C}"/>
              </a:ext>
            </a:extLst>
          </p:cNvPr>
          <p:cNvSpPr txBox="1"/>
          <p:nvPr/>
        </p:nvSpPr>
        <p:spPr>
          <a:xfrm rot="161314">
            <a:off x="3983118" y="2853473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August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3DD1A2F-3BB7-4551-9044-B0714EC0A6BB}"/>
              </a:ext>
            </a:extLst>
          </p:cNvPr>
          <p:cNvSpPr txBox="1"/>
          <p:nvPr/>
        </p:nvSpPr>
        <p:spPr>
          <a:xfrm rot="21185900">
            <a:off x="526941" y="4238558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die Basis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C27007-C2AC-4863-95A4-0651D8F5A41B}"/>
              </a:ext>
            </a:extLst>
          </p:cNvPr>
          <p:cNvSpPr txBox="1"/>
          <p:nvPr/>
        </p:nvSpPr>
        <p:spPr>
          <a:xfrm rot="403250">
            <a:off x="6118517" y="1809222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total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15B8954-B303-4CAB-9600-0B98E8F151C7}"/>
              </a:ext>
            </a:extLst>
          </p:cNvPr>
          <p:cNvSpPr txBox="1"/>
          <p:nvPr/>
        </p:nvSpPr>
        <p:spPr>
          <a:xfrm rot="21185900">
            <a:off x="7686062" y="1014334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Adresse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4F907A0-CB64-43FB-9FB3-490AD13EADB8}"/>
              </a:ext>
            </a:extLst>
          </p:cNvPr>
          <p:cNvSpPr txBox="1"/>
          <p:nvPr/>
        </p:nvSpPr>
        <p:spPr>
          <a:xfrm rot="21185900">
            <a:off x="7091800" y="2790989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regional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222449C-A456-40DE-B486-3A9CB30E59C7}"/>
              </a:ext>
            </a:extLst>
          </p:cNvPr>
          <p:cNvSpPr txBox="1"/>
          <p:nvPr/>
        </p:nvSpPr>
        <p:spPr>
          <a:xfrm rot="21185900">
            <a:off x="1479946" y="5609597"/>
            <a:ext cx="2281591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die Phase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E3EAC59-70F6-461B-9687-4170A60E10B9}"/>
              </a:ext>
            </a:extLst>
          </p:cNvPr>
          <p:cNvSpPr txBox="1"/>
          <p:nvPr/>
        </p:nvSpPr>
        <p:spPr>
          <a:xfrm rot="21185900">
            <a:off x="3364181" y="4241341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der Winter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E77AA49-CE57-46C9-95B2-71DBDD46EB42}"/>
              </a:ext>
            </a:extLst>
          </p:cNvPr>
          <p:cNvSpPr txBox="1"/>
          <p:nvPr/>
        </p:nvSpPr>
        <p:spPr>
          <a:xfrm rot="234070">
            <a:off x="6597256" y="4159413"/>
            <a:ext cx="1922929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April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C16577E-F49A-4003-8087-A2719455E82C}"/>
              </a:ext>
            </a:extLst>
          </p:cNvPr>
          <p:cNvSpPr txBox="1"/>
          <p:nvPr/>
        </p:nvSpPr>
        <p:spPr>
          <a:xfrm rot="532991">
            <a:off x="5502798" y="5382658"/>
            <a:ext cx="229327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die Definition</a:t>
            </a:r>
          </a:p>
        </p:txBody>
      </p:sp>
    </p:spTree>
    <p:extLst>
      <p:ext uri="{BB962C8B-B14F-4D97-AF65-F5344CB8AC3E}">
        <p14:creationId xmlns:p14="http://schemas.microsoft.com/office/powerpoint/2010/main" val="2432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C026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9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345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bg1"/>
                </a:solidFill>
              </a:rPr>
              <a:t>Sie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45444" y="247046"/>
            <a:ext cx="241188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117871" y="1194014"/>
            <a:ext cx="1207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Nowak.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Bild an.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you, polite)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(they)?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 und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30. schauen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14099" y="544929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22D58E-3C38-48C9-9FCA-C8DB07BB273A}"/>
              </a:ext>
            </a:extLst>
          </p:cNvPr>
          <p:cNvSpPr/>
          <p:nvPr/>
        </p:nvSpPr>
        <p:spPr>
          <a:xfrm>
            <a:off x="2826346" y="1989709"/>
            <a:ext cx="3328589" cy="3257488"/>
          </a:xfrm>
          <a:prstGeom prst="ellipse">
            <a:avLst/>
          </a:prstGeom>
          <a:noFill/>
          <a:ln w="762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AA52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51473135-FDEE-43F8-92E3-4D1A2B142507}"/>
              </a:ext>
            </a:extLst>
          </p:cNvPr>
          <p:cNvSpPr/>
          <p:nvPr/>
        </p:nvSpPr>
        <p:spPr>
          <a:xfrm>
            <a:off x="3576588" y="75331"/>
            <a:ext cx="984738" cy="653685"/>
          </a:xfrm>
          <a:prstGeom prst="wedgeEllipseCallout">
            <a:avLst>
              <a:gd name="adj1" fmla="val 87331"/>
              <a:gd name="adj2" fmla="val 5481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A picture containing window, shirt, drawing&#10;&#10;Description automatically generated">
            <a:extLst>
              <a:ext uri="{FF2B5EF4-FFF2-40B4-BE49-F238E27FC236}">
                <a16:creationId xmlns:a16="http://schemas.microsoft.com/office/drawing/2014/main" xmlns="" id="{95F06A03-2FAF-4F7B-9C6F-CBA707AF2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3"/>
          <a:stretch/>
        </p:blipFill>
        <p:spPr>
          <a:xfrm>
            <a:off x="4750367" y="160232"/>
            <a:ext cx="781289" cy="9754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1" y="2794398"/>
            <a:ext cx="1008799" cy="158641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2" y="2605566"/>
            <a:ext cx="1521407" cy="1964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1F81622-730B-49AD-A747-2ECD7A25C297}"/>
              </a:ext>
            </a:extLst>
          </p:cNvPr>
          <p:cNvSpPr txBox="1"/>
          <p:nvPr/>
        </p:nvSpPr>
        <p:spPr>
          <a:xfrm>
            <a:off x="1161388" y="5397432"/>
            <a:ext cx="717795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 anchor="ctr">
            <a:spAutoFit/>
          </a:bodyPr>
          <a:lstStyle/>
          <a:p>
            <a:r>
              <a:rPr lang="en-GB" sz="2400">
                <a:solidFill>
                  <a:srgbClr val="115076"/>
                </a:solidFill>
              </a:rPr>
              <a:t>Schauen Sie gern Filme an?</a:t>
            </a:r>
            <a:endParaRPr lang="en-GB" sz="2400" dirty="0">
              <a:solidFill>
                <a:srgbClr val="11507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1B48EA-CB47-4260-8321-30D3B295F396}"/>
              </a:ext>
            </a:extLst>
          </p:cNvPr>
          <p:cNvSpPr txBox="1"/>
          <p:nvPr/>
        </p:nvSpPr>
        <p:spPr>
          <a:xfrm>
            <a:off x="1161388" y="5792720"/>
            <a:ext cx="71779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i="1" dirty="0">
                <a:solidFill>
                  <a:srgbClr val="115076"/>
                </a:solidFill>
              </a:rPr>
              <a:t>Do you </a:t>
            </a:r>
            <a:r>
              <a:rPr lang="en-GB" sz="2400" i="1">
                <a:solidFill>
                  <a:srgbClr val="115076"/>
                </a:solidFill>
              </a:rPr>
              <a:t>like watching films?</a:t>
            </a:r>
            <a:endParaRPr lang="en-GB" sz="2400" i="1" dirty="0">
              <a:solidFill>
                <a:srgbClr val="115076"/>
              </a:solidFill>
            </a:endParaRP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1" y="2659441"/>
            <a:ext cx="1319730" cy="1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5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345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bg1"/>
                </a:solidFill>
              </a:rPr>
              <a:t>Sie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45444" y="247046"/>
            <a:ext cx="241188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117871" y="1194014"/>
            <a:ext cx="1207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Nowak.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Bild an.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you, polite)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(they)?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 und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31. lesen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14099" y="544929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22D58E-3C38-48C9-9FCA-C8DB07BB273A}"/>
              </a:ext>
            </a:extLst>
          </p:cNvPr>
          <p:cNvSpPr/>
          <p:nvPr/>
        </p:nvSpPr>
        <p:spPr>
          <a:xfrm>
            <a:off x="5633046" y="1989709"/>
            <a:ext cx="3328589" cy="3257488"/>
          </a:xfrm>
          <a:prstGeom prst="ellipse">
            <a:avLst/>
          </a:prstGeom>
          <a:noFill/>
          <a:ln w="762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AA52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51473135-FDEE-43F8-92E3-4D1A2B142507}"/>
              </a:ext>
            </a:extLst>
          </p:cNvPr>
          <p:cNvSpPr/>
          <p:nvPr/>
        </p:nvSpPr>
        <p:spPr>
          <a:xfrm>
            <a:off x="3576588" y="75331"/>
            <a:ext cx="984738" cy="653685"/>
          </a:xfrm>
          <a:prstGeom prst="wedgeEllipseCallout">
            <a:avLst>
              <a:gd name="adj1" fmla="val 87331"/>
              <a:gd name="adj2" fmla="val 5481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A picture containing window, shirt, drawing&#10;&#10;Description automatically generated">
            <a:extLst>
              <a:ext uri="{FF2B5EF4-FFF2-40B4-BE49-F238E27FC236}">
                <a16:creationId xmlns:a16="http://schemas.microsoft.com/office/drawing/2014/main" xmlns="" id="{95F06A03-2FAF-4F7B-9C6F-CBA707AF2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3"/>
          <a:stretch/>
        </p:blipFill>
        <p:spPr>
          <a:xfrm>
            <a:off x="4750367" y="160232"/>
            <a:ext cx="781289" cy="9754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1" y="2794398"/>
            <a:ext cx="1008799" cy="158641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2" y="2605566"/>
            <a:ext cx="1521407" cy="1964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1F81622-730B-49AD-A747-2ECD7A25C297}"/>
              </a:ext>
            </a:extLst>
          </p:cNvPr>
          <p:cNvSpPr txBox="1"/>
          <p:nvPr/>
        </p:nvSpPr>
        <p:spPr>
          <a:xfrm>
            <a:off x="1161388" y="5397432"/>
            <a:ext cx="717795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 anchor="ctr">
            <a:spAutoFit/>
          </a:bodyPr>
          <a:lstStyle/>
          <a:p>
            <a:r>
              <a:rPr lang="en-GB" sz="2400">
                <a:solidFill>
                  <a:srgbClr val="115076"/>
                </a:solidFill>
              </a:rPr>
              <a:t>Lesen sie Geschichten?</a:t>
            </a:r>
            <a:endParaRPr lang="en-GB" sz="2400" dirty="0">
              <a:solidFill>
                <a:srgbClr val="11507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1B48EA-CB47-4260-8321-30D3B295F396}"/>
              </a:ext>
            </a:extLst>
          </p:cNvPr>
          <p:cNvSpPr txBox="1"/>
          <p:nvPr/>
        </p:nvSpPr>
        <p:spPr>
          <a:xfrm>
            <a:off x="1161388" y="5792720"/>
            <a:ext cx="71779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i="1">
                <a:solidFill>
                  <a:srgbClr val="115076"/>
                </a:solidFill>
              </a:rPr>
              <a:t>Do they read stories?</a:t>
            </a:r>
            <a:endParaRPr lang="en-GB" sz="2400" i="1" dirty="0">
              <a:solidFill>
                <a:srgbClr val="115076"/>
              </a:solidFill>
            </a:endParaRP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1" y="2659441"/>
            <a:ext cx="1319730" cy="1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1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345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bg1"/>
                </a:solidFill>
              </a:rPr>
              <a:t>Sie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45444" y="247046"/>
            <a:ext cx="241188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117871" y="1194014"/>
            <a:ext cx="1207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Nowak.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Bild an.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you, polite)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(they)?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 und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32. fahren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14099" y="544929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22D58E-3C38-48C9-9FCA-C8DB07BB273A}"/>
              </a:ext>
            </a:extLst>
          </p:cNvPr>
          <p:cNvSpPr/>
          <p:nvPr/>
        </p:nvSpPr>
        <p:spPr>
          <a:xfrm>
            <a:off x="2826346" y="1989709"/>
            <a:ext cx="3328589" cy="3257488"/>
          </a:xfrm>
          <a:prstGeom prst="ellipse">
            <a:avLst/>
          </a:prstGeom>
          <a:noFill/>
          <a:ln w="762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AA52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51473135-FDEE-43F8-92E3-4D1A2B142507}"/>
              </a:ext>
            </a:extLst>
          </p:cNvPr>
          <p:cNvSpPr/>
          <p:nvPr/>
        </p:nvSpPr>
        <p:spPr>
          <a:xfrm>
            <a:off x="3576588" y="75331"/>
            <a:ext cx="984738" cy="653685"/>
          </a:xfrm>
          <a:prstGeom prst="wedgeEllipseCallout">
            <a:avLst>
              <a:gd name="adj1" fmla="val 87331"/>
              <a:gd name="adj2" fmla="val 5481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A picture containing window, shirt, drawing&#10;&#10;Description automatically generated">
            <a:extLst>
              <a:ext uri="{FF2B5EF4-FFF2-40B4-BE49-F238E27FC236}">
                <a16:creationId xmlns:a16="http://schemas.microsoft.com/office/drawing/2014/main" xmlns="" id="{95F06A03-2FAF-4F7B-9C6F-CBA707AF2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3"/>
          <a:stretch/>
        </p:blipFill>
        <p:spPr>
          <a:xfrm>
            <a:off x="4750367" y="160232"/>
            <a:ext cx="781289" cy="9754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1" y="2794398"/>
            <a:ext cx="1008799" cy="158641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2" y="2605566"/>
            <a:ext cx="1521407" cy="1964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1F81622-730B-49AD-A747-2ECD7A25C297}"/>
              </a:ext>
            </a:extLst>
          </p:cNvPr>
          <p:cNvSpPr txBox="1"/>
          <p:nvPr/>
        </p:nvSpPr>
        <p:spPr>
          <a:xfrm>
            <a:off x="1161388" y="5397432"/>
            <a:ext cx="717795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 anchor="ctr">
            <a:spAutoFit/>
          </a:bodyPr>
          <a:lstStyle/>
          <a:p>
            <a:r>
              <a:rPr lang="en-GB" sz="2400">
                <a:solidFill>
                  <a:srgbClr val="115076"/>
                </a:solidFill>
              </a:rPr>
              <a:t>Fahren Sie oft mit dem Schiff?</a:t>
            </a:r>
            <a:endParaRPr lang="en-GB" sz="2400" dirty="0">
              <a:solidFill>
                <a:srgbClr val="11507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1B48EA-CB47-4260-8321-30D3B295F396}"/>
              </a:ext>
            </a:extLst>
          </p:cNvPr>
          <p:cNvSpPr txBox="1"/>
          <p:nvPr/>
        </p:nvSpPr>
        <p:spPr>
          <a:xfrm>
            <a:off x="1161388" y="5792720"/>
            <a:ext cx="71779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i="1" dirty="0">
                <a:solidFill>
                  <a:srgbClr val="115076"/>
                </a:solidFill>
              </a:rPr>
              <a:t>Do </a:t>
            </a:r>
            <a:r>
              <a:rPr lang="en-GB" sz="2400" i="1">
                <a:solidFill>
                  <a:srgbClr val="115076"/>
                </a:solidFill>
              </a:rPr>
              <a:t>you often travel by boat?</a:t>
            </a:r>
            <a:endParaRPr lang="en-GB" sz="2400" i="1" dirty="0">
              <a:solidFill>
                <a:srgbClr val="115076"/>
              </a:solidFill>
            </a:endParaRP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1" y="2659441"/>
            <a:ext cx="1319730" cy="1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345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>
                <a:solidFill>
                  <a:schemeClr val="bg1"/>
                </a:solidFill>
              </a:rPr>
              <a:t>Sie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i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45444" y="247046"/>
            <a:ext cx="241188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A66137-5BC6-B54C-AFA6-AC9618E70ADD}"/>
              </a:ext>
            </a:extLst>
          </p:cNvPr>
          <p:cNvSpPr txBox="1"/>
          <p:nvPr/>
        </p:nvSpPr>
        <p:spPr>
          <a:xfrm>
            <a:off x="117871" y="1194014"/>
            <a:ext cx="1207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Wolfgang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Nowak.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Bild an.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 (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you, polite)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(they)?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 und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4" name="33. nehmen.wav"/>
            </a:hlinkClick>
            <a:extLst>
              <a:ext uri="{FF2B5EF4-FFF2-40B4-BE49-F238E27FC236}">
                <a16:creationId xmlns:a16="http://schemas.microsoft.com/office/drawing/2014/main" xmlns="" id="{3B418770-1E72-B240-9307-3BBF955557C6}"/>
              </a:ext>
            </a:extLst>
          </p:cNvPr>
          <p:cNvSpPr/>
          <p:nvPr/>
        </p:nvSpPr>
        <p:spPr>
          <a:xfrm>
            <a:off x="514099" y="544929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122D58E-3C38-48C9-9FCA-C8DB07BB273A}"/>
              </a:ext>
            </a:extLst>
          </p:cNvPr>
          <p:cNvSpPr/>
          <p:nvPr/>
        </p:nvSpPr>
        <p:spPr>
          <a:xfrm>
            <a:off x="5644405" y="1958862"/>
            <a:ext cx="3328589" cy="3257488"/>
          </a:xfrm>
          <a:prstGeom prst="ellipse">
            <a:avLst/>
          </a:prstGeom>
          <a:noFill/>
          <a:ln w="762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AA52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xmlns="" id="{51473135-FDEE-43F8-92E3-4D1A2B142507}"/>
              </a:ext>
            </a:extLst>
          </p:cNvPr>
          <p:cNvSpPr/>
          <p:nvPr/>
        </p:nvSpPr>
        <p:spPr>
          <a:xfrm>
            <a:off x="3576588" y="75331"/>
            <a:ext cx="984738" cy="653685"/>
          </a:xfrm>
          <a:prstGeom prst="wedgeEllipseCallout">
            <a:avLst>
              <a:gd name="adj1" fmla="val 87331"/>
              <a:gd name="adj2" fmla="val 54814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 descr="A picture containing window, shirt, drawing&#10;&#10;Description automatically generated">
            <a:extLst>
              <a:ext uri="{FF2B5EF4-FFF2-40B4-BE49-F238E27FC236}">
                <a16:creationId xmlns:a16="http://schemas.microsoft.com/office/drawing/2014/main" xmlns="" id="{95F06A03-2FAF-4F7B-9C6F-CBA707AF2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3"/>
          <a:stretch/>
        </p:blipFill>
        <p:spPr>
          <a:xfrm>
            <a:off x="4750367" y="160232"/>
            <a:ext cx="781289" cy="975465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01" y="2794398"/>
            <a:ext cx="1008799" cy="158641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2" y="2605566"/>
            <a:ext cx="1521407" cy="1964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1F81622-730B-49AD-A747-2ECD7A25C297}"/>
              </a:ext>
            </a:extLst>
          </p:cNvPr>
          <p:cNvSpPr txBox="1"/>
          <p:nvPr/>
        </p:nvSpPr>
        <p:spPr>
          <a:xfrm>
            <a:off x="1161388" y="5397432"/>
            <a:ext cx="717795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 anchor="ctr">
            <a:spAutoFit/>
          </a:bodyPr>
          <a:lstStyle/>
          <a:p>
            <a:r>
              <a:rPr lang="en-GB" sz="2400">
                <a:solidFill>
                  <a:srgbClr val="115076"/>
                </a:solidFill>
              </a:rPr>
              <a:t>Nehmen sie die Bahn?</a:t>
            </a:r>
            <a:endParaRPr lang="en-GB" sz="2400" dirty="0">
              <a:solidFill>
                <a:srgbClr val="11507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11B48EA-CB47-4260-8321-30D3B295F396}"/>
              </a:ext>
            </a:extLst>
          </p:cNvPr>
          <p:cNvSpPr txBox="1"/>
          <p:nvPr/>
        </p:nvSpPr>
        <p:spPr>
          <a:xfrm>
            <a:off x="1161388" y="5792720"/>
            <a:ext cx="71779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i="1">
                <a:solidFill>
                  <a:srgbClr val="115076"/>
                </a:solidFill>
              </a:rPr>
              <a:t>Are they taking the train?</a:t>
            </a:r>
            <a:endParaRPr lang="en-GB" sz="2400" i="1" dirty="0">
              <a:solidFill>
                <a:srgbClr val="115076"/>
              </a:solidFill>
            </a:endParaRP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1" y="2659441"/>
            <a:ext cx="1319730" cy="17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384" y="2410361"/>
            <a:ext cx="8590382" cy="1485422"/>
          </a:xfrm>
        </p:spPr>
        <p:txBody>
          <a:bodyPr anchor="t"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Everyday life experiences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384" y="3071031"/>
            <a:ext cx="7382608" cy="910579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Separable verbs in the present tense: </a:t>
            </a:r>
            <a:br>
              <a:rPr lang="en-GB" sz="3000" dirty="0">
                <a:solidFill>
                  <a:prstClr val="white"/>
                </a:solidFill>
              </a:rPr>
            </a:br>
            <a:r>
              <a:rPr lang="en-GB" sz="3000" dirty="0">
                <a:solidFill>
                  <a:prstClr val="white"/>
                </a:solidFill>
              </a:rPr>
              <a:t>3</a:t>
            </a:r>
            <a:r>
              <a:rPr lang="en-GB" sz="3000" baseline="30000" dirty="0">
                <a:solidFill>
                  <a:prstClr val="white"/>
                </a:solidFill>
              </a:rPr>
              <a:t>rd</a:t>
            </a:r>
            <a:r>
              <a:rPr lang="en-GB" sz="3000" dirty="0">
                <a:solidFill>
                  <a:prstClr val="white"/>
                </a:solidFill>
              </a:rPr>
              <a:t> person singular vs plural, questions</a:t>
            </a:r>
          </a:p>
          <a:p>
            <a:pPr algn="l"/>
            <a:endParaRPr lang="en-US" dirty="0"/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xmlns="" id="{2D438FA5-2CAB-4E24-9AEE-607776023B37}"/>
              </a:ext>
            </a:extLst>
          </p:cNvPr>
          <p:cNvSpPr txBox="1">
            <a:spLocks/>
          </p:cNvSpPr>
          <p:nvPr/>
        </p:nvSpPr>
        <p:spPr>
          <a:xfrm>
            <a:off x="214817" y="4067438"/>
            <a:ext cx="6604437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Revisit several SSC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4982504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2.2- Week 2- Lesson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41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732685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Stephen Owen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: 24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 09 / 20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9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8C1F2C14-886D-406E-A2E7-1B5458298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421832"/>
              </p:ext>
            </p:extLst>
          </p:nvPr>
        </p:nvGraphicFramePr>
        <p:xfrm>
          <a:off x="218937" y="2394244"/>
          <a:ext cx="11754126" cy="326846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97753">
                  <a:extLst>
                    <a:ext uri="{9D8B030D-6E8A-4147-A177-3AD203B41FA5}">
                      <a16:colId xmlns:a16="http://schemas.microsoft.com/office/drawing/2014/main" xmlns="" val="2634909126"/>
                    </a:ext>
                  </a:extLst>
                </a:gridCol>
                <a:gridCol w="3220289">
                  <a:extLst>
                    <a:ext uri="{9D8B030D-6E8A-4147-A177-3AD203B41FA5}">
                      <a16:colId xmlns:a16="http://schemas.microsoft.com/office/drawing/2014/main" xmlns="" val="4198389543"/>
                    </a:ext>
                  </a:extLst>
                </a:gridCol>
                <a:gridCol w="612123">
                  <a:extLst>
                    <a:ext uri="{9D8B030D-6E8A-4147-A177-3AD203B41FA5}">
                      <a16:colId xmlns:a16="http://schemas.microsoft.com/office/drawing/2014/main" xmlns="" val="2452361092"/>
                    </a:ext>
                  </a:extLst>
                </a:gridCol>
                <a:gridCol w="3305919">
                  <a:extLst>
                    <a:ext uri="{9D8B030D-6E8A-4147-A177-3AD203B41FA5}">
                      <a16:colId xmlns:a16="http://schemas.microsoft.com/office/drawing/2014/main" xmlns="" val="727305806"/>
                    </a:ext>
                  </a:extLst>
                </a:gridCol>
                <a:gridCol w="634069">
                  <a:extLst>
                    <a:ext uri="{9D8B030D-6E8A-4147-A177-3AD203B41FA5}">
                      <a16:colId xmlns:a16="http://schemas.microsoft.com/office/drawing/2014/main" xmlns="" val="47501402"/>
                    </a:ext>
                  </a:extLst>
                </a:gridCol>
                <a:gridCol w="3283973">
                  <a:extLst>
                    <a:ext uri="{9D8B030D-6E8A-4147-A177-3AD203B41FA5}">
                      <a16:colId xmlns:a16="http://schemas.microsoft.com/office/drawing/2014/main" xmlns="" val="2035830015"/>
                    </a:ext>
                  </a:extLst>
                </a:gridCol>
              </a:tblGrid>
              <a:tr h="10894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4274671"/>
                  </a:ext>
                </a:extLst>
              </a:tr>
              <a:tr h="10894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0321632"/>
                  </a:ext>
                </a:extLst>
              </a:tr>
              <a:tr h="10894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6311884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C6CF2BD-DAA7-4693-8B89-6F04FC7148CC}"/>
              </a:ext>
            </a:extLst>
          </p:cNvPr>
          <p:cNvSpPr txBox="1"/>
          <p:nvPr/>
        </p:nvSpPr>
        <p:spPr>
          <a:xfrm>
            <a:off x="8175039" y="3817198"/>
            <a:ext cx="193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5">
                    <a:lumMod val="50000"/>
                  </a:schemeClr>
                </a:solidFill>
              </a:rPr>
              <a:t>Pil z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0A02E4C-5484-47B2-B23F-F3FA85D3A711}"/>
              </a:ext>
            </a:extLst>
          </p:cNvPr>
          <p:cNvSpPr txBox="1"/>
          <p:nvPr/>
        </p:nvSpPr>
        <p:spPr>
          <a:xfrm>
            <a:off x="8034060" y="4818584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5">
                    <a:lumMod val="50000"/>
                  </a:schemeClr>
                </a:solidFill>
              </a:rPr>
              <a:t>Salat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42262C7-33C4-4011-A55D-2DD16E06F2EC}"/>
              </a:ext>
            </a:extLst>
          </p:cNvPr>
          <p:cNvSpPr txBox="1"/>
          <p:nvPr/>
        </p:nvSpPr>
        <p:spPr>
          <a:xfrm>
            <a:off x="214606" y="2735877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Zirkus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3639F84-7CAB-4A6E-8547-F1A575FA71BF}"/>
              </a:ext>
            </a:extLst>
          </p:cNvPr>
          <p:cNvSpPr txBox="1"/>
          <p:nvPr/>
        </p:nvSpPr>
        <p:spPr>
          <a:xfrm>
            <a:off x="4253377" y="2767548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5">
                    <a:lumMod val="50000"/>
                  </a:schemeClr>
                </a:solidFill>
              </a:rPr>
              <a:t>Hei z ung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BDE0D9D-E5F0-4387-8668-BC88D02515D6}"/>
              </a:ext>
            </a:extLst>
          </p:cNvPr>
          <p:cNvSpPr txBox="1"/>
          <p:nvPr/>
        </p:nvSpPr>
        <p:spPr>
          <a:xfrm>
            <a:off x="4247871" y="3830296"/>
            <a:ext cx="26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5">
                    <a:lumMod val="50000"/>
                  </a:schemeClr>
                </a:solidFill>
              </a:rPr>
              <a:t>Zahn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568388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727095" y="247046"/>
            <a:ext cx="223023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50899D-8A70-334E-8FB4-7B4C2291EFCB}"/>
              </a:ext>
            </a:extLst>
          </p:cNvPr>
          <p:cNvSpPr txBox="1"/>
          <p:nvPr/>
        </p:nvSpPr>
        <p:spPr>
          <a:xfrm>
            <a:off x="2777445" y="267351"/>
            <a:ext cx="6366555" cy="830997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Deutsches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Englische‘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Deutsches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das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6C5EC6-6E94-48A8-9A5F-1890A2BF5916}"/>
              </a:ext>
            </a:extLst>
          </p:cNvPr>
          <p:cNvSpPr txBox="1"/>
          <p:nvPr/>
        </p:nvSpPr>
        <p:spPr>
          <a:xfrm>
            <a:off x="214606" y="1469574"/>
            <a:ext cx="636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1-9 und [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].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5" name="35. 1. Zirkus.wav"/>
            </a:hlinkClick>
            <a:extLst>
              <a:ext uri="{FF2B5EF4-FFF2-40B4-BE49-F238E27FC236}">
                <a16:creationId xmlns:a16="http://schemas.microsoft.com/office/drawing/2014/main" xmlns="" id="{05C529FC-BACC-4683-8242-D1A8BDEDEAC1}"/>
              </a:ext>
            </a:extLst>
          </p:cNvPr>
          <p:cNvSpPr/>
          <p:nvPr/>
        </p:nvSpPr>
        <p:spPr>
          <a:xfrm>
            <a:off x="321932" y="2807348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6" name="35. 3. Suppe.wav"/>
            </a:hlinkClick>
            <a:extLst>
              <a:ext uri="{FF2B5EF4-FFF2-40B4-BE49-F238E27FC236}">
                <a16:creationId xmlns:a16="http://schemas.microsoft.com/office/drawing/2014/main" xmlns="" id="{0B35F3EF-CD1A-416D-AD0A-70A98214326E}"/>
              </a:ext>
            </a:extLst>
          </p:cNvPr>
          <p:cNvSpPr/>
          <p:nvPr/>
        </p:nvSpPr>
        <p:spPr>
          <a:xfrm>
            <a:off x="317776" y="395293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7" name="35. 4. Sahne.wav"/>
            </a:hlinkClick>
            <a:extLst>
              <a:ext uri="{FF2B5EF4-FFF2-40B4-BE49-F238E27FC236}">
                <a16:creationId xmlns:a16="http://schemas.microsoft.com/office/drawing/2014/main" xmlns="" id="{00A5A824-2B7E-4FB0-B35F-AECFC58BEB9D}"/>
              </a:ext>
            </a:extLst>
          </p:cNvPr>
          <p:cNvSpPr/>
          <p:nvPr/>
        </p:nvSpPr>
        <p:spPr>
          <a:xfrm>
            <a:off x="317776" y="498149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8" name="35. 5. Heizung.wav"/>
            </a:hlinkClick>
            <a:extLst>
              <a:ext uri="{FF2B5EF4-FFF2-40B4-BE49-F238E27FC236}">
                <a16:creationId xmlns:a16="http://schemas.microsoft.com/office/drawing/2014/main" xmlns="" id="{5EDBFE87-8441-4E3D-9684-EEDEAA357EFB}"/>
              </a:ext>
            </a:extLst>
          </p:cNvPr>
          <p:cNvSpPr/>
          <p:nvPr/>
        </p:nvSpPr>
        <p:spPr>
          <a:xfrm>
            <a:off x="4213864" y="276519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9" name="35. 6. Zahn.wav"/>
            </a:hlinkClick>
            <a:extLst>
              <a:ext uri="{FF2B5EF4-FFF2-40B4-BE49-F238E27FC236}">
                <a16:creationId xmlns:a16="http://schemas.microsoft.com/office/drawing/2014/main" xmlns="" id="{F8CAF92F-A634-402F-99BC-C2C79716FE9B}"/>
              </a:ext>
            </a:extLst>
          </p:cNvPr>
          <p:cNvSpPr/>
          <p:nvPr/>
        </p:nvSpPr>
        <p:spPr>
          <a:xfrm>
            <a:off x="4182220" y="381722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10" name="35. 7. Ameise.wav"/>
            </a:hlinkClick>
            <a:extLst>
              <a:ext uri="{FF2B5EF4-FFF2-40B4-BE49-F238E27FC236}">
                <a16:creationId xmlns:a16="http://schemas.microsoft.com/office/drawing/2014/main" xmlns="" id="{5BFA0DB4-D2BA-4701-8E4E-9C7000D2678E}"/>
              </a:ext>
            </a:extLst>
          </p:cNvPr>
          <p:cNvSpPr/>
          <p:nvPr/>
        </p:nvSpPr>
        <p:spPr>
          <a:xfrm>
            <a:off x="4218279" y="491690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11" name="35. 8 Esel.wav"/>
            </a:hlinkClick>
            <a:extLst>
              <a:ext uri="{FF2B5EF4-FFF2-40B4-BE49-F238E27FC236}">
                <a16:creationId xmlns:a16="http://schemas.microsoft.com/office/drawing/2014/main" xmlns="" id="{1D7E9AA4-950D-4722-9136-EB5BABCA0034}"/>
              </a:ext>
            </a:extLst>
          </p:cNvPr>
          <p:cNvSpPr/>
          <p:nvPr/>
        </p:nvSpPr>
        <p:spPr>
          <a:xfrm>
            <a:off x="8098328" y="269686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8" name="Action Button: Custom 16">
            <a:hlinkClick r:id="" action="ppaction://noaction" highlightClick="1">
              <a:snd r:embed="rId12" name="35. 9. Pilz.wav"/>
            </a:hlinkClick>
            <a:extLst>
              <a:ext uri="{FF2B5EF4-FFF2-40B4-BE49-F238E27FC236}">
                <a16:creationId xmlns:a16="http://schemas.microsoft.com/office/drawing/2014/main" xmlns="" id="{CF9B402D-9E45-47CA-96B3-E89C52C976C5}"/>
              </a:ext>
            </a:extLst>
          </p:cNvPr>
          <p:cNvSpPr/>
          <p:nvPr/>
        </p:nvSpPr>
        <p:spPr>
          <a:xfrm>
            <a:off x="8138687" y="385736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9" name="Action Button: Custom 16">
            <a:hlinkClick r:id="" action="ppaction://noaction" highlightClick="1">
              <a:snd r:embed="rId13" name="35. 10. Salat.wav"/>
            </a:hlinkClick>
            <a:extLst>
              <a:ext uri="{FF2B5EF4-FFF2-40B4-BE49-F238E27FC236}">
                <a16:creationId xmlns:a16="http://schemas.microsoft.com/office/drawing/2014/main" xmlns="" id="{5E4739CC-5316-49B4-8311-6ED25B4A36CD}"/>
              </a:ext>
            </a:extLst>
          </p:cNvPr>
          <p:cNvSpPr/>
          <p:nvPr/>
        </p:nvSpPr>
        <p:spPr>
          <a:xfrm>
            <a:off x="8138687" y="485352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2F84842-E34A-4036-8DD3-09EB977EC147}"/>
              </a:ext>
            </a:extLst>
          </p:cNvPr>
          <p:cNvSpPr txBox="1"/>
          <p:nvPr/>
        </p:nvSpPr>
        <p:spPr>
          <a:xfrm>
            <a:off x="1034909" y="2722430"/>
            <a:ext cx="1989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4D47DC-9A80-4193-8A5C-0FB49E4C5880}"/>
              </a:ext>
            </a:extLst>
          </p:cNvPr>
          <p:cNvSpPr txBox="1"/>
          <p:nvPr/>
        </p:nvSpPr>
        <p:spPr>
          <a:xfrm>
            <a:off x="844408" y="3889324"/>
            <a:ext cx="181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Suppe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324A1AB-08BB-4A80-9CA8-34BBAC01DAD5}"/>
              </a:ext>
            </a:extLst>
          </p:cNvPr>
          <p:cNvSpPr txBox="1"/>
          <p:nvPr/>
        </p:nvSpPr>
        <p:spPr>
          <a:xfrm>
            <a:off x="975523" y="3815786"/>
            <a:ext cx="4113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F7D7C73-CD8C-4E56-A3E9-C2E67BB46C02}"/>
              </a:ext>
            </a:extLst>
          </p:cNvPr>
          <p:cNvSpPr txBox="1"/>
          <p:nvPr/>
        </p:nvSpPr>
        <p:spPr>
          <a:xfrm>
            <a:off x="709966" y="4899803"/>
            <a:ext cx="1835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Sahne</a:t>
            </a: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3F347B1-CD97-49F2-A6BC-23ACCB0B2564}"/>
              </a:ext>
            </a:extLst>
          </p:cNvPr>
          <p:cNvSpPr txBox="1"/>
          <p:nvPr/>
        </p:nvSpPr>
        <p:spPr>
          <a:xfrm>
            <a:off x="1015654" y="4854278"/>
            <a:ext cx="2525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3A53241-F59D-452E-8CD6-B74823B74B7A}"/>
              </a:ext>
            </a:extLst>
          </p:cNvPr>
          <p:cNvSpPr txBox="1"/>
          <p:nvPr/>
        </p:nvSpPr>
        <p:spPr>
          <a:xfrm flipH="1">
            <a:off x="5390666" y="2709918"/>
            <a:ext cx="3312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BB53457-B818-426B-9D0D-2301834AC2D0}"/>
              </a:ext>
            </a:extLst>
          </p:cNvPr>
          <p:cNvSpPr txBox="1"/>
          <p:nvPr/>
        </p:nvSpPr>
        <p:spPr>
          <a:xfrm>
            <a:off x="5076586" y="3793756"/>
            <a:ext cx="25256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C3556D4-A1EA-4101-B95F-3B70E0DF104B}"/>
              </a:ext>
            </a:extLst>
          </p:cNvPr>
          <p:cNvSpPr txBox="1"/>
          <p:nvPr/>
        </p:nvSpPr>
        <p:spPr>
          <a:xfrm>
            <a:off x="4603139" y="4896151"/>
            <a:ext cx="193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</a:rPr>
              <a:t>Amei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 s 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747E6CA-AEE2-494B-B53F-41284BEA2758}"/>
              </a:ext>
            </a:extLst>
          </p:cNvPr>
          <p:cNvSpPr txBox="1"/>
          <p:nvPr/>
        </p:nvSpPr>
        <p:spPr>
          <a:xfrm>
            <a:off x="5819895" y="4859272"/>
            <a:ext cx="1989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0B9E32-2C89-44A4-AF50-068A2950B077}"/>
              </a:ext>
            </a:extLst>
          </p:cNvPr>
          <p:cNvSpPr txBox="1"/>
          <p:nvPr/>
        </p:nvSpPr>
        <p:spPr>
          <a:xfrm>
            <a:off x="8460487" y="2633498"/>
            <a:ext cx="175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E s 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9B539E3-F2E5-4300-A812-502F3DAFACCC}"/>
              </a:ext>
            </a:extLst>
          </p:cNvPr>
          <p:cNvSpPr txBox="1"/>
          <p:nvPr/>
        </p:nvSpPr>
        <p:spPr>
          <a:xfrm>
            <a:off x="9175416" y="2605976"/>
            <a:ext cx="2071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4D13A68-7CDA-47EE-8E4E-0157833F1899}"/>
              </a:ext>
            </a:extLst>
          </p:cNvPr>
          <p:cNvSpPr txBox="1"/>
          <p:nvPr/>
        </p:nvSpPr>
        <p:spPr>
          <a:xfrm>
            <a:off x="9259129" y="3766867"/>
            <a:ext cx="19893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3A50A8B-DB36-49B8-9D03-FF331E845140}"/>
              </a:ext>
            </a:extLst>
          </p:cNvPr>
          <p:cNvSpPr txBox="1"/>
          <p:nvPr/>
        </p:nvSpPr>
        <p:spPr>
          <a:xfrm>
            <a:off x="8849859" y="4818584"/>
            <a:ext cx="2525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09" y="2422018"/>
            <a:ext cx="1018723" cy="9711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0086" y="3640132"/>
            <a:ext cx="1057896" cy="8745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00" y="4636804"/>
            <a:ext cx="1158866" cy="996625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06" y="2633498"/>
            <a:ext cx="761184" cy="72797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34" y="3623981"/>
            <a:ext cx="769359" cy="77721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47" y="4853524"/>
            <a:ext cx="781732" cy="5446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193" y="2415679"/>
            <a:ext cx="919208" cy="8640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488" y="3633615"/>
            <a:ext cx="869218" cy="82472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38" y="4695434"/>
            <a:ext cx="1263168" cy="6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xmlns="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959" y="1332886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xmlns="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593" y="1332884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xmlns="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4364" y="1332884"/>
            <a:ext cx="242448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xmlns="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811" y="1163607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xmlns="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1321458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8F88F33A-F1A8-403F-938C-85915B78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32" y="330536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Sekunden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xmlns="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5477717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123" y="5297189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xmlns="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695" y="5708137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25283" y="1725283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1. sinken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5283" y="2548185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2. Tradition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10042" y="5615940"/>
            <a:ext cx="358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12. Demonstration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04773" y="4061454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10. absolut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7495" y="3302889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9. Qualifikation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25283" y="4061454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4. Zucker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30552" y="3303233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3. Kompetenz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3386261" y="1172866"/>
            <a:ext cx="2803042" cy="1447535"/>
          </a:xfrm>
          <a:prstGeom prst="wedgeRoundRectCallout">
            <a:avLst>
              <a:gd name="adj1" fmla="val -37452"/>
              <a:gd name="adj2" fmla="val 64884"/>
              <a:gd name="adj3" fmla="val 16667"/>
            </a:avLst>
          </a:prstGeom>
          <a:solidFill>
            <a:srgbClr val="115076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Remember - </a:t>
            </a:r>
            <a:r>
              <a:rPr lang="en-US" sz="2000">
                <a:solidFill>
                  <a:schemeClr val="bg1"/>
                </a:solidFill>
              </a:rPr>
              <a:t>‘tion’ words sound like ‘</a:t>
            </a:r>
            <a:r>
              <a:rPr lang="en-US" sz="2000" b="1">
                <a:solidFill>
                  <a:schemeClr val="bg1"/>
                </a:solidFill>
              </a:rPr>
              <a:t>tsyon</a:t>
            </a:r>
            <a:r>
              <a:rPr lang="en-US" sz="2000">
                <a:solidFill>
                  <a:schemeClr val="bg1"/>
                </a:solidFill>
              </a:rPr>
              <a:t>’in German</a:t>
            </a:r>
            <a:r>
              <a:rPr lang="en-US">
                <a:solidFill>
                  <a:schemeClr val="bg1"/>
                </a:solidFill>
              </a:rPr>
              <a:t>!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0042" y="4816502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11. tausend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5283" y="4816502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5. sogar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5283" y="5615940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6. Gesetz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10042" y="1787228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7. Option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10042" y="2548185"/>
            <a:ext cx="3157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8. angesichts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2326E1-A87B-2D46-8B7D-5F8E8817AFDA}"/>
              </a:ext>
            </a:extLst>
          </p:cNvPr>
          <p:cNvSpPr txBox="1"/>
          <p:nvPr/>
        </p:nvSpPr>
        <p:spPr>
          <a:xfrm>
            <a:off x="180000" y="1163991"/>
            <a:ext cx="8925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Vokabeln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Themen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xmlns="" id="{51B93278-1404-4404-8911-7FAE1EA09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671973"/>
              </p:ext>
            </p:extLst>
          </p:nvPr>
        </p:nvGraphicFramePr>
        <p:xfrm>
          <a:off x="180000" y="1816421"/>
          <a:ext cx="11655684" cy="4365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5228">
                  <a:extLst>
                    <a:ext uri="{9D8B030D-6E8A-4147-A177-3AD203B41FA5}">
                      <a16:colId xmlns:a16="http://schemas.microsoft.com/office/drawing/2014/main" xmlns="" val="3400757363"/>
                    </a:ext>
                  </a:extLst>
                </a:gridCol>
                <a:gridCol w="3885228">
                  <a:extLst>
                    <a:ext uri="{9D8B030D-6E8A-4147-A177-3AD203B41FA5}">
                      <a16:colId xmlns:a16="http://schemas.microsoft.com/office/drawing/2014/main" xmlns="" val="3310241290"/>
                    </a:ext>
                  </a:extLst>
                </a:gridCol>
                <a:gridCol w="3885228">
                  <a:extLst>
                    <a:ext uri="{9D8B030D-6E8A-4147-A177-3AD203B41FA5}">
                      <a16:colId xmlns:a16="http://schemas.microsoft.com/office/drawing/2014/main" xmlns="" val="3177459716"/>
                    </a:ext>
                  </a:extLst>
                </a:gridCol>
              </a:tblGrid>
              <a:tr h="2182719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0251413"/>
                  </a:ext>
                </a:extLst>
              </a:tr>
              <a:tr h="21827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9124074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DA982DA-07FE-4516-BE87-35047C810C56}"/>
              </a:ext>
            </a:extLst>
          </p:cNvPr>
          <p:cNvCxnSpPr/>
          <p:nvPr/>
        </p:nvCxnSpPr>
        <p:spPr>
          <a:xfrm>
            <a:off x="360608" y="2704564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ED422C6-8082-4167-8777-96F62F3207F8}"/>
              </a:ext>
            </a:extLst>
          </p:cNvPr>
          <p:cNvCxnSpPr/>
          <p:nvPr/>
        </p:nvCxnSpPr>
        <p:spPr>
          <a:xfrm>
            <a:off x="360608" y="3243330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F26D29D-19B3-422B-80CD-A6195BD9CFDC}"/>
              </a:ext>
            </a:extLst>
          </p:cNvPr>
          <p:cNvCxnSpPr/>
          <p:nvPr/>
        </p:nvCxnSpPr>
        <p:spPr>
          <a:xfrm>
            <a:off x="360608" y="3822879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13ED97D-1E5B-4E00-86D2-21C4C46AF541}"/>
              </a:ext>
            </a:extLst>
          </p:cNvPr>
          <p:cNvCxnSpPr/>
          <p:nvPr/>
        </p:nvCxnSpPr>
        <p:spPr>
          <a:xfrm>
            <a:off x="4260760" y="2704564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6A6730C-DC98-4EB8-B698-B0E50661FA19}"/>
              </a:ext>
            </a:extLst>
          </p:cNvPr>
          <p:cNvCxnSpPr/>
          <p:nvPr/>
        </p:nvCxnSpPr>
        <p:spPr>
          <a:xfrm>
            <a:off x="4260760" y="3243330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7563140-5626-418E-99B8-B3EC4921112C}"/>
              </a:ext>
            </a:extLst>
          </p:cNvPr>
          <p:cNvCxnSpPr/>
          <p:nvPr/>
        </p:nvCxnSpPr>
        <p:spPr>
          <a:xfrm>
            <a:off x="4260760" y="3822879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3918AE1-43CE-4CEE-B812-C41FF30DB37D}"/>
              </a:ext>
            </a:extLst>
          </p:cNvPr>
          <p:cNvCxnSpPr/>
          <p:nvPr/>
        </p:nvCxnSpPr>
        <p:spPr>
          <a:xfrm>
            <a:off x="8137301" y="2704564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8B9BD69-EE39-42C8-9EA7-AED3DFCE21CC}"/>
              </a:ext>
            </a:extLst>
          </p:cNvPr>
          <p:cNvCxnSpPr/>
          <p:nvPr/>
        </p:nvCxnSpPr>
        <p:spPr>
          <a:xfrm>
            <a:off x="8137301" y="3243330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C7988CC-62AA-44FA-911D-201674093730}"/>
              </a:ext>
            </a:extLst>
          </p:cNvPr>
          <p:cNvCxnSpPr/>
          <p:nvPr/>
        </p:nvCxnSpPr>
        <p:spPr>
          <a:xfrm>
            <a:off x="8137301" y="3822879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CAAF670-96D8-4EA0-B733-DB3CD36A5873}"/>
              </a:ext>
            </a:extLst>
          </p:cNvPr>
          <p:cNvCxnSpPr/>
          <p:nvPr/>
        </p:nvCxnSpPr>
        <p:spPr>
          <a:xfrm>
            <a:off x="360608" y="4878947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74E512B-F4CF-4168-AFBA-B3044EFA2394}"/>
              </a:ext>
            </a:extLst>
          </p:cNvPr>
          <p:cNvCxnSpPr/>
          <p:nvPr/>
        </p:nvCxnSpPr>
        <p:spPr>
          <a:xfrm>
            <a:off x="360608" y="5417713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6324AFB-4AA5-497C-9E15-7FA896781B1E}"/>
              </a:ext>
            </a:extLst>
          </p:cNvPr>
          <p:cNvCxnSpPr/>
          <p:nvPr/>
        </p:nvCxnSpPr>
        <p:spPr>
          <a:xfrm>
            <a:off x="360608" y="5997262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51522F9-981F-4C05-B30A-808E5EE9BE47}"/>
              </a:ext>
            </a:extLst>
          </p:cNvPr>
          <p:cNvCxnSpPr/>
          <p:nvPr/>
        </p:nvCxnSpPr>
        <p:spPr>
          <a:xfrm>
            <a:off x="4237149" y="4904236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89DDF6C-23E4-4E11-9847-7CC075E48DD1}"/>
              </a:ext>
            </a:extLst>
          </p:cNvPr>
          <p:cNvCxnSpPr/>
          <p:nvPr/>
        </p:nvCxnSpPr>
        <p:spPr>
          <a:xfrm>
            <a:off x="4260760" y="5428446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C1CC2B9-9357-47C4-BB59-2F533C3ED400}"/>
              </a:ext>
            </a:extLst>
          </p:cNvPr>
          <p:cNvCxnSpPr/>
          <p:nvPr/>
        </p:nvCxnSpPr>
        <p:spPr>
          <a:xfrm>
            <a:off x="4260760" y="6007995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34F2157-A767-4DA1-A959-84CF65A1EC33}"/>
              </a:ext>
            </a:extLst>
          </p:cNvPr>
          <p:cNvCxnSpPr/>
          <p:nvPr/>
        </p:nvCxnSpPr>
        <p:spPr>
          <a:xfrm>
            <a:off x="8137301" y="4878947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FDF2CBE-2209-4177-9070-D1417260C064}"/>
              </a:ext>
            </a:extLst>
          </p:cNvPr>
          <p:cNvCxnSpPr/>
          <p:nvPr/>
        </p:nvCxnSpPr>
        <p:spPr>
          <a:xfrm>
            <a:off x="8137301" y="5417713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E553755-85DE-498F-84AC-FF388A5748AD}"/>
              </a:ext>
            </a:extLst>
          </p:cNvPr>
          <p:cNvCxnSpPr/>
          <p:nvPr/>
        </p:nvCxnSpPr>
        <p:spPr>
          <a:xfrm>
            <a:off x="8137301" y="5997262"/>
            <a:ext cx="3477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C12DC11-D56D-4ADD-A904-3CE5E2CCA91A}"/>
              </a:ext>
            </a:extLst>
          </p:cNvPr>
          <p:cNvSpPr txBox="1"/>
          <p:nvPr/>
        </p:nvSpPr>
        <p:spPr>
          <a:xfrm>
            <a:off x="695459" y="1816421"/>
            <a:ext cx="2807594" cy="4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err="1">
                <a:solidFill>
                  <a:schemeClr val="accent5">
                    <a:lumMod val="50000"/>
                  </a:schemeClr>
                </a:solidFill>
              </a:rPr>
              <a:t>Familie</a:t>
            </a:r>
            <a:endParaRPr lang="en-GB" sz="2400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043B411-FC81-44AC-A950-D75972B3725C}"/>
              </a:ext>
            </a:extLst>
          </p:cNvPr>
          <p:cNvSpPr txBox="1"/>
          <p:nvPr/>
        </p:nvSpPr>
        <p:spPr>
          <a:xfrm>
            <a:off x="4441065" y="1833192"/>
            <a:ext cx="2807594" cy="4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chemeClr val="accent5">
                    <a:lumMod val="50000"/>
                  </a:schemeClr>
                </a:solidFill>
              </a:rPr>
              <a:t>Transport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6483840-01E2-44CF-96E0-6C8234CE7C3E}"/>
              </a:ext>
            </a:extLst>
          </p:cNvPr>
          <p:cNvSpPr txBox="1"/>
          <p:nvPr/>
        </p:nvSpPr>
        <p:spPr>
          <a:xfrm>
            <a:off x="8472152" y="1787757"/>
            <a:ext cx="2807594" cy="4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chemeClr val="accent5">
                    <a:lumMod val="50000"/>
                  </a:schemeClr>
                </a:solidFill>
              </a:rPr>
              <a:t>Wetter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A6E6666-0870-4508-8F57-9FEB4751CB61}"/>
              </a:ext>
            </a:extLst>
          </p:cNvPr>
          <p:cNvSpPr txBox="1"/>
          <p:nvPr/>
        </p:nvSpPr>
        <p:spPr>
          <a:xfrm>
            <a:off x="695459" y="3952350"/>
            <a:ext cx="2807594" cy="4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chemeClr val="accent5">
                    <a:lumMod val="50000"/>
                  </a:schemeClr>
                </a:solidFill>
              </a:rPr>
              <a:t>Länder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7A0F57-E110-4587-AC8A-78C9DE426BA4}"/>
              </a:ext>
            </a:extLst>
          </p:cNvPr>
          <p:cNvSpPr txBox="1"/>
          <p:nvPr/>
        </p:nvSpPr>
        <p:spPr>
          <a:xfrm>
            <a:off x="4441065" y="3952350"/>
            <a:ext cx="2807594" cy="4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err="1">
                <a:solidFill>
                  <a:schemeClr val="accent5">
                    <a:lumMod val="50000"/>
                  </a:schemeClr>
                </a:solidFill>
              </a:rPr>
              <a:t>Sprachen</a:t>
            </a:r>
            <a:endParaRPr lang="en-GB" sz="2400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88352C2-322D-4A93-8FED-D15D9C2C2F32}"/>
              </a:ext>
            </a:extLst>
          </p:cNvPr>
          <p:cNvSpPr txBox="1"/>
          <p:nvPr/>
        </p:nvSpPr>
        <p:spPr>
          <a:xfrm>
            <a:off x="8472152" y="3984797"/>
            <a:ext cx="2807594" cy="4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err="1">
                <a:solidFill>
                  <a:schemeClr val="accent5">
                    <a:lumMod val="50000"/>
                  </a:schemeClr>
                </a:solidFill>
              </a:rPr>
              <a:t>Kardinalpunkte</a:t>
            </a:r>
            <a:endParaRPr lang="en-GB" sz="2400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Rounded Rectangle 11">
            <a:extLst>
              <a:ext uri="{FF2B5EF4-FFF2-40B4-BE49-F238E27FC236}">
                <a16:creationId xmlns:a16="http://schemas.microsoft.com/office/drawing/2014/main" xmlns="" id="{2AE065C6-9FB5-4F4A-9DF4-7B35DC4FB7E0}"/>
              </a:ext>
            </a:extLst>
          </p:cNvPr>
          <p:cNvSpPr/>
          <p:nvPr/>
        </p:nvSpPr>
        <p:spPr>
          <a:xfrm>
            <a:off x="10508974" y="247046"/>
            <a:ext cx="144835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BD61A5B-973F-46B8-B190-04A8F27817D0}"/>
              </a:ext>
            </a:extLst>
          </p:cNvPr>
          <p:cNvSpPr txBox="1"/>
          <p:nvPr/>
        </p:nvSpPr>
        <p:spPr>
          <a:xfrm>
            <a:off x="384219" y="2294817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T_ _ _ 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7E4C3EB-AB50-45EF-80A3-A79546B5D5E7}"/>
              </a:ext>
            </a:extLst>
          </p:cNvPr>
          <p:cNvSpPr txBox="1"/>
          <p:nvPr/>
        </p:nvSpPr>
        <p:spPr>
          <a:xfrm>
            <a:off x="360608" y="2794112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O_ _ _ 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BDA82DF-F688-47EA-8C49-271769BEF49D}"/>
              </a:ext>
            </a:extLst>
          </p:cNvPr>
          <p:cNvSpPr txBox="1"/>
          <p:nvPr/>
        </p:nvSpPr>
        <p:spPr>
          <a:xfrm>
            <a:off x="4237149" y="2264773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S_ _ _ _ 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6F4DC12-270B-426B-A816-EF9C8EF5C8B9}"/>
              </a:ext>
            </a:extLst>
          </p:cNvPr>
          <p:cNvSpPr txBox="1"/>
          <p:nvPr/>
        </p:nvSpPr>
        <p:spPr>
          <a:xfrm>
            <a:off x="4237149" y="2754051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B_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7E5D40-BF8E-4F2C-BF28-9B70F589078D}"/>
              </a:ext>
            </a:extLst>
          </p:cNvPr>
          <p:cNvSpPr txBox="1"/>
          <p:nvPr/>
        </p:nvSpPr>
        <p:spPr>
          <a:xfrm>
            <a:off x="4237149" y="3331573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F_ _ _ _ _ _ 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C7F664B-0D72-4331-9049-EB53E59ADFB3}"/>
              </a:ext>
            </a:extLst>
          </p:cNvPr>
          <p:cNvSpPr txBox="1"/>
          <p:nvPr/>
        </p:nvSpPr>
        <p:spPr>
          <a:xfrm>
            <a:off x="8137301" y="2278047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h_ 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AB8EAAC-5065-4EAA-B0A6-EB61A1FFCE2E}"/>
              </a:ext>
            </a:extLst>
          </p:cNvPr>
          <p:cNvSpPr txBox="1"/>
          <p:nvPr/>
        </p:nvSpPr>
        <p:spPr>
          <a:xfrm>
            <a:off x="8160912" y="2804288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k_ _ 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A338109-D1BA-46CA-9AF0-E6EE9C5B2D73}"/>
              </a:ext>
            </a:extLst>
          </p:cNvPr>
          <p:cNvSpPr txBox="1"/>
          <p:nvPr/>
        </p:nvSpPr>
        <p:spPr>
          <a:xfrm>
            <a:off x="356316" y="4427184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P_ _ _ 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E0FC313-7E88-4C4D-8041-756323D54834}"/>
              </a:ext>
            </a:extLst>
          </p:cNvPr>
          <p:cNvSpPr txBox="1"/>
          <p:nvPr/>
        </p:nvSpPr>
        <p:spPr>
          <a:xfrm>
            <a:off x="4106214" y="4423972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p_ _ _ _ _ _ 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291FBA8-CE9E-43AE-B4D0-420D6B5B6CC3}"/>
              </a:ext>
            </a:extLst>
          </p:cNvPr>
          <p:cNvSpPr txBox="1"/>
          <p:nvPr/>
        </p:nvSpPr>
        <p:spPr>
          <a:xfrm>
            <a:off x="8137301" y="4435442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N_ _ _ _ 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B7E46DD-60AB-46BE-8F4D-5EC8C45A914A}"/>
              </a:ext>
            </a:extLst>
          </p:cNvPr>
          <p:cNvSpPr txBox="1"/>
          <p:nvPr/>
        </p:nvSpPr>
        <p:spPr>
          <a:xfrm>
            <a:off x="8137301" y="4963337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S_ _ _ 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E99923C-1B12-4D08-800B-7E96FD1CFB19}"/>
              </a:ext>
            </a:extLst>
          </p:cNvPr>
          <p:cNvSpPr txBox="1"/>
          <p:nvPr/>
        </p:nvSpPr>
        <p:spPr>
          <a:xfrm>
            <a:off x="8137301" y="5570320"/>
            <a:ext cx="3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O_ _ _ 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3250" y="2301185"/>
            <a:ext cx="1357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a n t e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72044" y="2781665"/>
            <a:ext cx="122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 k e l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22027" y="4402950"/>
            <a:ext cx="113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o l e 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53874" y="2248265"/>
            <a:ext cx="120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c h i f f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91019" y="2733229"/>
            <a:ext cx="111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a h 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10744" y="3301821"/>
            <a:ext cx="194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l u g z e u g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31258" y="4411299"/>
            <a:ext cx="1753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o l n i s c h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581188" y="2264773"/>
            <a:ext cx="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e i ß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601504" y="2786556"/>
            <a:ext cx="96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a l t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351034" y="4423565"/>
            <a:ext cx="1462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o r d e 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463480" y="4938170"/>
            <a:ext cx="1255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ü d e 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548423" y="5545153"/>
            <a:ext cx="117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 t e 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0" grpId="0"/>
      <p:bldP spid="51" grpId="0"/>
      <p:bldP spid="52" grpId="0"/>
      <p:bldP spid="53" grpId="0"/>
      <p:bldP spid="54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768958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5029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291256" y="247046"/>
            <a:ext cx="166607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F45552-F64E-5344-BB61-2B43714A9308}"/>
              </a:ext>
            </a:extLst>
          </p:cNvPr>
          <p:cNvSpPr txBox="1"/>
          <p:nvPr/>
        </p:nvSpPr>
        <p:spPr>
          <a:xfrm>
            <a:off x="180000" y="1296000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Schreib die Verben!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xmlns="" id="{CF42B51E-0C4F-4C6F-BB9C-089561F34E64}"/>
              </a:ext>
            </a:extLst>
          </p:cNvPr>
          <p:cNvGraphicFramePr>
            <a:graphicFrameLocks noGrp="1"/>
          </p:cNvGraphicFramePr>
          <p:nvPr/>
        </p:nvGraphicFramePr>
        <p:xfrm>
          <a:off x="102726" y="1889674"/>
          <a:ext cx="5916000" cy="43694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8000">
                  <a:extLst>
                    <a:ext uri="{9D8B030D-6E8A-4147-A177-3AD203B41FA5}">
                      <a16:colId xmlns:a16="http://schemas.microsoft.com/office/drawing/2014/main" xmlns="" val="3934259460"/>
                    </a:ext>
                  </a:extLst>
                </a:gridCol>
                <a:gridCol w="2958000">
                  <a:extLst>
                    <a:ext uri="{9D8B030D-6E8A-4147-A177-3AD203B41FA5}">
                      <a16:colId xmlns:a16="http://schemas.microsoft.com/office/drawing/2014/main" xmlns="" val="799836095"/>
                    </a:ext>
                  </a:extLst>
                </a:gridCol>
              </a:tblGrid>
              <a:tr h="14564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96971609"/>
                  </a:ext>
                </a:extLst>
              </a:tr>
              <a:tr h="145648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1312586"/>
                  </a:ext>
                </a:extLst>
              </a:tr>
              <a:tr h="14564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08803156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xmlns="" id="{61BD90D9-997F-47E9-B22F-5791D8FE79AB}"/>
              </a:ext>
            </a:extLst>
          </p:cNvPr>
          <p:cNvGraphicFramePr>
            <a:graphicFrameLocks noGrp="1"/>
          </p:cNvGraphicFramePr>
          <p:nvPr/>
        </p:nvGraphicFramePr>
        <p:xfrm>
          <a:off x="6193495" y="796120"/>
          <a:ext cx="5916000" cy="5445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8000">
                  <a:extLst>
                    <a:ext uri="{9D8B030D-6E8A-4147-A177-3AD203B41FA5}">
                      <a16:colId xmlns:a16="http://schemas.microsoft.com/office/drawing/2014/main" xmlns="" val="3934259460"/>
                    </a:ext>
                  </a:extLst>
                </a:gridCol>
                <a:gridCol w="2958000">
                  <a:extLst>
                    <a:ext uri="{9D8B030D-6E8A-4147-A177-3AD203B41FA5}">
                      <a16:colId xmlns:a16="http://schemas.microsoft.com/office/drawing/2014/main" xmlns="" val="799836095"/>
                    </a:ext>
                  </a:extLst>
                </a:gridCol>
              </a:tblGrid>
              <a:tr h="1361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21481968"/>
                  </a:ext>
                </a:extLst>
              </a:tr>
              <a:tr h="1361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96971609"/>
                  </a:ext>
                </a:extLst>
              </a:tr>
              <a:tr h="1361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1312586"/>
                  </a:ext>
                </a:extLst>
              </a:tr>
              <a:tr h="1361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0880315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6D2CC5-3BDF-4402-B173-2C50AF61D7C3}"/>
              </a:ext>
            </a:extLst>
          </p:cNvPr>
          <p:cNvSpPr txBox="1"/>
          <p:nvPr/>
        </p:nvSpPr>
        <p:spPr>
          <a:xfrm>
            <a:off x="90152" y="2887055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n_ _ _ _ 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109B3D-E2F2-499C-9B95-3B71115550CC}"/>
              </a:ext>
            </a:extLst>
          </p:cNvPr>
          <p:cNvSpPr txBox="1"/>
          <p:nvPr/>
        </p:nvSpPr>
        <p:spPr>
          <a:xfrm>
            <a:off x="102726" y="1889674"/>
            <a:ext cx="62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1a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B9D36A-EC7F-4662-9D7B-B76C85BB21F1}"/>
              </a:ext>
            </a:extLst>
          </p:cNvPr>
          <p:cNvSpPr txBox="1"/>
          <p:nvPr/>
        </p:nvSpPr>
        <p:spPr>
          <a:xfrm>
            <a:off x="119182" y="3345877"/>
            <a:ext cx="68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2a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624F16-5073-4D2D-96AB-477D38D56E8B}"/>
              </a:ext>
            </a:extLst>
          </p:cNvPr>
          <p:cNvSpPr txBox="1"/>
          <p:nvPr/>
        </p:nvSpPr>
        <p:spPr>
          <a:xfrm>
            <a:off x="3052293" y="2891195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a_ _ _ _ _ _ _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604DF96-C3B5-4A55-9C45-EA35CD3A4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1936021"/>
            <a:ext cx="1094654" cy="1094654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05E96B3-B552-43C0-A974-99A94DCA2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9" y="1962194"/>
            <a:ext cx="747882" cy="617003"/>
          </a:xfrm>
          <a:prstGeom prst="rect">
            <a:avLst/>
          </a:prstGeom>
        </p:spPr>
      </p:pic>
      <p:pic>
        <p:nvPicPr>
          <p:cNvPr id="18" name="Picture 17" descr="A picture containing tableware, plate, dishware, cup&#10;&#10;Description automatically generated">
            <a:extLst>
              <a:ext uri="{FF2B5EF4-FFF2-40B4-BE49-F238E27FC236}">
                <a16:creationId xmlns:a16="http://schemas.microsoft.com/office/drawing/2014/main" xmlns="" id="{518427ED-EE62-402A-B721-1B305023B0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89" y="3496847"/>
            <a:ext cx="1968640" cy="729012"/>
          </a:xfrm>
          <a:prstGeom prst="rect">
            <a:avLst/>
          </a:prstGeom>
        </p:spPr>
      </p:pic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B70B2455-6B76-4A2B-B409-118467F945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43" y="4874918"/>
            <a:ext cx="802783" cy="801529"/>
          </a:xfrm>
          <a:prstGeom prst="rect">
            <a:avLst/>
          </a:prstGeom>
        </p:spPr>
      </p:pic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51DE8A27-081E-4F82-9757-FECE761110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56" y="3539311"/>
            <a:ext cx="872030" cy="1043177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683CDBE-2D2E-40D7-B3E5-CC92061E33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02" y="1969069"/>
            <a:ext cx="631657" cy="1050027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812B5B1-ACB7-43C6-8CDF-F3CC6E0759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31" y="2252078"/>
            <a:ext cx="500292" cy="1015392"/>
          </a:xfrm>
          <a:prstGeom prst="rect">
            <a:avLst/>
          </a:prstGeom>
        </p:spPr>
      </p:pic>
      <p:pic>
        <p:nvPicPr>
          <p:cNvPr id="28" name="Picture 27" descr="A star in the dark&#10;&#10;Description automatically generated">
            <a:extLst>
              <a:ext uri="{FF2B5EF4-FFF2-40B4-BE49-F238E27FC236}">
                <a16:creationId xmlns:a16="http://schemas.microsoft.com/office/drawing/2014/main" xmlns="" id="{AE94F45D-8226-4449-9C2F-C1F0C07A50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3"/>
          <a:stretch/>
        </p:blipFill>
        <p:spPr>
          <a:xfrm rot="20946344">
            <a:off x="7118184" y="4814884"/>
            <a:ext cx="1043755" cy="1014411"/>
          </a:xfrm>
          <a:prstGeom prst="rect">
            <a:avLst/>
          </a:prstGeom>
        </p:spPr>
      </p:pic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0349CF4-FCEB-4472-BBB1-04285FE174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255" y="4911601"/>
            <a:ext cx="1032031" cy="1032031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98BFB77-0CF9-4155-95B3-6FDCE268F9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83" y="4832395"/>
            <a:ext cx="698278" cy="954910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30EC6B2-F8D5-4114-A44C-8A7D760DC7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10" y="2052230"/>
            <a:ext cx="1658421" cy="1242952"/>
          </a:xfrm>
          <a:prstGeom prst="rect">
            <a:avLst/>
          </a:prstGeom>
        </p:spPr>
      </p:pic>
      <p:pic>
        <p:nvPicPr>
          <p:cNvPr id="36" name="Picture 35" descr="A picture containing monitor, television, screen, window&#10;&#10;Description automatically generated">
            <a:extLst>
              <a:ext uri="{FF2B5EF4-FFF2-40B4-BE49-F238E27FC236}">
                <a16:creationId xmlns:a16="http://schemas.microsoft.com/office/drawing/2014/main" xmlns="" id="{EC52BF02-2A4D-4636-BABF-9E532EA2C3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4" y="3429000"/>
            <a:ext cx="1353264" cy="104243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9CA1CFB-0746-4186-8D2F-0F297AEEC61A}"/>
              </a:ext>
            </a:extLst>
          </p:cNvPr>
          <p:cNvSpPr txBox="1"/>
          <p:nvPr/>
        </p:nvSpPr>
        <p:spPr>
          <a:xfrm>
            <a:off x="6126334" y="3094287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s_ _ _ 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DDCDA13-E528-404C-AAD6-4645BB2C5E3F}"/>
              </a:ext>
            </a:extLst>
          </p:cNvPr>
          <p:cNvSpPr txBox="1"/>
          <p:nvPr/>
        </p:nvSpPr>
        <p:spPr>
          <a:xfrm>
            <a:off x="9139706" y="3101281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a_ _ _ _ _ _ _ 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AFAE4A8-9ED9-483A-97F2-40D693A159C6}"/>
              </a:ext>
            </a:extLst>
          </p:cNvPr>
          <p:cNvSpPr txBox="1"/>
          <p:nvPr/>
        </p:nvSpPr>
        <p:spPr>
          <a:xfrm>
            <a:off x="6081746" y="5809781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r_ _ 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3196CE5-E881-49A0-9C54-D9DEE8E0E5E1}"/>
              </a:ext>
            </a:extLst>
          </p:cNvPr>
          <p:cNvSpPr txBox="1"/>
          <p:nvPr/>
        </p:nvSpPr>
        <p:spPr>
          <a:xfrm>
            <a:off x="9095118" y="5816775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a_ _ _ _ _ 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9E8433-AE49-4862-B621-1121E8533CF1}"/>
              </a:ext>
            </a:extLst>
          </p:cNvPr>
          <p:cNvSpPr txBox="1"/>
          <p:nvPr/>
        </p:nvSpPr>
        <p:spPr>
          <a:xfrm>
            <a:off x="6081746" y="4455668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h_ _ _ 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4A7312E-904C-4005-A1AF-111C7E551DE3}"/>
              </a:ext>
            </a:extLst>
          </p:cNvPr>
          <p:cNvSpPr txBox="1"/>
          <p:nvPr/>
        </p:nvSpPr>
        <p:spPr>
          <a:xfrm>
            <a:off x="9095118" y="4462662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a_ _ _ _ _ _ 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7C3D5A7-ECCB-47BB-B2F8-E90339BA5D09}"/>
              </a:ext>
            </a:extLst>
          </p:cNvPr>
          <p:cNvSpPr txBox="1"/>
          <p:nvPr/>
        </p:nvSpPr>
        <p:spPr>
          <a:xfrm>
            <a:off x="157346" y="5784975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f_ _ _ _ 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73A934E-FA58-40BE-9FD1-C502BB65E1CD}"/>
              </a:ext>
            </a:extLst>
          </p:cNvPr>
          <p:cNvSpPr txBox="1"/>
          <p:nvPr/>
        </p:nvSpPr>
        <p:spPr>
          <a:xfrm>
            <a:off x="3119487" y="5816774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a_ _ _ _ _ _ _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3BF4648-4CD6-4A08-BB02-1E3525C701B8}"/>
              </a:ext>
            </a:extLst>
          </p:cNvPr>
          <p:cNvSpPr txBox="1"/>
          <p:nvPr/>
        </p:nvSpPr>
        <p:spPr>
          <a:xfrm>
            <a:off x="3148137" y="4313240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a_ _ _ _ _ _ _ _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BA929BF-C6F2-4C8A-A89E-E120A89098C3}"/>
              </a:ext>
            </a:extLst>
          </p:cNvPr>
          <p:cNvSpPr txBox="1"/>
          <p:nvPr/>
        </p:nvSpPr>
        <p:spPr>
          <a:xfrm>
            <a:off x="185996" y="4349706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s_ _ _ _ _ _</a:t>
            </a:r>
          </a:p>
        </p:txBody>
      </p:sp>
      <p:pic>
        <p:nvPicPr>
          <p:cNvPr id="48" name="Picture 47" descr="A picture containing object, mirror, game, table&#10;&#10;Description automatically generated">
            <a:extLst>
              <a:ext uri="{FF2B5EF4-FFF2-40B4-BE49-F238E27FC236}">
                <a16:creationId xmlns:a16="http://schemas.microsoft.com/office/drawing/2014/main" xmlns="" id="{855AF076-CB4E-4C01-824C-CF012013DB7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3638998"/>
            <a:ext cx="1363882" cy="1193397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5BEE5FD-DF61-41BD-B1D2-DF30EEFA337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89" y="3591070"/>
            <a:ext cx="920256" cy="9623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E633BAB-CE1A-430C-AD86-C293952E0A11}"/>
              </a:ext>
            </a:extLst>
          </p:cNvPr>
          <p:cNvSpPr txBox="1"/>
          <p:nvPr/>
        </p:nvSpPr>
        <p:spPr>
          <a:xfrm>
            <a:off x="148238" y="4774905"/>
            <a:ext cx="65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3a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FFF6EDA-184C-46C9-858A-8EB8130A126E}"/>
              </a:ext>
            </a:extLst>
          </p:cNvPr>
          <p:cNvSpPr txBox="1"/>
          <p:nvPr/>
        </p:nvSpPr>
        <p:spPr>
          <a:xfrm>
            <a:off x="6193495" y="771057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4a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4D03389-9440-4073-99DA-A04166AB2BD9}"/>
              </a:ext>
            </a:extLst>
          </p:cNvPr>
          <p:cNvSpPr txBox="1"/>
          <p:nvPr/>
        </p:nvSpPr>
        <p:spPr>
          <a:xfrm>
            <a:off x="6162031" y="2120506"/>
            <a:ext cx="69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5a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8743BF0-D9D3-46B8-9DA5-2FAA1A879037}"/>
              </a:ext>
            </a:extLst>
          </p:cNvPr>
          <p:cNvSpPr txBox="1"/>
          <p:nvPr/>
        </p:nvSpPr>
        <p:spPr>
          <a:xfrm>
            <a:off x="6157960" y="3496847"/>
            <a:ext cx="69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6a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B0D029A-B32A-440D-B4A5-958E26970510}"/>
              </a:ext>
            </a:extLst>
          </p:cNvPr>
          <p:cNvSpPr txBox="1"/>
          <p:nvPr/>
        </p:nvSpPr>
        <p:spPr>
          <a:xfrm>
            <a:off x="6173276" y="4832395"/>
            <a:ext cx="68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7a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FB4F7A5-ED1D-4BA2-ABB2-3234C1641AA5}"/>
              </a:ext>
            </a:extLst>
          </p:cNvPr>
          <p:cNvSpPr txBox="1"/>
          <p:nvPr/>
        </p:nvSpPr>
        <p:spPr>
          <a:xfrm>
            <a:off x="6152594" y="1724688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s_ _ _ _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2000E38-0BC0-486C-88E3-DC231EECA2B0}"/>
              </a:ext>
            </a:extLst>
          </p:cNvPr>
          <p:cNvSpPr txBox="1"/>
          <p:nvPr/>
        </p:nvSpPr>
        <p:spPr>
          <a:xfrm>
            <a:off x="9165966" y="1731682"/>
            <a:ext cx="296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a_ _ _ _ _ _ _</a:t>
            </a:r>
          </a:p>
        </p:txBody>
      </p:sp>
      <p:pic>
        <p:nvPicPr>
          <p:cNvPr id="59" name="Picture 58" descr="A picture containing dark, looking, sitting, face&#10;&#10;Description automatically generated">
            <a:extLst>
              <a:ext uri="{FF2B5EF4-FFF2-40B4-BE49-F238E27FC236}">
                <a16:creationId xmlns:a16="http://schemas.microsoft.com/office/drawing/2014/main" xmlns="" id="{C5186DF0-31A2-45A6-864F-9ACCC2068A2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27" y="917264"/>
            <a:ext cx="1661375" cy="830688"/>
          </a:xfrm>
          <a:prstGeom prst="rect">
            <a:avLst/>
          </a:prstGeom>
        </p:spPr>
      </p:pic>
      <p:pic>
        <p:nvPicPr>
          <p:cNvPr id="63" name="Picture 6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DC3AEA7-E321-44DC-B219-E855D49D038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771" y="873434"/>
            <a:ext cx="868515" cy="82508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FB2B5D1-1921-4045-88AE-081B1D0A208B}"/>
              </a:ext>
            </a:extLst>
          </p:cNvPr>
          <p:cNvSpPr txBox="1"/>
          <p:nvPr/>
        </p:nvSpPr>
        <p:spPr>
          <a:xfrm>
            <a:off x="2997654" y="1849098"/>
            <a:ext cx="62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1b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93C713AB-0B7C-444E-99D5-7BEA87B108D9}"/>
              </a:ext>
            </a:extLst>
          </p:cNvPr>
          <p:cNvSpPr txBox="1"/>
          <p:nvPr/>
        </p:nvSpPr>
        <p:spPr>
          <a:xfrm>
            <a:off x="3005944" y="3307609"/>
            <a:ext cx="68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2b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D28BE37-FA96-4F38-ADEC-DBB0E40C3DC6}"/>
              </a:ext>
            </a:extLst>
          </p:cNvPr>
          <p:cNvSpPr txBox="1"/>
          <p:nvPr/>
        </p:nvSpPr>
        <p:spPr>
          <a:xfrm>
            <a:off x="3017397" y="4748479"/>
            <a:ext cx="65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3b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8C50135-DD77-4E17-845F-4B30F7DAD403}"/>
              </a:ext>
            </a:extLst>
          </p:cNvPr>
          <p:cNvSpPr txBox="1"/>
          <p:nvPr/>
        </p:nvSpPr>
        <p:spPr>
          <a:xfrm>
            <a:off x="9101922" y="759456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4b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B3B6D1C-1B00-4716-A712-E2B4CF644289}"/>
              </a:ext>
            </a:extLst>
          </p:cNvPr>
          <p:cNvSpPr txBox="1"/>
          <p:nvPr/>
        </p:nvSpPr>
        <p:spPr>
          <a:xfrm>
            <a:off x="9095118" y="2128443"/>
            <a:ext cx="69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5b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3DCB618D-DB35-4E0D-9130-017C50D08488}"/>
              </a:ext>
            </a:extLst>
          </p:cNvPr>
          <p:cNvSpPr txBox="1"/>
          <p:nvPr/>
        </p:nvSpPr>
        <p:spPr>
          <a:xfrm>
            <a:off x="9101922" y="3467932"/>
            <a:ext cx="69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6b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9035750-2CE7-4BA9-A947-01EA670D91F1}"/>
              </a:ext>
            </a:extLst>
          </p:cNvPr>
          <p:cNvSpPr txBox="1"/>
          <p:nvPr/>
        </p:nvSpPr>
        <p:spPr>
          <a:xfrm>
            <a:off x="9106121" y="4832394"/>
            <a:ext cx="68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7b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2321" y="2878639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ehmen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82558" y="2894855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nnehmen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4082" y="4328946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chauen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751206" y="4314220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nschauen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60286" y="5781811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angen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831255" y="5813441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nfangen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86633" y="1724688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ehen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894443" y="1724688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ussehen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028983" y="3089008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tehen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751366" y="3101765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ufstehen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152202" y="4431919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ören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797418" y="4466425"/>
            <a:ext cx="16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ufhören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132751" y="5797467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ufen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950439" y="5824043"/>
            <a:ext cx="16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nrufen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8" grpId="0"/>
      <p:bldP spid="60" grpId="0"/>
      <p:bldP spid="61" grpId="0"/>
      <p:bldP spid="62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Starke </a:t>
            </a:r>
            <a:r>
              <a:rPr lang="en-GB" sz="3600" b="1" dirty="0" err="1">
                <a:solidFill>
                  <a:schemeClr val="bg1"/>
                </a:solidFill>
              </a:rPr>
              <a:t>Verben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D76F78-96CE-0B43-AB66-B64A1E76CA07}"/>
              </a:ext>
            </a:extLst>
          </p:cNvPr>
          <p:cNvSpPr txBox="1"/>
          <p:nvPr/>
        </p:nvSpPr>
        <p:spPr>
          <a:xfrm>
            <a:off x="90000" y="1301082"/>
            <a:ext cx="120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Remember that strong verbs change their spelling in the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/es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forms.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E9D238-BB9A-40B4-9638-249E85D05AF7}"/>
              </a:ext>
            </a:extLst>
          </p:cNvPr>
          <p:cNvSpPr txBox="1"/>
          <p:nvPr/>
        </p:nvSpPr>
        <p:spPr>
          <a:xfrm>
            <a:off x="90000" y="1762747"/>
            <a:ext cx="120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This is true for both separable and inseparable verbs: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057" y="2224412"/>
            <a:ext cx="110073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im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den Zug	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nehmen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den Zug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im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an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nehmen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an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ä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ngt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den Ball	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fangen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den Ball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ä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ngt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um elf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Uhr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an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fangen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um elf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Uhr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an</a:t>
            </a: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ie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ht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das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Flugzeug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sehen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das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Flugzeug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ie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ht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gesund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aus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sehen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gesund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aus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		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sz="2400" dirty="0">
                <a:solidFill>
                  <a:schemeClr val="accent5">
                    <a:lumMod val="50000"/>
                  </a:schemeClr>
                </a:solidFill>
              </a:rPr>
            </a:b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973FE77-97F1-4D36-8BB4-7D4E4E98B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3" y="3400268"/>
            <a:ext cx="1167569" cy="150728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7B0342F-A61A-4E2F-AE61-E2EC5453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37" y="3087699"/>
            <a:ext cx="1008799" cy="158641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FF3BA-EEE5-415D-BAB7-453693E67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487" y="2952742"/>
            <a:ext cx="1319730" cy="1775249"/>
          </a:xfrm>
          <a:prstGeom prst="rect">
            <a:avLst/>
          </a:prstGeom>
        </p:spPr>
      </p:pic>
      <p:sp>
        <p:nvSpPr>
          <p:cNvPr id="12" name="Rounded Rectangular Callout 24">
            <a:extLst>
              <a:ext uri="{FF2B5EF4-FFF2-40B4-BE49-F238E27FC236}">
                <a16:creationId xmlns:a16="http://schemas.microsoft.com/office/drawing/2014/main" xmlns="" id="{35672F32-6109-4AB3-A4C0-DA0C7486B7F8}"/>
              </a:ext>
            </a:extLst>
          </p:cNvPr>
          <p:cNvSpPr/>
          <p:nvPr/>
        </p:nvSpPr>
        <p:spPr>
          <a:xfrm>
            <a:off x="90000" y="2214712"/>
            <a:ext cx="1905190" cy="964750"/>
          </a:xfrm>
          <a:prstGeom prst="wedgeRoundRectCallout">
            <a:avLst>
              <a:gd name="adj1" fmla="val 60038"/>
              <a:gd name="adj2" fmla="val -18211"/>
              <a:gd name="adj3" fmla="val 16667"/>
            </a:avLst>
          </a:prstGeom>
          <a:solidFill>
            <a:srgbClr val="115076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Remember: this ‘</a:t>
            </a:r>
            <a:r>
              <a:rPr lang="en-GB" sz="2000" dirty="0" err="1">
                <a:solidFill>
                  <a:schemeClr val="bg1"/>
                </a:solidFill>
              </a:rPr>
              <a:t>sie</a:t>
            </a:r>
            <a:r>
              <a:rPr lang="en-GB" sz="2000" dirty="0">
                <a:solidFill>
                  <a:schemeClr val="bg1"/>
                </a:solidFill>
              </a:rPr>
              <a:t>’ means ‘she’.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Rounded Rectangular Callout 24">
            <a:extLst>
              <a:ext uri="{FF2B5EF4-FFF2-40B4-BE49-F238E27FC236}">
                <a16:creationId xmlns:a16="http://schemas.microsoft.com/office/drawing/2014/main" xmlns="" id="{A1EDA437-0CC7-4BEC-A68E-7050E4BD7119}"/>
              </a:ext>
            </a:extLst>
          </p:cNvPr>
          <p:cNvSpPr/>
          <p:nvPr/>
        </p:nvSpPr>
        <p:spPr>
          <a:xfrm>
            <a:off x="9322194" y="1892117"/>
            <a:ext cx="2598083" cy="964750"/>
          </a:xfrm>
          <a:prstGeom prst="wedgeRoundRectCallout">
            <a:avLst>
              <a:gd name="adj1" fmla="val -61481"/>
              <a:gd name="adj2" fmla="val 18878"/>
              <a:gd name="adj3" fmla="val 16667"/>
            </a:avLst>
          </a:prstGeom>
          <a:solidFill>
            <a:srgbClr val="115076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The verb ending here tells you this ‘</a:t>
            </a:r>
            <a:r>
              <a:rPr lang="en-GB" sz="2000" dirty="0" err="1">
                <a:solidFill>
                  <a:schemeClr val="bg1"/>
                </a:solidFill>
              </a:rPr>
              <a:t>sie</a:t>
            </a:r>
            <a:r>
              <a:rPr lang="en-GB" sz="2000" dirty="0">
                <a:solidFill>
                  <a:schemeClr val="bg1"/>
                </a:solidFill>
              </a:rPr>
              <a:t>’ means ‘they’.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24">
            <a:extLst>
              <a:ext uri="{FF2B5EF4-FFF2-40B4-BE49-F238E27FC236}">
                <a16:creationId xmlns:a16="http://schemas.microsoft.com/office/drawing/2014/main" xmlns="" id="{2D8943E8-B806-419D-8091-E8C5B7DE51EF}"/>
              </a:ext>
            </a:extLst>
          </p:cNvPr>
          <p:cNvSpPr/>
          <p:nvPr/>
        </p:nvSpPr>
        <p:spPr>
          <a:xfrm>
            <a:off x="9543173" y="5189656"/>
            <a:ext cx="2598083" cy="964750"/>
          </a:xfrm>
          <a:prstGeom prst="wedgeRoundRectCallout">
            <a:avLst>
              <a:gd name="adj1" fmla="val -49239"/>
              <a:gd name="adj2" fmla="val 16818"/>
              <a:gd name="adj3" fmla="val 16667"/>
            </a:avLst>
          </a:prstGeom>
          <a:solidFill>
            <a:srgbClr val="115076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But remember: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S</a:t>
            </a:r>
            <a:r>
              <a:rPr lang="en-GB" sz="2000" dirty="0">
                <a:solidFill>
                  <a:schemeClr val="bg1"/>
                </a:solidFill>
              </a:rPr>
              <a:t>ie </a:t>
            </a:r>
            <a:r>
              <a:rPr lang="en-GB" sz="2000" dirty="0" err="1">
                <a:solidFill>
                  <a:schemeClr val="bg1"/>
                </a:solidFill>
              </a:rPr>
              <a:t>nehmen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br>
              <a:rPr lang="en-GB" sz="20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GB" sz="2000" dirty="0">
                <a:solidFill>
                  <a:schemeClr val="bg1"/>
                </a:solidFill>
                <a:sym typeface="Wingdings" panose="05000000000000000000" pitchFamily="2" charset="2"/>
              </a:rPr>
              <a:t>you (formal) take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419260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r>
              <a:rPr lang="en-GB" sz="3600" b="1" dirty="0">
                <a:solidFill>
                  <a:schemeClr val="bg1"/>
                </a:solidFill>
              </a:rPr>
              <a:t> [1/4]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672034" y="247046"/>
            <a:ext cx="228529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F45552-F64E-5344-BB61-2B43714A9308}"/>
              </a:ext>
            </a:extLst>
          </p:cNvPr>
          <p:cNvSpPr txBox="1"/>
          <p:nvPr/>
        </p:nvSpPr>
        <p:spPr>
          <a:xfrm>
            <a:off x="180000" y="1296000"/>
            <a:ext cx="556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Person 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928A9D3-99A7-4498-89F8-E0DBC64EA625}"/>
              </a:ext>
            </a:extLst>
          </p:cNvPr>
          <p:cNvSpPr txBox="1"/>
          <p:nvPr/>
        </p:nvSpPr>
        <p:spPr>
          <a:xfrm>
            <a:off x="180000" y="3136612"/>
            <a:ext cx="556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Person 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DB4125C-D5C4-480E-A70C-E2C5D02C57C9}"/>
              </a:ext>
            </a:extLst>
          </p:cNvPr>
          <p:cNvSpPr txBox="1"/>
          <p:nvPr/>
        </p:nvSpPr>
        <p:spPr>
          <a:xfrm>
            <a:off x="180000" y="2029607"/>
            <a:ext cx="5563891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Ich bin …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gefahren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21351F2-2F30-4515-BDD7-D4CBF24DC1B6}"/>
              </a:ext>
            </a:extLst>
          </p:cNvPr>
          <p:cNvSpPr txBox="1"/>
          <p:nvPr/>
        </p:nvSpPr>
        <p:spPr>
          <a:xfrm>
            <a:off x="386062" y="3700738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Norden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402E478-CABD-4407-870E-A3207CF9145F}"/>
              </a:ext>
            </a:extLst>
          </p:cNvPr>
          <p:cNvSpPr txBox="1"/>
          <p:nvPr/>
        </p:nvSpPr>
        <p:spPr>
          <a:xfrm>
            <a:off x="3001161" y="3700737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083AFC7-57BB-4DCF-8F87-BBD7BF65A7FF}"/>
              </a:ext>
            </a:extLst>
          </p:cNvPr>
          <p:cNvSpPr txBox="1"/>
          <p:nvPr/>
        </p:nvSpPr>
        <p:spPr>
          <a:xfrm>
            <a:off x="5559076" y="3700739"/>
            <a:ext cx="344325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nach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Polen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8EC5515-943A-4DBF-9BA1-68F96293DB0B}"/>
              </a:ext>
            </a:extLst>
          </p:cNvPr>
          <p:cNvSpPr txBox="1"/>
          <p:nvPr/>
        </p:nvSpPr>
        <p:spPr>
          <a:xfrm>
            <a:off x="9234534" y="3700739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Tante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CE6417C-C301-45E1-96ED-E3FD3F990EBF}"/>
              </a:ext>
            </a:extLst>
          </p:cNvPr>
          <p:cNvSpPr txBox="1"/>
          <p:nvPr/>
        </p:nvSpPr>
        <p:spPr>
          <a:xfrm>
            <a:off x="681096" y="5371871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damals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00CCDBC-64B1-4BF8-B29D-D09AEBCD3865}"/>
              </a:ext>
            </a:extLst>
          </p:cNvPr>
          <p:cNvSpPr txBox="1"/>
          <p:nvPr/>
        </p:nvSpPr>
        <p:spPr>
          <a:xfrm>
            <a:off x="4192609" y="5371731"/>
            <a:ext cx="375020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der Bahn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750AAD8-C174-44D8-A7B9-1059015591D6}"/>
              </a:ext>
            </a:extLst>
          </p:cNvPr>
          <p:cNvSpPr txBox="1"/>
          <p:nvPr/>
        </p:nvSpPr>
        <p:spPr>
          <a:xfrm>
            <a:off x="9128010" y="5373244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Schiff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FEF47BB-68A2-4B19-A1E6-3A6BAAAE699D}"/>
              </a:ext>
            </a:extLst>
          </p:cNvPr>
          <p:cNvSpPr txBox="1"/>
          <p:nvPr/>
        </p:nvSpPr>
        <p:spPr>
          <a:xfrm>
            <a:off x="180000" y="4537908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rechts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D1F0856-3CCE-49DC-9B0E-B34E0773D9A2}"/>
              </a:ext>
            </a:extLst>
          </p:cNvPr>
          <p:cNvSpPr txBox="1"/>
          <p:nvPr/>
        </p:nvSpPr>
        <p:spPr>
          <a:xfrm>
            <a:off x="2869537" y="4534702"/>
            <a:ext cx="356989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nach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Osten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4C128CB-9FA1-468D-B8AB-5D4BF7DFAFBD}"/>
              </a:ext>
            </a:extLst>
          </p:cNvPr>
          <p:cNvSpPr txBox="1"/>
          <p:nvPr/>
        </p:nvSpPr>
        <p:spPr>
          <a:xfrm>
            <a:off x="6746077" y="4534701"/>
            <a:ext cx="506170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dem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Flugzeug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D441CC8-EF50-48BB-8101-B72FE66A80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2" y="80727"/>
            <a:ext cx="1455806" cy="12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192859" cy="7078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43718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eine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Schifffahrt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1017405" y="247046"/>
            <a:ext cx="93992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2F4E1F1E-E715-44DF-966F-3AAF3A2D7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554520"/>
              </p:ext>
            </p:extLst>
          </p:nvPr>
        </p:nvGraphicFramePr>
        <p:xfrm>
          <a:off x="225203" y="1794872"/>
          <a:ext cx="11732124" cy="4389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354">
                  <a:extLst>
                    <a:ext uri="{9D8B030D-6E8A-4147-A177-3AD203B41FA5}">
                      <a16:colId xmlns:a16="http://schemas.microsoft.com/office/drawing/2014/main" xmlns="" val="1313976161"/>
                    </a:ext>
                  </a:extLst>
                </a:gridCol>
                <a:gridCol w="2193523">
                  <a:extLst>
                    <a:ext uri="{9D8B030D-6E8A-4147-A177-3AD203B41FA5}">
                      <a16:colId xmlns:a16="http://schemas.microsoft.com/office/drawing/2014/main" xmlns="" val="2033119042"/>
                    </a:ext>
                  </a:extLst>
                </a:gridCol>
                <a:gridCol w="1717185">
                  <a:extLst>
                    <a:ext uri="{9D8B030D-6E8A-4147-A177-3AD203B41FA5}">
                      <a16:colId xmlns:a16="http://schemas.microsoft.com/office/drawing/2014/main" xmlns="" val="725614961"/>
                    </a:ext>
                  </a:extLst>
                </a:gridCol>
                <a:gridCol w="1955354">
                  <a:extLst>
                    <a:ext uri="{9D8B030D-6E8A-4147-A177-3AD203B41FA5}">
                      <a16:colId xmlns:a16="http://schemas.microsoft.com/office/drawing/2014/main" xmlns="" val="3413289109"/>
                    </a:ext>
                  </a:extLst>
                </a:gridCol>
                <a:gridCol w="1955354">
                  <a:extLst>
                    <a:ext uri="{9D8B030D-6E8A-4147-A177-3AD203B41FA5}">
                      <a16:colId xmlns:a16="http://schemas.microsoft.com/office/drawing/2014/main" xmlns="" val="3535184975"/>
                    </a:ext>
                  </a:extLst>
                </a:gridCol>
                <a:gridCol w="1955354">
                  <a:extLst>
                    <a:ext uri="{9D8B030D-6E8A-4147-A177-3AD203B41FA5}">
                      <a16:colId xmlns:a16="http://schemas.microsoft.com/office/drawing/2014/main" xmlns="" val="1810506089"/>
                    </a:ext>
                  </a:extLst>
                </a:gridCol>
              </a:tblGrid>
              <a:tr h="499534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sehen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schön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aus.</a:t>
                      </a: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liest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  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Geschichten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fahren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nach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Norden.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90528137"/>
                  </a:ext>
                </a:extLst>
              </a:tr>
              <a:tr h="96618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0742096"/>
                  </a:ext>
                </a:extLst>
              </a:tr>
              <a:tr h="534682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steh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  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früh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auf.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fängt   einen 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Fisch.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essen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etwas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844073"/>
                  </a:ext>
                </a:extLst>
              </a:tr>
              <a:tr h="96618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239092"/>
                  </a:ext>
                </a:extLst>
              </a:tr>
              <a:tr h="357795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schau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   das Meer* an.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ruf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   Wolfgang an.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Sie </a:t>
                      </a:r>
                      <a:r>
                        <a:rPr lang="en-GB" sz="24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komm</a:t>
                      </a:r>
                      <a:r>
                        <a:rPr lang="en-GB" sz="2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   gut an.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8701240"/>
                  </a:ext>
                </a:extLst>
              </a:tr>
              <a:tr h="96618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9a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9b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59974279"/>
                  </a:ext>
                </a:extLst>
              </a:tr>
            </a:tbl>
          </a:graphicData>
        </a:graphic>
      </p:graphicFrame>
      <p:pic>
        <p:nvPicPr>
          <p:cNvPr id="42" name="Picture 41" descr="green checkmark">
            <a:extLst>
              <a:ext uri="{FF2B5EF4-FFF2-40B4-BE49-F238E27FC236}">
                <a16:creationId xmlns:a16="http://schemas.microsoft.com/office/drawing/2014/main" xmlns="" id="{817D529B-513D-410F-AFD2-EA5E6E4D8A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69" y="2360907"/>
            <a:ext cx="823821" cy="858148"/>
          </a:xfrm>
          <a:prstGeom prst="rect">
            <a:avLst/>
          </a:prstGeom>
        </p:spPr>
      </p:pic>
      <p:pic>
        <p:nvPicPr>
          <p:cNvPr id="45" name="Picture 44" descr="green checkmark">
            <a:extLst>
              <a:ext uri="{FF2B5EF4-FFF2-40B4-BE49-F238E27FC236}">
                <a16:creationId xmlns:a16="http://schemas.microsoft.com/office/drawing/2014/main" xmlns="" id="{8873936C-C127-4B50-A432-5EA245D53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67" y="5263320"/>
            <a:ext cx="823821" cy="858148"/>
          </a:xfrm>
          <a:prstGeom prst="rect">
            <a:avLst/>
          </a:prstGeom>
        </p:spPr>
      </p:pic>
      <p:pic>
        <p:nvPicPr>
          <p:cNvPr id="47" name="Picture 46" descr="green checkmark">
            <a:extLst>
              <a:ext uri="{FF2B5EF4-FFF2-40B4-BE49-F238E27FC236}">
                <a16:creationId xmlns:a16="http://schemas.microsoft.com/office/drawing/2014/main" xmlns="" id="{177C1774-1C10-41FC-B86C-75B42A085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5" y="5277092"/>
            <a:ext cx="823821" cy="85814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81A179C-A412-45DD-9F22-C6122EE8DB86}"/>
              </a:ext>
            </a:extLst>
          </p:cNvPr>
          <p:cNvSpPr/>
          <p:nvPr/>
        </p:nvSpPr>
        <p:spPr>
          <a:xfrm>
            <a:off x="1796907" y="1894798"/>
            <a:ext cx="362095" cy="308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C007B5DC-8E7D-405D-AEDD-A33446C03C13}"/>
              </a:ext>
            </a:extLst>
          </p:cNvPr>
          <p:cNvSpPr/>
          <p:nvPr/>
        </p:nvSpPr>
        <p:spPr>
          <a:xfrm>
            <a:off x="5352256" y="1862063"/>
            <a:ext cx="362095" cy="308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811B03DD-5755-48AC-BF24-01C417F333C5}"/>
              </a:ext>
            </a:extLst>
          </p:cNvPr>
          <p:cNvSpPr/>
          <p:nvPr/>
        </p:nvSpPr>
        <p:spPr>
          <a:xfrm>
            <a:off x="9257562" y="1905957"/>
            <a:ext cx="512577" cy="331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FA1C23E7-ADD4-416F-BD11-3CFA45F9A3F5}"/>
              </a:ext>
            </a:extLst>
          </p:cNvPr>
          <p:cNvSpPr/>
          <p:nvPr/>
        </p:nvSpPr>
        <p:spPr>
          <a:xfrm>
            <a:off x="2050296" y="3310956"/>
            <a:ext cx="362095" cy="308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E387AAAE-BA2F-47C2-90C4-E4E8F7066B14}"/>
              </a:ext>
            </a:extLst>
          </p:cNvPr>
          <p:cNvSpPr/>
          <p:nvPr/>
        </p:nvSpPr>
        <p:spPr>
          <a:xfrm>
            <a:off x="5767340" y="3318887"/>
            <a:ext cx="362095" cy="308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B687F7C1-02C7-4F34-BEC4-628B0CE7A666}"/>
              </a:ext>
            </a:extLst>
          </p:cNvPr>
          <p:cNvSpPr/>
          <p:nvPr/>
        </p:nvSpPr>
        <p:spPr>
          <a:xfrm>
            <a:off x="9770139" y="3367377"/>
            <a:ext cx="359166" cy="2603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BA11F3DA-F6AF-432A-96C9-FAD2C745FD7C}"/>
              </a:ext>
            </a:extLst>
          </p:cNvPr>
          <p:cNvSpPr/>
          <p:nvPr/>
        </p:nvSpPr>
        <p:spPr>
          <a:xfrm>
            <a:off x="1733673" y="4843541"/>
            <a:ext cx="362095" cy="308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C5355570-44D3-42A7-901B-60CB8EAA374A}"/>
              </a:ext>
            </a:extLst>
          </p:cNvPr>
          <p:cNvSpPr/>
          <p:nvPr/>
        </p:nvSpPr>
        <p:spPr>
          <a:xfrm>
            <a:off x="5451763" y="4843542"/>
            <a:ext cx="362095" cy="308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9EFE3EBF-D8C7-4DE3-AAB8-84F5F9E63BA2}"/>
              </a:ext>
            </a:extLst>
          </p:cNvPr>
          <p:cNvSpPr/>
          <p:nvPr/>
        </p:nvSpPr>
        <p:spPr>
          <a:xfrm>
            <a:off x="9948749" y="4843541"/>
            <a:ext cx="362095" cy="308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15076"/>
                </a:solidFill>
              </a:rPr>
              <a:t>_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40C967A-E983-4E22-B4E3-8E9A9A7649C7}"/>
              </a:ext>
            </a:extLst>
          </p:cNvPr>
          <p:cNvSpPr txBox="1"/>
          <p:nvPr/>
        </p:nvSpPr>
        <p:spPr>
          <a:xfrm>
            <a:off x="73344" y="1006047"/>
            <a:ext cx="11673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Mia und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ihre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Mutti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machen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Schifffahrt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Wer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macht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was? 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1-8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a+b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66" name="Picture 6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1319BAB-3A99-41ED-B99F-AB40E7E1E9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5" y="2431489"/>
            <a:ext cx="823822" cy="782631"/>
          </a:xfrm>
          <a:prstGeom prst="rect">
            <a:avLst/>
          </a:prstGeom>
        </p:spPr>
      </p:pic>
      <p:pic>
        <p:nvPicPr>
          <p:cNvPr id="67" name="Picture 6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716B597-A142-4B7F-8E36-E46A633A6A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39" y="2533369"/>
            <a:ext cx="714955" cy="679207"/>
          </a:xfrm>
          <a:prstGeom prst="rect">
            <a:avLst/>
          </a:prstGeom>
        </p:spPr>
      </p:pic>
      <p:pic>
        <p:nvPicPr>
          <p:cNvPr id="68" name="Picture 6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D8399BD-0E2B-4DB1-BFB5-63E69556C9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04" y="2529253"/>
            <a:ext cx="714955" cy="679207"/>
          </a:xfrm>
          <a:prstGeom prst="rect">
            <a:avLst/>
          </a:prstGeom>
        </p:spPr>
      </p:pic>
      <p:pic>
        <p:nvPicPr>
          <p:cNvPr id="70" name="Picture 6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282F945-908A-4B88-9C08-E4275E34B2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6"/>
          <a:stretch/>
        </p:blipFill>
        <p:spPr>
          <a:xfrm>
            <a:off x="6638025" y="2483254"/>
            <a:ext cx="1062068" cy="679207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DD327A8-FF07-4729-BB87-FE6D47B83F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6"/>
          <a:stretch/>
        </p:blipFill>
        <p:spPr>
          <a:xfrm>
            <a:off x="4978983" y="2490645"/>
            <a:ext cx="1062068" cy="679207"/>
          </a:xfrm>
          <a:prstGeom prst="rect">
            <a:avLst/>
          </a:prstGeom>
        </p:spPr>
      </p:pic>
      <p:pic>
        <p:nvPicPr>
          <p:cNvPr id="72" name="Picture 7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9FFAA53-9337-46BD-8996-E69AD046BF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36"/>
          <a:stretch/>
        </p:blipFill>
        <p:spPr>
          <a:xfrm>
            <a:off x="4570742" y="2510029"/>
            <a:ext cx="1062068" cy="679207"/>
          </a:xfrm>
          <a:prstGeom prst="rect">
            <a:avLst/>
          </a:prstGeom>
        </p:spPr>
      </p:pic>
      <p:pic>
        <p:nvPicPr>
          <p:cNvPr id="74" name="Picture 7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A1C9B2-FC94-4AC1-87D1-0AE0BBC09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48" y="2350311"/>
            <a:ext cx="431086" cy="858149"/>
          </a:xfrm>
          <a:prstGeom prst="rect">
            <a:avLst/>
          </a:prstGeom>
        </p:spPr>
      </p:pic>
      <p:pic>
        <p:nvPicPr>
          <p:cNvPr id="75" name="Picture 7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7A0FD0D-48C1-455F-AB9E-8E87F68E1D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25" y="2325549"/>
            <a:ext cx="431086" cy="858149"/>
          </a:xfrm>
          <a:prstGeom prst="rect">
            <a:avLst/>
          </a:prstGeom>
        </p:spPr>
      </p:pic>
      <p:pic>
        <p:nvPicPr>
          <p:cNvPr id="76" name="Picture 7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E32E0B7-DF76-4D5D-AFF3-EF9AE60161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26" y="2350311"/>
            <a:ext cx="431086" cy="858149"/>
          </a:xfrm>
          <a:prstGeom prst="rect">
            <a:avLst/>
          </a:prstGeom>
        </p:spPr>
      </p:pic>
      <p:pic>
        <p:nvPicPr>
          <p:cNvPr id="77" name="Picture 7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F7222F3-905D-4B44-9127-4EDAA53E34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7"/>
          <a:stretch/>
        </p:blipFill>
        <p:spPr>
          <a:xfrm>
            <a:off x="953411" y="3783257"/>
            <a:ext cx="874728" cy="876773"/>
          </a:xfrm>
          <a:prstGeom prst="rect">
            <a:avLst/>
          </a:prstGeom>
        </p:spPr>
      </p:pic>
      <p:pic>
        <p:nvPicPr>
          <p:cNvPr id="78" name="Picture 7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B80FF80-B8B3-45F0-AF0F-E3EF7AF75D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7"/>
          <a:stretch/>
        </p:blipFill>
        <p:spPr>
          <a:xfrm>
            <a:off x="2633712" y="3817288"/>
            <a:ext cx="874728" cy="876773"/>
          </a:xfrm>
          <a:prstGeom prst="rect">
            <a:avLst/>
          </a:prstGeom>
        </p:spPr>
      </p:pic>
      <p:pic>
        <p:nvPicPr>
          <p:cNvPr id="79" name="Picture 7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0EAF106-A5C1-472D-95FF-1877DFE70B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7"/>
          <a:stretch/>
        </p:blipFill>
        <p:spPr>
          <a:xfrm>
            <a:off x="3394867" y="3797904"/>
            <a:ext cx="874728" cy="876773"/>
          </a:xfrm>
          <a:prstGeom prst="rect">
            <a:avLst/>
          </a:prstGeom>
        </p:spPr>
      </p:pic>
      <p:pic>
        <p:nvPicPr>
          <p:cNvPr id="80" name="Picture 79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5504966-0A10-4516-BC86-4067F232DD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47" y="5399675"/>
            <a:ext cx="630127" cy="630127"/>
          </a:xfrm>
          <a:prstGeom prst="rect">
            <a:avLst/>
          </a:prstGeom>
        </p:spPr>
      </p:pic>
      <p:pic>
        <p:nvPicPr>
          <p:cNvPr id="82" name="Picture 8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76071B1-E743-4EAF-8484-A76812DDF8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62" y="5204896"/>
            <a:ext cx="1339551" cy="858150"/>
          </a:xfrm>
          <a:prstGeom prst="rect">
            <a:avLst/>
          </a:prstGeom>
        </p:spPr>
      </p:pic>
      <p:pic>
        <p:nvPicPr>
          <p:cNvPr id="84" name="Picture 8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2280B2-13A9-4CBF-AFCD-587DD95D1C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61" y="4229125"/>
            <a:ext cx="755624" cy="458097"/>
          </a:xfrm>
          <a:prstGeom prst="rect">
            <a:avLst/>
          </a:prstGeom>
        </p:spPr>
      </p:pic>
      <p:pic>
        <p:nvPicPr>
          <p:cNvPr id="86" name="Picture 8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B8541E0-BB2B-4FB1-9AB6-0E6D874054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93" y="3835911"/>
            <a:ext cx="948560" cy="858150"/>
          </a:xfrm>
          <a:prstGeom prst="rect">
            <a:avLst/>
          </a:prstGeom>
        </p:spPr>
      </p:pic>
      <p:pic>
        <p:nvPicPr>
          <p:cNvPr id="88" name="Picture 8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22589E3-565F-4D2B-94CE-08D611343F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96" y="5633971"/>
            <a:ext cx="286978" cy="395831"/>
          </a:xfrm>
          <a:prstGeom prst="rect">
            <a:avLst/>
          </a:prstGeom>
        </p:spPr>
      </p:pic>
      <p:pic>
        <p:nvPicPr>
          <p:cNvPr id="90" name="Picture 8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438AD74-C3FB-41B4-8EA7-C9FEB17F3F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56" y="5279389"/>
            <a:ext cx="429075" cy="858150"/>
          </a:xfrm>
          <a:prstGeom prst="rect">
            <a:avLst/>
          </a:prstGeom>
        </p:spPr>
      </p:pic>
      <p:pic>
        <p:nvPicPr>
          <p:cNvPr id="93" name="Picture 9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EB53538-12DB-4A40-AEC8-25B15E0D5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74" y="4232668"/>
            <a:ext cx="755624" cy="458097"/>
          </a:xfrm>
          <a:prstGeom prst="rect">
            <a:avLst/>
          </a:prstGeom>
        </p:spPr>
      </p:pic>
      <p:pic>
        <p:nvPicPr>
          <p:cNvPr id="94" name="Picture 9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3B8904C-17C5-47DB-98BF-C5499EE951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161" y="4146057"/>
            <a:ext cx="755624" cy="458097"/>
          </a:xfrm>
          <a:prstGeom prst="rect">
            <a:avLst/>
          </a:prstGeom>
        </p:spPr>
      </p:pic>
      <p:pic>
        <p:nvPicPr>
          <p:cNvPr id="95" name="Picture 9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F4A59A1-619C-4BE5-BF66-8AF4E220BC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10" y="3872906"/>
            <a:ext cx="948560" cy="858150"/>
          </a:xfrm>
          <a:prstGeom prst="rect">
            <a:avLst/>
          </a:prstGeom>
        </p:spPr>
      </p:pic>
      <p:pic>
        <p:nvPicPr>
          <p:cNvPr id="96" name="Picture 9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D4C9BBE-EF81-4B14-8EB2-66FDDDE3CB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44" y="3880988"/>
            <a:ext cx="948560" cy="858150"/>
          </a:xfrm>
          <a:prstGeom prst="rect">
            <a:avLst/>
          </a:prstGeom>
        </p:spPr>
      </p:pic>
      <p:pic>
        <p:nvPicPr>
          <p:cNvPr id="97" name="Picture 9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1C5DC8D-E622-4F7E-A3EF-7F6CCA3F9F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12" y="5399675"/>
            <a:ext cx="630127" cy="630127"/>
          </a:xfrm>
          <a:prstGeom prst="rect">
            <a:avLst/>
          </a:prstGeom>
        </p:spPr>
      </p:pic>
      <p:pic>
        <p:nvPicPr>
          <p:cNvPr id="98" name="Picture 9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B1502B54-5B6D-4185-86C7-B75D9E1F2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26" y="5374984"/>
            <a:ext cx="630127" cy="630127"/>
          </a:xfrm>
          <a:prstGeom prst="rect">
            <a:avLst/>
          </a:prstGeom>
        </p:spPr>
      </p:pic>
      <p:pic>
        <p:nvPicPr>
          <p:cNvPr id="99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2DF5CD1-4E77-4D88-9FFF-E6FB9B1BAC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047" y="5622043"/>
            <a:ext cx="286978" cy="395831"/>
          </a:xfrm>
          <a:prstGeom prst="rect">
            <a:avLst/>
          </a:prstGeom>
        </p:spPr>
      </p:pic>
      <p:pic>
        <p:nvPicPr>
          <p:cNvPr id="100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1393F5D-D72E-4666-BE1A-B291C475C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35" y="5153184"/>
            <a:ext cx="1339551" cy="858150"/>
          </a:xfrm>
          <a:prstGeom prst="rect">
            <a:avLst/>
          </a:prstGeom>
        </p:spPr>
      </p:pic>
      <p:pic>
        <p:nvPicPr>
          <p:cNvPr id="101" name="Picture 10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12A6CFD-382A-4CFD-B47C-9A9BBD1E48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69" y="5582259"/>
            <a:ext cx="286978" cy="395831"/>
          </a:xfrm>
          <a:prstGeom prst="rect">
            <a:avLst/>
          </a:prstGeom>
        </p:spPr>
      </p:pic>
      <p:pic>
        <p:nvPicPr>
          <p:cNvPr id="102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A72C3E3-0545-4B32-999D-DE7FE3A508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3" y="5281871"/>
            <a:ext cx="429075" cy="858150"/>
          </a:xfrm>
          <a:prstGeom prst="rect">
            <a:avLst/>
          </a:prstGeom>
        </p:spPr>
      </p:pic>
      <p:pic>
        <p:nvPicPr>
          <p:cNvPr id="103" name="Picture 10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EA421C2-E2A4-4713-909A-0A3A1A5365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7" y="5269369"/>
            <a:ext cx="429075" cy="858150"/>
          </a:xfrm>
          <a:prstGeom prst="rect">
            <a:avLst/>
          </a:prstGeom>
        </p:spPr>
      </p:pic>
      <p:pic>
        <p:nvPicPr>
          <p:cNvPr id="41" name="Picture 40" descr="green checkmark">
            <a:extLst>
              <a:ext uri="{FF2B5EF4-FFF2-40B4-BE49-F238E27FC236}">
                <a16:creationId xmlns:a16="http://schemas.microsoft.com/office/drawing/2014/main" xmlns="" id="{B2E545CC-42E2-455D-8D78-3EE65CDCD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42" y="2360907"/>
            <a:ext cx="823821" cy="858148"/>
          </a:xfrm>
          <a:prstGeom prst="rect">
            <a:avLst/>
          </a:prstGeom>
        </p:spPr>
      </p:pic>
      <p:pic>
        <p:nvPicPr>
          <p:cNvPr id="44" name="Picture 43" descr="green checkmark">
            <a:extLst>
              <a:ext uri="{FF2B5EF4-FFF2-40B4-BE49-F238E27FC236}">
                <a16:creationId xmlns:a16="http://schemas.microsoft.com/office/drawing/2014/main" xmlns="" id="{EFB3CE79-4ED0-4ED8-8F62-EE99831BE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7" y="3860331"/>
            <a:ext cx="823821" cy="858148"/>
          </a:xfrm>
          <a:prstGeom prst="rect">
            <a:avLst/>
          </a:prstGeom>
        </p:spPr>
      </p:pic>
      <p:pic>
        <p:nvPicPr>
          <p:cNvPr id="104" name="Picture 103" descr="green checkmark">
            <a:extLst>
              <a:ext uri="{FF2B5EF4-FFF2-40B4-BE49-F238E27FC236}">
                <a16:creationId xmlns:a16="http://schemas.microsoft.com/office/drawing/2014/main" xmlns="" id="{C037D8D7-150B-43D2-895F-EE829071F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0" y="3861089"/>
            <a:ext cx="823821" cy="858148"/>
          </a:xfrm>
          <a:prstGeom prst="rect">
            <a:avLst/>
          </a:prstGeom>
        </p:spPr>
      </p:pic>
      <p:pic>
        <p:nvPicPr>
          <p:cNvPr id="105" name="Picture 104" descr="green checkmark">
            <a:extLst>
              <a:ext uri="{FF2B5EF4-FFF2-40B4-BE49-F238E27FC236}">
                <a16:creationId xmlns:a16="http://schemas.microsoft.com/office/drawing/2014/main" xmlns="" id="{8C2E73C2-234A-4625-8B6F-FE761ABF5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35" y="5269370"/>
            <a:ext cx="823821" cy="858148"/>
          </a:xfrm>
          <a:prstGeom prst="rect">
            <a:avLst/>
          </a:prstGeom>
        </p:spPr>
      </p:pic>
      <p:pic>
        <p:nvPicPr>
          <p:cNvPr id="106" name="Picture 105" descr="green checkmark">
            <a:extLst>
              <a:ext uri="{FF2B5EF4-FFF2-40B4-BE49-F238E27FC236}">
                <a16:creationId xmlns:a16="http://schemas.microsoft.com/office/drawing/2014/main" xmlns="" id="{D95F4159-DD62-4AC8-8A2F-A3798E245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97" y="3867580"/>
            <a:ext cx="823821" cy="858148"/>
          </a:xfrm>
          <a:prstGeom prst="rect">
            <a:avLst/>
          </a:prstGeom>
        </p:spPr>
      </p:pic>
      <p:pic>
        <p:nvPicPr>
          <p:cNvPr id="107" name="Picture 106" descr="green checkmark">
            <a:extLst>
              <a:ext uri="{FF2B5EF4-FFF2-40B4-BE49-F238E27FC236}">
                <a16:creationId xmlns:a16="http://schemas.microsoft.com/office/drawing/2014/main" xmlns="" id="{D2211028-0913-46B5-BBB4-3D4763C95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74" y="5277092"/>
            <a:ext cx="823821" cy="858148"/>
          </a:xfrm>
          <a:prstGeom prst="rect">
            <a:avLst/>
          </a:prstGeom>
        </p:spPr>
      </p:pic>
      <p:pic>
        <p:nvPicPr>
          <p:cNvPr id="48" name="Picture 47" descr="green checkmark">
            <a:extLst>
              <a:ext uri="{FF2B5EF4-FFF2-40B4-BE49-F238E27FC236}">
                <a16:creationId xmlns:a16="http://schemas.microsoft.com/office/drawing/2014/main" xmlns="" id="{BAE8BB6C-BBDD-4671-8E6B-518B22216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5" y="5239851"/>
            <a:ext cx="823821" cy="858148"/>
          </a:xfrm>
          <a:prstGeom prst="rect">
            <a:avLst/>
          </a:prstGeom>
        </p:spPr>
      </p:pic>
      <p:pic>
        <p:nvPicPr>
          <p:cNvPr id="43" name="Picture 42" descr="green checkmark">
            <a:extLst>
              <a:ext uri="{FF2B5EF4-FFF2-40B4-BE49-F238E27FC236}">
                <a16:creationId xmlns:a16="http://schemas.microsoft.com/office/drawing/2014/main" xmlns="" id="{0D6B3F67-4118-42AD-8D09-3FE331A88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0" y="2342630"/>
            <a:ext cx="823821" cy="858148"/>
          </a:xfrm>
          <a:prstGeom prst="rect">
            <a:avLst/>
          </a:prstGeom>
        </p:spPr>
      </p:pic>
      <p:pic>
        <p:nvPicPr>
          <p:cNvPr id="46" name="Picture 45" descr="green checkmark">
            <a:extLst>
              <a:ext uri="{FF2B5EF4-FFF2-40B4-BE49-F238E27FC236}">
                <a16:creationId xmlns:a16="http://schemas.microsoft.com/office/drawing/2014/main" xmlns="" id="{D164F585-B31E-4EC6-A0F6-6AA617DE8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08" y="3872908"/>
            <a:ext cx="823821" cy="858148"/>
          </a:xfrm>
          <a:prstGeom prst="rect">
            <a:avLst/>
          </a:prstGeom>
        </p:spPr>
      </p:pic>
      <p:pic>
        <p:nvPicPr>
          <p:cNvPr id="54" name="Picture 53" descr="green checkmark">
            <a:extLst>
              <a:ext uri="{FF2B5EF4-FFF2-40B4-BE49-F238E27FC236}">
                <a16:creationId xmlns:a16="http://schemas.microsoft.com/office/drawing/2014/main" xmlns="" id="{833AE0CE-58EC-4241-A98B-C779292F2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05" y="5277092"/>
            <a:ext cx="823821" cy="858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631" y="6399846"/>
            <a:ext cx="343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bg1"/>
                </a:solidFill>
              </a:rPr>
              <a:t>*das Meer - sea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9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4E9D238-BB9A-40B4-9638-249E85D05AF7}"/>
              </a:ext>
            </a:extLst>
          </p:cNvPr>
          <p:cNvSpPr txBox="1"/>
          <p:nvPr/>
        </p:nvSpPr>
        <p:spPr>
          <a:xfrm>
            <a:off x="604085" y="2694950"/>
            <a:ext cx="553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3</a:t>
            </a:r>
            <a:r>
              <a:rPr lang="en-US" sz="2400" noProof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)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fängt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Tour an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xmlns="" id="{634676FC-118A-4A0A-A53D-864603DEF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986106"/>
              </p:ext>
            </p:extLst>
          </p:nvPr>
        </p:nvGraphicFramePr>
        <p:xfrm>
          <a:off x="6180144" y="915906"/>
          <a:ext cx="5899102" cy="54772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9711">
                  <a:extLst>
                    <a:ext uri="{9D8B030D-6E8A-4147-A177-3AD203B41FA5}">
                      <a16:colId xmlns:a16="http://schemas.microsoft.com/office/drawing/2014/main" xmlns="" val="3134796412"/>
                    </a:ext>
                  </a:extLst>
                </a:gridCol>
                <a:gridCol w="2159391">
                  <a:extLst>
                    <a:ext uri="{9D8B030D-6E8A-4147-A177-3AD203B41FA5}">
                      <a16:colId xmlns:a16="http://schemas.microsoft.com/office/drawing/2014/main" xmlns="" val="3256096850"/>
                    </a:ext>
                  </a:extLst>
                </a:gridCol>
              </a:tblGrid>
              <a:tr h="633543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n>
                          <a:noFill/>
                        </a:ln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n>
                            <a:noFill/>
                          </a:ln>
                          <a:solidFill>
                            <a:srgbClr val="115076"/>
                          </a:solidFill>
                        </a:rPr>
                        <a:t>what?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26769522"/>
                  </a:ext>
                </a:extLst>
              </a:tr>
              <a:tr h="694666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n>
                          <a:noFill/>
                        </a:ln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n>
                            <a:noFill/>
                          </a:ln>
                          <a:solidFill>
                            <a:srgbClr val="115076"/>
                          </a:solidFill>
                        </a:rPr>
                        <a:t>where?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22269047"/>
                  </a:ext>
                </a:extLst>
              </a:tr>
              <a:tr h="839962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n>
                          <a:noFill/>
                        </a:ln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n>
                            <a:noFill/>
                          </a:ln>
                          <a:solidFill>
                            <a:srgbClr val="115076"/>
                          </a:solidFill>
                        </a:rPr>
                        <a:t>when?</a:t>
                      </a:r>
                      <a:endParaRPr lang="en-GB" sz="2400" dirty="0">
                        <a:ln>
                          <a:noFill/>
                        </a:ln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23734190"/>
                  </a:ext>
                </a:extLst>
              </a:tr>
              <a:tr h="7466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>
                        <a:ln>
                          <a:noFill/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ln>
                            <a:noFill/>
                          </a:ln>
                          <a:solidFill>
                            <a:srgbClr val="115076"/>
                          </a:solidFill>
                        </a:rPr>
                        <a:t>why?</a:t>
                      </a:r>
                      <a:endParaRPr lang="en-GB" sz="2400" dirty="0">
                        <a:ln>
                          <a:noFill/>
                        </a:ln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5871729"/>
                  </a:ext>
                </a:extLst>
              </a:tr>
              <a:tr h="11250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GB" sz="2400" dirty="0">
                        <a:ln>
                          <a:noFill/>
                        </a:ln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n>
                            <a:noFill/>
                          </a:ln>
                          <a:solidFill>
                            <a:srgbClr val="115076"/>
                          </a:solidFill>
                        </a:rPr>
                        <a:t>which?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98379286"/>
                  </a:ext>
                </a:extLst>
              </a:tr>
              <a:tr h="73586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n>
                          <a:noFill/>
                        </a:ln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n>
                            <a:noFill/>
                          </a:ln>
                          <a:solidFill>
                            <a:srgbClr val="115076"/>
                          </a:solidFill>
                        </a:rPr>
                        <a:t>who/whom?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2715941"/>
                  </a:ext>
                </a:extLst>
              </a:tr>
              <a:tr h="701582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n>
                          <a:noFill/>
                        </a:ln>
                        <a:solidFill>
                          <a:srgbClr val="11507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n>
                            <a:noFill/>
                          </a:ln>
                          <a:solidFill>
                            <a:srgbClr val="115076"/>
                          </a:solidFill>
                        </a:rPr>
                        <a:t>how?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13715719"/>
                  </a:ext>
                </a:extLst>
              </a:tr>
            </a:tbl>
          </a:graphicData>
        </a:graphic>
      </p:graphicFrame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88"/>
            <a:ext cx="374508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Fragewörter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D76F78-96CE-0B43-AB66-B64A1E76CA07}"/>
              </a:ext>
            </a:extLst>
          </p:cNvPr>
          <p:cNvSpPr txBox="1"/>
          <p:nvPr/>
        </p:nvSpPr>
        <p:spPr>
          <a:xfrm>
            <a:off x="6795612" y="371181"/>
            <a:ext cx="330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man...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E9D238-BB9A-40B4-9638-249E85D05AF7}"/>
              </a:ext>
            </a:extLst>
          </p:cNvPr>
          <p:cNvSpPr txBox="1"/>
          <p:nvPr/>
        </p:nvSpPr>
        <p:spPr>
          <a:xfrm>
            <a:off x="587894" y="1971205"/>
            <a:ext cx="553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2)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kommt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dein Freund an?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1ED884E-AC9A-4C88-BA37-2F7C7B912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21" y="856548"/>
            <a:ext cx="613506" cy="633616"/>
          </a:xfrm>
          <a:prstGeom prst="rect">
            <a:avLst/>
          </a:prstGeom>
        </p:spPr>
      </p:pic>
      <p:pic>
        <p:nvPicPr>
          <p:cNvPr id="13" name="Picture 1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4A6BBB8F-08FB-4198-8519-807324D29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67" y="2352899"/>
            <a:ext cx="914795" cy="654638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556358A5-17CB-4A53-BE20-71BFCB35E2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96" y="5782411"/>
            <a:ext cx="640936" cy="61164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4FFE48A-F276-4782-83AB-1B04629D3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17" y="4108022"/>
            <a:ext cx="687804" cy="631782"/>
          </a:xfrm>
          <a:prstGeom prst="rect">
            <a:avLst/>
          </a:prstGeom>
        </p:spPr>
      </p:pic>
      <p:pic>
        <p:nvPicPr>
          <p:cNvPr id="19" name="Picture 1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58EB2657-2D8B-4614-A4A3-BD7A02F83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17" y="3112101"/>
            <a:ext cx="733601" cy="6317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9652" y="916758"/>
            <a:ext cx="127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was?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9653" y="1661658"/>
            <a:ext cx="127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wo?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9653" y="2377945"/>
            <a:ext cx="127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wann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69698" y="3197160"/>
            <a:ext cx="139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warum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69698" y="3779277"/>
            <a:ext cx="2251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welcher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welche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welches?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0054" y="5030274"/>
            <a:ext cx="260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wer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/wen/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wem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99652" y="5798614"/>
            <a:ext cx="127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wie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3718" y="2679365"/>
            <a:ext cx="68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Wo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4448" y="1244802"/>
            <a:ext cx="126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Warum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E9D238-BB9A-40B4-9638-249E85D05AF7}"/>
              </a:ext>
            </a:extLst>
          </p:cNvPr>
          <p:cNvSpPr txBox="1"/>
          <p:nvPr/>
        </p:nvSpPr>
        <p:spPr>
          <a:xfrm>
            <a:off x="604085" y="1290683"/>
            <a:ext cx="553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1)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 stehst du um 6 Uhr auf?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0240" y="1958535"/>
            <a:ext cx="126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Wann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E9D238-BB9A-40B4-9638-249E85D05AF7}"/>
              </a:ext>
            </a:extLst>
          </p:cNvPr>
          <p:cNvSpPr txBox="1"/>
          <p:nvPr/>
        </p:nvSpPr>
        <p:spPr>
          <a:xfrm>
            <a:off x="557419" y="3406299"/>
            <a:ext cx="553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4</a:t>
            </a:r>
            <a:r>
              <a:rPr lang="en-US" sz="2400" noProof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)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 nehmen wir an?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04448" y="3340511"/>
            <a:ext cx="126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Was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4E9D238-BB9A-40B4-9638-249E85D05AF7}"/>
              </a:ext>
            </a:extLst>
          </p:cNvPr>
          <p:cNvSpPr txBox="1"/>
          <p:nvPr/>
        </p:nvSpPr>
        <p:spPr>
          <a:xfrm>
            <a:off x="557419" y="4147757"/>
            <a:ext cx="553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5</a:t>
            </a:r>
            <a:r>
              <a:rPr lang="en-US" sz="2400" noProof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)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 Preis ist das?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61002" y="4107169"/>
            <a:ext cx="167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Welcher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4E9D238-BB9A-40B4-9638-249E85D05AF7}"/>
              </a:ext>
            </a:extLst>
          </p:cNvPr>
          <p:cNvSpPr txBox="1"/>
          <p:nvPr/>
        </p:nvSpPr>
        <p:spPr>
          <a:xfrm>
            <a:off x="587894" y="4801332"/>
            <a:ext cx="6169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6</a:t>
            </a:r>
            <a:r>
              <a:rPr lang="en-US" sz="24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fahren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Nehmen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Bahn?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1402" y="5743934"/>
            <a:ext cx="126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4E9D238-BB9A-40B4-9638-249E85D05AF7}"/>
              </a:ext>
            </a:extLst>
          </p:cNvPr>
          <p:cNvSpPr txBox="1"/>
          <p:nvPr/>
        </p:nvSpPr>
        <p:spPr>
          <a:xfrm>
            <a:off x="649273" y="5797761"/>
            <a:ext cx="553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7)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 rufst du an?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4013" y="4760744"/>
            <a:ext cx="86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Wie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3C1AA71-230E-4E99-9119-FEB8C82B3E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71" y="1584098"/>
            <a:ext cx="714651" cy="7488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79FC813-72B4-4A68-9D73-AE3CBBA844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88" y="4959849"/>
            <a:ext cx="486479" cy="6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9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9" grpId="0"/>
      <p:bldP spid="16" grpId="0"/>
      <p:bldP spid="18" grpId="0"/>
      <p:bldP spid="20" grpId="0"/>
      <p:bldP spid="21" grpId="0"/>
      <p:bldP spid="22" grpId="0"/>
      <p:bldP spid="23" grpId="0"/>
      <p:bldP spid="2" grpId="0"/>
      <p:bldP spid="25" grpId="0"/>
      <p:bldP spid="28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743891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Wie </a:t>
            </a:r>
            <a:r>
              <a:rPr lang="en-GB" sz="3600" b="1" dirty="0" err="1">
                <a:solidFill>
                  <a:schemeClr val="bg1"/>
                </a:solidFill>
              </a:rPr>
              <a:t>heißen</a:t>
            </a:r>
            <a:r>
              <a:rPr lang="en-GB" sz="3600" b="1" dirty="0">
                <a:solidFill>
                  <a:schemeClr val="bg1"/>
                </a:solidFill>
              </a:rPr>
              <a:t> die </a:t>
            </a:r>
            <a:r>
              <a:rPr lang="en-GB" sz="3600" b="1" dirty="0" err="1">
                <a:solidFill>
                  <a:schemeClr val="bg1"/>
                </a:solidFill>
              </a:rPr>
              <a:t>Fragen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520518" y="247046"/>
            <a:ext cx="243681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D76F78-96CE-0B43-AB66-B64A1E76CA07}"/>
              </a:ext>
            </a:extLst>
          </p:cNvPr>
          <p:cNvSpPr txBox="1"/>
          <p:nvPr/>
        </p:nvSpPr>
        <p:spPr>
          <a:xfrm>
            <a:off x="7955597" y="681882"/>
            <a:ext cx="3294720" cy="46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15076"/>
                </a:solidFill>
              </a:rPr>
              <a:t>Schreib die Fragen!</a:t>
            </a:r>
            <a:endParaRPr lang="en-US" sz="2400" dirty="0">
              <a:solidFill>
                <a:srgbClr val="115076"/>
              </a:solidFill>
            </a:endParaRPr>
          </a:p>
        </p:txBody>
      </p:sp>
      <p:sp>
        <p:nvSpPr>
          <p:cNvPr id="8" name="Action Button: Custom 16">
            <a:hlinkClick r:id="" action="ppaction://noaction" highlightClick="1">
              <a:snd r:embed="rId5" name="42.A.1.wav"/>
            </a:hlinkClick>
            <a:extLst>
              <a:ext uri="{FF2B5EF4-FFF2-40B4-BE49-F238E27FC236}">
                <a16:creationId xmlns:a16="http://schemas.microsoft.com/office/drawing/2014/main" xmlns="" id="{874A9738-6E93-49CF-9FBF-704DB637B31C}"/>
              </a:ext>
            </a:extLst>
          </p:cNvPr>
          <p:cNvSpPr/>
          <p:nvPr/>
        </p:nvSpPr>
        <p:spPr>
          <a:xfrm>
            <a:off x="520576" y="1248032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6" name="42.A.2.wav"/>
            </a:hlinkClick>
            <a:extLst>
              <a:ext uri="{FF2B5EF4-FFF2-40B4-BE49-F238E27FC236}">
                <a16:creationId xmlns:a16="http://schemas.microsoft.com/office/drawing/2014/main" xmlns="" id="{009E67E9-06CE-4C29-885B-72003BE30A84}"/>
              </a:ext>
            </a:extLst>
          </p:cNvPr>
          <p:cNvSpPr/>
          <p:nvPr/>
        </p:nvSpPr>
        <p:spPr>
          <a:xfrm>
            <a:off x="520576" y="188471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7" name="42.A.3.wav"/>
            </a:hlinkClick>
            <a:extLst>
              <a:ext uri="{FF2B5EF4-FFF2-40B4-BE49-F238E27FC236}">
                <a16:creationId xmlns:a16="http://schemas.microsoft.com/office/drawing/2014/main" xmlns="" id="{A6536DB1-E9EC-49A8-AE44-982A83FD6C92}"/>
              </a:ext>
            </a:extLst>
          </p:cNvPr>
          <p:cNvSpPr/>
          <p:nvPr/>
        </p:nvSpPr>
        <p:spPr>
          <a:xfrm>
            <a:off x="520576" y="254950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8" name="42.A.4.wav"/>
            </a:hlinkClick>
            <a:extLst>
              <a:ext uri="{FF2B5EF4-FFF2-40B4-BE49-F238E27FC236}">
                <a16:creationId xmlns:a16="http://schemas.microsoft.com/office/drawing/2014/main" xmlns="" id="{4BA32E49-91AF-4125-B8FF-818F34023061}"/>
              </a:ext>
            </a:extLst>
          </p:cNvPr>
          <p:cNvSpPr/>
          <p:nvPr/>
        </p:nvSpPr>
        <p:spPr>
          <a:xfrm>
            <a:off x="521844" y="321429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9" name="42.A.5.wav"/>
            </a:hlinkClick>
            <a:extLst>
              <a:ext uri="{FF2B5EF4-FFF2-40B4-BE49-F238E27FC236}">
                <a16:creationId xmlns:a16="http://schemas.microsoft.com/office/drawing/2014/main" xmlns="" id="{874A9738-6E93-49CF-9FBF-704DB637B31C}"/>
              </a:ext>
            </a:extLst>
          </p:cNvPr>
          <p:cNvSpPr/>
          <p:nvPr/>
        </p:nvSpPr>
        <p:spPr>
          <a:xfrm>
            <a:off x="512956" y="3892172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Action Button: Custom 16">
            <a:hlinkClick r:id="" action="ppaction://noaction" highlightClick="1">
              <a:snd r:embed="rId10" name="42.A.6.wav"/>
            </a:hlinkClick>
            <a:extLst>
              <a:ext uri="{FF2B5EF4-FFF2-40B4-BE49-F238E27FC236}">
                <a16:creationId xmlns:a16="http://schemas.microsoft.com/office/drawing/2014/main" xmlns="" id="{009E67E9-06CE-4C29-885B-72003BE30A84}"/>
              </a:ext>
            </a:extLst>
          </p:cNvPr>
          <p:cNvSpPr/>
          <p:nvPr/>
        </p:nvSpPr>
        <p:spPr>
          <a:xfrm>
            <a:off x="512956" y="452885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Action Button: Custom 16">
            <a:hlinkClick r:id="" action="ppaction://noaction" highlightClick="1">
              <a:snd r:embed="rId11" name="42.A.7.wav"/>
            </a:hlinkClick>
            <a:extLst>
              <a:ext uri="{FF2B5EF4-FFF2-40B4-BE49-F238E27FC236}">
                <a16:creationId xmlns:a16="http://schemas.microsoft.com/office/drawing/2014/main" xmlns="" id="{A6536DB1-E9EC-49A8-AE44-982A83FD6C92}"/>
              </a:ext>
            </a:extLst>
          </p:cNvPr>
          <p:cNvSpPr/>
          <p:nvPr/>
        </p:nvSpPr>
        <p:spPr>
          <a:xfrm>
            <a:off x="512956" y="519364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Action Button: Custom 16">
            <a:hlinkClick r:id="" action="ppaction://noaction" highlightClick="1">
              <a:snd r:embed="rId12" name="42.A.8.wav"/>
            </a:hlinkClick>
            <a:extLst>
              <a:ext uri="{FF2B5EF4-FFF2-40B4-BE49-F238E27FC236}">
                <a16:creationId xmlns:a16="http://schemas.microsoft.com/office/drawing/2014/main" xmlns="" id="{4BA32E49-91AF-4125-B8FF-818F34023061}"/>
              </a:ext>
            </a:extLst>
          </p:cNvPr>
          <p:cNvSpPr/>
          <p:nvPr/>
        </p:nvSpPr>
        <p:spPr>
          <a:xfrm>
            <a:off x="514224" y="585843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Imagen 14">
            <a:extLst>
              <a:ext uri="{FF2B5EF4-FFF2-40B4-BE49-F238E27FC236}">
                <a16:creationId xmlns:a16="http://schemas.microsoft.com/office/drawing/2014/main" xmlns="" id="{5D525B63-1F1C-45F4-A60E-37A90A7C21F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692" y="781313"/>
            <a:ext cx="806103" cy="537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9933" y="1229848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 Ich komme um neun Uhr an.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443" y="2549910"/>
            <a:ext cx="6614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Sie stehen spät auf, denn sie sind müde.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7444" y="3241624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Sie nehmen den Preis an.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9933" y="3897202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115076"/>
                </a:solidFill>
              </a:rPr>
              <a:t>Ja, sie hört gern Musik.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9318" y="4561686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Er hört um fünf Uhr auf.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9933" y="5193643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Sie bringen die Bücher mit.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9933" y="5825600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Sie ruft ihre Freundin an.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7444" y="1901690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Sie bereitet das Essen vor. 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41810" y="1260522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DAA520"/>
                </a:solidFill>
              </a:rPr>
              <a:t>Wann kommst du an?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41811" y="1845425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DAA520"/>
                </a:solidFill>
              </a:rPr>
              <a:t>Was bereitet sie vor?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41812" y="2525934"/>
            <a:ext cx="439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DAA520"/>
                </a:solidFill>
              </a:rPr>
              <a:t>Warum stehen sie spät auf?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41813" y="3233074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DAA520"/>
                </a:solidFill>
              </a:rPr>
              <a:t>Was nehmen sie an?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52085" y="3912383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DAA520"/>
                </a:solidFill>
              </a:rPr>
              <a:t>Hört sie gern Musik?</a:t>
            </a:r>
            <a:endParaRPr lang="en-GB" sz="2400" b="1">
              <a:solidFill>
                <a:srgbClr val="DAA52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43892" y="4538240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DAA520"/>
                </a:solidFill>
              </a:rPr>
              <a:t>Wann hört er auf?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43892" y="5210595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DAA520"/>
                </a:solidFill>
              </a:rPr>
              <a:t>Was bringen sie mit?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3893" y="5825599"/>
            <a:ext cx="3922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DAA520"/>
                </a:solidFill>
              </a:rPr>
              <a:t>Wen ruft sie an?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32" name="Action Button: Custom 16">
            <a:hlinkClick r:id="" action="ppaction://noaction" highlightClick="1">
              <a:snd r:embed="rId14" name="42.Q.1.wav"/>
            </a:hlinkClick>
            <a:extLst>
              <a:ext uri="{FF2B5EF4-FFF2-40B4-BE49-F238E27FC236}">
                <a16:creationId xmlns:a16="http://schemas.microsoft.com/office/drawing/2014/main" xmlns="" id="{874A9738-6E93-49CF-9FBF-704DB637B31C}"/>
              </a:ext>
            </a:extLst>
          </p:cNvPr>
          <p:cNvSpPr/>
          <p:nvPr/>
        </p:nvSpPr>
        <p:spPr>
          <a:xfrm>
            <a:off x="7194089" y="1280117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3" name="Action Button: Custom 16">
            <a:hlinkClick r:id="" action="ppaction://noaction" highlightClick="1">
              <a:snd r:embed="rId15" name="42.Q.2.wav"/>
            </a:hlinkClick>
            <a:extLst>
              <a:ext uri="{FF2B5EF4-FFF2-40B4-BE49-F238E27FC236}">
                <a16:creationId xmlns:a16="http://schemas.microsoft.com/office/drawing/2014/main" xmlns="" id="{009E67E9-06CE-4C29-885B-72003BE30A84}"/>
              </a:ext>
            </a:extLst>
          </p:cNvPr>
          <p:cNvSpPr/>
          <p:nvPr/>
        </p:nvSpPr>
        <p:spPr>
          <a:xfrm>
            <a:off x="7194089" y="191679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Action Button: Custom 16">
            <a:hlinkClick r:id="" action="ppaction://noaction" highlightClick="1">
              <a:snd r:embed="rId16" name="42.Q.3.wav"/>
            </a:hlinkClick>
            <a:extLst>
              <a:ext uri="{FF2B5EF4-FFF2-40B4-BE49-F238E27FC236}">
                <a16:creationId xmlns:a16="http://schemas.microsoft.com/office/drawing/2014/main" xmlns="" id="{A6536DB1-E9EC-49A8-AE44-982A83FD6C92}"/>
              </a:ext>
            </a:extLst>
          </p:cNvPr>
          <p:cNvSpPr/>
          <p:nvPr/>
        </p:nvSpPr>
        <p:spPr>
          <a:xfrm>
            <a:off x="7194089" y="258158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5" name="Action Button: Custom 16">
            <a:hlinkClick r:id="" action="ppaction://noaction" highlightClick="1">
              <a:snd r:embed="rId17" name="42.Q.4.wav"/>
            </a:hlinkClick>
            <a:extLst>
              <a:ext uri="{FF2B5EF4-FFF2-40B4-BE49-F238E27FC236}">
                <a16:creationId xmlns:a16="http://schemas.microsoft.com/office/drawing/2014/main" xmlns="" id="{4BA32E49-91AF-4125-B8FF-818F34023061}"/>
              </a:ext>
            </a:extLst>
          </p:cNvPr>
          <p:cNvSpPr/>
          <p:nvPr/>
        </p:nvSpPr>
        <p:spPr>
          <a:xfrm>
            <a:off x="7195357" y="32463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Action Button: Custom 16">
            <a:hlinkClick r:id="" action="ppaction://noaction" highlightClick="1">
              <a:snd r:embed="rId18" name="42.Q.5.wav"/>
            </a:hlinkClick>
            <a:extLst>
              <a:ext uri="{FF2B5EF4-FFF2-40B4-BE49-F238E27FC236}">
                <a16:creationId xmlns:a16="http://schemas.microsoft.com/office/drawing/2014/main" xmlns="" id="{874A9738-6E93-49CF-9FBF-704DB637B31C}"/>
              </a:ext>
            </a:extLst>
          </p:cNvPr>
          <p:cNvSpPr/>
          <p:nvPr/>
        </p:nvSpPr>
        <p:spPr>
          <a:xfrm>
            <a:off x="7186469" y="3924257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7" name="Action Button: Custom 16">
            <a:hlinkClick r:id="" action="ppaction://noaction" highlightClick="1">
              <a:snd r:embed="rId19" name="42.Q.6.wav"/>
            </a:hlinkClick>
            <a:extLst>
              <a:ext uri="{FF2B5EF4-FFF2-40B4-BE49-F238E27FC236}">
                <a16:creationId xmlns:a16="http://schemas.microsoft.com/office/drawing/2014/main" xmlns="" id="{009E67E9-06CE-4C29-885B-72003BE30A84}"/>
              </a:ext>
            </a:extLst>
          </p:cNvPr>
          <p:cNvSpPr/>
          <p:nvPr/>
        </p:nvSpPr>
        <p:spPr>
          <a:xfrm>
            <a:off x="7186469" y="456093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Action Button: Custom 16">
            <a:hlinkClick r:id="" action="ppaction://noaction" highlightClick="1">
              <a:snd r:embed="rId20" name="42.Q.7.wav"/>
            </a:hlinkClick>
            <a:extLst>
              <a:ext uri="{FF2B5EF4-FFF2-40B4-BE49-F238E27FC236}">
                <a16:creationId xmlns:a16="http://schemas.microsoft.com/office/drawing/2014/main" xmlns="" id="{A6536DB1-E9EC-49A8-AE44-982A83FD6C92}"/>
              </a:ext>
            </a:extLst>
          </p:cNvPr>
          <p:cNvSpPr/>
          <p:nvPr/>
        </p:nvSpPr>
        <p:spPr>
          <a:xfrm>
            <a:off x="7186469" y="522572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Action Button: Custom 16">
            <a:hlinkClick r:id="" action="ppaction://noaction" highlightClick="1">
              <a:snd r:embed="rId21" name="42.Q.8.wav"/>
            </a:hlinkClick>
            <a:extLst>
              <a:ext uri="{FF2B5EF4-FFF2-40B4-BE49-F238E27FC236}">
                <a16:creationId xmlns:a16="http://schemas.microsoft.com/office/drawing/2014/main" xmlns="" id="{4BA32E49-91AF-4125-B8FF-818F34023061}"/>
              </a:ext>
            </a:extLst>
          </p:cNvPr>
          <p:cNvSpPr/>
          <p:nvPr/>
        </p:nvSpPr>
        <p:spPr>
          <a:xfrm>
            <a:off x="7187737" y="589051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852005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261794"/>
            <a:ext cx="3644900" cy="707849"/>
          </a:xfrm>
        </p:spPr>
        <p:txBody>
          <a:bodyPr>
            <a:normAutofit/>
          </a:bodyPr>
          <a:lstStyle/>
          <a:p>
            <a:r>
              <a:rPr lang="en-GB" sz="3500" b="1" dirty="0" err="1">
                <a:solidFill>
                  <a:schemeClr val="bg1"/>
                </a:solidFill>
              </a:rPr>
              <a:t>Fragen</a:t>
            </a:r>
            <a:r>
              <a:rPr lang="en-GB" sz="3500" b="1" dirty="0">
                <a:solidFill>
                  <a:schemeClr val="bg1"/>
                </a:solidFill>
              </a:rPr>
              <a:t>, </a:t>
            </a:r>
            <a:r>
              <a:rPr lang="en-GB" sz="3500" b="1" dirty="0" err="1">
                <a:solidFill>
                  <a:schemeClr val="bg1"/>
                </a:solidFill>
              </a:rPr>
              <a:t>Fragen</a:t>
            </a:r>
            <a:r>
              <a:rPr lang="en-GB" sz="35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ACEF87-F900-4752-B5F2-B2E9461A44CD}"/>
              </a:ext>
            </a:extLst>
          </p:cNvPr>
          <p:cNvSpPr txBox="1"/>
          <p:nvPr/>
        </p:nvSpPr>
        <p:spPr>
          <a:xfrm>
            <a:off x="3852005" y="180329"/>
            <a:ext cx="759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Deine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deutsche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Cousine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kommt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morgen an! </a:t>
            </a:r>
            <a:br>
              <a:rPr lang="en-GB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Du hast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viele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Fragen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ACEF87-F900-4752-B5F2-B2E9461A44CD}"/>
              </a:ext>
            </a:extLst>
          </p:cNvPr>
          <p:cNvSpPr txBox="1"/>
          <p:nvPr/>
        </p:nvSpPr>
        <p:spPr>
          <a:xfrm>
            <a:off x="145521" y="1216032"/>
            <a:ext cx="849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Stell diese Fragen. Schreib die Antworten auf Deutsch!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133" y="177396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5">
                    <a:lumMod val="50000"/>
                  </a:schemeClr>
                </a:solidFill>
              </a:rPr>
              <a:t>Partner A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1. When do you begin?</a:t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4133" y="1773963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Antworten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(Partner A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spricht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; Partner B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schreibt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!)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1. ______________________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2. ______________________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3. ______________________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4. ______________________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5. ______________________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3437" y="2138769"/>
            <a:ext cx="204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Beispiel: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437" y="2965240"/>
            <a:ext cx="348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Wann fängst du an?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7424" y="2803695"/>
            <a:ext cx="4259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Ich fange um acht Uhr an.</a:t>
            </a:r>
            <a:endParaRPr lang="en-GB" sz="2400" b="1" dirty="0">
              <a:solidFill>
                <a:srgbClr val="DAA520"/>
              </a:solidFill>
            </a:endParaRP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22A5EF2-EF19-471A-A5A4-2E30635B1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93" y="1819518"/>
            <a:ext cx="516841" cy="445969"/>
          </a:xfrm>
          <a:prstGeom prst="rect">
            <a:avLst/>
          </a:prstGeom>
        </p:spPr>
      </p:pic>
      <p:pic>
        <p:nvPicPr>
          <p:cNvPr id="19" name="Imagen 14">
            <a:extLst>
              <a:ext uri="{FF2B5EF4-FFF2-40B4-BE49-F238E27FC236}">
                <a16:creationId xmlns:a16="http://schemas.microsoft.com/office/drawing/2014/main" xmlns="" id="{5D525B63-1F1C-45F4-A60E-37A90A7C21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3490" y="1541450"/>
            <a:ext cx="806103" cy="642041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22A5EF2-EF19-471A-A5A4-2E30635B1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69" y="1778729"/>
            <a:ext cx="516841" cy="4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8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062303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61794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Fragen, Fragen!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ACEF87-F900-4752-B5F2-B2E9461A44CD}"/>
              </a:ext>
            </a:extLst>
          </p:cNvPr>
          <p:cNvSpPr txBox="1"/>
          <p:nvPr/>
        </p:nvSpPr>
        <p:spPr>
          <a:xfrm>
            <a:off x="4062303" y="140985"/>
            <a:ext cx="759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Deine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deutsche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Kusine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kommt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morgen an! </a:t>
            </a:r>
            <a:br>
              <a:rPr lang="en-GB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Du hast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viele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Fragen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ACEF87-F900-4752-B5F2-B2E9461A44CD}"/>
              </a:ext>
            </a:extLst>
          </p:cNvPr>
          <p:cNvSpPr txBox="1"/>
          <p:nvPr/>
        </p:nvSpPr>
        <p:spPr>
          <a:xfrm>
            <a:off x="145521" y="1216032"/>
            <a:ext cx="849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Stell diese Fragen. Schreib die Antworten auf Deutsch!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133" y="177396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5">
                    <a:lumMod val="50000"/>
                  </a:schemeClr>
                </a:solidFill>
              </a:rPr>
              <a:t>Partner A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1. How are you travelling?</a:t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2. When are you arriving?</a:t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3. What is your mobile number?</a:t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4. What do you like eating?</a:t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5. When do you usually go to bed? </a:t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GB" sz="2400"/>
          </a:p>
        </p:txBody>
      </p:sp>
      <p:sp>
        <p:nvSpPr>
          <p:cNvPr id="10" name="Rectangle 9"/>
          <p:cNvSpPr/>
          <p:nvPr/>
        </p:nvSpPr>
        <p:spPr>
          <a:xfrm>
            <a:off x="6374133" y="177396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5">
                    <a:lumMod val="50000"/>
                  </a:schemeClr>
                </a:solidFill>
              </a:rPr>
              <a:t>Antworten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1. ______________________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2. ______________________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3. ______________________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4. ______________________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5. ______________________</a:t>
            </a: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GB" sz="2400"/>
          </a:p>
        </p:txBody>
      </p:sp>
      <p:sp>
        <p:nvSpPr>
          <p:cNvPr id="11" name="TextBox 10"/>
          <p:cNvSpPr txBox="1"/>
          <p:nvPr/>
        </p:nvSpPr>
        <p:spPr>
          <a:xfrm>
            <a:off x="573437" y="2138769"/>
            <a:ext cx="204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Fragen: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437" y="2846593"/>
            <a:ext cx="282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Wie fährst du?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437" y="3585946"/>
            <a:ext cx="348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Wann kommst du an?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437" y="4316237"/>
            <a:ext cx="497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Was ist deine Handynummer?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437" y="5046528"/>
            <a:ext cx="334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Was isst du gern?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3437" y="5776819"/>
            <a:ext cx="633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Wann gehst du normalerweise ins Bett?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22A5EF2-EF19-471A-A5A4-2E30635B1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93" y="1819518"/>
            <a:ext cx="516841" cy="445969"/>
          </a:xfrm>
          <a:prstGeom prst="rect">
            <a:avLst/>
          </a:prstGeom>
        </p:spPr>
      </p:pic>
      <p:pic>
        <p:nvPicPr>
          <p:cNvPr id="18" name="Imagen 14">
            <a:extLst>
              <a:ext uri="{FF2B5EF4-FFF2-40B4-BE49-F238E27FC236}">
                <a16:creationId xmlns:a16="http://schemas.microsoft.com/office/drawing/2014/main" xmlns="" id="{5D525B63-1F1C-45F4-A60E-37A90A7C21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806" y="1600726"/>
            <a:ext cx="806103" cy="64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062303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61794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Fragen, Fragen!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ACEF87-F900-4752-B5F2-B2E9461A44CD}"/>
              </a:ext>
            </a:extLst>
          </p:cNvPr>
          <p:cNvSpPr txBox="1"/>
          <p:nvPr/>
        </p:nvSpPr>
        <p:spPr>
          <a:xfrm>
            <a:off x="4062303" y="140985"/>
            <a:ext cx="759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Deine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deutsche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Kusine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kommt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morgen an! </a:t>
            </a:r>
            <a:br>
              <a:rPr lang="en-GB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Du hast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viele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Fragen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ACEF87-F900-4752-B5F2-B2E9461A44CD}"/>
              </a:ext>
            </a:extLst>
          </p:cNvPr>
          <p:cNvSpPr txBox="1"/>
          <p:nvPr/>
        </p:nvSpPr>
        <p:spPr>
          <a:xfrm>
            <a:off x="145521" y="1216032"/>
            <a:ext cx="849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Stell diese Fragen. Schreib die Antworten auf Deutsch!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133" y="177396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5">
                    <a:lumMod val="50000"/>
                  </a:schemeClr>
                </a:solidFill>
              </a:rPr>
              <a:t>Partner B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1. When do you get up?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2. What do you look like? 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3. When are you phoning me?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4. Do you like listening to music?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5. Do you like watching films?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4133" y="177396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5">
                    <a:lumMod val="50000"/>
                  </a:schemeClr>
                </a:solidFill>
              </a:rPr>
              <a:t>Antworten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1. ______________________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2. ______________________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3. ______________________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4. ______________________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5. ______________________</a:t>
            </a: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>
                <a:solidFill>
                  <a:schemeClr val="accent5">
                    <a:lumMod val="50000"/>
                  </a:schemeClr>
                </a:solidFill>
              </a:rPr>
            </a:br>
            <a:endParaRPr lang="en-GB" sz="2400"/>
          </a:p>
        </p:txBody>
      </p:sp>
      <p:sp>
        <p:nvSpPr>
          <p:cNvPr id="11" name="TextBox 10"/>
          <p:cNvSpPr txBox="1"/>
          <p:nvPr/>
        </p:nvSpPr>
        <p:spPr>
          <a:xfrm>
            <a:off x="573437" y="2138769"/>
            <a:ext cx="204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Fragen: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437" y="2846593"/>
            <a:ext cx="334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Wann stehst du auf?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437" y="3585946"/>
            <a:ext cx="348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Wie siehst du aus?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437" y="4316237"/>
            <a:ext cx="497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Wann rufst du mich an?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437" y="5046528"/>
            <a:ext cx="334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Hörst du gern Musik?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3437" y="5776819"/>
            <a:ext cx="633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Schaust du gern Filme an?</a:t>
            </a:r>
            <a:endParaRPr lang="en-GB" sz="2400" b="1" dirty="0">
              <a:solidFill>
                <a:srgbClr val="DAA520"/>
              </a:solidFill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22A5EF2-EF19-471A-A5A4-2E30635B1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93" y="1819518"/>
            <a:ext cx="516841" cy="445969"/>
          </a:xfrm>
          <a:prstGeom prst="rect">
            <a:avLst/>
          </a:prstGeom>
        </p:spPr>
      </p:pic>
      <p:pic>
        <p:nvPicPr>
          <p:cNvPr id="18" name="Imagen 14">
            <a:extLst>
              <a:ext uri="{FF2B5EF4-FFF2-40B4-BE49-F238E27FC236}">
                <a16:creationId xmlns:a16="http://schemas.microsoft.com/office/drawing/2014/main" xmlns="" id="{5D525B63-1F1C-45F4-A60E-37A90A7C21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806" y="1600726"/>
            <a:ext cx="806103" cy="64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xmlns="" id="{6542F5EF-5D1E-4A1A-9FFF-51CF58E1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5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xmlns="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Hausaufgaben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8CFFF7-2006-4E52-9C94-C22FA462497F}"/>
              </a:ext>
            </a:extLst>
          </p:cNvPr>
          <p:cNvSpPr txBox="1"/>
          <p:nvPr/>
        </p:nvSpPr>
        <p:spPr>
          <a:xfrm>
            <a:off x="175149" y="1395715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Pre-learning for lesson: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Year 8 German Term 2.2 Week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4C2990-CF75-4BC3-BDD5-C20D271E6607}"/>
              </a:ext>
            </a:extLst>
          </p:cNvPr>
          <p:cNvSpPr txBox="1"/>
          <p:nvPr/>
        </p:nvSpPr>
        <p:spPr>
          <a:xfrm>
            <a:off x="175149" y="2745243"/>
            <a:ext cx="1011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Revisit 1: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[Year 8 German Term 2.1 Week 5]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7E1FC5-F484-4ADB-A427-7655B7F123F4}"/>
              </a:ext>
            </a:extLst>
          </p:cNvPr>
          <p:cNvSpPr txBox="1"/>
          <p:nvPr/>
        </p:nvSpPr>
        <p:spPr>
          <a:xfrm>
            <a:off x="175149" y="4230328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Revisit 2: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Year 8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Term 1.2 Week 4]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6D217CF-820F-4E2C-B1C2-C4C0BD806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855" y="806824"/>
            <a:ext cx="1316129" cy="131612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29E2F68-FAB7-4CC1-99E7-A6491FE91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3" y="2292478"/>
            <a:ext cx="1428750" cy="142875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4E5C4D3-43A6-43EB-A366-ECE8EDE18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3" y="3833161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9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xmlns="" id="{6542F5EF-5D1E-4A1A-9FFF-51CF58E1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5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xmlns="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Hausaufgaben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597" y="1221062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2865755" algn="ctr"/>
                <a:tab pos="5731510" algn="r"/>
              </a:tabLst>
            </a:pP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(Y8, 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2.2, Week </a:t>
            </a:r>
            <a:r>
              <a:rPr lang="en-GB" sz="2800" b="1" dirty="0" smtClean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149" y="1971779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5"/>
              </a:rPr>
              <a:t>Audio file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49" y="2869678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Audio file QR code: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149" y="3849829"/>
            <a:ext cx="1106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6"/>
              </a:rPr>
              <a:t>Student worksheet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D3DB3D-063A-44FB-9C93-A65627A6E32C}"/>
              </a:ext>
            </a:extLst>
          </p:cNvPr>
          <p:cNvSpPr txBox="1"/>
          <p:nvPr/>
        </p:nvSpPr>
        <p:spPr>
          <a:xfrm>
            <a:off x="175149" y="4555407"/>
            <a:ext cx="1033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7"/>
              </a:rPr>
              <a:t>Quizlet link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149" y="5457594"/>
            <a:ext cx="110668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In addition, revisit: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hlinkClick r:id="rId8"/>
              </a:rPr>
              <a:t>Term 2.1 Week 5</a:t>
            </a:r>
            <a:endParaRPr lang="en-GB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		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hlinkClick r:id="rId9"/>
              </a:rPr>
              <a:t>Term 1.2 Week 4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</a:br>
            <a:endParaRPr lang="en-GB" sz="2000" dirty="0"/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xmlns="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34" y="2586845"/>
            <a:ext cx="1493816" cy="14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19261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r>
              <a:rPr lang="en-GB" sz="3600" b="1" dirty="0">
                <a:solidFill>
                  <a:schemeClr val="bg1"/>
                </a:solidFill>
              </a:rPr>
              <a:t> [2/4]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672034" y="247046"/>
            <a:ext cx="228529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F45552-F64E-5344-BB61-2B43714A9308}"/>
              </a:ext>
            </a:extLst>
          </p:cNvPr>
          <p:cNvSpPr txBox="1"/>
          <p:nvPr/>
        </p:nvSpPr>
        <p:spPr>
          <a:xfrm>
            <a:off x="180000" y="1296000"/>
            <a:ext cx="556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Person 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928A9D3-99A7-4498-89F8-E0DBC64EA625}"/>
              </a:ext>
            </a:extLst>
          </p:cNvPr>
          <p:cNvSpPr txBox="1"/>
          <p:nvPr/>
        </p:nvSpPr>
        <p:spPr>
          <a:xfrm>
            <a:off x="180000" y="3136612"/>
            <a:ext cx="556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Person 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DB4125C-D5C4-480E-A70C-E2C5D02C57C9}"/>
              </a:ext>
            </a:extLst>
          </p:cNvPr>
          <p:cNvSpPr txBox="1"/>
          <p:nvPr/>
        </p:nvSpPr>
        <p:spPr>
          <a:xfrm>
            <a:off x="180000" y="2029607"/>
            <a:ext cx="1058752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Ich muss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21351F2-2F30-4515-BDD7-D4CBF24DC1B6}"/>
              </a:ext>
            </a:extLst>
          </p:cNvPr>
          <p:cNvSpPr txBox="1"/>
          <p:nvPr/>
        </p:nvSpPr>
        <p:spPr>
          <a:xfrm>
            <a:off x="386062" y="3700738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fliegen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402E478-CABD-4407-870E-A3207CF9145F}"/>
              </a:ext>
            </a:extLst>
          </p:cNvPr>
          <p:cNvSpPr txBox="1"/>
          <p:nvPr/>
        </p:nvSpPr>
        <p:spPr>
          <a:xfrm>
            <a:off x="3001161" y="3700737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rufen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083AFC7-57BB-4DCF-8F87-BBD7BF65A7FF}"/>
              </a:ext>
            </a:extLst>
          </p:cNvPr>
          <p:cNvSpPr txBox="1"/>
          <p:nvPr/>
        </p:nvSpPr>
        <p:spPr>
          <a:xfrm>
            <a:off x="5559076" y="3700739"/>
            <a:ext cx="344325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gegangen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8EC5515-943A-4DBF-9BA1-68F96293DB0B}"/>
              </a:ext>
            </a:extLst>
          </p:cNvPr>
          <p:cNvSpPr txBox="1"/>
          <p:nvPr/>
        </p:nvSpPr>
        <p:spPr>
          <a:xfrm>
            <a:off x="9234534" y="3700739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kalt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CE6417C-C301-45E1-96ED-E3FD3F990EBF}"/>
              </a:ext>
            </a:extLst>
          </p:cNvPr>
          <p:cNvSpPr txBox="1"/>
          <p:nvPr/>
        </p:nvSpPr>
        <p:spPr>
          <a:xfrm>
            <a:off x="6096000" y="5517962"/>
            <a:ext cx="274942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geflogen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00CCDBC-64B1-4BF8-B29D-D09AEBCD3865}"/>
              </a:ext>
            </a:extLst>
          </p:cNvPr>
          <p:cNvSpPr txBox="1"/>
          <p:nvPr/>
        </p:nvSpPr>
        <p:spPr>
          <a:xfrm>
            <a:off x="6675778" y="4649583"/>
            <a:ext cx="494165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polnisch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reden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750AAD8-C174-44D8-A7B9-1059015591D6}"/>
              </a:ext>
            </a:extLst>
          </p:cNvPr>
          <p:cNvSpPr txBox="1"/>
          <p:nvPr/>
        </p:nvSpPr>
        <p:spPr>
          <a:xfrm>
            <a:off x="8997556" y="5539690"/>
            <a:ext cx="274941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schauen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FEF47BB-68A2-4B19-A1E6-3A6BAAAE699D}"/>
              </a:ext>
            </a:extLst>
          </p:cNvPr>
          <p:cNvSpPr txBox="1"/>
          <p:nvPr/>
        </p:nvSpPr>
        <p:spPr>
          <a:xfrm>
            <a:off x="386062" y="4649584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links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D1F0856-3CCE-49DC-9B0E-B34E0773D9A2}"/>
              </a:ext>
            </a:extLst>
          </p:cNvPr>
          <p:cNvSpPr txBox="1"/>
          <p:nvPr/>
        </p:nvSpPr>
        <p:spPr>
          <a:xfrm>
            <a:off x="2961945" y="4632449"/>
            <a:ext cx="356989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aufstehen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4C128CB-9FA1-468D-B8AB-5D4BF7DFAFBD}"/>
              </a:ext>
            </a:extLst>
          </p:cNvPr>
          <p:cNvSpPr txBox="1"/>
          <p:nvPr/>
        </p:nvSpPr>
        <p:spPr>
          <a:xfrm>
            <a:off x="368103" y="5510880"/>
            <a:ext cx="5563891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nach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Süden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fahren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5" name="Picture 8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946DCA-3B44-4B0A-8D21-9640FFBAB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2" y="80727"/>
            <a:ext cx="1455806" cy="12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6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19261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r>
              <a:rPr lang="en-GB" sz="3600" b="1" dirty="0">
                <a:solidFill>
                  <a:schemeClr val="bg1"/>
                </a:solidFill>
              </a:rPr>
              <a:t> [3/4]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672034" y="247046"/>
            <a:ext cx="228529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F45552-F64E-5344-BB61-2B43714A9308}"/>
              </a:ext>
            </a:extLst>
          </p:cNvPr>
          <p:cNvSpPr txBox="1"/>
          <p:nvPr/>
        </p:nvSpPr>
        <p:spPr>
          <a:xfrm>
            <a:off x="180000" y="1296000"/>
            <a:ext cx="556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Person B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928A9D3-99A7-4498-89F8-E0DBC64EA625}"/>
              </a:ext>
            </a:extLst>
          </p:cNvPr>
          <p:cNvSpPr txBox="1"/>
          <p:nvPr/>
        </p:nvSpPr>
        <p:spPr>
          <a:xfrm>
            <a:off x="180000" y="3136612"/>
            <a:ext cx="556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Person 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DB4125C-D5C4-480E-A70C-E2C5D02C57C9}"/>
              </a:ext>
            </a:extLst>
          </p:cNvPr>
          <p:cNvSpPr txBox="1"/>
          <p:nvPr/>
        </p:nvSpPr>
        <p:spPr>
          <a:xfrm>
            <a:off x="180000" y="2029607"/>
            <a:ext cx="1058752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Das Wasser war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mir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21351F2-2F30-4515-BDD7-D4CBF24DC1B6}"/>
              </a:ext>
            </a:extLst>
          </p:cNvPr>
          <p:cNvSpPr txBox="1"/>
          <p:nvPr/>
        </p:nvSpPr>
        <p:spPr>
          <a:xfrm>
            <a:off x="386062" y="3700738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heiß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402E478-CABD-4407-870E-A3207CF9145F}"/>
              </a:ext>
            </a:extLst>
          </p:cNvPr>
          <p:cNvSpPr txBox="1"/>
          <p:nvPr/>
        </p:nvSpPr>
        <p:spPr>
          <a:xfrm>
            <a:off x="3001161" y="3700737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kalt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083AFC7-57BB-4DCF-8F87-BBD7BF65A7FF}"/>
              </a:ext>
            </a:extLst>
          </p:cNvPr>
          <p:cNvSpPr txBox="1"/>
          <p:nvPr/>
        </p:nvSpPr>
        <p:spPr>
          <a:xfrm>
            <a:off x="5559076" y="3700739"/>
            <a:ext cx="344325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Geschichte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8EC5515-943A-4DBF-9BA1-68F96293DB0B}"/>
              </a:ext>
            </a:extLst>
          </p:cNvPr>
          <p:cNvSpPr txBox="1"/>
          <p:nvPr/>
        </p:nvSpPr>
        <p:spPr>
          <a:xfrm>
            <a:off x="9234534" y="3700739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nah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CE6417C-C301-45E1-96ED-E3FD3F990EBF}"/>
              </a:ext>
            </a:extLst>
          </p:cNvPr>
          <p:cNvSpPr txBox="1"/>
          <p:nvPr/>
        </p:nvSpPr>
        <p:spPr>
          <a:xfrm>
            <a:off x="4352918" y="5499542"/>
            <a:ext cx="174308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voll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00CCDBC-64B1-4BF8-B29D-D09AEBCD3865}"/>
              </a:ext>
            </a:extLst>
          </p:cNvPr>
          <p:cNvSpPr txBox="1"/>
          <p:nvPr/>
        </p:nvSpPr>
        <p:spPr>
          <a:xfrm>
            <a:off x="8074029" y="4609350"/>
            <a:ext cx="319601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750AAD8-C174-44D8-A7B9-1059015591D6}"/>
              </a:ext>
            </a:extLst>
          </p:cNvPr>
          <p:cNvSpPr txBox="1"/>
          <p:nvPr/>
        </p:nvSpPr>
        <p:spPr>
          <a:xfrm>
            <a:off x="6837905" y="5499541"/>
            <a:ext cx="358807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angenehm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FEF47BB-68A2-4B19-A1E6-3A6BAAAE699D}"/>
              </a:ext>
            </a:extLst>
          </p:cNvPr>
          <p:cNvSpPr txBox="1"/>
          <p:nvPr/>
        </p:nvSpPr>
        <p:spPr>
          <a:xfrm>
            <a:off x="921961" y="4623078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Westen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D1F0856-3CCE-49DC-9B0E-B34E0773D9A2}"/>
              </a:ext>
            </a:extLst>
          </p:cNvPr>
          <p:cNvSpPr txBox="1"/>
          <p:nvPr/>
        </p:nvSpPr>
        <p:spPr>
          <a:xfrm>
            <a:off x="4352918" y="4623078"/>
            <a:ext cx="278194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tief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4C128CB-9FA1-468D-B8AB-5D4BF7DFAFBD}"/>
              </a:ext>
            </a:extLst>
          </p:cNvPr>
          <p:cNvSpPr txBox="1"/>
          <p:nvPr/>
        </p:nvSpPr>
        <p:spPr>
          <a:xfrm>
            <a:off x="368103" y="5510880"/>
            <a:ext cx="358807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geflogen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7D38985-C0B3-448C-A9CB-1E4F65BBA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2" y="80727"/>
            <a:ext cx="1455806" cy="12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19261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r>
              <a:rPr lang="en-GB" sz="3600" b="1" dirty="0">
                <a:solidFill>
                  <a:schemeClr val="bg1"/>
                </a:solidFill>
              </a:rPr>
              <a:t> [4/4]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9672034" y="247046"/>
            <a:ext cx="228529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F45552-F64E-5344-BB61-2B43714A9308}"/>
              </a:ext>
            </a:extLst>
          </p:cNvPr>
          <p:cNvSpPr txBox="1"/>
          <p:nvPr/>
        </p:nvSpPr>
        <p:spPr>
          <a:xfrm>
            <a:off x="180000" y="1296000"/>
            <a:ext cx="556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Person B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928A9D3-99A7-4498-89F8-E0DBC64EA625}"/>
              </a:ext>
            </a:extLst>
          </p:cNvPr>
          <p:cNvSpPr txBox="1"/>
          <p:nvPr/>
        </p:nvSpPr>
        <p:spPr>
          <a:xfrm>
            <a:off x="219215" y="3083139"/>
            <a:ext cx="556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Person 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DB4125C-D5C4-480E-A70C-E2C5D02C57C9}"/>
              </a:ext>
            </a:extLst>
          </p:cNvPr>
          <p:cNvSpPr txBox="1"/>
          <p:nvPr/>
        </p:nvSpPr>
        <p:spPr>
          <a:xfrm>
            <a:off x="180000" y="2029607"/>
            <a:ext cx="1058752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Die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Geschichte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521351F2-2F30-4515-BDD7-D4CBF24DC1B6}"/>
              </a:ext>
            </a:extLst>
          </p:cNvPr>
          <p:cNvSpPr txBox="1"/>
          <p:nvPr/>
        </p:nvSpPr>
        <p:spPr>
          <a:xfrm>
            <a:off x="386061" y="3700738"/>
            <a:ext cx="291879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fangen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402E478-CABD-4407-870E-A3207CF9145F}"/>
              </a:ext>
            </a:extLst>
          </p:cNvPr>
          <p:cNvSpPr txBox="1"/>
          <p:nvPr/>
        </p:nvSpPr>
        <p:spPr>
          <a:xfrm>
            <a:off x="7144061" y="3732886"/>
            <a:ext cx="448066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wenige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Details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083AFC7-57BB-4DCF-8F87-BBD7BF65A7FF}"/>
              </a:ext>
            </a:extLst>
          </p:cNvPr>
          <p:cNvSpPr txBox="1"/>
          <p:nvPr/>
        </p:nvSpPr>
        <p:spPr>
          <a:xfrm>
            <a:off x="3502831" y="3718007"/>
            <a:ext cx="344325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Onkel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CE6417C-C301-45E1-96ED-E3FD3F990EBF}"/>
              </a:ext>
            </a:extLst>
          </p:cNvPr>
          <p:cNvSpPr txBox="1"/>
          <p:nvPr/>
        </p:nvSpPr>
        <p:spPr>
          <a:xfrm>
            <a:off x="4352918" y="5499542"/>
            <a:ext cx="1743082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voll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00CCDBC-64B1-4BF8-B29D-D09AEBCD3865}"/>
              </a:ext>
            </a:extLst>
          </p:cNvPr>
          <p:cNvSpPr txBox="1"/>
          <p:nvPr/>
        </p:nvSpPr>
        <p:spPr>
          <a:xfrm>
            <a:off x="8074029" y="4609350"/>
            <a:ext cx="319601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Ende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E750AAD8-C174-44D8-A7B9-1059015591D6}"/>
              </a:ext>
            </a:extLst>
          </p:cNvPr>
          <p:cNvSpPr txBox="1"/>
          <p:nvPr/>
        </p:nvSpPr>
        <p:spPr>
          <a:xfrm>
            <a:off x="6837905" y="5499541"/>
            <a:ext cx="358807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Tante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FEF47BB-68A2-4B19-A1E6-3A6BAAAE699D}"/>
              </a:ext>
            </a:extLst>
          </p:cNvPr>
          <p:cNvSpPr txBox="1"/>
          <p:nvPr/>
        </p:nvSpPr>
        <p:spPr>
          <a:xfrm>
            <a:off x="921961" y="4623078"/>
            <a:ext cx="2382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endParaRPr lang="en-GB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D1F0856-3CCE-49DC-9B0E-B34E0773D9A2}"/>
              </a:ext>
            </a:extLst>
          </p:cNvPr>
          <p:cNvSpPr txBox="1"/>
          <p:nvPr/>
        </p:nvSpPr>
        <p:spPr>
          <a:xfrm>
            <a:off x="4352918" y="4623078"/>
            <a:ext cx="319601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Mitte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4C128CB-9FA1-468D-B8AB-5D4BF7DFAFBD}"/>
              </a:ext>
            </a:extLst>
          </p:cNvPr>
          <p:cNvSpPr txBox="1"/>
          <p:nvPr/>
        </p:nvSpPr>
        <p:spPr>
          <a:xfrm>
            <a:off x="368103" y="5510880"/>
            <a:ext cx="358807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 Schiff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EE53466-1EC2-4623-81D9-583AA15AAC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2" y="80727"/>
            <a:ext cx="1455806" cy="12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641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xmlns="" id="{EB0F18E1-899E-423D-81C6-503DDECA2B32}"/>
              </a:ext>
            </a:extLst>
          </p:cNvPr>
          <p:cNvGraphicFramePr>
            <a:graphicFrameLocks noGrp="1"/>
          </p:cNvGraphicFramePr>
          <p:nvPr/>
        </p:nvGraphicFramePr>
        <p:xfrm>
          <a:off x="9751248" y="792179"/>
          <a:ext cx="1658934" cy="548595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29467">
                  <a:extLst>
                    <a:ext uri="{9D8B030D-6E8A-4147-A177-3AD203B41FA5}">
                      <a16:colId xmlns:a16="http://schemas.microsoft.com/office/drawing/2014/main" xmlns="" val="618319895"/>
                    </a:ext>
                  </a:extLst>
                </a:gridCol>
                <a:gridCol w="829467">
                  <a:extLst>
                    <a:ext uri="{9D8B030D-6E8A-4147-A177-3AD203B41FA5}">
                      <a16:colId xmlns:a16="http://schemas.microsoft.com/office/drawing/2014/main" xmlns="" val="3544128518"/>
                    </a:ext>
                  </a:extLst>
                </a:gridCol>
              </a:tblGrid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52217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8754623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0219665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6344716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9443727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7043492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6417717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8896131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9041854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8073476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2199512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1441919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1494696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0243867"/>
                  </a:ext>
                </a:extLst>
              </a:tr>
            </a:tbl>
          </a:graphicData>
        </a:graphic>
      </p:graphicFrame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768958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F45552-F64E-5344-BB61-2B43714A9308}"/>
              </a:ext>
            </a:extLst>
          </p:cNvPr>
          <p:cNvSpPr txBox="1"/>
          <p:nvPr/>
        </p:nvSpPr>
        <p:spPr>
          <a:xfrm>
            <a:off x="2809125" y="238474"/>
            <a:ext cx="819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richtigen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Buchstaben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– A, B, C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109B3D-E2F2-499C-9B95-3B71115550CC}"/>
              </a:ext>
            </a:extLst>
          </p:cNvPr>
          <p:cNvSpPr txBox="1"/>
          <p:nvPr/>
        </p:nvSpPr>
        <p:spPr>
          <a:xfrm>
            <a:off x="154361" y="1115234"/>
            <a:ext cx="62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B9D36A-EC7F-4662-9D7B-B76C85BB21F1}"/>
              </a:ext>
            </a:extLst>
          </p:cNvPr>
          <p:cNvSpPr txBox="1"/>
          <p:nvPr/>
        </p:nvSpPr>
        <p:spPr>
          <a:xfrm>
            <a:off x="3752038" y="4961624"/>
            <a:ext cx="68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604DF96-C3B5-4A55-9C45-EA35CD3A4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7" y="1283741"/>
            <a:ext cx="1094654" cy="1094654"/>
          </a:xfrm>
          <a:prstGeom prst="rect">
            <a:avLst/>
          </a:prstGeom>
        </p:spPr>
      </p:pic>
      <p:pic>
        <p:nvPicPr>
          <p:cNvPr id="18" name="Picture 17" descr="A picture containing tableware, plate, dishware, cup&#10;&#10;Description automatically generated">
            <a:extLst>
              <a:ext uri="{FF2B5EF4-FFF2-40B4-BE49-F238E27FC236}">
                <a16:creationId xmlns:a16="http://schemas.microsoft.com/office/drawing/2014/main" xmlns="" id="{518427ED-EE62-402A-B721-1B305023B0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63" y="3275091"/>
            <a:ext cx="1968640" cy="729012"/>
          </a:xfrm>
          <a:prstGeom prst="rect">
            <a:avLst/>
          </a:prstGeom>
        </p:spPr>
      </p:pic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B70B2455-6B76-4A2B-B409-118467F945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0" y="5093489"/>
            <a:ext cx="802783" cy="801529"/>
          </a:xfrm>
          <a:prstGeom prst="rect">
            <a:avLst/>
          </a:prstGeom>
        </p:spPr>
      </p:pic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51DE8A27-081E-4F82-9757-FECE761110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75" y="1221915"/>
            <a:ext cx="872030" cy="1043177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683CDBE-2D2E-40D7-B3E5-CC92061E33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7" y="3179569"/>
            <a:ext cx="631657" cy="1050027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812B5B1-ACB7-43C6-8CDF-F3CC6E0759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81" y="3146291"/>
            <a:ext cx="500292" cy="1015392"/>
          </a:xfrm>
          <a:prstGeom prst="rect">
            <a:avLst/>
          </a:prstGeom>
        </p:spPr>
      </p:pic>
      <p:pic>
        <p:nvPicPr>
          <p:cNvPr id="28" name="Picture 27" descr="A star in the dark&#10;&#10;Description automatically generated">
            <a:extLst>
              <a:ext uri="{FF2B5EF4-FFF2-40B4-BE49-F238E27FC236}">
                <a16:creationId xmlns:a16="http://schemas.microsoft.com/office/drawing/2014/main" xmlns="" id="{AE94F45D-8226-4449-9C2F-C1F0C07A50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3"/>
          <a:stretch/>
        </p:blipFill>
        <p:spPr>
          <a:xfrm rot="20946344">
            <a:off x="3758586" y="1129790"/>
            <a:ext cx="1043755" cy="1014411"/>
          </a:xfrm>
          <a:prstGeom prst="rect">
            <a:avLst/>
          </a:prstGeom>
        </p:spPr>
      </p:pic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0349CF4-FCEB-4472-BBB1-04285FE174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25" y="3136645"/>
            <a:ext cx="1032031" cy="1032031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98BFB77-0CF9-4155-95B3-6FDCE268F9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56" y="3194446"/>
            <a:ext cx="698278" cy="954910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30EC6B2-F8D5-4114-A44C-8A7D760DC7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18" y="4740988"/>
            <a:ext cx="1658421" cy="1242952"/>
          </a:xfrm>
          <a:prstGeom prst="rect">
            <a:avLst/>
          </a:prstGeom>
        </p:spPr>
      </p:pic>
      <p:pic>
        <p:nvPicPr>
          <p:cNvPr id="36" name="Picture 35" descr="A picture containing monitor, television, screen, window&#10;&#10;Description automatically generated">
            <a:extLst>
              <a:ext uri="{FF2B5EF4-FFF2-40B4-BE49-F238E27FC236}">
                <a16:creationId xmlns:a16="http://schemas.microsoft.com/office/drawing/2014/main" xmlns="" id="{EC52BF02-2A4D-4636-BABF-9E532EA2C3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96" y="5101815"/>
            <a:ext cx="1353264" cy="981742"/>
          </a:xfrm>
          <a:prstGeom prst="rect">
            <a:avLst/>
          </a:prstGeom>
        </p:spPr>
      </p:pic>
      <p:pic>
        <p:nvPicPr>
          <p:cNvPr id="48" name="Picture 47" descr="A picture containing object, mirror, game, table&#10;&#10;Description automatically generated">
            <a:extLst>
              <a:ext uri="{FF2B5EF4-FFF2-40B4-BE49-F238E27FC236}">
                <a16:creationId xmlns:a16="http://schemas.microsoft.com/office/drawing/2014/main" xmlns="" id="{855AF076-CB4E-4C01-824C-CF012013DB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489">
            <a:off x="3598521" y="5278353"/>
            <a:ext cx="1363882" cy="1193397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5BEE5FD-DF61-41BD-B1D2-DF30EEFA33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54" y="1216854"/>
            <a:ext cx="920256" cy="9623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E633BAB-CE1A-430C-AD86-C293952E0A11}"/>
              </a:ext>
            </a:extLst>
          </p:cNvPr>
          <p:cNvSpPr txBox="1"/>
          <p:nvPr/>
        </p:nvSpPr>
        <p:spPr>
          <a:xfrm>
            <a:off x="6190935" y="3110530"/>
            <a:ext cx="65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FFF6EDA-184C-46C9-858A-8EB8130A126E}"/>
              </a:ext>
            </a:extLst>
          </p:cNvPr>
          <p:cNvSpPr txBox="1"/>
          <p:nvPr/>
        </p:nvSpPr>
        <p:spPr>
          <a:xfrm>
            <a:off x="5314115" y="1163991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4D03389-9440-4073-99DA-A04166AB2BD9}"/>
              </a:ext>
            </a:extLst>
          </p:cNvPr>
          <p:cNvSpPr txBox="1"/>
          <p:nvPr/>
        </p:nvSpPr>
        <p:spPr>
          <a:xfrm>
            <a:off x="7714475" y="3073426"/>
            <a:ext cx="69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8743BF0-D9D3-46B8-9DA5-2FAA1A879037}"/>
              </a:ext>
            </a:extLst>
          </p:cNvPr>
          <p:cNvSpPr txBox="1"/>
          <p:nvPr/>
        </p:nvSpPr>
        <p:spPr>
          <a:xfrm>
            <a:off x="1860667" y="1142336"/>
            <a:ext cx="69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B0D029A-B32A-440D-B4A5-958E26970510}"/>
              </a:ext>
            </a:extLst>
          </p:cNvPr>
          <p:cNvSpPr txBox="1"/>
          <p:nvPr/>
        </p:nvSpPr>
        <p:spPr>
          <a:xfrm>
            <a:off x="3496180" y="1145360"/>
            <a:ext cx="68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</a:p>
        </p:txBody>
      </p:sp>
      <p:pic>
        <p:nvPicPr>
          <p:cNvPr id="59" name="Picture 58" descr="A picture containing dark, looking, sitting, face&#10;&#10;Description automatically generated">
            <a:extLst>
              <a:ext uri="{FF2B5EF4-FFF2-40B4-BE49-F238E27FC236}">
                <a16:creationId xmlns:a16="http://schemas.microsoft.com/office/drawing/2014/main" xmlns="" id="{C5186DF0-31A2-45A6-864F-9ACCC2068A2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15" y="1341043"/>
            <a:ext cx="1661375" cy="830688"/>
          </a:xfrm>
          <a:prstGeom prst="rect">
            <a:avLst/>
          </a:prstGeom>
        </p:spPr>
      </p:pic>
      <p:pic>
        <p:nvPicPr>
          <p:cNvPr id="63" name="Picture 6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DC3AEA7-E321-44DC-B219-E855D49D03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69" y="5041503"/>
            <a:ext cx="868515" cy="82508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FB2B5D1-1921-4045-88AE-081B1D0A208B}"/>
              </a:ext>
            </a:extLst>
          </p:cNvPr>
          <p:cNvSpPr txBox="1"/>
          <p:nvPr/>
        </p:nvSpPr>
        <p:spPr>
          <a:xfrm>
            <a:off x="4369701" y="3110530"/>
            <a:ext cx="62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93C713AB-0B7C-444E-99D5-7BEA87B108D9}"/>
              </a:ext>
            </a:extLst>
          </p:cNvPr>
          <p:cNvSpPr txBox="1"/>
          <p:nvPr/>
        </p:nvSpPr>
        <p:spPr>
          <a:xfrm>
            <a:off x="517785" y="3073426"/>
            <a:ext cx="68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D28BE37-FA96-4F38-ADEC-DBB0E40C3DC6}"/>
              </a:ext>
            </a:extLst>
          </p:cNvPr>
          <p:cNvSpPr txBox="1"/>
          <p:nvPr/>
        </p:nvSpPr>
        <p:spPr>
          <a:xfrm>
            <a:off x="81987" y="4900799"/>
            <a:ext cx="65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8C50135-DD77-4E17-845F-4B30F7DAD403}"/>
              </a:ext>
            </a:extLst>
          </p:cNvPr>
          <p:cNvSpPr txBox="1"/>
          <p:nvPr/>
        </p:nvSpPr>
        <p:spPr>
          <a:xfrm>
            <a:off x="1852792" y="4950516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B3B6D1C-1B00-4716-A712-E2B4CF644289}"/>
              </a:ext>
            </a:extLst>
          </p:cNvPr>
          <p:cNvSpPr txBox="1"/>
          <p:nvPr/>
        </p:nvSpPr>
        <p:spPr>
          <a:xfrm>
            <a:off x="6038489" y="4917937"/>
            <a:ext cx="69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3DCB618D-DB35-4E0D-9130-017C50D08488}"/>
              </a:ext>
            </a:extLst>
          </p:cNvPr>
          <p:cNvSpPr txBox="1"/>
          <p:nvPr/>
        </p:nvSpPr>
        <p:spPr>
          <a:xfrm>
            <a:off x="7329594" y="1167716"/>
            <a:ext cx="69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9035750-2CE7-4BA9-A947-01EA670D91F1}"/>
              </a:ext>
            </a:extLst>
          </p:cNvPr>
          <p:cNvSpPr txBox="1"/>
          <p:nvPr/>
        </p:nvSpPr>
        <p:spPr>
          <a:xfrm>
            <a:off x="2468978" y="3065456"/>
            <a:ext cx="680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</a:t>
            </a:r>
          </a:p>
        </p:txBody>
      </p:sp>
      <p:sp>
        <p:nvSpPr>
          <p:cNvPr id="58" name="Action Button: Custom 16">
            <a:hlinkClick r:id="" action="ppaction://noaction" highlightClick="1">
              <a:snd r:embed="rId20" name="8. 1. sehen.wav"/>
            </a:hlinkClick>
            <a:extLst>
              <a:ext uri="{FF2B5EF4-FFF2-40B4-BE49-F238E27FC236}">
                <a16:creationId xmlns:a16="http://schemas.microsoft.com/office/drawing/2014/main" xmlns="" id="{37FAD510-D995-4357-82C6-464ACF15BCD0}"/>
              </a:ext>
            </a:extLst>
          </p:cNvPr>
          <p:cNvSpPr/>
          <p:nvPr/>
        </p:nvSpPr>
        <p:spPr>
          <a:xfrm>
            <a:off x="9949295" y="810506"/>
            <a:ext cx="356407" cy="315196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60" name="Action Button: Custom 16">
            <a:hlinkClick r:id="" action="ppaction://noaction" highlightClick="1">
              <a:snd r:embed="rId21" name="8. 2. hören.wav"/>
            </a:hlinkClick>
            <a:extLst>
              <a:ext uri="{FF2B5EF4-FFF2-40B4-BE49-F238E27FC236}">
                <a16:creationId xmlns:a16="http://schemas.microsoft.com/office/drawing/2014/main" xmlns="" id="{3DA242F1-3DEF-46DC-88A2-1E103F92AE25}"/>
              </a:ext>
            </a:extLst>
          </p:cNvPr>
          <p:cNvSpPr/>
          <p:nvPr/>
        </p:nvSpPr>
        <p:spPr>
          <a:xfrm>
            <a:off x="9954262" y="1189374"/>
            <a:ext cx="358287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22" name="8. 3. aufhören.wav"/>
            </a:hlinkClick>
            <a:extLst>
              <a:ext uri="{FF2B5EF4-FFF2-40B4-BE49-F238E27FC236}">
                <a16:creationId xmlns:a16="http://schemas.microsoft.com/office/drawing/2014/main" xmlns="" id="{8B2392DC-F6A8-4C30-894E-79FE2E28E1AD}"/>
              </a:ext>
            </a:extLst>
          </p:cNvPr>
          <p:cNvSpPr/>
          <p:nvPr/>
        </p:nvSpPr>
        <p:spPr>
          <a:xfrm>
            <a:off x="9963560" y="1589546"/>
            <a:ext cx="348989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2" name="Action Button: Custom 16">
            <a:hlinkClick r:id="" action="ppaction://noaction" highlightClick="1">
              <a:snd r:embed="rId23" name="8. 4. anrufen.wav"/>
            </a:hlinkClick>
            <a:extLst>
              <a:ext uri="{FF2B5EF4-FFF2-40B4-BE49-F238E27FC236}">
                <a16:creationId xmlns:a16="http://schemas.microsoft.com/office/drawing/2014/main" xmlns="" id="{27EF8215-59E6-43C0-B84F-2FA125A64A62}"/>
              </a:ext>
            </a:extLst>
          </p:cNvPr>
          <p:cNvSpPr/>
          <p:nvPr/>
        </p:nvSpPr>
        <p:spPr>
          <a:xfrm>
            <a:off x="9963560" y="1988484"/>
            <a:ext cx="348989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71" name="Action Button: Custom 16">
            <a:hlinkClick r:id="" action="ppaction://noaction" highlightClick="1">
              <a:snd r:embed="rId24" name="8. 5. rufen.wav"/>
            </a:hlinkClick>
            <a:extLst>
              <a:ext uri="{FF2B5EF4-FFF2-40B4-BE49-F238E27FC236}">
                <a16:creationId xmlns:a16="http://schemas.microsoft.com/office/drawing/2014/main" xmlns="" id="{88D46FAE-3D20-4029-BBC1-42D66355F236}"/>
              </a:ext>
            </a:extLst>
          </p:cNvPr>
          <p:cNvSpPr/>
          <p:nvPr/>
        </p:nvSpPr>
        <p:spPr>
          <a:xfrm>
            <a:off x="9954262" y="2387422"/>
            <a:ext cx="358287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75" name="Action Button: Custom 16">
            <a:hlinkClick r:id="" action="ppaction://noaction" highlightClick="1">
              <a:snd r:embed="rId25" name="8. 6. nehmen.wav"/>
            </a:hlinkClick>
            <a:extLst>
              <a:ext uri="{FF2B5EF4-FFF2-40B4-BE49-F238E27FC236}">
                <a16:creationId xmlns:a16="http://schemas.microsoft.com/office/drawing/2014/main" xmlns="" id="{DA29C4D8-604F-4944-8193-E9A44B26BCE4}"/>
              </a:ext>
            </a:extLst>
          </p:cNvPr>
          <p:cNvSpPr/>
          <p:nvPr/>
        </p:nvSpPr>
        <p:spPr>
          <a:xfrm>
            <a:off x="9956142" y="2758230"/>
            <a:ext cx="356407" cy="315196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6" name="Action Button: Custom 16">
            <a:hlinkClick r:id="" action="ppaction://noaction" highlightClick="1">
              <a:snd r:embed="rId26" name="8. 7. stehen.wav"/>
            </a:hlinkClick>
            <a:extLst>
              <a:ext uri="{FF2B5EF4-FFF2-40B4-BE49-F238E27FC236}">
                <a16:creationId xmlns:a16="http://schemas.microsoft.com/office/drawing/2014/main" xmlns="" id="{371C2C12-9E46-431F-8E13-F3273CD0EB36}"/>
              </a:ext>
            </a:extLst>
          </p:cNvPr>
          <p:cNvSpPr/>
          <p:nvPr/>
        </p:nvSpPr>
        <p:spPr>
          <a:xfrm>
            <a:off x="9961109" y="3137098"/>
            <a:ext cx="358287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7" name="Action Button: Custom 16">
            <a:hlinkClick r:id="" action="ppaction://noaction" highlightClick="1">
              <a:snd r:embed="rId27" name="8. 8. aufstehen.wav"/>
            </a:hlinkClick>
            <a:extLst>
              <a:ext uri="{FF2B5EF4-FFF2-40B4-BE49-F238E27FC236}">
                <a16:creationId xmlns:a16="http://schemas.microsoft.com/office/drawing/2014/main" xmlns="" id="{D7007F27-5617-4007-B11A-AEE44BD9E25B}"/>
              </a:ext>
            </a:extLst>
          </p:cNvPr>
          <p:cNvSpPr/>
          <p:nvPr/>
        </p:nvSpPr>
        <p:spPr>
          <a:xfrm>
            <a:off x="9970407" y="3537270"/>
            <a:ext cx="348989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78" name="Action Button: Custom 16">
            <a:hlinkClick r:id="" action="ppaction://noaction" highlightClick="1">
              <a:snd r:embed="rId28" name="8. 9. anfangen.wav"/>
            </a:hlinkClick>
            <a:extLst>
              <a:ext uri="{FF2B5EF4-FFF2-40B4-BE49-F238E27FC236}">
                <a16:creationId xmlns:a16="http://schemas.microsoft.com/office/drawing/2014/main" xmlns="" id="{3A72565B-9E06-4A34-986E-0D6302810DD0}"/>
              </a:ext>
            </a:extLst>
          </p:cNvPr>
          <p:cNvSpPr/>
          <p:nvPr/>
        </p:nvSpPr>
        <p:spPr>
          <a:xfrm>
            <a:off x="9970407" y="3936208"/>
            <a:ext cx="348989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79" name="Action Button: Custom 16">
            <a:hlinkClick r:id="" action="ppaction://noaction" highlightClick="1">
              <a:snd r:embed="rId29" name="8. 10. anschauen.wav"/>
            </a:hlinkClick>
            <a:extLst>
              <a:ext uri="{FF2B5EF4-FFF2-40B4-BE49-F238E27FC236}">
                <a16:creationId xmlns:a16="http://schemas.microsoft.com/office/drawing/2014/main" xmlns="" id="{D8226260-829A-48B2-80C5-4CC26274ABFC}"/>
              </a:ext>
            </a:extLst>
          </p:cNvPr>
          <p:cNvSpPr/>
          <p:nvPr/>
        </p:nvSpPr>
        <p:spPr>
          <a:xfrm>
            <a:off x="9961109" y="4335146"/>
            <a:ext cx="358287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80" name="Action Button: Custom 16">
            <a:hlinkClick r:id="" action="ppaction://noaction" highlightClick="1">
              <a:snd r:embed="rId30" name="8. 11. schauen.wav"/>
            </a:hlinkClick>
            <a:extLst>
              <a:ext uri="{FF2B5EF4-FFF2-40B4-BE49-F238E27FC236}">
                <a16:creationId xmlns:a16="http://schemas.microsoft.com/office/drawing/2014/main" xmlns="" id="{93DD1E55-5324-4777-963C-9DD7F970D2C4}"/>
              </a:ext>
            </a:extLst>
          </p:cNvPr>
          <p:cNvSpPr/>
          <p:nvPr/>
        </p:nvSpPr>
        <p:spPr>
          <a:xfrm>
            <a:off x="9955131" y="4743201"/>
            <a:ext cx="356407" cy="315196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81" name="Action Button: Custom 16">
            <a:hlinkClick r:id="" action="ppaction://noaction" highlightClick="1">
              <a:snd r:embed="rId31" name="8. 12. annehmen.wav"/>
            </a:hlinkClick>
            <a:extLst>
              <a:ext uri="{FF2B5EF4-FFF2-40B4-BE49-F238E27FC236}">
                <a16:creationId xmlns:a16="http://schemas.microsoft.com/office/drawing/2014/main" xmlns="" id="{C3720F62-0FAB-4E70-9616-2E59AE8BD08C}"/>
              </a:ext>
            </a:extLst>
          </p:cNvPr>
          <p:cNvSpPr/>
          <p:nvPr/>
        </p:nvSpPr>
        <p:spPr>
          <a:xfrm>
            <a:off x="9960098" y="5122069"/>
            <a:ext cx="358287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82" name="Action Button: Custom 16">
            <a:hlinkClick r:id="" action="ppaction://noaction" highlightClick="1">
              <a:snd r:embed="rId32" name="8. 13. aussehen.wav"/>
            </a:hlinkClick>
            <a:extLst>
              <a:ext uri="{FF2B5EF4-FFF2-40B4-BE49-F238E27FC236}">
                <a16:creationId xmlns:a16="http://schemas.microsoft.com/office/drawing/2014/main" xmlns="" id="{A28E6273-8DBB-41F4-B06E-CA773B1DA09B}"/>
              </a:ext>
            </a:extLst>
          </p:cNvPr>
          <p:cNvSpPr/>
          <p:nvPr/>
        </p:nvSpPr>
        <p:spPr>
          <a:xfrm>
            <a:off x="9969396" y="5522241"/>
            <a:ext cx="348989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83" name="Action Button: Custom 16">
            <a:hlinkClick r:id="" action="ppaction://noaction" highlightClick="1">
              <a:snd r:embed="rId33" name="8. 14. fangen.wav"/>
            </a:hlinkClick>
            <a:extLst>
              <a:ext uri="{FF2B5EF4-FFF2-40B4-BE49-F238E27FC236}">
                <a16:creationId xmlns:a16="http://schemas.microsoft.com/office/drawing/2014/main" xmlns="" id="{EDCCB585-F169-43F1-A9C5-7C5DFE667276}"/>
              </a:ext>
            </a:extLst>
          </p:cNvPr>
          <p:cNvSpPr/>
          <p:nvPr/>
        </p:nvSpPr>
        <p:spPr>
          <a:xfrm>
            <a:off x="9969396" y="5921179"/>
            <a:ext cx="348989" cy="348712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6AEFCC-4A99-4E75-957F-36641295C267}"/>
              </a:ext>
            </a:extLst>
          </p:cNvPr>
          <p:cNvSpPr txBox="1"/>
          <p:nvPr/>
        </p:nvSpPr>
        <p:spPr>
          <a:xfrm>
            <a:off x="154361" y="2377332"/>
            <a:ext cx="137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take]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C9CB50E0-35B9-4F7C-8961-14C3C66864DC}"/>
              </a:ext>
            </a:extLst>
          </p:cNvPr>
          <p:cNvSpPr txBox="1"/>
          <p:nvPr/>
        </p:nvSpPr>
        <p:spPr>
          <a:xfrm>
            <a:off x="1918330" y="2361723"/>
            <a:ext cx="137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hear]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8B280A55-3CE1-4779-8378-4BB762FA7783}"/>
              </a:ext>
            </a:extLst>
          </p:cNvPr>
          <p:cNvSpPr txBox="1"/>
          <p:nvPr/>
        </p:nvSpPr>
        <p:spPr>
          <a:xfrm>
            <a:off x="3570424" y="2384902"/>
            <a:ext cx="137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call]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2B51E23-0BC6-4055-9C47-DA5400E35108}"/>
              </a:ext>
            </a:extLst>
          </p:cNvPr>
          <p:cNvSpPr txBox="1"/>
          <p:nvPr/>
        </p:nvSpPr>
        <p:spPr>
          <a:xfrm>
            <a:off x="5493925" y="2373885"/>
            <a:ext cx="137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see]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629796F-A397-4DFD-9935-D64864E8AA5D}"/>
              </a:ext>
            </a:extLst>
          </p:cNvPr>
          <p:cNvSpPr txBox="1"/>
          <p:nvPr/>
        </p:nvSpPr>
        <p:spPr>
          <a:xfrm>
            <a:off x="7445919" y="2373885"/>
            <a:ext cx="137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stop]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F26548C-5A00-4E3A-B7C0-44DD2AED4AEE}"/>
              </a:ext>
            </a:extLst>
          </p:cNvPr>
          <p:cNvSpPr txBox="1"/>
          <p:nvPr/>
        </p:nvSpPr>
        <p:spPr>
          <a:xfrm>
            <a:off x="132294" y="4262563"/>
            <a:ext cx="1709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watch]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258FE0B5-0AB3-4BA5-874F-E4D945DDDD3F}"/>
              </a:ext>
            </a:extLst>
          </p:cNvPr>
          <p:cNvSpPr txBox="1"/>
          <p:nvPr/>
        </p:nvSpPr>
        <p:spPr>
          <a:xfrm>
            <a:off x="2453601" y="4259663"/>
            <a:ext cx="1544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phone]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B50076A-BEC0-4CA4-B545-484D048A1F06}"/>
              </a:ext>
            </a:extLst>
          </p:cNvPr>
          <p:cNvSpPr txBox="1"/>
          <p:nvPr/>
        </p:nvSpPr>
        <p:spPr>
          <a:xfrm>
            <a:off x="4217437" y="4258357"/>
            <a:ext cx="1641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accept]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2EFB9FBC-7299-4221-82C9-4C394ED1DB7D}"/>
              </a:ext>
            </a:extLst>
          </p:cNvPr>
          <p:cNvSpPr txBox="1"/>
          <p:nvPr/>
        </p:nvSpPr>
        <p:spPr>
          <a:xfrm>
            <a:off x="5909673" y="4272166"/>
            <a:ext cx="1544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catch]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9176246-6B5F-47B4-8E39-DBF5583BCCC2}"/>
              </a:ext>
            </a:extLst>
          </p:cNvPr>
          <p:cNvSpPr txBox="1"/>
          <p:nvPr/>
        </p:nvSpPr>
        <p:spPr>
          <a:xfrm>
            <a:off x="7579482" y="4258357"/>
            <a:ext cx="137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stand]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02CFCCC8-F943-4651-9461-2EA01B1A5FAB}"/>
              </a:ext>
            </a:extLst>
          </p:cNvPr>
          <p:cNvSpPr txBox="1"/>
          <p:nvPr/>
        </p:nvSpPr>
        <p:spPr>
          <a:xfrm>
            <a:off x="92236" y="5927405"/>
            <a:ext cx="137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start]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7C527BF7-DF7D-4EE6-8651-45F4B299942F}"/>
              </a:ext>
            </a:extLst>
          </p:cNvPr>
          <p:cNvSpPr txBox="1"/>
          <p:nvPr/>
        </p:nvSpPr>
        <p:spPr>
          <a:xfrm>
            <a:off x="1661528" y="5919573"/>
            <a:ext cx="235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look, appear]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D30B89B-7569-4956-8364-90ECD66D1B6D}"/>
              </a:ext>
            </a:extLst>
          </p:cNvPr>
          <p:cNvSpPr txBox="1"/>
          <p:nvPr/>
        </p:nvSpPr>
        <p:spPr>
          <a:xfrm>
            <a:off x="4260006" y="5927405"/>
            <a:ext cx="137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look]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A22575DB-3419-49E1-8FD1-6B92D49B023B}"/>
              </a:ext>
            </a:extLst>
          </p:cNvPr>
          <p:cNvSpPr txBox="1"/>
          <p:nvPr/>
        </p:nvSpPr>
        <p:spPr>
          <a:xfrm>
            <a:off x="5950429" y="5919573"/>
            <a:ext cx="159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get up]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73EA6D36-D473-49E4-807E-6971926F9FD9}"/>
              </a:ext>
            </a:extLst>
          </p:cNvPr>
          <p:cNvSpPr txBox="1"/>
          <p:nvPr/>
        </p:nvSpPr>
        <p:spPr>
          <a:xfrm>
            <a:off x="10665811" y="733041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89FE13E4-17D3-4740-835D-4221AAD945B9}"/>
              </a:ext>
            </a:extLst>
          </p:cNvPr>
          <p:cNvSpPr txBox="1"/>
          <p:nvPr/>
        </p:nvSpPr>
        <p:spPr>
          <a:xfrm>
            <a:off x="10665810" y="1149888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69B8809-0435-4943-B822-26F620671389}"/>
              </a:ext>
            </a:extLst>
          </p:cNvPr>
          <p:cNvSpPr txBox="1"/>
          <p:nvPr/>
        </p:nvSpPr>
        <p:spPr>
          <a:xfrm>
            <a:off x="10665809" y="1538124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B5939A51-3C4D-4137-A597-23C9604185ED}"/>
              </a:ext>
            </a:extLst>
          </p:cNvPr>
          <p:cNvSpPr txBox="1"/>
          <p:nvPr/>
        </p:nvSpPr>
        <p:spPr>
          <a:xfrm>
            <a:off x="10665808" y="1923237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83D06F42-F708-4CBC-B7BF-947B61D67640}"/>
              </a:ext>
            </a:extLst>
          </p:cNvPr>
          <p:cNvSpPr txBox="1"/>
          <p:nvPr/>
        </p:nvSpPr>
        <p:spPr>
          <a:xfrm>
            <a:off x="10678722" y="2311473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7FE453FE-D354-4968-897F-06E0FAFD2D24}"/>
              </a:ext>
            </a:extLst>
          </p:cNvPr>
          <p:cNvSpPr txBox="1"/>
          <p:nvPr/>
        </p:nvSpPr>
        <p:spPr>
          <a:xfrm>
            <a:off x="10678601" y="2679657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1BC966FA-5213-423C-8DEA-1E1A8726EEEC}"/>
              </a:ext>
            </a:extLst>
          </p:cNvPr>
          <p:cNvSpPr txBox="1"/>
          <p:nvPr/>
        </p:nvSpPr>
        <p:spPr>
          <a:xfrm>
            <a:off x="10665601" y="3080621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8E03412E-8ED1-423D-A402-137E8908741A}"/>
              </a:ext>
            </a:extLst>
          </p:cNvPr>
          <p:cNvSpPr txBox="1"/>
          <p:nvPr/>
        </p:nvSpPr>
        <p:spPr>
          <a:xfrm>
            <a:off x="10665600" y="3504675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C4AF470F-847E-48A5-B6F1-6327830065E3}"/>
              </a:ext>
            </a:extLst>
          </p:cNvPr>
          <p:cNvSpPr txBox="1"/>
          <p:nvPr/>
        </p:nvSpPr>
        <p:spPr>
          <a:xfrm>
            <a:off x="10662193" y="3873481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F7253CF3-297F-473D-90D4-4DA47E29A868}"/>
              </a:ext>
            </a:extLst>
          </p:cNvPr>
          <p:cNvSpPr txBox="1"/>
          <p:nvPr/>
        </p:nvSpPr>
        <p:spPr>
          <a:xfrm>
            <a:off x="10651033" y="4262907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6396D47B-13E1-4B92-B5B9-CA6F40251E2F}"/>
              </a:ext>
            </a:extLst>
          </p:cNvPr>
          <p:cNvSpPr txBox="1"/>
          <p:nvPr/>
        </p:nvSpPr>
        <p:spPr>
          <a:xfrm>
            <a:off x="10642198" y="4655856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B05A843-0746-4505-9731-98353DDD44BC}"/>
              </a:ext>
            </a:extLst>
          </p:cNvPr>
          <p:cNvSpPr txBox="1"/>
          <p:nvPr/>
        </p:nvSpPr>
        <p:spPr>
          <a:xfrm>
            <a:off x="10642197" y="5033593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658065E3-0792-4795-903D-D6B6F991540E}"/>
              </a:ext>
            </a:extLst>
          </p:cNvPr>
          <p:cNvSpPr txBox="1"/>
          <p:nvPr/>
        </p:nvSpPr>
        <p:spPr>
          <a:xfrm>
            <a:off x="10634443" y="5445517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D22C8EF0-FE2E-4B4A-8476-09286DACC209}"/>
              </a:ext>
            </a:extLst>
          </p:cNvPr>
          <p:cNvSpPr txBox="1"/>
          <p:nvPr/>
        </p:nvSpPr>
        <p:spPr>
          <a:xfrm>
            <a:off x="10620948" y="5848044"/>
            <a:ext cx="67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904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8250"/>
            <a:ext cx="12191999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2800" b="1">
                <a:solidFill>
                  <a:srgbClr val="5B9BD5">
                    <a:lumMod val="50000"/>
                  </a:srgbClr>
                </a:solidFill>
                <a:ea typeface="+mn-ea"/>
                <a:cs typeface="+mn-cs"/>
              </a:rPr>
              <a:t>aussehen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167200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appear,</a:t>
            </a:r>
            <a:r>
              <a:rPr kumimoji="0" lang="en-GB" sz="32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look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58800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sieh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t…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034090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[appears,</a:t>
            </a:r>
            <a:r>
              <a:rPr kumimoji="0" lang="en-GB" sz="3200" b="0" i="0" u="none" strike="noStrike" kern="1200" cap="none" spc="0" normalizeH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looks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umbrella&#10;&#10;Description automatically generated">
            <a:extLst>
              <a:ext uri="{FF2B5EF4-FFF2-40B4-BE49-F238E27FC236}">
                <a16:creationId xmlns:a16="http://schemas.microsoft.com/office/drawing/2014/main" xmlns="" id="{86A6C0C5-BA7C-4B74-8830-B683BA10B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161" y="359819"/>
            <a:ext cx="1786131" cy="1031212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2087092C-B236-4808-9E0F-978731C7B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05" y="1531411"/>
            <a:ext cx="1556042" cy="127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30C56D54-E4FF-5F4C-8EF5-67F0472108E4}" vid="{58D9219D-8935-764C-8920-A4625BC50721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30C56D54-E4FF-5F4C-8EF5-67F0472108E4}" vid="{95EE3EE9-288D-0442-B77F-31E2B1CDFD0C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C1201E48-14A4-8B47-A494-F785721C1852}" vid="{453E499D-4EAB-BA4C-B8B3-68DE1A8A682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German_skeleton_template (1)</Template>
  <TotalTime>3138</TotalTime>
  <Words>3912</Words>
  <Application>Microsoft Office PowerPoint</Application>
  <PresentationFormat>Widescreen</PresentationFormat>
  <Paragraphs>1202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Arial</vt:lpstr>
      <vt:lpstr>Calibri</vt:lpstr>
      <vt:lpstr>Century Gothic</vt:lpstr>
      <vt:lpstr>Georgia</vt:lpstr>
      <vt:lpstr>Times New Roman</vt:lpstr>
      <vt:lpstr>Wingdings</vt:lpstr>
      <vt:lpstr>1_Office Theme</vt:lpstr>
      <vt:lpstr>3_Office Theme</vt:lpstr>
      <vt:lpstr>4_Office Theme</vt:lpstr>
      <vt:lpstr>Everyday life experiences</vt:lpstr>
      <vt:lpstr>Phonetik</vt:lpstr>
      <vt:lpstr>Phonetik</vt:lpstr>
      <vt:lpstr>Vokabeln [1/4]</vt:lpstr>
      <vt:lpstr>Vokabeln [2/4]</vt:lpstr>
      <vt:lpstr>Vokabeln [3/4]</vt:lpstr>
      <vt:lpstr>Vokabeln [4/4]</vt:lpstr>
      <vt:lpstr>Vokabeln</vt:lpstr>
      <vt:lpstr>aussehen</vt:lpstr>
      <vt:lpstr>aussehen</vt:lpstr>
      <vt:lpstr>sieht…aus</vt:lpstr>
      <vt:lpstr>aussehen</vt:lpstr>
      <vt:lpstr>sieht…aus</vt:lpstr>
      <vt:lpstr>aussehen</vt:lpstr>
      <vt:lpstr>annehmen</vt:lpstr>
      <vt:lpstr>annehmen</vt:lpstr>
      <vt:lpstr>nimmt…an</vt:lpstr>
      <vt:lpstr>annehmen</vt:lpstr>
      <vt:lpstr>nimmt…an</vt:lpstr>
      <vt:lpstr>annehmen</vt:lpstr>
      <vt:lpstr>Separable verbs</vt:lpstr>
      <vt:lpstr>Wolfgang ist ein Superstar</vt:lpstr>
      <vt:lpstr>Wolfgang schreibt Alastair.</vt:lpstr>
      <vt:lpstr>Mutti hat einen neuen Job</vt:lpstr>
      <vt:lpstr>Separable verbs</vt:lpstr>
      <vt:lpstr>Sie oder sie?</vt:lpstr>
      <vt:lpstr>Sie oder sie?</vt:lpstr>
      <vt:lpstr>Sie oder sie?</vt:lpstr>
      <vt:lpstr>Sie oder sie?</vt:lpstr>
      <vt:lpstr>Sie oder sie?</vt:lpstr>
      <vt:lpstr>Sie oder sie?</vt:lpstr>
      <vt:lpstr>Sie oder sie?</vt:lpstr>
      <vt:lpstr>Sie oder sie?</vt:lpstr>
      <vt:lpstr>Everyday life experiences</vt:lpstr>
      <vt:lpstr>Phonetik</vt:lpstr>
      <vt:lpstr>Phonetik</vt:lpstr>
      <vt:lpstr>Vokabeln</vt:lpstr>
      <vt:lpstr>Vokabeln</vt:lpstr>
      <vt:lpstr>Starke Verben</vt:lpstr>
      <vt:lpstr>eine Schifffahrt</vt:lpstr>
      <vt:lpstr>Fragewörter</vt:lpstr>
      <vt:lpstr>Wie heißen die Fragen?</vt:lpstr>
      <vt:lpstr>Fragen, Fragen!</vt:lpstr>
      <vt:lpstr>Fragen, Fragen!</vt:lpstr>
      <vt:lpstr>Fragen, Fragen!</vt:lpstr>
      <vt:lpstr>Hausaufgaben</vt:lpstr>
      <vt:lpstr>Hausaufgaben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Rachel Hawkes</dc:creator>
  <cp:lastModifiedBy>Ciarán Morris</cp:lastModifiedBy>
  <cp:revision>466</cp:revision>
  <dcterms:created xsi:type="dcterms:W3CDTF">2020-07-18T21:51:12Z</dcterms:created>
  <dcterms:modified xsi:type="dcterms:W3CDTF">2020-11-13T14:37:39Z</dcterms:modified>
</cp:coreProperties>
</file>