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26"/>
  </p:notesMasterIdLst>
  <p:sldIdLst>
    <p:sldId id="258" r:id="rId4"/>
    <p:sldId id="313" r:id="rId5"/>
    <p:sldId id="329" r:id="rId6"/>
    <p:sldId id="326" r:id="rId7"/>
    <p:sldId id="346" r:id="rId8"/>
    <p:sldId id="345" r:id="rId9"/>
    <p:sldId id="332" r:id="rId10"/>
    <p:sldId id="333" r:id="rId11"/>
    <p:sldId id="348" r:id="rId12"/>
    <p:sldId id="347" r:id="rId13"/>
    <p:sldId id="328" r:id="rId14"/>
    <p:sldId id="334" r:id="rId15"/>
    <p:sldId id="335" r:id="rId16"/>
    <p:sldId id="336" r:id="rId17"/>
    <p:sldId id="337" r:id="rId18"/>
    <p:sldId id="340" r:id="rId19"/>
    <p:sldId id="341" r:id="rId20"/>
    <p:sldId id="342" r:id="rId21"/>
    <p:sldId id="338" r:id="rId22"/>
    <p:sldId id="343" r:id="rId23"/>
    <p:sldId id="349" r:id="rId24"/>
    <p:sldId id="3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E60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79221" autoAdjust="0"/>
  </p:normalViewPr>
  <p:slideViewPr>
    <p:cSldViewPr snapToGrid="0">
      <p:cViewPr varScale="1">
        <p:scale>
          <a:sx n="86" d="100"/>
          <a:sy n="86" d="100"/>
        </p:scale>
        <p:origin x="110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26/07/2021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228600" indent="-228600">
              <a:buFont typeface="+mj-lt"/>
              <a:buAutoNum type="arabicPeriod"/>
            </a:pPr>
            <a:r>
              <a:rPr lang="en-GB" dirty="0"/>
              <a:t>These practice assessment questions closely mirror the format of the various sections in the Term 3 ‘Applying your</a:t>
            </a:r>
            <a:r>
              <a:rPr lang="en-GB" baseline="0" dirty="0"/>
              <a:t> knowledge’ </a:t>
            </a:r>
            <a:r>
              <a:rPr lang="en-GB" dirty="0"/>
              <a:t>Assessments.</a:t>
            </a:r>
            <a:r>
              <a:rPr lang="en-GB" baseline="0" dirty="0"/>
              <a:t> However, there are only a few question items per section in this practice sequence. The rubrics are almost exactly as they would appear in the real test.</a:t>
            </a:r>
          </a:p>
          <a:p>
            <a:pPr marL="228600" indent="-228600">
              <a:buFont typeface="+mj-lt"/>
              <a:buAutoNum type="arabicPeriod"/>
            </a:pPr>
            <a:r>
              <a:rPr lang="en-GB" baseline="0" dirty="0"/>
              <a:t>The timings for each section have been left as for the real thing, in order for students to gain an appreciation of how long they would be working on each type of question. Please point out to them that working through the two example questions here may not take as long (though with any explanation and discussion as may be useful with the class factored in, it may be that longer is actually spent on each section than would be the case for the real test).</a:t>
            </a:r>
          </a:p>
          <a:p>
            <a:pPr marL="228600" indent="-228600">
              <a:buFont typeface="+mj-lt"/>
              <a:buAutoNum type="arabicPeriod"/>
            </a:pPr>
            <a:r>
              <a:rPr lang="en-GB" baseline="0" dirty="0"/>
              <a:t>For the listening section, the audio is accessible via the ‘player’ button on the slide. The text is recorded only once; please click the play button again after 20 seconds have elapsed. N.B. Please advise students that the text is shorter than the one in the real assessment.</a:t>
            </a:r>
          </a:p>
          <a:p>
            <a:pPr marL="228600" indent="-228600">
              <a:buFont typeface="+mj-lt"/>
              <a:buAutoNum type="arabicPeriod"/>
            </a:pPr>
            <a:r>
              <a:rPr lang="en-GB" baseline="0" dirty="0"/>
              <a:t>All of the vocabulary items are taken from the NCELP scheme of work leading up to the assessment week; these are not therefore frequency-referenced here.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51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15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69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599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6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31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300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205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735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inventeur</a:t>
            </a:r>
            <a:r>
              <a:rPr lang="en-GB" baseline="0" dirty="0"/>
              <a:t> [&gt;5000], </a:t>
            </a:r>
            <a:r>
              <a:rPr lang="en-GB" baseline="0" dirty="0" err="1"/>
              <a:t>système</a:t>
            </a:r>
            <a:r>
              <a:rPr lang="en-GB" baseline="0" dirty="0"/>
              <a:t> [289], </a:t>
            </a:r>
            <a:r>
              <a:rPr lang="en-GB" baseline="0" dirty="0" err="1"/>
              <a:t>écriture</a:t>
            </a:r>
            <a:r>
              <a:rPr lang="en-GB" baseline="0" dirty="0"/>
              <a:t> [2716], </a:t>
            </a:r>
            <a:r>
              <a:rPr lang="en-GB" baseline="0" dirty="0" err="1"/>
              <a:t>sens</a:t>
            </a:r>
            <a:r>
              <a:rPr lang="en-GB" baseline="0" dirty="0"/>
              <a:t> [243]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26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solidFill>
                  <a:srgbClr val="002060"/>
                </a:solidFill>
                <a:effectLst/>
                <a:latin typeface="Century Gothic" panose="020B0502020202020204" pitchFamily="34" charset="0"/>
                <a:ea typeface="Times New Roman" panose="02020603050405020304" pitchFamily="18" charset="0"/>
                <a:cs typeface="Calibri" panose="020F0502020204030204" pitchFamily="34" charset="0"/>
              </a:rPr>
              <a:t>Parfois, je pars seul en vacances, et parfois, je pars avec des amis. L’année dernière, en septembre, J’ai fait un voyage en Angleterre. J’ai voyagé en avion. L’année prochaine, nous allons en Italie parce que je veux apprendre la langue. Mon ami parle bien l’italien.</a:t>
            </a:r>
            <a:endParaRPr lang="fr-FR"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650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62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br>
              <a:rPr lang="en-GB" dirty="0"/>
            </a:br>
            <a:br>
              <a:rPr lang="en-GB" dirty="0"/>
            </a:br>
            <a:r>
              <a:rPr lang="en-GB" dirty="0"/>
              <a:t>Good luck for your test.  Now, close the video and click next on the page to download and complete your assessment.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66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03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7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Plan [164]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90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Plan [164]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64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Plan [1225]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64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Plan [1225]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2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02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Practice Assessment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Year 8 French</a:t>
            </a:r>
          </a:p>
          <a:p>
            <a:pPr algn="l"/>
            <a:r>
              <a:rPr lang="en-GB" sz="3000" dirty="0">
                <a:solidFill>
                  <a:prstClr val="white"/>
                </a:solidFill>
              </a:rPr>
              <a:t>Term 3 Applying Your Knowledge Test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14/06/21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C (Writing)</a:t>
            </a:r>
          </a:p>
        </p:txBody>
      </p:sp>
      <p:sp>
        <p:nvSpPr>
          <p:cNvPr id="3" name="TextBox 2">
            <a:extLst>
              <a:ext uri="{FF2B5EF4-FFF2-40B4-BE49-F238E27FC236}">
                <a16:creationId xmlns:a16="http://schemas.microsoft.com/office/drawing/2014/main" id="{05BDA899-5A62-BF41-97F0-B7B1B982F5A5}"/>
              </a:ext>
            </a:extLst>
          </p:cNvPr>
          <p:cNvSpPr txBox="1"/>
          <p:nvPr/>
        </p:nvSpPr>
        <p:spPr>
          <a:xfrm>
            <a:off x="4502727" y="1258915"/>
            <a:ext cx="7320974" cy="1514967"/>
          </a:xfrm>
          <a:prstGeom prst="rect">
            <a:avLst/>
          </a:prstGeom>
          <a:noFill/>
        </p:spPr>
        <p:txBody>
          <a:bodyPr wrap="square" rtlCol="0">
            <a:spAutoFit/>
          </a:bodyPr>
          <a:lstStyle/>
          <a:p>
            <a:pPr algn="l"/>
            <a:r>
              <a:rPr lang="en-US" sz="2000" b="1" dirty="0">
                <a:solidFill>
                  <a:schemeClr val="accent5">
                    <a:lumMod val="50000"/>
                  </a:schemeClr>
                </a:solidFill>
              </a:rPr>
              <a:t>Part A</a:t>
            </a:r>
          </a:p>
          <a:p>
            <a:pPr algn="l">
              <a:lnSpc>
                <a:spcPct val="125000"/>
              </a:lnSpc>
            </a:pPr>
            <a:r>
              <a:rPr lang="en-US" sz="2000" b="1" dirty="0">
                <a:solidFill>
                  <a:schemeClr val="accent5">
                    <a:lumMod val="50000"/>
                  </a:schemeClr>
                </a:solidFill>
              </a:rPr>
              <a:t>Look</a:t>
            </a:r>
            <a:r>
              <a:rPr lang="en-US" sz="2000" dirty="0">
                <a:solidFill>
                  <a:schemeClr val="accent5">
                    <a:lumMod val="50000"/>
                  </a:schemeClr>
                </a:solidFill>
              </a:rPr>
              <a:t> at the picture and </a:t>
            </a:r>
            <a:r>
              <a:rPr lang="en-US" sz="2000" b="1" dirty="0">
                <a:solidFill>
                  <a:schemeClr val="accent5">
                    <a:lumMod val="50000"/>
                  </a:schemeClr>
                </a:solidFill>
              </a:rPr>
              <a:t>complete the missing words </a:t>
            </a:r>
            <a:r>
              <a:rPr lang="en-US" sz="2000" dirty="0">
                <a:solidFill>
                  <a:schemeClr val="accent5">
                    <a:lumMod val="50000"/>
                  </a:schemeClr>
                </a:solidFill>
              </a:rPr>
              <a:t>in the text. The number of gaps tell you how many letters are missing.  </a:t>
            </a:r>
          </a:p>
        </p:txBody>
      </p:sp>
      <p:sp>
        <p:nvSpPr>
          <p:cNvPr id="6" name="TextBox 5">
            <a:extLst>
              <a:ext uri="{FF2B5EF4-FFF2-40B4-BE49-F238E27FC236}">
                <a16:creationId xmlns:a16="http://schemas.microsoft.com/office/drawing/2014/main" id="{FD235B66-CA94-9A4D-A904-AFF39BB215CA}"/>
              </a:ext>
            </a:extLst>
          </p:cNvPr>
          <p:cNvSpPr txBox="1"/>
          <p:nvPr/>
        </p:nvSpPr>
        <p:spPr>
          <a:xfrm>
            <a:off x="4655707" y="3013200"/>
            <a:ext cx="6517118" cy="2746073"/>
          </a:xfrm>
          <a:prstGeom prst="rect">
            <a:avLst/>
          </a:prstGeom>
          <a:noFill/>
        </p:spPr>
        <p:txBody>
          <a:bodyPr wrap="square" rtlCol="0">
            <a:spAutoFit/>
          </a:bodyPr>
          <a:lstStyle/>
          <a:p>
            <a:pPr algn="l">
              <a:lnSpc>
                <a:spcPct val="125000"/>
              </a:lnSpc>
            </a:pPr>
            <a:r>
              <a:rPr lang="fr-FR" sz="2000" dirty="0">
                <a:solidFill>
                  <a:schemeClr val="accent5">
                    <a:lumMod val="50000"/>
                  </a:schemeClr>
                </a:solidFill>
              </a:rPr>
              <a:t>Amir est en v</a:t>
            </a:r>
            <a:r>
              <a:rPr lang="fr-FR" sz="2000" b="1" dirty="0">
                <a:solidFill>
                  <a:schemeClr val="accent5">
                    <a:lumMod val="50000"/>
                  </a:schemeClr>
                </a:solidFill>
              </a:rPr>
              <a:t>acances</a:t>
            </a:r>
            <a:r>
              <a:rPr lang="fr-FR" sz="2000" dirty="0">
                <a:solidFill>
                  <a:schemeClr val="accent5">
                    <a:lumMod val="50000"/>
                  </a:schemeClr>
                </a:solidFill>
              </a:rPr>
              <a:t> avec sa famille en ce moment. Il r</a:t>
            </a:r>
            <a:r>
              <a:rPr lang="fr-FR" sz="2000" b="1" dirty="0">
                <a:solidFill>
                  <a:schemeClr val="accent5">
                    <a:lumMod val="50000"/>
                  </a:schemeClr>
                </a:solidFill>
              </a:rPr>
              <a:t>este</a:t>
            </a:r>
            <a:r>
              <a:rPr lang="fr-FR" sz="2000" dirty="0">
                <a:solidFill>
                  <a:schemeClr val="accent5">
                    <a:lumMod val="50000"/>
                  </a:schemeClr>
                </a:solidFill>
              </a:rPr>
              <a:t> dans un grand appartement avec t</a:t>
            </a:r>
            <a:r>
              <a:rPr lang="fr-FR" sz="2000" b="1" dirty="0">
                <a:solidFill>
                  <a:schemeClr val="accent5">
                    <a:lumMod val="50000"/>
                  </a:schemeClr>
                </a:solidFill>
              </a:rPr>
              <a:t>rois </a:t>
            </a:r>
            <a:r>
              <a:rPr lang="fr-FR" sz="2000" dirty="0">
                <a:solidFill>
                  <a:schemeClr val="accent5">
                    <a:lumMod val="50000"/>
                  </a:schemeClr>
                </a:solidFill>
              </a:rPr>
              <a:t>chiens. Il aime bien jouer avec les chiens dans</a:t>
            </a:r>
            <a:r>
              <a:rPr lang="fr-FR" sz="2000" b="1" dirty="0">
                <a:solidFill>
                  <a:schemeClr val="accent5">
                    <a:lumMod val="50000"/>
                  </a:schemeClr>
                </a:solidFill>
              </a:rPr>
              <a:t> </a:t>
            </a:r>
            <a:r>
              <a:rPr lang="fr-FR" sz="2000" dirty="0">
                <a:solidFill>
                  <a:schemeClr val="accent5">
                    <a:lumMod val="50000"/>
                  </a:schemeClr>
                </a:solidFill>
              </a:rPr>
              <a:t>le jardin. Le jardin est d</a:t>
            </a:r>
            <a:r>
              <a:rPr lang="fr-FR" sz="2000" b="1" dirty="0">
                <a:solidFill>
                  <a:schemeClr val="accent5">
                    <a:lumMod val="50000"/>
                  </a:schemeClr>
                </a:solidFill>
              </a:rPr>
              <a:t>errière </a:t>
            </a:r>
            <a:r>
              <a:rPr lang="fr-FR" sz="2000" dirty="0">
                <a:solidFill>
                  <a:schemeClr val="accent5">
                    <a:lumMod val="50000"/>
                  </a:schemeClr>
                </a:solidFill>
              </a:rPr>
              <a:t>l’appartement.</a:t>
            </a:r>
          </a:p>
          <a:p>
            <a:pPr algn="l">
              <a:lnSpc>
                <a:spcPct val="125000"/>
              </a:lnSpc>
            </a:pPr>
            <a:endParaRPr lang="fr-FR" sz="2000" dirty="0">
              <a:solidFill>
                <a:schemeClr val="accent5">
                  <a:lumMod val="50000"/>
                </a:schemeClr>
              </a:solidFill>
            </a:endParaRPr>
          </a:p>
          <a:p>
            <a:pPr algn="l">
              <a:lnSpc>
                <a:spcPct val="125000"/>
              </a:lnSpc>
            </a:pPr>
            <a:r>
              <a:rPr lang="fr-FR" sz="2000" dirty="0">
                <a:solidFill>
                  <a:schemeClr val="accent5">
                    <a:lumMod val="50000"/>
                  </a:schemeClr>
                </a:solidFill>
              </a:rPr>
              <a:t>Aujourd’hui, Amir va sortir avec les chiens. Ils v</a:t>
            </a:r>
            <a:r>
              <a:rPr lang="fr-FR" sz="2000" b="1" dirty="0">
                <a:solidFill>
                  <a:schemeClr val="accent5">
                    <a:lumMod val="50000"/>
                  </a:schemeClr>
                </a:solidFill>
              </a:rPr>
              <a:t>ont</a:t>
            </a:r>
            <a:r>
              <a:rPr lang="fr-FR" sz="2000" dirty="0">
                <a:solidFill>
                  <a:schemeClr val="accent5">
                    <a:lumMod val="50000"/>
                  </a:schemeClr>
                </a:solidFill>
              </a:rPr>
              <a:t> à la plage.</a:t>
            </a:r>
          </a:p>
        </p:txBody>
      </p:sp>
      <p:pic>
        <p:nvPicPr>
          <p:cNvPr id="7" name="Picture 6" descr="A cityscape for the test">
            <a:extLst>
              <a:ext uri="{FF2B5EF4-FFF2-40B4-BE49-F238E27FC236}">
                <a16:creationId xmlns:a16="http://schemas.microsoft.com/office/drawing/2014/main" id="{4DA07360-5A14-0249-8D82-32D699FD177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00764" y="1343891"/>
            <a:ext cx="3604981" cy="4752109"/>
          </a:xfrm>
          <a:prstGeom prst="rect">
            <a:avLst/>
          </a:prstGeom>
        </p:spPr>
      </p:pic>
      <p:sp>
        <p:nvSpPr>
          <p:cNvPr id="9" name="Rounded Rectangular Callout 8">
            <a:extLst>
              <a:ext uri="{FF2B5EF4-FFF2-40B4-BE49-F238E27FC236}">
                <a16:creationId xmlns:a16="http://schemas.microsoft.com/office/drawing/2014/main" id="{341BEF2E-AA56-C947-BD6B-801BA9ADE9A1}"/>
              </a:ext>
            </a:extLst>
          </p:cNvPr>
          <p:cNvSpPr/>
          <p:nvPr/>
        </p:nvSpPr>
        <p:spPr>
          <a:xfrm>
            <a:off x="6265889" y="186531"/>
            <a:ext cx="5630021" cy="2202630"/>
          </a:xfrm>
          <a:prstGeom prst="wedgeRoundRectCallout">
            <a:avLst>
              <a:gd name="adj1" fmla="val -20791"/>
              <a:gd name="adj2" fmla="val 592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0.5 marks </a:t>
            </a:r>
            <a:r>
              <a:rPr lang="en-US" sz="2000" dirty="0"/>
              <a:t>for an otherwise correctly-spelled word with a </a:t>
            </a:r>
            <a:r>
              <a:rPr lang="en-US" sz="2000" b="1" dirty="0"/>
              <a:t>missing accent</a:t>
            </a:r>
            <a:r>
              <a:rPr lang="en-US" sz="2000" dirty="0"/>
              <a:t>, or with an </a:t>
            </a:r>
            <a:r>
              <a:rPr lang="en-US" sz="2000" b="1" dirty="0"/>
              <a:t>unnecessary accent </a:t>
            </a:r>
            <a:r>
              <a:rPr lang="en-US" sz="2000" dirty="0"/>
              <a:t>added to a non-accented letter.  </a:t>
            </a:r>
          </a:p>
          <a:p>
            <a:pPr algn="ctr"/>
            <a:r>
              <a:rPr lang="en-US" sz="2000" b="1" dirty="0"/>
              <a:t>1 mark </a:t>
            </a:r>
            <a:r>
              <a:rPr lang="en-US" sz="2000" dirty="0"/>
              <a:t>for an otherwise correctly-spelled word with an </a:t>
            </a:r>
            <a:r>
              <a:rPr lang="en-US" sz="2000" b="1" dirty="0"/>
              <a:t>incorrect type of accent but on the appropriate letter. </a:t>
            </a:r>
          </a:p>
        </p:txBody>
      </p:sp>
    </p:spTree>
    <p:extLst>
      <p:ext uri="{BB962C8B-B14F-4D97-AF65-F5344CB8AC3E}">
        <p14:creationId xmlns:p14="http://schemas.microsoft.com/office/powerpoint/2010/main" val="3637760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C (Writing)</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2503699"/>
          </a:xfrm>
          <a:prstGeom prst="rect">
            <a:avLst/>
          </a:prstGeom>
          <a:noFill/>
        </p:spPr>
        <p:txBody>
          <a:bodyPr wrap="square" rtlCol="0">
            <a:spAutoFit/>
          </a:bodyPr>
          <a:lstStyle/>
          <a:p>
            <a:pPr>
              <a:lnSpc>
                <a:spcPct val="120000"/>
              </a:lnSpc>
              <a:spcAft>
                <a:spcPts val="600"/>
              </a:spcAft>
            </a:pPr>
            <a:r>
              <a:rPr lang="en-US" sz="2000" b="1" dirty="0">
                <a:solidFill>
                  <a:schemeClr val="accent5">
                    <a:lumMod val="50000"/>
                  </a:schemeClr>
                </a:solidFill>
              </a:rPr>
              <a:t>Part B</a:t>
            </a:r>
          </a:p>
          <a:p>
            <a:pPr>
              <a:lnSpc>
                <a:spcPct val="120000"/>
              </a:lnSpc>
              <a:spcAft>
                <a:spcPts val="600"/>
              </a:spcAft>
            </a:pPr>
            <a:r>
              <a:rPr lang="en-US" sz="2000" dirty="0">
                <a:solidFill>
                  <a:schemeClr val="accent5">
                    <a:lumMod val="50000"/>
                  </a:schemeClr>
                </a:solidFill>
              </a:rPr>
              <a:t>What happened last week? What will happen next week?</a:t>
            </a:r>
          </a:p>
          <a:p>
            <a:pPr>
              <a:lnSpc>
                <a:spcPct val="120000"/>
              </a:lnSpc>
              <a:spcAft>
                <a:spcPts val="600"/>
              </a:spcAft>
            </a:pPr>
            <a:r>
              <a:rPr lang="en-US" sz="2000" dirty="0">
                <a:solidFill>
                  <a:schemeClr val="accent5">
                    <a:lumMod val="50000"/>
                  </a:schemeClr>
                </a:solidFill>
              </a:rPr>
              <a:t>Write between one and three sentences in in French for each picture. Use all of the French words under the pictures. Write your sentences in the blank box on the right. </a:t>
            </a:r>
          </a:p>
          <a:p>
            <a:pPr>
              <a:lnSpc>
                <a:spcPct val="120000"/>
              </a:lnSpc>
              <a:spcAft>
                <a:spcPts val="600"/>
              </a:spcAft>
            </a:pPr>
            <a:r>
              <a:rPr lang="en-US" sz="2000" dirty="0">
                <a:solidFill>
                  <a:schemeClr val="accent5">
                    <a:lumMod val="50000"/>
                  </a:schemeClr>
                </a:solidFill>
              </a:rPr>
              <a:t>Try to show that you know what the words mean by writing full, interesting, and varied sentences that make sense. You can use your imagination if you like.  </a:t>
            </a:r>
          </a:p>
        </p:txBody>
      </p:sp>
      <p:graphicFrame>
        <p:nvGraphicFramePr>
          <p:cNvPr id="3" name="Table 4">
            <a:extLst>
              <a:ext uri="{FF2B5EF4-FFF2-40B4-BE49-F238E27FC236}">
                <a16:creationId xmlns:a16="http://schemas.microsoft.com/office/drawing/2014/main" id="{363EC480-FC22-8D48-9023-7C9712C1AFF9}"/>
              </a:ext>
            </a:extLst>
          </p:cNvPr>
          <p:cNvGraphicFramePr>
            <a:graphicFrameLocks noGrp="1"/>
          </p:cNvGraphicFramePr>
          <p:nvPr>
            <p:extLst>
              <p:ext uri="{D42A27DB-BD31-4B8C-83A1-F6EECF244321}">
                <p14:modId xmlns:p14="http://schemas.microsoft.com/office/powerpoint/2010/main" val="2062163161"/>
              </p:ext>
            </p:extLst>
          </p:nvPr>
        </p:nvGraphicFramePr>
        <p:xfrm>
          <a:off x="258955" y="3931706"/>
          <a:ext cx="11550186" cy="2357581"/>
        </p:xfrm>
        <a:graphic>
          <a:graphicData uri="http://schemas.openxmlformats.org/drawingml/2006/table">
            <a:tbl>
              <a:tblPr firstRow="1" bandRow="1">
                <a:tableStyleId>{5940675A-B579-460E-94D1-54222C63F5DA}</a:tableStyleId>
              </a:tblPr>
              <a:tblGrid>
                <a:gridCol w="5775093">
                  <a:extLst>
                    <a:ext uri="{9D8B030D-6E8A-4147-A177-3AD203B41FA5}">
                      <a16:colId xmlns:a16="http://schemas.microsoft.com/office/drawing/2014/main" val="29531132"/>
                    </a:ext>
                  </a:extLst>
                </a:gridCol>
                <a:gridCol w="5775093">
                  <a:extLst>
                    <a:ext uri="{9D8B030D-6E8A-4147-A177-3AD203B41FA5}">
                      <a16:colId xmlns:a16="http://schemas.microsoft.com/office/drawing/2014/main" val="406427940"/>
                    </a:ext>
                  </a:extLst>
                </a:gridCol>
              </a:tblGrid>
              <a:tr h="405566">
                <a:tc gridSpan="2">
                  <a:txBody>
                    <a:bodyPr/>
                    <a:lstStyle/>
                    <a:p>
                      <a:pPr algn="ctr"/>
                      <a:r>
                        <a:rPr lang="en-US" b="1" dirty="0">
                          <a:solidFill>
                            <a:srgbClr val="115076"/>
                          </a:solidFill>
                        </a:rPr>
                        <a:t>Last week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620561828"/>
                  </a:ext>
                </a:extLst>
              </a:tr>
              <a:tr h="1952015">
                <a:tc>
                  <a:txBody>
                    <a:bodyPr/>
                    <a:lstStyle/>
                    <a:p>
                      <a:pPr algn="ctr"/>
                      <a:r>
                        <a:rPr lang="en-US" sz="2000" dirty="0" err="1">
                          <a:solidFill>
                            <a:srgbClr val="115076"/>
                          </a:solidFill>
                        </a:rPr>
                        <a:t>jouer</a:t>
                      </a:r>
                      <a:r>
                        <a:rPr lang="en-US" sz="2000" dirty="0">
                          <a:solidFill>
                            <a:srgbClr val="115076"/>
                          </a:solidFill>
                        </a:rPr>
                        <a:t> / dernier / piano</a:t>
                      </a:r>
                    </a:p>
                  </a:txBody>
                  <a:tcPr anchor="b">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rPr>
                        <a:t>Le garçon a joué du piano la semaine dernière. Il joue bien la musique.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74119138"/>
                  </a:ext>
                </a:extLst>
              </a:tr>
            </a:tbl>
          </a:graphicData>
        </a:graphic>
      </p:graphicFrame>
      <p:pic>
        <p:nvPicPr>
          <p:cNvPr id="6" name="Picture 5" descr="A picture containing light&#10;&#10;Description automatically generated">
            <a:extLst>
              <a:ext uri="{FF2B5EF4-FFF2-40B4-BE49-F238E27FC236}">
                <a16:creationId xmlns:a16="http://schemas.microsoft.com/office/drawing/2014/main" id="{9303A764-9814-9444-90F5-74D8AAA9E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2204" y="4211757"/>
            <a:ext cx="1765930" cy="1775176"/>
          </a:xfrm>
          <a:prstGeom prst="rect">
            <a:avLst/>
          </a:prstGeom>
        </p:spPr>
      </p:pic>
      <p:sp>
        <p:nvSpPr>
          <p:cNvPr id="9" name="Rectangle 8">
            <a:extLst>
              <a:ext uri="{FF2B5EF4-FFF2-40B4-BE49-F238E27FC236}">
                <a16:creationId xmlns:a16="http://schemas.microsoft.com/office/drawing/2014/main" id="{C590F66D-C943-404A-9A58-B793949FF445}"/>
              </a:ext>
            </a:extLst>
          </p:cNvPr>
          <p:cNvSpPr/>
          <p:nvPr/>
        </p:nvSpPr>
        <p:spPr>
          <a:xfrm>
            <a:off x="6383108" y="4538469"/>
            <a:ext cx="5426033" cy="167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ular Callout 9">
            <a:extLst>
              <a:ext uri="{FF2B5EF4-FFF2-40B4-BE49-F238E27FC236}">
                <a16:creationId xmlns:a16="http://schemas.microsoft.com/office/drawing/2014/main" id="{6D5D269B-B9FF-D248-A7BB-1C004487138F}"/>
              </a:ext>
            </a:extLst>
          </p:cNvPr>
          <p:cNvSpPr/>
          <p:nvPr/>
        </p:nvSpPr>
        <p:spPr>
          <a:xfrm>
            <a:off x="6265889" y="186530"/>
            <a:ext cx="5630021" cy="3242469"/>
          </a:xfrm>
          <a:prstGeom prst="wedgeRoundRectCallout">
            <a:avLst>
              <a:gd name="adj1" fmla="val -20791"/>
              <a:gd name="adj2" fmla="val 592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 marks </a:t>
            </a:r>
            <a:r>
              <a:rPr lang="en-US" sz="2000" dirty="0"/>
              <a:t>for where knowledge of the meaning and use of a word is not demonstrated. </a:t>
            </a:r>
          </a:p>
          <a:p>
            <a:pPr algn="ctr"/>
            <a:r>
              <a:rPr lang="en-US" sz="2000" b="1" dirty="0"/>
              <a:t>0.5 marks </a:t>
            </a:r>
            <a:r>
              <a:rPr lang="en-US" sz="2000" dirty="0"/>
              <a:t>for where the meaning of a word is communicated but it is not used accurately (e.g., the tense or person is inaccurate). </a:t>
            </a:r>
          </a:p>
          <a:p>
            <a:pPr algn="ctr"/>
            <a:r>
              <a:rPr lang="en-US" sz="2000" b="1" dirty="0"/>
              <a:t>1 mark </a:t>
            </a:r>
            <a:r>
              <a:rPr lang="en-US" sz="2000" dirty="0"/>
              <a:t>for the use of a word where its meaning is fully and accurately communicated. </a:t>
            </a:r>
          </a:p>
        </p:txBody>
      </p:sp>
    </p:spTree>
    <p:extLst>
      <p:ext uri="{BB962C8B-B14F-4D97-AF65-F5344CB8AC3E}">
        <p14:creationId xmlns:p14="http://schemas.microsoft.com/office/powerpoint/2010/main" val="188713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C (Writing)</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2503699"/>
          </a:xfrm>
          <a:prstGeom prst="rect">
            <a:avLst/>
          </a:prstGeom>
          <a:noFill/>
        </p:spPr>
        <p:txBody>
          <a:bodyPr wrap="square" rtlCol="0">
            <a:spAutoFit/>
          </a:bodyPr>
          <a:lstStyle/>
          <a:p>
            <a:pPr>
              <a:lnSpc>
                <a:spcPct val="120000"/>
              </a:lnSpc>
              <a:spcAft>
                <a:spcPts val="600"/>
              </a:spcAft>
            </a:pPr>
            <a:r>
              <a:rPr lang="en-US" sz="2000" b="1" dirty="0">
                <a:solidFill>
                  <a:schemeClr val="accent5">
                    <a:lumMod val="50000"/>
                  </a:schemeClr>
                </a:solidFill>
              </a:rPr>
              <a:t>Part B (continued)</a:t>
            </a:r>
          </a:p>
          <a:p>
            <a:pPr>
              <a:lnSpc>
                <a:spcPct val="120000"/>
              </a:lnSpc>
              <a:spcAft>
                <a:spcPts val="600"/>
              </a:spcAft>
            </a:pPr>
            <a:r>
              <a:rPr lang="en-US" sz="2000" dirty="0">
                <a:solidFill>
                  <a:schemeClr val="accent5">
                    <a:lumMod val="50000"/>
                  </a:schemeClr>
                </a:solidFill>
              </a:rPr>
              <a:t>What happened last week? What will happen next week?</a:t>
            </a:r>
          </a:p>
          <a:p>
            <a:pPr>
              <a:lnSpc>
                <a:spcPct val="120000"/>
              </a:lnSpc>
              <a:spcAft>
                <a:spcPts val="600"/>
              </a:spcAft>
            </a:pPr>
            <a:r>
              <a:rPr lang="en-US" sz="2000" dirty="0">
                <a:solidFill>
                  <a:schemeClr val="accent5">
                    <a:lumMod val="50000"/>
                  </a:schemeClr>
                </a:solidFill>
              </a:rPr>
              <a:t>Write between one and three sentences in French for each picture. Use all of the French words under the pictures. Write your sentences in the blank box on the right. </a:t>
            </a:r>
          </a:p>
          <a:p>
            <a:pPr>
              <a:lnSpc>
                <a:spcPct val="120000"/>
              </a:lnSpc>
              <a:spcAft>
                <a:spcPts val="600"/>
              </a:spcAft>
            </a:pPr>
            <a:r>
              <a:rPr lang="en-US" sz="2000" dirty="0">
                <a:solidFill>
                  <a:schemeClr val="accent5">
                    <a:lumMod val="50000"/>
                  </a:schemeClr>
                </a:solidFill>
              </a:rPr>
              <a:t>Try to show that you know what the words mean by writing full, interesting, and varied sentences that make sense. You can use your imagination if you like.  </a:t>
            </a:r>
          </a:p>
        </p:txBody>
      </p:sp>
      <p:graphicFrame>
        <p:nvGraphicFramePr>
          <p:cNvPr id="3" name="Table 4">
            <a:extLst>
              <a:ext uri="{FF2B5EF4-FFF2-40B4-BE49-F238E27FC236}">
                <a16:creationId xmlns:a16="http://schemas.microsoft.com/office/drawing/2014/main" id="{363EC480-FC22-8D48-9023-7C9712C1AFF9}"/>
              </a:ext>
            </a:extLst>
          </p:cNvPr>
          <p:cNvGraphicFramePr>
            <a:graphicFrameLocks noGrp="1"/>
          </p:cNvGraphicFramePr>
          <p:nvPr>
            <p:extLst>
              <p:ext uri="{D42A27DB-BD31-4B8C-83A1-F6EECF244321}">
                <p14:modId xmlns:p14="http://schemas.microsoft.com/office/powerpoint/2010/main" val="1808457230"/>
              </p:ext>
            </p:extLst>
          </p:nvPr>
        </p:nvGraphicFramePr>
        <p:xfrm>
          <a:off x="258955" y="3920555"/>
          <a:ext cx="11550186" cy="2357581"/>
        </p:xfrm>
        <a:graphic>
          <a:graphicData uri="http://schemas.openxmlformats.org/drawingml/2006/table">
            <a:tbl>
              <a:tblPr firstRow="1" bandRow="1">
                <a:tableStyleId>{5940675A-B579-460E-94D1-54222C63F5DA}</a:tableStyleId>
              </a:tblPr>
              <a:tblGrid>
                <a:gridCol w="5775093">
                  <a:extLst>
                    <a:ext uri="{9D8B030D-6E8A-4147-A177-3AD203B41FA5}">
                      <a16:colId xmlns:a16="http://schemas.microsoft.com/office/drawing/2014/main" val="29531132"/>
                    </a:ext>
                  </a:extLst>
                </a:gridCol>
                <a:gridCol w="5775093">
                  <a:extLst>
                    <a:ext uri="{9D8B030D-6E8A-4147-A177-3AD203B41FA5}">
                      <a16:colId xmlns:a16="http://schemas.microsoft.com/office/drawing/2014/main" val="406427940"/>
                    </a:ext>
                  </a:extLst>
                </a:gridCol>
              </a:tblGrid>
              <a:tr h="405566">
                <a:tc gridSpan="2">
                  <a:txBody>
                    <a:bodyPr/>
                    <a:lstStyle/>
                    <a:p>
                      <a:pPr algn="ctr"/>
                      <a:r>
                        <a:rPr lang="en-US" b="1" dirty="0">
                          <a:solidFill>
                            <a:srgbClr val="115076"/>
                          </a:solidFill>
                        </a:rPr>
                        <a:t>Next week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620561828"/>
                  </a:ext>
                </a:extLst>
              </a:tr>
              <a:tr h="1952015">
                <a:tc>
                  <a:txBody>
                    <a:bodyPr/>
                    <a:lstStyle/>
                    <a:p>
                      <a:pPr algn="ctr"/>
                      <a:r>
                        <a:rPr lang="en-US" sz="2000" dirty="0">
                          <a:solidFill>
                            <a:srgbClr val="115076"/>
                          </a:solidFill>
                        </a:rPr>
                        <a:t>pour / </a:t>
                      </a:r>
                      <a:r>
                        <a:rPr lang="en-US" sz="2000" dirty="0" err="1">
                          <a:solidFill>
                            <a:srgbClr val="115076"/>
                          </a:solidFill>
                        </a:rPr>
                        <a:t>magasins</a:t>
                      </a:r>
                      <a:r>
                        <a:rPr lang="en-US" sz="2000" dirty="0">
                          <a:solidFill>
                            <a:srgbClr val="115076"/>
                          </a:solidFill>
                        </a:rPr>
                        <a:t> / </a:t>
                      </a:r>
                      <a:r>
                        <a:rPr lang="en-US" sz="2000" dirty="0" err="1">
                          <a:solidFill>
                            <a:srgbClr val="115076"/>
                          </a:solidFill>
                        </a:rPr>
                        <a:t>samedi</a:t>
                      </a:r>
                      <a:r>
                        <a:rPr lang="en-US" sz="2000" dirty="0">
                          <a:solidFill>
                            <a:srgbClr val="115076"/>
                          </a:solidFill>
                        </a:rPr>
                        <a:t> </a:t>
                      </a:r>
                    </a:p>
                  </a:txBody>
                  <a:tcPr anchor="b">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fr-FR" sz="2400" noProof="0" dirty="0">
                        <a:solidFill>
                          <a:srgbClr val="115076"/>
                        </a:solidFill>
                      </a:endParaRPr>
                    </a:p>
                    <a:p>
                      <a:pPr algn="ctr"/>
                      <a:r>
                        <a:rPr lang="fr-FR" sz="2400" b="1" noProof="0" dirty="0">
                          <a:solidFill>
                            <a:srgbClr val="115076"/>
                          </a:solidFill>
                        </a:rPr>
                        <a:t>Example: </a:t>
                      </a:r>
                      <a:r>
                        <a:rPr lang="fr-FR" sz="2400" noProof="0" dirty="0">
                          <a:solidFill>
                            <a:srgbClr val="115076"/>
                          </a:solidFill>
                        </a:rPr>
                        <a:t>La fille va faire les magasins samedi prochain. Elle doit acheter un cadeau pour une amie.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74119138"/>
                  </a:ext>
                </a:extLst>
              </a:tr>
            </a:tbl>
          </a:graphicData>
        </a:graphic>
      </p:graphicFrame>
      <p:pic>
        <p:nvPicPr>
          <p:cNvPr id="7" name="Picture 6">
            <a:extLst>
              <a:ext uri="{FF2B5EF4-FFF2-40B4-BE49-F238E27FC236}">
                <a16:creationId xmlns:a16="http://schemas.microsoft.com/office/drawing/2014/main" id="{86B73AB8-1062-6C46-B1C9-FA2C0C026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230" y="4441421"/>
            <a:ext cx="1108429" cy="1468725"/>
          </a:xfrm>
          <a:prstGeom prst="rect">
            <a:avLst/>
          </a:prstGeom>
        </p:spPr>
      </p:pic>
      <p:sp>
        <p:nvSpPr>
          <p:cNvPr id="9" name="Rectangle 8">
            <a:extLst>
              <a:ext uri="{FF2B5EF4-FFF2-40B4-BE49-F238E27FC236}">
                <a16:creationId xmlns:a16="http://schemas.microsoft.com/office/drawing/2014/main" id="{9285B21E-14F2-A042-B74D-E9C9B26382C7}"/>
              </a:ext>
            </a:extLst>
          </p:cNvPr>
          <p:cNvSpPr/>
          <p:nvPr/>
        </p:nvSpPr>
        <p:spPr>
          <a:xfrm>
            <a:off x="6103935" y="4602730"/>
            <a:ext cx="5542634" cy="1593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a:extLst>
              <a:ext uri="{FF2B5EF4-FFF2-40B4-BE49-F238E27FC236}">
                <a16:creationId xmlns:a16="http://schemas.microsoft.com/office/drawing/2014/main" id="{0652FDAF-96A4-D24D-9625-3C7EC549EC44}"/>
              </a:ext>
            </a:extLst>
          </p:cNvPr>
          <p:cNvSpPr/>
          <p:nvPr/>
        </p:nvSpPr>
        <p:spPr>
          <a:xfrm>
            <a:off x="6265889" y="186530"/>
            <a:ext cx="5630021" cy="3242469"/>
          </a:xfrm>
          <a:prstGeom prst="wedgeRoundRectCallout">
            <a:avLst>
              <a:gd name="adj1" fmla="val -20791"/>
              <a:gd name="adj2" fmla="val 592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 marks </a:t>
            </a:r>
            <a:r>
              <a:rPr lang="en-US" sz="2000" dirty="0"/>
              <a:t>for where knowledge of the meaning and use of a word is not demonstrated. </a:t>
            </a:r>
          </a:p>
          <a:p>
            <a:pPr algn="ctr"/>
            <a:r>
              <a:rPr lang="en-US" sz="2000" b="1" dirty="0"/>
              <a:t>0.5 marks </a:t>
            </a:r>
            <a:r>
              <a:rPr lang="en-US" sz="2000" dirty="0"/>
              <a:t>for where the meaning of a word is communicated but it is not used accurately (e.g., the tense or person is inaccurate). </a:t>
            </a:r>
          </a:p>
          <a:p>
            <a:pPr algn="ctr"/>
            <a:r>
              <a:rPr lang="en-US" sz="2000" b="1" dirty="0"/>
              <a:t>1 mark </a:t>
            </a:r>
            <a:r>
              <a:rPr lang="en-US" sz="2000" dirty="0"/>
              <a:t>for the use of a word where its meaning is fully and accurately communicated. </a:t>
            </a:r>
          </a:p>
        </p:txBody>
      </p:sp>
    </p:spTree>
    <p:extLst>
      <p:ext uri="{BB962C8B-B14F-4D97-AF65-F5344CB8AC3E}">
        <p14:creationId xmlns:p14="http://schemas.microsoft.com/office/powerpoint/2010/main" val="145277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pic>
        <p:nvPicPr>
          <p:cNvPr id="6" name="Picture 5" descr="A group of skiers ski down a slope&#10;&#10;Description automatically generated with medium confidence">
            <a:extLst>
              <a:ext uri="{FF2B5EF4-FFF2-40B4-BE49-F238E27FC236}">
                <a16:creationId xmlns:a16="http://schemas.microsoft.com/office/drawing/2014/main" id="{1B7C774D-CB38-B042-8468-166526BAC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67" y="1604835"/>
            <a:ext cx="6459094" cy="4310743"/>
          </a:xfrm>
          <a:prstGeom prst="rect">
            <a:avLst/>
          </a:prstGeom>
        </p:spPr>
      </p:pic>
      <p:sp>
        <p:nvSpPr>
          <p:cNvPr id="9" name="TextBox 8">
            <a:extLst>
              <a:ext uri="{FF2B5EF4-FFF2-40B4-BE49-F238E27FC236}">
                <a16:creationId xmlns:a16="http://schemas.microsoft.com/office/drawing/2014/main" id="{34E7C665-D585-1343-8466-09EE686335BD}"/>
              </a:ext>
            </a:extLst>
          </p:cNvPr>
          <p:cNvSpPr txBox="1"/>
          <p:nvPr/>
        </p:nvSpPr>
        <p:spPr>
          <a:xfrm>
            <a:off x="6702177" y="1551215"/>
            <a:ext cx="5462612" cy="4450642"/>
          </a:xfrm>
          <a:prstGeom prst="rect">
            <a:avLst/>
          </a:prstGeom>
          <a:noFill/>
        </p:spPr>
        <p:txBody>
          <a:bodyPr wrap="square" rtlCol="0">
            <a:spAutoFit/>
          </a:bodyPr>
          <a:lstStyle/>
          <a:p>
            <a:pPr>
              <a:lnSpc>
                <a:spcPct val="107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Look at</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the photo and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follow the instructions</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below</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For each idea you say, you will get 2 marks for expressing the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meaning</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and 1 mark for speaking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accurately</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In total (parts A &amp; B combined), you will get 2 marks for speaking </a:t>
            </a:r>
            <a:r>
              <a:rPr lang="en-GB" sz="2000" b="1" dirty="0" err="1">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fluenty</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t>
            </a:r>
            <a:b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br>
            <a:endPar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You have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2 minutes</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to prepare all of your answers before you speak. It doesn’t matter if you make mistakes! Just try to keep going and say something that you know how to say.</a:t>
            </a:r>
          </a:p>
        </p:txBody>
      </p:sp>
    </p:spTree>
    <p:extLst>
      <p:ext uri="{BB962C8B-B14F-4D97-AF65-F5344CB8AC3E}">
        <p14:creationId xmlns:p14="http://schemas.microsoft.com/office/powerpoint/2010/main" val="117695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pic>
        <p:nvPicPr>
          <p:cNvPr id="6" name="Picture 5" descr="A group of skiers ski down a slope&#10;&#10;Description automatically generated with medium confidence">
            <a:extLst>
              <a:ext uri="{FF2B5EF4-FFF2-40B4-BE49-F238E27FC236}">
                <a16:creationId xmlns:a16="http://schemas.microsoft.com/office/drawing/2014/main" id="{1B7C774D-CB38-B042-8468-166526BAC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83" y="1551215"/>
            <a:ext cx="6459094" cy="4310743"/>
          </a:xfrm>
          <a:prstGeom prst="rect">
            <a:avLst/>
          </a:prstGeom>
        </p:spPr>
      </p:pic>
      <p:sp>
        <p:nvSpPr>
          <p:cNvPr id="9" name="TextBox 8">
            <a:extLst>
              <a:ext uri="{FF2B5EF4-FFF2-40B4-BE49-F238E27FC236}">
                <a16:creationId xmlns:a16="http://schemas.microsoft.com/office/drawing/2014/main" id="{34E7C665-D585-1343-8466-09EE686335BD}"/>
              </a:ext>
            </a:extLst>
          </p:cNvPr>
          <p:cNvSpPr txBox="1"/>
          <p:nvPr/>
        </p:nvSpPr>
        <p:spPr>
          <a:xfrm>
            <a:off x="6734835" y="1257298"/>
            <a:ext cx="5462612" cy="4839466"/>
          </a:xfrm>
          <a:prstGeom prst="rect">
            <a:avLst/>
          </a:prstGeom>
          <a:noFill/>
        </p:spPr>
        <p:txBody>
          <a:bodyPr wrap="square" rtlCol="0">
            <a:spAutoFit/>
          </a:bodyPr>
          <a:lstStyle/>
          <a:p>
            <a:pPr>
              <a:lnSpc>
                <a:spcPct val="107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PART A</a:t>
            </a:r>
          </a:p>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What can you see in this photo? Try to say at least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4 different things.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(12 marks)</a:t>
            </a:r>
          </a:p>
          <a:p>
            <a:pPr>
              <a:lnSpc>
                <a:spcPct val="107000"/>
              </a:lnSpc>
              <a:spcAft>
                <a:spcPts val="800"/>
              </a:spcAft>
            </a:pPr>
            <a:endPar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Here are some ideas about what you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could</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say. You can say different things if you wish! </a:t>
            </a:r>
          </a:p>
          <a:p>
            <a:pPr>
              <a:lnSpc>
                <a:spcPct val="107000"/>
              </a:lnSpc>
              <a:spcAft>
                <a:spcPts val="800"/>
              </a:spcAft>
            </a:pPr>
            <a:endPar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Say something about the weather.</a:t>
            </a:r>
          </a:p>
          <a:p>
            <a:pPr marL="342900" indent="-342900">
              <a:lnSpc>
                <a:spcPct val="107000"/>
              </a:lnSpc>
              <a:spcAft>
                <a:spcPts val="800"/>
              </a:spcAft>
              <a:buFont typeface="Arial" panose="020B0604020202020204" pitchFamily="34" charset="0"/>
              <a:buChar char="•"/>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Say what there is in the area.</a:t>
            </a:r>
          </a:p>
          <a:p>
            <a:pPr marL="342900" indent="-342900">
              <a:lnSpc>
                <a:spcPct val="107000"/>
              </a:lnSpc>
              <a:spcAft>
                <a:spcPts val="800"/>
              </a:spcAft>
              <a:buFont typeface="Arial" panose="020B0604020202020204" pitchFamily="34" charset="0"/>
              <a:buChar char="•"/>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Describe the people on the right. </a:t>
            </a:r>
          </a:p>
          <a:p>
            <a:pPr marL="342900" indent="-342900">
              <a:lnSpc>
                <a:spcPct val="107000"/>
              </a:lnSpc>
              <a:spcAft>
                <a:spcPts val="800"/>
              </a:spcAft>
              <a:buFont typeface="Arial" panose="020B0604020202020204" pitchFamily="34" charset="0"/>
              <a:buChar char="•"/>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Say where the people are.</a:t>
            </a:r>
          </a:p>
        </p:txBody>
      </p:sp>
    </p:spTree>
    <p:extLst>
      <p:ext uri="{BB962C8B-B14F-4D97-AF65-F5344CB8AC3E}">
        <p14:creationId xmlns:p14="http://schemas.microsoft.com/office/powerpoint/2010/main" val="18209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pic>
        <p:nvPicPr>
          <p:cNvPr id="6" name="Picture 5" descr="A group of skiers ski down a slope&#10;&#10;Description automatically generated with medium confidence">
            <a:extLst>
              <a:ext uri="{FF2B5EF4-FFF2-40B4-BE49-F238E27FC236}">
                <a16:creationId xmlns:a16="http://schemas.microsoft.com/office/drawing/2014/main" id="{1B7C774D-CB38-B042-8468-166526BAC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83" y="1551215"/>
            <a:ext cx="6459094" cy="4310743"/>
          </a:xfrm>
          <a:prstGeom prst="rect">
            <a:avLst/>
          </a:prstGeom>
        </p:spPr>
      </p:pic>
      <p:sp>
        <p:nvSpPr>
          <p:cNvPr id="9" name="TextBox 8">
            <a:extLst>
              <a:ext uri="{FF2B5EF4-FFF2-40B4-BE49-F238E27FC236}">
                <a16:creationId xmlns:a16="http://schemas.microsoft.com/office/drawing/2014/main" id="{34E7C665-D585-1343-8466-09EE686335BD}"/>
              </a:ext>
            </a:extLst>
          </p:cNvPr>
          <p:cNvSpPr txBox="1"/>
          <p:nvPr/>
        </p:nvSpPr>
        <p:spPr>
          <a:xfrm>
            <a:off x="6906986" y="2850283"/>
            <a:ext cx="5285014" cy="1157433"/>
          </a:xfrm>
          <a:prstGeom prst="rect">
            <a:avLst/>
          </a:prstGeom>
          <a:noFill/>
        </p:spPr>
        <p:txBody>
          <a:bodyPr wrap="square" rtlCol="0">
            <a:spAutoFit/>
          </a:bodyPr>
          <a:lstStyle/>
          <a:p>
            <a:pPr>
              <a:lnSpc>
                <a:spcPct val="107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PART B</a:t>
            </a:r>
          </a:p>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Ask the man on the right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2 different questions</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(6 marks). </a:t>
            </a:r>
          </a:p>
        </p:txBody>
      </p:sp>
    </p:spTree>
    <p:extLst>
      <p:ext uri="{BB962C8B-B14F-4D97-AF65-F5344CB8AC3E}">
        <p14:creationId xmlns:p14="http://schemas.microsoft.com/office/powerpoint/2010/main" val="1941878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sp>
        <p:nvSpPr>
          <p:cNvPr id="2" name="TextBox 1">
            <a:extLst>
              <a:ext uri="{FF2B5EF4-FFF2-40B4-BE49-F238E27FC236}">
                <a16:creationId xmlns:a16="http://schemas.microsoft.com/office/drawing/2014/main" id="{E2164883-38A3-174D-92CF-A5AF192363E2}"/>
              </a:ext>
            </a:extLst>
          </p:cNvPr>
          <p:cNvSpPr txBox="1"/>
          <p:nvPr/>
        </p:nvSpPr>
        <p:spPr>
          <a:xfrm>
            <a:off x="359763" y="1274164"/>
            <a:ext cx="11167673" cy="4207883"/>
          </a:xfrm>
          <a:prstGeom prst="rect">
            <a:avLst/>
          </a:prstGeom>
          <a:noFill/>
        </p:spPr>
        <p:txBody>
          <a:bodyPr wrap="square" rtlCol="0">
            <a:spAutoFit/>
          </a:bodyPr>
          <a:lstStyle/>
          <a:p>
            <a:pPr>
              <a:lnSpc>
                <a:spcPct val="150000"/>
              </a:lnSpc>
              <a:spcAft>
                <a:spcPts val="800"/>
              </a:spcAft>
            </a:pP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For</a:t>
            </a: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 meaning: </a:t>
            </a: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2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marks awarded where the meaning of the idea is communicated with little effort required on the part of the listener.</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1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a:t>
            </a: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awarded where the meaning of the idea is communicated with some effort required on the part of the listener.</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0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marks awarded where the meaning of the sentence is not communicated.</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34767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sp>
        <p:nvSpPr>
          <p:cNvPr id="2" name="TextBox 1">
            <a:extLst>
              <a:ext uri="{FF2B5EF4-FFF2-40B4-BE49-F238E27FC236}">
                <a16:creationId xmlns:a16="http://schemas.microsoft.com/office/drawing/2014/main" id="{E2164883-38A3-174D-92CF-A5AF192363E2}"/>
              </a:ext>
            </a:extLst>
          </p:cNvPr>
          <p:cNvSpPr txBox="1"/>
          <p:nvPr/>
        </p:nvSpPr>
        <p:spPr>
          <a:xfrm>
            <a:off x="359763" y="1274164"/>
            <a:ext cx="11572407" cy="4207883"/>
          </a:xfrm>
          <a:prstGeom prst="rect">
            <a:avLst/>
          </a:prstGeom>
          <a:noFill/>
        </p:spPr>
        <p:txBody>
          <a:bodyPr wrap="square" rtlCol="0">
            <a:spAutoFit/>
          </a:bodyPr>
          <a:lstStyle/>
          <a:p>
            <a:pPr>
              <a:lnSpc>
                <a:spcPct val="150000"/>
              </a:lnSpc>
              <a:spcAft>
                <a:spcPts val="800"/>
              </a:spcAft>
            </a:pP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For </a:t>
            </a: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accuracy:</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1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all or most of the features (vocabulary, grammar, pronunciation, intonation) are accurately produced.</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0.5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some of the features (vocabulary, grammar, pronunciation, intonation) are accurately produced.</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0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marks awarded where few or none of the features (vocabulary, grammar, pronunciation, intonation) are accurately produced.</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01436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sp>
        <p:nvSpPr>
          <p:cNvPr id="2" name="TextBox 1">
            <a:extLst>
              <a:ext uri="{FF2B5EF4-FFF2-40B4-BE49-F238E27FC236}">
                <a16:creationId xmlns:a16="http://schemas.microsoft.com/office/drawing/2014/main" id="{E2164883-38A3-174D-92CF-A5AF192363E2}"/>
              </a:ext>
            </a:extLst>
          </p:cNvPr>
          <p:cNvSpPr txBox="1"/>
          <p:nvPr/>
        </p:nvSpPr>
        <p:spPr>
          <a:xfrm>
            <a:off x="359763" y="1274164"/>
            <a:ext cx="11572407" cy="3653629"/>
          </a:xfrm>
          <a:prstGeom prst="rect">
            <a:avLst/>
          </a:prstGeom>
          <a:noFill/>
        </p:spPr>
        <p:txBody>
          <a:bodyPr wrap="square" rtlCol="0">
            <a:spAutoFit/>
          </a:bodyPr>
          <a:lstStyle/>
          <a:p>
            <a:pPr>
              <a:lnSpc>
                <a:spcPct val="150000"/>
              </a:lnSpc>
              <a:spcAft>
                <a:spcPts val="800"/>
              </a:spcAft>
            </a:pP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For </a:t>
            </a: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fluency for both parts A &amp; B combined:</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2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speech does not contain many hesitations in between clauses and/or only contains a small number of self-corrections.</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1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there are a few hesitations and/or self-corrections</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0 </a:t>
            </a:r>
            <a:r>
              <a:rPr lang="en-GB" sz="2400" dirty="0">
                <a:solidFill>
                  <a:srgbClr val="1F4E79"/>
                </a:solidFill>
                <a:latin typeface="Century Gothic" panose="020B0502020202020204" pitchFamily="34" charset="0"/>
                <a:ea typeface="SimSun" panose="02010600030101010101" pitchFamily="2" charset="-122"/>
                <a:cs typeface="Arial" panose="020B0604020202020204" pitchFamily="34" charset="0"/>
              </a:rPr>
              <a:t>marks awarded where speech contains many hesitations or self-corrections.</a:t>
            </a: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 </a:t>
            </a:r>
            <a:endParaRPr lang="en-GB" sz="2400" dirty="0">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21530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400" b="1" dirty="0">
                <a:solidFill>
                  <a:schemeClr val="bg1"/>
                </a:solidFill>
              </a:rPr>
              <a:t>Section E (Reading Aloud and Comprehension)</a:t>
            </a:r>
          </a:p>
        </p:txBody>
      </p:sp>
      <p:sp>
        <p:nvSpPr>
          <p:cNvPr id="9" name="TextBox 8">
            <a:extLst>
              <a:ext uri="{FF2B5EF4-FFF2-40B4-BE49-F238E27FC236}">
                <a16:creationId xmlns:a16="http://schemas.microsoft.com/office/drawing/2014/main" id="{34E7C665-D585-1343-8466-09EE686335BD}"/>
              </a:ext>
            </a:extLst>
          </p:cNvPr>
          <p:cNvSpPr txBox="1"/>
          <p:nvPr/>
        </p:nvSpPr>
        <p:spPr>
          <a:xfrm>
            <a:off x="261258" y="1152106"/>
            <a:ext cx="6195987" cy="5163401"/>
          </a:xfrm>
          <a:prstGeom prst="rect">
            <a:avLst/>
          </a:prstGeom>
          <a:noFill/>
        </p:spPr>
        <p:txBody>
          <a:bodyPr wrap="square" rtlCol="0">
            <a:spAutoFit/>
          </a:bodyPr>
          <a:lstStyle/>
          <a:p>
            <a:pPr>
              <a:lnSpc>
                <a:spcPct val="150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PART A </a:t>
            </a:r>
          </a:p>
          <a:p>
            <a:pPr>
              <a:lnSpc>
                <a:spcPct val="150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Read</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the following text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aloud</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50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You won’t know some of the words – don’t worry! Just do your best to read them aloud as you think they should sound in French. </a:t>
            </a:r>
          </a:p>
          <a:p>
            <a:pPr>
              <a:lnSpc>
                <a:spcPct val="150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You will get marks for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understandable</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and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fluent</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pronunciation. </a:t>
            </a:r>
          </a:p>
          <a:p>
            <a:pPr>
              <a:lnSpc>
                <a:spcPct val="150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PART B</a:t>
            </a:r>
          </a:p>
          <a:p>
            <a:pPr>
              <a:lnSpc>
                <a:spcPct val="150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Now say, in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English, any 2 facts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mentioned in the text about Louis Braille. </a:t>
            </a:r>
          </a:p>
        </p:txBody>
      </p:sp>
      <p:sp>
        <p:nvSpPr>
          <p:cNvPr id="2" name="TextBox 1">
            <a:extLst>
              <a:ext uri="{FF2B5EF4-FFF2-40B4-BE49-F238E27FC236}">
                <a16:creationId xmlns:a16="http://schemas.microsoft.com/office/drawing/2014/main" id="{EC7BD56A-4183-0142-B675-F1C51401AD2A}"/>
              </a:ext>
            </a:extLst>
          </p:cNvPr>
          <p:cNvSpPr txBox="1"/>
          <p:nvPr/>
        </p:nvSpPr>
        <p:spPr>
          <a:xfrm>
            <a:off x="7053941" y="3733806"/>
            <a:ext cx="4604657" cy="2342116"/>
          </a:xfrm>
          <a:prstGeom prst="rect">
            <a:avLst/>
          </a:prstGeom>
          <a:noFill/>
          <a:ln>
            <a:solidFill>
              <a:srgbClr val="115076"/>
            </a:solidFill>
          </a:ln>
        </p:spPr>
        <p:txBody>
          <a:bodyPr wrap="square" rtlCol="0">
            <a:spAutoFit/>
          </a:bodyPr>
          <a:lstStyle/>
          <a:p>
            <a:pPr algn="ctr">
              <a:lnSpc>
                <a:spcPct val="150000"/>
              </a:lnSpc>
            </a:pPr>
            <a:r>
              <a:rPr lang="fr-FR" sz="2000" dirty="0">
                <a:solidFill>
                  <a:srgbClr val="115076"/>
                </a:solidFill>
              </a:rPr>
              <a:t>Louis Braille est un professeur et inventeur français. Il a créé un système d’écriture pour les hommes et les femmes qui n’ont pas le sens de la vue. </a:t>
            </a:r>
          </a:p>
        </p:txBody>
      </p:sp>
      <p:pic>
        <p:nvPicPr>
          <p:cNvPr id="5" name="Picture 4" descr="Text&#10;&#10;Description automatically generated">
            <a:extLst>
              <a:ext uri="{FF2B5EF4-FFF2-40B4-BE49-F238E27FC236}">
                <a16:creationId xmlns:a16="http://schemas.microsoft.com/office/drawing/2014/main" id="{2A9172DB-7C41-1549-B67A-18A3AC5A4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41" y="506185"/>
            <a:ext cx="4604657" cy="3069771"/>
          </a:xfrm>
          <a:prstGeom prst="rect">
            <a:avLst/>
          </a:prstGeom>
        </p:spPr>
      </p:pic>
    </p:spTree>
    <p:extLst>
      <p:ext uri="{BB962C8B-B14F-4D97-AF65-F5344CB8AC3E}">
        <p14:creationId xmlns:p14="http://schemas.microsoft.com/office/powerpoint/2010/main" val="16477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A (Listening)</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2343" cy="2964914"/>
          </a:xfrm>
          <a:prstGeom prst="rect">
            <a:avLst/>
          </a:prstGeom>
          <a:noFill/>
        </p:spPr>
        <p:txBody>
          <a:bodyPr wrap="square" rtlCol="0">
            <a:spAutoFit/>
          </a:bodyPr>
          <a:lstStyle/>
          <a:p>
            <a:pPr>
              <a:spcAft>
                <a:spcPts val="800"/>
              </a:spcAft>
            </a:pPr>
            <a:r>
              <a:rPr lang="en-US" sz="2000" b="1" dirty="0">
                <a:solidFill>
                  <a:schemeClr val="accent5">
                    <a:lumMod val="50000"/>
                  </a:schemeClr>
                </a:solidFill>
              </a:rPr>
              <a:t>Part A</a:t>
            </a:r>
          </a:p>
          <a:p>
            <a:pPr>
              <a:spcAft>
                <a:spcPts val="800"/>
              </a:spcAft>
            </a:pPr>
            <a:r>
              <a:rPr lang="en-US" sz="2000" dirty="0">
                <a:solidFill>
                  <a:schemeClr val="accent5">
                    <a:lumMod val="50000"/>
                  </a:schemeClr>
                </a:solidFill>
              </a:rPr>
              <a:t>You will hear Abdel talk about going on holiday. Here are some activities he mentions (plus some that she does not mention!). You have </a:t>
            </a:r>
            <a:r>
              <a:rPr lang="en-US" sz="2000" b="1" dirty="0">
                <a:solidFill>
                  <a:schemeClr val="accent5">
                    <a:lumMod val="50000"/>
                  </a:schemeClr>
                </a:solidFill>
              </a:rPr>
              <a:t>10 seconds </a:t>
            </a:r>
            <a:r>
              <a:rPr lang="en-US" sz="2000" dirty="0">
                <a:solidFill>
                  <a:schemeClr val="accent5">
                    <a:lumMod val="50000"/>
                  </a:schemeClr>
                </a:solidFill>
              </a:rPr>
              <a:t>to read the activities. </a:t>
            </a:r>
          </a:p>
          <a:p>
            <a:pPr algn="ctr">
              <a:spcAft>
                <a:spcPts val="800"/>
              </a:spcAft>
            </a:pPr>
            <a:r>
              <a:rPr lang="en-US" sz="2000" b="1" dirty="0">
                <a:solidFill>
                  <a:srgbClr val="EE6000"/>
                </a:solidFill>
              </a:rPr>
              <a:t>go on holiday with family / go on holiday alone / travel to Italy / travel to England /  speak English / speak Italian</a:t>
            </a:r>
            <a:endParaRPr lang="en-US" sz="2000" dirty="0">
              <a:solidFill>
                <a:schemeClr val="accent5">
                  <a:lumMod val="50000"/>
                </a:schemeClr>
              </a:solidFill>
            </a:endParaRPr>
          </a:p>
          <a:p>
            <a:pPr>
              <a:spcAft>
                <a:spcPts val="800"/>
              </a:spcAft>
            </a:pPr>
            <a:r>
              <a:rPr lang="en-US" sz="2000" dirty="0">
                <a:solidFill>
                  <a:schemeClr val="accent5">
                    <a:lumMod val="50000"/>
                  </a:schemeClr>
                </a:solidFill>
              </a:rPr>
              <a:t>Write </a:t>
            </a:r>
            <a:r>
              <a:rPr lang="en-US" sz="2000" b="1" dirty="0">
                <a:solidFill>
                  <a:schemeClr val="accent5">
                    <a:lumMod val="50000"/>
                  </a:schemeClr>
                </a:solidFill>
              </a:rPr>
              <a:t>one</a:t>
            </a:r>
            <a:r>
              <a:rPr lang="en-US" sz="2000" dirty="0">
                <a:solidFill>
                  <a:schemeClr val="accent5">
                    <a:lumMod val="50000"/>
                  </a:schemeClr>
                </a:solidFill>
              </a:rPr>
              <a:t> activity into each space in the grid below. You must decide </a:t>
            </a:r>
            <a:r>
              <a:rPr lang="en-US" sz="2000" b="1" dirty="0">
                <a:solidFill>
                  <a:schemeClr val="accent5">
                    <a:lumMod val="50000"/>
                  </a:schemeClr>
                </a:solidFill>
              </a:rPr>
              <a:t>who</a:t>
            </a:r>
            <a:r>
              <a:rPr lang="en-US" sz="2000" dirty="0">
                <a:solidFill>
                  <a:schemeClr val="accent5">
                    <a:lumMod val="50000"/>
                  </a:schemeClr>
                </a:solidFill>
              </a:rPr>
              <a:t> does the activity, and </a:t>
            </a:r>
            <a:r>
              <a:rPr lang="en-US" sz="2000" b="1" dirty="0">
                <a:solidFill>
                  <a:schemeClr val="accent5">
                    <a:lumMod val="50000"/>
                  </a:schemeClr>
                </a:solidFill>
              </a:rPr>
              <a:t>when</a:t>
            </a:r>
            <a:r>
              <a:rPr lang="en-US" sz="2000" dirty="0">
                <a:solidFill>
                  <a:schemeClr val="accent5">
                    <a:lumMod val="50000"/>
                  </a:schemeClr>
                </a:solidFill>
              </a:rPr>
              <a:t>.</a:t>
            </a:r>
          </a:p>
          <a:p>
            <a:pPr>
              <a:spcAft>
                <a:spcPts val="800"/>
              </a:spcAft>
            </a:pPr>
            <a:r>
              <a:rPr lang="en-US" sz="2000" dirty="0">
                <a:solidFill>
                  <a:schemeClr val="accent5">
                    <a:lumMod val="50000"/>
                  </a:schemeClr>
                </a:solidFill>
              </a:rPr>
              <a:t>You will hear the story </a:t>
            </a:r>
            <a:r>
              <a:rPr lang="en-US" sz="2000" b="1" dirty="0">
                <a:solidFill>
                  <a:schemeClr val="accent5">
                    <a:lumMod val="50000"/>
                  </a:schemeClr>
                </a:solidFill>
              </a:rPr>
              <a:t>twice</a:t>
            </a:r>
            <a:r>
              <a:rPr lang="en-US" sz="2000" dirty="0">
                <a:solidFill>
                  <a:schemeClr val="accent5">
                    <a:lumMod val="50000"/>
                  </a:schemeClr>
                </a:solidFill>
              </a:rPr>
              <a:t>, with a </a:t>
            </a:r>
            <a:r>
              <a:rPr lang="en-US" sz="2000" b="1" dirty="0">
                <a:solidFill>
                  <a:schemeClr val="accent5">
                    <a:lumMod val="50000"/>
                  </a:schemeClr>
                </a:solidFill>
              </a:rPr>
              <a:t>20 second </a:t>
            </a:r>
            <a:r>
              <a:rPr lang="en-US" sz="2000" dirty="0">
                <a:solidFill>
                  <a:schemeClr val="accent5">
                    <a:lumMod val="50000"/>
                  </a:schemeClr>
                </a:solidFill>
              </a:rPr>
              <a:t>gap in between. </a:t>
            </a:r>
          </a:p>
        </p:txBody>
      </p:sp>
      <p:graphicFrame>
        <p:nvGraphicFramePr>
          <p:cNvPr id="6" name="Table 6">
            <a:extLst>
              <a:ext uri="{FF2B5EF4-FFF2-40B4-BE49-F238E27FC236}">
                <a16:creationId xmlns:a16="http://schemas.microsoft.com/office/drawing/2014/main" id="{6AA3DAC6-79C4-B54C-BA24-5A0BF4955409}"/>
              </a:ext>
            </a:extLst>
          </p:cNvPr>
          <p:cNvGraphicFramePr>
            <a:graphicFrameLocks noGrp="1"/>
          </p:cNvGraphicFramePr>
          <p:nvPr>
            <p:extLst>
              <p:ext uri="{D42A27DB-BD31-4B8C-83A1-F6EECF244321}">
                <p14:modId xmlns:p14="http://schemas.microsoft.com/office/powerpoint/2010/main" val="705746754"/>
              </p:ext>
            </p:extLst>
          </p:nvPr>
        </p:nvGraphicFramePr>
        <p:xfrm>
          <a:off x="348342" y="4453729"/>
          <a:ext cx="11219544" cy="1628524"/>
        </p:xfrm>
        <a:graphic>
          <a:graphicData uri="http://schemas.openxmlformats.org/drawingml/2006/table">
            <a:tbl>
              <a:tblPr firstRow="1" bandRow="1">
                <a:tableStyleId>{5940675A-B579-460E-94D1-54222C63F5DA}</a:tableStyleId>
              </a:tblPr>
              <a:tblGrid>
                <a:gridCol w="2804886">
                  <a:extLst>
                    <a:ext uri="{9D8B030D-6E8A-4147-A177-3AD203B41FA5}">
                      <a16:colId xmlns:a16="http://schemas.microsoft.com/office/drawing/2014/main" val="989710571"/>
                    </a:ext>
                  </a:extLst>
                </a:gridCol>
                <a:gridCol w="2804886">
                  <a:extLst>
                    <a:ext uri="{9D8B030D-6E8A-4147-A177-3AD203B41FA5}">
                      <a16:colId xmlns:a16="http://schemas.microsoft.com/office/drawing/2014/main" val="1794780633"/>
                    </a:ext>
                  </a:extLst>
                </a:gridCol>
                <a:gridCol w="2804886">
                  <a:extLst>
                    <a:ext uri="{9D8B030D-6E8A-4147-A177-3AD203B41FA5}">
                      <a16:colId xmlns:a16="http://schemas.microsoft.com/office/drawing/2014/main" val="794368500"/>
                    </a:ext>
                  </a:extLst>
                </a:gridCol>
                <a:gridCol w="2804886">
                  <a:extLst>
                    <a:ext uri="{9D8B030D-6E8A-4147-A177-3AD203B41FA5}">
                      <a16:colId xmlns:a16="http://schemas.microsoft.com/office/drawing/2014/main" val="3689158176"/>
                    </a:ext>
                  </a:extLst>
                </a:gridCol>
              </a:tblGrid>
              <a:tr h="407131">
                <a:tc>
                  <a:txBody>
                    <a:bodyPr/>
                    <a:lstStyle/>
                    <a:p>
                      <a:pPr algn="ctr"/>
                      <a:endParaRPr lang="en-US"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in the past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in general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in the future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61428756"/>
                  </a:ext>
                </a:extLst>
              </a:tr>
              <a:tr h="407131">
                <a:tc>
                  <a:txBody>
                    <a:bodyPr/>
                    <a:lstStyle/>
                    <a:p>
                      <a:pPr algn="ctr"/>
                      <a:r>
                        <a:rPr lang="en-US" sz="2000" dirty="0">
                          <a:solidFill>
                            <a:srgbClr val="115076"/>
                          </a:solidFill>
                        </a:rPr>
                        <a:t>Abdel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280608026"/>
                  </a:ext>
                </a:extLst>
              </a:tr>
              <a:tr h="407131">
                <a:tc>
                  <a:txBody>
                    <a:bodyPr/>
                    <a:lstStyle/>
                    <a:p>
                      <a:pPr algn="ctr"/>
                      <a:r>
                        <a:rPr lang="en-US" sz="2000" dirty="0">
                          <a:solidFill>
                            <a:srgbClr val="115076"/>
                          </a:solidFill>
                        </a:rPr>
                        <a:t>Abdel’s friend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22693348"/>
                  </a:ext>
                </a:extLst>
              </a:tr>
              <a:tr h="407131">
                <a:tc>
                  <a:txBody>
                    <a:bodyPr/>
                    <a:lstStyle/>
                    <a:p>
                      <a:pPr algn="ctr"/>
                      <a:r>
                        <a:rPr lang="en-US" sz="2000" dirty="0">
                          <a:solidFill>
                            <a:srgbClr val="115076"/>
                          </a:solidFill>
                        </a:rPr>
                        <a:t>Abdel and his friend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2565755079"/>
                  </a:ext>
                </a:extLst>
              </a:tr>
            </a:tbl>
          </a:graphicData>
        </a:graphic>
      </p:graphicFrame>
      <p:sp>
        <p:nvSpPr>
          <p:cNvPr id="3" name="Action Button: Go Forward or Next 2">
            <a:hlinkClick r:id="" action="ppaction://noaction" highlightClick="1">
              <a:snd r:embed="rId4" name="AYK slide 2 (33seconds).wav"/>
            </a:hlinkClick>
            <a:extLst>
              <a:ext uri="{FF2B5EF4-FFF2-40B4-BE49-F238E27FC236}">
                <a16:creationId xmlns:a16="http://schemas.microsoft.com/office/drawing/2014/main" id="{D2D54BD5-BEAF-467E-85DB-4CE85679876A}"/>
              </a:ext>
            </a:extLst>
          </p:cNvPr>
          <p:cNvSpPr/>
          <p:nvPr/>
        </p:nvSpPr>
        <p:spPr>
          <a:xfrm>
            <a:off x="8247467" y="3657600"/>
            <a:ext cx="540000" cy="54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sp>
        <p:nvSpPr>
          <p:cNvPr id="2" name="TextBox 1">
            <a:extLst>
              <a:ext uri="{FF2B5EF4-FFF2-40B4-BE49-F238E27FC236}">
                <a16:creationId xmlns:a16="http://schemas.microsoft.com/office/drawing/2014/main" id="{E2164883-38A3-174D-92CF-A5AF192363E2}"/>
              </a:ext>
            </a:extLst>
          </p:cNvPr>
          <p:cNvSpPr txBox="1"/>
          <p:nvPr/>
        </p:nvSpPr>
        <p:spPr>
          <a:xfrm>
            <a:off x="309796" y="1101905"/>
            <a:ext cx="11572407" cy="5262979"/>
          </a:xfrm>
          <a:prstGeom prst="rect">
            <a:avLst/>
          </a:prstGeom>
          <a:noFill/>
        </p:spPr>
        <p:txBody>
          <a:bodyPr wrap="square" rtlCol="0">
            <a:spAutoFit/>
          </a:bodyPr>
          <a:lstStyle/>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PART A (MARKING)</a:t>
            </a:r>
          </a:p>
          <a:p>
            <a:pPr>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1 mark</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 awarded where words are pronounced very clearly and comprehensibly, with all or most of the features (SSCs, liaison, stress patterns) accurately produced.</a:t>
            </a:r>
            <a:endParaRPr lang="en-GB" dirty="0">
              <a:latin typeface="Century Gothic" panose="020B0502020202020204" pitchFamily="34" charset="0"/>
              <a:ea typeface="SimSun" panose="02010600030101010101" pitchFamily="2" charset="-122"/>
              <a:cs typeface="Times New Roman" panose="02020603050405020304" pitchFamily="18" charset="0"/>
            </a:endParaRPr>
          </a:p>
          <a:p>
            <a:pPr marL="457200">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Plus 1 </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the sentence is read very fluently (with few hesitations </a:t>
            </a:r>
            <a:b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b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and/or self-corrections)</a:t>
            </a:r>
            <a:endParaRPr lang="en-GB" dirty="0">
              <a:latin typeface="Century Gothic" panose="020B0502020202020204" pitchFamily="34" charset="0"/>
              <a:ea typeface="SimSun" panose="02010600030101010101" pitchFamily="2" charset="-122"/>
              <a:cs typeface="Times New Roman" panose="02020603050405020304" pitchFamily="18" charset="0"/>
            </a:endParaRPr>
          </a:p>
          <a:p>
            <a:pPr marL="457200">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Plus 0.5 </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the sentence is read quite fluently (with some </a:t>
            </a:r>
            <a:b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b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hesitations and/or self-corrections).</a:t>
            </a:r>
            <a:endParaRPr lang="en-GB" dirty="0">
              <a:latin typeface="Century Gothic" panose="020B0502020202020204" pitchFamily="34" charset="0"/>
              <a:ea typeface="SimSun" panose="02010600030101010101" pitchFamily="2" charset="-122"/>
              <a:cs typeface="Times New Roman" panose="02020603050405020304" pitchFamily="18" charset="0"/>
            </a:endParaRPr>
          </a:p>
          <a:p>
            <a:pPr>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0.5 mark </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awarded where words are pronounced quite clearly and comprehensibly, with most of the features (SSCs, liaison, stress patterns) accurately produced.</a:t>
            </a:r>
            <a:endParaRPr lang="en-GB" dirty="0">
              <a:latin typeface="Century Gothic" panose="020B0502020202020204" pitchFamily="34" charset="0"/>
              <a:ea typeface="SimSun" panose="02010600030101010101" pitchFamily="2" charset="-122"/>
              <a:cs typeface="Times New Roman" panose="02020603050405020304" pitchFamily="18" charset="0"/>
            </a:endParaRPr>
          </a:p>
          <a:p>
            <a:pPr marL="457200">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Plus 1 </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the sentence is read very fluently (with few hesitations </a:t>
            </a:r>
            <a:b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b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and/or self-corrections).</a:t>
            </a:r>
            <a:endParaRPr lang="en-GB" dirty="0">
              <a:latin typeface="Century Gothic" panose="020B0502020202020204" pitchFamily="34" charset="0"/>
              <a:ea typeface="SimSun" panose="02010600030101010101" pitchFamily="2" charset="-122"/>
              <a:cs typeface="Times New Roman" panose="02020603050405020304" pitchFamily="18" charset="0"/>
            </a:endParaRPr>
          </a:p>
          <a:p>
            <a:pPr marL="457200">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Plus 0.5 </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mark awarded where the sentence is read quite fluently (with some </a:t>
            </a:r>
            <a:b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b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hesitations and/or self-corrections).</a:t>
            </a:r>
            <a:endParaRPr lang="en-GB" dirty="0">
              <a:latin typeface="Century Gothic" panose="020B0502020202020204" pitchFamily="34" charset="0"/>
              <a:ea typeface="SimSun" panose="02010600030101010101" pitchFamily="2" charset="-122"/>
              <a:cs typeface="Times New Roman" panose="02020603050405020304" pitchFamily="18" charset="0"/>
            </a:endParaRPr>
          </a:p>
          <a:p>
            <a:pPr>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0 marks</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 awarded where words are pronounced neither clearly nor comprehensibly, with few of the features (SSCs, liaison, stress patterns) accurately produced.</a:t>
            </a:r>
            <a:endParaRPr lang="en-GB" dirty="0">
              <a:latin typeface="Century Gothic" panose="020B0502020202020204" pitchFamily="34" charset="0"/>
              <a:ea typeface="SimSun" panose="02010600030101010101" pitchFamily="2" charset="-122"/>
              <a:cs typeface="Times New Roman" panose="02020603050405020304" pitchFamily="18" charset="0"/>
            </a:endParaRPr>
          </a:p>
          <a:p>
            <a:pPr marL="457200">
              <a:spcAft>
                <a:spcPts val="400"/>
              </a:spcAft>
            </a:pPr>
            <a:r>
              <a:rPr lang="en-GB" b="1" dirty="0">
                <a:solidFill>
                  <a:srgbClr val="1F4E79"/>
                </a:solidFill>
                <a:latin typeface="Century Gothic" panose="020B0502020202020204" pitchFamily="34" charset="0"/>
                <a:ea typeface="SimSun" panose="02010600030101010101" pitchFamily="2" charset="-122"/>
                <a:cs typeface="Arial" panose="020B0604020202020204" pitchFamily="34" charset="0"/>
              </a:rPr>
              <a:t>0 </a:t>
            </a:r>
            <a:r>
              <a:rPr lang="en-GB" dirty="0">
                <a:solidFill>
                  <a:srgbClr val="1F4E79"/>
                </a:solidFill>
                <a:latin typeface="Century Gothic" panose="020B0502020202020204" pitchFamily="34" charset="0"/>
                <a:ea typeface="SimSun" panose="02010600030101010101" pitchFamily="2" charset="-122"/>
                <a:cs typeface="Arial" panose="020B0604020202020204" pitchFamily="34" charset="0"/>
              </a:rPr>
              <a:t>marks awarded for fluency where the unit is not awarded any marks for comprehensibility.</a:t>
            </a:r>
            <a:endParaRPr lang="en-GB" dirty="0">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51133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sp>
        <p:nvSpPr>
          <p:cNvPr id="9" name="TextBox 8">
            <a:extLst>
              <a:ext uri="{FF2B5EF4-FFF2-40B4-BE49-F238E27FC236}">
                <a16:creationId xmlns:a16="http://schemas.microsoft.com/office/drawing/2014/main" id="{AF201BF9-5108-44D6-BADD-CE2F5EC7E738}"/>
              </a:ext>
            </a:extLst>
          </p:cNvPr>
          <p:cNvSpPr txBox="1"/>
          <p:nvPr/>
        </p:nvSpPr>
        <p:spPr>
          <a:xfrm>
            <a:off x="132997" y="1345150"/>
            <a:ext cx="11935178" cy="2042803"/>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This text is composed of roughly 80% words which have been covered in the NCELP Scheme of Work up to the point of these assessments. The other 20%, which have not yet been covered, are shaded grey in the marking grid below. These unfamiliar words are transparent cognates of English, whose SSCs have been covered in the SoW to date. The cognates provide a good test of SSC knowledge (as learners must inhibit their English SSCs), and aid comprehension for Part B where they must demonstrate understanding.</a:t>
            </a:r>
            <a:endParaRPr lang="fr-FR" sz="2000" dirty="0">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0" name="Table 10">
            <a:extLst>
              <a:ext uri="{FF2B5EF4-FFF2-40B4-BE49-F238E27FC236}">
                <a16:creationId xmlns:a16="http://schemas.microsoft.com/office/drawing/2014/main" id="{72F03636-541D-4312-B8B1-054A51CB9BEA}"/>
              </a:ext>
            </a:extLst>
          </p:cNvPr>
          <p:cNvGraphicFramePr>
            <a:graphicFrameLocks noGrp="1"/>
          </p:cNvGraphicFramePr>
          <p:nvPr>
            <p:extLst>
              <p:ext uri="{D42A27DB-BD31-4B8C-83A1-F6EECF244321}">
                <p14:modId xmlns:p14="http://schemas.microsoft.com/office/powerpoint/2010/main" val="4186052854"/>
              </p:ext>
            </p:extLst>
          </p:nvPr>
        </p:nvGraphicFramePr>
        <p:xfrm>
          <a:off x="317500" y="3658655"/>
          <a:ext cx="11417300" cy="2499360"/>
        </p:xfrm>
        <a:graphic>
          <a:graphicData uri="http://schemas.openxmlformats.org/drawingml/2006/table">
            <a:tbl>
              <a:tblPr firstRow="1" bandRow="1">
                <a:tableStyleId>{5940675A-B579-460E-94D1-54222C63F5DA}</a:tableStyleId>
              </a:tblPr>
              <a:tblGrid>
                <a:gridCol w="768350">
                  <a:extLst>
                    <a:ext uri="{9D8B030D-6E8A-4147-A177-3AD203B41FA5}">
                      <a16:colId xmlns:a16="http://schemas.microsoft.com/office/drawing/2014/main" val="3926030821"/>
                    </a:ext>
                  </a:extLst>
                </a:gridCol>
                <a:gridCol w="5876876">
                  <a:extLst>
                    <a:ext uri="{9D8B030D-6E8A-4147-A177-3AD203B41FA5}">
                      <a16:colId xmlns:a16="http://schemas.microsoft.com/office/drawing/2014/main" val="1008772061"/>
                    </a:ext>
                  </a:extLst>
                </a:gridCol>
                <a:gridCol w="4772074">
                  <a:extLst>
                    <a:ext uri="{9D8B030D-6E8A-4147-A177-3AD203B41FA5}">
                      <a16:colId xmlns:a16="http://schemas.microsoft.com/office/drawing/2014/main" val="780367318"/>
                    </a:ext>
                  </a:extLst>
                </a:gridCol>
              </a:tblGrid>
              <a:tr h="370840">
                <a:tc>
                  <a:txBody>
                    <a:bodyPr/>
                    <a:lstStyle/>
                    <a:p>
                      <a:endParaRPr lang="fr-FR" sz="2000" dirty="0">
                        <a:solidFill>
                          <a:schemeClr val="accent1">
                            <a:lumMod val="50000"/>
                          </a:schemeClr>
                        </a:solidFill>
                      </a:endParaRPr>
                    </a:p>
                  </a:txBody>
                  <a:tcPr/>
                </a:tc>
                <a:tc>
                  <a:txBody>
                    <a:bodyPr/>
                    <a:lstStyle/>
                    <a:p>
                      <a:r>
                        <a:rPr lang="en-GB" sz="2000" b="1" dirty="0">
                          <a:solidFill>
                            <a:schemeClr val="accent1">
                              <a:lumMod val="50000"/>
                            </a:schemeClr>
                          </a:solidFill>
                        </a:rPr>
                        <a:t>Idea</a:t>
                      </a:r>
                      <a:endParaRPr lang="fr-FR" sz="2000" b="1" dirty="0">
                        <a:solidFill>
                          <a:schemeClr val="accent1">
                            <a:lumMod val="50000"/>
                          </a:schemeClr>
                        </a:solidFill>
                      </a:endParaRPr>
                    </a:p>
                  </a:txBody>
                  <a:tcPr/>
                </a:tc>
                <a:tc>
                  <a:txBody>
                    <a:bodyPr/>
                    <a:lstStyle/>
                    <a:p>
                      <a:r>
                        <a:rPr lang="en-GB" sz="2000" b="1" dirty="0">
                          <a:solidFill>
                            <a:schemeClr val="accent1">
                              <a:lumMod val="50000"/>
                            </a:schemeClr>
                          </a:solidFill>
                        </a:rPr>
                        <a:t>Notes on tolerance</a:t>
                      </a:r>
                      <a:endParaRPr lang="fr-FR" sz="2000" b="1" dirty="0">
                        <a:solidFill>
                          <a:schemeClr val="accent1">
                            <a:lumMod val="50000"/>
                          </a:schemeClr>
                        </a:solidFill>
                      </a:endParaRPr>
                    </a:p>
                  </a:txBody>
                  <a:tcPr/>
                </a:tc>
                <a:extLst>
                  <a:ext uri="{0D108BD9-81ED-4DB2-BD59-A6C34878D82A}">
                    <a16:rowId xmlns:a16="http://schemas.microsoft.com/office/drawing/2014/main" val="3050570024"/>
                  </a:ext>
                </a:extLst>
              </a:tr>
              <a:tr h="370840">
                <a:tc>
                  <a:txBody>
                    <a:bodyPr/>
                    <a:lstStyle/>
                    <a:p>
                      <a:pPr algn="ctr"/>
                      <a:r>
                        <a:rPr lang="en-GB" sz="2000" dirty="0">
                          <a:solidFill>
                            <a:schemeClr val="accent1">
                              <a:lumMod val="50000"/>
                            </a:schemeClr>
                          </a:solidFill>
                        </a:rPr>
                        <a:t>1.</a:t>
                      </a:r>
                      <a:endParaRPr lang="fr-FR" sz="2000" dirty="0">
                        <a:solidFill>
                          <a:schemeClr val="accent1">
                            <a:lumMod val="50000"/>
                          </a:schemeClr>
                        </a:solidFill>
                      </a:endParaRPr>
                    </a:p>
                  </a:txBody>
                  <a:tcPr/>
                </a:tc>
                <a:tc>
                  <a:txBody>
                    <a:bodyPr/>
                    <a:lstStyle/>
                    <a:p>
                      <a:r>
                        <a:rPr lang="fr-FR" sz="2000" dirty="0">
                          <a:solidFill>
                            <a:schemeClr val="accent1">
                              <a:lumMod val="50000"/>
                            </a:schemeClr>
                          </a:solidFill>
                          <a:highlight>
                            <a:srgbClr val="C0C0C0"/>
                          </a:highlight>
                        </a:rPr>
                        <a:t>Louis Braille </a:t>
                      </a:r>
                      <a:r>
                        <a:rPr lang="fr-FR" sz="2000" dirty="0">
                          <a:solidFill>
                            <a:schemeClr val="accent1">
                              <a:lumMod val="50000"/>
                            </a:schemeClr>
                          </a:solidFill>
                        </a:rPr>
                        <a:t>est un professeur et </a:t>
                      </a:r>
                      <a:r>
                        <a:rPr lang="fr-FR" sz="2000" dirty="0">
                          <a:solidFill>
                            <a:schemeClr val="accent1">
                              <a:lumMod val="50000"/>
                            </a:schemeClr>
                          </a:solidFill>
                          <a:highlight>
                            <a:srgbClr val="C0C0C0"/>
                          </a:highlight>
                        </a:rPr>
                        <a:t>inventeur</a:t>
                      </a:r>
                      <a:r>
                        <a:rPr lang="fr-FR" sz="2000" dirty="0">
                          <a:solidFill>
                            <a:schemeClr val="accent1">
                              <a:lumMod val="50000"/>
                            </a:schemeClr>
                          </a:solidFill>
                        </a:rPr>
                        <a:t> français. </a:t>
                      </a:r>
                    </a:p>
                  </a:txBody>
                  <a:tcPr/>
                </a:tc>
                <a:tc>
                  <a:txBody>
                    <a:bodyPr/>
                    <a:lstStyle/>
                    <a:p>
                      <a:r>
                        <a:rPr lang="en-GB" sz="2000" dirty="0">
                          <a:solidFill>
                            <a:schemeClr val="accent1">
                              <a:lumMod val="50000"/>
                            </a:schemeClr>
                          </a:solidFill>
                        </a:rPr>
                        <a:t>liaison is required with ‘</a:t>
                      </a:r>
                      <a:r>
                        <a:rPr lang="en-GB" sz="2000" dirty="0" err="1">
                          <a:solidFill>
                            <a:schemeClr val="accent1">
                              <a:lumMod val="50000"/>
                            </a:schemeClr>
                          </a:solidFill>
                        </a:rPr>
                        <a:t>es</a:t>
                      </a:r>
                      <a:r>
                        <a:rPr lang="en-GB" sz="2000" b="1" dirty="0" err="1">
                          <a:solidFill>
                            <a:schemeClr val="accent1">
                              <a:lumMod val="50000"/>
                            </a:schemeClr>
                          </a:solidFill>
                        </a:rPr>
                        <a:t>t</a:t>
                      </a:r>
                      <a:r>
                        <a:rPr lang="en-GB" sz="2000" b="1" dirty="0">
                          <a:solidFill>
                            <a:schemeClr val="accent1">
                              <a:lumMod val="50000"/>
                            </a:schemeClr>
                          </a:solidFill>
                        </a:rPr>
                        <a:t> u</a:t>
                      </a:r>
                      <a:r>
                        <a:rPr lang="en-GB" sz="2000" dirty="0">
                          <a:solidFill>
                            <a:schemeClr val="accent1">
                              <a:lumMod val="50000"/>
                            </a:schemeClr>
                          </a:solidFill>
                        </a:rPr>
                        <a:t>n’</a:t>
                      </a:r>
                      <a:endParaRPr lang="fr-FR" sz="2000" dirty="0">
                        <a:solidFill>
                          <a:schemeClr val="accent1">
                            <a:lumMod val="50000"/>
                          </a:schemeClr>
                        </a:solidFill>
                      </a:endParaRPr>
                    </a:p>
                  </a:txBody>
                  <a:tcPr/>
                </a:tc>
                <a:extLst>
                  <a:ext uri="{0D108BD9-81ED-4DB2-BD59-A6C34878D82A}">
                    <a16:rowId xmlns:a16="http://schemas.microsoft.com/office/drawing/2014/main" val="1289031855"/>
                  </a:ext>
                </a:extLst>
              </a:tr>
              <a:tr h="370840">
                <a:tc>
                  <a:txBody>
                    <a:bodyPr/>
                    <a:lstStyle/>
                    <a:p>
                      <a:pPr algn="ctr"/>
                      <a:r>
                        <a:rPr lang="en-GB" sz="2000" dirty="0">
                          <a:solidFill>
                            <a:schemeClr val="accent1">
                              <a:lumMod val="50000"/>
                            </a:schemeClr>
                          </a:solidFill>
                        </a:rPr>
                        <a:t>2.</a:t>
                      </a:r>
                      <a:endParaRPr lang="fr-FR" sz="2000" dirty="0">
                        <a:solidFill>
                          <a:schemeClr val="accent1">
                            <a:lumMod val="50000"/>
                          </a:schemeClr>
                        </a:solidFill>
                      </a:endParaRPr>
                    </a:p>
                  </a:txBody>
                  <a:tcPr/>
                </a:tc>
                <a:tc>
                  <a:txBody>
                    <a:bodyPr/>
                    <a:lstStyle/>
                    <a:p>
                      <a:r>
                        <a:rPr lang="fr-FR" sz="2000" dirty="0">
                          <a:solidFill>
                            <a:schemeClr val="accent1">
                              <a:lumMod val="50000"/>
                            </a:schemeClr>
                          </a:solidFill>
                        </a:rPr>
                        <a:t>Il a créé un système d’</a:t>
                      </a:r>
                      <a:r>
                        <a:rPr lang="fr-FR" sz="2000" dirty="0">
                          <a:solidFill>
                            <a:schemeClr val="accent1">
                              <a:lumMod val="50000"/>
                            </a:schemeClr>
                          </a:solidFill>
                          <a:highlight>
                            <a:srgbClr val="C0C0C0"/>
                          </a:highlight>
                        </a:rPr>
                        <a:t>écriture</a:t>
                      </a:r>
                    </a:p>
                    <a:p>
                      <a:endParaRPr lang="fr-FR" sz="2000" dirty="0">
                        <a:solidFill>
                          <a:schemeClr val="accent1">
                            <a:lumMod val="50000"/>
                          </a:schemeClr>
                        </a:solidFill>
                      </a:endParaRPr>
                    </a:p>
                  </a:txBody>
                  <a:tcPr/>
                </a:tc>
                <a:tc>
                  <a:txBody>
                    <a:bodyPr/>
                    <a:lstStyle/>
                    <a:p>
                      <a:endParaRPr lang="fr-FR" sz="2000" dirty="0">
                        <a:solidFill>
                          <a:schemeClr val="accent1">
                            <a:lumMod val="50000"/>
                          </a:schemeClr>
                        </a:solidFill>
                      </a:endParaRPr>
                    </a:p>
                  </a:txBody>
                  <a:tcPr/>
                </a:tc>
                <a:extLst>
                  <a:ext uri="{0D108BD9-81ED-4DB2-BD59-A6C34878D82A}">
                    <a16:rowId xmlns:a16="http://schemas.microsoft.com/office/drawing/2014/main" val="693105908"/>
                  </a:ext>
                </a:extLst>
              </a:tr>
              <a:tr h="370840">
                <a:tc>
                  <a:txBody>
                    <a:bodyPr/>
                    <a:lstStyle/>
                    <a:p>
                      <a:pPr algn="ctr"/>
                      <a:r>
                        <a:rPr lang="en-GB" sz="2000" dirty="0">
                          <a:solidFill>
                            <a:schemeClr val="accent1">
                              <a:lumMod val="50000"/>
                            </a:schemeClr>
                          </a:solidFill>
                        </a:rPr>
                        <a:t>3.</a:t>
                      </a:r>
                      <a:endParaRPr lang="fr-FR"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pour les hommes et les femmes qui n’ont </a:t>
                      </a:r>
                      <a:r>
                        <a:rPr lang="fr-FR" sz="2000">
                          <a:solidFill>
                            <a:schemeClr val="accent1">
                              <a:lumMod val="50000"/>
                            </a:schemeClr>
                          </a:solidFill>
                        </a:rPr>
                        <a:t>pas le </a:t>
                      </a:r>
                      <a:r>
                        <a:rPr lang="fr-FR" sz="2000" dirty="0">
                          <a:solidFill>
                            <a:schemeClr val="accent1">
                              <a:lumMod val="50000"/>
                            </a:schemeClr>
                          </a:solidFill>
                          <a:highlight>
                            <a:srgbClr val="C0C0C0"/>
                          </a:highlight>
                        </a:rPr>
                        <a:t>sens</a:t>
                      </a:r>
                      <a:r>
                        <a:rPr lang="fr-FR" sz="2000" dirty="0">
                          <a:solidFill>
                            <a:schemeClr val="accent1">
                              <a:lumMod val="50000"/>
                            </a:schemeClr>
                          </a:solidFill>
                        </a:rPr>
                        <a:t> de la vue.</a:t>
                      </a:r>
                    </a:p>
                  </a:txBody>
                  <a:tcPr/>
                </a:tc>
                <a:tc>
                  <a:txBody>
                    <a:bodyPr/>
                    <a:lstStyle/>
                    <a:p>
                      <a:r>
                        <a:rPr lang="en-GB" sz="2000" dirty="0">
                          <a:solidFill>
                            <a:schemeClr val="accent1">
                              <a:lumMod val="50000"/>
                            </a:schemeClr>
                          </a:solidFill>
                        </a:rPr>
                        <a:t>liaison is required with ‘le</a:t>
                      </a:r>
                      <a:r>
                        <a:rPr lang="en-GB" sz="2000" b="1" dirty="0">
                          <a:solidFill>
                            <a:schemeClr val="accent1">
                              <a:lumMod val="50000"/>
                            </a:schemeClr>
                          </a:solidFill>
                        </a:rPr>
                        <a:t>s</a:t>
                      </a:r>
                      <a:r>
                        <a:rPr lang="en-GB" sz="2000" b="0" dirty="0">
                          <a:solidFill>
                            <a:schemeClr val="accent1">
                              <a:lumMod val="50000"/>
                            </a:schemeClr>
                          </a:solidFill>
                        </a:rPr>
                        <a:t> </a:t>
                      </a:r>
                      <a:r>
                        <a:rPr lang="en-GB" sz="2000" b="1" dirty="0">
                          <a:solidFill>
                            <a:schemeClr val="accent1">
                              <a:lumMod val="50000"/>
                            </a:schemeClr>
                          </a:solidFill>
                        </a:rPr>
                        <a:t>h</a:t>
                      </a:r>
                      <a:r>
                        <a:rPr lang="en-GB" sz="2000" b="0" dirty="0">
                          <a:solidFill>
                            <a:schemeClr val="accent1">
                              <a:lumMod val="50000"/>
                            </a:schemeClr>
                          </a:solidFill>
                        </a:rPr>
                        <a:t>ommes</a:t>
                      </a:r>
                      <a:r>
                        <a:rPr lang="en-GB" sz="2000" dirty="0">
                          <a:solidFill>
                            <a:schemeClr val="accent1">
                              <a:lumMod val="50000"/>
                            </a:schemeClr>
                          </a:solidFill>
                        </a:rPr>
                        <a:t>’</a:t>
                      </a:r>
                      <a:endParaRPr lang="fr-FR" sz="2000" dirty="0">
                        <a:solidFill>
                          <a:schemeClr val="accent1">
                            <a:lumMod val="50000"/>
                          </a:schemeClr>
                        </a:solidFill>
                      </a:endParaRPr>
                    </a:p>
                  </a:txBody>
                  <a:tcPr/>
                </a:tc>
                <a:extLst>
                  <a:ext uri="{0D108BD9-81ED-4DB2-BD59-A6C34878D82A}">
                    <a16:rowId xmlns:a16="http://schemas.microsoft.com/office/drawing/2014/main" val="1991921275"/>
                  </a:ext>
                </a:extLst>
              </a:tr>
            </a:tbl>
          </a:graphicData>
        </a:graphic>
      </p:graphicFrame>
    </p:spTree>
    <p:extLst>
      <p:ext uri="{BB962C8B-B14F-4D97-AF65-F5344CB8AC3E}">
        <p14:creationId xmlns:p14="http://schemas.microsoft.com/office/powerpoint/2010/main" val="3949726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D (Speaking)</a:t>
            </a:r>
          </a:p>
        </p:txBody>
      </p:sp>
      <p:sp>
        <p:nvSpPr>
          <p:cNvPr id="2" name="TextBox 1">
            <a:extLst>
              <a:ext uri="{FF2B5EF4-FFF2-40B4-BE49-F238E27FC236}">
                <a16:creationId xmlns:a16="http://schemas.microsoft.com/office/drawing/2014/main" id="{E2164883-38A3-174D-92CF-A5AF192363E2}"/>
              </a:ext>
            </a:extLst>
          </p:cNvPr>
          <p:cNvSpPr txBox="1"/>
          <p:nvPr/>
        </p:nvSpPr>
        <p:spPr>
          <a:xfrm>
            <a:off x="359763" y="1124264"/>
            <a:ext cx="11572407" cy="2339102"/>
          </a:xfrm>
          <a:prstGeom prst="rect">
            <a:avLst/>
          </a:prstGeom>
          <a:noFill/>
        </p:spPr>
        <p:txBody>
          <a:bodyPr wrap="square" rtlCol="0">
            <a:spAutoFit/>
          </a:bodyPr>
          <a:lstStyle/>
          <a:p>
            <a:pPr>
              <a:lnSpc>
                <a:spcPct val="150000"/>
              </a:lnSpc>
              <a:spcAft>
                <a:spcPts val="800"/>
              </a:spcAft>
            </a:pPr>
            <a:r>
              <a:rPr lang="en-GB" sz="2400" b="1" dirty="0">
                <a:solidFill>
                  <a:srgbClr val="1F4E79"/>
                </a:solidFill>
                <a:latin typeface="Century Gothic" panose="020B0502020202020204" pitchFamily="34" charset="0"/>
                <a:ea typeface="SimSun" panose="02010600030101010101" pitchFamily="2" charset="-122"/>
                <a:cs typeface="Arial" panose="020B0604020202020204" pitchFamily="34" charset="0"/>
              </a:rPr>
              <a:t>PART B (MARKING)</a:t>
            </a:r>
          </a:p>
          <a:p>
            <a:pPr>
              <a:spcAft>
                <a:spcPts val="400"/>
              </a:spcAft>
            </a:pP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Award 0.5 marks for each idea correctly identifies in the text, up to a maximum of 1 point for ideas from a single sentence. </a:t>
            </a:r>
          </a:p>
          <a:p>
            <a:pPr>
              <a:spcAft>
                <a:spcPts val="400"/>
              </a:spcAft>
            </a:pP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The ideas can be expressed using any reasonable English formulation. Given the use of narrative present in the text, it is OK if the present tense is used in the English renderings (or the past, or a mixture). </a:t>
            </a:r>
            <a:endParaRPr lang="en-GB" sz="2000" dirty="0">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4">
            <a:extLst>
              <a:ext uri="{FF2B5EF4-FFF2-40B4-BE49-F238E27FC236}">
                <a16:creationId xmlns:a16="http://schemas.microsoft.com/office/drawing/2014/main" id="{422522FC-C535-C34D-B246-5F5139B8FA24}"/>
              </a:ext>
            </a:extLst>
          </p:cNvPr>
          <p:cNvGraphicFramePr>
            <a:graphicFrameLocks noGrp="1"/>
          </p:cNvGraphicFramePr>
          <p:nvPr>
            <p:extLst>
              <p:ext uri="{D42A27DB-BD31-4B8C-83A1-F6EECF244321}">
                <p14:modId xmlns:p14="http://schemas.microsoft.com/office/powerpoint/2010/main" val="4092971387"/>
              </p:ext>
            </p:extLst>
          </p:nvPr>
        </p:nvGraphicFramePr>
        <p:xfrm>
          <a:off x="359763" y="3647085"/>
          <a:ext cx="11350974" cy="2160000"/>
        </p:xfrm>
        <a:graphic>
          <a:graphicData uri="http://schemas.openxmlformats.org/drawingml/2006/table">
            <a:tbl>
              <a:tblPr firstRow="1" bandRow="1">
                <a:tableStyleId>{5940675A-B579-460E-94D1-54222C63F5DA}</a:tableStyleId>
              </a:tblPr>
              <a:tblGrid>
                <a:gridCol w="1331348">
                  <a:extLst>
                    <a:ext uri="{9D8B030D-6E8A-4147-A177-3AD203B41FA5}">
                      <a16:colId xmlns:a16="http://schemas.microsoft.com/office/drawing/2014/main" val="1763756354"/>
                    </a:ext>
                  </a:extLst>
                </a:gridCol>
                <a:gridCol w="10019626">
                  <a:extLst>
                    <a:ext uri="{9D8B030D-6E8A-4147-A177-3AD203B41FA5}">
                      <a16:colId xmlns:a16="http://schemas.microsoft.com/office/drawing/2014/main" val="1176435606"/>
                    </a:ext>
                  </a:extLst>
                </a:gridCol>
              </a:tblGrid>
              <a:tr h="1080000">
                <a:tc>
                  <a:txBody>
                    <a:bodyPr/>
                    <a:lstStyle/>
                    <a:p>
                      <a:pPr algn="ctr"/>
                      <a:r>
                        <a:rPr lang="en-US" sz="2000"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dirty="0">
                          <a:solidFill>
                            <a:srgbClr val="115076"/>
                          </a:solidFill>
                        </a:rPr>
                        <a:t>Louis Braille is a [French] [teacher] and [inventor].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048954"/>
                  </a:ext>
                </a:extLst>
              </a:tr>
              <a:tr h="1080000">
                <a:tc>
                  <a:txBody>
                    <a:bodyPr/>
                    <a:lstStyle/>
                    <a:p>
                      <a:pPr algn="ctr"/>
                      <a:r>
                        <a:rPr lang="en-US" sz="2000"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dirty="0">
                          <a:solidFill>
                            <a:srgbClr val="115076"/>
                          </a:solidFill>
                        </a:rPr>
                        <a:t>He [created] a [writing system] for men and women who [don’t have] a [sense of sight]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47588228"/>
                  </a:ext>
                </a:extLst>
              </a:tr>
            </a:tbl>
          </a:graphicData>
        </a:graphic>
      </p:graphicFrame>
    </p:spTree>
    <p:extLst>
      <p:ext uri="{BB962C8B-B14F-4D97-AF65-F5344CB8AC3E}">
        <p14:creationId xmlns:p14="http://schemas.microsoft.com/office/powerpoint/2010/main" val="1137149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AA3DAC6-79C4-B54C-BA24-5A0BF4955409}"/>
              </a:ext>
            </a:extLst>
          </p:cNvPr>
          <p:cNvGraphicFramePr>
            <a:graphicFrameLocks noGrp="1"/>
          </p:cNvGraphicFramePr>
          <p:nvPr>
            <p:extLst>
              <p:ext uri="{D42A27DB-BD31-4B8C-83A1-F6EECF244321}">
                <p14:modId xmlns:p14="http://schemas.microsoft.com/office/powerpoint/2010/main" val="3665005413"/>
              </p:ext>
            </p:extLst>
          </p:nvPr>
        </p:nvGraphicFramePr>
        <p:xfrm>
          <a:off x="326570" y="1944914"/>
          <a:ext cx="11538860" cy="4158346"/>
        </p:xfrm>
        <a:graphic>
          <a:graphicData uri="http://schemas.openxmlformats.org/drawingml/2006/table">
            <a:tbl>
              <a:tblPr firstRow="1" bandRow="1">
                <a:tableStyleId>{5940675A-B579-460E-94D1-54222C63F5DA}</a:tableStyleId>
              </a:tblPr>
              <a:tblGrid>
                <a:gridCol w="2884715">
                  <a:extLst>
                    <a:ext uri="{9D8B030D-6E8A-4147-A177-3AD203B41FA5}">
                      <a16:colId xmlns:a16="http://schemas.microsoft.com/office/drawing/2014/main" val="989710571"/>
                    </a:ext>
                  </a:extLst>
                </a:gridCol>
                <a:gridCol w="2884715">
                  <a:extLst>
                    <a:ext uri="{9D8B030D-6E8A-4147-A177-3AD203B41FA5}">
                      <a16:colId xmlns:a16="http://schemas.microsoft.com/office/drawing/2014/main" val="1794780633"/>
                    </a:ext>
                  </a:extLst>
                </a:gridCol>
                <a:gridCol w="2884715">
                  <a:extLst>
                    <a:ext uri="{9D8B030D-6E8A-4147-A177-3AD203B41FA5}">
                      <a16:colId xmlns:a16="http://schemas.microsoft.com/office/drawing/2014/main" val="794368500"/>
                    </a:ext>
                  </a:extLst>
                </a:gridCol>
                <a:gridCol w="2884715">
                  <a:extLst>
                    <a:ext uri="{9D8B030D-6E8A-4147-A177-3AD203B41FA5}">
                      <a16:colId xmlns:a16="http://schemas.microsoft.com/office/drawing/2014/main" val="3689158176"/>
                    </a:ext>
                  </a:extLst>
                </a:gridCol>
              </a:tblGrid>
              <a:tr h="522514">
                <a:tc>
                  <a:txBody>
                    <a:bodyPr/>
                    <a:lstStyle/>
                    <a:p>
                      <a:pPr algn="ctr"/>
                      <a:endParaRPr lang="en-US"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in the past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in general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in the future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61428756"/>
                  </a:ext>
                </a:extLst>
              </a:tr>
              <a:tr h="1211944">
                <a:tc>
                  <a:txBody>
                    <a:bodyPr/>
                    <a:lstStyle/>
                    <a:p>
                      <a:pPr algn="ctr"/>
                      <a:r>
                        <a:rPr lang="en-US" sz="2000" dirty="0">
                          <a:solidFill>
                            <a:srgbClr val="115076"/>
                          </a:solidFill>
                        </a:rPr>
                        <a:t>Abdel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travel to England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go on holiday alone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going to England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280608026"/>
                  </a:ext>
                </a:extLst>
              </a:tr>
              <a:tr h="1211944">
                <a:tc>
                  <a:txBody>
                    <a:bodyPr/>
                    <a:lstStyle/>
                    <a:p>
                      <a:pPr algn="ctr"/>
                      <a:r>
                        <a:rPr lang="en-US" sz="2000" dirty="0">
                          <a:solidFill>
                            <a:srgbClr val="115076"/>
                          </a:solidFill>
                        </a:rPr>
                        <a:t>Abdel’s friend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speak Italian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22693348"/>
                  </a:ext>
                </a:extLst>
              </a:tr>
              <a:tr h="1211944">
                <a:tc>
                  <a:txBody>
                    <a:bodyPr/>
                    <a:lstStyle/>
                    <a:p>
                      <a:pPr algn="ctr"/>
                      <a:r>
                        <a:rPr lang="en-US" sz="2000">
                          <a:solidFill>
                            <a:srgbClr val="115076"/>
                          </a:solidFill>
                        </a:rPr>
                        <a:t>Abdel and his friend</a:t>
                      </a:r>
                      <a:endParaRPr lang="en-US"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_____________</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1. travel to Italy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256575507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A (Listening)</a:t>
            </a:r>
          </a:p>
        </p:txBody>
      </p:sp>
      <p:sp>
        <p:nvSpPr>
          <p:cNvPr id="3" name="TextBox 2">
            <a:extLst>
              <a:ext uri="{FF2B5EF4-FFF2-40B4-BE49-F238E27FC236}">
                <a16:creationId xmlns:a16="http://schemas.microsoft.com/office/drawing/2014/main" id="{FAF78336-0FC5-D648-883C-0FB0D5D814E7}"/>
              </a:ext>
            </a:extLst>
          </p:cNvPr>
          <p:cNvSpPr txBox="1"/>
          <p:nvPr/>
        </p:nvSpPr>
        <p:spPr>
          <a:xfrm>
            <a:off x="326570" y="1323970"/>
            <a:ext cx="1595309" cy="461665"/>
          </a:xfrm>
          <a:prstGeom prst="rect">
            <a:avLst/>
          </a:prstGeom>
          <a:noFill/>
        </p:spPr>
        <p:txBody>
          <a:bodyPr wrap="none" rtlCol="0">
            <a:spAutoFit/>
          </a:bodyPr>
          <a:lstStyle/>
          <a:p>
            <a:pPr algn="l"/>
            <a:r>
              <a:rPr lang="en-US" sz="2400" b="1" dirty="0">
                <a:solidFill>
                  <a:schemeClr val="accent5">
                    <a:lumMod val="50000"/>
                  </a:schemeClr>
                </a:solidFill>
              </a:rPr>
              <a:t>ANSWERS</a:t>
            </a:r>
          </a:p>
        </p:txBody>
      </p:sp>
      <p:sp>
        <p:nvSpPr>
          <p:cNvPr id="5" name="Rectangle 4">
            <a:extLst>
              <a:ext uri="{FF2B5EF4-FFF2-40B4-BE49-F238E27FC236}">
                <a16:creationId xmlns:a16="http://schemas.microsoft.com/office/drawing/2014/main" id="{6EA5D041-DB7A-A34E-B0F8-34CAABB0078E}"/>
              </a:ext>
            </a:extLst>
          </p:cNvPr>
          <p:cNvSpPr/>
          <p:nvPr/>
        </p:nvSpPr>
        <p:spPr>
          <a:xfrm>
            <a:off x="3285251" y="2489494"/>
            <a:ext cx="2719449" cy="1033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E3625D-A560-AF42-B282-F61136754C24}"/>
              </a:ext>
            </a:extLst>
          </p:cNvPr>
          <p:cNvSpPr/>
          <p:nvPr/>
        </p:nvSpPr>
        <p:spPr>
          <a:xfrm>
            <a:off x="6187301" y="2578298"/>
            <a:ext cx="2719449" cy="1033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A6C58-8449-3344-A68A-63183A60BEEF}"/>
              </a:ext>
            </a:extLst>
          </p:cNvPr>
          <p:cNvSpPr/>
          <p:nvPr/>
        </p:nvSpPr>
        <p:spPr>
          <a:xfrm>
            <a:off x="9145981" y="5070107"/>
            <a:ext cx="2719449" cy="1033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C2D9E1-3E49-F645-9D43-2C1D29DD681A}"/>
              </a:ext>
            </a:extLst>
          </p:cNvPr>
          <p:cNvSpPr/>
          <p:nvPr/>
        </p:nvSpPr>
        <p:spPr>
          <a:xfrm>
            <a:off x="6096000" y="3770730"/>
            <a:ext cx="2719449" cy="1033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69F71131-0A7B-C942-9BF2-C2C08BA57AD4}"/>
              </a:ext>
            </a:extLst>
          </p:cNvPr>
          <p:cNvSpPr/>
          <p:nvPr/>
        </p:nvSpPr>
        <p:spPr>
          <a:xfrm>
            <a:off x="6797040" y="182880"/>
            <a:ext cx="5068390" cy="1493520"/>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 mark = </a:t>
            </a:r>
            <a:r>
              <a:rPr lang="en-US" sz="2000" dirty="0"/>
              <a:t>correctly assigning an activity to a person(s)</a:t>
            </a:r>
          </a:p>
          <a:p>
            <a:pPr algn="ctr"/>
            <a:r>
              <a:rPr lang="en-US" sz="2000" b="1" dirty="0"/>
              <a:t>1 mark = </a:t>
            </a:r>
            <a:r>
              <a:rPr lang="en-US" sz="2000" dirty="0"/>
              <a:t>correctly assigning an activity to a time period. </a:t>
            </a:r>
          </a:p>
        </p:txBody>
      </p:sp>
    </p:spTree>
    <p:extLst>
      <p:ext uri="{BB962C8B-B14F-4D97-AF65-F5344CB8AC3E}">
        <p14:creationId xmlns:p14="http://schemas.microsoft.com/office/powerpoint/2010/main" val="211383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A (Listening)</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1015663"/>
          </a:xfrm>
          <a:prstGeom prst="rect">
            <a:avLst/>
          </a:prstGeom>
          <a:noFill/>
        </p:spPr>
        <p:txBody>
          <a:bodyPr wrap="square" rtlCol="0">
            <a:spAutoFit/>
          </a:bodyPr>
          <a:lstStyle/>
          <a:p>
            <a:r>
              <a:rPr lang="en-US" sz="2000" b="1" dirty="0">
                <a:solidFill>
                  <a:schemeClr val="accent5">
                    <a:lumMod val="50000"/>
                  </a:schemeClr>
                </a:solidFill>
              </a:rPr>
              <a:t>Part B</a:t>
            </a:r>
          </a:p>
          <a:p>
            <a:endParaRPr lang="en-US" sz="2000" dirty="0">
              <a:solidFill>
                <a:schemeClr val="accent5">
                  <a:lumMod val="50000"/>
                </a:schemeClr>
              </a:solidFill>
            </a:endParaRPr>
          </a:p>
          <a:p>
            <a:r>
              <a:rPr lang="en-US" sz="2000" dirty="0">
                <a:solidFill>
                  <a:schemeClr val="accent5">
                    <a:lumMod val="50000"/>
                  </a:schemeClr>
                </a:solidFill>
              </a:rPr>
              <a:t>Now listen for a </a:t>
            </a:r>
            <a:r>
              <a:rPr lang="en-US" sz="2000" b="1" dirty="0">
                <a:solidFill>
                  <a:schemeClr val="accent5">
                    <a:lumMod val="50000"/>
                  </a:schemeClr>
                </a:solidFill>
              </a:rPr>
              <a:t>third time</a:t>
            </a:r>
            <a:r>
              <a:rPr lang="en-US" sz="2000" dirty="0">
                <a:solidFill>
                  <a:schemeClr val="accent5">
                    <a:lumMod val="50000"/>
                  </a:schemeClr>
                </a:solidFill>
              </a:rPr>
              <a:t>. Answer the questions </a:t>
            </a:r>
            <a:r>
              <a:rPr lang="en-US" sz="2000" b="1" dirty="0">
                <a:solidFill>
                  <a:schemeClr val="accent5">
                    <a:lumMod val="50000"/>
                  </a:schemeClr>
                </a:solidFill>
              </a:rPr>
              <a:t>in English</a:t>
            </a:r>
            <a:r>
              <a:rPr lang="en-US" sz="2000" dirty="0">
                <a:solidFill>
                  <a:schemeClr val="accent5">
                    <a:lumMod val="50000"/>
                  </a:schemeClr>
                </a:solidFill>
              </a:rPr>
              <a:t>. </a:t>
            </a:r>
          </a:p>
        </p:txBody>
      </p:sp>
      <p:graphicFrame>
        <p:nvGraphicFramePr>
          <p:cNvPr id="3" name="Table 4">
            <a:extLst>
              <a:ext uri="{FF2B5EF4-FFF2-40B4-BE49-F238E27FC236}">
                <a16:creationId xmlns:a16="http://schemas.microsoft.com/office/drawing/2014/main" id="{FD1F53C1-A84D-1C48-B56F-027F173C3145}"/>
              </a:ext>
            </a:extLst>
          </p:cNvPr>
          <p:cNvGraphicFramePr>
            <a:graphicFrameLocks noGrp="1"/>
          </p:cNvGraphicFramePr>
          <p:nvPr>
            <p:extLst>
              <p:ext uri="{D42A27DB-BD31-4B8C-83A1-F6EECF244321}">
                <p14:modId xmlns:p14="http://schemas.microsoft.com/office/powerpoint/2010/main" val="2148650216"/>
              </p:ext>
            </p:extLst>
          </p:nvPr>
        </p:nvGraphicFramePr>
        <p:xfrm>
          <a:off x="566056" y="2853262"/>
          <a:ext cx="11071680" cy="2717040"/>
        </p:xfrm>
        <a:graphic>
          <a:graphicData uri="http://schemas.openxmlformats.org/drawingml/2006/table">
            <a:tbl>
              <a:tblPr firstRow="1" bandRow="1">
                <a:tableStyleId>{5940675A-B579-460E-94D1-54222C63F5DA}</a:tableStyleId>
              </a:tblPr>
              <a:tblGrid>
                <a:gridCol w="487680">
                  <a:extLst>
                    <a:ext uri="{9D8B030D-6E8A-4147-A177-3AD203B41FA5}">
                      <a16:colId xmlns:a16="http://schemas.microsoft.com/office/drawing/2014/main" val="4177014710"/>
                    </a:ext>
                  </a:extLst>
                </a:gridCol>
                <a:gridCol w="5292000">
                  <a:extLst>
                    <a:ext uri="{9D8B030D-6E8A-4147-A177-3AD203B41FA5}">
                      <a16:colId xmlns:a16="http://schemas.microsoft.com/office/drawing/2014/main" val="197640726"/>
                    </a:ext>
                  </a:extLst>
                </a:gridCol>
                <a:gridCol w="5292000">
                  <a:extLst>
                    <a:ext uri="{9D8B030D-6E8A-4147-A177-3AD203B41FA5}">
                      <a16:colId xmlns:a16="http://schemas.microsoft.com/office/drawing/2014/main" val="1511707132"/>
                    </a:ext>
                  </a:extLst>
                </a:gridCol>
              </a:tblGrid>
              <a:tr h="605004">
                <a:tc>
                  <a:txBody>
                    <a:bodyPr/>
                    <a:lstStyle/>
                    <a:p>
                      <a:endParaRPr lang="en-US"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b="1" dirty="0">
                          <a:solidFill>
                            <a:srgbClr val="115076"/>
                          </a:solidFill>
                        </a:rPr>
                        <a:t>Write as many details as you can. </a:t>
                      </a:r>
                    </a:p>
                    <a:p>
                      <a:r>
                        <a:rPr lang="en-US" sz="2000" b="1" dirty="0">
                          <a:solidFill>
                            <a:srgbClr val="115076"/>
                          </a:solidFill>
                        </a:rPr>
                        <a:t>(2 marks per question)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49902168"/>
                  </a:ext>
                </a:extLst>
              </a:tr>
              <a:tr h="1008000">
                <a:tc>
                  <a:txBody>
                    <a:bodyPr/>
                    <a:lstStyle/>
                    <a:p>
                      <a:r>
                        <a:rPr lang="en-US" sz="2000"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b="1" dirty="0">
                          <a:solidFill>
                            <a:srgbClr val="115076"/>
                          </a:solidFill>
                        </a:rPr>
                        <a:t>When</a:t>
                      </a:r>
                      <a:r>
                        <a:rPr lang="en-US" sz="2000" dirty="0">
                          <a:solidFill>
                            <a:srgbClr val="115076"/>
                          </a:solidFill>
                        </a:rPr>
                        <a:t> and </a:t>
                      </a:r>
                      <a:r>
                        <a:rPr lang="en-US" sz="2000" b="1" dirty="0">
                          <a:solidFill>
                            <a:srgbClr val="115076"/>
                          </a:solidFill>
                        </a:rPr>
                        <a:t>how</a:t>
                      </a:r>
                      <a:r>
                        <a:rPr lang="en-US" sz="2000" dirty="0">
                          <a:solidFill>
                            <a:srgbClr val="115076"/>
                          </a:solidFill>
                        </a:rPr>
                        <a:t> did Abdel go on holiday last year?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dirty="0">
                          <a:solidFill>
                            <a:srgbClr val="115076"/>
                          </a:solidFill>
                        </a:rPr>
                        <a:t>Italy (1 mark), in September (1 mark)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71147900"/>
                  </a:ext>
                </a:extLst>
              </a:tr>
              <a:tr h="1008000">
                <a:tc>
                  <a:txBody>
                    <a:bodyPr/>
                    <a:lstStyle/>
                    <a:p>
                      <a:r>
                        <a:rPr lang="en-US" sz="2000"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b="1" dirty="0">
                          <a:solidFill>
                            <a:srgbClr val="115076"/>
                          </a:solidFill>
                        </a:rPr>
                        <a:t>Why </a:t>
                      </a:r>
                      <a:r>
                        <a:rPr lang="en-US" sz="2000" dirty="0">
                          <a:solidFill>
                            <a:srgbClr val="115076"/>
                          </a:solidFill>
                        </a:rPr>
                        <a:t>is Abdel going on holiday next year?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dirty="0">
                          <a:solidFill>
                            <a:srgbClr val="115076"/>
                          </a:solidFill>
                        </a:rPr>
                        <a:t>to learn (1 mark) the language(1 mark)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26457829"/>
                  </a:ext>
                </a:extLst>
              </a:tr>
            </a:tbl>
          </a:graphicData>
        </a:graphic>
      </p:graphicFrame>
      <p:sp>
        <p:nvSpPr>
          <p:cNvPr id="6" name="Rectangle 5">
            <a:extLst>
              <a:ext uri="{FF2B5EF4-FFF2-40B4-BE49-F238E27FC236}">
                <a16:creationId xmlns:a16="http://schemas.microsoft.com/office/drawing/2014/main" id="{A2070C53-139D-434A-880F-A1F70F9BB4C2}"/>
              </a:ext>
            </a:extLst>
          </p:cNvPr>
          <p:cNvSpPr/>
          <p:nvPr/>
        </p:nvSpPr>
        <p:spPr>
          <a:xfrm>
            <a:off x="6433492" y="3780139"/>
            <a:ext cx="5085571" cy="591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492D9E-E3F6-F24D-807D-6E0E18105ABB}"/>
              </a:ext>
            </a:extLst>
          </p:cNvPr>
          <p:cNvSpPr/>
          <p:nvPr/>
        </p:nvSpPr>
        <p:spPr>
          <a:xfrm>
            <a:off x="6457245" y="4735843"/>
            <a:ext cx="5085571" cy="591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84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602281A3-9712-8344-B895-B2CF5E674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1358888"/>
            <a:ext cx="4901664" cy="4901664"/>
          </a:xfrm>
          <a:prstGeom prst="rect">
            <a:avLst/>
          </a:prstGeom>
        </p:spPr>
      </p:pic>
      <p:sp>
        <p:nvSpPr>
          <p:cNvPr id="22" name="Rounded Rectangular Callout 21">
            <a:extLst>
              <a:ext uri="{FF2B5EF4-FFF2-40B4-BE49-F238E27FC236}">
                <a16:creationId xmlns:a16="http://schemas.microsoft.com/office/drawing/2014/main" id="{58570DE2-CA6E-664E-B221-15E391D28073}"/>
              </a:ext>
            </a:extLst>
          </p:cNvPr>
          <p:cNvSpPr/>
          <p:nvPr/>
        </p:nvSpPr>
        <p:spPr>
          <a:xfrm>
            <a:off x="3839502" y="4308806"/>
            <a:ext cx="1598605" cy="450574"/>
          </a:xfrm>
          <a:prstGeom prst="wedgeRoundRectCallout">
            <a:avLst>
              <a:gd name="adj1" fmla="val -64996"/>
              <a:gd name="adj2" fmla="val -2774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115076"/>
              </a:solidFill>
            </a:endParaRPr>
          </a:p>
        </p:txBody>
      </p:sp>
      <p:pic>
        <p:nvPicPr>
          <p:cNvPr id="24" name="Picture 23" descr="A picture containing plant&#10;&#10;Description automatically generated">
            <a:extLst>
              <a:ext uri="{FF2B5EF4-FFF2-40B4-BE49-F238E27FC236}">
                <a16:creationId xmlns:a16="http://schemas.microsoft.com/office/drawing/2014/main" id="{AA1EAA25-18CA-DF44-9997-0DECF43D6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162" y="1749060"/>
            <a:ext cx="682460" cy="737795"/>
          </a:xfrm>
          <a:prstGeom prst="rect">
            <a:avLst/>
          </a:prstGeom>
        </p:spPr>
      </p:pic>
      <p:pic>
        <p:nvPicPr>
          <p:cNvPr id="25" name="Picture 24" descr="A picture containing plant&#10;&#10;Description automatically generated">
            <a:extLst>
              <a:ext uri="{FF2B5EF4-FFF2-40B4-BE49-F238E27FC236}">
                <a16:creationId xmlns:a16="http://schemas.microsoft.com/office/drawing/2014/main" id="{9D3C6CFF-C747-BE47-B51B-55B386EFD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8442" y="1796935"/>
            <a:ext cx="682460" cy="73779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DD72E11E-BC0B-804A-90F0-E33990FEE3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302" y="2068250"/>
            <a:ext cx="682460" cy="737795"/>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776EFBE2-6A75-DA4A-B7B9-2A73AD71D5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3571" y="2116125"/>
            <a:ext cx="682460" cy="737795"/>
          </a:xfrm>
          <a:prstGeom prst="rect">
            <a:avLst/>
          </a:prstGeom>
        </p:spPr>
      </p:pic>
      <p:pic>
        <p:nvPicPr>
          <p:cNvPr id="28" name="Picture 27" descr="A picture containing plant&#10;&#10;Description automatically generated">
            <a:extLst>
              <a:ext uri="{FF2B5EF4-FFF2-40B4-BE49-F238E27FC236}">
                <a16:creationId xmlns:a16="http://schemas.microsoft.com/office/drawing/2014/main" id="{3F33AC31-1DF9-F04B-98FC-8BC7657EF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951" y="2177347"/>
            <a:ext cx="682460" cy="737795"/>
          </a:xfrm>
          <a:prstGeom prst="rect">
            <a:avLst/>
          </a:prstGeom>
        </p:spPr>
      </p:pic>
      <p:sp>
        <p:nvSpPr>
          <p:cNvPr id="29" name="Rounded Rectangular Callout 28">
            <a:extLst>
              <a:ext uri="{FF2B5EF4-FFF2-40B4-BE49-F238E27FC236}">
                <a16:creationId xmlns:a16="http://schemas.microsoft.com/office/drawing/2014/main" id="{CF2103B0-CA97-4E45-BA5F-6B9805E625FE}"/>
              </a:ext>
            </a:extLst>
          </p:cNvPr>
          <p:cNvSpPr/>
          <p:nvPr/>
        </p:nvSpPr>
        <p:spPr>
          <a:xfrm>
            <a:off x="3404266" y="3570140"/>
            <a:ext cx="1598605" cy="450574"/>
          </a:xfrm>
          <a:prstGeom prst="wedgeRoundRectCallout">
            <a:avLst>
              <a:gd name="adj1" fmla="val -64996"/>
              <a:gd name="adj2" fmla="val -2774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115076"/>
              </a:solidFill>
            </a:endParaRPr>
          </a:p>
        </p:txBody>
      </p:sp>
      <p:sp>
        <p:nvSpPr>
          <p:cNvPr id="31" name="Rounded Rectangular Callout 30">
            <a:extLst>
              <a:ext uri="{FF2B5EF4-FFF2-40B4-BE49-F238E27FC236}">
                <a16:creationId xmlns:a16="http://schemas.microsoft.com/office/drawing/2014/main" id="{33D7C741-4767-624B-9E78-C581390FD74A}"/>
              </a:ext>
            </a:extLst>
          </p:cNvPr>
          <p:cNvSpPr/>
          <p:nvPr/>
        </p:nvSpPr>
        <p:spPr>
          <a:xfrm>
            <a:off x="1195194" y="4584562"/>
            <a:ext cx="1598605" cy="450574"/>
          </a:xfrm>
          <a:prstGeom prst="wedgeRoundRectCallout">
            <a:avLst>
              <a:gd name="adj1" fmla="val 65004"/>
              <a:gd name="adj2" fmla="val -12366"/>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115076"/>
              </a:solidFill>
            </a:endParaRPr>
          </a:p>
        </p:txBody>
      </p:sp>
      <p:sp>
        <p:nvSpPr>
          <p:cNvPr id="18" name="Rounded Rectangular Callout 17">
            <a:extLst>
              <a:ext uri="{FF2B5EF4-FFF2-40B4-BE49-F238E27FC236}">
                <a16:creationId xmlns:a16="http://schemas.microsoft.com/office/drawing/2014/main" id="{A30FA64C-B0FB-D941-9F02-11C67E58A192}"/>
              </a:ext>
            </a:extLst>
          </p:cNvPr>
          <p:cNvSpPr/>
          <p:nvPr/>
        </p:nvSpPr>
        <p:spPr>
          <a:xfrm>
            <a:off x="9023151" y="164484"/>
            <a:ext cx="2919550" cy="565944"/>
          </a:xfrm>
          <a:prstGeom prst="wedgeRoundRectCallout">
            <a:avLst>
              <a:gd name="adj1" fmla="val -22921"/>
              <a:gd name="adj2" fmla="val 68063"/>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0.5 marks per item</a:t>
            </a:r>
          </a:p>
        </p:txBody>
      </p:sp>
      <p:sp>
        <p:nvSpPr>
          <p:cNvPr id="32" name="Rounded Rectangular Callout 29">
            <a:extLst>
              <a:ext uri="{FF2B5EF4-FFF2-40B4-BE49-F238E27FC236}">
                <a16:creationId xmlns:a16="http://schemas.microsoft.com/office/drawing/2014/main" id="{EA98D1D6-900E-47D8-9002-0EA1F886ACD1}"/>
              </a:ext>
            </a:extLst>
          </p:cNvPr>
          <p:cNvSpPr/>
          <p:nvPr/>
        </p:nvSpPr>
        <p:spPr>
          <a:xfrm>
            <a:off x="3355048" y="2691468"/>
            <a:ext cx="1677471" cy="450574"/>
          </a:xfrm>
          <a:prstGeom prst="wedgeRoundRectCallout">
            <a:avLst>
              <a:gd name="adj1" fmla="val -64996"/>
              <a:gd name="adj2" fmla="val -2774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115076"/>
              </a:solidFill>
            </a:endParaRPr>
          </a:p>
        </p:txBody>
      </p:sp>
      <p:sp>
        <p:nvSpPr>
          <p:cNvPr id="34" name="Rounded Rectangular Callout 20">
            <a:extLst>
              <a:ext uri="{FF2B5EF4-FFF2-40B4-BE49-F238E27FC236}">
                <a16:creationId xmlns:a16="http://schemas.microsoft.com/office/drawing/2014/main" id="{B02BD2BB-0300-473E-BBFC-DBE456CDCAF4}"/>
              </a:ext>
            </a:extLst>
          </p:cNvPr>
          <p:cNvSpPr/>
          <p:nvPr/>
        </p:nvSpPr>
        <p:spPr>
          <a:xfrm>
            <a:off x="318064" y="3779813"/>
            <a:ext cx="1598605" cy="450574"/>
          </a:xfrm>
          <a:prstGeom prst="wedgeRoundRectCallout">
            <a:avLst>
              <a:gd name="adj1" fmla="val 65004"/>
              <a:gd name="adj2" fmla="val 2760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house</a:t>
            </a:r>
          </a:p>
        </p:txBody>
      </p:sp>
      <p:pic>
        <p:nvPicPr>
          <p:cNvPr id="35" name="Picture 2" descr="Home, House, Building, Architecture">
            <a:extLst>
              <a:ext uri="{FF2B5EF4-FFF2-40B4-BE49-F238E27FC236}">
                <a16:creationId xmlns:a16="http://schemas.microsoft.com/office/drawing/2014/main" id="{811295EB-6604-430B-A3C9-CAC63AAFA1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215" y="3779813"/>
            <a:ext cx="630729" cy="6127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Train, Locomotive, Steam, Toy">
            <a:extLst>
              <a:ext uri="{FF2B5EF4-FFF2-40B4-BE49-F238E27FC236}">
                <a16:creationId xmlns:a16="http://schemas.microsoft.com/office/drawing/2014/main" id="{251C1F04-87BE-4643-8A0D-0F2EE7249D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971926" y="4855101"/>
            <a:ext cx="766244" cy="5448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background rectangle">
            <a:extLst>
              <a:ext uri="{FF2B5EF4-FFF2-40B4-BE49-F238E27FC236}">
                <a16:creationId xmlns:a16="http://schemas.microsoft.com/office/drawing/2014/main" id="{B7B6EA6C-61E4-489F-B6E8-319DE0E2184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5438108" cy="867128"/>
          </a:xfrm>
          <a:prstGeom prst="rect">
            <a:avLst/>
          </a:prstGeom>
        </p:spPr>
      </p:pic>
      <p:sp>
        <p:nvSpPr>
          <p:cNvPr id="38" name="Title 3">
            <a:extLst>
              <a:ext uri="{FF2B5EF4-FFF2-40B4-BE49-F238E27FC236}">
                <a16:creationId xmlns:a16="http://schemas.microsoft.com/office/drawing/2014/main" id="{5961FA95-DE25-4BB3-AB3E-3BE0575EBB8D}"/>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Section B (Reading)</a:t>
            </a:r>
          </a:p>
        </p:txBody>
      </p:sp>
      <p:sp>
        <p:nvSpPr>
          <p:cNvPr id="39" name="TextBox 38">
            <a:extLst>
              <a:ext uri="{FF2B5EF4-FFF2-40B4-BE49-F238E27FC236}">
                <a16:creationId xmlns:a16="http://schemas.microsoft.com/office/drawing/2014/main" id="{9689DCD2-DE0B-4AE0-A905-E5DD63023D83}"/>
              </a:ext>
            </a:extLst>
          </p:cNvPr>
          <p:cNvSpPr txBox="1"/>
          <p:nvPr/>
        </p:nvSpPr>
        <p:spPr>
          <a:xfrm>
            <a:off x="6110119" y="253634"/>
            <a:ext cx="5834803" cy="2130327"/>
          </a:xfrm>
          <a:prstGeom prst="rect">
            <a:avLst/>
          </a:prstGeom>
          <a:noFill/>
        </p:spPr>
        <p:txBody>
          <a:bodyPr wrap="square" rtlCol="0">
            <a:spAutoFit/>
          </a:bodyPr>
          <a:lstStyle/>
          <a:p>
            <a:pPr algn="l">
              <a:lnSpc>
                <a:spcPct val="125000"/>
              </a:lnSpc>
              <a:spcAft>
                <a:spcPts val="1200"/>
              </a:spcAft>
            </a:pPr>
            <a:r>
              <a:rPr lang="fr-FR" sz="2000" b="1" dirty="0">
                <a:solidFill>
                  <a:schemeClr val="accent5">
                    <a:lumMod val="50000"/>
                  </a:schemeClr>
                </a:solidFill>
              </a:rPr>
              <a:t>Part A</a:t>
            </a:r>
          </a:p>
          <a:p>
            <a:pPr algn="l">
              <a:lnSpc>
                <a:spcPct val="125000"/>
              </a:lnSpc>
              <a:spcAft>
                <a:spcPts val="1200"/>
              </a:spcAft>
            </a:pPr>
            <a:r>
              <a:rPr lang="en-US" sz="2000" dirty="0">
                <a:solidFill>
                  <a:schemeClr val="accent5">
                    <a:lumMod val="50000"/>
                  </a:schemeClr>
                </a:solidFill>
              </a:rPr>
              <a:t>You are staying with a friend in France. She gives you a map of the town, but it isn’t very clear! </a:t>
            </a:r>
            <a:r>
              <a:rPr lang="en-US" sz="2000" b="1" dirty="0">
                <a:solidFill>
                  <a:schemeClr val="accent5">
                    <a:lumMod val="50000"/>
                  </a:schemeClr>
                </a:solidFill>
              </a:rPr>
              <a:t>Read the text </a:t>
            </a:r>
            <a:r>
              <a:rPr lang="en-US" sz="2000" dirty="0">
                <a:solidFill>
                  <a:schemeClr val="accent5">
                    <a:lumMod val="50000"/>
                  </a:schemeClr>
                </a:solidFill>
              </a:rPr>
              <a:t>and </a:t>
            </a:r>
            <a:r>
              <a:rPr lang="en-US" sz="2000" b="1" dirty="0">
                <a:solidFill>
                  <a:schemeClr val="accent5">
                    <a:lumMod val="50000"/>
                  </a:schemeClr>
                </a:solidFill>
              </a:rPr>
              <a:t>write the English </a:t>
            </a:r>
            <a:r>
              <a:rPr lang="en-US" sz="2000" dirty="0">
                <a:solidFill>
                  <a:schemeClr val="accent5">
                    <a:lumMod val="50000"/>
                  </a:schemeClr>
                </a:solidFill>
              </a:rPr>
              <a:t>for the</a:t>
            </a:r>
            <a:r>
              <a:rPr lang="en-US" sz="2000" b="1" dirty="0">
                <a:solidFill>
                  <a:schemeClr val="accent5">
                    <a:lumMod val="50000"/>
                  </a:schemeClr>
                </a:solidFill>
              </a:rPr>
              <a:t> words in bold</a:t>
            </a:r>
            <a:r>
              <a:rPr lang="en-US" sz="2000" dirty="0">
                <a:solidFill>
                  <a:schemeClr val="accent5">
                    <a:lumMod val="50000"/>
                  </a:schemeClr>
                </a:solidFill>
              </a:rPr>
              <a:t> in the right places.</a:t>
            </a:r>
            <a:endParaRPr lang="fr-FR" sz="2000" dirty="0">
              <a:solidFill>
                <a:schemeClr val="accent5">
                  <a:lumMod val="50000"/>
                </a:schemeClr>
              </a:solidFill>
            </a:endParaRPr>
          </a:p>
        </p:txBody>
      </p:sp>
      <p:sp>
        <p:nvSpPr>
          <p:cNvPr id="40" name="Rectangle: Rounded Corners 39">
            <a:extLst>
              <a:ext uri="{FF2B5EF4-FFF2-40B4-BE49-F238E27FC236}">
                <a16:creationId xmlns:a16="http://schemas.microsoft.com/office/drawing/2014/main" id="{5193917A-9BA7-4181-B589-18321771CFDF}"/>
              </a:ext>
            </a:extLst>
          </p:cNvPr>
          <p:cNvSpPr/>
          <p:nvPr/>
        </p:nvSpPr>
        <p:spPr>
          <a:xfrm>
            <a:off x="6092429" y="2691468"/>
            <a:ext cx="5861445" cy="3569084"/>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extBox 40">
            <a:extLst>
              <a:ext uri="{FF2B5EF4-FFF2-40B4-BE49-F238E27FC236}">
                <a16:creationId xmlns:a16="http://schemas.microsoft.com/office/drawing/2014/main" id="{1C6A9419-66C1-4F9F-98B6-A77EC13BA626}"/>
              </a:ext>
            </a:extLst>
          </p:cNvPr>
          <p:cNvSpPr txBox="1"/>
          <p:nvPr/>
        </p:nvSpPr>
        <p:spPr>
          <a:xfrm>
            <a:off x="6248091" y="2949182"/>
            <a:ext cx="5789983" cy="3053656"/>
          </a:xfrm>
          <a:prstGeom prst="rect">
            <a:avLst/>
          </a:prstGeom>
          <a:noFill/>
        </p:spPr>
        <p:txBody>
          <a:bodyPr wrap="square">
            <a:spAutoFit/>
          </a:bodyPr>
          <a:lstStyle/>
          <a:p>
            <a:pPr algn="l">
              <a:lnSpc>
                <a:spcPct val="125000"/>
              </a:lnSpc>
              <a:spcAft>
                <a:spcPts val="1200"/>
              </a:spcAft>
            </a:pPr>
            <a:r>
              <a:rPr lang="fr-FR" sz="2000" dirty="0">
                <a:solidFill>
                  <a:schemeClr val="accent5">
                    <a:lumMod val="50000"/>
                  </a:schemeClr>
                </a:solidFill>
              </a:rPr>
              <a:t>J’habite dans une grande rue. Si tu sors de la maison, tu vas trouver trois bâtiments. Il y a </a:t>
            </a:r>
            <a:r>
              <a:rPr lang="fr-FR" sz="2000" b="1" dirty="0">
                <a:solidFill>
                  <a:schemeClr val="accent5">
                    <a:lumMod val="50000"/>
                  </a:schemeClr>
                </a:solidFill>
              </a:rPr>
              <a:t>une</a:t>
            </a:r>
            <a:r>
              <a:rPr lang="fr-FR" sz="2000" dirty="0">
                <a:solidFill>
                  <a:schemeClr val="accent5">
                    <a:lumMod val="50000"/>
                  </a:schemeClr>
                </a:solidFill>
              </a:rPr>
              <a:t> </a:t>
            </a:r>
            <a:r>
              <a:rPr lang="fr-FR" sz="2000" b="1" dirty="0">
                <a:solidFill>
                  <a:schemeClr val="accent5">
                    <a:lumMod val="50000"/>
                  </a:schemeClr>
                </a:solidFill>
              </a:rPr>
              <a:t>école</a:t>
            </a:r>
            <a:r>
              <a:rPr lang="fr-FR" sz="2000" dirty="0">
                <a:solidFill>
                  <a:schemeClr val="accent5">
                    <a:lumMod val="50000"/>
                  </a:schemeClr>
                </a:solidFill>
              </a:rPr>
              <a:t> entre </a:t>
            </a:r>
            <a:r>
              <a:rPr lang="fr-FR" sz="2000" b="1" dirty="0">
                <a:solidFill>
                  <a:schemeClr val="accent5">
                    <a:lumMod val="50000"/>
                  </a:schemeClr>
                </a:solidFill>
              </a:rPr>
              <a:t>une église</a:t>
            </a:r>
            <a:r>
              <a:rPr lang="fr-FR" sz="2000" dirty="0">
                <a:solidFill>
                  <a:schemeClr val="accent5">
                    <a:lumMod val="50000"/>
                  </a:schemeClr>
                </a:solidFill>
              </a:rPr>
              <a:t> et </a:t>
            </a:r>
            <a:r>
              <a:rPr lang="fr-FR" sz="2000" b="1" dirty="0">
                <a:solidFill>
                  <a:schemeClr val="accent5">
                    <a:lumMod val="50000"/>
                  </a:schemeClr>
                </a:solidFill>
              </a:rPr>
              <a:t>un marché.</a:t>
            </a:r>
          </a:p>
          <a:p>
            <a:pPr algn="l">
              <a:lnSpc>
                <a:spcPct val="125000"/>
              </a:lnSpc>
              <a:spcAft>
                <a:spcPts val="1200"/>
              </a:spcAft>
            </a:pPr>
            <a:r>
              <a:rPr lang="fr-FR" sz="2000" dirty="0">
                <a:solidFill>
                  <a:schemeClr val="accent5">
                    <a:lumMod val="50000"/>
                  </a:schemeClr>
                </a:solidFill>
              </a:rPr>
              <a:t>Pour aller à la plage, on doit prendre le petit train. Le train attend à côté du </a:t>
            </a:r>
            <a:r>
              <a:rPr lang="fr-FR" sz="2000" b="1" dirty="0">
                <a:solidFill>
                  <a:schemeClr val="accent5">
                    <a:lumMod val="50000"/>
                  </a:schemeClr>
                </a:solidFill>
              </a:rPr>
              <a:t>marché</a:t>
            </a:r>
            <a:r>
              <a:rPr lang="fr-FR" sz="2000" dirty="0">
                <a:solidFill>
                  <a:schemeClr val="accent5">
                    <a:lumMod val="50000"/>
                  </a:schemeClr>
                </a:solidFill>
              </a:rPr>
              <a:t>.</a:t>
            </a:r>
          </a:p>
          <a:p>
            <a:pPr algn="l">
              <a:lnSpc>
                <a:spcPct val="125000"/>
              </a:lnSpc>
              <a:spcAft>
                <a:spcPts val="1200"/>
              </a:spcAft>
            </a:pPr>
            <a:r>
              <a:rPr lang="fr-FR" sz="2000" dirty="0">
                <a:solidFill>
                  <a:schemeClr val="accent5">
                    <a:lumMod val="50000"/>
                  </a:schemeClr>
                </a:solidFill>
              </a:rPr>
              <a:t>Près de l’église, il y a beaucoup d’arbres. Devant les arbres, tu trouves </a:t>
            </a:r>
            <a:r>
              <a:rPr lang="fr-FR" sz="2000" b="1" dirty="0">
                <a:solidFill>
                  <a:schemeClr val="accent5">
                    <a:lumMod val="50000"/>
                  </a:schemeClr>
                </a:solidFill>
              </a:rPr>
              <a:t>un </a:t>
            </a:r>
            <a:r>
              <a:rPr lang="fr-FR" sz="2000" dirty="0">
                <a:solidFill>
                  <a:schemeClr val="accent5">
                    <a:lumMod val="50000"/>
                  </a:schemeClr>
                </a:solidFill>
              </a:rPr>
              <a:t>vieux</a:t>
            </a:r>
            <a:r>
              <a:rPr lang="fr-FR" sz="2000" b="1" dirty="0">
                <a:solidFill>
                  <a:schemeClr val="accent5">
                    <a:lumMod val="50000"/>
                  </a:schemeClr>
                </a:solidFill>
              </a:rPr>
              <a:t> pont.</a:t>
            </a:r>
            <a:endParaRPr lang="fr-FR" sz="2000" dirty="0">
              <a:solidFill>
                <a:schemeClr val="accent5">
                  <a:lumMod val="50000"/>
                </a:schemeClr>
              </a:solidFill>
            </a:endParaRPr>
          </a:p>
        </p:txBody>
      </p:sp>
    </p:spTree>
    <p:extLst>
      <p:ext uri="{BB962C8B-B14F-4D97-AF65-F5344CB8AC3E}">
        <p14:creationId xmlns:p14="http://schemas.microsoft.com/office/powerpoint/2010/main" val="190257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43810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B (Reading)</a:t>
            </a:r>
          </a:p>
        </p:txBody>
      </p:sp>
      <p:sp>
        <p:nvSpPr>
          <p:cNvPr id="3" name="TextBox 2">
            <a:extLst>
              <a:ext uri="{FF2B5EF4-FFF2-40B4-BE49-F238E27FC236}">
                <a16:creationId xmlns:a16="http://schemas.microsoft.com/office/drawing/2014/main" id="{B95DE46D-9028-6E4C-92AA-834F79B730D7}"/>
              </a:ext>
            </a:extLst>
          </p:cNvPr>
          <p:cNvSpPr txBox="1"/>
          <p:nvPr/>
        </p:nvSpPr>
        <p:spPr>
          <a:xfrm>
            <a:off x="6110119" y="253634"/>
            <a:ext cx="5834803" cy="2130327"/>
          </a:xfrm>
          <a:prstGeom prst="rect">
            <a:avLst/>
          </a:prstGeom>
          <a:noFill/>
        </p:spPr>
        <p:txBody>
          <a:bodyPr wrap="square" rtlCol="0">
            <a:spAutoFit/>
          </a:bodyPr>
          <a:lstStyle/>
          <a:p>
            <a:pPr algn="l">
              <a:lnSpc>
                <a:spcPct val="125000"/>
              </a:lnSpc>
              <a:spcAft>
                <a:spcPts val="1200"/>
              </a:spcAft>
            </a:pPr>
            <a:r>
              <a:rPr lang="fr-FR" sz="2000" b="1" dirty="0">
                <a:solidFill>
                  <a:schemeClr val="accent5">
                    <a:lumMod val="50000"/>
                  </a:schemeClr>
                </a:solidFill>
              </a:rPr>
              <a:t>Part A</a:t>
            </a:r>
          </a:p>
          <a:p>
            <a:pPr algn="l">
              <a:lnSpc>
                <a:spcPct val="125000"/>
              </a:lnSpc>
              <a:spcAft>
                <a:spcPts val="1200"/>
              </a:spcAft>
            </a:pPr>
            <a:r>
              <a:rPr lang="en-US" sz="2000" dirty="0">
                <a:solidFill>
                  <a:schemeClr val="accent5">
                    <a:lumMod val="50000"/>
                  </a:schemeClr>
                </a:solidFill>
              </a:rPr>
              <a:t>You are staying with a friend in France. She gives you a map of the town, but it isn’t very clear! </a:t>
            </a:r>
            <a:r>
              <a:rPr lang="en-US" sz="2000" b="1" dirty="0">
                <a:solidFill>
                  <a:schemeClr val="accent5">
                    <a:lumMod val="50000"/>
                  </a:schemeClr>
                </a:solidFill>
              </a:rPr>
              <a:t>Read the text </a:t>
            </a:r>
            <a:r>
              <a:rPr lang="en-US" sz="2000" dirty="0">
                <a:solidFill>
                  <a:schemeClr val="accent5">
                    <a:lumMod val="50000"/>
                  </a:schemeClr>
                </a:solidFill>
              </a:rPr>
              <a:t>and </a:t>
            </a:r>
            <a:r>
              <a:rPr lang="en-US" sz="2000" b="1" dirty="0">
                <a:solidFill>
                  <a:schemeClr val="accent5">
                    <a:lumMod val="50000"/>
                  </a:schemeClr>
                </a:solidFill>
              </a:rPr>
              <a:t>write the English </a:t>
            </a:r>
            <a:r>
              <a:rPr lang="en-US" sz="2000" dirty="0">
                <a:solidFill>
                  <a:schemeClr val="accent5">
                    <a:lumMod val="50000"/>
                  </a:schemeClr>
                </a:solidFill>
              </a:rPr>
              <a:t>for the</a:t>
            </a:r>
            <a:r>
              <a:rPr lang="en-US" sz="2000" b="1" dirty="0">
                <a:solidFill>
                  <a:schemeClr val="accent5">
                    <a:lumMod val="50000"/>
                  </a:schemeClr>
                </a:solidFill>
              </a:rPr>
              <a:t> words in bold</a:t>
            </a:r>
            <a:r>
              <a:rPr lang="en-US" sz="2000" dirty="0">
                <a:solidFill>
                  <a:schemeClr val="accent5">
                    <a:lumMod val="50000"/>
                  </a:schemeClr>
                </a:solidFill>
              </a:rPr>
              <a:t> in the right places.</a:t>
            </a:r>
            <a:endParaRPr lang="fr-FR" sz="2000" dirty="0">
              <a:solidFill>
                <a:schemeClr val="accent5">
                  <a:lumMod val="50000"/>
                </a:schemeClr>
              </a:solidFill>
            </a:endParaRPr>
          </a:p>
        </p:txBody>
      </p:sp>
      <p:pic>
        <p:nvPicPr>
          <p:cNvPr id="20" name="Picture 19" descr="Diagram&#10;&#10;Description automatically generated">
            <a:extLst>
              <a:ext uri="{FF2B5EF4-FFF2-40B4-BE49-F238E27FC236}">
                <a16:creationId xmlns:a16="http://schemas.microsoft.com/office/drawing/2014/main" id="{602281A3-9712-8344-B895-B2CF5E6745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127" y="1358888"/>
            <a:ext cx="4901664" cy="4901664"/>
          </a:xfrm>
          <a:prstGeom prst="rect">
            <a:avLst/>
          </a:prstGeom>
        </p:spPr>
      </p:pic>
      <p:sp>
        <p:nvSpPr>
          <p:cNvPr id="21" name="Rounded Rectangular Callout 20">
            <a:extLst>
              <a:ext uri="{FF2B5EF4-FFF2-40B4-BE49-F238E27FC236}">
                <a16:creationId xmlns:a16="http://schemas.microsoft.com/office/drawing/2014/main" id="{D68B6A0C-FFD0-CB4E-9ECC-036B2D566F10}"/>
              </a:ext>
            </a:extLst>
          </p:cNvPr>
          <p:cNvSpPr/>
          <p:nvPr/>
        </p:nvSpPr>
        <p:spPr>
          <a:xfrm>
            <a:off x="318064" y="3779813"/>
            <a:ext cx="1598605" cy="450574"/>
          </a:xfrm>
          <a:prstGeom prst="wedgeRoundRectCallout">
            <a:avLst>
              <a:gd name="adj1" fmla="val 65004"/>
              <a:gd name="adj2" fmla="val 2760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house</a:t>
            </a:r>
          </a:p>
        </p:txBody>
      </p:sp>
      <p:sp>
        <p:nvSpPr>
          <p:cNvPr id="22" name="Rounded Rectangular Callout 21">
            <a:extLst>
              <a:ext uri="{FF2B5EF4-FFF2-40B4-BE49-F238E27FC236}">
                <a16:creationId xmlns:a16="http://schemas.microsoft.com/office/drawing/2014/main" id="{58570DE2-CA6E-664E-B221-15E391D28073}"/>
              </a:ext>
            </a:extLst>
          </p:cNvPr>
          <p:cNvSpPr/>
          <p:nvPr/>
        </p:nvSpPr>
        <p:spPr>
          <a:xfrm>
            <a:off x="3839502" y="4308806"/>
            <a:ext cx="1598605" cy="450574"/>
          </a:xfrm>
          <a:prstGeom prst="wedgeRoundRectCallout">
            <a:avLst>
              <a:gd name="adj1" fmla="val -64996"/>
              <a:gd name="adj2" fmla="val -2774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school</a:t>
            </a:r>
          </a:p>
        </p:txBody>
      </p:sp>
      <p:sp>
        <p:nvSpPr>
          <p:cNvPr id="29" name="Rounded Rectangular Callout 28">
            <a:extLst>
              <a:ext uri="{FF2B5EF4-FFF2-40B4-BE49-F238E27FC236}">
                <a16:creationId xmlns:a16="http://schemas.microsoft.com/office/drawing/2014/main" id="{CF2103B0-CA97-4E45-BA5F-6B9805E625FE}"/>
              </a:ext>
            </a:extLst>
          </p:cNvPr>
          <p:cNvSpPr/>
          <p:nvPr/>
        </p:nvSpPr>
        <p:spPr>
          <a:xfrm>
            <a:off x="3404266" y="3570140"/>
            <a:ext cx="1598605" cy="450574"/>
          </a:xfrm>
          <a:prstGeom prst="wedgeRoundRectCallout">
            <a:avLst>
              <a:gd name="adj1" fmla="val -64996"/>
              <a:gd name="adj2" fmla="val -2774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church</a:t>
            </a:r>
          </a:p>
        </p:txBody>
      </p:sp>
      <p:sp>
        <p:nvSpPr>
          <p:cNvPr id="31" name="Rounded Rectangular Callout 30">
            <a:extLst>
              <a:ext uri="{FF2B5EF4-FFF2-40B4-BE49-F238E27FC236}">
                <a16:creationId xmlns:a16="http://schemas.microsoft.com/office/drawing/2014/main" id="{33D7C741-4767-624B-9E78-C581390FD74A}"/>
              </a:ext>
            </a:extLst>
          </p:cNvPr>
          <p:cNvSpPr/>
          <p:nvPr/>
        </p:nvSpPr>
        <p:spPr>
          <a:xfrm>
            <a:off x="1195194" y="4584562"/>
            <a:ext cx="1598605" cy="450574"/>
          </a:xfrm>
          <a:prstGeom prst="wedgeRoundRectCallout">
            <a:avLst>
              <a:gd name="adj1" fmla="val 65004"/>
              <a:gd name="adj2" fmla="val -12366"/>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market</a:t>
            </a:r>
          </a:p>
        </p:txBody>
      </p:sp>
      <p:sp>
        <p:nvSpPr>
          <p:cNvPr id="6" name="Rectangle: Rounded Corners 5">
            <a:extLst>
              <a:ext uri="{FF2B5EF4-FFF2-40B4-BE49-F238E27FC236}">
                <a16:creationId xmlns:a16="http://schemas.microsoft.com/office/drawing/2014/main" id="{EC031FDD-CD93-451B-8C00-0110F73BD52D}"/>
              </a:ext>
            </a:extLst>
          </p:cNvPr>
          <p:cNvSpPr/>
          <p:nvPr/>
        </p:nvSpPr>
        <p:spPr>
          <a:xfrm>
            <a:off x="6092429" y="2691468"/>
            <a:ext cx="5861445" cy="3569084"/>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a:extLst>
              <a:ext uri="{FF2B5EF4-FFF2-40B4-BE49-F238E27FC236}">
                <a16:creationId xmlns:a16="http://schemas.microsoft.com/office/drawing/2014/main" id="{A84AEF24-5568-4049-B756-197B951BD9F9}"/>
              </a:ext>
            </a:extLst>
          </p:cNvPr>
          <p:cNvSpPr txBox="1"/>
          <p:nvPr/>
        </p:nvSpPr>
        <p:spPr>
          <a:xfrm>
            <a:off x="6248091" y="2949182"/>
            <a:ext cx="5789983" cy="3053656"/>
          </a:xfrm>
          <a:prstGeom prst="rect">
            <a:avLst/>
          </a:prstGeom>
          <a:noFill/>
        </p:spPr>
        <p:txBody>
          <a:bodyPr wrap="square">
            <a:spAutoFit/>
          </a:bodyPr>
          <a:lstStyle/>
          <a:p>
            <a:pPr algn="l">
              <a:lnSpc>
                <a:spcPct val="125000"/>
              </a:lnSpc>
              <a:spcAft>
                <a:spcPts val="1200"/>
              </a:spcAft>
            </a:pPr>
            <a:r>
              <a:rPr lang="fr-FR" sz="2000" dirty="0">
                <a:solidFill>
                  <a:schemeClr val="accent5">
                    <a:lumMod val="50000"/>
                  </a:schemeClr>
                </a:solidFill>
              </a:rPr>
              <a:t>J’habite dans une grande rue. Si tu sors de la maison, tu vas trouver trois bâtiments. Il y a </a:t>
            </a:r>
            <a:r>
              <a:rPr lang="fr-FR" sz="2000" b="1" dirty="0">
                <a:solidFill>
                  <a:schemeClr val="accent5">
                    <a:lumMod val="50000"/>
                  </a:schemeClr>
                </a:solidFill>
              </a:rPr>
              <a:t>une</a:t>
            </a:r>
            <a:r>
              <a:rPr lang="fr-FR" sz="2000" dirty="0">
                <a:solidFill>
                  <a:schemeClr val="accent5">
                    <a:lumMod val="50000"/>
                  </a:schemeClr>
                </a:solidFill>
              </a:rPr>
              <a:t> </a:t>
            </a:r>
            <a:r>
              <a:rPr lang="fr-FR" sz="2000" b="1" dirty="0">
                <a:solidFill>
                  <a:schemeClr val="accent5">
                    <a:lumMod val="50000"/>
                  </a:schemeClr>
                </a:solidFill>
              </a:rPr>
              <a:t>école</a:t>
            </a:r>
            <a:r>
              <a:rPr lang="fr-FR" sz="2000" dirty="0">
                <a:solidFill>
                  <a:schemeClr val="accent5">
                    <a:lumMod val="50000"/>
                  </a:schemeClr>
                </a:solidFill>
              </a:rPr>
              <a:t> entre </a:t>
            </a:r>
            <a:r>
              <a:rPr lang="fr-FR" sz="2000" b="1" dirty="0">
                <a:solidFill>
                  <a:schemeClr val="accent5">
                    <a:lumMod val="50000"/>
                  </a:schemeClr>
                </a:solidFill>
              </a:rPr>
              <a:t>une église</a:t>
            </a:r>
            <a:r>
              <a:rPr lang="fr-FR" sz="2000" dirty="0">
                <a:solidFill>
                  <a:schemeClr val="accent5">
                    <a:lumMod val="50000"/>
                  </a:schemeClr>
                </a:solidFill>
              </a:rPr>
              <a:t> et </a:t>
            </a:r>
            <a:r>
              <a:rPr lang="fr-FR" sz="2000" b="1" dirty="0">
                <a:solidFill>
                  <a:schemeClr val="accent5">
                    <a:lumMod val="50000"/>
                  </a:schemeClr>
                </a:solidFill>
              </a:rPr>
              <a:t>un marché.</a:t>
            </a:r>
          </a:p>
          <a:p>
            <a:pPr algn="l">
              <a:lnSpc>
                <a:spcPct val="125000"/>
              </a:lnSpc>
              <a:spcAft>
                <a:spcPts val="1200"/>
              </a:spcAft>
            </a:pPr>
            <a:r>
              <a:rPr lang="fr-FR" sz="2000" dirty="0">
                <a:solidFill>
                  <a:schemeClr val="accent5">
                    <a:lumMod val="50000"/>
                  </a:schemeClr>
                </a:solidFill>
              </a:rPr>
              <a:t>Pour aller à la plage, on doit prendre le petit train. Le train attend à côté du </a:t>
            </a:r>
            <a:r>
              <a:rPr lang="fr-FR" sz="2000" b="1" dirty="0">
                <a:solidFill>
                  <a:schemeClr val="accent5">
                    <a:lumMod val="50000"/>
                  </a:schemeClr>
                </a:solidFill>
              </a:rPr>
              <a:t>marché</a:t>
            </a:r>
            <a:r>
              <a:rPr lang="fr-FR" sz="2000" dirty="0">
                <a:solidFill>
                  <a:schemeClr val="accent5">
                    <a:lumMod val="50000"/>
                  </a:schemeClr>
                </a:solidFill>
              </a:rPr>
              <a:t>.</a:t>
            </a:r>
          </a:p>
          <a:p>
            <a:pPr algn="l">
              <a:lnSpc>
                <a:spcPct val="125000"/>
              </a:lnSpc>
              <a:spcAft>
                <a:spcPts val="1200"/>
              </a:spcAft>
            </a:pPr>
            <a:r>
              <a:rPr lang="fr-FR" sz="2000" dirty="0">
                <a:solidFill>
                  <a:schemeClr val="accent5">
                    <a:lumMod val="50000"/>
                  </a:schemeClr>
                </a:solidFill>
              </a:rPr>
              <a:t>Près de l’église, il y a beaucoup d’arbres. Devant les arbres, tu trouves </a:t>
            </a:r>
            <a:r>
              <a:rPr lang="fr-FR" sz="2000" b="1" dirty="0">
                <a:solidFill>
                  <a:schemeClr val="accent5">
                    <a:lumMod val="50000"/>
                  </a:schemeClr>
                </a:solidFill>
              </a:rPr>
              <a:t>un </a:t>
            </a:r>
            <a:r>
              <a:rPr lang="fr-FR" sz="2000" dirty="0">
                <a:solidFill>
                  <a:schemeClr val="accent5">
                    <a:lumMod val="50000"/>
                  </a:schemeClr>
                </a:solidFill>
              </a:rPr>
              <a:t>vieux</a:t>
            </a:r>
            <a:r>
              <a:rPr lang="fr-FR" sz="2000" b="1" dirty="0">
                <a:solidFill>
                  <a:schemeClr val="accent5">
                    <a:lumMod val="50000"/>
                  </a:schemeClr>
                </a:solidFill>
              </a:rPr>
              <a:t> pont.</a:t>
            </a:r>
            <a:endParaRPr lang="fr-FR" sz="2000" dirty="0">
              <a:solidFill>
                <a:schemeClr val="accent5">
                  <a:lumMod val="50000"/>
                </a:schemeClr>
              </a:solidFill>
            </a:endParaRPr>
          </a:p>
        </p:txBody>
      </p:sp>
      <p:pic>
        <p:nvPicPr>
          <p:cNvPr id="32" name="Picture 2" descr="Home, House, Building, Architecture">
            <a:extLst>
              <a:ext uri="{FF2B5EF4-FFF2-40B4-BE49-F238E27FC236}">
                <a16:creationId xmlns:a16="http://schemas.microsoft.com/office/drawing/2014/main" id="{3A18423C-407A-4CB8-96BD-A67DF377A2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215" y="3779813"/>
            <a:ext cx="630729" cy="6127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plant&#10;&#10;Description automatically generated">
            <a:extLst>
              <a:ext uri="{FF2B5EF4-FFF2-40B4-BE49-F238E27FC236}">
                <a16:creationId xmlns:a16="http://schemas.microsoft.com/office/drawing/2014/main" id="{A577F145-0F05-4375-84FB-DE7078D7E3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6162" y="1749060"/>
            <a:ext cx="682460" cy="737795"/>
          </a:xfrm>
          <a:prstGeom prst="rect">
            <a:avLst/>
          </a:prstGeom>
        </p:spPr>
      </p:pic>
      <p:pic>
        <p:nvPicPr>
          <p:cNvPr id="35" name="Picture 34" descr="A picture containing plant&#10;&#10;Description automatically generated">
            <a:extLst>
              <a:ext uri="{FF2B5EF4-FFF2-40B4-BE49-F238E27FC236}">
                <a16:creationId xmlns:a16="http://schemas.microsoft.com/office/drawing/2014/main" id="{C164F157-2042-47E3-B39A-3B54257C95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8442" y="1796935"/>
            <a:ext cx="682460" cy="737795"/>
          </a:xfrm>
          <a:prstGeom prst="rect">
            <a:avLst/>
          </a:prstGeom>
        </p:spPr>
      </p:pic>
      <p:pic>
        <p:nvPicPr>
          <p:cNvPr id="36" name="Picture 35" descr="A picture containing plant&#10;&#10;Description automatically generated">
            <a:extLst>
              <a:ext uri="{FF2B5EF4-FFF2-40B4-BE49-F238E27FC236}">
                <a16:creationId xmlns:a16="http://schemas.microsoft.com/office/drawing/2014/main" id="{5F2F54FE-6C16-4292-B8C3-30E7DC4C6D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571" y="2116125"/>
            <a:ext cx="682460" cy="737795"/>
          </a:xfrm>
          <a:prstGeom prst="rect">
            <a:avLst/>
          </a:prstGeom>
        </p:spPr>
      </p:pic>
      <p:pic>
        <p:nvPicPr>
          <p:cNvPr id="37" name="Picture 36" descr="A picture containing plant&#10;&#10;Description automatically generated">
            <a:extLst>
              <a:ext uri="{FF2B5EF4-FFF2-40B4-BE49-F238E27FC236}">
                <a16:creationId xmlns:a16="http://schemas.microsoft.com/office/drawing/2014/main" id="{FEAFFE43-83D4-4905-8AC8-FE37C2C005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6951" y="2177347"/>
            <a:ext cx="682460" cy="737795"/>
          </a:xfrm>
          <a:prstGeom prst="rect">
            <a:avLst/>
          </a:prstGeom>
        </p:spPr>
      </p:pic>
      <p:sp>
        <p:nvSpPr>
          <p:cNvPr id="38" name="Rounded Rectangular Callout 29">
            <a:extLst>
              <a:ext uri="{FF2B5EF4-FFF2-40B4-BE49-F238E27FC236}">
                <a16:creationId xmlns:a16="http://schemas.microsoft.com/office/drawing/2014/main" id="{26CF7608-4317-4D63-8486-C0DDE44696F7}"/>
              </a:ext>
            </a:extLst>
          </p:cNvPr>
          <p:cNvSpPr/>
          <p:nvPr/>
        </p:nvSpPr>
        <p:spPr>
          <a:xfrm>
            <a:off x="3355048" y="2691468"/>
            <a:ext cx="1677471" cy="450574"/>
          </a:xfrm>
          <a:prstGeom prst="wedgeRoundRectCallout">
            <a:avLst>
              <a:gd name="adj1" fmla="val -64996"/>
              <a:gd name="adj2" fmla="val -2774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bridge</a:t>
            </a:r>
          </a:p>
        </p:txBody>
      </p:sp>
      <p:pic>
        <p:nvPicPr>
          <p:cNvPr id="1032" name="Picture 8" descr="Train, Locomotive, Steam, Toy">
            <a:extLst>
              <a:ext uri="{FF2B5EF4-FFF2-40B4-BE49-F238E27FC236}">
                <a16:creationId xmlns:a16="http://schemas.microsoft.com/office/drawing/2014/main" id="{44C1B9CE-0E9A-4F92-A941-8D5170F0D9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971926" y="4855101"/>
            <a:ext cx="766244" cy="54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392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B (Reading)</a:t>
            </a:r>
          </a:p>
        </p:txBody>
      </p:sp>
      <p:sp>
        <p:nvSpPr>
          <p:cNvPr id="3" name="TextBox 2">
            <a:extLst>
              <a:ext uri="{FF2B5EF4-FFF2-40B4-BE49-F238E27FC236}">
                <a16:creationId xmlns:a16="http://schemas.microsoft.com/office/drawing/2014/main" id="{B95DE46D-9028-6E4C-92AA-834F79B730D7}"/>
              </a:ext>
            </a:extLst>
          </p:cNvPr>
          <p:cNvSpPr txBox="1"/>
          <p:nvPr/>
        </p:nvSpPr>
        <p:spPr>
          <a:xfrm>
            <a:off x="294612" y="1387594"/>
            <a:ext cx="11271692" cy="707886"/>
          </a:xfrm>
          <a:prstGeom prst="rect">
            <a:avLst/>
          </a:prstGeom>
          <a:noFill/>
        </p:spPr>
        <p:txBody>
          <a:bodyPr wrap="square" rtlCol="0">
            <a:spAutoFit/>
          </a:bodyPr>
          <a:lstStyle/>
          <a:p>
            <a:pPr algn="l">
              <a:spcAft>
                <a:spcPts val="1200"/>
              </a:spcAft>
            </a:pPr>
            <a:r>
              <a:rPr lang="en-GB" sz="2000" dirty="0">
                <a:solidFill>
                  <a:schemeClr val="accent5">
                    <a:lumMod val="50000"/>
                  </a:schemeClr>
                </a:solidFill>
              </a:rPr>
              <a:t>Your friend texts you more information about the town. </a:t>
            </a:r>
            <a:br>
              <a:rPr lang="en-GB" sz="2000" dirty="0">
                <a:solidFill>
                  <a:schemeClr val="accent5">
                    <a:lumMod val="50000"/>
                  </a:schemeClr>
                </a:solidFill>
              </a:rPr>
            </a:br>
            <a:r>
              <a:rPr lang="en-GB" sz="2000" dirty="0">
                <a:solidFill>
                  <a:schemeClr val="accent5">
                    <a:lumMod val="50000"/>
                  </a:schemeClr>
                </a:solidFill>
              </a:rPr>
              <a:t>Read her message and answer the questions that follow. </a:t>
            </a:r>
            <a:endParaRPr lang="fr-FR" sz="2000" dirty="0">
              <a:solidFill>
                <a:schemeClr val="accent5">
                  <a:lumMod val="50000"/>
                </a:schemeClr>
              </a:solidFill>
            </a:endParaRPr>
          </a:p>
        </p:txBody>
      </p:sp>
      <p:sp>
        <p:nvSpPr>
          <p:cNvPr id="2" name="TextBox 1">
            <a:extLst>
              <a:ext uri="{FF2B5EF4-FFF2-40B4-BE49-F238E27FC236}">
                <a16:creationId xmlns:a16="http://schemas.microsoft.com/office/drawing/2014/main" id="{AB280D46-3373-E746-A0A3-E6E8E4C3FC1C}"/>
              </a:ext>
            </a:extLst>
          </p:cNvPr>
          <p:cNvSpPr txBox="1"/>
          <p:nvPr/>
        </p:nvSpPr>
        <p:spPr>
          <a:xfrm>
            <a:off x="426463" y="2869213"/>
            <a:ext cx="5604317" cy="3170099"/>
          </a:xfrm>
          <a:prstGeom prst="rect">
            <a:avLst/>
          </a:prstGeom>
          <a:noFill/>
          <a:ln>
            <a:solidFill>
              <a:srgbClr val="115076"/>
            </a:solidFill>
          </a:ln>
        </p:spPr>
        <p:txBody>
          <a:bodyPr wrap="square" rtlCol="0">
            <a:spAutoFit/>
          </a:bodyPr>
          <a:lstStyle/>
          <a:p>
            <a:pPr algn="l"/>
            <a:r>
              <a:rPr lang="fr-FR" sz="2000" dirty="0">
                <a:solidFill>
                  <a:schemeClr val="accent5">
                    <a:lumMod val="50000"/>
                  </a:schemeClr>
                </a:solidFill>
              </a:rPr>
              <a:t>Le musée est excellent. Il y a souvent des événements pour les enfants. Ils ont organisé plusieurs fêtes, et aujourd’hui, ils montrent un film en anglais. On va célébrer le 14 juillet au musée aussi. C’est une fête nationale en France. </a:t>
            </a:r>
          </a:p>
          <a:p>
            <a:pPr algn="l"/>
            <a:endParaRPr lang="fr-FR" sz="2000" dirty="0">
              <a:solidFill>
                <a:schemeClr val="accent5">
                  <a:lumMod val="50000"/>
                </a:schemeClr>
              </a:solidFill>
            </a:endParaRPr>
          </a:p>
          <a:p>
            <a:pPr algn="l"/>
            <a:r>
              <a:rPr lang="fr-FR" sz="2000" dirty="0">
                <a:solidFill>
                  <a:schemeClr val="accent5">
                    <a:lumMod val="50000"/>
                  </a:schemeClr>
                </a:solidFill>
              </a:rPr>
              <a:t>À côté du musée, il y a un collège. Il n’y a pas d’université ici. C’est triste parce qu’il y a beaucoup de jeunes personnes ici.</a:t>
            </a:r>
          </a:p>
        </p:txBody>
      </p:sp>
      <p:sp>
        <p:nvSpPr>
          <p:cNvPr id="7" name="TextBox 6">
            <a:extLst>
              <a:ext uri="{FF2B5EF4-FFF2-40B4-BE49-F238E27FC236}">
                <a16:creationId xmlns:a16="http://schemas.microsoft.com/office/drawing/2014/main" id="{13DE051A-12FB-5E4C-8B67-74C40F95161A}"/>
              </a:ext>
            </a:extLst>
          </p:cNvPr>
          <p:cNvSpPr txBox="1"/>
          <p:nvPr/>
        </p:nvSpPr>
        <p:spPr>
          <a:xfrm>
            <a:off x="6797951" y="2271549"/>
            <a:ext cx="5128591" cy="1323439"/>
          </a:xfrm>
          <a:prstGeom prst="rect">
            <a:avLst/>
          </a:prstGeom>
          <a:noFill/>
        </p:spPr>
        <p:txBody>
          <a:bodyPr wrap="square" rtlCol="0">
            <a:spAutoFit/>
          </a:bodyPr>
          <a:lstStyle/>
          <a:p>
            <a:pPr algn="l"/>
            <a:r>
              <a:rPr lang="en-US" sz="2000" b="1" dirty="0">
                <a:solidFill>
                  <a:srgbClr val="115076"/>
                </a:solidFill>
              </a:rPr>
              <a:t>Part B</a:t>
            </a:r>
          </a:p>
          <a:p>
            <a:pPr algn="l"/>
            <a:endParaRPr lang="en-US" sz="2000" b="1" dirty="0">
              <a:solidFill>
                <a:srgbClr val="115076"/>
              </a:solidFill>
            </a:endParaRPr>
          </a:p>
          <a:p>
            <a:pPr algn="l"/>
            <a:r>
              <a:rPr lang="en-US" sz="2000" b="1" dirty="0">
                <a:solidFill>
                  <a:srgbClr val="115076"/>
                </a:solidFill>
              </a:rPr>
              <a:t>Put a tick </a:t>
            </a:r>
            <a:r>
              <a:rPr lang="en-US" sz="2000" dirty="0">
                <a:solidFill>
                  <a:srgbClr val="115076"/>
                </a:solidFill>
              </a:rPr>
              <a:t>next to the things that </a:t>
            </a:r>
            <a:r>
              <a:rPr lang="en-US" sz="2000" b="1" dirty="0">
                <a:solidFill>
                  <a:srgbClr val="115076"/>
                </a:solidFill>
              </a:rPr>
              <a:t>can</a:t>
            </a:r>
            <a:r>
              <a:rPr lang="en-US" sz="2000" dirty="0">
                <a:solidFill>
                  <a:srgbClr val="115076"/>
                </a:solidFill>
              </a:rPr>
              <a:t> be found in this town </a:t>
            </a:r>
            <a:r>
              <a:rPr lang="en-US" sz="2000" b="1" dirty="0">
                <a:solidFill>
                  <a:srgbClr val="115076"/>
                </a:solidFill>
              </a:rPr>
              <a:t>at the moment</a:t>
            </a:r>
            <a:r>
              <a:rPr lang="en-US" sz="2000" dirty="0">
                <a:solidFill>
                  <a:srgbClr val="115076"/>
                </a:solidFill>
              </a:rPr>
              <a:t>. </a:t>
            </a:r>
          </a:p>
        </p:txBody>
      </p:sp>
      <p:graphicFrame>
        <p:nvGraphicFramePr>
          <p:cNvPr id="16" name="Table 16">
            <a:extLst>
              <a:ext uri="{FF2B5EF4-FFF2-40B4-BE49-F238E27FC236}">
                <a16:creationId xmlns:a16="http://schemas.microsoft.com/office/drawing/2014/main" id="{8F641158-0AC1-0F4E-B2E6-F050B03D2145}"/>
              </a:ext>
            </a:extLst>
          </p:cNvPr>
          <p:cNvGraphicFramePr>
            <a:graphicFrameLocks noGrp="1"/>
          </p:cNvGraphicFramePr>
          <p:nvPr>
            <p:extLst>
              <p:ext uri="{D42A27DB-BD31-4B8C-83A1-F6EECF244321}">
                <p14:modId xmlns:p14="http://schemas.microsoft.com/office/powerpoint/2010/main" val="372505748"/>
              </p:ext>
            </p:extLst>
          </p:nvPr>
        </p:nvGraphicFramePr>
        <p:xfrm>
          <a:off x="6943723" y="4095424"/>
          <a:ext cx="3367641" cy="1943888"/>
        </p:xfrm>
        <a:graphic>
          <a:graphicData uri="http://schemas.openxmlformats.org/drawingml/2006/table">
            <a:tbl>
              <a:tblPr firstRow="1" bandRow="1">
                <a:tableStyleId>{5940675A-B579-460E-94D1-54222C63F5DA}</a:tableStyleId>
              </a:tblPr>
              <a:tblGrid>
                <a:gridCol w="2752727">
                  <a:extLst>
                    <a:ext uri="{9D8B030D-6E8A-4147-A177-3AD203B41FA5}">
                      <a16:colId xmlns:a16="http://schemas.microsoft.com/office/drawing/2014/main" val="3910727538"/>
                    </a:ext>
                  </a:extLst>
                </a:gridCol>
                <a:gridCol w="614914">
                  <a:extLst>
                    <a:ext uri="{9D8B030D-6E8A-4147-A177-3AD203B41FA5}">
                      <a16:colId xmlns:a16="http://schemas.microsoft.com/office/drawing/2014/main" val="1737822125"/>
                    </a:ext>
                  </a:extLst>
                </a:gridCol>
              </a:tblGrid>
              <a:tr h="485972">
                <a:tc>
                  <a:txBody>
                    <a:bodyPr/>
                    <a:lstStyle/>
                    <a:p>
                      <a:r>
                        <a:rPr lang="en-US" sz="2000" dirty="0">
                          <a:solidFill>
                            <a:srgbClr val="115076"/>
                          </a:solidFill>
                        </a:rPr>
                        <a:t>a university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08773258"/>
                  </a:ext>
                </a:extLst>
              </a:tr>
              <a:tr h="485972">
                <a:tc>
                  <a:txBody>
                    <a:bodyPr/>
                    <a:lstStyle/>
                    <a:p>
                      <a:r>
                        <a:rPr lang="en-US" sz="2000" dirty="0">
                          <a:solidFill>
                            <a:srgbClr val="115076"/>
                          </a:solidFill>
                        </a:rPr>
                        <a:t>a secondary school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2486847"/>
                  </a:ext>
                </a:extLst>
              </a:tr>
              <a:tr h="485972">
                <a:tc>
                  <a:txBody>
                    <a:bodyPr/>
                    <a:lstStyle/>
                    <a:p>
                      <a:r>
                        <a:rPr lang="en-US" sz="2000" dirty="0">
                          <a:solidFill>
                            <a:srgbClr val="115076"/>
                          </a:solidFill>
                        </a:rPr>
                        <a:t>a museum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57945081"/>
                  </a:ext>
                </a:extLst>
              </a:tr>
              <a:tr h="485972">
                <a:tc>
                  <a:txBody>
                    <a:bodyPr/>
                    <a:lstStyle/>
                    <a:p>
                      <a:r>
                        <a:rPr lang="en-US" sz="2000" dirty="0">
                          <a:solidFill>
                            <a:srgbClr val="115076"/>
                          </a:solidFill>
                        </a:rPr>
                        <a:t>lots of young people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108734385"/>
                  </a:ext>
                </a:extLst>
              </a:tr>
            </a:tbl>
          </a:graphicData>
        </a:graphic>
      </p:graphicFrame>
      <p:sp>
        <p:nvSpPr>
          <p:cNvPr id="17" name="Rounded Rectangular Callout 16">
            <a:extLst>
              <a:ext uri="{FF2B5EF4-FFF2-40B4-BE49-F238E27FC236}">
                <a16:creationId xmlns:a16="http://schemas.microsoft.com/office/drawing/2014/main" id="{94B3CCAC-4338-FD4C-B7A7-1B8AFF931E19}"/>
              </a:ext>
            </a:extLst>
          </p:cNvPr>
          <p:cNvSpPr/>
          <p:nvPr/>
        </p:nvSpPr>
        <p:spPr>
          <a:xfrm>
            <a:off x="9073667" y="239871"/>
            <a:ext cx="2919550" cy="821833"/>
          </a:xfrm>
          <a:prstGeom prst="wedgeRoundRectCallout">
            <a:avLst>
              <a:gd name="adj1" fmla="val -22921"/>
              <a:gd name="adj2" fmla="val 68063"/>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0.5 marks per item</a:t>
            </a:r>
          </a:p>
        </p:txBody>
      </p:sp>
      <p:pic>
        <p:nvPicPr>
          <p:cNvPr id="18" name="Picture 17" descr="green checkmark">
            <a:extLst>
              <a:ext uri="{FF2B5EF4-FFF2-40B4-BE49-F238E27FC236}">
                <a16:creationId xmlns:a16="http://schemas.microsoft.com/office/drawing/2014/main" id="{EEE1825E-98C4-2F40-9957-48CA391E2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0436" y="4691004"/>
            <a:ext cx="282522" cy="294294"/>
          </a:xfrm>
          <a:prstGeom prst="rect">
            <a:avLst/>
          </a:prstGeom>
        </p:spPr>
      </p:pic>
      <p:pic>
        <p:nvPicPr>
          <p:cNvPr id="19" name="Picture 18" descr="green checkmark">
            <a:extLst>
              <a:ext uri="{FF2B5EF4-FFF2-40B4-BE49-F238E27FC236}">
                <a16:creationId xmlns:a16="http://schemas.microsoft.com/office/drawing/2014/main" id="{2093D93A-F329-9A44-873C-D6C543B0DE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0436" y="5161367"/>
            <a:ext cx="282522" cy="294294"/>
          </a:xfrm>
          <a:prstGeom prst="rect">
            <a:avLst/>
          </a:prstGeom>
        </p:spPr>
      </p:pic>
      <p:pic>
        <p:nvPicPr>
          <p:cNvPr id="20" name="Picture 19" descr="green checkmark">
            <a:extLst>
              <a:ext uri="{FF2B5EF4-FFF2-40B4-BE49-F238E27FC236}">
                <a16:creationId xmlns:a16="http://schemas.microsoft.com/office/drawing/2014/main" id="{483FCD91-D94E-9B48-9FB8-C6F8C263E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0436" y="5631730"/>
            <a:ext cx="282522" cy="294294"/>
          </a:xfrm>
          <a:prstGeom prst="rect">
            <a:avLst/>
          </a:prstGeom>
        </p:spPr>
      </p:pic>
    </p:spTree>
    <p:extLst>
      <p:ext uri="{BB962C8B-B14F-4D97-AF65-F5344CB8AC3E}">
        <p14:creationId xmlns:p14="http://schemas.microsoft.com/office/powerpoint/2010/main" val="7456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2BEC4B-AF65-4407-A672-D20A894101D6}"/>
              </a:ext>
            </a:extLst>
          </p:cNvPr>
          <p:cNvSpPr txBox="1"/>
          <p:nvPr/>
        </p:nvSpPr>
        <p:spPr>
          <a:xfrm>
            <a:off x="294612" y="1387594"/>
            <a:ext cx="11271692" cy="707886"/>
          </a:xfrm>
          <a:prstGeom prst="rect">
            <a:avLst/>
          </a:prstGeom>
          <a:noFill/>
        </p:spPr>
        <p:txBody>
          <a:bodyPr wrap="square" rtlCol="0">
            <a:spAutoFit/>
          </a:bodyPr>
          <a:lstStyle/>
          <a:p>
            <a:pPr algn="l">
              <a:spcAft>
                <a:spcPts val="1200"/>
              </a:spcAft>
            </a:pPr>
            <a:r>
              <a:rPr lang="en-GB" sz="2000" dirty="0">
                <a:solidFill>
                  <a:schemeClr val="accent5">
                    <a:lumMod val="50000"/>
                  </a:schemeClr>
                </a:solidFill>
              </a:rPr>
              <a:t>Your friend texts you more information about the town. </a:t>
            </a:r>
            <a:br>
              <a:rPr lang="en-GB" sz="2000" dirty="0">
                <a:solidFill>
                  <a:schemeClr val="accent5">
                    <a:lumMod val="50000"/>
                  </a:schemeClr>
                </a:solidFill>
              </a:rPr>
            </a:br>
            <a:r>
              <a:rPr lang="en-GB" sz="2000" dirty="0">
                <a:solidFill>
                  <a:schemeClr val="accent5">
                    <a:lumMod val="50000"/>
                  </a:schemeClr>
                </a:solidFill>
              </a:rPr>
              <a:t>Read her message and answer the questions that follow. </a:t>
            </a:r>
            <a:endParaRPr lang="fr-FR" sz="20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B (Reading)</a:t>
            </a:r>
          </a:p>
        </p:txBody>
      </p:sp>
      <p:sp>
        <p:nvSpPr>
          <p:cNvPr id="7" name="TextBox 6">
            <a:extLst>
              <a:ext uri="{FF2B5EF4-FFF2-40B4-BE49-F238E27FC236}">
                <a16:creationId xmlns:a16="http://schemas.microsoft.com/office/drawing/2014/main" id="{13DE051A-12FB-5E4C-8B67-74C40F95161A}"/>
              </a:ext>
            </a:extLst>
          </p:cNvPr>
          <p:cNvSpPr txBox="1"/>
          <p:nvPr/>
        </p:nvSpPr>
        <p:spPr>
          <a:xfrm>
            <a:off x="6817001" y="2319082"/>
            <a:ext cx="5128591" cy="1938992"/>
          </a:xfrm>
          <a:prstGeom prst="rect">
            <a:avLst/>
          </a:prstGeom>
          <a:noFill/>
        </p:spPr>
        <p:txBody>
          <a:bodyPr wrap="square" rtlCol="0">
            <a:spAutoFit/>
          </a:bodyPr>
          <a:lstStyle/>
          <a:p>
            <a:pPr algn="l"/>
            <a:r>
              <a:rPr lang="en-US" sz="2000" b="1" dirty="0">
                <a:solidFill>
                  <a:srgbClr val="115076"/>
                </a:solidFill>
              </a:rPr>
              <a:t>Part C</a:t>
            </a:r>
          </a:p>
          <a:p>
            <a:pPr algn="l"/>
            <a:endParaRPr lang="en-US" sz="2000" b="1" dirty="0">
              <a:solidFill>
                <a:srgbClr val="115076"/>
              </a:solidFill>
            </a:endParaRPr>
          </a:p>
          <a:p>
            <a:pPr algn="l"/>
            <a:r>
              <a:rPr lang="en-US" sz="2000" b="1" dirty="0">
                <a:solidFill>
                  <a:srgbClr val="115076"/>
                </a:solidFill>
              </a:rPr>
              <a:t>Number these events </a:t>
            </a:r>
            <a:r>
              <a:rPr lang="en-US" sz="2000" dirty="0">
                <a:solidFill>
                  <a:srgbClr val="115076"/>
                </a:solidFill>
              </a:rPr>
              <a:t>in the order they happen. Write the numbers 1-3 in the </a:t>
            </a:r>
            <a:r>
              <a:rPr lang="en-US" sz="2000" b="1" dirty="0">
                <a:solidFill>
                  <a:srgbClr val="115076"/>
                </a:solidFill>
              </a:rPr>
              <a:t>boxes on the right </a:t>
            </a:r>
            <a:r>
              <a:rPr lang="en-US" sz="2000" dirty="0">
                <a:solidFill>
                  <a:srgbClr val="115076"/>
                </a:solidFill>
              </a:rPr>
              <a:t>(1 = happened first; 3 = will happen last).</a:t>
            </a:r>
          </a:p>
        </p:txBody>
      </p:sp>
      <p:graphicFrame>
        <p:nvGraphicFramePr>
          <p:cNvPr id="16" name="Table 16">
            <a:extLst>
              <a:ext uri="{FF2B5EF4-FFF2-40B4-BE49-F238E27FC236}">
                <a16:creationId xmlns:a16="http://schemas.microsoft.com/office/drawing/2014/main" id="{8F641158-0AC1-0F4E-B2E6-F050B03D2145}"/>
              </a:ext>
            </a:extLst>
          </p:cNvPr>
          <p:cNvGraphicFramePr>
            <a:graphicFrameLocks noGrp="1"/>
          </p:cNvGraphicFramePr>
          <p:nvPr>
            <p:extLst>
              <p:ext uri="{D42A27DB-BD31-4B8C-83A1-F6EECF244321}">
                <p14:modId xmlns:p14="http://schemas.microsoft.com/office/powerpoint/2010/main" val="2733770305"/>
              </p:ext>
            </p:extLst>
          </p:nvPr>
        </p:nvGraphicFramePr>
        <p:xfrm>
          <a:off x="6923016" y="4581396"/>
          <a:ext cx="3958191" cy="1457916"/>
        </p:xfrm>
        <a:graphic>
          <a:graphicData uri="http://schemas.openxmlformats.org/drawingml/2006/table">
            <a:tbl>
              <a:tblPr firstRow="1" bandRow="1">
                <a:tableStyleId>{5940675A-B579-460E-94D1-54222C63F5DA}</a:tableStyleId>
              </a:tblPr>
              <a:tblGrid>
                <a:gridCol w="3270568">
                  <a:extLst>
                    <a:ext uri="{9D8B030D-6E8A-4147-A177-3AD203B41FA5}">
                      <a16:colId xmlns:a16="http://schemas.microsoft.com/office/drawing/2014/main" val="3910727538"/>
                    </a:ext>
                  </a:extLst>
                </a:gridCol>
                <a:gridCol w="687623">
                  <a:extLst>
                    <a:ext uri="{9D8B030D-6E8A-4147-A177-3AD203B41FA5}">
                      <a16:colId xmlns:a16="http://schemas.microsoft.com/office/drawing/2014/main" val="1737822125"/>
                    </a:ext>
                  </a:extLst>
                </a:gridCol>
              </a:tblGrid>
              <a:tr h="485972">
                <a:tc>
                  <a:txBody>
                    <a:bodyPr/>
                    <a:lstStyle/>
                    <a:p>
                      <a:r>
                        <a:rPr lang="en-US" sz="2000" dirty="0">
                          <a:solidFill>
                            <a:srgbClr val="115076"/>
                          </a:solidFill>
                        </a:rPr>
                        <a:t>parties for the children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2486847"/>
                  </a:ext>
                </a:extLst>
              </a:tr>
              <a:tr h="485972">
                <a:tc>
                  <a:txBody>
                    <a:bodyPr/>
                    <a:lstStyle/>
                    <a:p>
                      <a:r>
                        <a:rPr lang="en-US" sz="2000" dirty="0">
                          <a:solidFill>
                            <a:srgbClr val="115076"/>
                          </a:solidFill>
                        </a:rPr>
                        <a:t>the 7</a:t>
                      </a:r>
                      <a:r>
                        <a:rPr lang="en-US" sz="2000" baseline="30000" dirty="0">
                          <a:solidFill>
                            <a:srgbClr val="115076"/>
                          </a:solidFill>
                        </a:rPr>
                        <a:t>th</a:t>
                      </a:r>
                      <a:r>
                        <a:rPr lang="en-US" sz="2000" dirty="0">
                          <a:solidFill>
                            <a:srgbClr val="115076"/>
                          </a:solidFill>
                        </a:rPr>
                        <a:t> July celebration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57945081"/>
                  </a:ext>
                </a:extLst>
              </a:tr>
              <a:tr h="485972">
                <a:tc>
                  <a:txBody>
                    <a:bodyPr/>
                    <a:lstStyle/>
                    <a:p>
                      <a:r>
                        <a:rPr lang="en-US" sz="2000" dirty="0">
                          <a:solidFill>
                            <a:srgbClr val="115076"/>
                          </a:solidFill>
                        </a:rPr>
                        <a:t>the English 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108734385"/>
                  </a:ext>
                </a:extLst>
              </a:tr>
            </a:tbl>
          </a:graphicData>
        </a:graphic>
      </p:graphicFrame>
      <p:sp>
        <p:nvSpPr>
          <p:cNvPr id="9" name="Rectangle 8">
            <a:extLst>
              <a:ext uri="{FF2B5EF4-FFF2-40B4-BE49-F238E27FC236}">
                <a16:creationId xmlns:a16="http://schemas.microsoft.com/office/drawing/2014/main" id="{4E69A663-5CC2-CE47-9ACA-ABAE490E9691}"/>
              </a:ext>
            </a:extLst>
          </p:cNvPr>
          <p:cNvSpPr/>
          <p:nvPr/>
        </p:nvSpPr>
        <p:spPr>
          <a:xfrm>
            <a:off x="10285060" y="4614804"/>
            <a:ext cx="457200" cy="384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A6D899-4D5C-C743-9E44-0E08441C6FD6}"/>
              </a:ext>
            </a:extLst>
          </p:cNvPr>
          <p:cNvSpPr/>
          <p:nvPr/>
        </p:nvSpPr>
        <p:spPr>
          <a:xfrm>
            <a:off x="10285060" y="5604279"/>
            <a:ext cx="457200" cy="384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1589F0-6B5D-6841-BCBB-410ED3E074CF}"/>
              </a:ext>
            </a:extLst>
          </p:cNvPr>
          <p:cNvSpPr/>
          <p:nvPr/>
        </p:nvSpPr>
        <p:spPr>
          <a:xfrm>
            <a:off x="10285060" y="5109541"/>
            <a:ext cx="457200" cy="384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79675BC-890F-41A2-9B9C-89C2447D3F0A}"/>
              </a:ext>
            </a:extLst>
          </p:cNvPr>
          <p:cNvSpPr txBox="1"/>
          <p:nvPr/>
        </p:nvSpPr>
        <p:spPr>
          <a:xfrm>
            <a:off x="426463" y="2869213"/>
            <a:ext cx="5604317" cy="3170099"/>
          </a:xfrm>
          <a:prstGeom prst="rect">
            <a:avLst/>
          </a:prstGeom>
          <a:noFill/>
          <a:ln>
            <a:solidFill>
              <a:srgbClr val="115076"/>
            </a:solidFill>
          </a:ln>
        </p:spPr>
        <p:txBody>
          <a:bodyPr wrap="square" rtlCol="0">
            <a:spAutoFit/>
          </a:bodyPr>
          <a:lstStyle/>
          <a:p>
            <a:pPr algn="l"/>
            <a:r>
              <a:rPr lang="fr-FR" sz="2000" dirty="0">
                <a:solidFill>
                  <a:schemeClr val="accent5">
                    <a:lumMod val="50000"/>
                  </a:schemeClr>
                </a:solidFill>
              </a:rPr>
              <a:t>Le musée est excellent. Il y a souvent des événements pour les enfants. Ils ont organisé plusieurs fêtes, et aujourd’hui, ils montrent un film en anglais. On va célébrer le 14 juillet au musée aussi. C’est une fête nationale en France. </a:t>
            </a:r>
          </a:p>
          <a:p>
            <a:pPr algn="l"/>
            <a:endParaRPr lang="fr-FR" sz="2000" dirty="0">
              <a:solidFill>
                <a:schemeClr val="accent5">
                  <a:lumMod val="50000"/>
                </a:schemeClr>
              </a:solidFill>
            </a:endParaRPr>
          </a:p>
          <a:p>
            <a:pPr algn="l"/>
            <a:r>
              <a:rPr lang="fr-FR" sz="2000" dirty="0">
                <a:solidFill>
                  <a:schemeClr val="accent5">
                    <a:lumMod val="50000"/>
                  </a:schemeClr>
                </a:solidFill>
              </a:rPr>
              <a:t>À côté du musée, il y a un collège. Il n’y a pas d’université ici. C’est triste parce qu’il y a beaucoup de jeunes personnes ici.</a:t>
            </a:r>
          </a:p>
        </p:txBody>
      </p:sp>
    </p:spTree>
    <p:extLst>
      <p:ext uri="{BB962C8B-B14F-4D97-AF65-F5344CB8AC3E}">
        <p14:creationId xmlns:p14="http://schemas.microsoft.com/office/powerpoint/2010/main" val="363241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Section C (Writing)</a:t>
            </a:r>
          </a:p>
        </p:txBody>
      </p:sp>
      <p:sp>
        <p:nvSpPr>
          <p:cNvPr id="3" name="TextBox 2">
            <a:extLst>
              <a:ext uri="{FF2B5EF4-FFF2-40B4-BE49-F238E27FC236}">
                <a16:creationId xmlns:a16="http://schemas.microsoft.com/office/drawing/2014/main" id="{05BDA899-5A62-BF41-97F0-B7B1B982F5A5}"/>
              </a:ext>
            </a:extLst>
          </p:cNvPr>
          <p:cNvSpPr txBox="1"/>
          <p:nvPr/>
        </p:nvSpPr>
        <p:spPr>
          <a:xfrm>
            <a:off x="4502727" y="1258915"/>
            <a:ext cx="7320974" cy="1514967"/>
          </a:xfrm>
          <a:prstGeom prst="rect">
            <a:avLst/>
          </a:prstGeom>
          <a:noFill/>
        </p:spPr>
        <p:txBody>
          <a:bodyPr wrap="square" rtlCol="0">
            <a:spAutoFit/>
          </a:bodyPr>
          <a:lstStyle/>
          <a:p>
            <a:pPr algn="l"/>
            <a:r>
              <a:rPr lang="en-US" sz="2000" b="1" dirty="0">
                <a:solidFill>
                  <a:schemeClr val="accent5">
                    <a:lumMod val="50000"/>
                  </a:schemeClr>
                </a:solidFill>
              </a:rPr>
              <a:t>Part A</a:t>
            </a:r>
          </a:p>
          <a:p>
            <a:pPr algn="l">
              <a:lnSpc>
                <a:spcPct val="125000"/>
              </a:lnSpc>
            </a:pPr>
            <a:r>
              <a:rPr lang="en-US" sz="2000" b="1" dirty="0">
                <a:solidFill>
                  <a:schemeClr val="accent5">
                    <a:lumMod val="50000"/>
                  </a:schemeClr>
                </a:solidFill>
              </a:rPr>
              <a:t>Look</a:t>
            </a:r>
            <a:r>
              <a:rPr lang="en-US" sz="2000" dirty="0">
                <a:solidFill>
                  <a:schemeClr val="accent5">
                    <a:lumMod val="50000"/>
                  </a:schemeClr>
                </a:solidFill>
              </a:rPr>
              <a:t> at the picture and </a:t>
            </a:r>
            <a:r>
              <a:rPr lang="en-US" sz="2000" b="1" dirty="0">
                <a:solidFill>
                  <a:schemeClr val="accent5">
                    <a:lumMod val="50000"/>
                  </a:schemeClr>
                </a:solidFill>
              </a:rPr>
              <a:t>complete the missing words </a:t>
            </a:r>
            <a:r>
              <a:rPr lang="en-US" sz="2000" dirty="0">
                <a:solidFill>
                  <a:schemeClr val="accent5">
                    <a:lumMod val="50000"/>
                  </a:schemeClr>
                </a:solidFill>
              </a:rPr>
              <a:t>in the text. The number of gaps tell you how many letters are missing.  </a:t>
            </a:r>
          </a:p>
        </p:txBody>
      </p:sp>
      <p:sp>
        <p:nvSpPr>
          <p:cNvPr id="6" name="TextBox 5">
            <a:extLst>
              <a:ext uri="{FF2B5EF4-FFF2-40B4-BE49-F238E27FC236}">
                <a16:creationId xmlns:a16="http://schemas.microsoft.com/office/drawing/2014/main" id="{FD235B66-CA94-9A4D-A904-AFF39BB215CA}"/>
              </a:ext>
            </a:extLst>
          </p:cNvPr>
          <p:cNvSpPr txBox="1"/>
          <p:nvPr/>
        </p:nvSpPr>
        <p:spPr>
          <a:xfrm>
            <a:off x="4655706" y="3012740"/>
            <a:ext cx="6964794" cy="2746073"/>
          </a:xfrm>
          <a:prstGeom prst="rect">
            <a:avLst/>
          </a:prstGeom>
          <a:noFill/>
        </p:spPr>
        <p:txBody>
          <a:bodyPr wrap="square" rtlCol="0">
            <a:spAutoFit/>
          </a:bodyPr>
          <a:lstStyle/>
          <a:p>
            <a:pPr algn="l">
              <a:lnSpc>
                <a:spcPct val="125000"/>
              </a:lnSpc>
            </a:pPr>
            <a:r>
              <a:rPr lang="fr-FR" sz="2000" dirty="0">
                <a:solidFill>
                  <a:schemeClr val="accent5">
                    <a:lumMod val="50000"/>
                  </a:schemeClr>
                </a:solidFill>
              </a:rPr>
              <a:t>Amir est en v</a:t>
            </a:r>
            <a:r>
              <a:rPr lang="fr-FR" sz="2000" b="1" dirty="0">
                <a:solidFill>
                  <a:schemeClr val="accent5">
                    <a:lumMod val="50000"/>
                  </a:schemeClr>
                </a:solidFill>
              </a:rPr>
              <a:t> _ _ _ _ _ _ _ </a:t>
            </a:r>
            <a:r>
              <a:rPr lang="fr-FR" sz="2000" dirty="0">
                <a:solidFill>
                  <a:schemeClr val="accent5">
                    <a:lumMod val="50000"/>
                  </a:schemeClr>
                </a:solidFill>
              </a:rPr>
              <a:t>avec sa famille en ce moment. Il r</a:t>
            </a:r>
            <a:r>
              <a:rPr lang="fr-FR" sz="2000" b="1" dirty="0">
                <a:solidFill>
                  <a:schemeClr val="accent5">
                    <a:lumMod val="50000"/>
                  </a:schemeClr>
                </a:solidFill>
              </a:rPr>
              <a:t> _ _ _ _</a:t>
            </a:r>
            <a:r>
              <a:rPr lang="fr-FR" sz="2000" dirty="0">
                <a:solidFill>
                  <a:schemeClr val="accent5">
                    <a:lumMod val="50000"/>
                  </a:schemeClr>
                </a:solidFill>
              </a:rPr>
              <a:t> dans un grand appartement avec t_ _ _ _ chiens. Il aime bien jouer avec les chiens dans le jardin. Le jardin est d _ _ _ _ _ _ _ l’appartement.</a:t>
            </a:r>
          </a:p>
          <a:p>
            <a:pPr algn="l">
              <a:lnSpc>
                <a:spcPct val="125000"/>
              </a:lnSpc>
            </a:pPr>
            <a:endParaRPr lang="fr-FR" sz="2000" dirty="0">
              <a:solidFill>
                <a:schemeClr val="accent5">
                  <a:lumMod val="50000"/>
                </a:schemeClr>
              </a:solidFill>
            </a:endParaRPr>
          </a:p>
          <a:p>
            <a:pPr algn="l">
              <a:lnSpc>
                <a:spcPct val="125000"/>
              </a:lnSpc>
            </a:pPr>
            <a:r>
              <a:rPr lang="fr-FR" sz="2000" dirty="0">
                <a:solidFill>
                  <a:schemeClr val="accent5">
                    <a:lumMod val="50000"/>
                  </a:schemeClr>
                </a:solidFill>
              </a:rPr>
              <a:t>Aujourd’hui, Amir va sortir avec les chiens. Ils v</a:t>
            </a:r>
            <a:r>
              <a:rPr lang="fr-FR" sz="2000" b="1" dirty="0">
                <a:solidFill>
                  <a:schemeClr val="accent5">
                    <a:lumMod val="50000"/>
                  </a:schemeClr>
                </a:solidFill>
              </a:rPr>
              <a:t> _ _ _ </a:t>
            </a:r>
            <a:r>
              <a:rPr lang="fr-FR" sz="2000" dirty="0">
                <a:solidFill>
                  <a:schemeClr val="accent5">
                    <a:lumMod val="50000"/>
                  </a:schemeClr>
                </a:solidFill>
              </a:rPr>
              <a:t>à la plage.</a:t>
            </a:r>
          </a:p>
        </p:txBody>
      </p:sp>
      <p:pic>
        <p:nvPicPr>
          <p:cNvPr id="7" name="Picture 6" descr="A cityscape for the test">
            <a:extLst>
              <a:ext uri="{FF2B5EF4-FFF2-40B4-BE49-F238E27FC236}">
                <a16:creationId xmlns:a16="http://schemas.microsoft.com/office/drawing/2014/main" id="{4DA07360-5A14-0249-8D82-32D699FD177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00764" y="1343891"/>
            <a:ext cx="3604981" cy="4752109"/>
          </a:xfrm>
          <a:prstGeom prst="rect">
            <a:avLst/>
          </a:prstGeom>
        </p:spPr>
      </p:pic>
    </p:spTree>
    <p:extLst>
      <p:ext uri="{BB962C8B-B14F-4D97-AF65-F5344CB8AC3E}">
        <p14:creationId xmlns:p14="http://schemas.microsoft.com/office/powerpoint/2010/main" val="222512442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3064</Words>
  <Application>Microsoft Office PowerPoint</Application>
  <PresentationFormat>Widescreen</PresentationFormat>
  <Paragraphs>249</Paragraphs>
  <Slides>22</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Century Gothic</vt:lpstr>
      <vt:lpstr>Tw Cen MT</vt:lpstr>
      <vt:lpstr>1_Office Theme</vt:lpstr>
      <vt:lpstr>NCELP Theme</vt:lpstr>
      <vt:lpstr>2_Office Theme</vt:lpstr>
      <vt:lpstr>Practice Assessment </vt:lpstr>
      <vt:lpstr>Section A (Listening)</vt:lpstr>
      <vt:lpstr>Section A (Listening)</vt:lpstr>
      <vt:lpstr>Section A (Listening)</vt:lpstr>
      <vt:lpstr>Section B (Reading)</vt:lpstr>
      <vt:lpstr>Section B (Reading)</vt:lpstr>
      <vt:lpstr>Section B (Reading)</vt:lpstr>
      <vt:lpstr>Section B (Reading)</vt:lpstr>
      <vt:lpstr>Section C (Writing)</vt:lpstr>
      <vt:lpstr>Section C (Writing)</vt:lpstr>
      <vt:lpstr>Section C (Writing)</vt:lpstr>
      <vt:lpstr>Section C (Writing)</vt:lpstr>
      <vt:lpstr>Section D (Speaking)</vt:lpstr>
      <vt:lpstr>Section D (Speaking)</vt:lpstr>
      <vt:lpstr>Section D (Speaking)</vt:lpstr>
      <vt:lpstr>Section D (Speaking)</vt:lpstr>
      <vt:lpstr>Section D (Speaking)</vt:lpstr>
      <vt:lpstr>Section D (Speaking)</vt:lpstr>
      <vt:lpstr>Section E (Reading Aloud and Comprehension)</vt:lpstr>
      <vt:lpstr>Section D (Speaking)</vt:lpstr>
      <vt:lpstr>Section D (Speaking)</vt:lpstr>
      <vt:lpstr>Section D (Speaking)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127</cp:revision>
  <dcterms:created xsi:type="dcterms:W3CDTF">2020-06-12T14:19:03Z</dcterms:created>
  <dcterms:modified xsi:type="dcterms:W3CDTF">2021-07-26T14:13:42Z</dcterms:modified>
</cp:coreProperties>
</file>