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9"/>
  </p:notesMasterIdLst>
  <p:sldIdLst>
    <p:sldId id="260" r:id="rId3"/>
    <p:sldId id="290" r:id="rId4"/>
    <p:sldId id="288" r:id="rId5"/>
    <p:sldId id="372" r:id="rId6"/>
    <p:sldId id="373" r:id="rId7"/>
    <p:sldId id="3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86442" autoAdjust="0"/>
  </p:normalViewPr>
  <p:slideViewPr>
    <p:cSldViewPr snapToGrid="0">
      <p:cViewPr varScale="1">
        <p:scale>
          <a:sx n="118" d="100"/>
          <a:sy n="118" d="100"/>
        </p:scale>
        <p:origin x="224" y="3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25/03/2020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65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err="1">
                <a:solidFill>
                  <a:srgbClr val="FFCC00"/>
                </a:solidFill>
                <a:latin typeface="Century Gothic" panose="020B0502020202020204" pitchFamily="34" charset="0"/>
              </a:rPr>
              <a:t>eu</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a:solidFill>
                  <a:srgbClr val="002060"/>
                </a:solidFill>
                <a:latin typeface="Century Gothic" panose="020B0502020202020204" pitchFamily="34" charset="0"/>
              </a:rPr>
              <a:t>D</a:t>
            </a:r>
            <a:r>
              <a:rPr lang="en-GB" sz="9600" b="1" dirty="0">
                <a:solidFill>
                  <a:srgbClr val="FFC000"/>
                </a:solidFill>
                <a:latin typeface="Century Gothic" panose="020B0502020202020204" pitchFamily="34" charset="0"/>
              </a:rPr>
              <a:t>eu</a:t>
            </a:r>
            <a:r>
              <a:rPr lang="en-GB" sz="9600" b="1" dirty="0">
                <a:solidFill>
                  <a:srgbClr val="002060"/>
                </a:solidFill>
                <a:latin typeface="Century Gothic" panose="020B0502020202020204" pitchFamily="34" charset="0"/>
              </a:rPr>
              <a:t>tschland</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act as though you are addressing Germany, saying ‘Oy! Deutschland!’ and jabbing your finger into the air (joyfully) twice, once on ‘Oy!’ and once on the first syllable of Deutschland.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42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eu</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a:t>Deutschland </a:t>
            </a:r>
            <a:r>
              <a:rPr lang="en-GB" sz="1200" baseline="0" dirty="0"/>
              <a:t>[N/A proper noun]; </a:t>
            </a:r>
            <a:r>
              <a:rPr lang="en-GB" sz="1200" b="1" baseline="0" dirty="0"/>
              <a:t>Euro </a:t>
            </a:r>
            <a:r>
              <a:rPr lang="en-GB" sz="1200" b="0" baseline="0" dirty="0"/>
              <a:t>[333] </a:t>
            </a:r>
            <a:r>
              <a:rPr lang="en-GB" sz="1200" b="1" baseline="0" dirty="0" err="1"/>
              <a:t>heute</a:t>
            </a:r>
            <a:r>
              <a:rPr lang="en-GB" sz="1200" b="1" baseline="0" dirty="0"/>
              <a:t> </a:t>
            </a:r>
            <a:r>
              <a:rPr lang="en-GB" sz="1200" baseline="0" dirty="0"/>
              <a:t>[121]; </a:t>
            </a:r>
            <a:r>
              <a:rPr lang="en-GB" sz="1200" b="1" baseline="0" dirty="0"/>
              <a:t>Freund </a:t>
            </a:r>
            <a:r>
              <a:rPr lang="en-GB" sz="1200" baseline="0" dirty="0"/>
              <a:t>[327]; </a:t>
            </a:r>
            <a:r>
              <a:rPr lang="en-GB" sz="1200" b="1" baseline="0" dirty="0" err="1"/>
              <a:t>neu</a:t>
            </a:r>
            <a:r>
              <a:rPr lang="en-GB" sz="1200" b="1" baseline="0" dirty="0"/>
              <a:t> </a:t>
            </a:r>
            <a:r>
              <a:rPr lang="en-GB" sz="1200" baseline="0" dirty="0"/>
              <a:t>[80]; </a:t>
            </a:r>
            <a:r>
              <a:rPr lang="en-GB" sz="1200" b="1" baseline="0" dirty="0" err="1"/>
              <a:t>Leute</a:t>
            </a:r>
            <a:r>
              <a:rPr lang="en-GB" sz="1200" baseline="0" dirty="0"/>
              <a:t>[163].</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18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87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Without sound</a:t>
            </a:r>
            <a:r>
              <a:rPr lang="en-GB" sz="1200" baseline="0" dirty="0"/>
              <a:t> to elicit the pronunciation.</a:t>
            </a:r>
            <a:endParaRPr lang="en-GB" sz="1200"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93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Phonetik</a:t>
            </a:r>
            <a:br>
              <a:rPr lang="en-GB" b="0" dirty="0"/>
            </a:br>
            <a:r>
              <a:rPr lang="en-GB" b="0" dirty="0"/>
              <a:t>Read aloud task focusing on</a:t>
            </a:r>
            <a:r>
              <a:rPr lang="en-GB" b="0" baseline="0" dirty="0"/>
              <a:t> this week’s SSC.</a:t>
            </a:r>
            <a:br>
              <a:rPr lang="en-GB" b="0" baseline="0" dirty="0"/>
            </a:br>
            <a:r>
              <a:rPr lang="en-GB" b="0" baseline="0" dirty="0"/>
              <a:t>Melanie </a:t>
            </a:r>
            <a:r>
              <a:rPr lang="en-GB" b="0" baseline="0" dirty="0" err="1"/>
              <a:t>Leupolz</a:t>
            </a:r>
            <a:r>
              <a:rPr lang="en-GB" b="0" baseline="0" dirty="0"/>
              <a:t> does play football for the German national team and Bayern </a:t>
            </a:r>
            <a:r>
              <a:rPr lang="en-GB" b="0" baseline="0" dirty="0" err="1"/>
              <a:t>München</a:t>
            </a:r>
            <a:r>
              <a:rPr lang="en-GB" b="0" baseline="0" dirty="0"/>
              <a:t>.</a:t>
            </a:r>
            <a:br>
              <a:rPr lang="en-GB" b="0" baseline="0" dirty="0"/>
            </a:br>
            <a:r>
              <a:rPr lang="en-GB" b="0" baseline="0" dirty="0"/>
              <a:t>However, the drum playing with nine friends is poetic licence, and includes all of the words from this week’s sequence that contain the SSC EU!</a:t>
            </a:r>
          </a:p>
          <a:p>
            <a:endParaRPr lang="en-GB" b="0" baseline="0" dirty="0"/>
          </a:p>
          <a:p>
            <a:r>
              <a:rPr lang="en-GB" b="0" dirty="0"/>
              <a:t>Rufus46 / CC BY-SA (https://creativecommons.org/licenses/by-sa/3.0) </a:t>
            </a:r>
            <a:br>
              <a:rPr lang="en-GB" b="0" dirty="0"/>
            </a:br>
            <a:endParaRPr lang="en-GB" b="0" dirty="0"/>
          </a:p>
          <a:p>
            <a:r>
              <a:rPr lang="en-GB" b="0" dirty="0"/>
              <a:t>Click the speech bubble to hear the</a:t>
            </a:r>
            <a:r>
              <a:rPr lang="en-GB" b="0" baseline="0" dirty="0"/>
              <a:t> recording.</a:t>
            </a:r>
            <a:br>
              <a:rPr lang="en-GB" b="0" dirty="0"/>
            </a:br>
            <a:r>
              <a:rPr lang="en-GB"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Ich</a:t>
            </a:r>
            <a:r>
              <a:rPr lang="en-GB" sz="1200" dirty="0"/>
              <a:t> </a:t>
            </a:r>
            <a:r>
              <a:rPr lang="en-GB" sz="1200" dirty="0" err="1"/>
              <a:t>heiße</a:t>
            </a:r>
            <a:r>
              <a:rPr lang="en-GB" sz="1200" dirty="0"/>
              <a:t> Melanie </a:t>
            </a:r>
            <a:r>
              <a:rPr lang="en-GB" sz="1200" dirty="0" err="1"/>
              <a:t>L</a:t>
            </a:r>
            <a:r>
              <a:rPr lang="en-GB" sz="1200" b="1" dirty="0" err="1"/>
              <a:t>eu</a:t>
            </a:r>
            <a:r>
              <a:rPr lang="en-GB" sz="1200" dirty="0" err="1"/>
              <a:t>polz</a:t>
            </a:r>
            <a:r>
              <a:rPr lang="en-GB" sz="1200" dirty="0"/>
              <a:t>.  </a:t>
            </a:r>
            <a:r>
              <a:rPr lang="en-GB" sz="1200" dirty="0" err="1"/>
              <a:t>Ich</a:t>
            </a:r>
            <a:r>
              <a:rPr lang="en-GB" sz="1200" dirty="0"/>
              <a:t> </a:t>
            </a:r>
            <a:r>
              <a:rPr lang="en-GB" sz="1200" dirty="0" err="1"/>
              <a:t>spiele</a:t>
            </a:r>
            <a:r>
              <a:rPr lang="en-GB" sz="1200" dirty="0"/>
              <a:t> </a:t>
            </a:r>
            <a:r>
              <a:rPr lang="en-GB" sz="1200" dirty="0" err="1"/>
              <a:t>Fußball</a:t>
            </a:r>
            <a:r>
              <a:rPr lang="en-GB" sz="1200" dirty="0"/>
              <a:t> </a:t>
            </a:r>
            <a:r>
              <a:rPr lang="en-GB" sz="1200" dirty="0" err="1"/>
              <a:t>für</a:t>
            </a:r>
            <a:r>
              <a:rPr lang="en-GB" sz="1200" dirty="0"/>
              <a:t> D</a:t>
            </a:r>
            <a:r>
              <a:rPr lang="en-GB" sz="1200" b="1" dirty="0"/>
              <a:t>eu</a:t>
            </a:r>
            <a:r>
              <a:rPr lang="en-GB" sz="1200" dirty="0"/>
              <a:t>tschland </a:t>
            </a:r>
            <a:r>
              <a:rPr lang="en-GB" sz="1200" dirty="0" err="1"/>
              <a:t>aber</a:t>
            </a:r>
            <a:r>
              <a:rPr lang="en-GB" sz="1200" dirty="0"/>
              <a:t> </a:t>
            </a:r>
            <a:r>
              <a:rPr lang="en-GB" sz="1200" dirty="0" err="1"/>
              <a:t>ich</a:t>
            </a:r>
            <a:r>
              <a:rPr lang="en-GB" sz="1200" dirty="0"/>
              <a:t> </a:t>
            </a:r>
            <a:r>
              <a:rPr lang="en-GB" sz="1200" dirty="0" err="1"/>
              <a:t>spiele</a:t>
            </a:r>
            <a:r>
              <a:rPr lang="en-GB" sz="1200" dirty="0"/>
              <a:t> </a:t>
            </a:r>
            <a:r>
              <a:rPr lang="en-GB" sz="1200" dirty="0" err="1"/>
              <a:t>h</a:t>
            </a:r>
            <a:r>
              <a:rPr lang="en-GB" sz="1200" b="1" dirty="0" err="1"/>
              <a:t>eu</a:t>
            </a:r>
            <a:r>
              <a:rPr lang="en-GB" sz="1200" dirty="0" err="1"/>
              <a:t>te</a:t>
            </a:r>
            <a:r>
              <a:rPr lang="en-GB" sz="1200" dirty="0"/>
              <a:t> </a:t>
            </a:r>
            <a:r>
              <a:rPr lang="en-GB" sz="1200" dirty="0" err="1"/>
              <a:t>mit</a:t>
            </a:r>
            <a:r>
              <a:rPr lang="en-GB" sz="1200" dirty="0"/>
              <a:t> </a:t>
            </a:r>
            <a:r>
              <a:rPr lang="en-GB" sz="1200" dirty="0" err="1"/>
              <a:t>n</a:t>
            </a:r>
            <a:r>
              <a:rPr lang="en-GB" sz="1200" b="1" dirty="0" err="1"/>
              <a:t>eu</a:t>
            </a:r>
            <a:r>
              <a:rPr lang="en-GB" sz="1200" dirty="0" err="1"/>
              <a:t>n</a:t>
            </a:r>
            <a:r>
              <a:rPr lang="en-GB" sz="1200" dirty="0"/>
              <a:t> </a:t>
            </a:r>
            <a:r>
              <a:rPr lang="en-GB" sz="1200" dirty="0" err="1"/>
              <a:t>Fr</a:t>
            </a:r>
            <a:r>
              <a:rPr lang="en-GB" sz="1200" b="1" dirty="0" err="1"/>
              <a:t>eu</a:t>
            </a:r>
            <a:r>
              <a:rPr lang="en-GB" sz="1200" dirty="0" err="1"/>
              <a:t>nden</a:t>
            </a:r>
            <a:r>
              <a:rPr lang="en-GB" sz="1200" dirty="0"/>
              <a:t> </a:t>
            </a:r>
            <a:r>
              <a:rPr lang="en-GB" sz="1200" dirty="0" err="1"/>
              <a:t>Schlagz</a:t>
            </a:r>
            <a:r>
              <a:rPr lang="en-GB" sz="1200" b="1" dirty="0" err="1"/>
              <a:t>eu</a:t>
            </a:r>
            <a:r>
              <a:rPr lang="en-GB" sz="1200" dirty="0" err="1"/>
              <a:t>g</a:t>
            </a:r>
            <a:r>
              <a:rPr lang="en-GB" sz="1200" dirty="0"/>
              <a:t>!</a:t>
            </a:r>
          </a:p>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89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73423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258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169624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78056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70694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252234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481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5295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148427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02607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47939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3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25/03/2020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493554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3.jp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7.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audio" Target="../media/audio6.wav"/><Relationship Id="rId11" Type="http://schemas.openxmlformats.org/officeDocument/2006/relationships/image" Target="../media/image5.png"/><Relationship Id="rId5" Type="http://schemas.openxmlformats.org/officeDocument/2006/relationships/audio" Target="../media/audio5.wav"/><Relationship Id="rId1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audio" Target="../media/audio4.wav"/><Relationship Id="rId9" Type="http://schemas.openxmlformats.org/officeDocument/2006/relationships/audio" Target="../media/audio9.wav"/><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4.jpeg"/><Relationship Id="rId4" Type="http://schemas.openxmlformats.org/officeDocument/2006/relationships/audio" Target="../media/audio4.wav"/><Relationship Id="rId9" Type="http://schemas.openxmlformats.org/officeDocument/2006/relationships/audio" Target="../media/audio9.wav"/></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audio" Target="../media/audio10.wav"/><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err="1">
                <a:solidFill>
                  <a:prstClr val="white"/>
                </a:solidFill>
                <a:latin typeface="Century Gothic" panose="020B0502020202020204" pitchFamily="34" charset="0"/>
              </a:rPr>
              <a:t>eu</a:t>
            </a:r>
            <a:r>
              <a:rPr lang="en-GB" sz="3200" dirty="0">
                <a:solidFill>
                  <a:prstClr val="white"/>
                </a:solidFill>
                <a:latin typeface="Century Gothic" panose="020B0502020202020204" pitchFamily="34" charset="0"/>
              </a:rPr>
              <a:t>/</a:t>
            </a:r>
            <a:endParaRPr lang="en-GB" dirty="0">
              <a:solidFill>
                <a:prstClr val="white"/>
              </a:solidFill>
              <a:latin typeface="Century Gothic" panose="020B0502020202020204" pitchFamily="34" charset="0"/>
            </a:endParaRPr>
          </a:p>
        </p:txBody>
      </p:sp>
      <p:sp>
        <p:nvSpPr>
          <p:cNvPr id="16" name="Title 3">
            <a:extLst>
              <a:ext uri="{FF2B5EF4-FFF2-40B4-BE49-F238E27FC236}">
                <a16:creationId xmlns:a16="http://schemas.microsoft.com/office/drawing/2014/main" id="{7B424077-B2D5-46AA-BDA8-6FF15DA500E8}"/>
              </a:ext>
            </a:extLst>
          </p:cNvPr>
          <p:cNvSpPr txBox="1">
            <a:spLocks/>
          </p:cNvSpPr>
          <p:nvPr/>
        </p:nvSpPr>
        <p:spPr>
          <a:xfrm>
            <a:off x="161930" y="5308430"/>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4 - Lesson 45</a:t>
            </a:r>
          </a:p>
        </p:txBody>
      </p:sp>
      <p:sp>
        <p:nvSpPr>
          <p:cNvPr id="17" name="Title 3">
            <a:extLst>
              <a:ext uri="{FF2B5EF4-FFF2-40B4-BE49-F238E27FC236}">
                <a16:creationId xmlns:a16="http://schemas.microsoft.com/office/drawing/2014/main" id="{638AEC8F-C9FD-A549-80E9-260E66E632C7}"/>
              </a:ext>
            </a:extLst>
          </p:cNvPr>
          <p:cNvSpPr txBox="1">
            <a:spLocks/>
          </p:cNvSpPr>
          <p:nvPr/>
        </p:nvSpPr>
        <p:spPr>
          <a:xfrm>
            <a:off x="161930"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t>
            </a:r>
            <a:r>
              <a:rPr lang="en-GB" sz="1400" dirty="0">
                <a:solidFill>
                  <a:prstClr val="white"/>
                </a:solidFill>
                <a:latin typeface="Century Gothic" panose="020B0502020202020204" pitchFamily="34" charset="0"/>
              </a:rPr>
              <a:t>Inge Alferink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25/03/20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8837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303" y="420679"/>
            <a:ext cx="10515600" cy="1325563"/>
          </a:xfrm>
        </p:spPr>
        <p:txBody>
          <a:bodyPr>
            <a:normAutofit fontScale="90000"/>
          </a:bodyPr>
          <a:lstStyle/>
          <a:p>
            <a:r>
              <a:rPr lang="en-GB" sz="22200" b="1" dirty="0" err="1">
                <a:solidFill>
                  <a:srgbClr val="FFCC00"/>
                </a:solidFill>
              </a:rPr>
              <a:t>eu</a:t>
            </a:r>
            <a:br>
              <a:rPr lang="en-GB" sz="9600" b="1" dirty="0"/>
            </a:br>
            <a:endParaRPr lang="en-GB" dirty="0"/>
          </a:p>
        </p:txBody>
      </p:sp>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6762" y="273429"/>
            <a:ext cx="4178476" cy="4178476"/>
          </a:xfrm>
          <a:prstGeom prst="rect">
            <a:avLst/>
          </a:prstGeom>
        </p:spPr>
      </p:pic>
      <p:sp>
        <p:nvSpPr>
          <p:cNvPr id="2" name="Rectangle 1"/>
          <p:cNvSpPr/>
          <p:nvPr/>
        </p:nvSpPr>
        <p:spPr>
          <a:xfrm>
            <a:off x="1261183" y="4287533"/>
            <a:ext cx="9669634"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r>
              <a:rPr kumimoji="0" lang="en-GB" sz="12000" b="0"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eu</a:t>
            </a: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tschland</a:t>
            </a:r>
          </a:p>
        </p:txBody>
      </p:sp>
    </p:spTree>
    <p:extLst>
      <p:ext uri="{BB962C8B-B14F-4D97-AF65-F5344CB8AC3E}">
        <p14:creationId xmlns:p14="http://schemas.microsoft.com/office/powerpoint/2010/main" val="12335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Deutschland.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Deutschla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4C38EBA-EFF3-C543-8078-C10682367D52}"/>
              </a:ext>
            </a:extLst>
          </p:cNvPr>
          <p:cNvSpPr>
            <a:spLocks noGrp="1"/>
          </p:cNvSpPr>
          <p:nvPr>
            <p:ph type="title"/>
          </p:nvPr>
        </p:nvSpPr>
        <p:spPr>
          <a:xfrm>
            <a:off x="4793775" y="-56184"/>
            <a:ext cx="2610853" cy="1524211"/>
          </a:xfrm>
        </p:spPr>
        <p:txBody>
          <a:bodyPr>
            <a:noAutofit/>
          </a:bodyPr>
          <a:lstStyle/>
          <a:p>
            <a:pPr algn="ctr"/>
            <a:r>
              <a:rPr lang="en-GB" sz="12000" b="1" dirty="0" err="1">
                <a:solidFill>
                  <a:srgbClr val="002060"/>
                </a:solidFill>
                <a:cs typeface="Calibri" panose="020F0502020204030204" pitchFamily="34" charset="0"/>
              </a:rPr>
              <a:t>eu</a:t>
            </a:r>
            <a:endParaRPr lang="en-US" sz="12000" dirty="0"/>
          </a:p>
        </p:txBody>
      </p:sp>
      <p:sp>
        <p:nvSpPr>
          <p:cNvPr id="4" name="Rounded Rectangle 3"/>
          <p:cNvSpPr/>
          <p:nvPr/>
        </p:nvSpPr>
        <p:spPr>
          <a:xfrm>
            <a:off x="3783038" y="1637731"/>
            <a:ext cx="4699736" cy="2840264"/>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tschland</a:t>
            </a:r>
          </a:p>
        </p:txBody>
      </p:sp>
      <p:sp>
        <p:nvSpPr>
          <p:cNvPr id="5" name="Rectangle 4"/>
          <p:cNvSpPr/>
          <p:nvPr/>
        </p:nvSpPr>
        <p:spPr>
          <a:xfrm>
            <a:off x="601025" y="3302952"/>
            <a:ext cx="249619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nd</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8606659" y="3302952"/>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9083286" y="466631"/>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0797" y="452607"/>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a:t>
            </a:r>
          </a:p>
        </p:txBody>
      </p:sp>
      <p:sp>
        <p:nvSpPr>
          <p:cNvPr id="9" name="Rectangle 8"/>
          <p:cNvSpPr/>
          <p:nvPr/>
        </p:nvSpPr>
        <p:spPr>
          <a:xfrm>
            <a:off x="5360057" y="4507009"/>
            <a:ext cx="147829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eu</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5778" y="1967286"/>
            <a:ext cx="1562569" cy="1562569"/>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25151" y="4413792"/>
            <a:ext cx="2508579" cy="1555319"/>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8494" y="1403984"/>
            <a:ext cx="1378530" cy="1288926"/>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88018" y="5506758"/>
            <a:ext cx="1482641" cy="682015"/>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56960" y="5476513"/>
            <a:ext cx="1658327" cy="773886"/>
          </a:xfrm>
          <a:prstGeom prst="rect">
            <a:avLst/>
          </a:prstGeom>
        </p:spPr>
      </p:pic>
      <p:grpSp>
        <p:nvGrpSpPr>
          <p:cNvPr id="17" name="Group 16"/>
          <p:cNvGrpSpPr/>
          <p:nvPr/>
        </p:nvGrpSpPr>
        <p:grpSpPr>
          <a:xfrm>
            <a:off x="9591976" y="1660139"/>
            <a:ext cx="1374926" cy="1372634"/>
            <a:chOff x="9004659" y="1640742"/>
            <a:chExt cx="914407" cy="912883"/>
          </a:xfrm>
        </p:grpSpPr>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04659" y="1640742"/>
              <a:ext cx="914407" cy="912883"/>
            </a:xfrm>
            <a:prstGeom prst="rect">
              <a:avLst/>
            </a:prstGeom>
          </p:spPr>
        </p:pic>
        <p:sp>
          <p:nvSpPr>
            <p:cNvPr id="14" name="Oval 13"/>
            <p:cNvSpPr/>
            <p:nvPr/>
          </p:nvSpPr>
          <p:spPr>
            <a:xfrm>
              <a:off x="9239659" y="2048447"/>
              <a:ext cx="304800" cy="307201"/>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cxnSp>
        <p:nvCxnSpPr>
          <p:cNvPr id="15" name="Straight Arrow Connector 14"/>
          <p:cNvCxnSpPr/>
          <p:nvPr/>
        </p:nvCxnSpPr>
        <p:spPr>
          <a:xfrm>
            <a:off x="4271127" y="5109429"/>
            <a:ext cx="433781" cy="36831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38" descr="Man and Woman Holding Hands on Facebook 2.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89331" y="4282376"/>
            <a:ext cx="1536857" cy="15368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890861" y="1208194"/>
            <a:ext cx="2567237" cy="3692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a:t>
            </a:r>
          </a:p>
        </p:txBody>
      </p:sp>
    </p:spTree>
    <p:extLst>
      <p:ext uri="{BB962C8B-B14F-4D97-AF65-F5344CB8AC3E}">
        <p14:creationId xmlns:p14="http://schemas.microsoft.com/office/powerpoint/2010/main" val="60243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Deutschland.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Euro.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5" name="Euro.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6" name="heut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6" name="heute.wav"/>
                                        </p:tgtEl>
                                      </p:cMediaNode>
                                    </p:audio>
                                  </p:sub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7" name="Freund.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subTnLst>
                                    <p:audio>
                                      <p:cMediaNode>
                                        <p:cTn display="0" masterRel="sameClick">
                                          <p:stCondLst>
                                            <p:cond evt="begin" delay="0">
                                              <p:tn val="46"/>
                                            </p:cond>
                                          </p:stCondLst>
                                          <p:endCondLst>
                                            <p:cond evt="onStopAudio" delay="0">
                                              <p:tgtEl>
                                                <p:sldTgt/>
                                              </p:tgtEl>
                                            </p:cond>
                                          </p:endCondLst>
                                        </p:cTn>
                                        <p:tgtEl>
                                          <p:sndTgt r:embed="rId7" name="Freund.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subTnLst>
                                    <p:audio>
                                      <p:cMediaNode>
                                        <p:cTn display="0" masterRel="sameClick">
                                          <p:stCondLst>
                                            <p:cond evt="begin" delay="0">
                                              <p:tn val="51"/>
                                            </p:cond>
                                          </p:stCondLst>
                                          <p:endCondLst>
                                            <p:cond evt="onStopAudio" delay="0">
                                              <p:tgtEl>
                                                <p:sldTgt/>
                                              </p:tgtEl>
                                            </p:cond>
                                          </p:endCondLst>
                                        </p:cTn>
                                        <p:tgtEl>
                                          <p:sndTgt r:embed="rId8" name="neu.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subTnLst>
                                    <p:audio>
                                      <p:cMediaNode>
                                        <p:cTn display="0" masterRel="sameClick">
                                          <p:stCondLst>
                                            <p:cond evt="begin" delay="0">
                                              <p:tn val="56"/>
                                            </p:cond>
                                          </p:stCondLst>
                                          <p:endCondLst>
                                            <p:cond evt="onStopAudio" delay="0">
                                              <p:tgtEl>
                                                <p:sldTgt/>
                                              </p:tgtEl>
                                            </p:cond>
                                          </p:endCondLst>
                                        </p:cTn>
                                        <p:tgtEl>
                                          <p:sndTgt r:embed="rId8" name="neu.wav"/>
                                        </p:tgtEl>
                                      </p:cMediaNode>
                                    </p:audio>
                                  </p:sub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9" name="Leute.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500"/>
                                        <p:tgtEl>
                                          <p:spTgt spid="2"/>
                                        </p:tgtEl>
                                      </p:cBhvr>
                                    </p:animEffect>
                                  </p:childTnLst>
                                  <p:subTnLst>
                                    <p:audio>
                                      <p:cMediaNode>
                                        <p:cTn display="0" masterRel="sameClick">
                                          <p:stCondLst>
                                            <p:cond evt="begin" delay="0">
                                              <p:tn val="72"/>
                                            </p:cond>
                                          </p:stCondLst>
                                          <p:endCondLst>
                                            <p:cond evt="onStopAudio" delay="0">
                                              <p:tgtEl>
                                                <p:sldTgt/>
                                              </p:tgtEl>
                                            </p:cond>
                                          </p:endCondLst>
                                        </p:cTn>
                                        <p:tgtEl>
                                          <p:sndTgt r:embed="rId9" name="Leu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animBg="1"/>
      <p:bldP spid="5" grpId="0"/>
      <p:bldP spid="6" grpId="0"/>
      <p:bldP spid="7" grpId="0"/>
      <p:bldP spid="8" grpId="0"/>
      <p:bldP spid="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C26C-84A4-A740-AF09-1763A6D3F21F}"/>
              </a:ext>
            </a:extLst>
          </p:cNvPr>
          <p:cNvSpPr>
            <a:spLocks noGrp="1"/>
          </p:cNvSpPr>
          <p:nvPr>
            <p:ph type="title"/>
          </p:nvPr>
        </p:nvSpPr>
        <p:spPr>
          <a:xfrm>
            <a:off x="4529081" y="-72515"/>
            <a:ext cx="3140242" cy="1524211"/>
          </a:xfrm>
        </p:spPr>
        <p:txBody>
          <a:bodyPr>
            <a:noAutofit/>
          </a:bodyPr>
          <a:lstStyle/>
          <a:p>
            <a:pPr algn="ctr"/>
            <a:r>
              <a:rPr lang="en-GB" sz="12000" b="1" dirty="0" err="1">
                <a:solidFill>
                  <a:srgbClr val="002060"/>
                </a:solidFill>
                <a:cs typeface="Calibri" panose="020F0502020204030204" pitchFamily="34" charset="0"/>
              </a:rPr>
              <a:t>eu</a:t>
            </a:r>
            <a:endParaRPr lang="en-US" sz="12000" dirty="0"/>
          </a:p>
        </p:txBody>
      </p:sp>
      <p:sp>
        <p:nvSpPr>
          <p:cNvPr id="4" name="Rounded Rectangle 3"/>
          <p:cNvSpPr/>
          <p:nvPr/>
        </p:nvSpPr>
        <p:spPr>
          <a:xfrm>
            <a:off x="3783038" y="1637731"/>
            <a:ext cx="4699736" cy="2840264"/>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tschland</a:t>
            </a:r>
          </a:p>
        </p:txBody>
      </p:sp>
      <p:sp>
        <p:nvSpPr>
          <p:cNvPr id="5" name="Rectangle 4"/>
          <p:cNvSpPr/>
          <p:nvPr/>
        </p:nvSpPr>
        <p:spPr>
          <a:xfrm>
            <a:off x="601025" y="3302952"/>
            <a:ext cx="249619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nd</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8606659" y="3302952"/>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9083286" y="466631"/>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0797" y="452607"/>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a:t>
            </a:r>
          </a:p>
        </p:txBody>
      </p:sp>
      <p:sp>
        <p:nvSpPr>
          <p:cNvPr id="9" name="Rectangle 8"/>
          <p:cNvSpPr/>
          <p:nvPr/>
        </p:nvSpPr>
        <p:spPr>
          <a:xfrm>
            <a:off x="5360057" y="4507009"/>
            <a:ext cx="147829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eu</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5778" y="1967286"/>
            <a:ext cx="1562569" cy="1562569"/>
          </a:xfrm>
          <a:prstGeom prst="rect">
            <a:avLst/>
          </a:prstGeom>
        </p:spPr>
      </p:pic>
    </p:spTree>
    <p:extLst>
      <p:ext uri="{BB962C8B-B14F-4D97-AF65-F5344CB8AC3E}">
        <p14:creationId xmlns:p14="http://schemas.microsoft.com/office/powerpoint/2010/main" val="314413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Deutschland.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Euro.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heut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Freund.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neu.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Leu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EC31-1286-8947-AE5B-1E5E05CABC77}"/>
              </a:ext>
            </a:extLst>
          </p:cNvPr>
          <p:cNvSpPr>
            <a:spLocks noGrp="1"/>
          </p:cNvSpPr>
          <p:nvPr>
            <p:ph type="title"/>
          </p:nvPr>
        </p:nvSpPr>
        <p:spPr>
          <a:xfrm>
            <a:off x="5026386" y="-196756"/>
            <a:ext cx="2145632" cy="1802820"/>
          </a:xfrm>
        </p:spPr>
        <p:txBody>
          <a:bodyPr>
            <a:noAutofit/>
          </a:bodyPr>
          <a:lstStyle/>
          <a:p>
            <a:pPr algn="ctr"/>
            <a:r>
              <a:rPr lang="en-GB" sz="12000" b="1" dirty="0" err="1">
                <a:solidFill>
                  <a:srgbClr val="002060"/>
                </a:solidFill>
                <a:cs typeface="Calibri" panose="020F0502020204030204" pitchFamily="34" charset="0"/>
              </a:rPr>
              <a:t>eu</a:t>
            </a:r>
            <a:endParaRPr lang="en-US" sz="12000" dirty="0"/>
          </a:p>
        </p:txBody>
      </p:sp>
      <p:sp>
        <p:nvSpPr>
          <p:cNvPr id="4" name="Rounded Rectangle 3"/>
          <p:cNvSpPr/>
          <p:nvPr/>
        </p:nvSpPr>
        <p:spPr>
          <a:xfrm>
            <a:off x="3783038" y="1637731"/>
            <a:ext cx="4699736" cy="2840264"/>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tschland</a:t>
            </a:r>
          </a:p>
        </p:txBody>
      </p:sp>
      <p:sp>
        <p:nvSpPr>
          <p:cNvPr id="5" name="Rectangle 4"/>
          <p:cNvSpPr/>
          <p:nvPr/>
        </p:nvSpPr>
        <p:spPr>
          <a:xfrm>
            <a:off x="601025" y="3302952"/>
            <a:ext cx="249619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nd</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8606659" y="3302952"/>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9083286" y="466631"/>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
            </a:r>
            <a:endParaRPr kumimoji="0" lang="en-GB" sz="5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40797" y="452607"/>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Eu</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a:t>
            </a:r>
          </a:p>
        </p:txBody>
      </p:sp>
      <p:sp>
        <p:nvSpPr>
          <p:cNvPr id="9" name="Rectangle 8"/>
          <p:cNvSpPr/>
          <p:nvPr/>
        </p:nvSpPr>
        <p:spPr>
          <a:xfrm>
            <a:off x="5360057" y="4507009"/>
            <a:ext cx="147829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eu</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5778" y="1967286"/>
            <a:ext cx="1562569" cy="1562569"/>
          </a:xfrm>
          <a:prstGeom prst="rect">
            <a:avLst/>
          </a:prstGeom>
        </p:spPr>
      </p:pic>
    </p:spTree>
    <p:extLst>
      <p:ext uri="{BB962C8B-B14F-4D97-AF65-F5344CB8AC3E}">
        <p14:creationId xmlns:p14="http://schemas.microsoft.com/office/powerpoint/2010/main" val="410767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err="1">
                <a:solidFill>
                  <a:schemeClr val="bg1"/>
                </a:solidFill>
              </a:rPr>
              <a:t>Phonetik</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668000" y="247046"/>
            <a:ext cx="1289327" cy="495904"/>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a:blip r:embed="rId4"/>
          <a:stretch>
            <a:fillRect/>
          </a:stretch>
        </p:blipFill>
        <p:spPr>
          <a:xfrm>
            <a:off x="7249580" y="1163991"/>
            <a:ext cx="2976040" cy="4759098"/>
          </a:xfrm>
          <a:prstGeom prst="rect">
            <a:avLst/>
          </a:prstGeom>
          <a:ln w="76200">
            <a:solidFill>
              <a:srgbClr val="DAA520"/>
            </a:solidFill>
          </a:ln>
          <a:effectLst>
            <a:outerShdw blurRad="50800" dist="38100" dir="5400000" algn="t" rotWithShape="0">
              <a:prstClr val="black">
                <a:alpha val="40000"/>
              </a:prstClr>
            </a:outerShdw>
          </a:effectLst>
        </p:spPr>
      </p:pic>
      <p:sp>
        <p:nvSpPr>
          <p:cNvPr id="7" name="Rounded Rectangular Callout 6">
            <a:hlinkClick r:id="" action="ppaction://noaction">
              <a:snd r:embed="rId5" name="Leupolz.wav"/>
            </a:hlinkClick>
          </p:cNvPr>
          <p:cNvSpPr/>
          <p:nvPr/>
        </p:nvSpPr>
        <p:spPr>
          <a:xfrm>
            <a:off x="1211954" y="1890583"/>
            <a:ext cx="5066270" cy="2953265"/>
          </a:xfrm>
          <a:prstGeom prst="wedgeRoundRectCallout">
            <a:avLst/>
          </a:prstGeom>
          <a:solidFill>
            <a:srgbClr val="115076"/>
          </a:solid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Ich</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heiße</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Melanie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L</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eu</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polz</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Ich</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spiele</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für</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D</a:t>
            </a:r>
            <a:r>
              <a:rPr kumimoji="0" lang="en-GB" sz="2800" b="1" i="0" u="none" strike="noStrike" kern="1200" cap="none" spc="0" normalizeH="0" baseline="0" noProof="0" dirty="0">
                <a:ln>
                  <a:noFill/>
                </a:ln>
                <a:solidFill>
                  <a:prstClr val="white"/>
                </a:solidFill>
                <a:effectLst/>
                <a:uLnTx/>
                <a:uFillTx/>
                <a:latin typeface="Century Gothic" panose="020F0302020204030204"/>
                <a:ea typeface="+mn-ea"/>
                <a:cs typeface="+mn-cs"/>
              </a:rPr>
              <a:t>eu</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tschland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Fußball</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aber</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ich</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spiele</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h</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eu</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te</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mit</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n</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eu</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n</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Fr</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eu</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nden</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Schlagz</a:t>
            </a:r>
            <a:r>
              <a:rPr kumimoji="0" lang="en-GB" sz="2800" b="1" i="0" u="none" strike="noStrike" kern="1200" cap="none" spc="0" normalizeH="0" baseline="0" noProof="0" dirty="0" err="1">
                <a:ln>
                  <a:noFill/>
                </a:ln>
                <a:solidFill>
                  <a:prstClr val="white"/>
                </a:solidFill>
                <a:effectLst/>
                <a:uLnTx/>
                <a:uFillTx/>
                <a:latin typeface="Century Gothic" panose="020F0302020204030204"/>
                <a:ea typeface="+mn-ea"/>
                <a:cs typeface="+mn-cs"/>
              </a:rPr>
              <a:t>eu</a:t>
            </a:r>
            <a:r>
              <a:rPr kumimoji="0" lang="en-GB" sz="2800" b="0" i="0" u="none" strike="noStrike" kern="1200" cap="none" spc="0" normalizeH="0" baseline="0" noProof="0" dirty="0" err="1">
                <a:ln>
                  <a:noFill/>
                </a:ln>
                <a:solidFill>
                  <a:prstClr val="white"/>
                </a:solidFill>
                <a:effectLst/>
                <a:uLnTx/>
                <a:uFillTx/>
                <a:latin typeface="Century Gothic" panose="020F0302020204030204"/>
                <a:ea typeface="+mn-ea"/>
                <a:cs typeface="+mn-cs"/>
              </a:rPr>
              <a:t>g</a:t>
            </a:r>
            <a:r>
              <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Tree>
    <p:extLst>
      <p:ext uri="{BB962C8B-B14F-4D97-AF65-F5344CB8AC3E}">
        <p14:creationId xmlns:p14="http://schemas.microsoft.com/office/powerpoint/2010/main" val="670635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725901B-0E02-274F-9B7E-6D7C73D471C2}" vid="{82AF7C57-371A-AD42-9015-4400105BBDD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5" id="{3725901B-0E02-274F-9B7E-6D7C73D471C2}" vid="{99350C39-AFDF-6248-B95F-29A28823DE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24</TotalTime>
  <Words>483</Words>
  <Application>Microsoft Macintosh PowerPoint</Application>
  <PresentationFormat>Widescreen</PresentationFormat>
  <Paragraphs>51</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Century Gothic</vt:lpstr>
      <vt:lpstr>Office Theme</vt:lpstr>
      <vt:lpstr>1_Office Theme</vt:lpstr>
      <vt:lpstr>Phonics</vt:lpstr>
      <vt:lpstr>eu </vt:lpstr>
      <vt:lpstr>eu</vt:lpstr>
      <vt:lpstr>eu</vt:lpstr>
      <vt:lpstr>eu</vt:lpstr>
      <vt:lpstr>Phonetik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 </dc:title>
  <dc:creator>Inge Alferink</dc:creator>
  <cp:lastModifiedBy>Inge Alferink</cp:lastModifiedBy>
  <cp:revision>2</cp:revision>
  <dcterms:created xsi:type="dcterms:W3CDTF">2020-03-25T12:08:48Z</dcterms:created>
  <dcterms:modified xsi:type="dcterms:W3CDTF">2020-03-25T12:33:12Z</dcterms:modified>
</cp:coreProperties>
</file>