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9" r:id="rId2"/>
    <p:sldId id="502" r:id="rId3"/>
    <p:sldId id="274" r:id="rId4"/>
    <p:sldId id="493" r:id="rId5"/>
    <p:sldId id="277" r:id="rId6"/>
    <p:sldId id="503" r:id="rId7"/>
    <p:sldId id="506" r:id="rId8"/>
    <p:sldId id="507" r:id="rId9"/>
    <p:sldId id="508" r:id="rId10"/>
    <p:sldId id="509" r:id="rId11"/>
    <p:sldId id="711" r:id="rId12"/>
    <p:sldId id="661" r:id="rId13"/>
    <p:sldId id="273" r:id="rId14"/>
    <p:sldId id="695" r:id="rId15"/>
    <p:sldId id="712" r:id="rId16"/>
    <p:sldId id="275" r:id="rId17"/>
    <p:sldId id="491" r:id="rId18"/>
    <p:sldId id="713" r:id="rId19"/>
    <p:sldId id="714" r:id="rId20"/>
    <p:sldId id="314" r:id="rId21"/>
    <p:sldId id="504" r:id="rId22"/>
    <p:sldId id="315" r:id="rId23"/>
    <p:sldId id="316" r:id="rId24"/>
    <p:sldId id="715" r:id="rId25"/>
    <p:sldId id="505" r:id="rId26"/>
    <p:sldId id="672" r:id="rId27"/>
    <p:sldId id="719" r:id="rId28"/>
    <p:sldId id="312" r:id="rId29"/>
    <p:sldId id="721" r:id="rId30"/>
    <p:sldId id="718" r:id="rId31"/>
    <p:sldId id="720" r:id="rId32"/>
    <p:sldId id="722" r:id="rId33"/>
    <p:sldId id="724" r:id="rId34"/>
    <p:sldId id="716" r:id="rId35"/>
    <p:sldId id="717" r:id="rId36"/>
    <p:sldId id="26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6400"/>
    <a:srgbClr val="115076"/>
    <a:srgbClr val="FBEAE1"/>
    <a:srgbClr val="FCF0EA"/>
    <a:srgbClr val="FEFAF8"/>
    <a:srgbClr val="F2B796"/>
    <a:srgbClr val="F4C4AA"/>
    <a:srgbClr val="F6CEB8"/>
    <a:srgbClr val="F9DECF"/>
    <a:srgbClr val="F7D4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63" autoAdjust="0"/>
    <p:restoredTop sz="93364" autoAdjust="0"/>
  </p:normalViewPr>
  <p:slideViewPr>
    <p:cSldViewPr snapToGrid="0">
      <p:cViewPr varScale="1">
        <p:scale>
          <a:sx n="104" d="100"/>
          <a:sy n="104" d="100"/>
        </p:scale>
        <p:origin x="432" y="200"/>
      </p:cViewPr>
      <p:guideLst/>
    </p:cSldViewPr>
  </p:slideViewPr>
  <p:outlineViewPr>
    <p:cViewPr>
      <p:scale>
        <a:sx n="33" d="100"/>
        <a:sy n="33" d="100"/>
      </p:scale>
      <p:origin x="0" y="0"/>
    </p:cViewPr>
  </p:outlineViewPr>
  <p:notesTextViewPr>
    <p:cViewPr>
      <p:scale>
        <a:sx n="1" d="1"/>
        <a:sy n="1" d="1"/>
      </p:scale>
      <p:origin x="0" y="-1664"/>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hange-magazin.de/de/chinesisches-neujahrsfes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hange-magazin.de/de/chinesisches-neujahrsfest"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hange-magazin.de/de/chinesisches-neujahrsfest"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several SSC</a:t>
            </a:r>
            <a:br>
              <a:rPr lang="en-GB" sz="1200" b="0" dirty="0"/>
            </a:br>
            <a:r>
              <a:rPr lang="en-GB" sz="1200" b="0" dirty="0"/>
              <a:t>Consolidate knowledge of the future tense and infinitive ‘</a:t>
            </a:r>
            <a:r>
              <a:rPr lang="en-GB" sz="1200" b="0" dirty="0" err="1"/>
              <a:t>zu</a:t>
            </a:r>
            <a:r>
              <a:rPr lang="en-GB" sz="1200" b="0" dirty="0"/>
              <a:t>’ clauses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9.2.1.1 (revisit)</a:t>
            </a:r>
            <a:r>
              <a:rPr lang="en-GB" sz="1200" b="1"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ankommen</a:t>
            </a:r>
            <a:r>
              <a:rPr lang="en-US" sz="1200" kern="1200" dirty="0">
                <a:solidFill>
                  <a:schemeClr val="tx1"/>
                </a:solidFill>
                <a:effectLst/>
                <a:latin typeface="+mn-lt"/>
                <a:ea typeface="+mn-ea"/>
                <a:cs typeface="+mn-cs"/>
              </a:rPr>
              <a:t> [653] </a:t>
            </a:r>
            <a:r>
              <a:rPr lang="en-US" sz="1200" kern="1200" dirty="0" err="1">
                <a:solidFill>
                  <a:schemeClr val="tx1"/>
                </a:solidFill>
                <a:effectLst/>
                <a:latin typeface="+mn-lt"/>
                <a:ea typeface="+mn-ea"/>
                <a:cs typeface="+mn-cs"/>
              </a:rPr>
              <a:t>annehmen</a:t>
            </a:r>
            <a:r>
              <a:rPr lang="en-US" sz="1200" kern="1200" dirty="0">
                <a:solidFill>
                  <a:schemeClr val="tx1"/>
                </a:solidFill>
                <a:effectLst/>
                <a:latin typeface="+mn-lt"/>
                <a:ea typeface="+mn-ea"/>
                <a:cs typeface="+mn-cs"/>
              </a:rPr>
              <a:t> [523] </a:t>
            </a:r>
            <a:r>
              <a:rPr lang="en-US" sz="1200" kern="1200" dirty="0" err="1">
                <a:solidFill>
                  <a:schemeClr val="tx1"/>
                </a:solidFill>
                <a:effectLst/>
                <a:latin typeface="+mn-lt"/>
                <a:ea typeface="+mn-ea"/>
                <a:cs typeface="+mn-cs"/>
              </a:rPr>
              <a:t>anrufen</a:t>
            </a:r>
            <a:r>
              <a:rPr lang="en-US" sz="1200" kern="1200" dirty="0">
                <a:solidFill>
                  <a:schemeClr val="tx1"/>
                </a:solidFill>
                <a:effectLst/>
                <a:latin typeface="+mn-lt"/>
                <a:ea typeface="+mn-ea"/>
                <a:cs typeface="+mn-cs"/>
              </a:rPr>
              <a:t> [1146] </a:t>
            </a:r>
            <a:r>
              <a:rPr lang="en-US" sz="1200" kern="1200" dirty="0" err="1">
                <a:solidFill>
                  <a:schemeClr val="tx1"/>
                </a:solidFill>
                <a:effectLst/>
                <a:latin typeface="+mn-lt"/>
                <a:ea typeface="+mn-ea"/>
                <a:cs typeface="+mn-cs"/>
              </a:rPr>
              <a:t>arbeiten</a:t>
            </a:r>
            <a:r>
              <a:rPr lang="en-US" sz="1200" kern="1200" dirty="0">
                <a:solidFill>
                  <a:schemeClr val="tx1"/>
                </a:solidFill>
                <a:effectLst/>
                <a:latin typeface="+mn-lt"/>
                <a:ea typeface="+mn-ea"/>
                <a:cs typeface="+mn-cs"/>
              </a:rPr>
              <a:t> [234] </a:t>
            </a:r>
            <a:r>
              <a:rPr lang="en-US" sz="1200" kern="1200" dirty="0" err="1">
                <a:solidFill>
                  <a:schemeClr val="tx1"/>
                </a:solidFill>
                <a:effectLst/>
                <a:latin typeface="+mn-lt"/>
                <a:ea typeface="+mn-ea"/>
                <a:cs typeface="+mn-cs"/>
              </a:rPr>
              <a:t>anschauen</a:t>
            </a:r>
            <a:r>
              <a:rPr lang="en-US" sz="1200" kern="1200" dirty="0">
                <a:solidFill>
                  <a:schemeClr val="tx1"/>
                </a:solidFill>
                <a:effectLst/>
                <a:latin typeface="+mn-lt"/>
                <a:ea typeface="+mn-ea"/>
                <a:cs typeface="+mn-cs"/>
              </a:rPr>
              <a:t> [949] </a:t>
            </a:r>
            <a:r>
              <a:rPr lang="en-US" sz="1200" kern="1200" dirty="0" err="1">
                <a:solidFill>
                  <a:schemeClr val="tx1"/>
                </a:solidFill>
                <a:effectLst/>
                <a:latin typeface="+mn-lt"/>
                <a:ea typeface="+mn-ea"/>
                <a:cs typeface="+mn-cs"/>
              </a:rPr>
              <a:t>aufhören</a:t>
            </a:r>
            <a:r>
              <a:rPr lang="en-US" sz="1200" kern="1200" dirty="0">
                <a:solidFill>
                  <a:schemeClr val="tx1"/>
                </a:solidFill>
                <a:effectLst/>
                <a:latin typeface="+mn-lt"/>
                <a:ea typeface="+mn-ea"/>
                <a:cs typeface="+mn-cs"/>
              </a:rPr>
              <a:t> [995]  </a:t>
            </a:r>
            <a:r>
              <a:rPr lang="en-US" sz="1200" kern="1200" dirty="0" err="1">
                <a:solidFill>
                  <a:schemeClr val="tx1"/>
                </a:solidFill>
                <a:effectLst/>
                <a:latin typeface="+mn-lt"/>
                <a:ea typeface="+mn-ea"/>
                <a:cs typeface="+mn-cs"/>
              </a:rPr>
              <a:t>aufstehen</a:t>
            </a:r>
            <a:r>
              <a:rPr lang="en-US" sz="1200" kern="1200" dirty="0">
                <a:solidFill>
                  <a:schemeClr val="tx1"/>
                </a:solidFill>
                <a:effectLst/>
                <a:latin typeface="+mn-lt"/>
                <a:ea typeface="+mn-ea"/>
                <a:cs typeface="+mn-cs"/>
              </a:rPr>
              <a:t> [966] </a:t>
            </a:r>
            <a:r>
              <a:rPr lang="en-US" sz="1200" kern="1200" dirty="0" err="1">
                <a:solidFill>
                  <a:schemeClr val="tx1"/>
                </a:solidFill>
                <a:effectLst/>
                <a:latin typeface="+mn-lt"/>
                <a:ea typeface="+mn-ea"/>
                <a:cs typeface="+mn-cs"/>
              </a:rPr>
              <a:t>aussehen</a:t>
            </a:r>
            <a:r>
              <a:rPr lang="en-US" sz="1200" kern="1200" dirty="0">
                <a:solidFill>
                  <a:schemeClr val="tx1"/>
                </a:solidFill>
                <a:effectLst/>
                <a:latin typeface="+mn-lt"/>
                <a:ea typeface="+mn-ea"/>
                <a:cs typeface="+mn-cs"/>
              </a:rPr>
              <a:t> [277] </a:t>
            </a:r>
            <a:r>
              <a:rPr lang="en-US" sz="1200" kern="1200" dirty="0" err="1">
                <a:solidFill>
                  <a:schemeClr val="tx1"/>
                </a:solidFill>
                <a:effectLst/>
                <a:latin typeface="+mn-lt"/>
                <a:ea typeface="+mn-ea"/>
                <a:cs typeface="+mn-cs"/>
              </a:rPr>
              <a:t>bekommen</a:t>
            </a:r>
            <a:r>
              <a:rPr lang="en-US" sz="1200" kern="1200" dirty="0">
                <a:solidFill>
                  <a:schemeClr val="tx1"/>
                </a:solidFill>
                <a:effectLst/>
                <a:latin typeface="+mn-lt"/>
                <a:ea typeface="+mn-ea"/>
                <a:cs typeface="+mn-cs"/>
              </a:rPr>
              <a:t> [212] </a:t>
            </a:r>
            <a:r>
              <a:rPr lang="en-US" sz="1200" kern="1200" dirty="0" err="1">
                <a:solidFill>
                  <a:schemeClr val="tx1"/>
                </a:solidFill>
                <a:effectLst/>
                <a:latin typeface="+mn-lt"/>
                <a:ea typeface="+mn-ea"/>
                <a:cs typeface="+mn-cs"/>
              </a:rPr>
              <a:t>danken</a:t>
            </a:r>
            <a:r>
              <a:rPr lang="en-US" sz="1200" kern="1200" dirty="0">
                <a:solidFill>
                  <a:schemeClr val="tx1"/>
                </a:solidFill>
                <a:effectLst/>
                <a:latin typeface="+mn-lt"/>
                <a:ea typeface="+mn-ea"/>
                <a:cs typeface="+mn-cs"/>
              </a:rPr>
              <a:t> [1276] </a:t>
            </a:r>
            <a:r>
              <a:rPr lang="en-US" sz="1200" kern="1200" dirty="0" err="1">
                <a:solidFill>
                  <a:schemeClr val="tx1"/>
                </a:solidFill>
                <a:effectLst/>
                <a:latin typeface="+mn-lt"/>
                <a:ea typeface="+mn-ea"/>
                <a:cs typeface="+mn-cs"/>
              </a:rPr>
              <a:t>einkaufen</a:t>
            </a:r>
            <a:r>
              <a:rPr lang="en-US" sz="1200" kern="1200" dirty="0">
                <a:solidFill>
                  <a:schemeClr val="tx1"/>
                </a:solidFill>
                <a:effectLst/>
                <a:latin typeface="+mn-lt"/>
                <a:ea typeface="+mn-ea"/>
                <a:cs typeface="+mn-cs"/>
              </a:rPr>
              <a:t> [2877] </a:t>
            </a:r>
            <a:r>
              <a:rPr lang="en-US" sz="1200" kern="1200" dirty="0" err="1">
                <a:solidFill>
                  <a:schemeClr val="tx1"/>
                </a:solidFill>
                <a:effectLst/>
                <a:latin typeface="+mn-lt"/>
                <a:ea typeface="+mn-ea"/>
                <a:cs typeface="+mn-cs"/>
              </a:rPr>
              <a:t>Fahrrad</a:t>
            </a:r>
            <a:r>
              <a:rPr lang="en-US" sz="1200" kern="1200" dirty="0">
                <a:solidFill>
                  <a:schemeClr val="tx1"/>
                </a:solidFill>
                <a:effectLst/>
                <a:latin typeface="+mn-lt"/>
                <a:ea typeface="+mn-ea"/>
                <a:cs typeface="+mn-cs"/>
              </a:rPr>
              <a:t>/Rad </a:t>
            </a:r>
            <a:r>
              <a:rPr lang="en-US" sz="1200" kern="1200" dirty="0" err="1">
                <a:solidFill>
                  <a:schemeClr val="tx1"/>
                </a:solidFill>
                <a:effectLst/>
                <a:latin typeface="+mn-lt"/>
                <a:ea typeface="+mn-ea"/>
                <a:cs typeface="+mn-cs"/>
              </a:rPr>
              <a:t>fahren</a:t>
            </a:r>
            <a:r>
              <a:rPr lang="en-US" sz="1200" kern="1200" dirty="0">
                <a:solidFill>
                  <a:schemeClr val="tx1"/>
                </a:solidFill>
                <a:effectLst/>
                <a:latin typeface="+mn-lt"/>
                <a:ea typeface="+mn-ea"/>
                <a:cs typeface="+mn-cs"/>
              </a:rPr>
              <a:t> [n/a] </a:t>
            </a:r>
            <a:r>
              <a:rPr lang="en-US" sz="1200" kern="1200" dirty="0" err="1">
                <a:solidFill>
                  <a:schemeClr val="tx1"/>
                </a:solidFill>
                <a:effectLst/>
                <a:latin typeface="+mn-lt"/>
                <a:ea typeface="+mn-ea"/>
                <a:cs typeface="+mn-cs"/>
              </a:rPr>
              <a:t>fangen</a:t>
            </a:r>
            <a:r>
              <a:rPr lang="en-US" sz="1200" kern="1200" dirty="0">
                <a:solidFill>
                  <a:schemeClr val="tx1"/>
                </a:solidFill>
                <a:effectLst/>
                <a:latin typeface="+mn-lt"/>
                <a:ea typeface="+mn-ea"/>
                <a:cs typeface="+mn-cs"/>
              </a:rPr>
              <a:t> [2044] </a:t>
            </a:r>
            <a:r>
              <a:rPr lang="en-US" sz="1200" kern="1200" dirty="0" err="1">
                <a:solidFill>
                  <a:schemeClr val="tx1"/>
                </a:solidFill>
                <a:effectLst/>
                <a:latin typeface="+mn-lt"/>
                <a:ea typeface="+mn-ea"/>
                <a:cs typeface="+mn-cs"/>
              </a:rPr>
              <a:t>klettern</a:t>
            </a:r>
            <a:r>
              <a:rPr lang="en-US" sz="1200" kern="1200" dirty="0">
                <a:solidFill>
                  <a:schemeClr val="tx1"/>
                </a:solidFill>
                <a:effectLst/>
                <a:latin typeface="+mn-lt"/>
                <a:ea typeface="+mn-ea"/>
                <a:cs typeface="+mn-cs"/>
              </a:rPr>
              <a:t> [2601] </a:t>
            </a:r>
            <a:r>
              <a:rPr lang="en-US" sz="1200" kern="1200" dirty="0" err="1">
                <a:solidFill>
                  <a:schemeClr val="tx1"/>
                </a:solidFill>
                <a:effectLst/>
                <a:latin typeface="+mn-lt"/>
                <a:ea typeface="+mn-ea"/>
                <a:cs typeface="+mn-cs"/>
              </a:rPr>
              <a:t>mögen</a:t>
            </a:r>
            <a:r>
              <a:rPr lang="en-US" sz="1200" kern="1200" dirty="0">
                <a:solidFill>
                  <a:schemeClr val="tx1"/>
                </a:solidFill>
                <a:effectLst/>
                <a:latin typeface="+mn-lt"/>
                <a:ea typeface="+mn-ea"/>
                <a:cs typeface="+mn-cs"/>
              </a:rPr>
              <a:t>, mag, </a:t>
            </a:r>
            <a:r>
              <a:rPr lang="en-US" sz="1200" kern="1200" dirty="0" err="1">
                <a:solidFill>
                  <a:schemeClr val="tx1"/>
                </a:solidFill>
                <a:effectLst/>
                <a:latin typeface="+mn-lt"/>
                <a:ea typeface="+mn-ea"/>
                <a:cs typeface="+mn-cs"/>
              </a:rPr>
              <a:t>magst</a:t>
            </a:r>
            <a:r>
              <a:rPr lang="en-US" sz="1200" kern="1200" dirty="0">
                <a:solidFill>
                  <a:schemeClr val="tx1"/>
                </a:solidFill>
                <a:effectLst/>
                <a:latin typeface="+mn-lt"/>
                <a:ea typeface="+mn-ea"/>
                <a:cs typeface="+mn-cs"/>
              </a:rPr>
              <a:t> [168] </a:t>
            </a:r>
            <a:r>
              <a:rPr lang="en-US" sz="1200" kern="1200" dirty="0" err="1">
                <a:solidFill>
                  <a:schemeClr val="tx1"/>
                </a:solidFill>
                <a:effectLst/>
                <a:latin typeface="+mn-lt"/>
                <a:ea typeface="+mn-ea"/>
                <a:cs typeface="+mn-cs"/>
              </a:rPr>
              <a:t>planen</a:t>
            </a:r>
            <a:r>
              <a:rPr lang="en-US" sz="1200" kern="1200" dirty="0">
                <a:solidFill>
                  <a:schemeClr val="tx1"/>
                </a:solidFill>
                <a:effectLst/>
                <a:latin typeface="+mn-lt"/>
                <a:ea typeface="+mn-ea"/>
                <a:cs typeface="+mn-cs"/>
              </a:rPr>
              <a:t> [579] </a:t>
            </a:r>
            <a:r>
              <a:rPr lang="en-US" sz="1200" kern="1200" dirty="0" err="1">
                <a:solidFill>
                  <a:schemeClr val="tx1"/>
                </a:solidFill>
                <a:effectLst/>
                <a:latin typeface="+mn-lt"/>
                <a:ea typeface="+mn-ea"/>
                <a:cs typeface="+mn-cs"/>
              </a:rPr>
              <a:t>stattfinden</a:t>
            </a:r>
            <a:r>
              <a:rPr lang="en-US" sz="1200" kern="1200" dirty="0">
                <a:solidFill>
                  <a:schemeClr val="tx1"/>
                </a:solidFill>
                <a:effectLst/>
                <a:latin typeface="+mn-lt"/>
                <a:ea typeface="+mn-ea"/>
                <a:cs typeface="+mn-cs"/>
              </a:rPr>
              <a:t> [652] </a:t>
            </a:r>
            <a:r>
              <a:rPr lang="en-US" sz="1200" kern="1200" dirty="0" err="1">
                <a:solidFill>
                  <a:schemeClr val="tx1"/>
                </a:solidFill>
                <a:effectLst/>
                <a:latin typeface="+mn-lt"/>
                <a:ea typeface="+mn-ea"/>
                <a:cs typeface="+mn-cs"/>
              </a:rPr>
              <a:t>suchen</a:t>
            </a:r>
            <a:r>
              <a:rPr lang="en-US" sz="1200" kern="1200" dirty="0">
                <a:solidFill>
                  <a:schemeClr val="tx1"/>
                </a:solidFill>
                <a:effectLst/>
                <a:latin typeface="+mn-lt"/>
                <a:ea typeface="+mn-ea"/>
                <a:cs typeface="+mn-cs"/>
              </a:rPr>
              <a:t> [293] </a:t>
            </a:r>
            <a:r>
              <a:rPr lang="en-US" sz="1200" kern="1200" dirty="0" err="1">
                <a:solidFill>
                  <a:schemeClr val="tx1"/>
                </a:solidFill>
                <a:effectLst/>
                <a:latin typeface="+mn-lt"/>
                <a:ea typeface="+mn-ea"/>
                <a:cs typeface="+mn-cs"/>
              </a:rPr>
              <a:t>stellen</a:t>
            </a:r>
            <a:r>
              <a:rPr lang="en-US" sz="1200" kern="1200" dirty="0">
                <a:solidFill>
                  <a:schemeClr val="tx1"/>
                </a:solidFill>
                <a:effectLst/>
                <a:latin typeface="+mn-lt"/>
                <a:ea typeface="+mn-ea"/>
                <a:cs typeface="+mn-cs"/>
              </a:rPr>
              <a:t> [135] </a:t>
            </a:r>
            <a:r>
              <a:rPr lang="en-US" sz="1200" kern="1200" dirty="0" err="1">
                <a:solidFill>
                  <a:schemeClr val="tx1"/>
                </a:solidFill>
                <a:effectLst/>
                <a:latin typeface="+mn-lt"/>
                <a:ea typeface="+mn-ea"/>
                <a:cs typeface="+mn-cs"/>
              </a:rPr>
              <a:t>studieren</a:t>
            </a:r>
            <a:r>
              <a:rPr lang="en-US" sz="1200" kern="1200" dirty="0">
                <a:solidFill>
                  <a:schemeClr val="tx1"/>
                </a:solidFill>
                <a:effectLst/>
                <a:latin typeface="+mn-lt"/>
                <a:ea typeface="+mn-ea"/>
                <a:cs typeface="+mn-cs"/>
              </a:rPr>
              <a:t> [600] </a:t>
            </a:r>
            <a:r>
              <a:rPr lang="en-US" sz="1200" kern="1200" dirty="0" err="1">
                <a:solidFill>
                  <a:schemeClr val="tx1"/>
                </a:solidFill>
                <a:effectLst/>
                <a:latin typeface="+mn-lt"/>
                <a:ea typeface="+mn-ea"/>
                <a:cs typeface="+mn-cs"/>
              </a:rPr>
              <a:t>tanzen</a:t>
            </a:r>
            <a:r>
              <a:rPr lang="en-US" sz="1200" kern="1200" dirty="0">
                <a:solidFill>
                  <a:schemeClr val="tx1"/>
                </a:solidFill>
                <a:effectLst/>
                <a:latin typeface="+mn-lt"/>
                <a:ea typeface="+mn-ea"/>
                <a:cs typeface="+mn-cs"/>
              </a:rPr>
              <a:t> [1497] </a:t>
            </a:r>
            <a:r>
              <a:rPr lang="en-US" sz="1200" kern="1200" dirty="0" err="1">
                <a:solidFill>
                  <a:schemeClr val="tx1"/>
                </a:solidFill>
                <a:effectLst/>
                <a:latin typeface="+mn-lt"/>
                <a:ea typeface="+mn-ea"/>
                <a:cs typeface="+mn-cs"/>
              </a:rPr>
              <a:t>versprechen</a:t>
            </a:r>
            <a:r>
              <a:rPr lang="en-US" sz="1200" kern="1200" dirty="0">
                <a:solidFill>
                  <a:schemeClr val="tx1"/>
                </a:solidFill>
                <a:effectLst/>
                <a:latin typeface="+mn-lt"/>
                <a:ea typeface="+mn-ea"/>
                <a:cs typeface="+mn-cs"/>
              </a:rPr>
              <a:t> [1056] </a:t>
            </a:r>
            <a:r>
              <a:rPr lang="en-US" sz="1200" kern="1200" dirty="0" err="1">
                <a:solidFill>
                  <a:schemeClr val="tx1"/>
                </a:solidFill>
                <a:effectLst/>
                <a:latin typeface="+mn-lt"/>
                <a:ea typeface="+mn-ea"/>
                <a:cs typeface="+mn-cs"/>
              </a:rPr>
              <a:t>wünschen</a:t>
            </a:r>
            <a:r>
              <a:rPr lang="en-US" sz="1200" kern="1200" dirty="0">
                <a:solidFill>
                  <a:schemeClr val="tx1"/>
                </a:solidFill>
                <a:effectLst/>
                <a:latin typeface="+mn-lt"/>
                <a:ea typeface="+mn-ea"/>
                <a:cs typeface="+mn-cs"/>
              </a:rPr>
              <a:t> [630] ich </a:t>
            </a:r>
            <a:r>
              <a:rPr lang="en-US" sz="1200" kern="1200" dirty="0" err="1">
                <a:solidFill>
                  <a:schemeClr val="tx1"/>
                </a:solidFill>
                <a:effectLst/>
                <a:latin typeface="+mn-lt"/>
                <a:ea typeface="+mn-ea"/>
                <a:cs typeface="+mn-cs"/>
              </a:rPr>
              <a:t>wünsche</a:t>
            </a:r>
            <a:r>
              <a:rPr lang="en-US" sz="1200" kern="1200" dirty="0">
                <a:solidFill>
                  <a:schemeClr val="tx1"/>
                </a:solidFill>
                <a:effectLst/>
                <a:latin typeface="+mn-lt"/>
                <a:ea typeface="+mn-ea"/>
                <a:cs typeface="+mn-cs"/>
              </a:rPr>
              <a:t> mir [n/a] </a:t>
            </a:r>
            <a:r>
              <a:rPr lang="en-US" sz="1200" kern="1200" dirty="0" err="1">
                <a:solidFill>
                  <a:schemeClr val="tx1"/>
                </a:solidFill>
                <a:effectLst/>
                <a:latin typeface="+mn-lt"/>
                <a:ea typeface="+mn-ea"/>
                <a:cs typeface="+mn-cs"/>
              </a:rPr>
              <a:t>zuhören</a:t>
            </a:r>
            <a:r>
              <a:rPr lang="en-US" sz="1200" kern="1200" dirty="0">
                <a:solidFill>
                  <a:schemeClr val="tx1"/>
                </a:solidFill>
                <a:effectLst/>
                <a:latin typeface="+mn-lt"/>
                <a:ea typeface="+mn-ea"/>
                <a:cs typeface="+mn-cs"/>
              </a:rPr>
              <a:t> [1629] </a:t>
            </a:r>
            <a:r>
              <a:rPr lang="en-US" sz="1200" kern="1200" dirty="0" err="1">
                <a:solidFill>
                  <a:schemeClr val="tx1"/>
                </a:solidFill>
                <a:effectLst/>
                <a:latin typeface="+mn-lt"/>
                <a:ea typeface="+mn-ea"/>
                <a:cs typeface="+mn-cs"/>
              </a:rPr>
              <a:t>Kaffee</a:t>
            </a:r>
            <a:r>
              <a:rPr lang="en-US" sz="1200" kern="1200" dirty="0">
                <a:solidFill>
                  <a:schemeClr val="tx1"/>
                </a:solidFill>
                <a:effectLst/>
                <a:latin typeface="+mn-lt"/>
                <a:ea typeface="+mn-ea"/>
                <a:cs typeface="+mn-cs"/>
              </a:rPr>
              <a:t> [1299] </a:t>
            </a:r>
            <a:r>
              <a:rPr lang="en-US" sz="1200" kern="1200" dirty="0" err="1">
                <a:solidFill>
                  <a:schemeClr val="tx1"/>
                </a:solidFill>
                <a:effectLst/>
                <a:latin typeface="+mn-lt"/>
                <a:ea typeface="+mn-ea"/>
                <a:cs typeface="+mn-cs"/>
              </a:rPr>
              <a:t>Konzert</a:t>
            </a:r>
            <a:r>
              <a:rPr lang="en-US" sz="1200" kern="1200" dirty="0">
                <a:solidFill>
                  <a:schemeClr val="tx1"/>
                </a:solidFill>
                <a:effectLst/>
                <a:latin typeface="+mn-lt"/>
                <a:ea typeface="+mn-ea"/>
                <a:cs typeface="+mn-cs"/>
              </a:rPr>
              <a:t> [2350] </a:t>
            </a:r>
            <a:r>
              <a:rPr lang="en-US" sz="1200" kern="1200" dirty="0" err="1">
                <a:solidFill>
                  <a:schemeClr val="tx1"/>
                </a:solidFill>
                <a:effectLst/>
                <a:latin typeface="+mn-lt"/>
                <a:ea typeface="+mn-ea"/>
                <a:cs typeface="+mn-cs"/>
              </a:rPr>
              <a:t>Liste</a:t>
            </a:r>
            <a:r>
              <a:rPr lang="en-US" sz="1200" kern="1200" dirty="0">
                <a:solidFill>
                  <a:schemeClr val="tx1"/>
                </a:solidFill>
                <a:effectLst/>
                <a:latin typeface="+mn-lt"/>
                <a:ea typeface="+mn-ea"/>
                <a:cs typeface="+mn-cs"/>
              </a:rPr>
              <a:t> [1792] Sport [945] Universität [415] gut [76] </a:t>
            </a:r>
            <a:r>
              <a:rPr lang="en-US" sz="1200" kern="1200" dirty="0" err="1">
                <a:solidFill>
                  <a:schemeClr val="tx1"/>
                </a:solidFill>
                <a:effectLst/>
                <a:latin typeface="+mn-lt"/>
                <a:ea typeface="+mn-ea"/>
                <a:cs typeface="+mn-cs"/>
              </a:rPr>
              <a:t>häufig</a:t>
            </a:r>
            <a:r>
              <a:rPr lang="en-US" sz="1200" kern="1200" dirty="0">
                <a:solidFill>
                  <a:schemeClr val="tx1"/>
                </a:solidFill>
                <a:effectLst/>
                <a:latin typeface="+mn-lt"/>
                <a:ea typeface="+mn-ea"/>
                <a:cs typeface="+mn-cs"/>
              </a:rPr>
              <a:t> [407] </a:t>
            </a:r>
            <a:r>
              <a:rPr lang="en-US" sz="1200" kern="1200" dirty="0" err="1">
                <a:solidFill>
                  <a:schemeClr val="tx1"/>
                </a:solidFill>
                <a:effectLst/>
                <a:latin typeface="+mn-lt"/>
                <a:ea typeface="+mn-ea"/>
                <a:cs typeface="+mn-cs"/>
              </a:rPr>
              <a:t>viel</a:t>
            </a:r>
            <a:r>
              <a:rPr lang="en-US" sz="1200" kern="1200" dirty="0">
                <a:solidFill>
                  <a:schemeClr val="tx1"/>
                </a:solidFill>
                <a:effectLst/>
                <a:latin typeface="+mn-lt"/>
                <a:ea typeface="+mn-ea"/>
                <a:cs typeface="+mn-cs"/>
              </a:rPr>
              <a:t> [56] </a:t>
            </a:r>
            <a:r>
              <a:rPr lang="en-US" sz="1200" kern="1200" dirty="0" err="1">
                <a:solidFill>
                  <a:schemeClr val="tx1"/>
                </a:solidFill>
                <a:effectLst/>
                <a:latin typeface="+mn-lt"/>
                <a:ea typeface="+mn-ea"/>
                <a:cs typeface="+mn-cs"/>
              </a:rPr>
              <a:t>wenig</a:t>
            </a:r>
            <a:r>
              <a:rPr lang="en-US" sz="1200" kern="1200" dirty="0">
                <a:solidFill>
                  <a:schemeClr val="tx1"/>
                </a:solidFill>
                <a:effectLst/>
                <a:latin typeface="+mn-lt"/>
                <a:ea typeface="+mn-ea"/>
                <a:cs typeface="+mn-cs"/>
              </a:rPr>
              <a:t> [102] </a:t>
            </a:r>
            <a:r>
              <a:rPr lang="en-US" sz="1200" kern="1200" dirty="0" err="1">
                <a:solidFill>
                  <a:schemeClr val="tx1"/>
                </a:solidFill>
                <a:effectLst/>
                <a:latin typeface="+mn-lt"/>
                <a:ea typeface="+mn-ea"/>
                <a:cs typeface="+mn-cs"/>
              </a:rPr>
              <a:t>früh</a:t>
            </a:r>
            <a:r>
              <a:rPr lang="en-US" sz="1200" kern="1200" dirty="0">
                <a:solidFill>
                  <a:schemeClr val="tx1"/>
                </a:solidFill>
                <a:effectLst/>
                <a:latin typeface="+mn-lt"/>
                <a:ea typeface="+mn-ea"/>
                <a:cs typeface="+mn-cs"/>
              </a:rPr>
              <a:t> [366] </a:t>
            </a:r>
            <a:r>
              <a:rPr lang="en-US" sz="1200" kern="1200" dirty="0" err="1">
                <a:solidFill>
                  <a:schemeClr val="tx1"/>
                </a:solidFill>
                <a:effectLst/>
                <a:latin typeface="+mn-lt"/>
                <a:ea typeface="+mn-ea"/>
                <a:cs typeface="+mn-cs"/>
              </a:rPr>
              <a:t>kaum</a:t>
            </a:r>
            <a:r>
              <a:rPr lang="en-US" sz="1200" kern="1200" dirty="0">
                <a:solidFill>
                  <a:schemeClr val="tx1"/>
                </a:solidFill>
                <a:effectLst/>
                <a:latin typeface="+mn-lt"/>
                <a:ea typeface="+mn-ea"/>
                <a:cs typeface="+mn-cs"/>
              </a:rPr>
              <a:t> [272] </a:t>
            </a:r>
            <a:r>
              <a:rPr lang="en-US" sz="1200" kern="1200" dirty="0" err="1">
                <a:solidFill>
                  <a:schemeClr val="tx1"/>
                </a:solidFill>
                <a:effectLst/>
                <a:latin typeface="+mn-lt"/>
                <a:ea typeface="+mn-ea"/>
                <a:cs typeface="+mn-cs"/>
              </a:rPr>
              <a:t>manchmal</a:t>
            </a:r>
            <a:r>
              <a:rPr lang="en-US" sz="1200" kern="1200" dirty="0">
                <a:solidFill>
                  <a:schemeClr val="tx1"/>
                </a:solidFill>
                <a:effectLst/>
                <a:latin typeface="+mn-lt"/>
                <a:ea typeface="+mn-ea"/>
                <a:cs typeface="+mn-cs"/>
              </a:rPr>
              <a:t> [382] </a:t>
            </a:r>
            <a:r>
              <a:rPr lang="en-US" sz="1200" kern="1200" dirty="0" err="1">
                <a:solidFill>
                  <a:schemeClr val="tx1"/>
                </a:solidFill>
                <a:effectLst/>
                <a:latin typeface="+mn-lt"/>
                <a:ea typeface="+mn-ea"/>
                <a:cs typeface="+mn-cs"/>
              </a:rPr>
              <a:t>nicht</a:t>
            </a:r>
            <a:r>
              <a:rPr lang="en-US" sz="1200" kern="1200" dirty="0">
                <a:solidFill>
                  <a:schemeClr val="tx1"/>
                </a:solidFill>
                <a:effectLst/>
                <a:latin typeface="+mn-lt"/>
                <a:ea typeface="+mn-ea"/>
                <a:cs typeface="+mn-cs"/>
              </a:rPr>
              <a:t> [11] </a:t>
            </a:r>
            <a:r>
              <a:rPr lang="en-US" sz="1200" kern="1200" dirty="0" err="1">
                <a:solidFill>
                  <a:schemeClr val="tx1"/>
                </a:solidFill>
                <a:effectLst/>
                <a:latin typeface="+mn-lt"/>
                <a:ea typeface="+mn-ea"/>
                <a:cs typeface="+mn-cs"/>
              </a:rPr>
              <a:t>mehr</a:t>
            </a:r>
            <a:r>
              <a:rPr lang="en-US" sz="1200" kern="1200" dirty="0">
                <a:solidFill>
                  <a:schemeClr val="tx1"/>
                </a:solidFill>
                <a:effectLst/>
                <a:latin typeface="+mn-lt"/>
                <a:ea typeface="+mn-ea"/>
                <a:cs typeface="+mn-cs"/>
              </a:rPr>
              <a:t> [52] pro [412] </a:t>
            </a:r>
            <a:r>
              <a:rPr lang="en-US" sz="1200" kern="1200" dirty="0" err="1">
                <a:solidFill>
                  <a:schemeClr val="tx1"/>
                </a:solidFill>
                <a:effectLst/>
                <a:latin typeface="+mn-lt"/>
                <a:ea typeface="+mn-ea"/>
                <a:cs typeface="+mn-cs"/>
              </a:rPr>
              <a:t>relativ</a:t>
            </a:r>
            <a:r>
              <a:rPr lang="en-US" sz="1200" kern="1200" dirty="0">
                <a:solidFill>
                  <a:schemeClr val="tx1"/>
                </a:solidFill>
                <a:effectLst/>
                <a:latin typeface="+mn-lt"/>
                <a:ea typeface="+mn-ea"/>
                <a:cs typeface="+mn-cs"/>
              </a:rPr>
              <a:t> [574] so [28]</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[6/6]</a:t>
            </a:r>
          </a:p>
          <a:p>
            <a:br>
              <a:rPr lang="en-US" b="1" dirty="0"/>
            </a:b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1307480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knowledge of present tense forms of </a:t>
            </a:r>
            <a:r>
              <a:rPr lang="en-GB" b="0" i="1" dirty="0" err="1"/>
              <a:t>werden</a:t>
            </a:r>
            <a:r>
              <a:rPr lang="en-GB" b="0" dirty="0"/>
              <a:t>; to practise understanding of future tense structure.</a:t>
            </a:r>
            <a:br>
              <a:rPr lang="en-GB" b="0" dirty="0"/>
            </a:br>
            <a:br>
              <a:rPr lang="en-GB" b="0" dirty="0"/>
            </a:br>
            <a:r>
              <a:rPr lang="en-GB" b="1" dirty="0"/>
              <a:t>Procedure:</a:t>
            </a:r>
            <a:br>
              <a:rPr lang="en-GB" dirty="0"/>
            </a:br>
            <a:r>
              <a:rPr lang="en-GB" dirty="0"/>
              <a:t>1. Click to present the information.</a:t>
            </a:r>
          </a:p>
          <a:p>
            <a:r>
              <a:rPr lang="en-GB" dirty="0"/>
              <a:t>2. Elicit the German forms of </a:t>
            </a:r>
            <a:r>
              <a:rPr lang="en-GB" b="1" i="1" dirty="0" err="1"/>
              <a:t>werden</a:t>
            </a:r>
            <a:r>
              <a:rPr lang="en-GB" dirty="0"/>
              <a:t> from students, one by one, and the English meaning of the rest of the sentence.</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the two main patterns of syntax in German infinitive clauses.</a:t>
            </a:r>
            <a:br>
              <a:rPr lang="en-GB" b="0" dirty="0"/>
            </a:br>
            <a:br>
              <a:rPr lang="en-GB" dirty="0"/>
            </a:br>
            <a:r>
              <a:rPr lang="en-GB" i="1" dirty="0"/>
              <a:t>Note: </a:t>
            </a:r>
            <a:r>
              <a:rPr lang="en-GB" dirty="0"/>
              <a:t>students have already been taught these different patterns several times, with a range of different verbs.</a:t>
            </a:r>
            <a:br>
              <a:rPr lang="en-GB" dirty="0"/>
            </a:br>
            <a:br>
              <a:rPr lang="en-GB" dirty="0"/>
            </a:br>
            <a:r>
              <a:rPr lang="en-GB" b="1" dirty="0"/>
              <a:t>Procedure:</a:t>
            </a:r>
            <a:br>
              <a:rPr lang="en-GB" dirty="0"/>
            </a:br>
            <a:r>
              <a:rPr lang="en-GB" dirty="0"/>
              <a:t>1. Click through the animations.</a:t>
            </a:r>
          </a:p>
          <a:p>
            <a:r>
              <a:rPr lang="en-GB" dirty="0"/>
              <a:t>2. Elicit English meanings.</a:t>
            </a:r>
          </a:p>
          <a:p>
            <a:r>
              <a:rPr lang="en-GB" dirty="0"/>
              <a:t>3. Ensure in particular that the information about the position of </a:t>
            </a:r>
            <a:r>
              <a:rPr lang="en-GB" b="1" i="1" dirty="0" err="1"/>
              <a:t>zu</a:t>
            </a:r>
            <a:r>
              <a:rPr lang="en-GB" b="1" i="1" dirty="0"/>
              <a:t> </a:t>
            </a:r>
            <a:r>
              <a:rPr lang="en-GB" dirty="0"/>
              <a:t>in separable verbs is understood.</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48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12 minutes (two slides)</a:t>
            </a:r>
            <a:br>
              <a:rPr lang="en-GB" dirty="0"/>
            </a:br>
            <a:br>
              <a:rPr lang="en-GB" b="1" dirty="0"/>
            </a:br>
            <a:r>
              <a:rPr lang="en-GB" b="1" dirty="0"/>
              <a:t>Aim: </a:t>
            </a:r>
            <a:r>
              <a:rPr lang="en-GB" b="0" dirty="0"/>
              <a:t>to practise aural and written comprehension of a variety of 2-verb structures in the 2</a:t>
            </a:r>
            <a:r>
              <a:rPr lang="en-GB" b="0" baseline="30000" dirty="0"/>
              <a:t>nd</a:t>
            </a:r>
            <a:r>
              <a:rPr lang="en-GB" b="0" dirty="0"/>
              <a:t> and 3</a:t>
            </a:r>
            <a:r>
              <a:rPr lang="en-GB" b="0" baseline="30000" dirty="0"/>
              <a:t>rd</a:t>
            </a:r>
            <a:r>
              <a:rPr lang="en-GB" b="0" dirty="0"/>
              <a:t> persons plural, and apply SSC knowledge in transcription of previously-taught language.</a:t>
            </a:r>
            <a:br>
              <a:rPr lang="en-GB" b="0" dirty="0"/>
            </a:br>
            <a:br>
              <a:rPr lang="en-GB" b="0" dirty="0"/>
            </a:br>
            <a:r>
              <a:rPr lang="en-GB" b="1" dirty="0"/>
              <a:t>Procedure:</a:t>
            </a:r>
            <a:br>
              <a:rPr lang="en-GB" dirty="0"/>
            </a:br>
            <a:r>
              <a:rPr lang="en-GB" dirty="0"/>
              <a:t>1. Click to play audio.  </a:t>
            </a:r>
          </a:p>
          <a:p>
            <a:r>
              <a:rPr lang="en-GB" dirty="0"/>
              <a:t>2. Students transcribe the first part of the sentence.</a:t>
            </a:r>
          </a:p>
          <a:p>
            <a:r>
              <a:rPr lang="en-GB" dirty="0"/>
              <a:t>3. Using what they have heard/written, they select the correct sentence ending.</a:t>
            </a:r>
          </a:p>
          <a:p>
            <a:r>
              <a:rPr lang="en-GB" dirty="0"/>
              <a:t>4. Click to reveal the German sentence half and highlight the correct infinitive.</a:t>
            </a:r>
          </a:p>
          <a:p>
            <a:r>
              <a:rPr lang="en-GB" dirty="0"/>
              <a:t>5. Repeat for items 2-8.</a:t>
            </a:r>
          </a:p>
          <a:p>
            <a:r>
              <a:rPr lang="en-GB" dirty="0"/>
              <a:t>6. When all answers are revealed, click to play full sentence audio.  Encourage students to speak their answers along with the recording, to build up spoken production.</a:t>
            </a:r>
            <a:br>
              <a:rPr lang="en-GB" dirty="0"/>
            </a:br>
            <a:r>
              <a:rPr lang="en-GB" dirty="0"/>
              <a:t>7. Students then draw a two-column table as on the following slide (teachers can display the slide briefly to guide students), and translate the sentences, categorising into you(all) and they columns.</a:t>
            </a:r>
            <a:br>
              <a:rPr lang="en-GB" dirty="0"/>
            </a:br>
            <a:r>
              <a:rPr lang="en-GB" dirty="0"/>
              <a:t>8. Use the following slide to provide the English translation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Ihr</a:t>
            </a:r>
            <a:r>
              <a:rPr lang="en-GB" dirty="0"/>
              <a:t> </a:t>
            </a:r>
            <a:r>
              <a:rPr lang="en-GB" dirty="0" err="1"/>
              <a:t>möchtet</a:t>
            </a:r>
            <a:r>
              <a:rPr lang="en-GB" dirty="0"/>
              <a:t> </a:t>
            </a:r>
            <a:r>
              <a:rPr lang="en-GB" dirty="0" err="1"/>
              <a:t>eine</a:t>
            </a:r>
            <a:r>
              <a:rPr lang="en-GB" dirty="0"/>
              <a:t> </a:t>
            </a:r>
            <a:r>
              <a:rPr lang="en-GB" dirty="0" err="1"/>
              <a:t>neue</a:t>
            </a:r>
            <a:r>
              <a:rPr lang="en-GB" dirty="0"/>
              <a:t> </a:t>
            </a:r>
            <a:r>
              <a:rPr lang="en-GB" dirty="0" err="1"/>
              <a:t>Sprache</a:t>
            </a:r>
            <a:r>
              <a:rPr lang="en-GB" dirty="0"/>
              <a:t> [</a:t>
            </a:r>
            <a:r>
              <a:rPr lang="en-GB" dirty="0" err="1"/>
              <a:t>lernen</a:t>
            </a:r>
            <a:r>
              <a:rPr lang="en-GB" dirty="0"/>
              <a:t>].</a:t>
            </a:r>
            <a:br>
              <a:rPr lang="en-GB" dirty="0"/>
            </a:br>
            <a:r>
              <a:rPr lang="en-GB" dirty="0"/>
              <a:t>2. Sie </a:t>
            </a:r>
            <a:r>
              <a:rPr lang="en-GB" dirty="0" err="1"/>
              <a:t>wollen</a:t>
            </a:r>
            <a:r>
              <a:rPr lang="en-GB" dirty="0"/>
              <a:t> </a:t>
            </a:r>
            <a:r>
              <a:rPr lang="en-GB" dirty="0" err="1"/>
              <a:t>positiv</a:t>
            </a:r>
            <a:r>
              <a:rPr lang="en-GB" dirty="0"/>
              <a:t> [</a:t>
            </a:r>
            <a:r>
              <a:rPr lang="en-GB" dirty="0" err="1"/>
              <a:t>denken</a:t>
            </a:r>
            <a:r>
              <a:rPr lang="en-GB" dirty="0"/>
              <a:t>].</a:t>
            </a:r>
            <a:br>
              <a:rPr lang="en-GB" dirty="0"/>
            </a:br>
            <a:r>
              <a:rPr lang="en-GB" dirty="0"/>
              <a:t>3. Sie </a:t>
            </a:r>
            <a:r>
              <a:rPr lang="en-GB" dirty="0" err="1"/>
              <a:t>haben</a:t>
            </a:r>
            <a:r>
              <a:rPr lang="en-GB" dirty="0"/>
              <a:t> </a:t>
            </a:r>
            <a:r>
              <a:rPr lang="en-GB" dirty="0" err="1"/>
              <a:t>vor</a:t>
            </a:r>
            <a:r>
              <a:rPr lang="en-GB" dirty="0"/>
              <a:t>, </a:t>
            </a:r>
            <a:r>
              <a:rPr lang="en-GB" dirty="0" err="1"/>
              <a:t>gesünder</a:t>
            </a:r>
            <a:r>
              <a:rPr lang="en-GB" dirty="0"/>
              <a:t> [</a:t>
            </a:r>
            <a:r>
              <a:rPr lang="en-GB" dirty="0" err="1"/>
              <a:t>einzukaufen</a:t>
            </a:r>
            <a:r>
              <a:rPr lang="en-GB" dirty="0"/>
              <a:t>].</a:t>
            </a:r>
            <a:br>
              <a:rPr lang="en-GB" dirty="0"/>
            </a:br>
            <a:r>
              <a:rPr lang="en-GB" dirty="0"/>
              <a:t>4. </a:t>
            </a:r>
            <a:r>
              <a:rPr lang="en-GB" dirty="0" err="1"/>
              <a:t>Ihr</a:t>
            </a:r>
            <a:r>
              <a:rPr lang="en-GB" dirty="0"/>
              <a:t> </a:t>
            </a:r>
            <a:r>
              <a:rPr lang="en-GB" dirty="0" err="1"/>
              <a:t>werdet</a:t>
            </a:r>
            <a:r>
              <a:rPr lang="en-GB" dirty="0"/>
              <a:t> Freunde [</a:t>
            </a:r>
            <a:r>
              <a:rPr lang="en-GB" dirty="0" err="1"/>
              <a:t>treffen</a:t>
            </a:r>
            <a:r>
              <a:rPr lang="en-GB" dirty="0"/>
              <a:t>].</a:t>
            </a:r>
            <a:br>
              <a:rPr lang="en-GB" dirty="0"/>
            </a:br>
            <a:r>
              <a:rPr lang="en-GB" dirty="0"/>
              <a:t>5. </a:t>
            </a:r>
            <a:r>
              <a:rPr lang="en-GB" dirty="0" err="1"/>
              <a:t>Ihr</a:t>
            </a:r>
            <a:r>
              <a:rPr lang="en-GB" dirty="0"/>
              <a:t> plant, </a:t>
            </a:r>
            <a:r>
              <a:rPr lang="en-GB" dirty="0" err="1"/>
              <a:t>jeden</a:t>
            </a:r>
            <a:r>
              <a:rPr lang="en-GB" dirty="0"/>
              <a:t> Abend [</a:t>
            </a:r>
            <a:r>
              <a:rPr lang="en-GB" dirty="0" err="1"/>
              <a:t>zu</a:t>
            </a:r>
            <a:r>
              <a:rPr lang="en-GB" dirty="0"/>
              <a:t> </a:t>
            </a:r>
            <a:r>
              <a:rPr lang="en-GB" dirty="0" err="1"/>
              <a:t>lesen</a:t>
            </a:r>
            <a:r>
              <a:rPr lang="en-GB" dirty="0"/>
              <a:t>].</a:t>
            </a:r>
            <a:br>
              <a:rPr lang="en-GB" dirty="0"/>
            </a:br>
            <a:r>
              <a:rPr lang="en-GB" dirty="0"/>
              <a:t>6. Sie </a:t>
            </a:r>
            <a:r>
              <a:rPr lang="en-GB" dirty="0" err="1"/>
              <a:t>versprechen</a:t>
            </a:r>
            <a:r>
              <a:rPr lang="en-GB" dirty="0"/>
              <a:t>, </a:t>
            </a:r>
            <a:r>
              <a:rPr lang="en-GB" dirty="0" err="1"/>
              <a:t>acht</a:t>
            </a:r>
            <a:r>
              <a:rPr lang="en-GB" dirty="0"/>
              <a:t> </a:t>
            </a:r>
            <a:r>
              <a:rPr lang="en-GB" dirty="0" err="1"/>
              <a:t>Stunden</a:t>
            </a:r>
            <a:r>
              <a:rPr lang="en-GB" dirty="0"/>
              <a:t> [</a:t>
            </a:r>
            <a:r>
              <a:rPr lang="en-GB" dirty="0" err="1"/>
              <a:t>zu</a:t>
            </a:r>
            <a:r>
              <a:rPr lang="en-GB" dirty="0"/>
              <a:t> </a:t>
            </a:r>
            <a:r>
              <a:rPr lang="en-GB" dirty="0" err="1"/>
              <a:t>schlafen</a:t>
            </a:r>
            <a:r>
              <a:rPr lang="en-GB" dirty="0"/>
              <a:t>].</a:t>
            </a:r>
            <a:br>
              <a:rPr lang="en-GB" dirty="0"/>
            </a:br>
            <a:r>
              <a:rPr lang="en-GB" dirty="0"/>
              <a:t>7. </a:t>
            </a:r>
            <a:r>
              <a:rPr lang="en-GB" dirty="0" err="1"/>
              <a:t>Ihr</a:t>
            </a:r>
            <a:r>
              <a:rPr lang="en-GB" dirty="0"/>
              <a:t> </a:t>
            </a:r>
            <a:r>
              <a:rPr lang="en-GB" dirty="0" err="1"/>
              <a:t>werdet</a:t>
            </a:r>
            <a:r>
              <a:rPr lang="en-GB" dirty="0"/>
              <a:t> </a:t>
            </a:r>
            <a:r>
              <a:rPr lang="en-GB" dirty="0" err="1"/>
              <a:t>versuchen</a:t>
            </a:r>
            <a:r>
              <a:rPr lang="en-GB" dirty="0"/>
              <a:t>, </a:t>
            </a:r>
            <a:r>
              <a:rPr lang="en-GB" dirty="0" err="1"/>
              <a:t>mehr</a:t>
            </a:r>
            <a:r>
              <a:rPr lang="en-GB" dirty="0"/>
              <a:t> Sport [</a:t>
            </a:r>
            <a:r>
              <a:rPr lang="en-GB" dirty="0" err="1"/>
              <a:t>zu</a:t>
            </a:r>
            <a:r>
              <a:rPr lang="en-GB" dirty="0"/>
              <a:t> </a:t>
            </a:r>
            <a:r>
              <a:rPr lang="en-GB" dirty="0" err="1"/>
              <a:t>machen</a:t>
            </a:r>
            <a:r>
              <a:rPr lang="en-GB" dirty="0"/>
              <a:t>].</a:t>
            </a:r>
            <a:br>
              <a:rPr lang="en-GB" dirty="0"/>
            </a:br>
            <a:r>
              <a:rPr lang="en-GB" dirty="0"/>
              <a:t>8. Sie </a:t>
            </a:r>
            <a:r>
              <a:rPr lang="en-GB" dirty="0" err="1"/>
              <a:t>wünschen</a:t>
            </a:r>
            <a:r>
              <a:rPr lang="en-GB" dirty="0"/>
              <a:t> </a:t>
            </a:r>
            <a:r>
              <a:rPr lang="en-GB" dirty="0" err="1"/>
              <a:t>sich</a:t>
            </a:r>
            <a:r>
              <a:rPr lang="en-GB" dirty="0"/>
              <a:t>, </a:t>
            </a:r>
            <a:r>
              <a:rPr lang="en-GB" dirty="0" err="1"/>
              <a:t>glücklich</a:t>
            </a:r>
            <a:r>
              <a:rPr lang="en-GB" dirty="0"/>
              <a:t> [</a:t>
            </a:r>
            <a:r>
              <a:rPr lang="en-GB" dirty="0" err="1"/>
              <a:t>zu</a:t>
            </a:r>
            <a:r>
              <a:rPr lang="en-GB" dirty="0"/>
              <a:t> leben].</a:t>
            </a:r>
            <a:br>
              <a:rPr lang="en-GB" dirty="0"/>
            </a:br>
            <a:br>
              <a:rPr lang="en-GB" dirty="0"/>
            </a:br>
            <a:r>
              <a:rPr lang="en-GB" b="1" baseline="0" dirty="0"/>
              <a:t>Word frequency (1 is the most frequent word in German): </a:t>
            </a:r>
            <a:br>
              <a:rPr lang="en-GB" baseline="0" dirty="0"/>
            </a:br>
            <a:r>
              <a:rPr lang="en-GB" baseline="0" dirty="0" err="1"/>
              <a:t>treiben</a:t>
            </a:r>
            <a:r>
              <a:rPr lang="en-GB" baseline="0" dirty="0"/>
              <a:t> [964]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239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written recall of infinitives, and correct syntax in a variety of 2-verb structures.</a:t>
            </a:r>
            <a:br>
              <a:rPr lang="en-GB" b="0" dirty="0"/>
            </a:br>
            <a:br>
              <a:rPr lang="en-GB" b="0" dirty="0"/>
            </a:br>
            <a:r>
              <a:rPr lang="en-GB" b="1" dirty="0"/>
              <a:t>Procedure:</a:t>
            </a:r>
            <a:br>
              <a:rPr lang="en-GB" dirty="0"/>
            </a:br>
            <a:r>
              <a:rPr lang="en-GB" dirty="0"/>
              <a:t>1. Explain the task.</a:t>
            </a:r>
          </a:p>
          <a:p>
            <a:r>
              <a:rPr lang="en-GB" dirty="0"/>
              <a:t>2. Students write 1-8 and an appropriate end for each sentence, using an infinitive with or without ‘</a:t>
            </a:r>
            <a:r>
              <a:rPr lang="en-GB" dirty="0" err="1"/>
              <a:t>zu</a:t>
            </a:r>
            <a:r>
              <a:rPr lang="en-GB" dirty="0"/>
              <a:t>’.</a:t>
            </a:r>
          </a:p>
          <a:p>
            <a:r>
              <a:rPr lang="en-GB" dirty="0"/>
              <a:t>3. Elicit students’ answers, including multiple possibilities for the same question.</a:t>
            </a:r>
            <a:br>
              <a:rPr lang="en-GB" dirty="0"/>
            </a:br>
            <a:r>
              <a:rPr lang="en-GB" dirty="0"/>
              <a:t>4. Click to reveal suggested answers, making clear which alternative answers were also correct.</a:t>
            </a:r>
            <a:br>
              <a:rPr lang="en-GB" dirty="0"/>
            </a:br>
            <a:br>
              <a:rPr lang="en-GB" dirty="0"/>
            </a:br>
            <a:r>
              <a:rPr lang="en-GB" b="1" dirty="0"/>
              <a:t>Note</a:t>
            </a:r>
            <a:r>
              <a:rPr lang="en-GB" dirty="0"/>
              <a:t>: a number of alternative infinitives are possible.  Teachers should accept any valid answer.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treiben</a:t>
            </a:r>
            <a:r>
              <a:rPr lang="en-GB" baseline="0" dirty="0"/>
              <a:t> [964]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285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oral production and aural comprehension of two-verb future structures, focusing in particular on </a:t>
            </a:r>
            <a:r>
              <a:rPr lang="en-GB" b="0" dirty="0" err="1"/>
              <a:t>proceduralising</a:t>
            </a:r>
            <a:r>
              <a:rPr lang="en-GB" b="0" dirty="0"/>
              <a:t> the different word order of 2-verb structures in German.</a:t>
            </a:r>
            <a:br>
              <a:rPr lang="en-GB" dirty="0"/>
            </a:br>
            <a:br>
              <a:rPr lang="en-GB" dirty="0"/>
            </a:br>
            <a:r>
              <a:rPr lang="en-GB" b="1" dirty="0"/>
              <a:t>Procedure:</a:t>
            </a:r>
            <a:br>
              <a:rPr lang="en-GB" dirty="0"/>
            </a:br>
            <a:r>
              <a:rPr lang="en-GB" dirty="0"/>
              <a:t>1.  Partner A and Partner B write four English sentences using one element from each row, bottom to top, e.g. They would like to do sport more often.</a:t>
            </a:r>
          </a:p>
          <a:p>
            <a:r>
              <a:rPr lang="en-GB" dirty="0"/>
              <a:t>2.  Partner B turns away.  Partner A cues Partner B to produce each of his/her four sentences, offering feedback on word choice and word order, as necessary.</a:t>
            </a:r>
          </a:p>
          <a:p>
            <a:r>
              <a:rPr lang="en-GB" dirty="0"/>
              <a:t>3.  Swap roles for Partner B’s four English sentences.</a:t>
            </a:r>
            <a:br>
              <a:rPr lang="en-GB" dirty="0"/>
            </a:br>
            <a:r>
              <a:rPr lang="en-GB" dirty="0"/>
              <a:t>4.  Repeat the task, with new sentences, and with the option of the timer. This time, the listening student can impose a ‘start again’ after three seconds penalty on his/her partner if the wrong word or word order is used.</a:t>
            </a:r>
          </a:p>
          <a:p>
            <a:endParaRPr lang="en-GB" dirty="0"/>
          </a:p>
          <a:p>
            <a:r>
              <a:rPr lang="en-GB" b="1" i="1" dirty="0"/>
              <a:t>Note: </a:t>
            </a:r>
            <a:r>
              <a:rPr lang="en-GB" dirty="0"/>
              <a:t>this grid could be used in different ways, as follows:</a:t>
            </a:r>
            <a:br>
              <a:rPr lang="en-GB" dirty="0"/>
            </a:br>
            <a:r>
              <a:rPr lang="en-GB" dirty="0"/>
              <a:t>1. Students could do the task above without the writing preparation stage, cuing their partner’s production with English in real time.</a:t>
            </a:r>
            <a:br>
              <a:rPr lang="en-GB" dirty="0"/>
            </a:br>
            <a:r>
              <a:rPr lang="en-GB" dirty="0"/>
              <a:t>2. Students could do the task as a listening comprehension in pairs. Student B turns away. Student A creates a sentence. Student B says or writes the sentence in English and Student A offers feedback.</a:t>
            </a:r>
          </a:p>
          <a:p>
            <a:r>
              <a:rPr lang="en-GB" dirty="0"/>
              <a:t>3. If teachers want to create a more teacher-controlled practice task, they can cue written or spoken sentences for the whole class to respond to, with a time delay of 3-5 seconds if it is speaking, so that students mentally rehearse the full utterance before saying it in full.</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several SSC</a:t>
            </a:r>
            <a:br>
              <a:rPr lang="en-GB" sz="1200" b="0" dirty="0"/>
            </a:br>
            <a:r>
              <a:rPr lang="en-GB" sz="1200" b="0" dirty="0"/>
              <a:t>Introduce word order 3 with two-verb structures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9.2.1.1 (revisit)</a:t>
            </a:r>
            <a:r>
              <a:rPr lang="en-GB" sz="1200" b="1"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ankommen</a:t>
            </a:r>
            <a:r>
              <a:rPr lang="en-US" sz="1200" kern="1200" dirty="0">
                <a:solidFill>
                  <a:schemeClr val="tx1"/>
                </a:solidFill>
                <a:effectLst/>
                <a:latin typeface="+mn-lt"/>
                <a:ea typeface="+mn-ea"/>
                <a:cs typeface="+mn-cs"/>
              </a:rPr>
              <a:t> [653] </a:t>
            </a:r>
            <a:r>
              <a:rPr lang="en-US" sz="1200" kern="1200" dirty="0" err="1">
                <a:solidFill>
                  <a:schemeClr val="tx1"/>
                </a:solidFill>
                <a:effectLst/>
                <a:latin typeface="+mn-lt"/>
                <a:ea typeface="+mn-ea"/>
                <a:cs typeface="+mn-cs"/>
              </a:rPr>
              <a:t>annehmen</a:t>
            </a:r>
            <a:r>
              <a:rPr lang="en-US" sz="1200" kern="1200" dirty="0">
                <a:solidFill>
                  <a:schemeClr val="tx1"/>
                </a:solidFill>
                <a:effectLst/>
                <a:latin typeface="+mn-lt"/>
                <a:ea typeface="+mn-ea"/>
                <a:cs typeface="+mn-cs"/>
              </a:rPr>
              <a:t> [523] </a:t>
            </a:r>
            <a:r>
              <a:rPr lang="en-US" sz="1200" kern="1200" dirty="0" err="1">
                <a:solidFill>
                  <a:schemeClr val="tx1"/>
                </a:solidFill>
                <a:effectLst/>
                <a:latin typeface="+mn-lt"/>
                <a:ea typeface="+mn-ea"/>
                <a:cs typeface="+mn-cs"/>
              </a:rPr>
              <a:t>anrufen</a:t>
            </a:r>
            <a:r>
              <a:rPr lang="en-US" sz="1200" kern="1200" dirty="0">
                <a:solidFill>
                  <a:schemeClr val="tx1"/>
                </a:solidFill>
                <a:effectLst/>
                <a:latin typeface="+mn-lt"/>
                <a:ea typeface="+mn-ea"/>
                <a:cs typeface="+mn-cs"/>
              </a:rPr>
              <a:t> [1146] </a:t>
            </a:r>
            <a:r>
              <a:rPr lang="en-US" sz="1200" kern="1200" dirty="0" err="1">
                <a:solidFill>
                  <a:schemeClr val="tx1"/>
                </a:solidFill>
                <a:effectLst/>
                <a:latin typeface="+mn-lt"/>
                <a:ea typeface="+mn-ea"/>
                <a:cs typeface="+mn-cs"/>
              </a:rPr>
              <a:t>arbeiten</a:t>
            </a:r>
            <a:r>
              <a:rPr lang="en-US" sz="1200" kern="1200" dirty="0">
                <a:solidFill>
                  <a:schemeClr val="tx1"/>
                </a:solidFill>
                <a:effectLst/>
                <a:latin typeface="+mn-lt"/>
                <a:ea typeface="+mn-ea"/>
                <a:cs typeface="+mn-cs"/>
              </a:rPr>
              <a:t> [234] </a:t>
            </a:r>
            <a:r>
              <a:rPr lang="en-US" sz="1200" kern="1200" dirty="0" err="1">
                <a:solidFill>
                  <a:schemeClr val="tx1"/>
                </a:solidFill>
                <a:effectLst/>
                <a:latin typeface="+mn-lt"/>
                <a:ea typeface="+mn-ea"/>
                <a:cs typeface="+mn-cs"/>
              </a:rPr>
              <a:t>anschauen</a:t>
            </a:r>
            <a:r>
              <a:rPr lang="en-US" sz="1200" kern="1200" dirty="0">
                <a:solidFill>
                  <a:schemeClr val="tx1"/>
                </a:solidFill>
                <a:effectLst/>
                <a:latin typeface="+mn-lt"/>
                <a:ea typeface="+mn-ea"/>
                <a:cs typeface="+mn-cs"/>
              </a:rPr>
              <a:t> [949] </a:t>
            </a:r>
            <a:r>
              <a:rPr lang="en-US" sz="1200" kern="1200" dirty="0" err="1">
                <a:solidFill>
                  <a:schemeClr val="tx1"/>
                </a:solidFill>
                <a:effectLst/>
                <a:latin typeface="+mn-lt"/>
                <a:ea typeface="+mn-ea"/>
                <a:cs typeface="+mn-cs"/>
              </a:rPr>
              <a:t>aufhören</a:t>
            </a:r>
            <a:r>
              <a:rPr lang="en-US" sz="1200" kern="1200" dirty="0">
                <a:solidFill>
                  <a:schemeClr val="tx1"/>
                </a:solidFill>
                <a:effectLst/>
                <a:latin typeface="+mn-lt"/>
                <a:ea typeface="+mn-ea"/>
                <a:cs typeface="+mn-cs"/>
              </a:rPr>
              <a:t> [995]  </a:t>
            </a:r>
            <a:r>
              <a:rPr lang="en-US" sz="1200" kern="1200" dirty="0" err="1">
                <a:solidFill>
                  <a:schemeClr val="tx1"/>
                </a:solidFill>
                <a:effectLst/>
                <a:latin typeface="+mn-lt"/>
                <a:ea typeface="+mn-ea"/>
                <a:cs typeface="+mn-cs"/>
              </a:rPr>
              <a:t>aufstehen</a:t>
            </a:r>
            <a:r>
              <a:rPr lang="en-US" sz="1200" kern="1200" dirty="0">
                <a:solidFill>
                  <a:schemeClr val="tx1"/>
                </a:solidFill>
                <a:effectLst/>
                <a:latin typeface="+mn-lt"/>
                <a:ea typeface="+mn-ea"/>
                <a:cs typeface="+mn-cs"/>
              </a:rPr>
              <a:t> [966] </a:t>
            </a:r>
            <a:r>
              <a:rPr lang="en-US" sz="1200" kern="1200" dirty="0" err="1">
                <a:solidFill>
                  <a:schemeClr val="tx1"/>
                </a:solidFill>
                <a:effectLst/>
                <a:latin typeface="+mn-lt"/>
                <a:ea typeface="+mn-ea"/>
                <a:cs typeface="+mn-cs"/>
              </a:rPr>
              <a:t>aussehen</a:t>
            </a:r>
            <a:r>
              <a:rPr lang="en-US" sz="1200" kern="1200" dirty="0">
                <a:solidFill>
                  <a:schemeClr val="tx1"/>
                </a:solidFill>
                <a:effectLst/>
                <a:latin typeface="+mn-lt"/>
                <a:ea typeface="+mn-ea"/>
                <a:cs typeface="+mn-cs"/>
              </a:rPr>
              <a:t> [277] </a:t>
            </a:r>
            <a:r>
              <a:rPr lang="en-US" sz="1200" kern="1200" dirty="0" err="1">
                <a:solidFill>
                  <a:schemeClr val="tx1"/>
                </a:solidFill>
                <a:effectLst/>
                <a:latin typeface="+mn-lt"/>
                <a:ea typeface="+mn-ea"/>
                <a:cs typeface="+mn-cs"/>
              </a:rPr>
              <a:t>bekommen</a:t>
            </a:r>
            <a:r>
              <a:rPr lang="en-US" sz="1200" kern="1200" dirty="0">
                <a:solidFill>
                  <a:schemeClr val="tx1"/>
                </a:solidFill>
                <a:effectLst/>
                <a:latin typeface="+mn-lt"/>
                <a:ea typeface="+mn-ea"/>
                <a:cs typeface="+mn-cs"/>
              </a:rPr>
              <a:t> [212] </a:t>
            </a:r>
            <a:r>
              <a:rPr lang="en-US" sz="1200" kern="1200" dirty="0" err="1">
                <a:solidFill>
                  <a:schemeClr val="tx1"/>
                </a:solidFill>
                <a:effectLst/>
                <a:latin typeface="+mn-lt"/>
                <a:ea typeface="+mn-ea"/>
                <a:cs typeface="+mn-cs"/>
              </a:rPr>
              <a:t>danken</a:t>
            </a:r>
            <a:r>
              <a:rPr lang="en-US" sz="1200" kern="1200" dirty="0">
                <a:solidFill>
                  <a:schemeClr val="tx1"/>
                </a:solidFill>
                <a:effectLst/>
                <a:latin typeface="+mn-lt"/>
                <a:ea typeface="+mn-ea"/>
                <a:cs typeface="+mn-cs"/>
              </a:rPr>
              <a:t> [1276] </a:t>
            </a:r>
            <a:r>
              <a:rPr lang="en-US" sz="1200" kern="1200" dirty="0" err="1">
                <a:solidFill>
                  <a:schemeClr val="tx1"/>
                </a:solidFill>
                <a:effectLst/>
                <a:latin typeface="+mn-lt"/>
                <a:ea typeface="+mn-ea"/>
                <a:cs typeface="+mn-cs"/>
              </a:rPr>
              <a:t>einkaufen</a:t>
            </a:r>
            <a:r>
              <a:rPr lang="en-US" sz="1200" kern="1200" dirty="0">
                <a:solidFill>
                  <a:schemeClr val="tx1"/>
                </a:solidFill>
                <a:effectLst/>
                <a:latin typeface="+mn-lt"/>
                <a:ea typeface="+mn-ea"/>
                <a:cs typeface="+mn-cs"/>
              </a:rPr>
              <a:t> [2877] </a:t>
            </a:r>
            <a:r>
              <a:rPr lang="en-US" sz="1200" kern="1200" dirty="0" err="1">
                <a:solidFill>
                  <a:schemeClr val="tx1"/>
                </a:solidFill>
                <a:effectLst/>
                <a:latin typeface="+mn-lt"/>
                <a:ea typeface="+mn-ea"/>
                <a:cs typeface="+mn-cs"/>
              </a:rPr>
              <a:t>Fahrrad</a:t>
            </a:r>
            <a:r>
              <a:rPr lang="en-US" sz="1200" kern="1200" dirty="0">
                <a:solidFill>
                  <a:schemeClr val="tx1"/>
                </a:solidFill>
                <a:effectLst/>
                <a:latin typeface="+mn-lt"/>
                <a:ea typeface="+mn-ea"/>
                <a:cs typeface="+mn-cs"/>
              </a:rPr>
              <a:t>/Rad </a:t>
            </a:r>
            <a:r>
              <a:rPr lang="en-US" sz="1200" kern="1200" dirty="0" err="1">
                <a:solidFill>
                  <a:schemeClr val="tx1"/>
                </a:solidFill>
                <a:effectLst/>
                <a:latin typeface="+mn-lt"/>
                <a:ea typeface="+mn-ea"/>
                <a:cs typeface="+mn-cs"/>
              </a:rPr>
              <a:t>fahren</a:t>
            </a:r>
            <a:r>
              <a:rPr lang="en-US" sz="1200" kern="1200" dirty="0">
                <a:solidFill>
                  <a:schemeClr val="tx1"/>
                </a:solidFill>
                <a:effectLst/>
                <a:latin typeface="+mn-lt"/>
                <a:ea typeface="+mn-ea"/>
                <a:cs typeface="+mn-cs"/>
              </a:rPr>
              <a:t> [n/a] </a:t>
            </a:r>
            <a:r>
              <a:rPr lang="en-US" sz="1200" kern="1200" dirty="0" err="1">
                <a:solidFill>
                  <a:schemeClr val="tx1"/>
                </a:solidFill>
                <a:effectLst/>
                <a:latin typeface="+mn-lt"/>
                <a:ea typeface="+mn-ea"/>
                <a:cs typeface="+mn-cs"/>
              </a:rPr>
              <a:t>fangen</a:t>
            </a:r>
            <a:r>
              <a:rPr lang="en-US" sz="1200" kern="1200" dirty="0">
                <a:solidFill>
                  <a:schemeClr val="tx1"/>
                </a:solidFill>
                <a:effectLst/>
                <a:latin typeface="+mn-lt"/>
                <a:ea typeface="+mn-ea"/>
                <a:cs typeface="+mn-cs"/>
              </a:rPr>
              <a:t> [2044] </a:t>
            </a:r>
            <a:r>
              <a:rPr lang="en-US" sz="1200" kern="1200" dirty="0" err="1">
                <a:solidFill>
                  <a:schemeClr val="tx1"/>
                </a:solidFill>
                <a:effectLst/>
                <a:latin typeface="+mn-lt"/>
                <a:ea typeface="+mn-ea"/>
                <a:cs typeface="+mn-cs"/>
              </a:rPr>
              <a:t>klettern</a:t>
            </a:r>
            <a:r>
              <a:rPr lang="en-US" sz="1200" kern="1200" dirty="0">
                <a:solidFill>
                  <a:schemeClr val="tx1"/>
                </a:solidFill>
                <a:effectLst/>
                <a:latin typeface="+mn-lt"/>
                <a:ea typeface="+mn-ea"/>
                <a:cs typeface="+mn-cs"/>
              </a:rPr>
              <a:t> [2601] </a:t>
            </a:r>
            <a:r>
              <a:rPr lang="en-US" sz="1200" kern="1200" dirty="0" err="1">
                <a:solidFill>
                  <a:schemeClr val="tx1"/>
                </a:solidFill>
                <a:effectLst/>
                <a:latin typeface="+mn-lt"/>
                <a:ea typeface="+mn-ea"/>
                <a:cs typeface="+mn-cs"/>
              </a:rPr>
              <a:t>mögen</a:t>
            </a:r>
            <a:r>
              <a:rPr lang="en-US" sz="1200" kern="1200" dirty="0">
                <a:solidFill>
                  <a:schemeClr val="tx1"/>
                </a:solidFill>
                <a:effectLst/>
                <a:latin typeface="+mn-lt"/>
                <a:ea typeface="+mn-ea"/>
                <a:cs typeface="+mn-cs"/>
              </a:rPr>
              <a:t>, mag, </a:t>
            </a:r>
            <a:r>
              <a:rPr lang="en-US" sz="1200" kern="1200" dirty="0" err="1">
                <a:solidFill>
                  <a:schemeClr val="tx1"/>
                </a:solidFill>
                <a:effectLst/>
                <a:latin typeface="+mn-lt"/>
                <a:ea typeface="+mn-ea"/>
                <a:cs typeface="+mn-cs"/>
              </a:rPr>
              <a:t>magst</a:t>
            </a:r>
            <a:r>
              <a:rPr lang="en-US" sz="1200" kern="1200" dirty="0">
                <a:solidFill>
                  <a:schemeClr val="tx1"/>
                </a:solidFill>
                <a:effectLst/>
                <a:latin typeface="+mn-lt"/>
                <a:ea typeface="+mn-ea"/>
                <a:cs typeface="+mn-cs"/>
              </a:rPr>
              <a:t> [168] </a:t>
            </a:r>
            <a:r>
              <a:rPr lang="en-US" sz="1200" kern="1200" dirty="0" err="1">
                <a:solidFill>
                  <a:schemeClr val="tx1"/>
                </a:solidFill>
                <a:effectLst/>
                <a:latin typeface="+mn-lt"/>
                <a:ea typeface="+mn-ea"/>
                <a:cs typeface="+mn-cs"/>
              </a:rPr>
              <a:t>planen</a:t>
            </a:r>
            <a:r>
              <a:rPr lang="en-US" sz="1200" kern="1200" dirty="0">
                <a:solidFill>
                  <a:schemeClr val="tx1"/>
                </a:solidFill>
                <a:effectLst/>
                <a:latin typeface="+mn-lt"/>
                <a:ea typeface="+mn-ea"/>
                <a:cs typeface="+mn-cs"/>
              </a:rPr>
              <a:t> [579] </a:t>
            </a:r>
            <a:r>
              <a:rPr lang="en-US" sz="1200" kern="1200" dirty="0" err="1">
                <a:solidFill>
                  <a:schemeClr val="tx1"/>
                </a:solidFill>
                <a:effectLst/>
                <a:latin typeface="+mn-lt"/>
                <a:ea typeface="+mn-ea"/>
                <a:cs typeface="+mn-cs"/>
              </a:rPr>
              <a:t>stattfinden</a:t>
            </a:r>
            <a:r>
              <a:rPr lang="en-US" sz="1200" kern="1200" dirty="0">
                <a:solidFill>
                  <a:schemeClr val="tx1"/>
                </a:solidFill>
                <a:effectLst/>
                <a:latin typeface="+mn-lt"/>
                <a:ea typeface="+mn-ea"/>
                <a:cs typeface="+mn-cs"/>
              </a:rPr>
              <a:t> [652] </a:t>
            </a:r>
            <a:r>
              <a:rPr lang="en-US" sz="1200" kern="1200" dirty="0" err="1">
                <a:solidFill>
                  <a:schemeClr val="tx1"/>
                </a:solidFill>
                <a:effectLst/>
                <a:latin typeface="+mn-lt"/>
                <a:ea typeface="+mn-ea"/>
                <a:cs typeface="+mn-cs"/>
              </a:rPr>
              <a:t>suchen</a:t>
            </a:r>
            <a:r>
              <a:rPr lang="en-US" sz="1200" kern="1200" dirty="0">
                <a:solidFill>
                  <a:schemeClr val="tx1"/>
                </a:solidFill>
                <a:effectLst/>
                <a:latin typeface="+mn-lt"/>
                <a:ea typeface="+mn-ea"/>
                <a:cs typeface="+mn-cs"/>
              </a:rPr>
              <a:t> [293] </a:t>
            </a:r>
            <a:r>
              <a:rPr lang="en-US" sz="1200" kern="1200" dirty="0" err="1">
                <a:solidFill>
                  <a:schemeClr val="tx1"/>
                </a:solidFill>
                <a:effectLst/>
                <a:latin typeface="+mn-lt"/>
                <a:ea typeface="+mn-ea"/>
                <a:cs typeface="+mn-cs"/>
              </a:rPr>
              <a:t>stellen</a:t>
            </a:r>
            <a:r>
              <a:rPr lang="en-US" sz="1200" kern="1200" dirty="0">
                <a:solidFill>
                  <a:schemeClr val="tx1"/>
                </a:solidFill>
                <a:effectLst/>
                <a:latin typeface="+mn-lt"/>
                <a:ea typeface="+mn-ea"/>
                <a:cs typeface="+mn-cs"/>
              </a:rPr>
              <a:t> [135] </a:t>
            </a:r>
            <a:r>
              <a:rPr lang="en-US" sz="1200" kern="1200" dirty="0" err="1">
                <a:solidFill>
                  <a:schemeClr val="tx1"/>
                </a:solidFill>
                <a:effectLst/>
                <a:latin typeface="+mn-lt"/>
                <a:ea typeface="+mn-ea"/>
                <a:cs typeface="+mn-cs"/>
              </a:rPr>
              <a:t>studieren</a:t>
            </a:r>
            <a:r>
              <a:rPr lang="en-US" sz="1200" kern="1200" dirty="0">
                <a:solidFill>
                  <a:schemeClr val="tx1"/>
                </a:solidFill>
                <a:effectLst/>
                <a:latin typeface="+mn-lt"/>
                <a:ea typeface="+mn-ea"/>
                <a:cs typeface="+mn-cs"/>
              </a:rPr>
              <a:t> [600] </a:t>
            </a:r>
            <a:r>
              <a:rPr lang="en-US" sz="1200" kern="1200" dirty="0" err="1">
                <a:solidFill>
                  <a:schemeClr val="tx1"/>
                </a:solidFill>
                <a:effectLst/>
                <a:latin typeface="+mn-lt"/>
                <a:ea typeface="+mn-ea"/>
                <a:cs typeface="+mn-cs"/>
              </a:rPr>
              <a:t>tanzen</a:t>
            </a:r>
            <a:r>
              <a:rPr lang="en-US" sz="1200" kern="1200" dirty="0">
                <a:solidFill>
                  <a:schemeClr val="tx1"/>
                </a:solidFill>
                <a:effectLst/>
                <a:latin typeface="+mn-lt"/>
                <a:ea typeface="+mn-ea"/>
                <a:cs typeface="+mn-cs"/>
              </a:rPr>
              <a:t> [1497] </a:t>
            </a:r>
            <a:r>
              <a:rPr lang="en-US" sz="1200" kern="1200" dirty="0" err="1">
                <a:solidFill>
                  <a:schemeClr val="tx1"/>
                </a:solidFill>
                <a:effectLst/>
                <a:latin typeface="+mn-lt"/>
                <a:ea typeface="+mn-ea"/>
                <a:cs typeface="+mn-cs"/>
              </a:rPr>
              <a:t>versprechen</a:t>
            </a:r>
            <a:r>
              <a:rPr lang="en-US" sz="1200" kern="1200" dirty="0">
                <a:solidFill>
                  <a:schemeClr val="tx1"/>
                </a:solidFill>
                <a:effectLst/>
                <a:latin typeface="+mn-lt"/>
                <a:ea typeface="+mn-ea"/>
                <a:cs typeface="+mn-cs"/>
              </a:rPr>
              <a:t> [1056] </a:t>
            </a:r>
            <a:r>
              <a:rPr lang="en-US" sz="1200" kern="1200" dirty="0" err="1">
                <a:solidFill>
                  <a:schemeClr val="tx1"/>
                </a:solidFill>
                <a:effectLst/>
                <a:latin typeface="+mn-lt"/>
                <a:ea typeface="+mn-ea"/>
                <a:cs typeface="+mn-cs"/>
              </a:rPr>
              <a:t>wünschen</a:t>
            </a:r>
            <a:r>
              <a:rPr lang="en-US" sz="1200" kern="1200" dirty="0">
                <a:solidFill>
                  <a:schemeClr val="tx1"/>
                </a:solidFill>
                <a:effectLst/>
                <a:latin typeface="+mn-lt"/>
                <a:ea typeface="+mn-ea"/>
                <a:cs typeface="+mn-cs"/>
              </a:rPr>
              <a:t> [630] ich </a:t>
            </a:r>
            <a:r>
              <a:rPr lang="en-US" sz="1200" kern="1200" dirty="0" err="1">
                <a:solidFill>
                  <a:schemeClr val="tx1"/>
                </a:solidFill>
                <a:effectLst/>
                <a:latin typeface="+mn-lt"/>
                <a:ea typeface="+mn-ea"/>
                <a:cs typeface="+mn-cs"/>
              </a:rPr>
              <a:t>wünsche</a:t>
            </a:r>
            <a:r>
              <a:rPr lang="en-US" sz="1200" kern="1200" dirty="0">
                <a:solidFill>
                  <a:schemeClr val="tx1"/>
                </a:solidFill>
                <a:effectLst/>
                <a:latin typeface="+mn-lt"/>
                <a:ea typeface="+mn-ea"/>
                <a:cs typeface="+mn-cs"/>
              </a:rPr>
              <a:t> mir [n/a] </a:t>
            </a:r>
            <a:r>
              <a:rPr lang="en-US" sz="1200" kern="1200" dirty="0" err="1">
                <a:solidFill>
                  <a:schemeClr val="tx1"/>
                </a:solidFill>
                <a:effectLst/>
                <a:latin typeface="+mn-lt"/>
                <a:ea typeface="+mn-ea"/>
                <a:cs typeface="+mn-cs"/>
              </a:rPr>
              <a:t>zuhören</a:t>
            </a:r>
            <a:r>
              <a:rPr lang="en-US" sz="1200" kern="1200" dirty="0">
                <a:solidFill>
                  <a:schemeClr val="tx1"/>
                </a:solidFill>
                <a:effectLst/>
                <a:latin typeface="+mn-lt"/>
                <a:ea typeface="+mn-ea"/>
                <a:cs typeface="+mn-cs"/>
              </a:rPr>
              <a:t> [1629] </a:t>
            </a:r>
            <a:r>
              <a:rPr lang="en-US" sz="1200" kern="1200" dirty="0" err="1">
                <a:solidFill>
                  <a:schemeClr val="tx1"/>
                </a:solidFill>
                <a:effectLst/>
                <a:latin typeface="+mn-lt"/>
                <a:ea typeface="+mn-ea"/>
                <a:cs typeface="+mn-cs"/>
              </a:rPr>
              <a:t>Kaffee</a:t>
            </a:r>
            <a:r>
              <a:rPr lang="en-US" sz="1200" kern="1200" dirty="0">
                <a:solidFill>
                  <a:schemeClr val="tx1"/>
                </a:solidFill>
                <a:effectLst/>
                <a:latin typeface="+mn-lt"/>
                <a:ea typeface="+mn-ea"/>
                <a:cs typeface="+mn-cs"/>
              </a:rPr>
              <a:t> [1299] </a:t>
            </a:r>
            <a:r>
              <a:rPr lang="en-US" sz="1200" kern="1200" dirty="0" err="1">
                <a:solidFill>
                  <a:schemeClr val="tx1"/>
                </a:solidFill>
                <a:effectLst/>
                <a:latin typeface="+mn-lt"/>
                <a:ea typeface="+mn-ea"/>
                <a:cs typeface="+mn-cs"/>
              </a:rPr>
              <a:t>Konzert</a:t>
            </a:r>
            <a:r>
              <a:rPr lang="en-US" sz="1200" kern="1200" dirty="0">
                <a:solidFill>
                  <a:schemeClr val="tx1"/>
                </a:solidFill>
                <a:effectLst/>
                <a:latin typeface="+mn-lt"/>
                <a:ea typeface="+mn-ea"/>
                <a:cs typeface="+mn-cs"/>
              </a:rPr>
              <a:t> [2350] </a:t>
            </a:r>
            <a:r>
              <a:rPr lang="en-US" sz="1200" kern="1200" dirty="0" err="1">
                <a:solidFill>
                  <a:schemeClr val="tx1"/>
                </a:solidFill>
                <a:effectLst/>
                <a:latin typeface="+mn-lt"/>
                <a:ea typeface="+mn-ea"/>
                <a:cs typeface="+mn-cs"/>
              </a:rPr>
              <a:t>Liste</a:t>
            </a:r>
            <a:r>
              <a:rPr lang="en-US" sz="1200" kern="1200" dirty="0">
                <a:solidFill>
                  <a:schemeClr val="tx1"/>
                </a:solidFill>
                <a:effectLst/>
                <a:latin typeface="+mn-lt"/>
                <a:ea typeface="+mn-ea"/>
                <a:cs typeface="+mn-cs"/>
              </a:rPr>
              <a:t> [1792] Sport [945] Universität [415] gut [76] </a:t>
            </a:r>
            <a:r>
              <a:rPr lang="en-US" sz="1200" kern="1200" dirty="0" err="1">
                <a:solidFill>
                  <a:schemeClr val="tx1"/>
                </a:solidFill>
                <a:effectLst/>
                <a:latin typeface="+mn-lt"/>
                <a:ea typeface="+mn-ea"/>
                <a:cs typeface="+mn-cs"/>
              </a:rPr>
              <a:t>häufig</a:t>
            </a:r>
            <a:r>
              <a:rPr lang="en-US" sz="1200" kern="1200" dirty="0">
                <a:solidFill>
                  <a:schemeClr val="tx1"/>
                </a:solidFill>
                <a:effectLst/>
                <a:latin typeface="+mn-lt"/>
                <a:ea typeface="+mn-ea"/>
                <a:cs typeface="+mn-cs"/>
              </a:rPr>
              <a:t> [407] </a:t>
            </a:r>
            <a:r>
              <a:rPr lang="en-US" sz="1200" kern="1200" dirty="0" err="1">
                <a:solidFill>
                  <a:schemeClr val="tx1"/>
                </a:solidFill>
                <a:effectLst/>
                <a:latin typeface="+mn-lt"/>
                <a:ea typeface="+mn-ea"/>
                <a:cs typeface="+mn-cs"/>
              </a:rPr>
              <a:t>viel</a:t>
            </a:r>
            <a:r>
              <a:rPr lang="en-US" sz="1200" kern="1200" dirty="0">
                <a:solidFill>
                  <a:schemeClr val="tx1"/>
                </a:solidFill>
                <a:effectLst/>
                <a:latin typeface="+mn-lt"/>
                <a:ea typeface="+mn-ea"/>
                <a:cs typeface="+mn-cs"/>
              </a:rPr>
              <a:t> [56] </a:t>
            </a:r>
            <a:r>
              <a:rPr lang="en-US" sz="1200" kern="1200" dirty="0" err="1">
                <a:solidFill>
                  <a:schemeClr val="tx1"/>
                </a:solidFill>
                <a:effectLst/>
                <a:latin typeface="+mn-lt"/>
                <a:ea typeface="+mn-ea"/>
                <a:cs typeface="+mn-cs"/>
              </a:rPr>
              <a:t>wenig</a:t>
            </a:r>
            <a:r>
              <a:rPr lang="en-US" sz="1200" kern="1200" dirty="0">
                <a:solidFill>
                  <a:schemeClr val="tx1"/>
                </a:solidFill>
                <a:effectLst/>
                <a:latin typeface="+mn-lt"/>
                <a:ea typeface="+mn-ea"/>
                <a:cs typeface="+mn-cs"/>
              </a:rPr>
              <a:t> [102] </a:t>
            </a:r>
            <a:r>
              <a:rPr lang="en-US" sz="1200" kern="1200" dirty="0" err="1">
                <a:solidFill>
                  <a:schemeClr val="tx1"/>
                </a:solidFill>
                <a:effectLst/>
                <a:latin typeface="+mn-lt"/>
                <a:ea typeface="+mn-ea"/>
                <a:cs typeface="+mn-cs"/>
              </a:rPr>
              <a:t>früh</a:t>
            </a:r>
            <a:r>
              <a:rPr lang="en-US" sz="1200" kern="1200" dirty="0">
                <a:solidFill>
                  <a:schemeClr val="tx1"/>
                </a:solidFill>
                <a:effectLst/>
                <a:latin typeface="+mn-lt"/>
                <a:ea typeface="+mn-ea"/>
                <a:cs typeface="+mn-cs"/>
              </a:rPr>
              <a:t> [366] </a:t>
            </a:r>
            <a:r>
              <a:rPr lang="en-US" sz="1200" kern="1200" dirty="0" err="1">
                <a:solidFill>
                  <a:schemeClr val="tx1"/>
                </a:solidFill>
                <a:effectLst/>
                <a:latin typeface="+mn-lt"/>
                <a:ea typeface="+mn-ea"/>
                <a:cs typeface="+mn-cs"/>
              </a:rPr>
              <a:t>kaum</a:t>
            </a:r>
            <a:r>
              <a:rPr lang="en-US" sz="1200" kern="1200" dirty="0">
                <a:solidFill>
                  <a:schemeClr val="tx1"/>
                </a:solidFill>
                <a:effectLst/>
                <a:latin typeface="+mn-lt"/>
                <a:ea typeface="+mn-ea"/>
                <a:cs typeface="+mn-cs"/>
              </a:rPr>
              <a:t> [272] </a:t>
            </a:r>
            <a:r>
              <a:rPr lang="en-US" sz="1200" kern="1200" dirty="0" err="1">
                <a:solidFill>
                  <a:schemeClr val="tx1"/>
                </a:solidFill>
                <a:effectLst/>
                <a:latin typeface="+mn-lt"/>
                <a:ea typeface="+mn-ea"/>
                <a:cs typeface="+mn-cs"/>
              </a:rPr>
              <a:t>manchmal</a:t>
            </a:r>
            <a:r>
              <a:rPr lang="en-US" sz="1200" kern="1200" dirty="0">
                <a:solidFill>
                  <a:schemeClr val="tx1"/>
                </a:solidFill>
                <a:effectLst/>
                <a:latin typeface="+mn-lt"/>
                <a:ea typeface="+mn-ea"/>
                <a:cs typeface="+mn-cs"/>
              </a:rPr>
              <a:t> [382] </a:t>
            </a:r>
            <a:r>
              <a:rPr lang="en-US" sz="1200" kern="1200" dirty="0" err="1">
                <a:solidFill>
                  <a:schemeClr val="tx1"/>
                </a:solidFill>
                <a:effectLst/>
                <a:latin typeface="+mn-lt"/>
                <a:ea typeface="+mn-ea"/>
                <a:cs typeface="+mn-cs"/>
              </a:rPr>
              <a:t>nicht</a:t>
            </a:r>
            <a:r>
              <a:rPr lang="en-US" sz="1200" kern="1200" dirty="0">
                <a:solidFill>
                  <a:schemeClr val="tx1"/>
                </a:solidFill>
                <a:effectLst/>
                <a:latin typeface="+mn-lt"/>
                <a:ea typeface="+mn-ea"/>
                <a:cs typeface="+mn-cs"/>
              </a:rPr>
              <a:t> [11] </a:t>
            </a:r>
            <a:r>
              <a:rPr lang="en-US" sz="1200" kern="1200" dirty="0" err="1">
                <a:solidFill>
                  <a:schemeClr val="tx1"/>
                </a:solidFill>
                <a:effectLst/>
                <a:latin typeface="+mn-lt"/>
                <a:ea typeface="+mn-ea"/>
                <a:cs typeface="+mn-cs"/>
              </a:rPr>
              <a:t>mehr</a:t>
            </a:r>
            <a:r>
              <a:rPr lang="en-US" sz="1200" kern="1200" dirty="0">
                <a:solidFill>
                  <a:schemeClr val="tx1"/>
                </a:solidFill>
                <a:effectLst/>
                <a:latin typeface="+mn-lt"/>
                <a:ea typeface="+mn-ea"/>
                <a:cs typeface="+mn-cs"/>
              </a:rPr>
              <a:t> [52] pro [412] </a:t>
            </a:r>
            <a:r>
              <a:rPr lang="en-US" sz="1200" kern="1200" dirty="0" err="1">
                <a:solidFill>
                  <a:schemeClr val="tx1"/>
                </a:solidFill>
                <a:effectLst/>
                <a:latin typeface="+mn-lt"/>
                <a:ea typeface="+mn-ea"/>
                <a:cs typeface="+mn-cs"/>
              </a:rPr>
              <a:t>relativ</a:t>
            </a:r>
            <a:r>
              <a:rPr lang="en-US" sz="1200" kern="1200" dirty="0">
                <a:solidFill>
                  <a:schemeClr val="tx1"/>
                </a:solidFill>
                <a:effectLst/>
                <a:latin typeface="+mn-lt"/>
                <a:ea typeface="+mn-ea"/>
                <a:cs typeface="+mn-cs"/>
              </a:rPr>
              <a:t> [574] so [28]</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a:t>
            </a:r>
            <a:r>
              <a:rPr lang="en-GB" sz="1200" i="1">
                <a:solidFill>
                  <a:sysClr val="windowText" lastClr="000000"/>
                </a:solidFill>
                <a:effectLst/>
                <a:latin typeface="+mn-lt"/>
                <a:ea typeface="+mn-ea"/>
                <a:cs typeface="+mn-cs"/>
              </a:rPr>
              <a:t>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556223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9 minutes (2 slides)</a:t>
            </a:r>
            <a:br>
              <a:rPr lang="en-GB" dirty="0"/>
            </a:br>
            <a:r>
              <a:rPr lang="en-GB" dirty="0"/>
              <a:t> </a:t>
            </a:r>
            <a:br>
              <a:rPr lang="en-GB" b="1" dirty="0"/>
            </a:br>
            <a:r>
              <a:rPr lang="en-GB" b="1" dirty="0"/>
              <a:t>Aim: </a:t>
            </a:r>
            <a:br>
              <a:rPr lang="en-GB" b="1" dirty="0"/>
            </a:br>
            <a:r>
              <a:rPr lang="en-GB" b="0" dirty="0" err="1"/>
              <a:t>i</a:t>
            </a:r>
            <a:r>
              <a:rPr lang="en-GB" b="0" dirty="0"/>
              <a:t>) to review the homework task.</a:t>
            </a:r>
          </a:p>
          <a:p>
            <a:r>
              <a:rPr lang="en-GB" b="0" dirty="0"/>
              <a:t>ii) to develop fluency in decoding by reading aloud the student versions, adapted for homework.</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A reads his/her adapted HW text.  </a:t>
            </a:r>
            <a:br>
              <a:rPr lang="en-GB" dirty="0"/>
            </a:br>
            <a:r>
              <a:rPr lang="en-GB" dirty="0"/>
              <a:t>2. Student B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Procedure:</a:t>
            </a:r>
            <a:br>
              <a:rPr lang="en-GB"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 On successive clicks the bold words are underlined and the appropriate substitute word is highlighted.</a:t>
            </a:r>
            <a:br>
              <a:rPr lang="en-GB"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 Note that sometimes changes are needed to other words in the sentence. All of these changes revisit previously taught grammar, which teachers can elicit and/or explain as needed.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Other changes: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 wünscht sich...zu studieren</a:t>
            </a:r>
            <a:r>
              <a:rPr lang="en-GB"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sym typeface="Wingdings" panose="05000000000000000000" pitchFamily="2" charset="2"/>
              </a:rPr>
              <a:t></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will studieren</a:t>
            </a:r>
            <a:b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ii) wird aufhören so viel Kaffee zu trinken</a:t>
            </a:r>
            <a:r>
              <a:rPr lang="en-GB"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sym typeface="Wingdings" panose="05000000000000000000" pitchFamily="2" charset="2"/>
              </a:rPr>
              <a:t></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wird weniger Tee trinken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07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a:t>
            </a:r>
            <a:r>
              <a:rPr lang="en-GB" b="0" dirty="0"/>
              <a:t>Students can start this task without teacher input, as an </a:t>
            </a:r>
            <a:r>
              <a:rPr lang="en-GB" b="0" i="1" dirty="0" err="1"/>
              <a:t>Auftakt</a:t>
            </a:r>
            <a:r>
              <a:rPr lang="en-GB" b="0" i="1" dirty="0"/>
              <a:t> </a:t>
            </a:r>
            <a:r>
              <a:rPr lang="en-GB" b="0" dirty="0"/>
              <a:t>task.</a:t>
            </a:r>
          </a:p>
          <a:p>
            <a:r>
              <a:rPr lang="en-GB" b="1" dirty="0"/>
              <a:t>Timing: 8 minutes, including feedback</a:t>
            </a:r>
            <a:br>
              <a:rPr lang="en-GB" dirty="0"/>
            </a:br>
            <a:br>
              <a:rPr lang="en-GB" b="1" dirty="0"/>
            </a:br>
            <a:r>
              <a:rPr lang="en-GB" b="1" dirty="0"/>
              <a:t>Aim: </a:t>
            </a:r>
            <a:r>
              <a:rPr lang="en-GB" b="0" dirty="0"/>
              <a:t>to consolidate knowledge of 18 different SSC within previously taught vocabulary, and additionally to recall further words with these SSC.</a:t>
            </a:r>
            <a:br>
              <a:rPr lang="en-GB" b="0" dirty="0"/>
            </a:br>
            <a:br>
              <a:rPr lang="en-GB" dirty="0"/>
            </a:br>
            <a:r>
              <a:rPr lang="en-GB" b="1" dirty="0"/>
              <a:t>Procedure:</a:t>
            </a:r>
            <a:br>
              <a:rPr lang="en-GB" dirty="0"/>
            </a:br>
            <a:r>
              <a:rPr lang="en-GB" dirty="0"/>
              <a:t>1. Write 1-18 and a word from the table with that SSC.</a:t>
            </a:r>
          </a:p>
          <a:p>
            <a:r>
              <a:rPr lang="en-GB" dirty="0"/>
              <a:t>2. Ensure that students know that they should try to use all the words just once each.</a:t>
            </a:r>
          </a:p>
          <a:p>
            <a:r>
              <a:rPr lang="en-GB" dirty="0"/>
              <a:t>3. Challenge them to add a 2</a:t>
            </a:r>
            <a:r>
              <a:rPr lang="en-GB" baseline="30000" dirty="0"/>
              <a:t>nd</a:t>
            </a:r>
            <a:r>
              <a:rPr lang="en-GB" dirty="0"/>
              <a:t> word with the same SSC from their own vocabulary knowledge.</a:t>
            </a:r>
          </a:p>
          <a:p>
            <a:r>
              <a:rPr lang="en-GB" dirty="0"/>
              <a:t>4. Elicit the answers from students, providing a further opportunity to produce the words orally.</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(for next 4 slides)</a:t>
            </a:r>
          </a:p>
          <a:p>
            <a:endParaRPr lang="en-US" b="1" dirty="0"/>
          </a:p>
          <a:p>
            <a:r>
              <a:rPr lang="en-US" b="1" dirty="0"/>
              <a:t>Aim: </a:t>
            </a:r>
            <a:r>
              <a:rPr lang="en-US" b="0" dirty="0"/>
              <a:t>to revisit</a:t>
            </a:r>
            <a:r>
              <a:rPr lang="en-US" b="0" baseline="0" dirty="0"/>
              <a:t> vocabulary from this week’s revisiting set.</a:t>
            </a:r>
            <a:endParaRPr lang="en-US" b="0" dirty="0"/>
          </a:p>
          <a:p>
            <a:endParaRPr lang="en-US" b="1" dirty="0"/>
          </a:p>
          <a:p>
            <a:r>
              <a:rPr lang="en-US" b="1" dirty="0"/>
              <a:t>Procedure:</a:t>
            </a:r>
          </a:p>
          <a:p>
            <a:r>
              <a:rPr lang="en-US" b="0" dirty="0"/>
              <a:t>1. Click</a:t>
            </a:r>
            <a:r>
              <a:rPr lang="en-US" b="0" baseline="0" dirty="0"/>
              <a:t> to reveal the first text box.</a:t>
            </a:r>
            <a:endParaRPr lang="en-US" b="0" dirty="0"/>
          </a:p>
          <a:p>
            <a:r>
              <a:rPr lang="en-US" b="0" dirty="0"/>
              <a:t>2. Student A says this to their partner.</a:t>
            </a:r>
          </a:p>
          <a:p>
            <a:r>
              <a:rPr lang="en-US" b="0" dirty="0"/>
              <a:t>3. Click</a:t>
            </a:r>
            <a:r>
              <a:rPr lang="en-US" b="0" baseline="0" dirty="0"/>
              <a:t> to reveal the options.</a:t>
            </a:r>
            <a:endParaRPr lang="en-US" b="0" dirty="0"/>
          </a:p>
          <a:p>
            <a:r>
              <a:rPr lang="en-US" b="0" dirty="0"/>
              <a:t>4. Student B then says all the possible</a:t>
            </a:r>
            <a:r>
              <a:rPr lang="en-US" b="0" baseline="0" dirty="0"/>
              <a:t> answers that fit.</a:t>
            </a:r>
            <a:endParaRPr lang="en-US" b="0" dirty="0"/>
          </a:p>
          <a:p>
            <a:r>
              <a:rPr lang="en-US" b="0" dirty="0"/>
              <a:t>5. Click to reveal the</a:t>
            </a:r>
            <a:r>
              <a:rPr lang="en-US" b="0" baseline="0" dirty="0"/>
              <a:t> answers.</a:t>
            </a:r>
          </a:p>
          <a:p>
            <a:r>
              <a:rPr lang="en-US" b="0" baseline="0" dirty="0"/>
              <a:t>6. After the next slide, partners will swap roles. (Each student has two turns at initiating/checking and two turns at answering).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774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906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520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p>
          <a:p>
            <a:br>
              <a:rPr lang="en-GB" b="1" dirty="0"/>
            </a:br>
            <a:r>
              <a:rPr lang="en-GB" b="1" dirty="0"/>
              <a:t>Aim: </a:t>
            </a:r>
            <a:r>
              <a:rPr lang="en-GB" b="0" dirty="0"/>
              <a:t>to practise written understanding of sentences with vocabulary from this week’s set, paying attention to detail, and focusing on particularly tricky word and structure meanings.</a:t>
            </a:r>
            <a:br>
              <a:rPr lang="en-GB" b="0" dirty="0"/>
            </a:br>
            <a:br>
              <a:rPr lang="en-GB" b="0" dirty="0"/>
            </a:br>
            <a:r>
              <a:rPr lang="en-GB" b="1" dirty="0"/>
              <a:t>Procedure:</a:t>
            </a:r>
            <a:br>
              <a:rPr lang="en-GB" dirty="0"/>
            </a:br>
            <a:r>
              <a:rPr lang="en-GB" dirty="0"/>
              <a:t>1. Ensure students understand they are looking for a </a:t>
            </a:r>
            <a:r>
              <a:rPr lang="en-GB" b="1" dirty="0"/>
              <a:t>mismatch in meaning </a:t>
            </a:r>
            <a:r>
              <a:rPr lang="en-GB" dirty="0"/>
              <a:t>between English and German, rather than a grammatical mistake.</a:t>
            </a:r>
          </a:p>
          <a:p>
            <a:r>
              <a:rPr lang="en-GB" dirty="0"/>
              <a:t>2. Students read English and German sentences carefully and locate the </a:t>
            </a:r>
            <a:r>
              <a:rPr lang="en-GB" b="0" dirty="0"/>
              <a:t>meaning mismatch. </a:t>
            </a:r>
          </a:p>
          <a:p>
            <a:r>
              <a:rPr lang="en-GB" dirty="0"/>
              <a:t>3. Elicit the mismatch and suggested amended English translation from students.</a:t>
            </a:r>
          </a:p>
          <a:p>
            <a:r>
              <a:rPr lang="en-GB" dirty="0"/>
              <a:t>4. Click to highlight the mismatch in the German and again to bring up a corrected English translation.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218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read aloud a text with mostly familiar language; to introduce the theme of Chinese New Year.</a:t>
            </a:r>
            <a:br>
              <a:rPr lang="en-GB" dirty="0"/>
            </a:br>
            <a:br>
              <a:rPr lang="en-GB" dirty="0"/>
            </a:br>
            <a:r>
              <a:rPr lang="en-GB" b="1" dirty="0"/>
              <a:t>Procedure:</a:t>
            </a:r>
            <a:br>
              <a:rPr lang="en-GB" dirty="0"/>
            </a:br>
            <a:r>
              <a:rPr lang="en-GB" dirty="0"/>
              <a:t>1. Students read the text aloud, chorally.</a:t>
            </a:r>
          </a:p>
          <a:p>
            <a:r>
              <a:rPr lang="en-GB" dirty="0"/>
              <a:t>2. Click to hear audio. There are two recordings (German/Austrian German).</a:t>
            </a:r>
            <a:br>
              <a:rPr lang="en-GB" dirty="0"/>
            </a:br>
            <a:r>
              <a:rPr lang="en-GB" dirty="0"/>
              <a:t>Teacher can remind students that there are national variations in the pronunciation of word initial [</a:t>
            </a:r>
            <a:r>
              <a:rPr lang="en-GB" dirty="0" err="1"/>
              <a:t>ch</a:t>
            </a:r>
            <a:r>
              <a:rPr lang="en-GB" dirty="0"/>
              <a:t>]. </a:t>
            </a:r>
            <a:br>
              <a:rPr lang="en-GB" dirty="0"/>
            </a:br>
            <a:r>
              <a:rPr lang="en-GB" dirty="0"/>
              <a:t>3. Elicit main facts from students in English.</a:t>
            </a:r>
          </a:p>
          <a:p>
            <a:endParaRPr lang="en-GB"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b="1" dirty="0"/>
              <a:t>Transcript:</a:t>
            </a:r>
            <a:br>
              <a:rPr lang="en-GB" b="1" dirty="0"/>
            </a:br>
            <a:r>
              <a:rPr lang="en-GB" sz="1200" b="0" dirty="0">
                <a:solidFill>
                  <a:schemeClr val="bg1"/>
                </a:solidFill>
                <a:effectLst/>
              </a:rPr>
              <a:t>Man </a:t>
            </a:r>
            <a:r>
              <a:rPr lang="en-GB" sz="1200" b="0" dirty="0" err="1">
                <a:solidFill>
                  <a:schemeClr val="bg1"/>
                </a:solidFill>
                <a:effectLst/>
              </a:rPr>
              <a:t>feiert</a:t>
            </a:r>
            <a:r>
              <a:rPr lang="en-GB" sz="1200" b="0" dirty="0">
                <a:solidFill>
                  <a:schemeClr val="bg1"/>
                </a:solidFill>
                <a:effectLst/>
              </a:rPr>
              <a:t> das </a:t>
            </a:r>
            <a:r>
              <a:rPr lang="en-GB" sz="1200" b="0" dirty="0" err="1">
                <a:solidFill>
                  <a:schemeClr val="bg1"/>
                </a:solidFill>
                <a:effectLst/>
              </a:rPr>
              <a:t>Chinesische</a:t>
            </a:r>
            <a:r>
              <a:rPr lang="en-GB" sz="1200" b="0" dirty="0">
                <a:solidFill>
                  <a:schemeClr val="bg1"/>
                </a:solidFill>
                <a:effectLst/>
              </a:rPr>
              <a:t> </a:t>
            </a:r>
            <a:r>
              <a:rPr lang="en-GB" sz="1200" b="0" dirty="0" err="1">
                <a:solidFill>
                  <a:schemeClr val="bg1"/>
                </a:solidFill>
                <a:effectLst/>
              </a:rPr>
              <a:t>Neujahrsfest</a:t>
            </a:r>
            <a:r>
              <a:rPr lang="en-GB" sz="1200" b="0" dirty="0">
                <a:solidFill>
                  <a:schemeClr val="bg1"/>
                </a:solidFill>
                <a:effectLst/>
              </a:rPr>
              <a:t> </a:t>
            </a:r>
            <a:r>
              <a:rPr lang="en-GB" sz="1200" b="0" dirty="0" err="1">
                <a:solidFill>
                  <a:schemeClr val="bg1"/>
                </a:solidFill>
                <a:effectLst/>
              </a:rPr>
              <a:t>weltweit</a:t>
            </a:r>
            <a:r>
              <a:rPr lang="en-GB" sz="1200" b="0" dirty="0">
                <a:solidFill>
                  <a:schemeClr val="bg1"/>
                </a:solidFill>
                <a:effectLst/>
              </a:rPr>
              <a:t> – </a:t>
            </a:r>
            <a:r>
              <a:rPr lang="en-GB" sz="1200" b="0" dirty="0" err="1">
                <a:solidFill>
                  <a:schemeClr val="bg1"/>
                </a:solidFill>
                <a:effectLst/>
              </a:rPr>
              <a:t>auch</a:t>
            </a:r>
            <a:r>
              <a:rPr lang="en-GB" sz="1200" b="0" dirty="0">
                <a:solidFill>
                  <a:schemeClr val="bg1"/>
                </a:solidFill>
                <a:effectLst/>
              </a:rPr>
              <a:t> in Deutschland!  </a:t>
            </a:r>
            <a:r>
              <a:rPr lang="en-GB" sz="1200" b="0" dirty="0" err="1">
                <a:solidFill>
                  <a:schemeClr val="bg1"/>
                </a:solidFill>
                <a:effectLst/>
              </a:rPr>
              <a:t>Rund</a:t>
            </a:r>
            <a:r>
              <a:rPr lang="en-GB" sz="1200" b="0" dirty="0">
                <a:solidFill>
                  <a:schemeClr val="bg1"/>
                </a:solidFill>
                <a:effectLst/>
              </a:rPr>
              <a:t> 120.000 Chines*</a:t>
            </a:r>
            <a:r>
              <a:rPr lang="en-GB" sz="1200" b="0" dirty="0" err="1">
                <a:solidFill>
                  <a:schemeClr val="bg1"/>
                </a:solidFill>
                <a:effectLst/>
              </a:rPr>
              <a:t>innen</a:t>
            </a:r>
            <a:r>
              <a:rPr lang="en-GB" sz="1200" b="0" dirty="0">
                <a:solidFill>
                  <a:schemeClr val="bg1"/>
                </a:solidFill>
                <a:effectLst/>
              </a:rPr>
              <a:t> leben in Deutschland und </a:t>
            </a:r>
            <a:r>
              <a:rPr lang="en-GB" sz="1200" b="0" dirty="0" err="1">
                <a:solidFill>
                  <a:schemeClr val="bg1"/>
                </a:solidFill>
                <a:effectLst/>
              </a:rPr>
              <a:t>feiern</a:t>
            </a:r>
            <a:r>
              <a:rPr lang="en-GB" sz="1200" b="0" dirty="0">
                <a:solidFill>
                  <a:schemeClr val="bg1"/>
                </a:solidFill>
                <a:effectLst/>
              </a:rPr>
              <a:t> </a:t>
            </a:r>
            <a:r>
              <a:rPr lang="en-GB" sz="1200" b="0" dirty="0" err="1">
                <a:solidFill>
                  <a:schemeClr val="bg1"/>
                </a:solidFill>
                <a:effectLst/>
              </a:rPr>
              <a:t>traditionelle</a:t>
            </a:r>
            <a:r>
              <a:rPr lang="en-GB" sz="1200" b="0" dirty="0">
                <a:solidFill>
                  <a:schemeClr val="bg1"/>
                </a:solidFill>
                <a:effectLst/>
              </a:rPr>
              <a:t> Feste </a:t>
            </a:r>
            <a:r>
              <a:rPr lang="en-GB" sz="1200" b="0" dirty="0" err="1">
                <a:solidFill>
                  <a:schemeClr val="bg1"/>
                </a:solidFill>
                <a:effectLst/>
              </a:rPr>
              <a:t>wie</a:t>
            </a:r>
            <a:r>
              <a:rPr lang="en-GB" sz="1200" b="0" dirty="0">
                <a:solidFill>
                  <a:schemeClr val="bg1"/>
                </a:solidFill>
                <a:effectLst/>
              </a:rPr>
              <a:t> das </a:t>
            </a:r>
            <a:r>
              <a:rPr lang="en-GB" sz="1200" b="0" dirty="0" err="1">
                <a:solidFill>
                  <a:schemeClr val="bg1"/>
                </a:solidFill>
                <a:effectLst/>
              </a:rPr>
              <a:t>chinesische</a:t>
            </a:r>
            <a:r>
              <a:rPr lang="en-GB" sz="1200" b="0" dirty="0">
                <a:solidFill>
                  <a:schemeClr val="bg1"/>
                </a:solidFill>
                <a:effectLst/>
              </a:rPr>
              <a:t> </a:t>
            </a:r>
            <a:r>
              <a:rPr lang="en-GB" sz="1200" b="0" dirty="0" err="1">
                <a:solidFill>
                  <a:schemeClr val="bg1"/>
                </a:solidFill>
                <a:effectLst/>
              </a:rPr>
              <a:t>Neujahr</a:t>
            </a:r>
            <a:r>
              <a:rPr lang="en-GB" sz="1200" b="0" dirty="0">
                <a:solidFill>
                  <a:schemeClr val="bg1"/>
                </a:solidFill>
                <a:effectLst/>
              </a:rPr>
              <a:t>, </a:t>
            </a:r>
            <a:r>
              <a:rPr lang="en-GB" sz="1200" b="0" dirty="0" err="1">
                <a:solidFill>
                  <a:schemeClr val="bg1"/>
                </a:solidFill>
                <a:effectLst/>
              </a:rPr>
              <a:t>auch</a:t>
            </a:r>
            <a:r>
              <a:rPr lang="en-GB" sz="1200" b="0" dirty="0">
                <a:solidFill>
                  <a:schemeClr val="bg1"/>
                </a:solidFill>
                <a:effectLst/>
              </a:rPr>
              <a:t> </a:t>
            </a:r>
            <a:r>
              <a:rPr lang="en-GB" sz="1200" b="0" dirty="0" err="1">
                <a:solidFill>
                  <a:schemeClr val="bg1"/>
                </a:solidFill>
                <a:effectLst/>
              </a:rPr>
              <a:t>bekannt</a:t>
            </a:r>
            <a:r>
              <a:rPr lang="en-GB" sz="1200" b="0" dirty="0">
                <a:solidFill>
                  <a:schemeClr val="bg1"/>
                </a:solidFill>
                <a:effectLst/>
              </a:rPr>
              <a:t> </a:t>
            </a:r>
            <a:r>
              <a:rPr lang="en-GB" sz="1200" b="0" dirty="0" err="1">
                <a:solidFill>
                  <a:schemeClr val="bg1"/>
                </a:solidFill>
                <a:effectLst/>
              </a:rPr>
              <a:t>als</a:t>
            </a:r>
            <a:r>
              <a:rPr lang="en-GB" sz="1200" b="0" dirty="0">
                <a:solidFill>
                  <a:schemeClr val="bg1"/>
                </a:solidFill>
                <a:effectLst/>
              </a:rPr>
              <a:t> </a:t>
            </a:r>
            <a:r>
              <a:rPr lang="en-GB" sz="1200" b="0" dirty="0" err="1">
                <a:solidFill>
                  <a:schemeClr val="bg1"/>
                </a:solidFill>
                <a:effectLst/>
              </a:rPr>
              <a:t>Frühlingsfest</a:t>
            </a:r>
            <a:r>
              <a:rPr lang="en-GB" sz="1200" b="0" dirty="0">
                <a:solidFill>
                  <a:schemeClr val="bg1"/>
                </a:solidFill>
                <a:effectLst/>
              </a:rPr>
              <a:t>. Es </a:t>
            </a:r>
            <a:r>
              <a:rPr lang="en-GB" sz="1200" b="0" dirty="0" err="1">
                <a:solidFill>
                  <a:schemeClr val="bg1"/>
                </a:solidFill>
                <a:effectLst/>
              </a:rPr>
              <a:t>findet</a:t>
            </a:r>
            <a:r>
              <a:rPr lang="en-GB" sz="1200" b="0" dirty="0">
                <a:solidFill>
                  <a:schemeClr val="bg1"/>
                </a:solidFill>
                <a:effectLst/>
              </a:rPr>
              <a:t> </a:t>
            </a:r>
            <a:r>
              <a:rPr lang="en-GB" sz="1200" b="0" dirty="0" err="1">
                <a:solidFill>
                  <a:schemeClr val="bg1"/>
                </a:solidFill>
                <a:effectLst/>
              </a:rPr>
              <a:t>einmal</a:t>
            </a:r>
            <a:r>
              <a:rPr lang="en-GB" sz="1200" b="0" dirty="0">
                <a:solidFill>
                  <a:schemeClr val="bg1"/>
                </a:solidFill>
                <a:effectLst/>
              </a:rPr>
              <a:t> pro </a:t>
            </a:r>
            <a:r>
              <a:rPr lang="en-GB" sz="1200" b="0" dirty="0" err="1">
                <a:solidFill>
                  <a:schemeClr val="bg1"/>
                </a:solidFill>
                <a:effectLst/>
              </a:rPr>
              <a:t>Jahr</a:t>
            </a:r>
            <a:r>
              <a:rPr lang="en-GB" sz="1200" b="0" dirty="0">
                <a:solidFill>
                  <a:schemeClr val="bg1"/>
                </a:solidFill>
                <a:effectLst/>
              </a:rPr>
              <a:t> </a:t>
            </a:r>
            <a:r>
              <a:rPr lang="en-GB" sz="1200" b="0" dirty="0" err="1">
                <a:solidFill>
                  <a:schemeClr val="bg1"/>
                </a:solidFill>
                <a:effectLst/>
              </a:rPr>
              <a:t>im</a:t>
            </a:r>
            <a:r>
              <a:rPr lang="en-GB" sz="1200" b="0" dirty="0">
                <a:solidFill>
                  <a:schemeClr val="bg1"/>
                </a:solidFill>
                <a:effectLst/>
              </a:rPr>
              <a:t> </a:t>
            </a:r>
            <a:r>
              <a:rPr lang="en-GB" sz="1200" b="0" dirty="0" err="1">
                <a:solidFill>
                  <a:schemeClr val="bg1"/>
                </a:solidFill>
                <a:effectLst/>
              </a:rPr>
              <a:t>Januar</a:t>
            </a:r>
            <a:r>
              <a:rPr lang="en-GB" sz="1200" b="0" dirty="0">
                <a:solidFill>
                  <a:schemeClr val="bg1"/>
                </a:solidFill>
                <a:effectLst/>
              </a:rPr>
              <a:t> </a:t>
            </a:r>
            <a:r>
              <a:rPr lang="en-GB" sz="1200" b="0" dirty="0" err="1">
                <a:solidFill>
                  <a:schemeClr val="bg1"/>
                </a:solidFill>
                <a:effectLst/>
              </a:rPr>
              <a:t>oder</a:t>
            </a:r>
            <a:r>
              <a:rPr lang="en-GB" sz="1200" b="0" dirty="0">
                <a:solidFill>
                  <a:schemeClr val="bg1"/>
                </a:solidFill>
                <a:effectLst/>
              </a:rPr>
              <a:t> </a:t>
            </a:r>
            <a:r>
              <a:rPr lang="en-GB" sz="1200" b="0" dirty="0" err="1">
                <a:solidFill>
                  <a:schemeClr val="bg1"/>
                </a:solidFill>
                <a:effectLst/>
              </a:rPr>
              <a:t>Februar</a:t>
            </a:r>
            <a:r>
              <a:rPr lang="en-GB" sz="1200" b="0" dirty="0">
                <a:solidFill>
                  <a:schemeClr val="bg1"/>
                </a:solidFill>
                <a:effectLst/>
              </a:rPr>
              <a:t> </a:t>
            </a:r>
            <a:r>
              <a:rPr lang="en-GB" sz="1200" b="0" dirty="0" err="1">
                <a:solidFill>
                  <a:schemeClr val="bg1"/>
                </a:solidFill>
                <a:effectLst/>
              </a:rPr>
              <a:t>statt</a:t>
            </a:r>
            <a:r>
              <a:rPr lang="en-GB" sz="1200" b="0" dirty="0">
                <a:solidFill>
                  <a:schemeClr val="bg1"/>
                </a:solidFill>
                <a:effectLst/>
              </a:rPr>
              <a:t>.  </a:t>
            </a:r>
          </a:p>
          <a:p>
            <a:pPr algn="l">
              <a:lnSpc>
                <a:spcPct val="107000"/>
              </a:lnSpc>
              <a:spcAft>
                <a:spcPts val="800"/>
              </a:spcAft>
            </a:pPr>
            <a:r>
              <a:rPr lang="en-GB" sz="1200" b="0" dirty="0" err="1">
                <a:solidFill>
                  <a:schemeClr val="bg1"/>
                </a:solidFill>
                <a:effectLst/>
              </a:rPr>
              <a:t>Nicht</a:t>
            </a:r>
            <a:r>
              <a:rPr lang="en-GB" sz="1200" b="0" dirty="0">
                <a:solidFill>
                  <a:schemeClr val="bg1"/>
                </a:solidFill>
                <a:effectLst/>
              </a:rPr>
              <a:t> </a:t>
            </a:r>
            <a:r>
              <a:rPr lang="en-GB" sz="1200" b="0" dirty="0" err="1">
                <a:solidFill>
                  <a:schemeClr val="bg1"/>
                </a:solidFill>
                <a:effectLst/>
              </a:rPr>
              <a:t>nur</a:t>
            </a:r>
            <a:r>
              <a:rPr lang="en-GB" sz="1200" b="0" dirty="0">
                <a:solidFill>
                  <a:schemeClr val="bg1"/>
                </a:solidFill>
                <a:effectLst/>
              </a:rPr>
              <a:t> China </a:t>
            </a:r>
            <a:r>
              <a:rPr lang="en-GB" sz="1200" b="0" dirty="0" err="1">
                <a:solidFill>
                  <a:schemeClr val="bg1"/>
                </a:solidFill>
                <a:effectLst/>
              </a:rPr>
              <a:t>feiert</a:t>
            </a:r>
            <a:r>
              <a:rPr lang="en-GB" sz="1200" b="0" dirty="0">
                <a:solidFill>
                  <a:schemeClr val="bg1"/>
                </a:solidFill>
                <a:effectLst/>
              </a:rPr>
              <a:t> dieses Fest! Auch in Vietnam, </a:t>
            </a:r>
            <a:r>
              <a:rPr lang="en-GB" sz="1200" b="0" dirty="0" err="1">
                <a:solidFill>
                  <a:schemeClr val="bg1"/>
                </a:solidFill>
                <a:effectLst/>
              </a:rPr>
              <a:t>Indonesien</a:t>
            </a:r>
            <a:r>
              <a:rPr lang="en-GB" sz="1200" b="0" dirty="0">
                <a:solidFill>
                  <a:schemeClr val="bg1"/>
                </a:solidFill>
                <a:effectLst/>
              </a:rPr>
              <a:t>, Korea und </a:t>
            </a:r>
            <a:r>
              <a:rPr lang="en-GB" sz="1200" b="0" dirty="0" err="1">
                <a:solidFill>
                  <a:schemeClr val="bg1"/>
                </a:solidFill>
                <a:effectLst/>
              </a:rPr>
              <a:t>anderen</a:t>
            </a:r>
            <a:r>
              <a:rPr lang="en-GB" sz="1200" b="0" dirty="0">
                <a:solidFill>
                  <a:schemeClr val="bg1"/>
                </a:solidFill>
                <a:effectLst/>
              </a:rPr>
              <a:t> </a:t>
            </a:r>
            <a:r>
              <a:rPr lang="en-GB" sz="1200" b="0" dirty="0" err="1">
                <a:solidFill>
                  <a:schemeClr val="bg1"/>
                </a:solidFill>
                <a:effectLst/>
              </a:rPr>
              <a:t>Ländern</a:t>
            </a:r>
            <a:r>
              <a:rPr lang="en-GB" sz="1200" b="0" dirty="0">
                <a:solidFill>
                  <a:schemeClr val="bg1"/>
                </a:solidFill>
                <a:effectLst/>
              </a:rPr>
              <a:t> </a:t>
            </a:r>
            <a:r>
              <a:rPr lang="en-GB" sz="1200" b="0" dirty="0" err="1">
                <a:solidFill>
                  <a:schemeClr val="bg1"/>
                </a:solidFill>
                <a:effectLst/>
              </a:rPr>
              <a:t>feiert</a:t>
            </a:r>
            <a:r>
              <a:rPr lang="en-GB" sz="1200" b="0" dirty="0">
                <a:solidFill>
                  <a:schemeClr val="bg1"/>
                </a:solidFill>
                <a:effectLst/>
              </a:rPr>
              <a:t> man. Das </a:t>
            </a:r>
            <a:r>
              <a:rPr lang="en-GB" sz="1200" b="0" dirty="0" err="1">
                <a:solidFill>
                  <a:schemeClr val="bg1"/>
                </a:solidFill>
                <a:effectLst/>
              </a:rPr>
              <a:t>heißt</a:t>
            </a:r>
            <a:r>
              <a:rPr lang="en-GB" sz="1200" b="0" dirty="0">
                <a:solidFill>
                  <a:schemeClr val="bg1"/>
                </a:solidFill>
                <a:effectLst/>
              </a:rPr>
              <a:t>, </a:t>
            </a:r>
            <a:r>
              <a:rPr lang="en-GB" sz="1200" b="0" dirty="0" err="1">
                <a:solidFill>
                  <a:schemeClr val="bg1"/>
                </a:solidFill>
                <a:effectLst/>
              </a:rPr>
              <a:t>ungefähr</a:t>
            </a:r>
            <a:r>
              <a:rPr lang="en-GB" sz="1200" b="0" dirty="0">
                <a:solidFill>
                  <a:schemeClr val="bg1"/>
                </a:solidFill>
                <a:effectLst/>
              </a:rPr>
              <a:t> </a:t>
            </a:r>
            <a:r>
              <a:rPr lang="en-GB" sz="1200" b="0" spc="60" dirty="0">
                <a:solidFill>
                  <a:schemeClr val="bg1"/>
                </a:solidFill>
                <a:effectLst/>
              </a:rPr>
              <a:t>20% der </a:t>
            </a:r>
            <a:r>
              <a:rPr lang="en-GB" sz="1200" b="0" spc="60" dirty="0" err="1">
                <a:solidFill>
                  <a:schemeClr val="bg1"/>
                </a:solidFill>
                <a:effectLst/>
              </a:rPr>
              <a:t>ganzen</a:t>
            </a:r>
            <a:r>
              <a:rPr lang="en-GB" sz="1200" b="0" spc="60" dirty="0">
                <a:solidFill>
                  <a:schemeClr val="bg1"/>
                </a:solidFill>
                <a:effectLst/>
              </a:rPr>
              <a:t> </a:t>
            </a:r>
            <a:r>
              <a:rPr lang="en-GB" sz="1200" b="0" spc="60" dirty="0" err="1">
                <a:solidFill>
                  <a:schemeClr val="bg1"/>
                </a:solidFill>
                <a:effectLst/>
              </a:rPr>
              <a:t>Weltbevölkerung</a:t>
            </a:r>
            <a:r>
              <a:rPr lang="en-GB" sz="1200" b="0" spc="60" dirty="0">
                <a:solidFill>
                  <a:schemeClr val="bg1"/>
                </a:solidFill>
                <a:effectLst/>
              </a:rPr>
              <a:t>.</a:t>
            </a:r>
            <a:r>
              <a:rPr lang="en-GB" sz="1200" b="0" dirty="0">
                <a:solidFill>
                  <a:schemeClr val="bg1"/>
                </a:solidFill>
                <a:effectLst/>
              </a:rPr>
              <a:t>  Aber </a:t>
            </a:r>
            <a:r>
              <a:rPr lang="en-GB" sz="1200" b="0" dirty="0" err="1">
                <a:solidFill>
                  <a:schemeClr val="bg1"/>
                </a:solidFill>
                <a:effectLst/>
              </a:rPr>
              <a:t>wie</a:t>
            </a:r>
            <a:r>
              <a:rPr lang="en-GB" sz="1200" b="0" dirty="0">
                <a:solidFill>
                  <a:schemeClr val="bg1"/>
                </a:solidFill>
                <a:effectLst/>
              </a:rPr>
              <a:t> </a:t>
            </a:r>
            <a:r>
              <a:rPr lang="en-GB" sz="1200" b="0" dirty="0" err="1">
                <a:solidFill>
                  <a:schemeClr val="bg1"/>
                </a:solidFill>
                <a:effectLst/>
              </a:rPr>
              <a:t>feiern</a:t>
            </a:r>
            <a:r>
              <a:rPr lang="en-GB" sz="1200" b="0" dirty="0">
                <a:solidFill>
                  <a:schemeClr val="bg1"/>
                </a:solidFill>
                <a:effectLst/>
              </a:rPr>
              <a:t> </a:t>
            </a:r>
            <a:r>
              <a:rPr lang="en-GB" sz="1200" b="0" dirty="0" err="1">
                <a:solidFill>
                  <a:schemeClr val="bg1"/>
                </a:solidFill>
                <a:effectLst/>
              </a:rPr>
              <a:t>sie</a:t>
            </a:r>
            <a:r>
              <a:rPr lang="en-GB" sz="1200" b="0" dirty="0">
                <a:solidFill>
                  <a:schemeClr val="bg1"/>
                </a:solidFill>
                <a:effectLst/>
              </a:rPr>
              <a:t> </a:t>
            </a:r>
            <a:r>
              <a:rPr lang="en-GB" sz="1200" b="0" dirty="0" err="1">
                <a:solidFill>
                  <a:schemeClr val="bg1"/>
                </a:solidFill>
                <a:effectLst/>
              </a:rPr>
              <a:t>genau</a:t>
            </a:r>
            <a:r>
              <a:rPr lang="en-GB" sz="1200" b="0" dirty="0">
                <a:solidFill>
                  <a:schemeClr val="bg1"/>
                </a:solidFill>
                <a:effectLst/>
              </a:rPr>
              <a:t>?</a:t>
            </a:r>
            <a:endParaRPr lang="en-GB"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Notes:</a:t>
            </a:r>
            <a:br>
              <a:rPr lang="en-GB" dirty="0"/>
            </a:br>
            <a:r>
              <a:rPr lang="en-GB" dirty="0" err="1"/>
              <a:t>i</a:t>
            </a:r>
            <a:r>
              <a:rPr lang="en-GB" dirty="0"/>
              <a:t>) Text contains 95% words within most frequent 2000 list (excluding proper nouns and dividing compound nouns into individual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ii) Current world population 7.9 billion.  20% = 1.58 billion approximately.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unknown words and cognates (1 is the most frequent word in German): </a:t>
            </a:r>
            <a:br>
              <a:rPr lang="en-GB" baseline="0" dirty="0"/>
            </a:br>
            <a:r>
              <a:rPr lang="en-GB" baseline="0" dirty="0" err="1"/>
              <a:t>chinesisch</a:t>
            </a:r>
            <a:r>
              <a:rPr lang="en-GB" baseline="0" dirty="0"/>
              <a:t> [1154] </a:t>
            </a:r>
            <a:r>
              <a:rPr lang="en-GB" baseline="0" dirty="0" err="1"/>
              <a:t>Frühling</a:t>
            </a:r>
            <a:r>
              <a:rPr lang="en-GB" baseline="0" dirty="0"/>
              <a:t> [3522] </a:t>
            </a:r>
            <a:r>
              <a:rPr lang="en-GB" baseline="0" dirty="0" err="1"/>
              <a:t>ungefähr</a:t>
            </a:r>
            <a:r>
              <a:rPr lang="en-GB" baseline="0" dirty="0"/>
              <a:t> [1458] (</a:t>
            </a:r>
            <a:r>
              <a:rPr lang="en-GB" baseline="0" dirty="0" err="1"/>
              <a:t>ungefähr</a:t>
            </a:r>
            <a:r>
              <a:rPr lang="en-GB" baseline="0" dirty="0"/>
              <a:t> is introduced next week)</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169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0" dirty="0"/>
              <a:t>: </a:t>
            </a:r>
            <a:r>
              <a:rPr lang="en-GB" b="1" dirty="0"/>
              <a:t>2 minutes</a:t>
            </a:r>
            <a:br>
              <a:rPr lang="en-GB" dirty="0"/>
            </a:br>
            <a:br>
              <a:rPr lang="en-GB" b="1" dirty="0"/>
            </a:br>
            <a:r>
              <a:rPr lang="en-GB" b="1" dirty="0"/>
              <a:t>Aim: </a:t>
            </a:r>
            <a:r>
              <a:rPr lang="en-US" sz="1200" kern="1200" dirty="0">
                <a:solidFill>
                  <a:schemeClr val="tx1"/>
                </a:solidFill>
                <a:effectLst/>
                <a:latin typeface="+mn-lt"/>
                <a:ea typeface="+mn-ea"/>
                <a:cs typeface="+mn-cs"/>
              </a:rPr>
              <a:t>to recap some previously taught WO1 and WO3 conjunctions and compare the syntax.</a:t>
            </a:r>
            <a:endParaRPr lang="en-GB" sz="1200" kern="1200" dirty="0">
              <a:solidFill>
                <a:schemeClr val="tx1"/>
              </a:solidFill>
              <a:effectLst/>
              <a:latin typeface="+mn-lt"/>
              <a:ea typeface="+mn-ea"/>
              <a:cs typeface="+mn-cs"/>
            </a:endParaRPr>
          </a:p>
          <a:p>
            <a:br>
              <a:rPr lang="en-GB" dirty="0"/>
            </a:br>
            <a:r>
              <a:rPr lang="en-GB" b="1" dirty="0"/>
              <a:t>Procedure:</a:t>
            </a:r>
            <a:br>
              <a:rPr lang="en-GB" dirty="0"/>
            </a:br>
            <a:r>
              <a:rPr lang="en-GB" dirty="0"/>
              <a:t>1. Click to present the information.</a:t>
            </a:r>
            <a:br>
              <a:rPr lang="en-GB" dirty="0"/>
            </a:br>
            <a:r>
              <a:rPr lang="en-GB" dirty="0"/>
              <a:t>2. Elicit English meanings.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30 seconds</a:t>
            </a:r>
            <a:br>
              <a:rPr lang="en-GB" dirty="0"/>
            </a:br>
            <a:br>
              <a:rPr lang="en-GB" b="1" dirty="0"/>
            </a:br>
            <a:r>
              <a:rPr lang="en-GB" b="1" dirty="0"/>
              <a:t>Aim: </a:t>
            </a:r>
            <a:r>
              <a:rPr lang="en-GB" b="0" dirty="0"/>
              <a:t>to introduce the person who features in the task that follows.</a:t>
            </a:r>
            <a:br>
              <a:rPr lang="en-GB" dirty="0"/>
            </a:br>
            <a:br>
              <a:rPr lang="en-GB" dirty="0"/>
            </a:br>
            <a:r>
              <a:rPr lang="en-GB" b="1" dirty="0"/>
              <a:t>Procedure:</a:t>
            </a:r>
            <a:br>
              <a:rPr lang="en-GB" dirty="0"/>
            </a:br>
            <a:r>
              <a:rPr lang="en-GB" dirty="0"/>
              <a:t>Students read the short text.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and cognate words (1 is the most frequent word in German): </a:t>
            </a:r>
            <a:br>
              <a:rPr lang="en-GB" baseline="0" dirty="0"/>
            </a:br>
            <a:r>
              <a:rPr lang="en-GB" baseline="0" dirty="0" err="1"/>
              <a:t>chinesisch</a:t>
            </a:r>
            <a:r>
              <a:rPr lang="en-GB" baseline="0" dirty="0"/>
              <a:t> [1154] Chinese [3348]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Source: </a:t>
            </a:r>
            <a:r>
              <a:rPr lang="en-GB" sz="1200" u="sng" kern="1200" dirty="0">
                <a:solidFill>
                  <a:schemeClr val="tx1"/>
                </a:solidFill>
                <a:effectLst/>
                <a:latin typeface="+mn-lt"/>
                <a:ea typeface="+mn-ea"/>
                <a:cs typeface="+mn-cs"/>
                <a:hlinkClick r:id="rId3"/>
              </a:rPr>
              <a:t>https://www.change-magazin.de/de/chinesisches-neujahrsfest</a:t>
            </a:r>
            <a:r>
              <a:rPr lang="en-GB" sz="1200" kern="1200" dirty="0">
                <a:solidFill>
                  <a:schemeClr val="tx1"/>
                </a:solidFill>
                <a:effectLst/>
                <a:latin typeface="+mn-lt"/>
                <a:ea typeface="+mn-ea"/>
                <a:cs typeface="+mn-cs"/>
              </a:rPr>
              <a:t> </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098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aural comprehension of WO1 and WO3 syntax with several previously taught conjunctions; to understand more about Chinese New Year celebrations.</a:t>
            </a:r>
            <a:br>
              <a:rPr lang="en-GB" b="0" dirty="0"/>
            </a:br>
            <a:br>
              <a:rPr lang="en-GB" b="0" dirty="0"/>
            </a:br>
            <a:r>
              <a:rPr lang="en-GB" b="1" dirty="0"/>
              <a:t>Procedure:</a:t>
            </a:r>
            <a:br>
              <a:rPr lang="en-GB" dirty="0"/>
            </a:br>
            <a:r>
              <a:rPr lang="en-GB" dirty="0"/>
              <a:t>1. Students write 1-8.</a:t>
            </a:r>
          </a:p>
          <a:p>
            <a:r>
              <a:rPr lang="en-GB" dirty="0"/>
              <a:t>2. Click to play first sentence. Students decide whether the bleeped conjunction is WO1 or WO3, according to the syntax in the 2</a:t>
            </a:r>
            <a:r>
              <a:rPr lang="en-GB" baseline="30000" dirty="0"/>
              <a:t>nd</a:t>
            </a:r>
            <a:r>
              <a:rPr lang="en-GB" dirty="0"/>
              <a:t> part of the sentence.</a:t>
            </a:r>
          </a:p>
          <a:p>
            <a:r>
              <a:rPr lang="en-GB" dirty="0"/>
              <a:t>3. Click to reveal the answer and missing part of the sentence.</a:t>
            </a:r>
          </a:p>
          <a:p>
            <a:r>
              <a:rPr lang="en-GB" dirty="0"/>
              <a:t>4. Continue with items 2-8.</a:t>
            </a:r>
          </a:p>
          <a:p>
            <a:r>
              <a:rPr lang="en-GB" dirty="0"/>
              <a:t>5. Click to bring up a second set of audio buttons with full sentence audio.</a:t>
            </a:r>
            <a:br>
              <a:rPr lang="en-GB" dirty="0"/>
            </a:br>
            <a:r>
              <a:rPr lang="en-GB" dirty="0"/>
              <a:t>6. Click to play each one, with the full German sentences showing, and elicit English sentence meanings, chorally. Students will need to pay particular attention to word order as they translate the WO3 sentences.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sz="1200" kern="1200" dirty="0">
                <a:solidFill>
                  <a:srgbClr val="115076"/>
                </a:solidFill>
                <a:effectLst/>
                <a:latin typeface="+mn-lt"/>
                <a:ea typeface="+mn-ea"/>
                <a:cs typeface="+mn-cs"/>
              </a:rPr>
              <a:t>Das </a:t>
            </a:r>
            <a:r>
              <a:rPr lang="en-GB" sz="1200" kern="1200" dirty="0" err="1">
                <a:solidFill>
                  <a:srgbClr val="115076"/>
                </a:solidFill>
                <a:effectLst/>
                <a:latin typeface="+mn-lt"/>
                <a:ea typeface="+mn-ea"/>
                <a:cs typeface="+mn-cs"/>
              </a:rPr>
              <a:t>persönliche</a:t>
            </a:r>
            <a:r>
              <a:rPr lang="en-GB" sz="1200" kern="1200" dirty="0">
                <a:solidFill>
                  <a:srgbClr val="115076"/>
                </a:solidFill>
                <a:effectLst/>
                <a:latin typeface="+mn-lt"/>
                <a:ea typeface="+mn-ea"/>
                <a:cs typeface="+mn-cs"/>
              </a:rPr>
              <a:t> Highlight </a:t>
            </a:r>
            <a:r>
              <a:rPr lang="en-GB" sz="1200" kern="1200" dirty="0" err="1">
                <a:solidFill>
                  <a:srgbClr val="115076"/>
                </a:solidFill>
                <a:effectLst/>
                <a:latin typeface="+mn-lt"/>
                <a:ea typeface="+mn-ea"/>
                <a:cs typeface="+mn-cs"/>
              </a:rPr>
              <a:t>für</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mich</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ist</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dass</a:t>
            </a:r>
            <a:r>
              <a:rPr lang="en-GB" sz="1200" kern="1200" dirty="0">
                <a:solidFill>
                  <a:srgbClr val="115076"/>
                </a:solidFill>
                <a:effectLst/>
                <a:latin typeface="+mn-lt"/>
                <a:ea typeface="+mn-ea"/>
                <a:cs typeface="+mn-cs"/>
              </a:rPr>
              <a:t>] ich </a:t>
            </a:r>
            <a:r>
              <a:rPr lang="en-GB" sz="1200" kern="1200" dirty="0" err="1">
                <a:solidFill>
                  <a:srgbClr val="115076"/>
                </a:solidFill>
                <a:effectLst/>
                <a:latin typeface="+mn-lt"/>
                <a:ea typeface="+mn-ea"/>
                <a:cs typeface="+mn-cs"/>
              </a:rPr>
              <a:t>mit</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meiner</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Großfamilie</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feiere</a:t>
            </a:r>
            <a:r>
              <a:rPr lang="en-GB" sz="1200" kern="1200" dirty="0">
                <a:solidFill>
                  <a:srgbClr val="115076"/>
                </a:solidFill>
                <a:effectLst/>
                <a:latin typeface="+mn-lt"/>
                <a:ea typeface="+mn-ea"/>
                <a:cs typeface="+mn-cs"/>
              </a:rPr>
              <a:t>.</a:t>
            </a:r>
            <a:br>
              <a:rPr lang="en-GB" sz="1200" kern="1200" dirty="0">
                <a:solidFill>
                  <a:srgbClr val="115076"/>
                </a:solidFill>
                <a:effectLst/>
                <a:latin typeface="+mn-lt"/>
                <a:ea typeface="+mn-ea"/>
                <a:cs typeface="+mn-cs"/>
              </a:rPr>
            </a:br>
            <a:r>
              <a:rPr lang="en-GB" sz="1200" kern="1200" dirty="0">
                <a:solidFill>
                  <a:srgbClr val="115076"/>
                </a:solidFill>
                <a:effectLst/>
                <a:latin typeface="+mn-lt"/>
                <a:ea typeface="+mn-ea"/>
                <a:cs typeface="+mn-cs"/>
              </a:rPr>
              <a:t>2. </a:t>
            </a: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Neujahr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wohnen</a:t>
            </a:r>
            <a:r>
              <a:rPr lang="en-GB" sz="1200" kern="1200" dirty="0">
                <a:solidFill>
                  <a:schemeClr val="tx1"/>
                </a:solidFill>
                <a:effectLst/>
                <a:latin typeface="+mn-lt"/>
                <a:ea typeface="+mn-ea"/>
                <a:cs typeface="+mn-cs"/>
              </a:rPr>
              <a:t> in Deutschland.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a:t>
            </a:r>
            <a:r>
              <a:rPr lang="en-GB" sz="1200" kern="1200" dirty="0" err="1">
                <a:solidFill>
                  <a:srgbClr val="115076"/>
                </a:solidFill>
                <a:effectLst/>
                <a:latin typeface="+mn-lt"/>
                <a:ea typeface="+mn-ea"/>
                <a:cs typeface="+mn-cs"/>
              </a:rPr>
              <a:t>Wir</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kommen</a:t>
            </a:r>
            <a:r>
              <a:rPr lang="en-GB" sz="1200" kern="1200" dirty="0">
                <a:solidFill>
                  <a:srgbClr val="115076"/>
                </a:solidFill>
                <a:effectLst/>
                <a:latin typeface="+mn-lt"/>
                <a:ea typeface="+mn-ea"/>
                <a:cs typeface="+mn-cs"/>
              </a:rPr>
              <a:t> alle </a:t>
            </a:r>
            <a:r>
              <a:rPr lang="en-GB" sz="1200" kern="1200" dirty="0" err="1">
                <a:solidFill>
                  <a:srgbClr val="115076"/>
                </a:solidFill>
                <a:effectLst/>
                <a:latin typeface="+mn-lt"/>
                <a:ea typeface="+mn-ea"/>
                <a:cs typeface="+mn-cs"/>
              </a:rPr>
              <a:t>zusammen</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denn</a:t>
            </a:r>
            <a:r>
              <a:rPr lang="en-GB" sz="1200" kern="1200" dirty="0">
                <a:solidFill>
                  <a:srgbClr val="115076"/>
                </a:solidFill>
                <a:effectLst/>
                <a:latin typeface="+mn-lt"/>
                <a:ea typeface="+mn-ea"/>
                <a:cs typeface="+mn-cs"/>
              </a:rPr>
              <a:t>] das </a:t>
            </a:r>
            <a:r>
              <a:rPr lang="en-GB" sz="1200" kern="1200" dirty="0" err="1">
                <a:solidFill>
                  <a:srgbClr val="115076"/>
                </a:solidFill>
                <a:effectLst/>
                <a:latin typeface="+mn-lt"/>
                <a:ea typeface="+mn-ea"/>
                <a:cs typeface="+mn-cs"/>
              </a:rPr>
              <a:t>Chinesische</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Neujahr</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ist</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traditionell</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ein</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Familienfest</a:t>
            </a:r>
            <a:r>
              <a:rPr lang="en-GB" sz="1200" kern="1200" dirty="0">
                <a:solidFill>
                  <a:srgbClr val="115076"/>
                </a:solidFill>
                <a:effectLst/>
                <a:latin typeface="+mn-lt"/>
                <a:ea typeface="+mn-ea"/>
                <a:cs typeface="+mn-cs"/>
              </a:rPr>
              <a:t>.</a:t>
            </a:r>
            <a:endParaRPr lang="en-GB" sz="14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bereiten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paar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lang</a:t>
            </a:r>
            <a:r>
              <a:rPr lang="en-GB" sz="1200" kern="1200" dirty="0">
                <a:solidFill>
                  <a:schemeClr val="tx1"/>
                </a:solidFill>
                <a:effectLst/>
                <a:latin typeface="+mn-lt"/>
                <a:ea typeface="+mn-ea"/>
                <a:cs typeface="+mn-cs"/>
              </a:rPr>
              <a:t> auf das </a:t>
            </a:r>
            <a:r>
              <a:rPr lang="en-GB" sz="1200" kern="1200" dirty="0" err="1">
                <a:solidFill>
                  <a:schemeClr val="tx1"/>
                </a:solidFill>
                <a:effectLst/>
                <a:latin typeface="+mn-lt"/>
                <a:ea typeface="+mn-ea"/>
                <a:cs typeface="+mn-cs"/>
              </a:rPr>
              <a:t>Festessen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am </a:t>
            </a:r>
            <a:r>
              <a:rPr lang="en-GB" sz="1200" kern="1200" dirty="0" err="1">
                <a:solidFill>
                  <a:schemeClr val="tx1"/>
                </a:solidFill>
                <a:effectLst/>
                <a:latin typeface="+mn-lt"/>
                <a:ea typeface="+mn-ea"/>
                <a:cs typeface="+mn-cs"/>
              </a:rPr>
              <a:t>Neujahrsabend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ganz</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groß</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a:t>
            </a:r>
            <a:r>
              <a:rPr lang="en-GB" sz="1200" kern="1200" dirty="0" err="1">
                <a:solidFill>
                  <a:srgbClr val="115076"/>
                </a:solidFill>
                <a:effectLst/>
                <a:latin typeface="+mn-lt"/>
                <a:ea typeface="+mn-ea"/>
                <a:cs typeface="+mn-cs"/>
              </a:rPr>
              <a:t>Wir</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schauen</a:t>
            </a:r>
            <a:r>
              <a:rPr lang="en-GB" sz="1200" kern="1200" dirty="0">
                <a:solidFill>
                  <a:srgbClr val="115076"/>
                </a:solidFill>
                <a:effectLst/>
                <a:latin typeface="+mn-lt"/>
                <a:ea typeface="+mn-ea"/>
                <a:cs typeface="+mn-cs"/>
              </a:rPr>
              <a:t> oft </a:t>
            </a:r>
            <a:r>
              <a:rPr lang="en-GB" sz="1200" kern="1200" dirty="0" err="1">
                <a:solidFill>
                  <a:srgbClr val="115076"/>
                </a:solidFill>
                <a:effectLst/>
                <a:latin typeface="+mn-lt"/>
                <a:ea typeface="+mn-ea"/>
                <a:cs typeface="+mn-cs"/>
              </a:rPr>
              <a:t>eine</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Fernsehgala</a:t>
            </a:r>
            <a:r>
              <a:rPr lang="en-GB" sz="1200" kern="1200" dirty="0">
                <a:solidFill>
                  <a:srgbClr val="115076"/>
                </a:solidFill>
                <a:effectLst/>
                <a:latin typeface="+mn-lt"/>
                <a:ea typeface="+mn-ea"/>
                <a:cs typeface="+mn-cs"/>
              </a:rPr>
              <a:t> an, [</a:t>
            </a:r>
            <a:r>
              <a:rPr lang="en-GB" sz="1200" kern="1200" dirty="0" err="1">
                <a:solidFill>
                  <a:srgbClr val="115076"/>
                </a:solidFill>
                <a:effectLst/>
                <a:latin typeface="+mn-lt"/>
                <a:ea typeface="+mn-ea"/>
                <a:cs typeface="+mn-cs"/>
              </a:rPr>
              <a:t>wenn</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wir</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zusammen</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kochen</a:t>
            </a:r>
            <a:r>
              <a:rPr lang="en-GB" sz="1200" kern="1200" dirty="0">
                <a:solidFill>
                  <a:srgbClr val="115076"/>
                </a:solidFill>
                <a:effectLst/>
                <a:latin typeface="+mn-lt"/>
                <a:ea typeface="+mn-ea"/>
                <a:cs typeface="+mn-cs"/>
              </a:rPr>
              <a:t>.</a:t>
            </a:r>
            <a:br>
              <a:rPr lang="en-GB" sz="1200" kern="1200" dirty="0">
                <a:solidFill>
                  <a:srgbClr val="115076"/>
                </a:solidFill>
                <a:effectLst/>
                <a:latin typeface="+mn-lt"/>
                <a:ea typeface="+mn-ea"/>
                <a:cs typeface="+mn-cs"/>
              </a:rPr>
            </a:br>
            <a:r>
              <a:rPr lang="en-GB" sz="1200" kern="1200" dirty="0">
                <a:solidFill>
                  <a:srgbClr val="115076"/>
                </a:solidFill>
                <a:effectLst/>
                <a:latin typeface="+mn-lt"/>
                <a:ea typeface="+mn-ea"/>
                <a:cs typeface="+mn-cs"/>
              </a:rPr>
              <a:t>6. </a:t>
            </a:r>
            <a:r>
              <a:rPr lang="en-GB" sz="1400" kern="1200" dirty="0" err="1">
                <a:solidFill>
                  <a:srgbClr val="115076"/>
                </a:solidFill>
                <a:effectLst/>
                <a:latin typeface="+mn-lt"/>
                <a:ea typeface="+mn-ea"/>
                <a:cs typeface="+mn-cs"/>
              </a:rPr>
              <a:t>Nach</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dem</a:t>
            </a:r>
            <a:r>
              <a:rPr lang="en-GB" sz="1400" kern="1200" dirty="0">
                <a:solidFill>
                  <a:srgbClr val="115076"/>
                </a:solidFill>
                <a:effectLst/>
                <a:latin typeface="+mn-lt"/>
                <a:ea typeface="+mn-ea"/>
                <a:cs typeface="+mn-cs"/>
              </a:rPr>
              <a:t> Essen </a:t>
            </a:r>
            <a:r>
              <a:rPr lang="en-GB" sz="1400" kern="1200" dirty="0" err="1">
                <a:solidFill>
                  <a:srgbClr val="115076"/>
                </a:solidFill>
                <a:effectLst/>
                <a:latin typeface="+mn-lt"/>
                <a:ea typeface="+mn-ea"/>
                <a:cs typeface="+mn-cs"/>
              </a:rPr>
              <a:t>bekommen</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alle</a:t>
            </a:r>
            <a:r>
              <a:rPr lang="en-GB" sz="1400" kern="1200" dirty="0">
                <a:solidFill>
                  <a:srgbClr val="115076"/>
                </a:solidFill>
                <a:effectLst/>
                <a:latin typeface="+mn-lt"/>
                <a:ea typeface="+mn-ea"/>
                <a:cs typeface="+mn-cs"/>
              </a:rPr>
              <a:t> Kinder </a:t>
            </a:r>
            <a:r>
              <a:rPr lang="en-GB" sz="1400" kern="1200" dirty="0" err="1">
                <a:solidFill>
                  <a:srgbClr val="115076"/>
                </a:solidFill>
                <a:effectLst/>
                <a:latin typeface="+mn-lt"/>
                <a:ea typeface="+mn-ea"/>
                <a:cs typeface="+mn-cs"/>
              </a:rPr>
              <a:t>einen</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roten</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Umschlag</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weil</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sie</a:t>
            </a:r>
            <a:r>
              <a:rPr lang="en-GB" sz="1400" kern="1200" dirty="0">
                <a:solidFill>
                  <a:srgbClr val="115076"/>
                </a:solidFill>
                <a:effectLst/>
                <a:latin typeface="+mn-lt"/>
                <a:ea typeface="+mn-ea"/>
                <a:cs typeface="+mn-cs"/>
              </a:rPr>
              <a:t> Geld von der </a:t>
            </a:r>
            <a:r>
              <a:rPr lang="en-GB" sz="1400" kern="1200" dirty="0" err="1">
                <a:solidFill>
                  <a:srgbClr val="115076"/>
                </a:solidFill>
                <a:effectLst/>
                <a:latin typeface="+mn-lt"/>
                <a:ea typeface="+mn-ea"/>
                <a:cs typeface="+mn-cs"/>
              </a:rPr>
              <a:t>Familie</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bekommen</a:t>
            </a:r>
            <a:r>
              <a:rPr lang="en-GB" sz="1400" kern="1200" dirty="0">
                <a:solidFill>
                  <a:srgbClr val="115076"/>
                </a:solidFill>
                <a:effectLst/>
                <a:latin typeface="+mn-lt"/>
                <a:ea typeface="+mn-ea"/>
                <a:cs typeface="+mn-cs"/>
              </a:rPr>
              <a:t>. </a:t>
            </a:r>
            <a:br>
              <a:rPr lang="en-GB" sz="1400" kern="1200" dirty="0">
                <a:solidFill>
                  <a:srgbClr val="115076"/>
                </a:solidFill>
                <a:effectLst/>
                <a:latin typeface="+mn-lt"/>
                <a:ea typeface="+mn-ea"/>
                <a:cs typeface="+mn-cs"/>
              </a:rPr>
            </a:br>
            <a:r>
              <a:rPr lang="en-GB" sz="1400" kern="1200" dirty="0">
                <a:solidFill>
                  <a:srgbClr val="115076"/>
                </a:solidFill>
                <a:effectLst/>
                <a:latin typeface="+mn-lt"/>
                <a:ea typeface="+mn-ea"/>
                <a:cs typeface="+mn-cs"/>
              </a:rPr>
              <a:t>7. Um </a:t>
            </a:r>
            <a:r>
              <a:rPr lang="en-GB" sz="1400" kern="1200" dirty="0" err="1">
                <a:solidFill>
                  <a:srgbClr val="115076"/>
                </a:solidFill>
                <a:effectLst/>
                <a:latin typeface="+mn-lt"/>
                <a:ea typeface="+mn-ea"/>
                <a:cs typeface="+mn-cs"/>
              </a:rPr>
              <a:t>zwölf</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Uhr</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nachts</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gibt</a:t>
            </a:r>
            <a:r>
              <a:rPr lang="en-GB" sz="1400" kern="1200" dirty="0">
                <a:solidFill>
                  <a:srgbClr val="115076"/>
                </a:solidFill>
                <a:effectLst/>
                <a:latin typeface="+mn-lt"/>
                <a:ea typeface="+mn-ea"/>
                <a:cs typeface="+mn-cs"/>
              </a:rPr>
              <a:t> es </a:t>
            </a:r>
            <a:r>
              <a:rPr lang="en-GB" sz="1400" kern="1200" dirty="0" err="1">
                <a:solidFill>
                  <a:srgbClr val="115076"/>
                </a:solidFill>
                <a:effectLst/>
                <a:latin typeface="+mn-lt"/>
                <a:ea typeface="+mn-ea"/>
                <a:cs typeface="+mn-cs"/>
              </a:rPr>
              <a:t>ein</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Feuerwerk</a:t>
            </a:r>
            <a:r>
              <a:rPr lang="en-GB" sz="1400" kern="1200" dirty="0">
                <a:solidFill>
                  <a:srgbClr val="115076"/>
                </a:solidFill>
                <a:effectLst/>
                <a:latin typeface="+mn-lt"/>
                <a:ea typeface="+mn-ea"/>
                <a:cs typeface="+mn-cs"/>
              </a:rPr>
              <a:t>, [und] man </a:t>
            </a:r>
            <a:r>
              <a:rPr lang="en-GB" sz="1400" kern="1200" dirty="0" err="1">
                <a:solidFill>
                  <a:srgbClr val="115076"/>
                </a:solidFill>
                <a:effectLst/>
                <a:latin typeface="+mn-lt"/>
                <a:ea typeface="+mn-ea"/>
                <a:cs typeface="+mn-cs"/>
              </a:rPr>
              <a:t>sagt</a:t>
            </a:r>
            <a:r>
              <a:rPr lang="en-GB" sz="1400" kern="1200" dirty="0">
                <a:solidFill>
                  <a:srgbClr val="115076"/>
                </a:solidFill>
                <a:effectLst/>
                <a:latin typeface="+mn-lt"/>
                <a:ea typeface="+mn-ea"/>
                <a:cs typeface="+mn-cs"/>
              </a:rPr>
              <a:t> den </a:t>
            </a:r>
            <a:r>
              <a:rPr lang="en-GB" sz="1400" kern="1200" dirty="0" err="1">
                <a:solidFill>
                  <a:srgbClr val="115076"/>
                </a:solidFill>
                <a:effectLst/>
                <a:latin typeface="+mn-lt"/>
                <a:ea typeface="+mn-ea"/>
                <a:cs typeface="+mn-cs"/>
              </a:rPr>
              <a:t>Gruß</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Xīnnián</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kuàilè</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frohes</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neues</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Jahr</a:t>
            </a:r>
            <a:r>
              <a:rPr lang="en-GB" sz="1400" kern="1200" dirty="0">
                <a:solidFill>
                  <a:srgbClr val="115076"/>
                </a:solidFill>
                <a:effectLst/>
                <a:latin typeface="+mn-lt"/>
                <a:ea typeface="+mn-ea"/>
                <a:cs typeface="+mn-cs"/>
              </a:rPr>
              <a:t>!</a:t>
            </a:r>
            <a:br>
              <a:rPr lang="en-GB" sz="1400" kern="1200" dirty="0">
                <a:solidFill>
                  <a:srgbClr val="115076"/>
                </a:solidFill>
                <a:effectLst/>
                <a:latin typeface="+mn-lt"/>
                <a:ea typeface="+mn-ea"/>
                <a:cs typeface="+mn-cs"/>
              </a:rPr>
            </a:br>
            <a:r>
              <a:rPr lang="en-GB" sz="1400" kern="1200" dirty="0">
                <a:solidFill>
                  <a:srgbClr val="115076"/>
                </a:solidFill>
                <a:effectLst/>
                <a:latin typeface="+mn-lt"/>
                <a:ea typeface="+mn-ea"/>
                <a:cs typeface="+mn-cs"/>
              </a:rPr>
              <a:t>8. Das </a:t>
            </a:r>
            <a:r>
              <a:rPr lang="en-GB" sz="1400" kern="1200" dirty="0" err="1">
                <a:solidFill>
                  <a:srgbClr val="115076"/>
                </a:solidFill>
                <a:effectLst/>
                <a:latin typeface="+mn-lt"/>
                <a:ea typeface="+mn-ea"/>
                <a:cs typeface="+mn-cs"/>
              </a:rPr>
              <a:t>chinesische</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Neujahr</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ist</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mir</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sehr</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wichtig</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aber</a:t>
            </a:r>
            <a:r>
              <a:rPr lang="en-GB" sz="1400" kern="1200" dirty="0">
                <a:solidFill>
                  <a:srgbClr val="115076"/>
                </a:solidFill>
                <a:effectLst/>
                <a:latin typeface="+mn-lt"/>
                <a:ea typeface="+mn-ea"/>
                <a:cs typeface="+mn-cs"/>
              </a:rPr>
              <a:t>] Silvester in Deutschland </a:t>
            </a:r>
            <a:r>
              <a:rPr lang="en-GB" sz="1400" kern="1200" dirty="0" err="1">
                <a:solidFill>
                  <a:srgbClr val="115076"/>
                </a:solidFill>
                <a:effectLst/>
                <a:latin typeface="+mn-lt"/>
                <a:ea typeface="+mn-ea"/>
                <a:cs typeface="+mn-cs"/>
              </a:rPr>
              <a:t>macht</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auch</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viel</a:t>
            </a:r>
            <a:r>
              <a:rPr lang="en-GB" sz="1400" kern="1200" dirty="0">
                <a:solidFill>
                  <a:srgbClr val="115076"/>
                </a:solidFill>
                <a:effectLst/>
                <a:latin typeface="+mn-lt"/>
                <a:ea typeface="+mn-ea"/>
                <a:cs typeface="+mn-cs"/>
              </a:rPr>
              <a:t> </a:t>
            </a:r>
            <a:r>
              <a:rPr lang="en-GB" sz="1400" kern="1200" dirty="0" err="1">
                <a:solidFill>
                  <a:srgbClr val="115076"/>
                </a:solidFill>
                <a:effectLst/>
                <a:latin typeface="+mn-lt"/>
                <a:ea typeface="+mn-ea"/>
                <a:cs typeface="+mn-cs"/>
              </a:rPr>
              <a:t>Spaß</a:t>
            </a:r>
            <a:r>
              <a:rPr lang="en-GB" sz="1400" kern="1200" dirty="0">
                <a:solidFill>
                  <a:srgbClr val="115076"/>
                </a:solidFill>
                <a:effectLst/>
                <a:latin typeface="+mn-lt"/>
                <a:ea typeface="+mn-ea"/>
                <a:cs typeface="+mn-cs"/>
              </a:rPr>
              <a:t>.</a:t>
            </a:r>
            <a:endParaRPr lang="en-GB" sz="14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Highlight [&gt;5009] </a:t>
            </a:r>
            <a:r>
              <a:rPr lang="en-GB" baseline="0" dirty="0" err="1"/>
              <a:t>chinesisch</a:t>
            </a:r>
            <a:r>
              <a:rPr lang="en-GB" baseline="0" dirty="0"/>
              <a:t> [1154] </a:t>
            </a:r>
            <a:r>
              <a:rPr lang="en-GB" baseline="0" dirty="0" err="1"/>
              <a:t>Fernsehen</a:t>
            </a:r>
            <a:r>
              <a:rPr lang="en-GB" baseline="0" dirty="0"/>
              <a:t> [1444] Gala [&gt;5009] </a:t>
            </a:r>
            <a:r>
              <a:rPr lang="en-GB" baseline="0" dirty="0" err="1"/>
              <a:t>Feuerwerk</a:t>
            </a:r>
            <a:r>
              <a:rPr lang="en-GB" baseline="0" dirty="0"/>
              <a:t> [&gt;5009] </a:t>
            </a:r>
            <a:r>
              <a:rPr lang="en-GB" baseline="0" dirty="0" err="1"/>
              <a:t>Gruß</a:t>
            </a:r>
            <a:r>
              <a:rPr lang="en-GB" baseline="0" dirty="0"/>
              <a:t> [4722] Silvester [&gt;5009] </a:t>
            </a:r>
            <a:r>
              <a:rPr lang="en-GB" baseline="0" dirty="0" err="1"/>
              <a:t>froh</a:t>
            </a:r>
            <a:r>
              <a:rPr lang="en-GB" baseline="0" dirty="0"/>
              <a:t> [1424] </a:t>
            </a:r>
            <a:r>
              <a:rPr lang="en-GB" baseline="0" dirty="0" err="1"/>
              <a:t>Umschlag</a:t>
            </a:r>
            <a:r>
              <a:rPr lang="en-GB" baseline="0" dirty="0"/>
              <a:t> [&lt;5009]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0" dirty="0"/>
              <a:t>: </a:t>
            </a:r>
            <a:r>
              <a:rPr lang="en-GB" b="1" dirty="0"/>
              <a:t>2 minutes</a:t>
            </a:r>
            <a:br>
              <a:rPr lang="en-GB" dirty="0"/>
            </a:br>
            <a:br>
              <a:rPr lang="en-GB" b="1" dirty="0"/>
            </a:br>
            <a:r>
              <a:rPr lang="en-GB" b="1" dirty="0"/>
              <a:t>Aim: </a:t>
            </a:r>
            <a:r>
              <a:rPr lang="en-US" sz="1200" kern="1200" dirty="0">
                <a:solidFill>
                  <a:schemeClr val="tx1"/>
                </a:solidFill>
                <a:effectLst/>
                <a:latin typeface="+mn-lt"/>
                <a:ea typeface="+mn-ea"/>
                <a:cs typeface="+mn-cs"/>
              </a:rPr>
              <a:t>to </a:t>
            </a:r>
            <a:r>
              <a:rPr lang="en-GB" sz="1200" kern="1200" dirty="0">
                <a:solidFill>
                  <a:schemeClr val="tx1"/>
                </a:solidFill>
                <a:effectLst/>
                <a:latin typeface="+mn-lt"/>
                <a:ea typeface="+mn-ea"/>
                <a:cs typeface="+mn-cs"/>
              </a:rPr>
              <a:t>introduce WO3 syntax in two-verb structures.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to present the information.</a:t>
            </a:r>
            <a:br>
              <a:rPr lang="en-GB" dirty="0"/>
            </a:br>
            <a:r>
              <a:rPr lang="en-GB" dirty="0"/>
              <a:t>2. Click WO1 and WO3 audio buttons to hear the sentences.</a:t>
            </a:r>
            <a:br>
              <a:rPr lang="en-GB" dirty="0"/>
            </a:br>
            <a:r>
              <a:rPr lang="en-GB" dirty="0"/>
              <a:t>2. Elicit English meanings.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919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categorise</a:t>
            </a:r>
            <a:r>
              <a:rPr lang="en-US" b="0" dirty="0"/>
              <a:t> semantically 18 items from this week’s revisited vocabulary set.</a:t>
            </a:r>
          </a:p>
          <a:p>
            <a:endParaRPr lang="en-US" b="1" dirty="0"/>
          </a:p>
          <a:p>
            <a:r>
              <a:rPr lang="en-US" b="1" dirty="0"/>
              <a:t>Procedure:</a:t>
            </a:r>
          </a:p>
          <a:p>
            <a:pPr marL="228600" indent="-228600">
              <a:buAutoNum type="arabicPeriod"/>
            </a:pPr>
            <a:r>
              <a:rPr lang="en-US" b="0" dirty="0"/>
              <a:t>Students use knowledge of meaning to identify a connecting theme,</a:t>
            </a:r>
            <a:r>
              <a:rPr lang="en-US" b="0" baseline="0" dirty="0"/>
              <a:t> which they can state in English.  </a:t>
            </a:r>
            <a:endParaRPr lang="en-US" b="0" dirty="0"/>
          </a:p>
          <a:p>
            <a:pPr marL="228600" indent="-228600">
              <a:buAutoNum type="arabicPeriod"/>
            </a:pPr>
            <a:r>
              <a:rPr lang="en-US" b="0" dirty="0"/>
              <a:t>Click to reveal the answers.  Note: there is more than one possible answer in each case.  Accept</a:t>
            </a:r>
            <a:r>
              <a:rPr lang="en-US" b="0" baseline="0" dirty="0"/>
              <a:t> any reasonable suggestion.  </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30 seconds</a:t>
            </a:r>
            <a:br>
              <a:rPr lang="en-GB" dirty="0"/>
            </a:br>
            <a:br>
              <a:rPr lang="en-GB" b="1" dirty="0"/>
            </a:br>
            <a:r>
              <a:rPr lang="en-GB" b="1" dirty="0"/>
              <a:t>Aim: </a:t>
            </a:r>
            <a:r>
              <a:rPr lang="en-GB" b="0" dirty="0"/>
              <a:t>to introduce the person who features in the task that follows.</a:t>
            </a:r>
            <a:br>
              <a:rPr lang="en-GB" dirty="0"/>
            </a:br>
            <a:br>
              <a:rPr lang="en-GB" dirty="0"/>
            </a:br>
            <a:r>
              <a:rPr lang="en-GB" b="1" dirty="0"/>
              <a:t>Procedure:</a:t>
            </a:r>
            <a:br>
              <a:rPr lang="en-GB" dirty="0"/>
            </a:br>
            <a:r>
              <a:rPr lang="en-GB" dirty="0"/>
              <a:t>Students read the short text.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and cognate words (1 is the most frequent word in German): </a:t>
            </a:r>
            <a:br>
              <a:rPr lang="en-GB" baseline="0" dirty="0"/>
            </a:br>
            <a:r>
              <a:rPr lang="en-GB" baseline="0" dirty="0"/>
              <a:t>Chinese [3348] </a:t>
            </a:r>
            <a:r>
              <a:rPr lang="en-GB" baseline="0" dirty="0" err="1"/>
              <a:t>chinesisch</a:t>
            </a:r>
            <a:r>
              <a:rPr lang="en-GB" baseline="0" dirty="0"/>
              <a:t> [1154]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Source: </a:t>
            </a:r>
            <a:r>
              <a:rPr lang="en-GB" sz="1200" u="sng" kern="1200" dirty="0">
                <a:solidFill>
                  <a:schemeClr val="tx1"/>
                </a:solidFill>
                <a:effectLst/>
                <a:latin typeface="+mn-lt"/>
                <a:ea typeface="+mn-ea"/>
                <a:cs typeface="+mn-cs"/>
                <a:hlinkClick r:id="rId3"/>
              </a:rPr>
              <a:t>https://www.change-magazin.de/de/chinesisches-neujahrsfest</a:t>
            </a:r>
            <a:r>
              <a:rPr lang="en-GB" sz="1200" kern="1200" dirty="0">
                <a:solidFill>
                  <a:schemeClr val="tx1"/>
                </a:solidFill>
                <a:effectLst/>
                <a:latin typeface="+mn-lt"/>
                <a:ea typeface="+mn-ea"/>
                <a:cs typeface="+mn-cs"/>
              </a:rPr>
              <a:t> </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733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(three slides)</a:t>
            </a:r>
            <a:br>
              <a:rPr lang="en-GB" dirty="0"/>
            </a:br>
            <a:br>
              <a:rPr lang="en-GB" b="1" dirty="0"/>
            </a:br>
            <a:r>
              <a:rPr lang="en-GB" b="1" dirty="0"/>
              <a:t>Aim: </a:t>
            </a:r>
            <a:r>
              <a:rPr lang="en-GB" b="0" dirty="0"/>
              <a:t>to practise written comprehension of WO3 syntax with two-verb structures.</a:t>
            </a:r>
            <a:br>
              <a:rPr lang="en-GB" b="0" dirty="0"/>
            </a:br>
            <a:br>
              <a:rPr lang="en-GB" b="0" dirty="0"/>
            </a:br>
            <a:r>
              <a:rPr lang="en-GB" b="1" dirty="0"/>
              <a:t>Procedure:</a:t>
            </a:r>
            <a:br>
              <a:rPr lang="en-GB" dirty="0"/>
            </a:br>
            <a:r>
              <a:rPr lang="en-GB" dirty="0"/>
              <a:t>1. Students write 1-8 and the correct conjunction, based on the syntax that follows each one.</a:t>
            </a:r>
          </a:p>
          <a:p>
            <a:r>
              <a:rPr lang="en-GB" dirty="0"/>
              <a:t>2. Click to reveal answers.</a:t>
            </a:r>
          </a:p>
          <a:p>
            <a:r>
              <a:rPr lang="en-GB" dirty="0"/>
              <a:t>3. Students either complete the comprehension task on the next slide or translate the sentences into English.</a:t>
            </a:r>
            <a:br>
              <a:rPr lang="en-GB" dirty="0"/>
            </a:br>
            <a:r>
              <a:rPr lang="en-GB" dirty="0"/>
              <a:t>4. Answers are provided on the next two slides.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Glück</a:t>
            </a:r>
            <a:r>
              <a:rPr lang="en-GB" baseline="0" dirty="0"/>
              <a:t> [641] Fisch [1959] </a:t>
            </a:r>
            <a:r>
              <a:rPr lang="en-GB" baseline="0" dirty="0" err="1"/>
              <a:t>Dekoration</a:t>
            </a:r>
            <a:r>
              <a:rPr lang="en-GB" baseline="0" dirty="0"/>
              <a:t> [&gt;5009] Monster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r>
              <a:rPr lang="en-GB" dirty="0"/>
              <a:t>Notes:</a:t>
            </a:r>
            <a:br>
              <a:rPr lang="en-GB" dirty="0"/>
            </a:br>
            <a:r>
              <a:rPr lang="en-GB" dirty="0" err="1"/>
              <a:t>i</a:t>
            </a:r>
            <a:r>
              <a:rPr lang="en-GB" dirty="0"/>
              <a:t>) Text adapted from</a:t>
            </a:r>
            <a:r>
              <a:rPr lang="en-GB" b="1" dirty="0"/>
              <a:t>: </a:t>
            </a:r>
            <a:r>
              <a:rPr lang="en-GB" sz="1200" u="sng" kern="1200" dirty="0">
                <a:solidFill>
                  <a:schemeClr val="tx1"/>
                </a:solidFill>
                <a:effectLst/>
                <a:latin typeface="+mn-lt"/>
                <a:ea typeface="+mn-ea"/>
                <a:cs typeface="+mn-cs"/>
                <a:hlinkClick r:id="rId3"/>
              </a:rPr>
              <a:t>https://www.change-magazin.de/de/chinesisches-neujahrsfest</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ii) 95% words from most frequent 2000 list. Of the four words outside top 2000, two have been previously taught (</a:t>
            </a:r>
            <a:r>
              <a:rPr lang="en-GB" sz="1200" kern="1200" dirty="0" err="1">
                <a:solidFill>
                  <a:schemeClr val="tx1"/>
                </a:solidFill>
                <a:effectLst/>
                <a:latin typeface="+mn-lt"/>
                <a:ea typeface="+mn-ea"/>
                <a:cs typeface="+mn-cs"/>
              </a:rPr>
              <a:t>putzen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Kleidung</a:t>
            </a:r>
            <a:r>
              <a:rPr lang="en-GB" sz="1200" kern="1200" dirty="0">
                <a:solidFill>
                  <a:schemeClr val="tx1"/>
                </a:solidFill>
                <a:effectLst/>
                <a:latin typeface="+mn-lt"/>
                <a:ea typeface="+mn-ea"/>
                <a:cs typeface="+mn-cs"/>
              </a:rPr>
              <a:t>), two are cognates (Monster, </a:t>
            </a:r>
            <a:r>
              <a:rPr lang="en-GB" sz="1200" kern="1200" dirty="0" err="1">
                <a:solidFill>
                  <a:schemeClr val="tx1"/>
                </a:solidFill>
                <a:effectLst/>
                <a:latin typeface="+mn-lt"/>
                <a:ea typeface="+mn-ea"/>
                <a:cs typeface="+mn-cs"/>
              </a:rPr>
              <a:t>Dekorationen</a:t>
            </a:r>
            <a:r>
              <a:rPr lang="en-GB" sz="1200" kern="1200" dirty="0">
                <a:solidFill>
                  <a:schemeClr val="tx1"/>
                </a:solidFill>
                <a:effectLst/>
                <a:latin typeface="+mn-lt"/>
                <a:ea typeface="+mn-ea"/>
                <a:cs typeface="+mn-cs"/>
              </a:rPr>
              <a:t>).</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858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Students write answers to the four questions.</a:t>
            </a:r>
          </a:p>
          <a:p>
            <a:r>
              <a:rPr lang="en-GB" dirty="0"/>
              <a:t>2. Click to reveal answers. Note: the fourth question has more details than are required; all are listed here for completeness.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917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SUGGESTED ANSWERS FOR THE TRANSLATION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426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(or fewer, depending on activities chosen)</a:t>
            </a:r>
            <a:br>
              <a:rPr lang="en-GB" b="0" dirty="0"/>
            </a:br>
            <a:br>
              <a:rPr lang="en-GB" b="1" dirty="0"/>
            </a:br>
            <a:r>
              <a:rPr lang="en-GB" b="1" dirty="0"/>
              <a:t>Aim: </a:t>
            </a:r>
            <a:r>
              <a:rPr lang="en-GB" b="0" dirty="0"/>
              <a:t>to revisit vocabulary from this week’s sets in spoken and/or written production.</a:t>
            </a:r>
            <a:br>
              <a:rPr lang="en-GB" dirty="0"/>
            </a:br>
            <a:br>
              <a:rPr lang="en-GB" dirty="0"/>
            </a:br>
            <a:r>
              <a:rPr lang="en-GB" b="1" dirty="0"/>
              <a:t>Procedure:</a:t>
            </a:r>
            <a:br>
              <a:rPr lang="en-GB" dirty="0"/>
            </a:br>
            <a:r>
              <a:rPr lang="en-GB" dirty="0"/>
              <a:t>1. Elicit German for English words orally from the class. </a:t>
            </a:r>
            <a:r>
              <a:rPr lang="en-GB" i="1" dirty="0"/>
              <a:t>Note</a:t>
            </a:r>
            <a:r>
              <a:rPr lang="en-GB" dirty="0"/>
              <a:t>: the answer animations are triggers to allow feedback to be led by student responses.</a:t>
            </a:r>
          </a:p>
          <a:p>
            <a:r>
              <a:rPr lang="en-GB" dirty="0"/>
              <a:t>2. If desired, then slide could be re-presented as a written activity, which could have a time limit. For example, students could be challenged to write as many German meanings as possible within one minute. This allows differentiation by outcome.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15 mins (2 minutes to begin in class, finished at home).</a:t>
            </a:r>
            <a:br>
              <a:rPr lang="en-GB" b="1" dirty="0"/>
            </a:br>
            <a:br>
              <a:rPr lang="en-GB" b="1" dirty="0"/>
            </a:br>
            <a:r>
              <a:rPr lang="en-GB" b="1" dirty="0"/>
              <a:t>Aim</a:t>
            </a:r>
            <a:r>
              <a:rPr lang="en-GB" b="0" dirty="0"/>
              <a:t>: to practise the use of conjunctions in the written modality. </a:t>
            </a:r>
            <a:r>
              <a:rPr lang="en-US" b="0" dirty="0"/>
              <a:t>A writing task where students can either create plans/goals from the suggested words or select their own words to complete a set of sentences using a different conjunction each time.</a:t>
            </a:r>
            <a:br>
              <a:rPr lang="en-GB" dirty="0"/>
            </a:br>
            <a:br>
              <a:rPr lang="en-GB" dirty="0"/>
            </a:br>
            <a:r>
              <a:rPr lang="en-GB" b="1" dirty="0"/>
              <a:t>Procedure:</a:t>
            </a:r>
            <a:endParaRPr lang="en-GB" b="0" dirty="0"/>
          </a:p>
          <a:p>
            <a:r>
              <a:rPr lang="en-GB" dirty="0"/>
              <a:t>1. Explain the two options for the task.</a:t>
            </a:r>
            <a:br>
              <a:rPr lang="en-GB" dirty="0"/>
            </a:br>
            <a:r>
              <a:rPr lang="en-GB" dirty="0"/>
              <a:t>2. Ensure that the task is fully understood.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a:t>
            </a:r>
            <a:r>
              <a:rPr lang="en-GB" sz="1200" b="0" i="0">
                <a:latin typeface="+mn-lt"/>
                <a:ea typeface="Calibri"/>
                <a:cs typeface="Calibri"/>
                <a:sym typeface="Calibri"/>
              </a:rPr>
              <a:t>the homework</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categorise</a:t>
            </a:r>
            <a:r>
              <a:rPr lang="en-US" b="0" dirty="0"/>
              <a:t> grammatically 18 items from this week’s revisited vocabulary sets. </a:t>
            </a:r>
            <a:endParaRPr lang="en-US" b="1" dirty="0"/>
          </a:p>
          <a:p>
            <a:endParaRPr lang="en-US" b="1" dirty="0"/>
          </a:p>
          <a:p>
            <a:r>
              <a:rPr lang="en-US" b="1" dirty="0"/>
              <a:t>Procedure:</a:t>
            </a:r>
          </a:p>
          <a:p>
            <a:pPr marL="228600" indent="-228600">
              <a:buAutoNum type="arabicPeriod"/>
            </a:pPr>
            <a:r>
              <a:rPr lang="en-US" b="0" dirty="0"/>
              <a:t>Tell the students to use grammar knowledge to identify the odd one out.</a:t>
            </a:r>
          </a:p>
          <a:p>
            <a:pPr marL="228600" indent="-228600">
              <a:buAutoNum type="arabicPeriod"/>
            </a:pPr>
            <a:r>
              <a:rPr lang="en-US" b="0" dirty="0"/>
              <a:t>Click to reveal the answers.</a:t>
            </a:r>
          </a:p>
          <a:p>
            <a:pPr marL="228600" indent="-228600">
              <a:buAutoNum type="arabicPeriod"/>
            </a:pPr>
            <a:r>
              <a:rPr lang="en-US" b="0" dirty="0"/>
              <a:t>Check understanding of meaning.</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24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[1/6]</a:t>
            </a:r>
          </a:p>
          <a:p>
            <a:br>
              <a:rPr lang="en-US" b="1" dirty="0"/>
            </a:br>
            <a:r>
              <a:rPr lang="en-US" b="1" dirty="0"/>
              <a:t>Timing: </a:t>
            </a:r>
            <a:r>
              <a:rPr lang="en-US" b="0" dirty="0"/>
              <a:t>3 minutes</a:t>
            </a:r>
            <a:br>
              <a:rPr lang="en-US" dirty="0"/>
            </a:br>
            <a:br>
              <a:rPr lang="en-US" dirty="0"/>
            </a:br>
            <a:r>
              <a:rPr lang="en-US" b="1" dirty="0"/>
              <a:t>Aim</a:t>
            </a:r>
            <a:r>
              <a:rPr lang="en-US" dirty="0"/>
              <a:t>: to </a:t>
            </a:r>
            <a:r>
              <a:rPr lang="en-US" dirty="0" err="1"/>
              <a:t>practise</a:t>
            </a:r>
            <a:r>
              <a:rPr lang="en-US" dirty="0"/>
              <a:t> productive (oral) recall of three words within a given time. </a:t>
            </a:r>
          </a:p>
          <a:p>
            <a:endParaRPr lang="en-US" dirty="0"/>
          </a:p>
          <a:p>
            <a:r>
              <a:rPr lang="en-US" b="1" dirty="0"/>
              <a:t>Procedure:</a:t>
            </a:r>
          </a:p>
          <a:p>
            <a:pPr marL="0" indent="0">
              <a:buFont typeface="+mj-lt"/>
              <a:buNone/>
            </a:pPr>
            <a:r>
              <a:rPr lang="en-US" dirty="0"/>
              <a:t>1. Students say all three words before five seconds elapse.</a:t>
            </a:r>
          </a:p>
          <a:p>
            <a:pPr marL="0" indent="0">
              <a:buFont typeface="+mj-lt"/>
              <a:buNone/>
            </a:pPr>
            <a:r>
              <a:rPr lang="en-US" dirty="0"/>
              <a:t>2. Click to reveal answers.</a:t>
            </a:r>
          </a:p>
          <a:p>
            <a:pPr marL="0" indent="0">
              <a:buFont typeface="+mj-lt"/>
              <a:buNone/>
            </a:pPr>
            <a:r>
              <a:rPr lang="en-US" dirty="0"/>
              <a:t>3. Repeat if additional practice needed.</a:t>
            </a:r>
            <a:br>
              <a:rPr lang="en-US" dirty="0"/>
            </a:br>
            <a:br>
              <a:rPr lang="en-US" dirty="0"/>
            </a:br>
            <a:r>
              <a:rPr lang="en-US" b="1" dirty="0"/>
              <a:t>Note</a:t>
            </a:r>
            <a:r>
              <a:rPr lang="en-US" dirty="0"/>
              <a:t>: responding to the needs of their classes, teachers can change the time on the time in the animations tab (just click on the timer and edit the number in the Duration box), OR remove it entirely, if desired.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[2/6]</a:t>
            </a:r>
          </a:p>
          <a:p>
            <a:br>
              <a:rPr lang="en-US" b="1" dirty="0"/>
            </a:b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120408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[3/6]</a:t>
            </a:r>
          </a:p>
          <a:p>
            <a:br>
              <a:rPr lang="en-US" b="1" dirty="0"/>
            </a:b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955909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[4/6]</a:t>
            </a:r>
          </a:p>
          <a:p>
            <a:br>
              <a:rPr lang="en-US" b="1" dirty="0"/>
            </a:b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2979541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[5/6]</a:t>
            </a:r>
          </a:p>
          <a:p>
            <a:br>
              <a:rPr lang="en-US" b="1" dirty="0"/>
            </a:b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1822511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audio" Target="../media/audio12.wav"/><Relationship Id="rId3" Type="http://schemas.openxmlformats.org/officeDocument/2006/relationships/image" Target="../media/image1.jpg"/><Relationship Id="rId21" Type="http://schemas.openxmlformats.org/officeDocument/2006/relationships/audio" Target="../media/audio15.wav"/><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audio" Target="../media/audio11.wav"/><Relationship Id="rId2" Type="http://schemas.openxmlformats.org/officeDocument/2006/relationships/notesSlide" Target="../notesSlides/notesSlide13.xml"/><Relationship Id="rId16" Type="http://schemas.openxmlformats.org/officeDocument/2006/relationships/audio" Target="../media/audio10.wav"/><Relationship Id="rId20" Type="http://schemas.openxmlformats.org/officeDocument/2006/relationships/audio" Target="../media/audio14.wav"/><Relationship Id="rId1" Type="http://schemas.openxmlformats.org/officeDocument/2006/relationships/slideLayout" Target="../slideLayouts/slideLayout2.xml"/><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23.jpeg"/><Relationship Id="rId15" Type="http://schemas.openxmlformats.org/officeDocument/2006/relationships/audio" Target="../media/audio9.wav"/><Relationship Id="rId10" Type="http://schemas.openxmlformats.org/officeDocument/2006/relationships/audio" Target="../media/audio5.wav"/><Relationship Id="rId19" Type="http://schemas.openxmlformats.org/officeDocument/2006/relationships/audio" Target="../media/audio13.wav"/><Relationship Id="rId4" Type="http://schemas.openxmlformats.org/officeDocument/2006/relationships/image" Target="../media/image3.png"/><Relationship Id="rId9" Type="http://schemas.openxmlformats.org/officeDocument/2006/relationships/audio" Target="../media/audio4.wav"/><Relationship Id="rId14" Type="http://schemas.openxmlformats.org/officeDocument/2006/relationships/image" Target="../media/image24.gif"/><Relationship Id="rId22" Type="http://schemas.openxmlformats.org/officeDocument/2006/relationships/audio" Target="../media/audio16.wav"/></Relationships>
</file>

<file path=ppt/slides/_rels/slide14.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1.jpg"/><Relationship Id="rId7" Type="http://schemas.openxmlformats.org/officeDocument/2006/relationships/image" Target="../media/image27.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3.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2.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1.jpg"/><Relationship Id="rId12"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5.xml"/><Relationship Id="rId11" Type="http://schemas.openxmlformats.org/officeDocument/2006/relationships/image" Target="../media/image37.png"/><Relationship Id="rId5" Type="http://schemas.openxmlformats.org/officeDocument/2006/relationships/slideLayout" Target="../slideLayouts/slideLayout2.xml"/><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image" Target="../media/image3.png"/><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notesSlide" Target="../notesSlides/notesSlide28.xml"/><Relationship Id="rId16" Type="http://schemas.openxmlformats.org/officeDocument/2006/relationships/audio" Target="../media/audio29.wav"/><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8.wav"/><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hyperlink" Target="https://quizlet.com/gb/597936958/year-9-german-term-12-week-6-flash-cards/" TargetMode="External"/><Relationship Id="rId13" Type="http://schemas.openxmlformats.org/officeDocument/2006/relationships/hyperlink" Target="https://resources.ncelp.org/concern/parent/j3860823c/file_sets/pg15bg070" TargetMode="External"/><Relationship Id="rId3" Type="http://schemas.openxmlformats.org/officeDocument/2006/relationships/image" Target="../media/image3.png"/><Relationship Id="rId7" Type="http://schemas.openxmlformats.org/officeDocument/2006/relationships/hyperlink" Target="https://quizlet.com/gb/599681998/year-9-german-term-21-week-2-flash-cards/?new" TargetMode="External"/><Relationship Id="rId12"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resources.ncelp.org/concern/parent/8623j0002/file_sets/tx31qj96w" TargetMode="External"/><Relationship Id="rId11" Type="http://schemas.openxmlformats.org/officeDocument/2006/relationships/image" Target="../media/image52.png"/><Relationship Id="rId5" Type="http://schemas.openxmlformats.org/officeDocument/2006/relationships/hyperlink" Target="https://drive.google.com/file/d/1xR-LyiTIXcpdR85FxsTLf372i7_pzHQR/view?usp=sharing" TargetMode="External"/><Relationship Id="rId10"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hyperlink" Target="https://quizlet.com/gb/579688588/year-9-german-term-11-week-2-flash-car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Neue </a:t>
            </a:r>
            <a:r>
              <a:rPr lang="en-GB" sz="4000" b="1" dirty="0" err="1">
                <a:solidFill>
                  <a:prstClr val="white"/>
                </a:solidFill>
              </a:rPr>
              <a:t>Ziele</a:t>
            </a:r>
            <a:r>
              <a:rPr lang="en-GB" sz="4000" b="1" dirty="0">
                <a:solidFill>
                  <a:prstClr val="white"/>
                </a:solidFill>
              </a:rPr>
              <a:t> </a:t>
            </a:r>
            <a:r>
              <a:rPr lang="en-GB" sz="4000" b="1" dirty="0" err="1">
                <a:solidFill>
                  <a:prstClr val="white"/>
                </a:solidFill>
              </a:rPr>
              <a:t>für</a:t>
            </a:r>
            <a:r>
              <a:rPr lang="en-GB" sz="4000" b="1" dirty="0">
                <a:solidFill>
                  <a:prstClr val="white"/>
                </a:solidFill>
              </a:rPr>
              <a:t> </a:t>
            </a:r>
            <a:r>
              <a:rPr lang="en-GB" sz="4000" b="1" dirty="0" err="1">
                <a:solidFill>
                  <a:prstClr val="white"/>
                </a:solidFill>
              </a:rPr>
              <a:t>ein</a:t>
            </a:r>
            <a:r>
              <a:rPr lang="en-GB" sz="4000" b="1" dirty="0">
                <a:solidFill>
                  <a:prstClr val="white"/>
                </a:solidFill>
              </a:rPr>
              <a:t> </a:t>
            </a:r>
            <a:r>
              <a:rPr lang="en-GB" sz="4000" b="1" dirty="0" err="1">
                <a:solidFill>
                  <a:prstClr val="white"/>
                </a:solidFill>
              </a:rPr>
              <a:t>neues</a:t>
            </a:r>
            <a:r>
              <a:rPr lang="en-GB" sz="4000" b="1" dirty="0">
                <a:solidFill>
                  <a:prstClr val="white"/>
                </a:solidFill>
              </a:rPr>
              <a:t> </a:t>
            </a:r>
            <a:r>
              <a:rPr lang="en-GB" sz="4000" b="1" dirty="0" err="1">
                <a:solidFill>
                  <a:prstClr val="white"/>
                </a:solidFill>
              </a:rPr>
              <a:t>Jahr</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Future tense </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several SSC</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000" dirty="0">
                <a:solidFill>
                  <a:prstClr val="white"/>
                </a:solidFill>
                <a:latin typeface="Century Gothic" panose="020B0502020202020204" pitchFamily="34" charset="0"/>
              </a:rPr>
              <a:t>1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Lesson 27</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285833"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Charlotte Moss / Rachel Hawkes / Heike Krüsemann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20/12/21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07805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13121" y="247046"/>
            <a:ext cx="134420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078051" y="407291"/>
            <a:ext cx="7573081"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Wörter</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6" name="TextBox 15">
            <a:extLst>
              <a:ext uri="{FF2B5EF4-FFF2-40B4-BE49-F238E27FC236}">
                <a16:creationId xmlns:a16="http://schemas.microsoft.com/office/drawing/2014/main" id="{4FFB7BCE-31AE-400E-8AC9-8356FD07EACB}"/>
              </a:ext>
            </a:extLst>
          </p:cNvPr>
          <p:cNvSpPr txBox="1"/>
          <p:nvPr/>
        </p:nvSpPr>
        <p:spPr>
          <a:xfrm>
            <a:off x="3831758" y="4758580"/>
            <a:ext cx="31188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noProof="0" dirty="0" err="1">
                <a:solidFill>
                  <a:schemeClr val="accent5">
                    <a:lumMod val="50000"/>
                  </a:schemeClr>
                </a:solidFill>
                <a:latin typeface="Century Gothic" panose="020F0302020204030204"/>
              </a:rPr>
              <a:t>planen</a:t>
            </a:r>
            <a:endPar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E831280-4B68-44FF-8B07-BD4AFF7B962E}"/>
              </a:ext>
            </a:extLst>
          </p:cNvPr>
          <p:cNvSpPr txBox="1"/>
          <p:nvPr/>
        </p:nvSpPr>
        <p:spPr>
          <a:xfrm>
            <a:off x="7349894" y="4743619"/>
            <a:ext cx="26862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anrufen</a:t>
            </a:r>
            <a:endParaRPr kumimoji="0" lang="fr-FR" sz="4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B1D08EF-53FC-4C9E-B091-06D920E9774F}"/>
              </a:ext>
            </a:extLst>
          </p:cNvPr>
          <p:cNvSpPr txBox="1"/>
          <p:nvPr/>
        </p:nvSpPr>
        <p:spPr>
          <a:xfrm>
            <a:off x="445703" y="4758580"/>
            <a:ext cx="29133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noProof="0" dirty="0" err="1">
                <a:solidFill>
                  <a:schemeClr val="accent5">
                    <a:lumMod val="50000"/>
                  </a:schemeClr>
                </a:solidFill>
                <a:latin typeface="Century Gothic" panose="020F0302020204030204"/>
              </a:rPr>
              <a:t>stellen</a:t>
            </a:r>
            <a:endParaRPr kumimoji="0" lang="fr-FR" sz="4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F5E99DD-0CE0-48EA-9F7C-BAD7AC9D8317}"/>
              </a:ext>
            </a:extLst>
          </p:cNvPr>
          <p:cNvSpPr txBox="1"/>
          <p:nvPr/>
        </p:nvSpPr>
        <p:spPr>
          <a:xfrm>
            <a:off x="680447" y="4237149"/>
            <a:ext cx="23976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lang="en-GB" sz="2400" dirty="0">
                <a:solidFill>
                  <a:srgbClr val="4472C4">
                    <a:lumMod val="50000"/>
                  </a:srgbClr>
                </a:solidFill>
                <a:latin typeface="Century Gothic" panose="020F0302020204030204"/>
              </a:rPr>
              <a:t>put, place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E80B77C0-C187-4BA4-97B9-32DAE918EB2D}"/>
              </a:ext>
            </a:extLst>
          </p:cNvPr>
          <p:cNvSpPr txBox="1"/>
          <p:nvPr/>
        </p:nvSpPr>
        <p:spPr>
          <a:xfrm>
            <a:off x="4354528" y="4217831"/>
            <a:ext cx="19340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plan]</a:t>
            </a:r>
          </a:p>
        </p:txBody>
      </p:sp>
      <p:sp>
        <p:nvSpPr>
          <p:cNvPr id="25" name="TextBox 24">
            <a:extLst>
              <a:ext uri="{FF2B5EF4-FFF2-40B4-BE49-F238E27FC236}">
                <a16:creationId xmlns:a16="http://schemas.microsoft.com/office/drawing/2014/main" id="{5C02D793-A245-4666-892E-247BF777906C}"/>
              </a:ext>
            </a:extLst>
          </p:cNvPr>
          <p:cNvSpPr txBox="1"/>
          <p:nvPr/>
        </p:nvSpPr>
        <p:spPr>
          <a:xfrm>
            <a:off x="7082877" y="4246493"/>
            <a:ext cx="30700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call]</a:t>
            </a:r>
          </a:p>
        </p:txBody>
      </p:sp>
      <p:pic>
        <p:nvPicPr>
          <p:cNvPr id="5122" name="Picture 2" descr="African Vase, Pot, Vase, Africa, Pottery">
            <a:extLst>
              <a:ext uri="{FF2B5EF4-FFF2-40B4-BE49-F238E27FC236}">
                <a16:creationId xmlns:a16="http://schemas.microsoft.com/office/drawing/2014/main" id="{752202CD-7408-41C4-8A2A-FF5CCDEC4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721" y="1580009"/>
            <a:ext cx="101917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able, Chairs, Cafe, Conversation, Premises, Furniture">
            <a:extLst>
              <a:ext uri="{FF2B5EF4-FFF2-40B4-BE49-F238E27FC236}">
                <a16:creationId xmlns:a16="http://schemas.microsoft.com/office/drawing/2014/main" id="{E4C66DF1-39EF-4AAC-A9F3-E07A1BB4508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444" t="25833" r="23507" b="150"/>
          <a:stretch/>
        </p:blipFill>
        <p:spPr bwMode="auto">
          <a:xfrm>
            <a:off x="915564" y="3305360"/>
            <a:ext cx="2105490" cy="91909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alendar, Date, Agenda, Schedule, Management">
            <a:extLst>
              <a:ext uri="{FF2B5EF4-FFF2-40B4-BE49-F238E27FC236}">
                <a16:creationId xmlns:a16="http://schemas.microsoft.com/office/drawing/2014/main" id="{2654CB01-0BDB-40CB-85EA-1347C6B502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9858" y="1300593"/>
            <a:ext cx="2972178" cy="283815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con, Telephone Receiver, Telephone, Receiver, Phone">
            <a:extLst>
              <a:ext uri="{FF2B5EF4-FFF2-40B4-BE49-F238E27FC236}">
                <a16:creationId xmlns:a16="http://schemas.microsoft.com/office/drawing/2014/main" id="{5F69BC43-A099-4406-8944-644E266711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86797" y="1382153"/>
            <a:ext cx="2039800" cy="275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40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5000"/>
                                        <p:tgtEl>
                                          <p:spTgt spid="7"/>
                                        </p:tgtEl>
                                      </p:cBhvr>
                                    </p:animEffect>
                                    <p:set>
                                      <p:cBhvr>
                                        <p:cTn id="16"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258470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das </a:t>
            </a:r>
            <a:r>
              <a:rPr lang="en-GB" sz="3600" b="1" dirty="0" err="1">
                <a:solidFill>
                  <a:schemeClr val="bg1"/>
                </a:solidFill>
              </a:rPr>
              <a:t>Futur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0" y="1205896"/>
            <a:ext cx="12999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Remember that the present tense of </a:t>
            </a:r>
            <a:r>
              <a:rPr lang="en-US" sz="2400" b="1" dirty="0" err="1">
                <a:solidFill>
                  <a:srgbClr val="4472C4">
                    <a:lumMod val="50000"/>
                  </a:srgbClr>
                </a:solidFill>
                <a:latin typeface="Century Gothic" panose="020F0302020204030204"/>
              </a:rPr>
              <a:t>werden</a:t>
            </a:r>
            <a:r>
              <a:rPr lang="en-US" sz="2400" dirty="0">
                <a:solidFill>
                  <a:srgbClr val="4472C4">
                    <a:lumMod val="50000"/>
                  </a:srgbClr>
                </a:solidFill>
                <a:latin typeface="Century Gothic" panose="020F0302020204030204"/>
              </a:rPr>
              <a:t> + infinitive means will or going to do: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9" name="Table 9">
            <a:extLst>
              <a:ext uri="{FF2B5EF4-FFF2-40B4-BE49-F238E27FC236}">
                <a16:creationId xmlns:a16="http://schemas.microsoft.com/office/drawing/2014/main" id="{9E44EECE-9E2D-4D30-A519-3507D0DC290E}"/>
              </a:ext>
            </a:extLst>
          </p:cNvPr>
          <p:cNvGraphicFramePr>
            <a:graphicFrameLocks noGrp="1"/>
          </p:cNvGraphicFramePr>
          <p:nvPr>
            <p:extLst>
              <p:ext uri="{D42A27DB-BD31-4B8C-83A1-F6EECF244321}">
                <p14:modId xmlns:p14="http://schemas.microsoft.com/office/powerpoint/2010/main" val="2209125105"/>
              </p:ext>
            </p:extLst>
          </p:nvPr>
        </p:nvGraphicFramePr>
        <p:xfrm>
          <a:off x="141352" y="1894081"/>
          <a:ext cx="11148440" cy="4332432"/>
        </p:xfrm>
        <a:graphic>
          <a:graphicData uri="http://schemas.openxmlformats.org/drawingml/2006/table">
            <a:tbl>
              <a:tblPr firstRow="1" bandRow="1">
                <a:tableStyleId>{5940675A-B579-460E-94D1-54222C63F5DA}</a:tableStyleId>
              </a:tblPr>
              <a:tblGrid>
                <a:gridCol w="2053208">
                  <a:extLst>
                    <a:ext uri="{9D8B030D-6E8A-4147-A177-3AD203B41FA5}">
                      <a16:colId xmlns:a16="http://schemas.microsoft.com/office/drawing/2014/main" val="3831393703"/>
                    </a:ext>
                  </a:extLst>
                </a:gridCol>
                <a:gridCol w="2157984">
                  <a:extLst>
                    <a:ext uri="{9D8B030D-6E8A-4147-A177-3AD203B41FA5}">
                      <a16:colId xmlns:a16="http://schemas.microsoft.com/office/drawing/2014/main" val="4071071911"/>
                    </a:ext>
                  </a:extLst>
                </a:gridCol>
                <a:gridCol w="6937248">
                  <a:extLst>
                    <a:ext uri="{9D8B030D-6E8A-4147-A177-3AD203B41FA5}">
                      <a16:colId xmlns:a16="http://schemas.microsoft.com/office/drawing/2014/main" val="4208303015"/>
                    </a:ext>
                  </a:extLst>
                </a:gridCol>
              </a:tblGrid>
              <a:tr h="541554">
                <a:tc>
                  <a:txBody>
                    <a:bodyPr/>
                    <a:lstStyle/>
                    <a:p>
                      <a:pPr algn="ct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err="1">
                          <a:solidFill>
                            <a:schemeClr val="accent5">
                              <a:lumMod val="50000"/>
                            </a:schemeClr>
                          </a:solidFill>
                        </a:rPr>
                        <a:t>werden</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58147"/>
                  </a:ext>
                </a:extLst>
              </a:tr>
              <a:tr h="541554">
                <a:tc>
                  <a:txBody>
                    <a:bodyPr/>
                    <a:lstStyle/>
                    <a:p>
                      <a:pPr algn="ctr"/>
                      <a:r>
                        <a:rPr lang="en-GB" sz="2400" b="1" dirty="0">
                          <a:solidFill>
                            <a:schemeClr val="accent5">
                              <a:lumMod val="50000"/>
                            </a:schemeClr>
                          </a:solidFill>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chemeClr val="accent5">
                              <a:lumMod val="50000"/>
                            </a:schemeClr>
                          </a:solidFill>
                        </a:rPr>
                        <a:t>ich </a:t>
                      </a:r>
                      <a:r>
                        <a:rPr lang="en-GB" sz="2400" dirty="0" err="1">
                          <a:solidFill>
                            <a:schemeClr val="accent5">
                              <a:lumMod val="50000"/>
                            </a:schemeClr>
                          </a:solidFill>
                        </a:rPr>
                        <a:t>werd</a:t>
                      </a:r>
                      <a:r>
                        <a:rPr lang="en-GB" sz="2400" b="1" dirty="0" err="1">
                          <a:solidFill>
                            <a:schemeClr val="accent5">
                              <a:lumMod val="50000"/>
                            </a:schemeClr>
                          </a:solidFill>
                        </a:rPr>
                        <a:t>e</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b="0" dirty="0" err="1">
                          <a:solidFill>
                            <a:schemeClr val="accent5">
                              <a:lumMod val="50000"/>
                            </a:schemeClr>
                          </a:solidFill>
                        </a:rPr>
                        <a:t>früh</a:t>
                      </a:r>
                      <a:r>
                        <a:rPr lang="en-GB" sz="2400" b="0" dirty="0">
                          <a:solidFill>
                            <a:schemeClr val="accent5">
                              <a:lumMod val="50000"/>
                            </a:schemeClr>
                          </a:solidFill>
                        </a:rPr>
                        <a:t> </a:t>
                      </a:r>
                      <a:r>
                        <a:rPr lang="en-GB" sz="2400" b="0" dirty="0" err="1">
                          <a:solidFill>
                            <a:schemeClr val="accent5">
                              <a:lumMod val="50000"/>
                            </a:schemeClr>
                          </a:solidFill>
                        </a:rPr>
                        <a:t>aufstehen</a:t>
                      </a:r>
                      <a:r>
                        <a:rPr lang="en-GB" sz="2400" b="0" dirty="0">
                          <a:solidFill>
                            <a:schemeClr val="accent5">
                              <a:lumMod val="50000"/>
                            </a:schemeClr>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8241029"/>
                  </a:ext>
                </a:extLst>
              </a:tr>
              <a:tr h="541554">
                <a:tc>
                  <a:txBody>
                    <a:bodyPr/>
                    <a:lstStyle/>
                    <a:p>
                      <a:pPr algn="ctr"/>
                      <a:r>
                        <a:rPr lang="en-GB" sz="2400" b="1" dirty="0">
                          <a:solidFill>
                            <a:schemeClr val="accent5">
                              <a:lumMod val="50000"/>
                            </a:schemeClr>
                          </a:solidFill>
                        </a:rPr>
                        <a:t>you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chemeClr val="accent5">
                              <a:lumMod val="50000"/>
                            </a:schemeClr>
                          </a:solidFill>
                        </a:rPr>
                        <a:t>du </a:t>
                      </a:r>
                      <a:r>
                        <a:rPr lang="en-GB" sz="2400" b="1" u="none" dirty="0" err="1">
                          <a:solidFill>
                            <a:schemeClr val="accent5">
                              <a:lumMod val="50000"/>
                            </a:schemeClr>
                          </a:solidFill>
                        </a:rPr>
                        <a:t>w</a:t>
                      </a:r>
                      <a:r>
                        <a:rPr lang="en-GB" sz="2400" b="1" u="none" dirty="0" err="1">
                          <a:solidFill>
                            <a:srgbClr val="EA5F00"/>
                          </a:solidFill>
                        </a:rPr>
                        <a:t>ir</a:t>
                      </a:r>
                      <a:r>
                        <a:rPr lang="en-GB" sz="2400" b="1" dirty="0" err="1">
                          <a:solidFill>
                            <a:schemeClr val="accent5">
                              <a:lumMod val="50000"/>
                            </a:schemeClr>
                          </a:solidFill>
                        </a:rPr>
                        <a:t>st</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b="0" dirty="0">
                          <a:solidFill>
                            <a:schemeClr val="accent5">
                              <a:lumMod val="50000"/>
                            </a:schemeClr>
                          </a:solidFill>
                        </a:rPr>
                        <a:t>oft </a:t>
                      </a:r>
                      <a:r>
                        <a:rPr lang="en-GB" sz="2400" b="0" dirty="0" err="1">
                          <a:solidFill>
                            <a:schemeClr val="accent5">
                              <a:lumMod val="50000"/>
                            </a:schemeClr>
                          </a:solidFill>
                        </a:rPr>
                        <a:t>tanzen</a:t>
                      </a:r>
                      <a:r>
                        <a:rPr lang="en-GB" sz="2400" b="0" dirty="0">
                          <a:solidFill>
                            <a:schemeClr val="accent5">
                              <a:lumMod val="50000"/>
                            </a:schemeClr>
                          </a:solidFill>
                        </a:rPr>
                        <a:t> </a:t>
                      </a:r>
                      <a:r>
                        <a:rPr lang="en-GB" sz="2400" b="0" dirty="0" err="1">
                          <a:solidFill>
                            <a:schemeClr val="accent5">
                              <a:lumMod val="50000"/>
                            </a:schemeClr>
                          </a:solidFill>
                        </a:rPr>
                        <a:t>gehen</a:t>
                      </a:r>
                      <a:r>
                        <a:rPr lang="en-GB" sz="2400" b="0" dirty="0">
                          <a:solidFill>
                            <a:schemeClr val="accent5">
                              <a:lumMod val="50000"/>
                            </a:schemeClr>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6617282"/>
                  </a:ext>
                </a:extLst>
              </a:tr>
              <a:tr h="541554">
                <a:tc>
                  <a:txBody>
                    <a:bodyPr/>
                    <a:lstStyle/>
                    <a:p>
                      <a:pPr algn="ctr"/>
                      <a:r>
                        <a:rPr lang="en-GB" sz="2400" b="1" dirty="0">
                          <a:solidFill>
                            <a:schemeClr val="accent5">
                              <a:lumMod val="50000"/>
                            </a:schemeClr>
                          </a:solidFill>
                        </a:rPr>
                        <a:t>he/she/it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5">
                              <a:lumMod val="50000"/>
                            </a:schemeClr>
                          </a:solidFill>
                        </a:rPr>
                        <a:t>er</a:t>
                      </a:r>
                      <a:r>
                        <a:rPr lang="en-GB" sz="2400" dirty="0">
                          <a:solidFill>
                            <a:schemeClr val="accent5">
                              <a:lumMod val="50000"/>
                            </a:schemeClr>
                          </a:solidFill>
                        </a:rPr>
                        <a:t>/</a:t>
                      </a:r>
                      <a:r>
                        <a:rPr lang="en-GB" sz="2400" dirty="0" err="1">
                          <a:solidFill>
                            <a:schemeClr val="accent5">
                              <a:lumMod val="50000"/>
                            </a:schemeClr>
                          </a:solidFill>
                        </a:rPr>
                        <a:t>sie</a:t>
                      </a:r>
                      <a:r>
                        <a:rPr lang="en-GB" sz="2400" dirty="0">
                          <a:solidFill>
                            <a:schemeClr val="accent5">
                              <a:lumMod val="50000"/>
                            </a:schemeClr>
                          </a:solidFill>
                        </a:rPr>
                        <a:t>/es </a:t>
                      </a:r>
                      <a:r>
                        <a:rPr lang="en-GB" sz="2400" b="1" dirty="0" err="1">
                          <a:solidFill>
                            <a:schemeClr val="accent5">
                              <a:lumMod val="50000"/>
                            </a:schemeClr>
                          </a:solidFill>
                        </a:rPr>
                        <a:t>w</a:t>
                      </a:r>
                      <a:r>
                        <a:rPr lang="en-GB" sz="2400" b="1" dirty="0" err="1">
                          <a:solidFill>
                            <a:srgbClr val="EA5F00"/>
                          </a:solidFill>
                        </a:rPr>
                        <a:t>ir</a:t>
                      </a:r>
                      <a:r>
                        <a:rPr lang="en-GB" sz="2400" b="1" dirty="0" err="1">
                          <a:solidFill>
                            <a:schemeClr val="accent5">
                              <a:lumMod val="50000"/>
                            </a:schemeClr>
                          </a:solidFill>
                        </a:rPr>
                        <a:t>d</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b="0" dirty="0">
                          <a:solidFill>
                            <a:schemeClr val="accent5">
                              <a:lumMod val="50000"/>
                            </a:schemeClr>
                          </a:solidFill>
                        </a:rPr>
                        <a:t>an der Universität </a:t>
                      </a:r>
                      <a:r>
                        <a:rPr lang="en-GB" sz="2400" b="0" dirty="0" err="1">
                          <a:solidFill>
                            <a:schemeClr val="accent5">
                              <a:lumMod val="50000"/>
                            </a:schemeClr>
                          </a:solidFill>
                        </a:rPr>
                        <a:t>studieren</a:t>
                      </a:r>
                      <a:r>
                        <a:rPr lang="en-GB" sz="2400" b="0" dirty="0">
                          <a:solidFill>
                            <a:schemeClr val="accent5">
                              <a:lumMod val="50000"/>
                            </a:schemeClr>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8494811"/>
                  </a:ext>
                </a:extLst>
              </a:tr>
              <a:tr h="541554">
                <a:tc>
                  <a:txBody>
                    <a:bodyPr/>
                    <a:lstStyle/>
                    <a:p>
                      <a:pPr algn="ctr"/>
                      <a:r>
                        <a:rPr lang="en-GB" sz="2400" b="1" dirty="0">
                          <a:solidFill>
                            <a:schemeClr val="accent5">
                              <a:lumMod val="50000"/>
                            </a:schemeClr>
                          </a:solidFill>
                        </a:rPr>
                        <a:t>we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5">
                              <a:lumMod val="50000"/>
                            </a:schemeClr>
                          </a:solidFill>
                        </a:rPr>
                        <a:t>wir</a:t>
                      </a:r>
                      <a:r>
                        <a:rPr lang="en-GB" sz="2400" dirty="0">
                          <a:solidFill>
                            <a:schemeClr val="accent5">
                              <a:lumMod val="50000"/>
                            </a:schemeClr>
                          </a:solidFill>
                        </a:rPr>
                        <a:t> </a:t>
                      </a:r>
                      <a:r>
                        <a:rPr lang="en-GB" sz="2400" dirty="0" err="1">
                          <a:solidFill>
                            <a:schemeClr val="accent5">
                              <a:lumMod val="50000"/>
                            </a:schemeClr>
                          </a:solidFill>
                        </a:rPr>
                        <a:t>werd</a:t>
                      </a:r>
                      <a:r>
                        <a:rPr lang="en-GB" sz="2400" b="1" dirty="0" err="1">
                          <a:solidFill>
                            <a:schemeClr val="accent5">
                              <a:lumMod val="50000"/>
                            </a:schemeClr>
                          </a:solidFill>
                        </a:rPr>
                        <a:t>en</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b="0" dirty="0" err="1">
                          <a:solidFill>
                            <a:schemeClr val="accent5">
                              <a:lumMod val="50000"/>
                            </a:schemeClr>
                          </a:solidFill>
                        </a:rPr>
                        <a:t>häufig</a:t>
                      </a:r>
                      <a:r>
                        <a:rPr lang="en-GB" sz="2400" b="0" dirty="0">
                          <a:solidFill>
                            <a:schemeClr val="accent5">
                              <a:lumMod val="50000"/>
                            </a:schemeClr>
                          </a:solidFill>
                        </a:rPr>
                        <a:t> Sport </a:t>
                      </a:r>
                      <a:r>
                        <a:rPr lang="en-GB" sz="2400" b="0" dirty="0" err="1">
                          <a:solidFill>
                            <a:schemeClr val="accent5">
                              <a:lumMod val="50000"/>
                            </a:schemeClr>
                          </a:solidFill>
                        </a:rPr>
                        <a:t>machen</a:t>
                      </a:r>
                      <a:r>
                        <a:rPr lang="en-GB" sz="2400" b="0" dirty="0">
                          <a:solidFill>
                            <a:schemeClr val="accent5">
                              <a:lumMod val="50000"/>
                            </a:schemeClr>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6283037"/>
                  </a:ext>
                </a:extLst>
              </a:tr>
              <a:tr h="541554">
                <a:tc>
                  <a:txBody>
                    <a:bodyPr/>
                    <a:lstStyle/>
                    <a:p>
                      <a:pPr algn="ctr"/>
                      <a:r>
                        <a:rPr lang="en-GB" sz="2400" b="1" dirty="0">
                          <a:solidFill>
                            <a:schemeClr val="accent5">
                              <a:lumMod val="50000"/>
                            </a:schemeClr>
                          </a:solidFill>
                        </a:rPr>
                        <a:t>you (all)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0" dirty="0" err="1">
                          <a:solidFill>
                            <a:schemeClr val="accent5">
                              <a:lumMod val="50000"/>
                            </a:schemeClr>
                          </a:solidFill>
                        </a:rPr>
                        <a:t>ihr</a:t>
                      </a:r>
                      <a:r>
                        <a:rPr lang="en-GB" sz="2400" b="0" dirty="0">
                          <a:solidFill>
                            <a:schemeClr val="accent5">
                              <a:lumMod val="50000"/>
                            </a:schemeClr>
                          </a:solidFill>
                        </a:rPr>
                        <a:t> </a:t>
                      </a:r>
                      <a:r>
                        <a:rPr lang="en-GB" sz="2400" b="0" kern="1200" dirty="0" err="1">
                          <a:solidFill>
                            <a:schemeClr val="accent5">
                              <a:lumMod val="50000"/>
                            </a:schemeClr>
                          </a:solidFill>
                          <a:latin typeface="+mn-lt"/>
                          <a:ea typeface="+mn-ea"/>
                          <a:cs typeface="+mn-cs"/>
                        </a:rPr>
                        <a:t>werd</a:t>
                      </a:r>
                      <a:r>
                        <a:rPr lang="en-GB" sz="2400" b="1" kern="1200" dirty="0" err="1">
                          <a:solidFill>
                            <a:schemeClr val="accent5">
                              <a:lumMod val="50000"/>
                            </a:schemeClr>
                          </a:solidFill>
                          <a:latin typeface="+mn-lt"/>
                          <a:ea typeface="+mn-ea"/>
                          <a:cs typeface="+mn-cs"/>
                        </a:rPr>
                        <a:t>et</a:t>
                      </a:r>
                      <a:endParaRPr lang="en-GB" sz="2400" b="1" kern="1200" dirty="0">
                        <a:solidFill>
                          <a:schemeClr val="accent5">
                            <a:lumMod val="50000"/>
                          </a:schemeClr>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b="0" dirty="0" err="1">
                          <a:solidFill>
                            <a:schemeClr val="accent5">
                              <a:lumMod val="50000"/>
                            </a:schemeClr>
                          </a:solidFill>
                        </a:rPr>
                        <a:t>im</a:t>
                      </a:r>
                      <a:r>
                        <a:rPr lang="en-GB" sz="2400" b="0" dirty="0">
                          <a:solidFill>
                            <a:schemeClr val="accent5">
                              <a:lumMod val="50000"/>
                            </a:schemeClr>
                          </a:solidFill>
                        </a:rPr>
                        <a:t> </a:t>
                      </a:r>
                      <a:r>
                        <a:rPr lang="en-GB" sz="2400" b="0" dirty="0" err="1">
                          <a:solidFill>
                            <a:schemeClr val="accent5">
                              <a:lumMod val="50000"/>
                            </a:schemeClr>
                          </a:solidFill>
                        </a:rPr>
                        <a:t>Unterricht</a:t>
                      </a:r>
                      <a:r>
                        <a:rPr lang="en-GB" sz="2400" b="0" dirty="0">
                          <a:solidFill>
                            <a:schemeClr val="accent5">
                              <a:lumMod val="50000"/>
                            </a:schemeClr>
                          </a:solidFill>
                        </a:rPr>
                        <a:t> </a:t>
                      </a:r>
                      <a:r>
                        <a:rPr lang="en-GB" sz="2400" b="0" dirty="0" err="1">
                          <a:solidFill>
                            <a:schemeClr val="accent5">
                              <a:lumMod val="50000"/>
                            </a:schemeClr>
                          </a:solidFill>
                        </a:rPr>
                        <a:t>gute</a:t>
                      </a:r>
                      <a:r>
                        <a:rPr lang="en-GB" sz="2400" b="0" dirty="0">
                          <a:solidFill>
                            <a:schemeClr val="accent5">
                              <a:lumMod val="50000"/>
                            </a:schemeClr>
                          </a:solidFill>
                        </a:rPr>
                        <a:t> </a:t>
                      </a:r>
                      <a:r>
                        <a:rPr lang="en-GB" sz="2400" b="0" dirty="0" err="1">
                          <a:solidFill>
                            <a:schemeClr val="accent5">
                              <a:lumMod val="50000"/>
                            </a:schemeClr>
                          </a:solidFill>
                        </a:rPr>
                        <a:t>Fragen</a:t>
                      </a:r>
                      <a:r>
                        <a:rPr lang="en-GB" sz="2400" b="0" dirty="0">
                          <a:solidFill>
                            <a:schemeClr val="accent5">
                              <a:lumMod val="50000"/>
                            </a:schemeClr>
                          </a:solidFill>
                        </a:rPr>
                        <a:t> </a:t>
                      </a:r>
                      <a:r>
                        <a:rPr lang="en-GB" sz="2400" b="0" dirty="0" err="1">
                          <a:solidFill>
                            <a:schemeClr val="accent5">
                              <a:lumMod val="50000"/>
                            </a:schemeClr>
                          </a:solidFill>
                        </a:rPr>
                        <a:t>stellen</a:t>
                      </a:r>
                      <a:r>
                        <a:rPr lang="en-GB" sz="2400" b="0" dirty="0">
                          <a:solidFill>
                            <a:schemeClr val="accent5">
                              <a:lumMod val="50000"/>
                            </a:schemeClr>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66476374"/>
                  </a:ext>
                </a:extLst>
              </a:tr>
              <a:tr h="541554">
                <a:tc>
                  <a:txBody>
                    <a:bodyPr/>
                    <a:lstStyle/>
                    <a:p>
                      <a:pPr algn="ctr"/>
                      <a:r>
                        <a:rPr lang="en-GB" sz="2400" b="1" dirty="0">
                          <a:solidFill>
                            <a:schemeClr val="accent5">
                              <a:lumMod val="50000"/>
                            </a:schemeClr>
                          </a:solidFill>
                        </a:rPr>
                        <a:t>you (formal)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chemeClr val="accent5">
                              <a:lumMod val="50000"/>
                            </a:schemeClr>
                          </a:solidFill>
                        </a:rPr>
                        <a:t>Sie </a:t>
                      </a:r>
                      <a:r>
                        <a:rPr lang="en-GB" sz="2400" dirty="0" err="1">
                          <a:solidFill>
                            <a:schemeClr val="accent5">
                              <a:lumMod val="50000"/>
                            </a:schemeClr>
                          </a:solidFill>
                        </a:rPr>
                        <a:t>werd</a:t>
                      </a:r>
                      <a:r>
                        <a:rPr lang="en-GB" sz="2400" b="1" dirty="0" err="1">
                          <a:solidFill>
                            <a:schemeClr val="accent5">
                              <a:lumMod val="50000"/>
                            </a:schemeClr>
                          </a:solidFill>
                        </a:rPr>
                        <a:t>en</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b="0" dirty="0" err="1">
                          <a:solidFill>
                            <a:schemeClr val="accent5">
                              <a:lumMod val="50000"/>
                            </a:schemeClr>
                          </a:solidFill>
                        </a:rPr>
                        <a:t>früher</a:t>
                      </a:r>
                      <a:r>
                        <a:rPr lang="en-GB" sz="2400" b="0" dirty="0">
                          <a:solidFill>
                            <a:schemeClr val="accent5">
                              <a:lumMod val="50000"/>
                            </a:schemeClr>
                          </a:solidFill>
                        </a:rPr>
                        <a:t> </a:t>
                      </a:r>
                      <a:r>
                        <a:rPr lang="en-GB" sz="2400" b="0" dirty="0" err="1">
                          <a:solidFill>
                            <a:schemeClr val="accent5">
                              <a:lumMod val="50000"/>
                            </a:schemeClr>
                          </a:solidFill>
                        </a:rPr>
                        <a:t>zu</a:t>
                      </a:r>
                      <a:r>
                        <a:rPr lang="en-GB" sz="2400" b="0" dirty="0">
                          <a:solidFill>
                            <a:schemeClr val="accent5">
                              <a:lumMod val="50000"/>
                            </a:schemeClr>
                          </a:solidFill>
                        </a:rPr>
                        <a:t> </a:t>
                      </a:r>
                      <a:r>
                        <a:rPr lang="en-GB" sz="2400" b="0" dirty="0" err="1">
                          <a:solidFill>
                            <a:schemeClr val="accent5">
                              <a:lumMod val="50000"/>
                            </a:schemeClr>
                          </a:solidFill>
                        </a:rPr>
                        <a:t>Hause</a:t>
                      </a:r>
                      <a:r>
                        <a:rPr lang="en-GB" sz="2400" b="0" dirty="0">
                          <a:solidFill>
                            <a:schemeClr val="accent5">
                              <a:lumMod val="50000"/>
                            </a:schemeClr>
                          </a:solidFill>
                        </a:rPr>
                        <a:t> </a:t>
                      </a:r>
                      <a:r>
                        <a:rPr lang="en-GB" sz="2400" b="0" dirty="0" err="1">
                          <a:solidFill>
                            <a:schemeClr val="accent5">
                              <a:lumMod val="50000"/>
                            </a:schemeClr>
                          </a:solidFill>
                        </a:rPr>
                        <a:t>ankommen</a:t>
                      </a:r>
                      <a:r>
                        <a:rPr lang="en-GB" sz="2400" b="0" dirty="0">
                          <a:solidFill>
                            <a:schemeClr val="accent5">
                              <a:lumMod val="50000"/>
                            </a:schemeClr>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4172489"/>
                  </a:ext>
                </a:extLst>
              </a:tr>
              <a:tr h="541554">
                <a:tc>
                  <a:txBody>
                    <a:bodyPr/>
                    <a:lstStyle/>
                    <a:p>
                      <a:pPr algn="ctr"/>
                      <a:r>
                        <a:rPr lang="en-GB" sz="2400" b="1" dirty="0">
                          <a:solidFill>
                            <a:schemeClr val="accent5">
                              <a:lumMod val="50000"/>
                            </a:schemeClr>
                          </a:solidFill>
                        </a:rPr>
                        <a:t>they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5">
                              <a:lumMod val="50000"/>
                            </a:schemeClr>
                          </a:solidFill>
                        </a:rPr>
                        <a:t>sie</a:t>
                      </a:r>
                      <a:r>
                        <a:rPr lang="en-GB" sz="2400" dirty="0">
                          <a:solidFill>
                            <a:schemeClr val="accent5">
                              <a:lumMod val="50000"/>
                            </a:schemeClr>
                          </a:solidFill>
                        </a:rPr>
                        <a:t> </a:t>
                      </a:r>
                      <a:r>
                        <a:rPr lang="en-GB" sz="2400" dirty="0" err="1">
                          <a:solidFill>
                            <a:schemeClr val="accent5">
                              <a:lumMod val="50000"/>
                            </a:schemeClr>
                          </a:solidFill>
                        </a:rPr>
                        <a:t>werd</a:t>
                      </a:r>
                      <a:r>
                        <a:rPr lang="en-GB" sz="2400" b="1" dirty="0" err="1">
                          <a:solidFill>
                            <a:schemeClr val="accent5">
                              <a:lumMod val="50000"/>
                            </a:schemeClr>
                          </a:solidFill>
                        </a:rPr>
                        <a:t>en</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b="0" dirty="0" err="1">
                          <a:solidFill>
                            <a:schemeClr val="accent5">
                              <a:lumMod val="50000"/>
                            </a:schemeClr>
                          </a:solidFill>
                        </a:rPr>
                        <a:t>manchmal</a:t>
                      </a:r>
                      <a:r>
                        <a:rPr lang="en-GB" sz="2400" b="0" dirty="0">
                          <a:solidFill>
                            <a:schemeClr val="accent5">
                              <a:lumMod val="50000"/>
                            </a:schemeClr>
                          </a:solidFill>
                        </a:rPr>
                        <a:t> Rad </a:t>
                      </a:r>
                      <a:r>
                        <a:rPr lang="en-GB" sz="2400" b="0" dirty="0" err="1">
                          <a:solidFill>
                            <a:schemeClr val="accent5">
                              <a:lumMod val="50000"/>
                            </a:schemeClr>
                          </a:solidFill>
                        </a:rPr>
                        <a:t>fahren</a:t>
                      </a:r>
                      <a:r>
                        <a:rPr lang="en-GB" sz="2400" b="0" dirty="0">
                          <a:solidFill>
                            <a:schemeClr val="accent5">
                              <a:lumMod val="50000"/>
                            </a:schemeClr>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0615868"/>
                  </a:ext>
                </a:extLst>
              </a:tr>
            </a:tbl>
          </a:graphicData>
        </a:graphic>
      </p:graphicFrame>
      <p:sp>
        <p:nvSpPr>
          <p:cNvPr id="11" name="Rectangle: Rounded Corners 10">
            <a:extLst>
              <a:ext uri="{FF2B5EF4-FFF2-40B4-BE49-F238E27FC236}">
                <a16:creationId xmlns:a16="http://schemas.microsoft.com/office/drawing/2014/main" id="{EB55CD87-2A00-463A-921D-C31FA56AE45A}"/>
              </a:ext>
            </a:extLst>
          </p:cNvPr>
          <p:cNvSpPr/>
          <p:nvPr/>
        </p:nvSpPr>
        <p:spPr>
          <a:xfrm>
            <a:off x="2288759" y="2438424"/>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a:t>
            </a:r>
          </a:p>
        </p:txBody>
      </p:sp>
      <p:sp>
        <p:nvSpPr>
          <p:cNvPr id="12" name="Rectangle: Rounded Corners 11">
            <a:extLst>
              <a:ext uri="{FF2B5EF4-FFF2-40B4-BE49-F238E27FC236}">
                <a16:creationId xmlns:a16="http://schemas.microsoft.com/office/drawing/2014/main" id="{C3C5A192-6DD0-4FCD-9AC9-ACFC3B737982}"/>
              </a:ext>
            </a:extLst>
          </p:cNvPr>
          <p:cNvSpPr/>
          <p:nvPr/>
        </p:nvSpPr>
        <p:spPr>
          <a:xfrm>
            <a:off x="2402647" y="3036875"/>
            <a:ext cx="1563703" cy="44504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a:t>
            </a:r>
          </a:p>
        </p:txBody>
      </p:sp>
      <p:sp>
        <p:nvSpPr>
          <p:cNvPr id="13" name="Rectangle: Rounded Corners 12">
            <a:extLst>
              <a:ext uri="{FF2B5EF4-FFF2-40B4-BE49-F238E27FC236}">
                <a16:creationId xmlns:a16="http://schemas.microsoft.com/office/drawing/2014/main" id="{CC69F4CF-B522-4CF4-AC6E-E56F04922DCF}"/>
              </a:ext>
            </a:extLst>
          </p:cNvPr>
          <p:cNvSpPr/>
          <p:nvPr/>
        </p:nvSpPr>
        <p:spPr>
          <a:xfrm>
            <a:off x="2174872" y="3575106"/>
            <a:ext cx="215328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 /__  ____</a:t>
            </a:r>
          </a:p>
        </p:txBody>
      </p:sp>
      <p:sp>
        <p:nvSpPr>
          <p:cNvPr id="14" name="Rectangle: Rounded Corners 13">
            <a:extLst>
              <a:ext uri="{FF2B5EF4-FFF2-40B4-BE49-F238E27FC236}">
                <a16:creationId xmlns:a16="http://schemas.microsoft.com/office/drawing/2014/main" id="{81BAD19E-9205-4C77-9CC8-1E5E3550A149}"/>
              </a:ext>
            </a:extLst>
          </p:cNvPr>
          <p:cNvSpPr/>
          <p:nvPr/>
        </p:nvSpPr>
        <p:spPr>
          <a:xfrm>
            <a:off x="2402647" y="4079835"/>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p>
        </p:txBody>
      </p:sp>
      <p:sp>
        <p:nvSpPr>
          <p:cNvPr id="15" name="Rectangle: Rounded Corners 14">
            <a:extLst>
              <a:ext uri="{FF2B5EF4-FFF2-40B4-BE49-F238E27FC236}">
                <a16:creationId xmlns:a16="http://schemas.microsoft.com/office/drawing/2014/main" id="{E105F5EA-2FA2-4CB1-8576-7C0F062123F3}"/>
              </a:ext>
            </a:extLst>
          </p:cNvPr>
          <p:cNvSpPr/>
          <p:nvPr/>
        </p:nvSpPr>
        <p:spPr>
          <a:xfrm>
            <a:off x="2406597" y="4615492"/>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p>
        </p:txBody>
      </p:sp>
      <p:sp>
        <p:nvSpPr>
          <p:cNvPr id="16" name="Rectangle: Rounded Corners 15">
            <a:extLst>
              <a:ext uri="{FF2B5EF4-FFF2-40B4-BE49-F238E27FC236}">
                <a16:creationId xmlns:a16="http://schemas.microsoft.com/office/drawing/2014/main" id="{2040C985-25DE-495F-A4F7-20F1A300FE1E}"/>
              </a:ext>
            </a:extLst>
          </p:cNvPr>
          <p:cNvSpPr/>
          <p:nvPr/>
        </p:nvSpPr>
        <p:spPr>
          <a:xfrm>
            <a:off x="2355776" y="5083774"/>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p>
        </p:txBody>
      </p:sp>
      <p:sp>
        <p:nvSpPr>
          <p:cNvPr id="25" name="Rectangle: Rounded Corners 24">
            <a:extLst>
              <a:ext uri="{FF2B5EF4-FFF2-40B4-BE49-F238E27FC236}">
                <a16:creationId xmlns:a16="http://schemas.microsoft.com/office/drawing/2014/main" id="{92847A8C-C124-4544-AC65-8AF2FC782E01}"/>
              </a:ext>
            </a:extLst>
          </p:cNvPr>
          <p:cNvSpPr/>
          <p:nvPr/>
        </p:nvSpPr>
        <p:spPr>
          <a:xfrm>
            <a:off x="2361911" y="5749405"/>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p>
        </p:txBody>
      </p:sp>
      <p:sp>
        <p:nvSpPr>
          <p:cNvPr id="2" name="Rectangle: Rounded Corners 1">
            <a:extLst>
              <a:ext uri="{FF2B5EF4-FFF2-40B4-BE49-F238E27FC236}">
                <a16:creationId xmlns:a16="http://schemas.microsoft.com/office/drawing/2014/main" id="{801CE3EF-5311-4ED6-9A81-CBC2B85520BC}"/>
              </a:ext>
            </a:extLst>
          </p:cNvPr>
          <p:cNvSpPr/>
          <p:nvPr/>
        </p:nvSpPr>
        <p:spPr>
          <a:xfrm>
            <a:off x="4413504" y="2548128"/>
            <a:ext cx="2474976" cy="3754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A586D87C-C292-4D8F-9E20-2DBE5D14290B}"/>
              </a:ext>
            </a:extLst>
          </p:cNvPr>
          <p:cNvSpPr/>
          <p:nvPr/>
        </p:nvSpPr>
        <p:spPr>
          <a:xfrm>
            <a:off x="4413504" y="3036875"/>
            <a:ext cx="2840736" cy="3754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84E0E497-B42D-467E-A30B-60926386E8D4}"/>
              </a:ext>
            </a:extLst>
          </p:cNvPr>
          <p:cNvSpPr/>
          <p:nvPr/>
        </p:nvSpPr>
        <p:spPr>
          <a:xfrm>
            <a:off x="4416472" y="3575106"/>
            <a:ext cx="4300807" cy="3754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355182B3-61D5-4731-A425-ECB434BFF0FE}"/>
              </a:ext>
            </a:extLst>
          </p:cNvPr>
          <p:cNvSpPr/>
          <p:nvPr/>
        </p:nvSpPr>
        <p:spPr>
          <a:xfrm>
            <a:off x="4230624" y="4168401"/>
            <a:ext cx="3657600" cy="3754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68D7A54D-EB3B-4DAA-972D-CE3243168866}"/>
              </a:ext>
            </a:extLst>
          </p:cNvPr>
          <p:cNvSpPr/>
          <p:nvPr/>
        </p:nvSpPr>
        <p:spPr>
          <a:xfrm>
            <a:off x="4328159" y="4729598"/>
            <a:ext cx="4949952" cy="3754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2EC5C2A1-0AAD-4BF9-A8C3-497E6FF08434}"/>
              </a:ext>
            </a:extLst>
          </p:cNvPr>
          <p:cNvSpPr/>
          <p:nvPr/>
        </p:nvSpPr>
        <p:spPr>
          <a:xfrm>
            <a:off x="4413504" y="5195379"/>
            <a:ext cx="4754880" cy="3754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Rounded Corners 31">
            <a:extLst>
              <a:ext uri="{FF2B5EF4-FFF2-40B4-BE49-F238E27FC236}">
                <a16:creationId xmlns:a16="http://schemas.microsoft.com/office/drawing/2014/main" id="{EE80B5F1-7FCD-4C83-865D-94D3EA87955F}"/>
              </a:ext>
            </a:extLst>
          </p:cNvPr>
          <p:cNvSpPr/>
          <p:nvPr/>
        </p:nvSpPr>
        <p:spPr>
          <a:xfrm>
            <a:off x="4413504" y="5820411"/>
            <a:ext cx="3625110" cy="3754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peech Bubble: Rectangle with Corners Rounded 17">
            <a:extLst>
              <a:ext uri="{FF2B5EF4-FFF2-40B4-BE49-F238E27FC236}">
                <a16:creationId xmlns:a16="http://schemas.microsoft.com/office/drawing/2014/main" id="{096C4665-9327-4A12-ABEF-42A36B7187FF}"/>
              </a:ext>
            </a:extLst>
          </p:cNvPr>
          <p:cNvSpPr/>
          <p:nvPr/>
        </p:nvSpPr>
        <p:spPr>
          <a:xfrm>
            <a:off x="9363456" y="1709466"/>
            <a:ext cx="2713662" cy="1256581"/>
          </a:xfrm>
          <a:prstGeom prst="wedgeRoundRectCallout">
            <a:avLst>
              <a:gd name="adj1" fmla="val -57365"/>
              <a:gd name="adj2" fmla="val -21356"/>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a:t>
            </a:r>
            <a:b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2nd verb is at the end,</a:t>
            </a:r>
            <a: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t> and there is no </a:t>
            </a:r>
            <a:r>
              <a:rPr kumimoji="0" lang="de-DE" sz="2000" b="1" i="1" u="none" strike="noStrike" kern="1200" cap="none" spc="0" normalizeH="0" noProof="0" dirty="0">
                <a:ln>
                  <a:noFill/>
                </a:ln>
                <a:solidFill>
                  <a:prstClr val="white"/>
                </a:solidFill>
                <a:effectLst/>
                <a:uLnTx/>
                <a:uFillTx/>
                <a:latin typeface="Century Gothic" panose="020F0302020204030204"/>
                <a:ea typeface="+mn-ea"/>
                <a:cs typeface="+mn-cs"/>
              </a:rPr>
              <a:t>zu</a:t>
            </a:r>
            <a: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6426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25" grpId="0" animBg="1"/>
      <p:bldP spid="25" grpId="1" animBg="1"/>
      <p:bldP spid="2" grpId="0" animBg="1"/>
      <p:bldP spid="27" grpId="0" animBg="1"/>
      <p:bldP spid="28" grpId="0" animBg="1"/>
      <p:bldP spid="29" grpId="0" animBg="1"/>
      <p:bldP spid="30" grpId="0" animBg="1"/>
      <p:bldP spid="31"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10183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zu</a:t>
            </a:r>
            <a:r>
              <a:rPr lang="en-GB" sz="3600" b="1" dirty="0">
                <a:solidFill>
                  <a:schemeClr val="bg1"/>
                </a:solidFill>
              </a:rPr>
              <a:t> + </a:t>
            </a:r>
            <a:r>
              <a:rPr lang="en-GB" sz="3600" b="1" dirty="0" err="1">
                <a:solidFill>
                  <a:schemeClr val="bg1"/>
                </a:solidFill>
              </a:rPr>
              <a:t>Infinitiv</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982" y="1061509"/>
            <a:ext cx="113972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the infinitive is typically the 2</a:t>
            </a:r>
            <a:r>
              <a:rPr kumimoji="0" lang="en-US" sz="2400" b="0"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verb in a clause and goes at the end:</a:t>
            </a:r>
          </a:p>
        </p:txBody>
      </p:sp>
      <p:cxnSp>
        <p:nvCxnSpPr>
          <p:cNvPr id="9" name="Straight Arrow Connector 8">
            <a:extLst>
              <a:ext uri="{FF2B5EF4-FFF2-40B4-BE49-F238E27FC236}">
                <a16:creationId xmlns:a16="http://schemas.microsoft.com/office/drawing/2014/main" id="{5B0F1396-5D33-432F-9EEB-5246D676ACAB}"/>
              </a:ext>
            </a:extLst>
          </p:cNvPr>
          <p:cNvCxnSpPr>
            <a:cxnSpLocks/>
          </p:cNvCxnSpPr>
          <p:nvPr/>
        </p:nvCxnSpPr>
        <p:spPr>
          <a:xfrm>
            <a:off x="3101837" y="1662761"/>
            <a:ext cx="0" cy="443075"/>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7B6729-F35E-4D11-9C16-BEC3AB04E305}"/>
              </a:ext>
            </a:extLst>
          </p:cNvPr>
          <p:cNvSpPr/>
          <p:nvPr/>
        </p:nvSpPr>
        <p:spPr>
          <a:xfrm>
            <a:off x="179999" y="2382038"/>
            <a:ext cx="5781683" cy="3604496"/>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B59DFAAC-6C5B-4459-98B4-CE61B40D4832}"/>
              </a:ext>
            </a:extLst>
          </p:cNvPr>
          <p:cNvSpPr/>
          <p:nvPr/>
        </p:nvSpPr>
        <p:spPr>
          <a:xfrm>
            <a:off x="6230318" y="2382037"/>
            <a:ext cx="5700795" cy="3604496"/>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166465C7-B0A0-478E-BDC1-B5C0B8B0ABBA}"/>
              </a:ext>
            </a:extLst>
          </p:cNvPr>
          <p:cNvSpPr txBox="1"/>
          <p:nvPr/>
        </p:nvSpPr>
        <p:spPr>
          <a:xfrm>
            <a:off x="151605" y="2353769"/>
            <a:ext cx="52003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modals</a:t>
            </a:r>
          </a:p>
        </p:txBody>
      </p:sp>
      <p:sp>
        <p:nvSpPr>
          <p:cNvPr id="17" name="TextBox 16">
            <a:extLst>
              <a:ext uri="{FF2B5EF4-FFF2-40B4-BE49-F238E27FC236}">
                <a16:creationId xmlns:a16="http://schemas.microsoft.com/office/drawing/2014/main" id="{E90D2E33-BF5C-424C-A01F-FF4F78A6000F}"/>
              </a:ext>
            </a:extLst>
          </p:cNvPr>
          <p:cNvSpPr txBox="1"/>
          <p:nvPr/>
        </p:nvSpPr>
        <p:spPr>
          <a:xfrm>
            <a:off x="6726264" y="2385397"/>
            <a:ext cx="51133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other verbs OR es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adjective</a:t>
            </a:r>
          </a:p>
        </p:txBody>
      </p:sp>
      <p:sp>
        <p:nvSpPr>
          <p:cNvPr id="21" name="TextBox 20">
            <a:extLst>
              <a:ext uri="{FF2B5EF4-FFF2-40B4-BE49-F238E27FC236}">
                <a16:creationId xmlns:a16="http://schemas.microsoft.com/office/drawing/2014/main" id="{4C4517C7-9043-4959-BCC8-D55B72394D32}"/>
              </a:ext>
            </a:extLst>
          </p:cNvPr>
          <p:cNvSpPr txBox="1"/>
          <p:nvPr/>
        </p:nvSpPr>
        <p:spPr>
          <a:xfrm>
            <a:off x="179999" y="3735327"/>
            <a:ext cx="45076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66E10FE0-3108-4D78-AE1E-2F3E1946B0C8}"/>
              </a:ext>
            </a:extLst>
          </p:cNvPr>
          <p:cNvSpPr txBox="1"/>
          <p:nvPr/>
        </p:nvSpPr>
        <p:spPr>
          <a:xfrm>
            <a:off x="179999" y="2983514"/>
            <a:ext cx="5386092" cy="461665"/>
          </a:xfrm>
          <a:prstGeom prst="rect">
            <a:avLst/>
          </a:prstGeom>
          <a:noFill/>
        </p:spPr>
        <p:txBody>
          <a:bodyPr wrap="square" rtlCol="0">
            <a:spAutoFit/>
          </a:bodyPr>
          <a:lstStyle/>
          <a:p>
            <a:pPr lvl="0"/>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err="1">
                <a:solidFill>
                  <a:srgbClr val="4472C4">
                    <a:lumMod val="50000"/>
                  </a:srgbClr>
                </a:solidFill>
              </a:rPr>
              <a:t>unsere</a:t>
            </a:r>
            <a:r>
              <a:rPr lang="en-GB" sz="2400" dirty="0">
                <a:solidFill>
                  <a:srgbClr val="4472C4">
                    <a:lumMod val="50000"/>
                  </a:srgbClr>
                </a:solidFill>
              </a:rPr>
              <a:t> </a:t>
            </a:r>
            <a:r>
              <a:rPr lang="en-GB" sz="2400" dirty="0" err="1">
                <a:solidFill>
                  <a:srgbClr val="4472C4">
                    <a:lumMod val="50000"/>
                  </a:srgbClr>
                </a:solidFill>
              </a:rPr>
              <a:t>Ziele</a:t>
            </a:r>
            <a:r>
              <a:rPr lang="en-GB" sz="2400" dirty="0">
                <a:solidFill>
                  <a:srgbClr val="4472C4">
                    <a:lumMod val="50000"/>
                  </a:srgbClr>
                </a:solidFill>
              </a:rPr>
              <a:t> </a:t>
            </a:r>
            <a:r>
              <a:rPr lang="en-GB" sz="2400" b="1" dirty="0" err="1">
                <a:solidFill>
                  <a:srgbClr val="4472C4">
                    <a:lumMod val="50000"/>
                  </a:srgbClr>
                </a:solidFill>
              </a:rPr>
              <a:t>erreichen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B4EC3645-7B00-421A-A9FD-3B2AECEAF761}"/>
              </a:ext>
            </a:extLst>
          </p:cNvPr>
          <p:cNvSpPr txBox="1"/>
          <p:nvPr/>
        </p:nvSpPr>
        <p:spPr>
          <a:xfrm>
            <a:off x="178805" y="4540823"/>
            <a:ext cx="52003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wollen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gesund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b="1" dirty="0" err="1">
                <a:solidFill>
                  <a:srgbClr val="4472C4">
                    <a:lumMod val="50000"/>
                  </a:srgbClr>
                </a:solidFill>
                <a:latin typeface="Century Gothic" panose="020F0302020204030204"/>
              </a:rPr>
              <a:t>essen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TextBox 25">
            <a:extLst>
              <a:ext uri="{FF2B5EF4-FFF2-40B4-BE49-F238E27FC236}">
                <a16:creationId xmlns:a16="http://schemas.microsoft.com/office/drawing/2014/main" id="{CE09B105-AAFD-4B53-940D-45AE99287DC1}"/>
              </a:ext>
            </a:extLst>
          </p:cNvPr>
          <p:cNvSpPr txBox="1"/>
          <p:nvPr/>
        </p:nvSpPr>
        <p:spPr>
          <a:xfrm>
            <a:off x="6311205" y="5391163"/>
            <a:ext cx="57007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r>
              <a:rPr kumimoji="0" lang="en-GB" sz="2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fitter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r>
              <a:rPr kumimoji="0" lang="en-GB"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zu</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50000913-6CE0-4F88-82FC-60621661A31E}"/>
              </a:ext>
            </a:extLst>
          </p:cNvPr>
          <p:cNvSpPr txBox="1"/>
          <p:nvPr/>
        </p:nvSpPr>
        <p:spPr>
          <a:xfrm>
            <a:off x="178805" y="5383280"/>
            <a:ext cx="57007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können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fitter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aussehen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3AAF19D9-3F19-4EA2-8D46-D89598E16084}"/>
              </a:ext>
            </a:extLst>
          </p:cNvPr>
          <p:cNvSpPr txBox="1"/>
          <p:nvPr/>
        </p:nvSpPr>
        <p:spPr>
          <a:xfrm>
            <a:off x="6230318" y="2944399"/>
            <a:ext cx="55281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GB" sz="2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zu</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erreichen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cxnSp>
        <p:nvCxnSpPr>
          <p:cNvPr id="33" name="Straight Arrow Connector 32">
            <a:extLst>
              <a:ext uri="{FF2B5EF4-FFF2-40B4-BE49-F238E27FC236}">
                <a16:creationId xmlns:a16="http://schemas.microsoft.com/office/drawing/2014/main" id="{5F69F850-6F93-47C4-8C4E-B2BB58058E30}"/>
              </a:ext>
            </a:extLst>
          </p:cNvPr>
          <p:cNvCxnSpPr>
            <a:cxnSpLocks/>
          </p:cNvCxnSpPr>
          <p:nvPr/>
        </p:nvCxnSpPr>
        <p:spPr>
          <a:xfrm>
            <a:off x="8973517" y="1662761"/>
            <a:ext cx="0" cy="443075"/>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6" name="Speech Bubble: Rectangle with Corners Rounded 35">
            <a:extLst>
              <a:ext uri="{FF2B5EF4-FFF2-40B4-BE49-F238E27FC236}">
                <a16:creationId xmlns:a16="http://schemas.microsoft.com/office/drawing/2014/main" id="{E7B77737-0A56-465B-B454-7B0621B082AD}"/>
              </a:ext>
            </a:extLst>
          </p:cNvPr>
          <p:cNvSpPr/>
          <p:nvPr/>
        </p:nvSpPr>
        <p:spPr>
          <a:xfrm>
            <a:off x="6726264" y="5970354"/>
            <a:ext cx="3937040" cy="640600"/>
          </a:xfrm>
          <a:prstGeom prst="wedgeRoundRectCallout">
            <a:avLst>
              <a:gd name="adj1" fmla="val 31380"/>
              <a:gd name="adj2" fmla="val -889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 with separable verbs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zu</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joins</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prefix and infinitive.</a:t>
            </a:r>
          </a:p>
        </p:txBody>
      </p:sp>
      <p:sp>
        <p:nvSpPr>
          <p:cNvPr id="25" name="Speech Bubble: Rectangle with Corners Rounded 24">
            <a:extLst>
              <a:ext uri="{FF2B5EF4-FFF2-40B4-BE49-F238E27FC236}">
                <a16:creationId xmlns:a16="http://schemas.microsoft.com/office/drawing/2014/main" id="{EC5B819F-12F1-4F40-9275-0288CB7D611B}"/>
              </a:ext>
            </a:extLst>
          </p:cNvPr>
          <p:cNvSpPr/>
          <p:nvPr/>
        </p:nvSpPr>
        <p:spPr>
          <a:xfrm>
            <a:off x="3968246" y="1489393"/>
            <a:ext cx="3401118" cy="1004589"/>
          </a:xfrm>
          <a:prstGeom prst="wedgeRoundRectCallout">
            <a:avLst>
              <a:gd name="adj1" fmla="val -15675"/>
              <a:gd name="adj2" fmla="val 7561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 the meanings are similar, but the structures are a bit  different.</a:t>
            </a:r>
          </a:p>
        </p:txBody>
      </p:sp>
      <p:sp>
        <p:nvSpPr>
          <p:cNvPr id="28" name="TextBox 27">
            <a:extLst>
              <a:ext uri="{FF2B5EF4-FFF2-40B4-BE49-F238E27FC236}">
                <a16:creationId xmlns:a16="http://schemas.microsoft.com/office/drawing/2014/main" id="{46AEBF95-196A-413F-AC14-34A84B67B838}"/>
              </a:ext>
            </a:extLst>
          </p:cNvPr>
          <p:cNvSpPr txBox="1"/>
          <p:nvPr/>
        </p:nvSpPr>
        <p:spPr>
          <a:xfrm>
            <a:off x="6230318" y="3735327"/>
            <a:ext cx="5528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planen</a:t>
            </a:r>
            <a:r>
              <a:rPr kumimoji="0" lang="en-GB" sz="2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zu</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lernen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A3F198C6-8EDA-4DE7-A471-51EAC9C6A521}"/>
              </a:ext>
            </a:extLst>
          </p:cNvPr>
          <p:cNvSpPr txBox="1"/>
          <p:nvPr/>
        </p:nvSpPr>
        <p:spPr>
          <a:xfrm>
            <a:off x="6257518" y="4525162"/>
            <a:ext cx="5528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versprechen</a:t>
            </a:r>
            <a:r>
              <a:rPr kumimoji="0" lang="en-GB" sz="2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gesund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zu</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lang="en-GB" sz="2400" b="1" dirty="0" err="1">
                <a:solidFill>
                  <a:schemeClr val="accent5">
                    <a:lumMod val="50000"/>
                  </a:schemeClr>
                </a:solidFill>
                <a:latin typeface="Century Gothic" panose="020F0302020204030204"/>
              </a:rPr>
              <a:t>essen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76901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7" grpId="0"/>
      <p:bldP spid="21" grpId="0"/>
      <p:bldP spid="23" grpId="0"/>
      <p:bldP spid="24" grpId="0"/>
      <p:bldP spid="26" grpId="0"/>
      <p:bldP spid="29" grpId="0"/>
      <p:bldP spid="30" grpId="0"/>
      <p:bldP spid="36" grpId="0" animBg="1"/>
      <p:bldP spid="25" grpId="0" animBg="1"/>
      <p:bldP spid="28"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574535" cy="869950"/>
          </a:xfrm>
          <a:prstGeom prst="rect">
            <a:avLst/>
          </a:prstGeom>
        </p:spPr>
      </p:pic>
      <p:sp>
        <p:nvSpPr>
          <p:cNvPr id="4" name="Title 3"/>
          <p:cNvSpPr>
            <a:spLocks noGrp="1"/>
          </p:cNvSpPr>
          <p:nvPr>
            <p:ph type="title"/>
          </p:nvPr>
        </p:nvSpPr>
        <p:spPr>
          <a:xfrm>
            <a:off x="0" y="294041"/>
            <a:ext cx="5034708" cy="707849"/>
          </a:xfrm>
        </p:spPr>
        <p:txBody>
          <a:bodyPr>
            <a:noAutofit/>
          </a:bodyPr>
          <a:lstStyle/>
          <a:p>
            <a:r>
              <a:rPr lang="en-GB" sz="2800" b="1" dirty="0" err="1">
                <a:solidFill>
                  <a:schemeClr val="bg1"/>
                </a:solidFill>
              </a:rPr>
              <a:t>Ziele</a:t>
            </a:r>
            <a:r>
              <a:rPr lang="en-GB" sz="2800" b="1" dirty="0">
                <a:solidFill>
                  <a:schemeClr val="bg1"/>
                </a:solidFill>
              </a:rPr>
              <a:t> </a:t>
            </a:r>
            <a:r>
              <a:rPr lang="en-GB" sz="2800" b="1" dirty="0" err="1">
                <a:solidFill>
                  <a:schemeClr val="bg1"/>
                </a:solidFill>
              </a:rPr>
              <a:t>für</a:t>
            </a:r>
            <a:r>
              <a:rPr lang="en-GB" sz="2800" b="1" dirty="0">
                <a:solidFill>
                  <a:schemeClr val="bg1"/>
                </a:solidFill>
              </a:rPr>
              <a:t> das </a:t>
            </a:r>
            <a:r>
              <a:rPr lang="en-GB" sz="2800" b="1" dirty="0" err="1">
                <a:solidFill>
                  <a:schemeClr val="bg1"/>
                </a:solidFill>
              </a:rPr>
              <a:t>neue</a:t>
            </a:r>
            <a:r>
              <a:rPr lang="en-GB" sz="2800" b="1" dirty="0">
                <a:solidFill>
                  <a:schemeClr val="bg1"/>
                </a:solidFill>
              </a:rPr>
              <a:t> </a:t>
            </a:r>
            <a:r>
              <a:rPr lang="en-GB" sz="2800" b="1" dirty="0" err="1">
                <a:solidFill>
                  <a:schemeClr val="bg1"/>
                </a:solidFill>
              </a:rPr>
              <a:t>Jahr</a:t>
            </a:r>
            <a:r>
              <a:rPr lang="en-GB" sz="28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92299" y="247046"/>
            <a:ext cx="196502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7840" y="1154626"/>
            <a:ext cx="11101272" cy="400110"/>
          </a:xfrm>
          <a:prstGeom prst="rect">
            <a:avLst/>
          </a:prstGeom>
          <a:noFill/>
        </p:spPr>
        <p:txBody>
          <a:bodyPr wrap="square" rtlCol="0">
            <a:spAutoFit/>
          </a:bodyPr>
          <a:lstStyle/>
          <a:p>
            <a:r>
              <a:rPr lang="en-US" sz="2000" dirty="0">
                <a:solidFill>
                  <a:schemeClr val="accent5">
                    <a:lumMod val="50000"/>
                  </a:schemeClr>
                </a:solidFill>
              </a:rPr>
              <a:t>Mia </a:t>
            </a:r>
            <a:r>
              <a:rPr lang="en-US" sz="2000" dirty="0" err="1">
                <a:solidFill>
                  <a:schemeClr val="accent5">
                    <a:lumMod val="50000"/>
                  </a:schemeClr>
                </a:solidFill>
              </a:rPr>
              <a:t>redet</a:t>
            </a:r>
            <a:r>
              <a:rPr lang="en-US" sz="2000" dirty="0">
                <a:solidFill>
                  <a:schemeClr val="accent5">
                    <a:lumMod val="50000"/>
                  </a:schemeClr>
                </a:solidFill>
              </a:rPr>
              <a:t> </a:t>
            </a:r>
            <a:r>
              <a:rPr lang="en-US" sz="2000" dirty="0" err="1">
                <a:solidFill>
                  <a:schemeClr val="accent5">
                    <a:lumMod val="50000"/>
                  </a:schemeClr>
                </a:solidFill>
              </a:rPr>
              <a:t>mit</a:t>
            </a:r>
            <a:r>
              <a:rPr lang="en-US" sz="2000" dirty="0">
                <a:solidFill>
                  <a:schemeClr val="accent5">
                    <a:lumMod val="50000"/>
                  </a:schemeClr>
                </a:solidFill>
              </a:rPr>
              <a:t> Wolfgang und Mehmet </a:t>
            </a:r>
            <a:r>
              <a:rPr lang="en-US" sz="2000" dirty="0" err="1">
                <a:solidFill>
                  <a:schemeClr val="accent5">
                    <a:lumMod val="50000"/>
                  </a:schemeClr>
                </a:solidFill>
              </a:rPr>
              <a:t>über</a:t>
            </a:r>
            <a:r>
              <a:rPr lang="en-US" sz="2000" dirty="0">
                <a:solidFill>
                  <a:schemeClr val="accent5">
                    <a:lumMod val="50000"/>
                  </a:schemeClr>
                </a:solidFill>
              </a:rPr>
              <a:t> Katja und Heidi.</a:t>
            </a:r>
          </a:p>
        </p:txBody>
      </p:sp>
      <p:pic>
        <p:nvPicPr>
          <p:cNvPr id="7" name="Picture 6" descr="A picture containing text, sign&#10;&#10;Description automatically generated">
            <a:extLst>
              <a:ext uri="{FF2B5EF4-FFF2-40B4-BE49-F238E27FC236}">
                <a16:creationId xmlns:a16="http://schemas.microsoft.com/office/drawing/2014/main" id="{FDE1A660-4603-46B1-A7FB-7C5CF1EC35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299" t="6961" r="10529" b="24581"/>
          <a:stretch/>
        </p:blipFill>
        <p:spPr>
          <a:xfrm>
            <a:off x="7584559" y="247046"/>
            <a:ext cx="1746727" cy="1010142"/>
          </a:xfrm>
          <a:prstGeom prst="rect">
            <a:avLst/>
          </a:prstGeom>
        </p:spPr>
      </p:pic>
      <p:graphicFrame>
        <p:nvGraphicFramePr>
          <p:cNvPr id="8" name="Table 6">
            <a:extLst>
              <a:ext uri="{FF2B5EF4-FFF2-40B4-BE49-F238E27FC236}">
                <a16:creationId xmlns:a16="http://schemas.microsoft.com/office/drawing/2014/main" id="{F80A3A2D-6510-4F57-A709-5042D37C795E}"/>
              </a:ext>
            </a:extLst>
          </p:cNvPr>
          <p:cNvGraphicFramePr>
            <a:graphicFrameLocks noGrp="1"/>
          </p:cNvGraphicFramePr>
          <p:nvPr>
            <p:extLst>
              <p:ext uri="{D42A27DB-BD31-4B8C-83A1-F6EECF244321}">
                <p14:modId xmlns:p14="http://schemas.microsoft.com/office/powerpoint/2010/main" val="2647447127"/>
              </p:ext>
            </p:extLst>
          </p:nvPr>
        </p:nvGraphicFramePr>
        <p:xfrm>
          <a:off x="812305" y="1814532"/>
          <a:ext cx="10170666" cy="4473603"/>
        </p:xfrm>
        <a:graphic>
          <a:graphicData uri="http://schemas.openxmlformats.org/drawingml/2006/table">
            <a:tbl>
              <a:tblPr firstRow="1" bandRow="1">
                <a:tableStyleId>{D27102A9-8310-4765-A935-A1911B00CA55}</a:tableStyleId>
              </a:tblPr>
              <a:tblGrid>
                <a:gridCol w="581623">
                  <a:extLst>
                    <a:ext uri="{9D8B030D-6E8A-4147-A177-3AD203B41FA5}">
                      <a16:colId xmlns:a16="http://schemas.microsoft.com/office/drawing/2014/main" val="2607353726"/>
                    </a:ext>
                  </a:extLst>
                </a:gridCol>
                <a:gridCol w="2835703">
                  <a:extLst>
                    <a:ext uri="{9D8B030D-6E8A-4147-A177-3AD203B41FA5}">
                      <a16:colId xmlns:a16="http://schemas.microsoft.com/office/drawing/2014/main" val="1600817978"/>
                    </a:ext>
                  </a:extLst>
                </a:gridCol>
                <a:gridCol w="2941504">
                  <a:extLst>
                    <a:ext uri="{9D8B030D-6E8A-4147-A177-3AD203B41FA5}">
                      <a16:colId xmlns:a16="http://schemas.microsoft.com/office/drawing/2014/main" val="2882346953"/>
                    </a:ext>
                  </a:extLst>
                </a:gridCol>
                <a:gridCol w="2005070">
                  <a:extLst>
                    <a:ext uri="{9D8B030D-6E8A-4147-A177-3AD203B41FA5}">
                      <a16:colId xmlns:a16="http://schemas.microsoft.com/office/drawing/2014/main" val="2296678447"/>
                    </a:ext>
                  </a:extLst>
                </a:gridCol>
                <a:gridCol w="1806766">
                  <a:extLst>
                    <a:ext uri="{9D8B030D-6E8A-4147-A177-3AD203B41FA5}">
                      <a16:colId xmlns:a16="http://schemas.microsoft.com/office/drawing/2014/main" val="2609792770"/>
                    </a:ext>
                  </a:extLst>
                </a:gridCol>
              </a:tblGrid>
              <a:tr h="497067">
                <a:tc>
                  <a:txBody>
                    <a:bodyPr/>
                    <a:lstStyle/>
                    <a:p>
                      <a:endParaRPr lang="en-GB" dirty="0"/>
                    </a:p>
                  </a:txBody>
                  <a:tcPr/>
                </a:tc>
                <a:tc gridSpan="2">
                  <a:txBody>
                    <a:bodyPr/>
                    <a:lstStyle/>
                    <a:p>
                      <a:r>
                        <a:rPr lang="en-US" sz="2000" dirty="0" err="1">
                          <a:solidFill>
                            <a:schemeClr val="accent5">
                              <a:lumMod val="50000"/>
                            </a:schemeClr>
                          </a:solidFill>
                        </a:rPr>
                        <a:t>Hör</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Schreib</a:t>
                      </a:r>
                      <a:r>
                        <a:rPr lang="en-US" sz="2000" dirty="0">
                          <a:solidFill>
                            <a:schemeClr val="accent5">
                              <a:lumMod val="50000"/>
                            </a:schemeClr>
                          </a:solidFill>
                        </a:rPr>
                        <a:t> die </a:t>
                      </a:r>
                      <a:r>
                        <a:rPr lang="en-US" sz="2000" dirty="0" err="1">
                          <a:solidFill>
                            <a:schemeClr val="accent5">
                              <a:lumMod val="50000"/>
                            </a:schemeClr>
                          </a:solidFill>
                        </a:rPr>
                        <a:t>Satzteile</a:t>
                      </a:r>
                      <a:r>
                        <a:rPr lang="en-US" sz="2000" dirty="0">
                          <a:solidFill>
                            <a:schemeClr val="accent5">
                              <a:lumMod val="50000"/>
                            </a:schemeClr>
                          </a:solidFill>
                        </a:rPr>
                        <a:t> auf Deutsch.</a:t>
                      </a:r>
                      <a:endParaRPr lang="en-GB" sz="2000" dirty="0">
                        <a:solidFill>
                          <a:schemeClr val="accent5">
                            <a:lumMod val="50000"/>
                          </a:schemeClr>
                        </a:solidFill>
                      </a:endParaRPr>
                    </a:p>
                  </a:txBody>
                  <a:tcPr anchor="ctr">
                    <a:lnR w="12700" cap="flat" cmpd="sng" algn="ctr">
                      <a:noFill/>
                      <a:prstDash val="solid"/>
                      <a:round/>
                      <a:headEnd type="none" w="med" len="med"/>
                      <a:tailEnd type="none" w="med" len="med"/>
                    </a:lnR>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chemeClr val="accent5">
                            <a:lumMod val="50000"/>
                          </a:schemeClr>
                        </a:solidFill>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Welches Verb </a:t>
                      </a:r>
                      <a:r>
                        <a:rPr lang="en-GB" sz="2000" dirty="0" err="1">
                          <a:solidFill>
                            <a:schemeClr val="accent5">
                              <a:lumMod val="50000"/>
                            </a:schemeClr>
                          </a:solidFill>
                        </a:rPr>
                        <a:t>ist</a:t>
                      </a:r>
                      <a:r>
                        <a:rPr lang="en-GB" sz="2000" dirty="0">
                          <a:solidFill>
                            <a:schemeClr val="accent5">
                              <a:lumMod val="50000"/>
                            </a:schemeClr>
                          </a:solidFill>
                        </a:rPr>
                        <a:t> es?</a:t>
                      </a:r>
                      <a:endParaRPr lang="en-GB" sz="2000" b="0" dirty="0">
                        <a:solidFill>
                          <a:schemeClr val="accent5">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Ihr</a:t>
                      </a:r>
                      <a:r>
                        <a:rPr lang="en-GB" sz="2000" dirty="0">
                          <a:solidFill>
                            <a:srgbClr val="115076"/>
                          </a:solidFill>
                        </a:rPr>
                        <a:t> </a:t>
                      </a:r>
                      <a:r>
                        <a:rPr lang="en-GB" sz="2000" dirty="0" err="1">
                          <a:solidFill>
                            <a:srgbClr val="115076"/>
                          </a:solidFill>
                        </a:rPr>
                        <a:t>möchtet</a:t>
                      </a:r>
                      <a:endParaRPr lang="en-GB" sz="2000" dirty="0">
                        <a:solidFill>
                          <a:srgbClr val="115076"/>
                        </a:solidFill>
                      </a:endParaRPr>
                    </a:p>
                  </a:txBody>
                  <a:tcPr anchor="ctr"/>
                </a:tc>
                <a:tc>
                  <a:txBody>
                    <a:bodyPr/>
                    <a:lstStyle/>
                    <a:p>
                      <a:pPr algn="ctr"/>
                      <a:r>
                        <a:rPr lang="en-GB" sz="2000" dirty="0" err="1">
                          <a:solidFill>
                            <a:srgbClr val="115076"/>
                          </a:solidFill>
                        </a:rPr>
                        <a:t>eine</a:t>
                      </a:r>
                      <a:r>
                        <a:rPr lang="en-GB" sz="2000" dirty="0">
                          <a:solidFill>
                            <a:srgbClr val="115076"/>
                          </a:solidFill>
                        </a:rPr>
                        <a:t> </a:t>
                      </a:r>
                      <a:r>
                        <a:rPr lang="en-GB" sz="2000" dirty="0" err="1">
                          <a:solidFill>
                            <a:srgbClr val="115076"/>
                          </a:solidFill>
                        </a:rPr>
                        <a:t>neue</a:t>
                      </a:r>
                      <a:r>
                        <a:rPr lang="en-GB" sz="2000" dirty="0">
                          <a:solidFill>
                            <a:srgbClr val="115076"/>
                          </a:solidFill>
                        </a:rPr>
                        <a:t> </a:t>
                      </a:r>
                      <a:r>
                        <a:rPr lang="en-GB" sz="2000" dirty="0" err="1">
                          <a:solidFill>
                            <a:srgbClr val="115076"/>
                          </a:solidFill>
                        </a:rPr>
                        <a:t>Sprache</a:t>
                      </a:r>
                      <a:r>
                        <a:rPr lang="en-GB" sz="2000" dirty="0">
                          <a:solidFill>
                            <a:srgbClr val="115076"/>
                          </a:solidFill>
                        </a:rPr>
                        <a:t>…</a:t>
                      </a:r>
                      <a:endParaRPr lang="en-GB" sz="2000" dirty="0">
                        <a:solidFill>
                          <a:schemeClr val="accent1">
                            <a:lumMod val="50000"/>
                          </a:schemeClr>
                        </a:solidFill>
                      </a:endParaRPr>
                    </a:p>
                  </a:txBody>
                  <a:tcPr anchor="ctr">
                    <a:lnR w="12700" cap="flat" cmpd="sng" algn="ctr">
                      <a:solidFill>
                        <a:srgbClr val="115076"/>
                      </a:solidFill>
                      <a:prstDash val="solid"/>
                      <a:round/>
                      <a:headEnd type="none" w="med" len="med"/>
                      <a:tailEnd type="none" w="med" len="med"/>
                    </a:lnR>
                  </a:tcPr>
                </a:tc>
                <a:tc>
                  <a:txBody>
                    <a:bodyPr/>
                    <a:lstStyle/>
                    <a:p>
                      <a:pPr algn="ctr"/>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sprechen</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chemeClr val="accent1">
                              <a:lumMod val="50000"/>
                            </a:schemeClr>
                          </a:solidFill>
                        </a:rPr>
                        <a:t>lernen</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Sie </a:t>
                      </a:r>
                      <a:r>
                        <a:rPr lang="en-GB" sz="2000" dirty="0" err="1">
                          <a:solidFill>
                            <a:srgbClr val="115076"/>
                          </a:solidFill>
                        </a:rPr>
                        <a:t>wollen</a:t>
                      </a:r>
                      <a:endParaRPr lang="en-GB" sz="2000" dirty="0">
                        <a:solidFill>
                          <a:srgbClr val="115076"/>
                        </a:solidFill>
                      </a:endParaRPr>
                    </a:p>
                  </a:txBody>
                  <a:tcPr anchor="ctr"/>
                </a:tc>
                <a:tc>
                  <a:txBody>
                    <a:bodyPr/>
                    <a:lstStyle/>
                    <a:p>
                      <a:pPr algn="ctr"/>
                      <a:r>
                        <a:rPr lang="en-GB" sz="2000" dirty="0" err="1">
                          <a:solidFill>
                            <a:srgbClr val="115076"/>
                          </a:solidFill>
                        </a:rPr>
                        <a:t>positiv</a:t>
                      </a:r>
                      <a:r>
                        <a:rPr lang="en-GB" sz="2000" dirty="0">
                          <a:solidFill>
                            <a:srgbClr val="115076"/>
                          </a:solidFill>
                        </a:rPr>
                        <a:t>…</a:t>
                      </a:r>
                      <a:endParaRPr lang="en-GB" sz="2000" dirty="0">
                        <a:solidFill>
                          <a:schemeClr val="accent1">
                            <a:lumMod val="50000"/>
                          </a:schemeClr>
                        </a:solidFill>
                      </a:endParaRPr>
                    </a:p>
                  </a:txBody>
                  <a:tcPr anchor="ctr">
                    <a:lnR w="12700" cap="flat" cmpd="sng" algn="ctr">
                      <a:solidFill>
                        <a:srgbClr val="115076"/>
                      </a:solidFill>
                      <a:prstDash val="solid"/>
                      <a:round/>
                      <a:headEnd type="none" w="med" len="med"/>
                      <a:tailEnd type="none" w="med" len="med"/>
                    </a:lnR>
                  </a:tcPr>
                </a:tc>
                <a:tc>
                  <a:txBody>
                    <a:bodyPr/>
                    <a:lstStyle/>
                    <a:p>
                      <a:pPr algn="ctr"/>
                      <a:r>
                        <a:rPr lang="en-GB" sz="2000" dirty="0" err="1">
                          <a:solidFill>
                            <a:schemeClr val="accent1">
                              <a:lumMod val="50000"/>
                            </a:schemeClr>
                          </a:solidFill>
                        </a:rPr>
                        <a:t>denken</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bleiben</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Sie </a:t>
                      </a:r>
                      <a:r>
                        <a:rPr lang="en-GB" sz="2000" dirty="0" err="1">
                          <a:solidFill>
                            <a:srgbClr val="115076"/>
                          </a:solidFill>
                        </a:rPr>
                        <a:t>haben</a:t>
                      </a:r>
                      <a:r>
                        <a:rPr lang="en-GB" sz="2000" dirty="0">
                          <a:solidFill>
                            <a:srgbClr val="115076"/>
                          </a:solidFill>
                        </a:rPr>
                        <a:t> </a:t>
                      </a:r>
                      <a:r>
                        <a:rPr lang="en-GB" sz="2000" dirty="0" err="1">
                          <a:solidFill>
                            <a:srgbClr val="115076"/>
                          </a:solidFill>
                        </a:rPr>
                        <a:t>vor</a:t>
                      </a:r>
                      <a:endParaRPr lang="en-GB" sz="2000" dirty="0">
                        <a:solidFill>
                          <a:srgbClr val="115076"/>
                        </a:solidFill>
                      </a:endParaRPr>
                    </a:p>
                  </a:txBody>
                  <a:tcPr anchor="ctr"/>
                </a:tc>
                <a:tc>
                  <a:txBody>
                    <a:bodyPr/>
                    <a:lstStyle/>
                    <a:p>
                      <a:pPr algn="ctr"/>
                      <a:r>
                        <a:rPr lang="en-GB" sz="2000" dirty="0" err="1">
                          <a:solidFill>
                            <a:srgbClr val="115076"/>
                          </a:solidFill>
                        </a:rPr>
                        <a:t>gesünder</a:t>
                      </a:r>
                      <a:r>
                        <a:rPr lang="en-GB" sz="2000" dirty="0">
                          <a:solidFill>
                            <a:srgbClr val="115076"/>
                          </a:solidFill>
                        </a:rPr>
                        <a:t>…</a:t>
                      </a:r>
                      <a:endParaRPr lang="en-GB" sz="2000" dirty="0">
                        <a:solidFill>
                          <a:schemeClr val="accent1">
                            <a:lumMod val="50000"/>
                          </a:schemeClr>
                        </a:solidFill>
                      </a:endParaRPr>
                    </a:p>
                  </a:txBody>
                  <a:tcPr anchor="ctr">
                    <a:lnR w="12700" cap="flat" cmpd="sng" algn="ctr">
                      <a:solidFill>
                        <a:srgbClr val="115076"/>
                      </a:solidFill>
                      <a:prstDash val="solid"/>
                      <a:round/>
                      <a:headEnd type="none" w="med" len="med"/>
                      <a:tailEnd type="none" w="med" len="med"/>
                    </a:lnR>
                  </a:tcPr>
                </a:tc>
                <a:tc>
                  <a:txBody>
                    <a:bodyPr/>
                    <a:lstStyle/>
                    <a:p>
                      <a:pPr algn="ctr"/>
                      <a:r>
                        <a:rPr lang="en-GB" sz="2000" dirty="0" err="1">
                          <a:solidFill>
                            <a:schemeClr val="accent1">
                              <a:lumMod val="50000"/>
                            </a:schemeClr>
                          </a:solidFill>
                        </a:rPr>
                        <a:t>einzukaufen</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chemeClr val="accent1">
                              <a:lumMod val="50000"/>
                            </a:schemeClr>
                          </a:solidFill>
                        </a:rPr>
                        <a:t>essen</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Ihr</a:t>
                      </a:r>
                      <a:r>
                        <a:rPr lang="en-GB" sz="2000" dirty="0">
                          <a:solidFill>
                            <a:srgbClr val="115076"/>
                          </a:solidFill>
                        </a:rPr>
                        <a:t> </a:t>
                      </a:r>
                      <a:r>
                        <a:rPr lang="en-GB" sz="2000" dirty="0" err="1">
                          <a:solidFill>
                            <a:srgbClr val="115076"/>
                          </a:solidFill>
                        </a:rPr>
                        <a:t>werdet</a:t>
                      </a:r>
                      <a:endParaRPr lang="en-GB" sz="2000" dirty="0">
                        <a:solidFill>
                          <a:srgbClr val="115076"/>
                        </a:solidFill>
                      </a:endParaRPr>
                    </a:p>
                  </a:txBody>
                  <a:tcPr anchor="ctr"/>
                </a:tc>
                <a:tc>
                  <a:txBody>
                    <a:bodyPr/>
                    <a:lstStyle/>
                    <a:p>
                      <a:pPr algn="ctr"/>
                      <a:r>
                        <a:rPr lang="en-GB" sz="2000" dirty="0">
                          <a:solidFill>
                            <a:srgbClr val="115076"/>
                          </a:solidFill>
                        </a:rPr>
                        <a:t>Freunde…</a:t>
                      </a:r>
                      <a:endParaRPr lang="en-GB" sz="2000" dirty="0">
                        <a:solidFill>
                          <a:schemeClr val="accent1">
                            <a:lumMod val="50000"/>
                          </a:schemeClr>
                        </a:solidFill>
                      </a:endParaRPr>
                    </a:p>
                  </a:txBody>
                  <a:tcPr anchor="ctr">
                    <a:lnR w="12700" cap="flat" cmpd="sng" algn="ctr">
                      <a:solidFill>
                        <a:srgbClr val="115076"/>
                      </a:solidFill>
                      <a:prstDash val="solid"/>
                      <a:round/>
                      <a:headEnd type="none" w="med" len="med"/>
                      <a:tailEnd type="none" w="med" len="med"/>
                    </a:lnR>
                  </a:tcPr>
                </a:tc>
                <a:tc>
                  <a:txBody>
                    <a:bodyPr/>
                    <a:lstStyle/>
                    <a:p>
                      <a:pPr algn="ctr"/>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finden</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chemeClr val="accent1">
                              <a:lumMod val="50000"/>
                            </a:schemeClr>
                          </a:solidFill>
                        </a:rPr>
                        <a:t>treffen</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Ihr</a:t>
                      </a:r>
                      <a:r>
                        <a:rPr lang="en-GB" sz="2000" dirty="0">
                          <a:solidFill>
                            <a:srgbClr val="115076"/>
                          </a:solidFill>
                        </a:rPr>
                        <a:t> plant</a:t>
                      </a:r>
                    </a:p>
                  </a:txBody>
                  <a:tcPr anchor="ctr"/>
                </a:tc>
                <a:tc>
                  <a:txBody>
                    <a:bodyPr/>
                    <a:lstStyle/>
                    <a:p>
                      <a:pPr algn="ctr"/>
                      <a:r>
                        <a:rPr lang="en-GB" sz="2000" dirty="0" err="1">
                          <a:solidFill>
                            <a:schemeClr val="accent1">
                              <a:lumMod val="50000"/>
                            </a:schemeClr>
                          </a:solidFill>
                        </a:rPr>
                        <a:t>jeden</a:t>
                      </a:r>
                      <a:r>
                        <a:rPr lang="en-GB" sz="2000" dirty="0">
                          <a:solidFill>
                            <a:schemeClr val="accent1">
                              <a:lumMod val="50000"/>
                            </a:schemeClr>
                          </a:solidFill>
                        </a:rPr>
                        <a:t> Abend…</a:t>
                      </a:r>
                    </a:p>
                  </a:txBody>
                  <a:tcPr anchor="ctr">
                    <a:lnR w="12700" cap="flat" cmpd="sng" algn="ctr">
                      <a:solidFill>
                        <a:srgbClr val="115076"/>
                      </a:solidFill>
                      <a:prstDash val="solid"/>
                      <a:round/>
                      <a:headEnd type="none" w="med" len="med"/>
                      <a:tailEnd type="none" w="med" len="med"/>
                    </a:lnR>
                  </a:tcPr>
                </a:tc>
                <a:tc>
                  <a:txBody>
                    <a:bodyPr/>
                    <a:lstStyle/>
                    <a:p>
                      <a:pPr algn="ctr"/>
                      <a:r>
                        <a:rPr lang="en-GB" sz="2000" dirty="0" err="1">
                          <a:solidFill>
                            <a:schemeClr val="accent1">
                              <a:lumMod val="50000"/>
                            </a:schemeClr>
                          </a:solidFill>
                        </a:rPr>
                        <a:t>putzen</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lesen</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Sie </a:t>
                      </a:r>
                      <a:r>
                        <a:rPr lang="en-GB" sz="2000" dirty="0" err="1">
                          <a:solidFill>
                            <a:srgbClr val="115076"/>
                          </a:solidFill>
                        </a:rPr>
                        <a:t>versprechen</a:t>
                      </a:r>
                      <a:endParaRPr lang="en-GB" sz="2000" dirty="0">
                        <a:solidFill>
                          <a:srgbClr val="115076"/>
                        </a:solidFill>
                      </a:endParaRPr>
                    </a:p>
                  </a:txBody>
                  <a:tcPr anchor="ctr"/>
                </a:tc>
                <a:tc>
                  <a:txBody>
                    <a:bodyPr/>
                    <a:lstStyle/>
                    <a:p>
                      <a:pPr algn="ctr"/>
                      <a:r>
                        <a:rPr lang="en-GB" sz="2000" dirty="0" err="1">
                          <a:solidFill>
                            <a:schemeClr val="accent1">
                              <a:lumMod val="50000"/>
                            </a:schemeClr>
                          </a:solidFill>
                        </a:rPr>
                        <a:t>acht</a:t>
                      </a:r>
                      <a:r>
                        <a:rPr lang="en-GB" sz="2000" dirty="0">
                          <a:solidFill>
                            <a:schemeClr val="accent1">
                              <a:lumMod val="50000"/>
                            </a:schemeClr>
                          </a:solidFill>
                        </a:rPr>
                        <a:t> </a:t>
                      </a:r>
                      <a:r>
                        <a:rPr lang="en-GB" sz="2000" dirty="0" err="1">
                          <a:solidFill>
                            <a:schemeClr val="accent1">
                              <a:lumMod val="50000"/>
                            </a:schemeClr>
                          </a:solidFill>
                        </a:rPr>
                        <a:t>Stunden</a:t>
                      </a:r>
                      <a:r>
                        <a:rPr lang="en-GB" sz="2000" dirty="0">
                          <a:solidFill>
                            <a:schemeClr val="accent1">
                              <a:lumMod val="50000"/>
                            </a:schemeClr>
                          </a:solidFill>
                        </a:rPr>
                        <a:t>…</a:t>
                      </a:r>
                    </a:p>
                  </a:txBody>
                  <a:tcPr anchor="ctr">
                    <a:lnR w="12700" cap="flat" cmpd="sng" algn="ctr">
                      <a:solidFill>
                        <a:srgbClr val="115076"/>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schlafen</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chemeClr val="accent1">
                              <a:lumMod val="50000"/>
                            </a:schemeClr>
                          </a:solidFill>
                        </a:rPr>
                        <a:t>arbeiten</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Ihr</a:t>
                      </a:r>
                      <a:r>
                        <a:rPr lang="en-GB" sz="2000" dirty="0">
                          <a:solidFill>
                            <a:srgbClr val="115076"/>
                          </a:solidFill>
                        </a:rPr>
                        <a:t> </a:t>
                      </a:r>
                      <a:r>
                        <a:rPr lang="en-GB" sz="2000" dirty="0" err="1">
                          <a:solidFill>
                            <a:srgbClr val="115076"/>
                          </a:solidFill>
                        </a:rPr>
                        <a:t>werdet</a:t>
                      </a:r>
                      <a:r>
                        <a:rPr lang="en-GB" sz="2000" dirty="0">
                          <a:solidFill>
                            <a:srgbClr val="115076"/>
                          </a:solidFill>
                        </a:rPr>
                        <a:t> </a:t>
                      </a:r>
                      <a:r>
                        <a:rPr lang="en-GB" sz="2000" dirty="0" err="1">
                          <a:solidFill>
                            <a:srgbClr val="115076"/>
                          </a:solidFill>
                        </a:rPr>
                        <a:t>versuchen</a:t>
                      </a:r>
                      <a:endParaRPr lang="en-GB" sz="2000" dirty="0">
                        <a:solidFill>
                          <a:srgbClr val="115076"/>
                        </a:solidFill>
                      </a:endParaRPr>
                    </a:p>
                  </a:txBody>
                  <a:tcPr anchor="ctr"/>
                </a:tc>
                <a:tc>
                  <a:txBody>
                    <a:bodyPr/>
                    <a:lstStyle/>
                    <a:p>
                      <a:pPr algn="ctr"/>
                      <a:r>
                        <a:rPr lang="en-GB" sz="2000" dirty="0" err="1">
                          <a:solidFill>
                            <a:schemeClr val="accent1">
                              <a:lumMod val="50000"/>
                            </a:schemeClr>
                          </a:solidFill>
                        </a:rPr>
                        <a:t>mehr</a:t>
                      </a:r>
                      <a:r>
                        <a:rPr lang="en-GB" sz="2000" dirty="0">
                          <a:solidFill>
                            <a:schemeClr val="accent1">
                              <a:lumMod val="50000"/>
                            </a:schemeClr>
                          </a:solidFill>
                        </a:rPr>
                        <a:t> Sport</a:t>
                      </a:r>
                    </a:p>
                  </a:txBody>
                  <a:tcPr anchor="ctr">
                    <a:lnR w="12700" cap="flat" cmpd="sng" algn="ctr">
                      <a:solidFill>
                        <a:srgbClr val="115076"/>
                      </a:solidFill>
                      <a:prstDash val="solid"/>
                      <a:round/>
                      <a:headEnd type="none" w="med" len="med"/>
                      <a:tailEnd type="none" w="med" len="med"/>
                    </a:lnR>
                  </a:tcPr>
                </a:tc>
                <a:tc>
                  <a:txBody>
                    <a:bodyPr/>
                    <a:lstStyle/>
                    <a:p>
                      <a:pPr algn="ctr"/>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machen</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chemeClr val="accent1">
                              <a:lumMod val="50000"/>
                            </a:schemeClr>
                          </a:solidFill>
                        </a:rPr>
                        <a:t>treiben</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Sie </a:t>
                      </a:r>
                      <a:r>
                        <a:rPr lang="en-GB" sz="2000" dirty="0" err="1">
                          <a:solidFill>
                            <a:srgbClr val="115076"/>
                          </a:solidFill>
                        </a:rPr>
                        <a:t>wünschen</a:t>
                      </a:r>
                      <a:r>
                        <a:rPr lang="en-GB" sz="2000" dirty="0">
                          <a:solidFill>
                            <a:srgbClr val="115076"/>
                          </a:solidFill>
                        </a:rPr>
                        <a:t> </a:t>
                      </a:r>
                      <a:r>
                        <a:rPr lang="en-GB" sz="2000" dirty="0" err="1">
                          <a:solidFill>
                            <a:srgbClr val="115076"/>
                          </a:solidFill>
                        </a:rPr>
                        <a:t>sich</a:t>
                      </a:r>
                      <a:r>
                        <a:rPr lang="en-GB" sz="2000" dirty="0">
                          <a:solidFill>
                            <a:srgbClr val="115076"/>
                          </a:solidFill>
                        </a:rPr>
                        <a:t> </a:t>
                      </a:r>
                    </a:p>
                  </a:txBody>
                  <a:tcPr anchor="ctr"/>
                </a:tc>
                <a:tc>
                  <a:txBody>
                    <a:bodyPr/>
                    <a:lstStyle/>
                    <a:p>
                      <a:pPr algn="ctr"/>
                      <a:r>
                        <a:rPr lang="en-GB" sz="2000" dirty="0" err="1">
                          <a:solidFill>
                            <a:srgbClr val="115076"/>
                          </a:solidFill>
                        </a:rPr>
                        <a:t>glücklich</a:t>
                      </a:r>
                      <a:endParaRPr lang="en-GB" sz="2000" dirty="0">
                        <a:solidFill>
                          <a:schemeClr val="accent1">
                            <a:lumMod val="50000"/>
                          </a:schemeClr>
                        </a:solidFill>
                      </a:endParaRPr>
                    </a:p>
                  </a:txBody>
                  <a:tcPr anchor="ctr">
                    <a:lnR w="12700" cap="flat" cmpd="sng" algn="ctr">
                      <a:solidFill>
                        <a:srgbClr val="115076"/>
                      </a:solidFill>
                      <a:prstDash val="solid"/>
                      <a:round/>
                      <a:headEnd type="none" w="med" len="med"/>
                      <a:tailEnd type="none" w="med" len="med"/>
                    </a:lnR>
                  </a:tcPr>
                </a:tc>
                <a:tc>
                  <a:txBody>
                    <a:bodyPr/>
                    <a:lstStyle/>
                    <a:p>
                      <a:pPr algn="ctr"/>
                      <a:r>
                        <a:rPr lang="en-GB" sz="2000" dirty="0">
                          <a:solidFill>
                            <a:schemeClr val="accent1">
                              <a:lumMod val="50000"/>
                            </a:schemeClr>
                          </a:solidFill>
                        </a:rPr>
                        <a:t>sein.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chemeClr val="accent1">
                              <a:lumMod val="50000"/>
                            </a:schemeClr>
                          </a:solidFill>
                        </a:rPr>
                        <a:t>zu</a:t>
                      </a:r>
                      <a:r>
                        <a:rPr lang="en-GB" sz="2000" dirty="0">
                          <a:solidFill>
                            <a:schemeClr val="accent1">
                              <a:lumMod val="50000"/>
                            </a:schemeClr>
                          </a:solidFill>
                        </a:rPr>
                        <a:t> leben.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F4601DAC-CDF9-4332-B5DD-A285234BD453}"/>
              </a:ext>
            </a:extLst>
          </p:cNvPr>
          <p:cNvSpPr txBox="1"/>
          <p:nvPr/>
        </p:nvSpPr>
        <p:spPr>
          <a:xfrm>
            <a:off x="1375012" y="2388761"/>
            <a:ext cx="2155542" cy="274548"/>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descr="text box hiding answer">
            <a:extLst>
              <a:ext uri="{FF2B5EF4-FFF2-40B4-BE49-F238E27FC236}">
                <a16:creationId xmlns:a16="http://schemas.microsoft.com/office/drawing/2014/main" id="{48235161-1041-4D36-BDBA-638B6E9EAFDE}"/>
              </a:ext>
            </a:extLst>
          </p:cNvPr>
          <p:cNvSpPr txBox="1"/>
          <p:nvPr/>
        </p:nvSpPr>
        <p:spPr>
          <a:xfrm>
            <a:off x="1418974" y="2922240"/>
            <a:ext cx="1808967"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Box 12" descr="text box hiding answer">
            <a:extLst>
              <a:ext uri="{FF2B5EF4-FFF2-40B4-BE49-F238E27FC236}">
                <a16:creationId xmlns:a16="http://schemas.microsoft.com/office/drawing/2014/main" id="{D042D176-083A-4863-A8B8-4891BD3DAD1F}"/>
              </a:ext>
            </a:extLst>
          </p:cNvPr>
          <p:cNvSpPr txBox="1"/>
          <p:nvPr/>
        </p:nvSpPr>
        <p:spPr>
          <a:xfrm>
            <a:off x="1418974" y="3417137"/>
            <a:ext cx="2150490"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6350CE4E-D994-4ED0-8B0B-7A4072A34E72}"/>
              </a:ext>
            </a:extLst>
          </p:cNvPr>
          <p:cNvSpPr txBox="1"/>
          <p:nvPr/>
        </p:nvSpPr>
        <p:spPr>
          <a:xfrm>
            <a:off x="1393329" y="3897444"/>
            <a:ext cx="170102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descr="text box hiding answer">
            <a:extLst>
              <a:ext uri="{FF2B5EF4-FFF2-40B4-BE49-F238E27FC236}">
                <a16:creationId xmlns:a16="http://schemas.microsoft.com/office/drawing/2014/main" id="{5322FB67-3104-4DC7-B9A8-B3BB98047858}"/>
              </a:ext>
            </a:extLst>
          </p:cNvPr>
          <p:cNvSpPr txBox="1"/>
          <p:nvPr/>
        </p:nvSpPr>
        <p:spPr>
          <a:xfrm>
            <a:off x="1450644" y="4413096"/>
            <a:ext cx="1643714"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descr="text box hiding answer">
            <a:extLst>
              <a:ext uri="{FF2B5EF4-FFF2-40B4-BE49-F238E27FC236}">
                <a16:creationId xmlns:a16="http://schemas.microsoft.com/office/drawing/2014/main" id="{C00CBFF7-31A2-4426-9558-5D8B33F987B9}"/>
              </a:ext>
            </a:extLst>
          </p:cNvPr>
          <p:cNvSpPr txBox="1"/>
          <p:nvPr/>
        </p:nvSpPr>
        <p:spPr>
          <a:xfrm>
            <a:off x="1418974" y="4928748"/>
            <a:ext cx="2150490"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C4CD0F99-F838-4065-88EE-BB3B79DEC37F}"/>
              </a:ext>
            </a:extLst>
          </p:cNvPr>
          <p:cNvSpPr txBox="1"/>
          <p:nvPr/>
        </p:nvSpPr>
        <p:spPr>
          <a:xfrm>
            <a:off x="1450644" y="5384401"/>
            <a:ext cx="2702715"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D5975A39-77C9-4A5E-A7AF-A11A47718EEA}"/>
              </a:ext>
            </a:extLst>
          </p:cNvPr>
          <p:cNvSpPr txBox="1"/>
          <p:nvPr/>
        </p:nvSpPr>
        <p:spPr>
          <a:xfrm>
            <a:off x="1450644" y="5873299"/>
            <a:ext cx="2458962"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Action Button: Custom 16">
            <a:hlinkClick r:id="" action="ppaction://noaction" highlightClick="1">
              <a:snd r:embed="rId6" name="9.2.1.1 Slide 13 1b.wav"/>
            </a:hlinkClick>
            <a:extLst>
              <a:ext uri="{FF2B5EF4-FFF2-40B4-BE49-F238E27FC236}">
                <a16:creationId xmlns:a16="http://schemas.microsoft.com/office/drawing/2014/main" id="{C80179BC-C770-41CA-B435-9CA0F65309FC}"/>
              </a:ext>
            </a:extLst>
          </p:cNvPr>
          <p:cNvSpPr/>
          <p:nvPr/>
        </p:nvSpPr>
        <p:spPr>
          <a:xfrm>
            <a:off x="913275" y="233997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7" name="9.2.1.1 Slide 13 2b.wav"/>
            </a:hlinkClick>
            <a:extLst>
              <a:ext uri="{FF2B5EF4-FFF2-40B4-BE49-F238E27FC236}">
                <a16:creationId xmlns:a16="http://schemas.microsoft.com/office/drawing/2014/main" id="{B622A353-D9B8-4E23-959C-4BC6C8AC523B}"/>
              </a:ext>
            </a:extLst>
          </p:cNvPr>
          <p:cNvSpPr/>
          <p:nvPr/>
        </p:nvSpPr>
        <p:spPr>
          <a:xfrm>
            <a:off x="905856" y="28646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8" name="9.2.1.1 Slide 13 3b.wav"/>
            </a:hlinkClick>
            <a:extLst>
              <a:ext uri="{FF2B5EF4-FFF2-40B4-BE49-F238E27FC236}">
                <a16:creationId xmlns:a16="http://schemas.microsoft.com/office/drawing/2014/main" id="{A53A2139-9A00-424C-96DC-C85077A21B7A}"/>
              </a:ext>
            </a:extLst>
          </p:cNvPr>
          <p:cNvSpPr/>
          <p:nvPr/>
        </p:nvSpPr>
        <p:spPr>
          <a:xfrm>
            <a:off x="905856" y="336697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9" name="9.2.1.1 Slide 13 4b.wav"/>
            </a:hlinkClick>
            <a:extLst>
              <a:ext uri="{FF2B5EF4-FFF2-40B4-BE49-F238E27FC236}">
                <a16:creationId xmlns:a16="http://schemas.microsoft.com/office/drawing/2014/main" id="{06CC9882-C4AB-4C03-BB1A-B0195CF1F07E}"/>
              </a:ext>
            </a:extLst>
          </p:cNvPr>
          <p:cNvSpPr/>
          <p:nvPr/>
        </p:nvSpPr>
        <p:spPr>
          <a:xfrm>
            <a:off x="905856" y="382330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9" name="Action Button: Custom 16">
            <a:hlinkClick r:id="" action="ppaction://noaction" highlightClick="1">
              <a:snd r:embed="rId10" name="9.2.1.1 Slide 13 5b.wav"/>
            </a:hlinkClick>
            <a:extLst>
              <a:ext uri="{FF2B5EF4-FFF2-40B4-BE49-F238E27FC236}">
                <a16:creationId xmlns:a16="http://schemas.microsoft.com/office/drawing/2014/main" id="{ECE5EFDD-E01E-4A36-99E5-9FB341F7AE8A}"/>
              </a:ext>
            </a:extLst>
          </p:cNvPr>
          <p:cNvSpPr/>
          <p:nvPr/>
        </p:nvSpPr>
        <p:spPr>
          <a:xfrm>
            <a:off x="905856" y="434167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11" name="9.2.1.1 Slide 13 6b.wav"/>
            </a:hlinkClick>
            <a:extLst>
              <a:ext uri="{FF2B5EF4-FFF2-40B4-BE49-F238E27FC236}">
                <a16:creationId xmlns:a16="http://schemas.microsoft.com/office/drawing/2014/main" id="{25D89AB3-22A2-4152-85C1-C8CED5ECD3FF}"/>
              </a:ext>
            </a:extLst>
          </p:cNvPr>
          <p:cNvSpPr/>
          <p:nvPr/>
        </p:nvSpPr>
        <p:spPr>
          <a:xfrm>
            <a:off x="905856" y="485797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12" name="9.2.1.1 Slide 13 7b.wav"/>
            </a:hlinkClick>
            <a:extLst>
              <a:ext uri="{FF2B5EF4-FFF2-40B4-BE49-F238E27FC236}">
                <a16:creationId xmlns:a16="http://schemas.microsoft.com/office/drawing/2014/main" id="{13E69F1A-FC2D-4E5B-9B48-E1A0CB40303B}"/>
              </a:ext>
            </a:extLst>
          </p:cNvPr>
          <p:cNvSpPr/>
          <p:nvPr/>
        </p:nvSpPr>
        <p:spPr>
          <a:xfrm>
            <a:off x="905856" y="533818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3" name="9.2.1.1 Slide 13 8b.wav"/>
            </a:hlinkClick>
            <a:extLst>
              <a:ext uri="{FF2B5EF4-FFF2-40B4-BE49-F238E27FC236}">
                <a16:creationId xmlns:a16="http://schemas.microsoft.com/office/drawing/2014/main" id="{F549C926-DA40-4A05-96C7-F107B30B949F}"/>
              </a:ext>
            </a:extLst>
          </p:cNvPr>
          <p:cNvSpPr/>
          <p:nvPr/>
        </p:nvSpPr>
        <p:spPr>
          <a:xfrm>
            <a:off x="905856" y="584046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3" name="TextBox 32" descr="text box hiding answer">
            <a:extLst>
              <a:ext uri="{FF2B5EF4-FFF2-40B4-BE49-F238E27FC236}">
                <a16:creationId xmlns:a16="http://schemas.microsoft.com/office/drawing/2014/main" id="{2F9B3F39-66A2-4E42-B7B7-34877FC1FE93}"/>
              </a:ext>
            </a:extLst>
          </p:cNvPr>
          <p:cNvSpPr txBox="1"/>
          <p:nvPr/>
        </p:nvSpPr>
        <p:spPr>
          <a:xfrm>
            <a:off x="4401101" y="2423361"/>
            <a:ext cx="2649694" cy="274548"/>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2E016B44-6E01-4C74-B55C-1DEC61AF0AA4}"/>
              </a:ext>
            </a:extLst>
          </p:cNvPr>
          <p:cNvSpPr txBox="1"/>
          <p:nvPr/>
        </p:nvSpPr>
        <p:spPr>
          <a:xfrm>
            <a:off x="4821464" y="2944989"/>
            <a:ext cx="1808967"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E3CF3AA4-83B2-4853-AD5D-0F39A823DBAB}"/>
              </a:ext>
            </a:extLst>
          </p:cNvPr>
          <p:cNvSpPr txBox="1"/>
          <p:nvPr/>
        </p:nvSpPr>
        <p:spPr>
          <a:xfrm>
            <a:off x="4655109" y="3402565"/>
            <a:ext cx="1952186"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E592ACFA-7FA3-47FC-BCA6-7CBD5D65A35A}"/>
              </a:ext>
            </a:extLst>
          </p:cNvPr>
          <p:cNvSpPr txBox="1"/>
          <p:nvPr/>
        </p:nvSpPr>
        <p:spPr>
          <a:xfrm>
            <a:off x="4727962" y="3943690"/>
            <a:ext cx="170102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AB6FA202-B934-41C5-B377-B18E51FEDF1D}"/>
              </a:ext>
            </a:extLst>
          </p:cNvPr>
          <p:cNvSpPr txBox="1"/>
          <p:nvPr/>
        </p:nvSpPr>
        <p:spPr>
          <a:xfrm>
            <a:off x="4345053" y="4419526"/>
            <a:ext cx="2285377"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C9E4D29F-2722-4A81-9363-3412A1904A7F}"/>
              </a:ext>
            </a:extLst>
          </p:cNvPr>
          <p:cNvSpPr txBox="1"/>
          <p:nvPr/>
        </p:nvSpPr>
        <p:spPr>
          <a:xfrm>
            <a:off x="4555957" y="4917068"/>
            <a:ext cx="2150490"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4F4ED2D6-28E2-4E86-99B8-2A06EAD25891}"/>
              </a:ext>
            </a:extLst>
          </p:cNvPr>
          <p:cNvSpPr txBox="1"/>
          <p:nvPr/>
        </p:nvSpPr>
        <p:spPr>
          <a:xfrm>
            <a:off x="4136383" y="5411068"/>
            <a:ext cx="2702715"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B1244AD9-DAC7-4ED5-9ED0-5625D91E4C01}"/>
              </a:ext>
            </a:extLst>
          </p:cNvPr>
          <p:cNvSpPr txBox="1"/>
          <p:nvPr/>
        </p:nvSpPr>
        <p:spPr>
          <a:xfrm>
            <a:off x="4555957" y="5883808"/>
            <a:ext cx="2458962"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Speech Bubble: Rectangle with Corners Rounded 40">
            <a:extLst>
              <a:ext uri="{FF2B5EF4-FFF2-40B4-BE49-F238E27FC236}">
                <a16:creationId xmlns:a16="http://schemas.microsoft.com/office/drawing/2014/main" id="{60779EF4-3651-4E8D-B18F-51A2F8FE1281}"/>
              </a:ext>
            </a:extLst>
          </p:cNvPr>
          <p:cNvSpPr/>
          <p:nvPr/>
        </p:nvSpPr>
        <p:spPr>
          <a:xfrm>
            <a:off x="9448800" y="819763"/>
            <a:ext cx="2743199" cy="399600"/>
          </a:xfrm>
          <a:prstGeom prst="wedgeRoundRectCallout">
            <a:avLst>
              <a:gd name="adj1" fmla="val -22939"/>
              <a:gd name="adj2" fmla="val -4882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treiben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to pursue</a:t>
            </a:r>
          </a:p>
        </p:txBody>
      </p:sp>
      <p:pic>
        <p:nvPicPr>
          <p:cNvPr id="43" name="Picture 42" descr="A picture containing text, vector graphics&#10;&#10;Description automatically generated">
            <a:extLst>
              <a:ext uri="{FF2B5EF4-FFF2-40B4-BE49-F238E27FC236}">
                <a16:creationId xmlns:a16="http://schemas.microsoft.com/office/drawing/2014/main" id="{EC1F26F9-204C-4C3F-B569-F064DC2456D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3246" y="1474397"/>
            <a:ext cx="813979" cy="830775"/>
          </a:xfrm>
          <a:prstGeom prst="rect">
            <a:avLst/>
          </a:prstGeom>
        </p:spPr>
      </p:pic>
      <p:sp>
        <p:nvSpPr>
          <p:cNvPr id="44" name="Action Button: Custom 16">
            <a:hlinkClick r:id="" action="ppaction://noaction" highlightClick="1">
              <a:snd r:embed="rId15" name="9.2.1.1 Slide 13 1.wav"/>
            </a:hlinkClick>
            <a:extLst>
              <a:ext uri="{FF2B5EF4-FFF2-40B4-BE49-F238E27FC236}">
                <a16:creationId xmlns:a16="http://schemas.microsoft.com/office/drawing/2014/main" id="{391D7551-F9A6-43A0-9B1B-711037EE22D5}"/>
              </a:ext>
            </a:extLst>
          </p:cNvPr>
          <p:cNvSpPr/>
          <p:nvPr/>
        </p:nvSpPr>
        <p:spPr>
          <a:xfrm>
            <a:off x="11109586" y="2372802"/>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a:t>
            </a:r>
          </a:p>
        </p:txBody>
      </p:sp>
      <p:sp>
        <p:nvSpPr>
          <p:cNvPr id="45" name="Action Button: Custom 16">
            <a:hlinkClick r:id="" action="ppaction://noaction" highlightClick="1">
              <a:snd r:embed="rId16" name="9.2.1.1 Slide 13 2.wav"/>
            </a:hlinkClick>
            <a:extLst>
              <a:ext uri="{FF2B5EF4-FFF2-40B4-BE49-F238E27FC236}">
                <a16:creationId xmlns:a16="http://schemas.microsoft.com/office/drawing/2014/main" id="{71D0E39B-C179-4AA5-B7BF-B78C548AC2AE}"/>
              </a:ext>
            </a:extLst>
          </p:cNvPr>
          <p:cNvSpPr/>
          <p:nvPr/>
        </p:nvSpPr>
        <p:spPr>
          <a:xfrm>
            <a:off x="11102167" y="2897528"/>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a:t>
            </a:r>
          </a:p>
        </p:txBody>
      </p:sp>
      <p:sp>
        <p:nvSpPr>
          <p:cNvPr id="46" name="Action Button: Custom 16">
            <a:hlinkClick r:id="" action="ppaction://noaction" highlightClick="1">
              <a:snd r:embed="rId17" name="9.2.1.1 Slide 13 3.wav"/>
            </a:hlinkClick>
            <a:extLst>
              <a:ext uri="{FF2B5EF4-FFF2-40B4-BE49-F238E27FC236}">
                <a16:creationId xmlns:a16="http://schemas.microsoft.com/office/drawing/2014/main" id="{44760293-9354-4D76-814C-A980C5AF93D3}"/>
              </a:ext>
            </a:extLst>
          </p:cNvPr>
          <p:cNvSpPr/>
          <p:nvPr/>
        </p:nvSpPr>
        <p:spPr>
          <a:xfrm>
            <a:off x="11102167" y="3399807"/>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3</a:t>
            </a:r>
          </a:p>
        </p:txBody>
      </p:sp>
      <p:sp>
        <p:nvSpPr>
          <p:cNvPr id="47" name="Action Button: Custom 16">
            <a:hlinkClick r:id="" action="ppaction://noaction" highlightClick="1">
              <a:snd r:embed="rId18" name="9.2.1.1 Slide 13 4.wav"/>
            </a:hlinkClick>
            <a:extLst>
              <a:ext uri="{FF2B5EF4-FFF2-40B4-BE49-F238E27FC236}">
                <a16:creationId xmlns:a16="http://schemas.microsoft.com/office/drawing/2014/main" id="{BC6D6558-BD77-4C1B-9399-A0D4F9D84B87}"/>
              </a:ext>
            </a:extLst>
          </p:cNvPr>
          <p:cNvSpPr/>
          <p:nvPr/>
        </p:nvSpPr>
        <p:spPr>
          <a:xfrm>
            <a:off x="11102167" y="3856138"/>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4</a:t>
            </a:r>
          </a:p>
        </p:txBody>
      </p:sp>
      <p:sp>
        <p:nvSpPr>
          <p:cNvPr id="48" name="Action Button: Custom 16">
            <a:hlinkClick r:id="" action="ppaction://noaction" highlightClick="1">
              <a:snd r:embed="rId19" name="9.2.1.1 Slide 13 5.wav"/>
            </a:hlinkClick>
            <a:extLst>
              <a:ext uri="{FF2B5EF4-FFF2-40B4-BE49-F238E27FC236}">
                <a16:creationId xmlns:a16="http://schemas.microsoft.com/office/drawing/2014/main" id="{4C09A96F-8041-472A-ABFC-671CA9098DEC}"/>
              </a:ext>
            </a:extLst>
          </p:cNvPr>
          <p:cNvSpPr/>
          <p:nvPr/>
        </p:nvSpPr>
        <p:spPr>
          <a:xfrm>
            <a:off x="11102167" y="4374509"/>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5</a:t>
            </a:r>
          </a:p>
        </p:txBody>
      </p:sp>
      <p:sp>
        <p:nvSpPr>
          <p:cNvPr id="49" name="Action Button: Custom 16">
            <a:hlinkClick r:id="" action="ppaction://noaction" highlightClick="1">
              <a:snd r:embed="rId20" name="9.2.1.1 Slide 13 6.wav"/>
            </a:hlinkClick>
            <a:extLst>
              <a:ext uri="{FF2B5EF4-FFF2-40B4-BE49-F238E27FC236}">
                <a16:creationId xmlns:a16="http://schemas.microsoft.com/office/drawing/2014/main" id="{E690E3A0-488D-4808-A3C2-59282CE3CFA0}"/>
              </a:ext>
            </a:extLst>
          </p:cNvPr>
          <p:cNvSpPr/>
          <p:nvPr/>
        </p:nvSpPr>
        <p:spPr>
          <a:xfrm>
            <a:off x="11102167" y="4890811"/>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6</a:t>
            </a:r>
          </a:p>
        </p:txBody>
      </p:sp>
      <p:sp>
        <p:nvSpPr>
          <p:cNvPr id="50" name="Action Button: Custom 16">
            <a:hlinkClick r:id="" action="ppaction://noaction" highlightClick="1">
              <a:snd r:embed="rId21" name="9.2.1.1 Slide 13 7.wav"/>
            </a:hlinkClick>
            <a:extLst>
              <a:ext uri="{FF2B5EF4-FFF2-40B4-BE49-F238E27FC236}">
                <a16:creationId xmlns:a16="http://schemas.microsoft.com/office/drawing/2014/main" id="{E45EB635-A6AD-4CDB-BB1E-8A357A992FC9}"/>
              </a:ext>
            </a:extLst>
          </p:cNvPr>
          <p:cNvSpPr/>
          <p:nvPr/>
        </p:nvSpPr>
        <p:spPr>
          <a:xfrm>
            <a:off x="11102167" y="5371019"/>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7</a:t>
            </a:r>
          </a:p>
        </p:txBody>
      </p:sp>
      <p:sp>
        <p:nvSpPr>
          <p:cNvPr id="51" name="Action Button: Custom 16">
            <a:hlinkClick r:id="" action="ppaction://noaction" highlightClick="1">
              <a:snd r:embed="rId22" name="9.2.1.1 Slide 13 8.wav"/>
            </a:hlinkClick>
            <a:extLst>
              <a:ext uri="{FF2B5EF4-FFF2-40B4-BE49-F238E27FC236}">
                <a16:creationId xmlns:a16="http://schemas.microsoft.com/office/drawing/2014/main" id="{2637692F-283E-468B-B5EB-B98CD50603C9}"/>
              </a:ext>
            </a:extLst>
          </p:cNvPr>
          <p:cNvSpPr/>
          <p:nvPr/>
        </p:nvSpPr>
        <p:spPr>
          <a:xfrm>
            <a:off x="11102167" y="5873298"/>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8</a:t>
            </a:r>
          </a:p>
        </p:txBody>
      </p:sp>
      <p:sp>
        <p:nvSpPr>
          <p:cNvPr id="52" name="TextBox 51" descr="text box hiding answer">
            <a:extLst>
              <a:ext uri="{FF2B5EF4-FFF2-40B4-BE49-F238E27FC236}">
                <a16:creationId xmlns:a16="http://schemas.microsoft.com/office/drawing/2014/main" id="{A2E05CD1-7806-4F6D-8841-72E6B11A7D60}"/>
              </a:ext>
            </a:extLst>
          </p:cNvPr>
          <p:cNvSpPr txBox="1"/>
          <p:nvPr/>
        </p:nvSpPr>
        <p:spPr>
          <a:xfrm>
            <a:off x="7336601" y="2456193"/>
            <a:ext cx="1733827" cy="274548"/>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5025C10F-DF86-42BD-91EB-51CDC1803C7A}"/>
              </a:ext>
            </a:extLst>
          </p:cNvPr>
          <p:cNvSpPr txBox="1"/>
          <p:nvPr/>
        </p:nvSpPr>
        <p:spPr>
          <a:xfrm>
            <a:off x="9233603" y="2949362"/>
            <a:ext cx="1613074"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56A9185F-FA67-44DB-9B58-4954E07CFA26}"/>
              </a:ext>
            </a:extLst>
          </p:cNvPr>
          <p:cNvSpPr txBox="1"/>
          <p:nvPr/>
        </p:nvSpPr>
        <p:spPr>
          <a:xfrm>
            <a:off x="9249144" y="3457627"/>
            <a:ext cx="1660779" cy="274548"/>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F576EB22-9991-462E-80F0-6E592D4325C4}"/>
              </a:ext>
            </a:extLst>
          </p:cNvPr>
          <p:cNvSpPr txBox="1"/>
          <p:nvPr/>
        </p:nvSpPr>
        <p:spPr>
          <a:xfrm>
            <a:off x="7396977" y="3917228"/>
            <a:ext cx="1613074"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6FFBE20D-FE46-4A85-9DB1-026B866E140B}"/>
              </a:ext>
            </a:extLst>
          </p:cNvPr>
          <p:cNvSpPr txBox="1"/>
          <p:nvPr/>
        </p:nvSpPr>
        <p:spPr>
          <a:xfrm>
            <a:off x="7276224" y="4419526"/>
            <a:ext cx="1733827" cy="274548"/>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7" name="TextBox 56" descr="text box hiding answer">
            <a:extLst>
              <a:ext uri="{FF2B5EF4-FFF2-40B4-BE49-F238E27FC236}">
                <a16:creationId xmlns:a16="http://schemas.microsoft.com/office/drawing/2014/main" id="{6BE7FF20-3A85-4917-B31B-F75F930B4113}"/>
              </a:ext>
            </a:extLst>
          </p:cNvPr>
          <p:cNvSpPr txBox="1"/>
          <p:nvPr/>
        </p:nvSpPr>
        <p:spPr>
          <a:xfrm>
            <a:off x="9296849" y="4890657"/>
            <a:ext cx="1613074"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8" name="TextBox 57" descr="text box hiding answer">
            <a:extLst>
              <a:ext uri="{FF2B5EF4-FFF2-40B4-BE49-F238E27FC236}">
                <a16:creationId xmlns:a16="http://schemas.microsoft.com/office/drawing/2014/main" id="{5A56D222-413D-4779-8602-69617D040E00}"/>
              </a:ext>
            </a:extLst>
          </p:cNvPr>
          <p:cNvSpPr txBox="1"/>
          <p:nvPr/>
        </p:nvSpPr>
        <p:spPr>
          <a:xfrm>
            <a:off x="9204721" y="5419521"/>
            <a:ext cx="1733827" cy="274548"/>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descr="text box hiding answer">
            <a:extLst>
              <a:ext uri="{FF2B5EF4-FFF2-40B4-BE49-F238E27FC236}">
                <a16:creationId xmlns:a16="http://schemas.microsoft.com/office/drawing/2014/main" id="{680C806B-137A-43BD-A42E-2A81E56A963E}"/>
              </a:ext>
            </a:extLst>
          </p:cNvPr>
          <p:cNvSpPr txBox="1"/>
          <p:nvPr/>
        </p:nvSpPr>
        <p:spPr>
          <a:xfrm>
            <a:off x="7336601" y="5873299"/>
            <a:ext cx="1613074"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8"/>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4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P spid="17" grpId="0" animBg="1"/>
      <p:bldP spid="19" grpId="0" animBg="1"/>
      <p:bldP spid="21" grpId="0" animBg="1"/>
      <p:bldP spid="23" grpId="0" animBg="1"/>
      <p:bldP spid="33" grpId="0" animBg="1"/>
      <p:bldP spid="34" grpId="0" animBg="1"/>
      <p:bldP spid="35" grpId="0" animBg="1"/>
      <p:bldP spid="36" grpId="0" animBg="1"/>
      <p:bldP spid="37" grpId="0" animBg="1"/>
      <p:bldP spid="38" grpId="0" animBg="1"/>
      <p:bldP spid="39" grpId="0" animBg="1"/>
      <p:bldP spid="4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563518" cy="869950"/>
          </a:xfrm>
          <a:prstGeom prst="rect">
            <a:avLst/>
          </a:prstGeom>
        </p:spPr>
      </p:pic>
      <p:sp>
        <p:nvSpPr>
          <p:cNvPr id="4" name="Title 3"/>
          <p:cNvSpPr>
            <a:spLocks noGrp="1"/>
          </p:cNvSpPr>
          <p:nvPr>
            <p:ph type="title"/>
          </p:nvPr>
        </p:nvSpPr>
        <p:spPr>
          <a:xfrm>
            <a:off x="-1" y="294041"/>
            <a:ext cx="5244029" cy="707849"/>
          </a:xfrm>
        </p:spPr>
        <p:txBody>
          <a:bodyPr>
            <a:noAutofit/>
          </a:bodyPr>
          <a:lstStyle/>
          <a:p>
            <a:r>
              <a:rPr lang="en-GB" sz="2800" b="1" dirty="0" err="1">
                <a:solidFill>
                  <a:schemeClr val="bg1"/>
                </a:solidFill>
              </a:rPr>
              <a:t>Ziele</a:t>
            </a:r>
            <a:r>
              <a:rPr lang="en-GB" sz="2800" b="1" dirty="0">
                <a:solidFill>
                  <a:schemeClr val="bg1"/>
                </a:solidFill>
              </a:rPr>
              <a:t> </a:t>
            </a:r>
            <a:r>
              <a:rPr lang="en-GB" sz="2800" b="1" dirty="0" err="1">
                <a:solidFill>
                  <a:schemeClr val="bg1"/>
                </a:solidFill>
              </a:rPr>
              <a:t>für</a:t>
            </a:r>
            <a:r>
              <a:rPr lang="en-GB" sz="2800" b="1" dirty="0">
                <a:solidFill>
                  <a:schemeClr val="bg1"/>
                </a:solidFill>
              </a:rPr>
              <a:t> das </a:t>
            </a:r>
            <a:r>
              <a:rPr lang="en-GB" sz="2800" b="1" dirty="0" err="1">
                <a:solidFill>
                  <a:schemeClr val="bg1"/>
                </a:solidFill>
              </a:rPr>
              <a:t>neue</a:t>
            </a:r>
            <a:r>
              <a:rPr lang="en-GB" sz="2800" b="1" dirty="0">
                <a:solidFill>
                  <a:schemeClr val="bg1"/>
                </a:solidFill>
              </a:rPr>
              <a:t> </a:t>
            </a:r>
            <a:r>
              <a:rPr lang="en-GB" sz="2800" b="1" dirty="0" err="1">
                <a:solidFill>
                  <a:schemeClr val="bg1"/>
                </a:solidFill>
              </a:rPr>
              <a:t>Jahr</a:t>
            </a:r>
            <a:r>
              <a:rPr lang="en-GB" sz="28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65224" y="247046"/>
            <a:ext cx="109210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5221602" y="381546"/>
            <a:ext cx="60863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lang="en-US" sz="2400" dirty="0" err="1">
                <a:solidFill>
                  <a:srgbClr val="4472C4">
                    <a:lumMod val="50000"/>
                  </a:srgbClr>
                </a:solidFill>
                <a:latin typeface="Century Gothic" panose="020F0302020204030204"/>
              </a:rPr>
              <a:t>neue</a:t>
            </a:r>
            <a:r>
              <a:rPr lang="en-US" sz="2400" dirty="0">
                <a:solidFill>
                  <a:srgbClr val="4472C4">
                    <a:lumMod val="50000"/>
                  </a:srgbClr>
                </a:solidFill>
                <a:latin typeface="Century Gothic" panose="020F0302020204030204"/>
              </a:rPr>
              <a:t> J</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Füll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Tabelle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6" name="Table 8">
            <a:extLst>
              <a:ext uri="{FF2B5EF4-FFF2-40B4-BE49-F238E27FC236}">
                <a16:creationId xmlns:a16="http://schemas.microsoft.com/office/drawing/2014/main" id="{C37D04FB-4A70-4C0F-B654-E6A97FB7D0C6}"/>
              </a:ext>
            </a:extLst>
          </p:cNvPr>
          <p:cNvGraphicFramePr>
            <a:graphicFrameLocks noGrp="1"/>
          </p:cNvGraphicFramePr>
          <p:nvPr>
            <p:extLst>
              <p:ext uri="{D42A27DB-BD31-4B8C-83A1-F6EECF244321}">
                <p14:modId xmlns:p14="http://schemas.microsoft.com/office/powerpoint/2010/main" val="450746999"/>
              </p:ext>
            </p:extLst>
          </p:nvPr>
        </p:nvGraphicFramePr>
        <p:xfrm>
          <a:off x="624776" y="1820642"/>
          <a:ext cx="11178920" cy="4408630"/>
        </p:xfrm>
        <a:graphic>
          <a:graphicData uri="http://schemas.openxmlformats.org/drawingml/2006/table">
            <a:tbl>
              <a:tblPr firstRow="1" bandRow="1">
                <a:tableStyleId>{1E171933-4619-4E11-9A3F-F7608DF75F80}</a:tableStyleId>
              </a:tblPr>
              <a:tblGrid>
                <a:gridCol w="5589460">
                  <a:extLst>
                    <a:ext uri="{9D8B030D-6E8A-4147-A177-3AD203B41FA5}">
                      <a16:colId xmlns:a16="http://schemas.microsoft.com/office/drawing/2014/main" val="4212669900"/>
                    </a:ext>
                  </a:extLst>
                </a:gridCol>
                <a:gridCol w="5589460">
                  <a:extLst>
                    <a:ext uri="{9D8B030D-6E8A-4147-A177-3AD203B41FA5}">
                      <a16:colId xmlns:a16="http://schemas.microsoft.com/office/drawing/2014/main" val="2759571706"/>
                    </a:ext>
                  </a:extLst>
                </a:gridCol>
              </a:tblGrid>
              <a:tr h="734772">
                <a:tc>
                  <a:txBody>
                    <a:bodyPr/>
                    <a:lstStyle/>
                    <a:p>
                      <a:pPr algn="ctr"/>
                      <a:r>
                        <a:rPr lang="en-GB" sz="2400" dirty="0"/>
                        <a:t>You (all) …</a:t>
                      </a:r>
                    </a:p>
                  </a:txBody>
                  <a:tcPr anchor="ctr"/>
                </a:tc>
                <a:tc>
                  <a:txBody>
                    <a:bodyPr/>
                    <a:lstStyle/>
                    <a:p>
                      <a:pPr algn="ctr"/>
                      <a:r>
                        <a:rPr lang="en-GB" sz="2400" dirty="0"/>
                        <a:t>They …</a:t>
                      </a:r>
                    </a:p>
                  </a:txBody>
                  <a:tcPr anchor="ctr"/>
                </a:tc>
                <a:extLst>
                  <a:ext uri="{0D108BD9-81ED-4DB2-BD59-A6C34878D82A}">
                    <a16:rowId xmlns:a16="http://schemas.microsoft.com/office/drawing/2014/main" val="2331391085"/>
                  </a:ext>
                </a:extLst>
              </a:tr>
              <a:tr h="3673858">
                <a:tc>
                  <a:txBody>
                    <a:bodyPr/>
                    <a:lstStyle/>
                    <a:p>
                      <a:endParaRPr lang="en-GB" sz="2400" dirty="0"/>
                    </a:p>
                    <a:p>
                      <a:endParaRPr lang="en-GB" sz="2400" dirty="0"/>
                    </a:p>
                    <a:p>
                      <a:endParaRPr lang="en-GB" sz="2400" dirty="0"/>
                    </a:p>
                    <a:p>
                      <a:endParaRPr lang="en-GB" sz="2400" dirty="0"/>
                    </a:p>
                    <a:p>
                      <a:endParaRPr lang="en-GB" sz="2400" dirty="0"/>
                    </a:p>
                    <a:p>
                      <a:endParaRPr lang="en-GB" sz="2400" dirty="0"/>
                    </a:p>
                  </a:txBody>
                  <a:tcPr/>
                </a:tc>
                <a:tc>
                  <a:txBody>
                    <a:bodyPr/>
                    <a:lstStyle/>
                    <a:p>
                      <a:endParaRPr lang="en-GB" sz="2400" dirty="0"/>
                    </a:p>
                  </a:txBody>
                  <a:tcPr/>
                </a:tc>
                <a:extLst>
                  <a:ext uri="{0D108BD9-81ED-4DB2-BD59-A6C34878D82A}">
                    <a16:rowId xmlns:a16="http://schemas.microsoft.com/office/drawing/2014/main" val="3881577276"/>
                  </a:ext>
                </a:extLst>
              </a:tr>
            </a:tbl>
          </a:graphicData>
        </a:graphic>
      </p:graphicFrame>
      <p:pic>
        <p:nvPicPr>
          <p:cNvPr id="8" name="Picture 7" descr="A picture containing text, vector graphics&#10;&#10;Description automatically generated">
            <a:extLst>
              <a:ext uri="{FF2B5EF4-FFF2-40B4-BE49-F238E27FC236}">
                <a16:creationId xmlns:a16="http://schemas.microsoft.com/office/drawing/2014/main" id="{23D4693D-460A-430E-96C2-016319AC91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3544" y="1499242"/>
            <a:ext cx="1078043" cy="1037362"/>
          </a:xfrm>
          <a:prstGeom prst="rect">
            <a:avLst/>
          </a:prstGeom>
        </p:spPr>
      </p:pic>
      <p:pic>
        <p:nvPicPr>
          <p:cNvPr id="10" name="Picture 9">
            <a:extLst>
              <a:ext uri="{FF2B5EF4-FFF2-40B4-BE49-F238E27FC236}">
                <a16:creationId xmlns:a16="http://schemas.microsoft.com/office/drawing/2014/main" id="{8E035688-1C05-46B7-8F23-7E8EBE0494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893" y="861035"/>
            <a:ext cx="934010" cy="953283"/>
          </a:xfrm>
          <a:prstGeom prst="rect">
            <a:avLst/>
          </a:prstGeom>
        </p:spPr>
      </p:pic>
      <p:sp>
        <p:nvSpPr>
          <p:cNvPr id="9" name="Speech Bubble: Rectangle with Corners Rounded 8">
            <a:extLst>
              <a:ext uri="{FF2B5EF4-FFF2-40B4-BE49-F238E27FC236}">
                <a16:creationId xmlns:a16="http://schemas.microsoft.com/office/drawing/2014/main" id="{6A339FF5-4C99-40DA-8F08-4E127155EB10}"/>
              </a:ext>
            </a:extLst>
          </p:cNvPr>
          <p:cNvSpPr/>
          <p:nvPr/>
        </p:nvSpPr>
        <p:spPr>
          <a:xfrm>
            <a:off x="687786" y="2649304"/>
            <a:ext cx="5322211" cy="636035"/>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1. You would like to learn a new language.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7F11841A-4B6B-46C9-B841-59B3A803E1F7}"/>
              </a:ext>
            </a:extLst>
          </p:cNvPr>
          <p:cNvSpPr/>
          <p:nvPr/>
        </p:nvSpPr>
        <p:spPr>
          <a:xfrm>
            <a:off x="6151114" y="2786574"/>
            <a:ext cx="5604746"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2. They want</a:t>
            </a:r>
            <a:r>
              <a:rPr kumimoji="0" lang="en-US" sz="2000" b="0" i="0" u="none" strike="noStrike" kern="1200" cap="none" spc="0" normalizeH="0" noProof="0" dirty="0">
                <a:ln>
                  <a:noFill/>
                </a:ln>
                <a:solidFill>
                  <a:srgbClr val="115076"/>
                </a:solidFill>
                <a:effectLst/>
                <a:uLnTx/>
                <a:uFillTx/>
                <a:latin typeface="Century Gothic" panose="020F0302020204030204"/>
                <a:ea typeface="+mn-ea"/>
                <a:cs typeface="+mn-cs"/>
              </a:rPr>
              <a:t> to think positively.</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Speech Bubble: Rectangle with Corners Rounded 11">
            <a:extLst>
              <a:ext uri="{FF2B5EF4-FFF2-40B4-BE49-F238E27FC236}">
                <a16:creationId xmlns:a16="http://schemas.microsoft.com/office/drawing/2014/main" id="{7D903004-71A1-4D0C-9E3D-5A5881591B82}"/>
              </a:ext>
            </a:extLst>
          </p:cNvPr>
          <p:cNvSpPr/>
          <p:nvPr/>
        </p:nvSpPr>
        <p:spPr>
          <a:xfrm>
            <a:off x="6151114" y="3567309"/>
            <a:ext cx="5604746"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3. They are planning to shop more healthily.</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Speech Bubble: Rectangle with Corners Rounded 12">
            <a:extLst>
              <a:ext uri="{FF2B5EF4-FFF2-40B4-BE49-F238E27FC236}">
                <a16:creationId xmlns:a16="http://schemas.microsoft.com/office/drawing/2014/main" id="{3D23FF33-8F23-4454-B56F-AFC6066CB7C2}"/>
              </a:ext>
            </a:extLst>
          </p:cNvPr>
          <p:cNvSpPr/>
          <p:nvPr/>
        </p:nvSpPr>
        <p:spPr>
          <a:xfrm>
            <a:off x="681193" y="3583497"/>
            <a:ext cx="5328804"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4. You are going to meet friends.</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Speech Bubble: Rectangle with Corners Rounded 13">
            <a:extLst>
              <a:ext uri="{FF2B5EF4-FFF2-40B4-BE49-F238E27FC236}">
                <a16:creationId xmlns:a16="http://schemas.microsoft.com/office/drawing/2014/main" id="{C4316FAC-FB86-418E-912C-A7F0C8FB694E}"/>
              </a:ext>
            </a:extLst>
          </p:cNvPr>
          <p:cNvSpPr/>
          <p:nvPr/>
        </p:nvSpPr>
        <p:spPr>
          <a:xfrm>
            <a:off x="6151114" y="4484191"/>
            <a:ext cx="5604746"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6. They are promising to sleep eight hours.</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Speech Bubble: Rectangle with Corners Rounded 14">
            <a:extLst>
              <a:ext uri="{FF2B5EF4-FFF2-40B4-BE49-F238E27FC236}">
                <a16:creationId xmlns:a16="http://schemas.microsoft.com/office/drawing/2014/main" id="{54B1CBD8-73B0-43A6-9675-7221AE11285C}"/>
              </a:ext>
            </a:extLst>
          </p:cNvPr>
          <p:cNvSpPr/>
          <p:nvPr/>
        </p:nvSpPr>
        <p:spPr>
          <a:xfrm>
            <a:off x="681193" y="4502048"/>
            <a:ext cx="5328804" cy="695586"/>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5. You are planning to read every evening.</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B4A27673-D4D0-4CC0-BBAB-524A15D23C5B}"/>
              </a:ext>
            </a:extLst>
          </p:cNvPr>
          <p:cNvSpPr/>
          <p:nvPr/>
        </p:nvSpPr>
        <p:spPr>
          <a:xfrm>
            <a:off x="687786" y="5420599"/>
            <a:ext cx="5328804"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7. You are going to try to do more sport.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Speech Bubble: Rectangle with Corners Rounded 16">
            <a:extLst>
              <a:ext uri="{FF2B5EF4-FFF2-40B4-BE49-F238E27FC236}">
                <a16:creationId xmlns:a16="http://schemas.microsoft.com/office/drawing/2014/main" id="{6F0C82E6-9E9D-4297-84F8-77195CBB3B5D}"/>
              </a:ext>
            </a:extLst>
          </p:cNvPr>
          <p:cNvSpPr/>
          <p:nvPr/>
        </p:nvSpPr>
        <p:spPr>
          <a:xfrm>
            <a:off x="6175412" y="5401073"/>
            <a:ext cx="5580448"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8. </a:t>
            </a:r>
            <a:r>
              <a:rPr lang="en-US" sz="2000" dirty="0">
                <a:solidFill>
                  <a:srgbClr val="115076"/>
                </a:solidFill>
                <a:latin typeface="Century Gothic" panose="020F0302020204030204"/>
              </a:rPr>
              <a:t>They wish to live happily.</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8" name="Picture 17" descr="A picture containing text&#10;&#10;Description automatically generated">
            <a:extLst>
              <a:ext uri="{FF2B5EF4-FFF2-40B4-BE49-F238E27FC236}">
                <a16:creationId xmlns:a16="http://schemas.microsoft.com/office/drawing/2014/main" id="{1D7E234D-999F-4E80-B2C2-D164E11440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36887" y="1192180"/>
            <a:ext cx="934010" cy="1256394"/>
          </a:xfrm>
          <a:prstGeom prst="rect">
            <a:avLst/>
          </a:prstGeom>
        </p:spPr>
      </p:pic>
      <p:pic>
        <p:nvPicPr>
          <p:cNvPr id="20" name="Picture 19" descr="Logo&#10;&#10;Description automatically generated">
            <a:extLst>
              <a:ext uri="{FF2B5EF4-FFF2-40B4-BE49-F238E27FC236}">
                <a16:creationId xmlns:a16="http://schemas.microsoft.com/office/drawing/2014/main" id="{BFD68088-DCD8-4875-982B-D320CB6340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3755" y="1358251"/>
            <a:ext cx="728352" cy="1145392"/>
          </a:xfrm>
          <a:prstGeom prst="rect">
            <a:avLst/>
          </a:prstGeom>
        </p:spPr>
      </p:pic>
      <p:pic>
        <p:nvPicPr>
          <p:cNvPr id="22" name="Picture 21" descr="A picture containing clipart&#10;&#10;Description automatically generated">
            <a:extLst>
              <a:ext uri="{FF2B5EF4-FFF2-40B4-BE49-F238E27FC236}">
                <a16:creationId xmlns:a16="http://schemas.microsoft.com/office/drawing/2014/main" id="{B0C8C962-E59C-4835-B509-DE26AD675430}"/>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8250" y="1411028"/>
            <a:ext cx="907086" cy="1122955"/>
          </a:xfrm>
          <a:prstGeom prst="rect">
            <a:avLst/>
          </a:prstGeom>
        </p:spPr>
      </p:pic>
    </p:spTree>
    <p:extLst>
      <p:ext uri="{BB962C8B-B14F-4D97-AF65-F5344CB8AC3E}">
        <p14:creationId xmlns:p14="http://schemas.microsoft.com/office/powerpoint/2010/main" val="425636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538789" cy="707849"/>
          </a:xfrm>
          <a:prstGeom prst="rect">
            <a:avLst/>
          </a:prstGeom>
        </p:spPr>
      </p:pic>
      <p:sp>
        <p:nvSpPr>
          <p:cNvPr id="4" name="Title 3"/>
          <p:cNvSpPr>
            <a:spLocks noGrp="1"/>
          </p:cNvSpPr>
          <p:nvPr>
            <p:ph type="title"/>
          </p:nvPr>
        </p:nvSpPr>
        <p:spPr>
          <a:xfrm>
            <a:off x="0" y="254648"/>
            <a:ext cx="6367749" cy="707849"/>
          </a:xfrm>
        </p:spPr>
        <p:txBody>
          <a:bodyPr>
            <a:normAutofit/>
          </a:bodyPr>
          <a:lstStyle/>
          <a:p>
            <a:r>
              <a:rPr lang="en-GB" sz="2800" b="1" dirty="0" err="1">
                <a:solidFill>
                  <a:schemeClr val="bg1"/>
                </a:solidFill>
              </a:rPr>
              <a:t>Paulas</a:t>
            </a:r>
            <a:r>
              <a:rPr lang="en-GB" sz="2800" b="1" dirty="0">
                <a:solidFill>
                  <a:schemeClr val="bg1"/>
                </a:solidFill>
              </a:rPr>
              <a:t> </a:t>
            </a:r>
            <a:r>
              <a:rPr lang="en-GB" sz="2800" b="1" dirty="0" err="1">
                <a:solidFill>
                  <a:schemeClr val="bg1"/>
                </a:solidFill>
              </a:rPr>
              <a:t>Neujahrsvorsätze</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29590" y="247046"/>
            <a:ext cx="242773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35932" y="1041283"/>
            <a:ext cx="11685167" cy="1015663"/>
          </a:xfrm>
          <a:prstGeom prst="rect">
            <a:avLst/>
          </a:prstGeom>
          <a:noFill/>
        </p:spPr>
        <p:txBody>
          <a:bodyPr wrap="square" rtlCol="0">
            <a:spAutoFit/>
          </a:bodyPr>
          <a:lstStyle/>
          <a:p>
            <a:r>
              <a:rPr lang="en-US" sz="2000" dirty="0" err="1">
                <a:solidFill>
                  <a:schemeClr val="accent5">
                    <a:lumMod val="50000"/>
                  </a:schemeClr>
                </a:solidFill>
              </a:rPr>
              <a:t>Katjas</a:t>
            </a:r>
            <a:r>
              <a:rPr lang="en-US" sz="2000" dirty="0">
                <a:solidFill>
                  <a:schemeClr val="accent5">
                    <a:lumMod val="50000"/>
                  </a:schemeClr>
                </a:solidFill>
              </a:rPr>
              <a:t> </a:t>
            </a:r>
            <a:r>
              <a:rPr lang="en-US" sz="2000" dirty="0" err="1">
                <a:solidFill>
                  <a:schemeClr val="accent5">
                    <a:lumMod val="50000"/>
                  </a:schemeClr>
                </a:solidFill>
              </a:rPr>
              <a:t>Cousine</a:t>
            </a:r>
            <a:r>
              <a:rPr lang="en-US" sz="2000" dirty="0">
                <a:solidFill>
                  <a:schemeClr val="accent5">
                    <a:lumMod val="50000"/>
                  </a:schemeClr>
                </a:solidFill>
              </a:rPr>
              <a:t> Paula </a:t>
            </a:r>
            <a:r>
              <a:rPr lang="en-US" sz="2000" dirty="0" err="1">
                <a:solidFill>
                  <a:schemeClr val="accent5">
                    <a:lumMod val="50000"/>
                  </a:schemeClr>
                </a:solidFill>
              </a:rPr>
              <a:t>hatte</a:t>
            </a:r>
            <a:r>
              <a:rPr lang="en-US" sz="2000" dirty="0">
                <a:solidFill>
                  <a:schemeClr val="accent5">
                    <a:lumMod val="50000"/>
                  </a:schemeClr>
                </a:solidFill>
              </a:rPr>
              <a:t> </a:t>
            </a:r>
            <a:r>
              <a:rPr lang="en-US" sz="2000" dirty="0" err="1">
                <a:solidFill>
                  <a:schemeClr val="accent5">
                    <a:lumMod val="50000"/>
                  </a:schemeClr>
                </a:solidFill>
              </a:rPr>
              <a:t>ein</a:t>
            </a:r>
            <a:r>
              <a:rPr lang="en-US" sz="2000" dirty="0">
                <a:solidFill>
                  <a:schemeClr val="accent5">
                    <a:lumMod val="50000"/>
                  </a:schemeClr>
                </a:solidFill>
              </a:rPr>
              <a:t> </a:t>
            </a:r>
            <a:r>
              <a:rPr lang="en-US" sz="2000" dirty="0" err="1">
                <a:solidFill>
                  <a:schemeClr val="accent5">
                    <a:lumMod val="50000"/>
                  </a:schemeClr>
                </a:solidFill>
              </a:rPr>
              <a:t>schlechtes</a:t>
            </a:r>
            <a:r>
              <a:rPr lang="en-US" sz="2000" dirty="0">
                <a:solidFill>
                  <a:schemeClr val="accent5">
                    <a:lumMod val="50000"/>
                  </a:schemeClr>
                </a:solidFill>
              </a:rPr>
              <a:t> </a:t>
            </a:r>
            <a:r>
              <a:rPr lang="en-US" sz="2000" dirty="0" err="1">
                <a:solidFill>
                  <a:schemeClr val="accent5">
                    <a:lumMod val="50000"/>
                  </a:schemeClr>
                </a:solidFill>
              </a:rPr>
              <a:t>Jahr</a:t>
            </a:r>
            <a:r>
              <a:rPr lang="en-US" sz="2000" dirty="0">
                <a:solidFill>
                  <a:schemeClr val="accent5">
                    <a:lumMod val="50000"/>
                  </a:schemeClr>
                </a:solidFill>
              </a:rPr>
              <a:t> in der Schule. Dieses </a:t>
            </a:r>
            <a:r>
              <a:rPr lang="en-US" sz="2000" dirty="0" err="1">
                <a:solidFill>
                  <a:schemeClr val="accent5">
                    <a:lumMod val="50000"/>
                  </a:schemeClr>
                </a:solidFill>
              </a:rPr>
              <a:t>Jahr</a:t>
            </a:r>
            <a:r>
              <a:rPr lang="en-US" sz="2000" dirty="0">
                <a:solidFill>
                  <a:schemeClr val="accent5">
                    <a:lumMod val="50000"/>
                  </a:schemeClr>
                </a:solidFill>
              </a:rPr>
              <a:t> hat </a:t>
            </a:r>
            <a:r>
              <a:rPr lang="en-US" sz="2000" dirty="0" err="1">
                <a:solidFill>
                  <a:schemeClr val="accent5">
                    <a:lumMod val="50000"/>
                  </a:schemeClr>
                </a:solidFill>
              </a:rPr>
              <a:t>sie</a:t>
            </a:r>
            <a:r>
              <a:rPr lang="en-US" sz="2000" dirty="0">
                <a:solidFill>
                  <a:schemeClr val="accent5">
                    <a:lumMod val="50000"/>
                  </a:schemeClr>
                </a:solidFill>
              </a:rPr>
              <a:t> </a:t>
            </a:r>
            <a:r>
              <a:rPr lang="en-US" sz="2000" dirty="0" err="1">
                <a:solidFill>
                  <a:schemeClr val="accent5">
                    <a:lumMod val="50000"/>
                  </a:schemeClr>
                </a:solidFill>
              </a:rPr>
              <a:t>beschlossen</a:t>
            </a:r>
            <a:r>
              <a:rPr lang="en-US" sz="2000" dirty="0">
                <a:solidFill>
                  <a:schemeClr val="accent5">
                    <a:lumMod val="50000"/>
                  </a:schemeClr>
                </a:solidFill>
              </a:rPr>
              <a:t>, </a:t>
            </a:r>
            <a:r>
              <a:rPr lang="en-US" sz="2000" dirty="0" err="1">
                <a:solidFill>
                  <a:schemeClr val="accent5">
                    <a:lumMod val="50000"/>
                  </a:schemeClr>
                </a:solidFill>
              </a:rPr>
              <a:t>sich</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verbessern</a:t>
            </a:r>
            <a:r>
              <a:rPr lang="en-US" sz="2000" dirty="0">
                <a:solidFill>
                  <a:schemeClr val="accent5">
                    <a:lumMod val="50000"/>
                  </a:schemeClr>
                </a:solidFill>
              </a:rPr>
              <a:t>. Sie </a:t>
            </a:r>
            <a:r>
              <a:rPr lang="en-US" sz="2000" dirty="0" err="1">
                <a:solidFill>
                  <a:schemeClr val="accent5">
                    <a:lumMod val="50000"/>
                  </a:schemeClr>
                </a:solidFill>
              </a:rPr>
              <a:t>schreibt</a:t>
            </a:r>
            <a:r>
              <a:rPr lang="en-US" sz="2000" dirty="0">
                <a:solidFill>
                  <a:schemeClr val="accent5">
                    <a:lumMod val="50000"/>
                  </a:schemeClr>
                </a:solidFill>
              </a:rPr>
              <a:t> </a:t>
            </a:r>
            <a:r>
              <a:rPr lang="en-US" sz="2000" dirty="0" err="1">
                <a:solidFill>
                  <a:schemeClr val="accent5">
                    <a:lumMod val="50000"/>
                  </a:schemeClr>
                </a:solidFill>
              </a:rPr>
              <a:t>ihre</a:t>
            </a:r>
            <a:r>
              <a:rPr lang="en-US" sz="2000" dirty="0">
                <a:solidFill>
                  <a:schemeClr val="accent5">
                    <a:lumMod val="50000"/>
                  </a:schemeClr>
                </a:solidFill>
              </a:rPr>
              <a:t> </a:t>
            </a:r>
            <a:r>
              <a:rPr lang="en-US" sz="2000" dirty="0" err="1">
                <a:solidFill>
                  <a:schemeClr val="accent5">
                    <a:lumMod val="50000"/>
                  </a:schemeClr>
                </a:solidFill>
              </a:rPr>
              <a:t>Ideen</a:t>
            </a:r>
            <a:r>
              <a:rPr lang="en-US" sz="2000" dirty="0">
                <a:solidFill>
                  <a:schemeClr val="accent5">
                    <a:lumMod val="50000"/>
                  </a:schemeClr>
                </a:solidFill>
              </a:rPr>
              <a:t> auf, </a:t>
            </a:r>
            <a:r>
              <a:rPr lang="en-US" sz="2000" dirty="0" err="1">
                <a:solidFill>
                  <a:schemeClr val="accent5">
                    <a:lumMod val="50000"/>
                  </a:schemeClr>
                </a:solidFill>
              </a:rPr>
              <a:t>aber</a:t>
            </a:r>
            <a:r>
              <a:rPr lang="en-US" sz="2000" dirty="0">
                <a:solidFill>
                  <a:schemeClr val="accent5">
                    <a:lumMod val="50000"/>
                  </a:schemeClr>
                </a:solidFill>
              </a:rPr>
              <a:t> </a:t>
            </a:r>
            <a:r>
              <a:rPr lang="en-US" sz="2000" dirty="0" err="1">
                <a:solidFill>
                  <a:schemeClr val="accent5">
                    <a:lumMod val="50000"/>
                  </a:schemeClr>
                </a:solidFill>
              </a:rPr>
              <a:t>sie</a:t>
            </a:r>
            <a:r>
              <a:rPr lang="en-US" sz="2000" dirty="0">
                <a:solidFill>
                  <a:schemeClr val="accent5">
                    <a:lumMod val="50000"/>
                  </a:schemeClr>
                </a:solidFill>
              </a:rPr>
              <a:t> hat das Buch </a:t>
            </a:r>
            <a:r>
              <a:rPr lang="en-US" sz="2000" dirty="0" err="1">
                <a:solidFill>
                  <a:schemeClr val="accent5">
                    <a:lumMod val="50000"/>
                  </a:schemeClr>
                </a:solidFill>
              </a:rPr>
              <a:t>mit</a:t>
            </a:r>
            <a:r>
              <a:rPr lang="en-US" sz="2000" dirty="0">
                <a:solidFill>
                  <a:schemeClr val="accent5">
                    <a:lumMod val="50000"/>
                  </a:schemeClr>
                </a:solidFill>
              </a:rPr>
              <a:t> </a:t>
            </a:r>
            <a:r>
              <a:rPr lang="en-US" sz="2000" dirty="0" err="1">
                <a:solidFill>
                  <a:schemeClr val="accent5">
                    <a:lumMod val="50000"/>
                  </a:schemeClr>
                </a:solidFill>
              </a:rPr>
              <a:t>Schokolade</a:t>
            </a:r>
            <a:r>
              <a:rPr lang="en-US" sz="2000" dirty="0">
                <a:solidFill>
                  <a:schemeClr val="accent5">
                    <a:lumMod val="50000"/>
                  </a:schemeClr>
                </a:solidFill>
              </a:rPr>
              <a:t> </a:t>
            </a:r>
            <a:r>
              <a:rPr lang="en-US" sz="2000" dirty="0" err="1">
                <a:solidFill>
                  <a:schemeClr val="accent5">
                    <a:lumMod val="50000"/>
                  </a:schemeClr>
                </a:solidFill>
              </a:rPr>
              <a:t>verschmiert</a:t>
            </a:r>
            <a:r>
              <a:rPr lang="en-US" sz="2000" dirty="0">
                <a:solidFill>
                  <a:schemeClr val="accent5">
                    <a:lumMod val="50000"/>
                  </a:schemeClr>
                </a:solidFill>
              </a:rPr>
              <a:t>*.   </a:t>
            </a:r>
          </a:p>
        </p:txBody>
      </p:sp>
      <p:sp>
        <p:nvSpPr>
          <p:cNvPr id="8" name="Speech Bubble: Rectangle with Corners Rounded 7">
            <a:extLst>
              <a:ext uri="{FF2B5EF4-FFF2-40B4-BE49-F238E27FC236}">
                <a16:creationId xmlns:a16="http://schemas.microsoft.com/office/drawing/2014/main" id="{584E996E-2376-431B-AEFD-9275363D618D}"/>
              </a:ext>
            </a:extLst>
          </p:cNvPr>
          <p:cNvSpPr/>
          <p:nvPr/>
        </p:nvSpPr>
        <p:spPr>
          <a:xfrm>
            <a:off x="5690738" y="294041"/>
            <a:ext cx="3529013" cy="666096"/>
          </a:xfrm>
          <a:prstGeom prst="wedgeRoundRectCallout">
            <a:avLst>
              <a:gd name="adj1" fmla="val -22939"/>
              <a:gd name="adj2" fmla="val -4882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der </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Vorsatz</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resolution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verschmieren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to smudge</a:t>
            </a:r>
          </a:p>
        </p:txBody>
      </p:sp>
      <p:pic>
        <p:nvPicPr>
          <p:cNvPr id="9" name="Picture 8" descr="A screenshot of a computer&#10;&#10;Description automatically generated">
            <a:extLst>
              <a:ext uri="{FF2B5EF4-FFF2-40B4-BE49-F238E27FC236}">
                <a16:creationId xmlns:a16="http://schemas.microsoft.com/office/drawing/2014/main" id="{15CA55EB-3CB2-479A-957F-1A29C76B9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3598" y="1486937"/>
            <a:ext cx="7741148" cy="5116415"/>
          </a:xfrm>
          <a:prstGeom prst="rect">
            <a:avLst/>
          </a:prstGeom>
        </p:spPr>
      </p:pic>
      <p:sp>
        <p:nvSpPr>
          <p:cNvPr id="2" name="TextBox 1">
            <a:extLst>
              <a:ext uri="{FF2B5EF4-FFF2-40B4-BE49-F238E27FC236}">
                <a16:creationId xmlns:a16="http://schemas.microsoft.com/office/drawing/2014/main" id="{E4CC0ABB-7B32-44A6-81C8-43E9DFB3D394}"/>
              </a:ext>
            </a:extLst>
          </p:cNvPr>
          <p:cNvSpPr txBox="1"/>
          <p:nvPr/>
        </p:nvSpPr>
        <p:spPr>
          <a:xfrm>
            <a:off x="2564235" y="1963205"/>
            <a:ext cx="2974554" cy="707886"/>
          </a:xfrm>
          <a:prstGeom prst="rect">
            <a:avLst/>
          </a:prstGeom>
          <a:noFill/>
        </p:spPr>
        <p:txBody>
          <a:bodyPr wrap="square" rtlCol="0">
            <a:spAutoFit/>
          </a:bodyPr>
          <a:lstStyle/>
          <a:p>
            <a:pPr algn="l"/>
            <a:r>
              <a:rPr lang="en-GB" sz="2000" b="1" dirty="0">
                <a:solidFill>
                  <a:schemeClr val="accent5">
                    <a:lumMod val="50000"/>
                  </a:schemeClr>
                </a:solidFill>
              </a:rPr>
              <a:t>1. Ich </a:t>
            </a:r>
            <a:r>
              <a:rPr lang="en-GB" sz="2000" b="1" dirty="0" err="1">
                <a:solidFill>
                  <a:schemeClr val="accent5">
                    <a:lumMod val="50000"/>
                  </a:schemeClr>
                </a:solidFill>
              </a:rPr>
              <a:t>werde</a:t>
            </a:r>
            <a:r>
              <a:rPr lang="en-GB" sz="2000" b="1" dirty="0">
                <a:solidFill>
                  <a:schemeClr val="accent5">
                    <a:lumMod val="50000"/>
                  </a:schemeClr>
                </a:solidFill>
              </a:rPr>
              <a:t> </a:t>
            </a:r>
            <a:r>
              <a:rPr lang="en-GB" sz="2000" b="1" dirty="0" err="1">
                <a:solidFill>
                  <a:schemeClr val="accent5">
                    <a:lumMod val="50000"/>
                  </a:schemeClr>
                </a:solidFill>
              </a:rPr>
              <a:t>früher</a:t>
            </a:r>
            <a:r>
              <a:rPr lang="en-GB" sz="2000" b="1" dirty="0">
                <a:solidFill>
                  <a:schemeClr val="accent5">
                    <a:lumMod val="50000"/>
                  </a:schemeClr>
                </a:solidFill>
              </a:rPr>
              <a:t> ins Bett </a:t>
            </a:r>
            <a:r>
              <a:rPr lang="en-GB" sz="2000" b="1" dirty="0" err="1">
                <a:solidFill>
                  <a:schemeClr val="accent5">
                    <a:lumMod val="50000"/>
                  </a:schemeClr>
                </a:solidFill>
              </a:rPr>
              <a:t>gehen</a:t>
            </a:r>
            <a:r>
              <a:rPr lang="en-GB" sz="2000" b="1" dirty="0">
                <a:solidFill>
                  <a:schemeClr val="accent5">
                    <a:lumMod val="50000"/>
                  </a:schemeClr>
                </a:solidFill>
              </a:rPr>
              <a:t>.</a:t>
            </a:r>
          </a:p>
        </p:txBody>
      </p:sp>
      <p:pic>
        <p:nvPicPr>
          <p:cNvPr id="1026" name="Picture 2">
            <a:extLst>
              <a:ext uri="{FF2B5EF4-FFF2-40B4-BE49-F238E27FC236}">
                <a16:creationId xmlns:a16="http://schemas.microsoft.com/office/drawing/2014/main" id="{D0A3D51B-0541-42BD-8899-06818BE8B8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9394" y="2260077"/>
            <a:ext cx="1825140" cy="48504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CC54674-FFBF-4908-BB85-464BCF7ED9C8}"/>
              </a:ext>
            </a:extLst>
          </p:cNvPr>
          <p:cNvSpPr txBox="1"/>
          <p:nvPr/>
        </p:nvSpPr>
        <p:spPr>
          <a:xfrm>
            <a:off x="2564235" y="2671091"/>
            <a:ext cx="3296738" cy="1015663"/>
          </a:xfrm>
          <a:prstGeom prst="rect">
            <a:avLst/>
          </a:prstGeom>
          <a:noFill/>
        </p:spPr>
        <p:txBody>
          <a:bodyPr wrap="square" rtlCol="0">
            <a:spAutoFit/>
          </a:bodyPr>
          <a:lstStyle/>
          <a:p>
            <a:pPr algn="l"/>
            <a:r>
              <a:rPr lang="en-GB" sz="2000" b="1" dirty="0">
                <a:solidFill>
                  <a:schemeClr val="accent5">
                    <a:lumMod val="50000"/>
                  </a:schemeClr>
                </a:solidFill>
              </a:rPr>
              <a:t>2. Ich </a:t>
            </a:r>
            <a:r>
              <a:rPr lang="en-GB" sz="2000" b="1" dirty="0" err="1">
                <a:solidFill>
                  <a:schemeClr val="accent5">
                    <a:lumMod val="50000"/>
                  </a:schemeClr>
                </a:solidFill>
              </a:rPr>
              <a:t>werde</a:t>
            </a:r>
            <a:r>
              <a:rPr lang="en-GB" sz="2000" b="1" dirty="0">
                <a:solidFill>
                  <a:schemeClr val="accent5">
                    <a:lumMod val="50000"/>
                  </a:schemeClr>
                </a:solidFill>
              </a:rPr>
              <a:t> </a:t>
            </a:r>
            <a:r>
              <a:rPr lang="en-GB" sz="2000" b="1" dirty="0" err="1">
                <a:solidFill>
                  <a:schemeClr val="accent5">
                    <a:lumMod val="50000"/>
                  </a:schemeClr>
                </a:solidFill>
              </a:rPr>
              <a:t>für</a:t>
            </a:r>
            <a:r>
              <a:rPr lang="en-GB" sz="2000" b="1" dirty="0">
                <a:solidFill>
                  <a:schemeClr val="accent5">
                    <a:lumMod val="50000"/>
                  </a:schemeClr>
                </a:solidFill>
              </a:rPr>
              <a:t> </a:t>
            </a:r>
            <a:r>
              <a:rPr lang="en-GB" sz="2000" b="1" dirty="0" err="1">
                <a:solidFill>
                  <a:schemeClr val="accent5">
                    <a:lumMod val="50000"/>
                  </a:schemeClr>
                </a:solidFill>
              </a:rPr>
              <a:t>jede</a:t>
            </a:r>
            <a:r>
              <a:rPr lang="en-GB" sz="2000" b="1" dirty="0">
                <a:solidFill>
                  <a:schemeClr val="accent5">
                    <a:lumMod val="50000"/>
                  </a:schemeClr>
                </a:solidFill>
              </a:rPr>
              <a:t> </a:t>
            </a:r>
            <a:r>
              <a:rPr lang="en-GB" sz="2000" b="1" dirty="0" err="1">
                <a:solidFill>
                  <a:schemeClr val="accent5">
                    <a:lumMod val="50000"/>
                  </a:schemeClr>
                </a:solidFill>
              </a:rPr>
              <a:t>Stunde</a:t>
            </a:r>
            <a:r>
              <a:rPr lang="en-GB" sz="2000" b="1" dirty="0">
                <a:solidFill>
                  <a:schemeClr val="accent5">
                    <a:lumMod val="50000"/>
                  </a:schemeClr>
                </a:solidFill>
              </a:rPr>
              <a:t> </a:t>
            </a:r>
            <a:r>
              <a:rPr lang="en-GB" sz="2000" b="1" dirty="0" err="1">
                <a:solidFill>
                  <a:schemeClr val="accent5">
                    <a:lumMod val="50000"/>
                  </a:schemeClr>
                </a:solidFill>
              </a:rPr>
              <a:t>pünktlich</a:t>
            </a:r>
            <a:r>
              <a:rPr lang="en-GB" sz="2000" b="1" dirty="0">
                <a:solidFill>
                  <a:schemeClr val="accent5">
                    <a:lumMod val="50000"/>
                  </a:schemeClr>
                </a:solidFill>
              </a:rPr>
              <a:t>* </a:t>
            </a:r>
            <a:r>
              <a:rPr lang="en-GB" sz="2000" b="1" dirty="0" err="1">
                <a:solidFill>
                  <a:schemeClr val="accent5">
                    <a:lumMod val="50000"/>
                  </a:schemeClr>
                </a:solidFill>
              </a:rPr>
              <a:t>ankommen</a:t>
            </a:r>
            <a:r>
              <a:rPr lang="en-GB" sz="2000" b="1" dirty="0">
                <a:solidFill>
                  <a:schemeClr val="accent5">
                    <a:lumMod val="50000"/>
                  </a:schemeClr>
                </a:solidFill>
              </a:rPr>
              <a:t>.</a:t>
            </a:r>
          </a:p>
        </p:txBody>
      </p:sp>
      <p:pic>
        <p:nvPicPr>
          <p:cNvPr id="12" name="Picture 2">
            <a:extLst>
              <a:ext uri="{FF2B5EF4-FFF2-40B4-BE49-F238E27FC236}">
                <a16:creationId xmlns:a16="http://schemas.microsoft.com/office/drawing/2014/main" id="{9A5CDFF5-DD5B-4D3B-8FF0-0A55116AD3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1303" y="3272722"/>
            <a:ext cx="2135443" cy="48504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083F73D-6BE0-40FE-BB12-B2880DFDA7DB}"/>
              </a:ext>
            </a:extLst>
          </p:cNvPr>
          <p:cNvSpPr txBox="1"/>
          <p:nvPr/>
        </p:nvSpPr>
        <p:spPr>
          <a:xfrm>
            <a:off x="2605607" y="3695589"/>
            <a:ext cx="3296738" cy="707886"/>
          </a:xfrm>
          <a:prstGeom prst="rect">
            <a:avLst/>
          </a:prstGeom>
          <a:noFill/>
        </p:spPr>
        <p:txBody>
          <a:bodyPr wrap="square" rtlCol="0">
            <a:spAutoFit/>
          </a:bodyPr>
          <a:lstStyle/>
          <a:p>
            <a:pPr algn="l"/>
            <a:r>
              <a:rPr lang="en-GB" sz="2000" b="1" dirty="0">
                <a:solidFill>
                  <a:schemeClr val="accent5">
                    <a:lumMod val="50000"/>
                  </a:schemeClr>
                </a:solidFill>
              </a:rPr>
              <a:t>3. Ich </a:t>
            </a:r>
            <a:r>
              <a:rPr lang="en-GB" sz="2000" b="1" dirty="0" err="1">
                <a:solidFill>
                  <a:schemeClr val="accent5">
                    <a:lumMod val="50000"/>
                  </a:schemeClr>
                </a:solidFill>
              </a:rPr>
              <a:t>hoffe</a:t>
            </a:r>
            <a:r>
              <a:rPr lang="en-GB" sz="2000" b="1" dirty="0">
                <a:solidFill>
                  <a:schemeClr val="accent5">
                    <a:lumMod val="50000"/>
                  </a:schemeClr>
                </a:solidFill>
              </a:rPr>
              <a:t>, </a:t>
            </a:r>
            <a:r>
              <a:rPr lang="en-GB" sz="2000" b="1" dirty="0" err="1">
                <a:solidFill>
                  <a:schemeClr val="accent5">
                    <a:lumMod val="50000"/>
                  </a:schemeClr>
                </a:solidFill>
              </a:rPr>
              <a:t>jeden</a:t>
            </a:r>
            <a:r>
              <a:rPr lang="en-GB" sz="2000" b="1" dirty="0">
                <a:solidFill>
                  <a:schemeClr val="accent5">
                    <a:lumMod val="50000"/>
                  </a:schemeClr>
                </a:solidFill>
              </a:rPr>
              <a:t> Tag </a:t>
            </a:r>
            <a:r>
              <a:rPr lang="en-GB" sz="2000" b="1" dirty="0" err="1">
                <a:solidFill>
                  <a:schemeClr val="accent5">
                    <a:lumMod val="50000"/>
                  </a:schemeClr>
                </a:solidFill>
              </a:rPr>
              <a:t>etwas</a:t>
            </a:r>
            <a:r>
              <a:rPr lang="en-GB" sz="2000" b="1" dirty="0">
                <a:solidFill>
                  <a:schemeClr val="accent5">
                    <a:lumMod val="50000"/>
                  </a:schemeClr>
                </a:solidFill>
              </a:rPr>
              <a:t> </a:t>
            </a:r>
            <a:r>
              <a:rPr lang="en-GB" sz="2000" b="1" dirty="0" err="1">
                <a:solidFill>
                  <a:schemeClr val="accent5">
                    <a:lumMod val="50000"/>
                  </a:schemeClr>
                </a:solidFill>
              </a:rPr>
              <a:t>Neues</a:t>
            </a:r>
            <a:r>
              <a:rPr lang="en-GB" sz="2000" b="1" dirty="0">
                <a:solidFill>
                  <a:schemeClr val="accent5">
                    <a:lumMod val="50000"/>
                  </a:schemeClr>
                </a:solidFill>
              </a:rPr>
              <a:t> </a:t>
            </a:r>
            <a:r>
              <a:rPr lang="en-GB" sz="2000" b="1" dirty="0" err="1">
                <a:solidFill>
                  <a:schemeClr val="accent5">
                    <a:lumMod val="50000"/>
                  </a:schemeClr>
                </a:solidFill>
              </a:rPr>
              <a:t>zu</a:t>
            </a:r>
            <a:r>
              <a:rPr lang="en-GB" sz="2000" b="1" dirty="0">
                <a:solidFill>
                  <a:schemeClr val="accent5">
                    <a:lumMod val="50000"/>
                  </a:schemeClr>
                </a:solidFill>
              </a:rPr>
              <a:t> </a:t>
            </a:r>
            <a:r>
              <a:rPr lang="en-GB" sz="2000" b="1" dirty="0" err="1">
                <a:solidFill>
                  <a:schemeClr val="accent5">
                    <a:lumMod val="50000"/>
                  </a:schemeClr>
                </a:solidFill>
              </a:rPr>
              <a:t>lernen</a:t>
            </a:r>
            <a:r>
              <a:rPr lang="en-GB" sz="2000" b="1" dirty="0">
                <a:solidFill>
                  <a:schemeClr val="accent5">
                    <a:lumMod val="50000"/>
                  </a:schemeClr>
                </a:solidFill>
              </a:rPr>
              <a:t>.</a:t>
            </a:r>
          </a:p>
        </p:txBody>
      </p:sp>
      <p:pic>
        <p:nvPicPr>
          <p:cNvPr id="14" name="Picture 2">
            <a:extLst>
              <a:ext uri="{FF2B5EF4-FFF2-40B4-BE49-F238E27FC236}">
                <a16:creationId xmlns:a16="http://schemas.microsoft.com/office/drawing/2014/main" id="{0F3ADF4F-8E28-4F60-A12D-11DE6328BF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4820" y="3956889"/>
            <a:ext cx="2135443" cy="48504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3D7FE5B-C475-4DEB-9FD3-4E7DC250BD9E}"/>
              </a:ext>
            </a:extLst>
          </p:cNvPr>
          <p:cNvSpPr txBox="1"/>
          <p:nvPr/>
        </p:nvSpPr>
        <p:spPr>
          <a:xfrm>
            <a:off x="2605607" y="4423867"/>
            <a:ext cx="3296738" cy="1015663"/>
          </a:xfrm>
          <a:prstGeom prst="rect">
            <a:avLst/>
          </a:prstGeom>
          <a:noFill/>
        </p:spPr>
        <p:txBody>
          <a:bodyPr wrap="square" rtlCol="0">
            <a:spAutoFit/>
          </a:bodyPr>
          <a:lstStyle/>
          <a:p>
            <a:pPr algn="l"/>
            <a:r>
              <a:rPr lang="en-GB" sz="2000" b="1" dirty="0">
                <a:solidFill>
                  <a:schemeClr val="accent5">
                    <a:lumMod val="50000"/>
                  </a:schemeClr>
                </a:solidFill>
              </a:rPr>
              <a:t>4. Ich </a:t>
            </a:r>
            <a:r>
              <a:rPr lang="en-GB" sz="2000" b="1" dirty="0" err="1">
                <a:solidFill>
                  <a:schemeClr val="accent5">
                    <a:lumMod val="50000"/>
                  </a:schemeClr>
                </a:solidFill>
              </a:rPr>
              <a:t>werde</a:t>
            </a:r>
            <a:r>
              <a:rPr lang="en-GB" sz="2000" b="1" dirty="0">
                <a:solidFill>
                  <a:schemeClr val="accent5">
                    <a:lumMod val="50000"/>
                  </a:schemeClr>
                </a:solidFill>
              </a:rPr>
              <a:t> </a:t>
            </a:r>
            <a:r>
              <a:rPr lang="en-GB" sz="2000" b="1" dirty="0" err="1">
                <a:solidFill>
                  <a:schemeClr val="accent5">
                    <a:lumMod val="50000"/>
                  </a:schemeClr>
                </a:solidFill>
              </a:rPr>
              <a:t>versuchen</a:t>
            </a:r>
            <a:r>
              <a:rPr lang="en-GB" sz="2000" b="1" dirty="0">
                <a:solidFill>
                  <a:schemeClr val="accent5">
                    <a:lumMod val="50000"/>
                  </a:schemeClr>
                </a:solidFill>
              </a:rPr>
              <a:t>, </a:t>
            </a:r>
            <a:r>
              <a:rPr lang="en-GB" sz="2000" b="1" dirty="0" err="1">
                <a:solidFill>
                  <a:schemeClr val="accent5">
                    <a:lumMod val="50000"/>
                  </a:schemeClr>
                </a:solidFill>
              </a:rPr>
              <a:t>mein</a:t>
            </a:r>
            <a:r>
              <a:rPr lang="en-GB" sz="2000" b="1" dirty="0">
                <a:solidFill>
                  <a:schemeClr val="accent5">
                    <a:lumMod val="50000"/>
                  </a:schemeClr>
                </a:solidFill>
              </a:rPr>
              <a:t> Handy </a:t>
            </a:r>
            <a:r>
              <a:rPr lang="en-GB" sz="2000" b="1" dirty="0" err="1">
                <a:solidFill>
                  <a:schemeClr val="accent5">
                    <a:lumMod val="50000"/>
                  </a:schemeClr>
                </a:solidFill>
              </a:rPr>
              <a:t>weniger</a:t>
            </a:r>
            <a:r>
              <a:rPr lang="en-GB" sz="2000" b="1" dirty="0">
                <a:solidFill>
                  <a:schemeClr val="accent5">
                    <a:lumMod val="50000"/>
                  </a:schemeClr>
                </a:solidFill>
              </a:rPr>
              <a:t> </a:t>
            </a:r>
            <a:r>
              <a:rPr lang="en-GB" sz="2000" b="1" dirty="0" err="1">
                <a:solidFill>
                  <a:schemeClr val="accent5">
                    <a:lumMod val="50000"/>
                  </a:schemeClr>
                </a:solidFill>
              </a:rPr>
              <a:t>zu</a:t>
            </a:r>
            <a:r>
              <a:rPr lang="en-GB" sz="2000" b="1" dirty="0">
                <a:solidFill>
                  <a:schemeClr val="accent5">
                    <a:lumMod val="50000"/>
                  </a:schemeClr>
                </a:solidFill>
              </a:rPr>
              <a:t> </a:t>
            </a:r>
            <a:r>
              <a:rPr lang="en-GB" sz="2000" b="1" dirty="0" err="1">
                <a:solidFill>
                  <a:schemeClr val="accent5">
                    <a:lumMod val="50000"/>
                  </a:schemeClr>
                </a:solidFill>
              </a:rPr>
              <a:t>benutzen</a:t>
            </a:r>
            <a:r>
              <a:rPr lang="en-GB" sz="2000" b="1" dirty="0">
                <a:solidFill>
                  <a:schemeClr val="accent5">
                    <a:lumMod val="50000"/>
                  </a:schemeClr>
                </a:solidFill>
              </a:rPr>
              <a:t>.</a:t>
            </a:r>
          </a:p>
        </p:txBody>
      </p:sp>
      <p:pic>
        <p:nvPicPr>
          <p:cNvPr id="16" name="Picture 2">
            <a:extLst>
              <a:ext uri="{FF2B5EF4-FFF2-40B4-BE49-F238E27FC236}">
                <a16:creationId xmlns:a16="http://schemas.microsoft.com/office/drawing/2014/main" id="{81CAEC6C-DF00-4860-8839-CDB11AD427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533" y="4991667"/>
            <a:ext cx="2135443" cy="4850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DB922479-5724-4363-8B63-B92BB62116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4987" y="4724272"/>
            <a:ext cx="2135443" cy="48504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FB2D857-54FD-4D5D-B920-FFF3C5544E52}"/>
              </a:ext>
            </a:extLst>
          </p:cNvPr>
          <p:cNvSpPr txBox="1"/>
          <p:nvPr/>
        </p:nvSpPr>
        <p:spPr>
          <a:xfrm>
            <a:off x="6096000" y="2000812"/>
            <a:ext cx="3296738" cy="707886"/>
          </a:xfrm>
          <a:prstGeom prst="rect">
            <a:avLst/>
          </a:prstGeom>
          <a:noFill/>
        </p:spPr>
        <p:txBody>
          <a:bodyPr wrap="square" rtlCol="0">
            <a:spAutoFit/>
          </a:bodyPr>
          <a:lstStyle/>
          <a:p>
            <a:pPr algn="l"/>
            <a:r>
              <a:rPr lang="en-GB" sz="2000" b="1" dirty="0">
                <a:solidFill>
                  <a:schemeClr val="accent5">
                    <a:lumMod val="50000"/>
                  </a:schemeClr>
                </a:solidFill>
              </a:rPr>
              <a:t>5. Ich </a:t>
            </a:r>
            <a:r>
              <a:rPr lang="en-GB" sz="2000" b="1" dirty="0" err="1">
                <a:solidFill>
                  <a:schemeClr val="accent5">
                    <a:lumMod val="50000"/>
                  </a:schemeClr>
                </a:solidFill>
              </a:rPr>
              <a:t>verspreche</a:t>
            </a:r>
            <a:r>
              <a:rPr lang="en-GB" sz="2000" b="1" dirty="0">
                <a:solidFill>
                  <a:schemeClr val="accent5">
                    <a:lumMod val="50000"/>
                  </a:schemeClr>
                </a:solidFill>
              </a:rPr>
              <a:t>, </a:t>
            </a:r>
            <a:r>
              <a:rPr lang="en-GB" sz="2000" b="1" dirty="0" err="1">
                <a:solidFill>
                  <a:schemeClr val="accent5">
                    <a:lumMod val="50000"/>
                  </a:schemeClr>
                </a:solidFill>
              </a:rPr>
              <a:t>ein</a:t>
            </a:r>
            <a:r>
              <a:rPr lang="en-GB" sz="2000" b="1" dirty="0">
                <a:solidFill>
                  <a:schemeClr val="accent5">
                    <a:lumMod val="50000"/>
                  </a:schemeClr>
                </a:solidFill>
              </a:rPr>
              <a:t> </a:t>
            </a:r>
            <a:r>
              <a:rPr lang="en-GB" sz="2000" b="1" dirty="0" err="1">
                <a:solidFill>
                  <a:schemeClr val="accent5">
                    <a:lumMod val="50000"/>
                  </a:schemeClr>
                </a:solidFill>
              </a:rPr>
              <a:t>neues</a:t>
            </a:r>
            <a:r>
              <a:rPr lang="en-GB" sz="2000" b="1" dirty="0">
                <a:solidFill>
                  <a:schemeClr val="accent5">
                    <a:lumMod val="50000"/>
                  </a:schemeClr>
                </a:solidFill>
              </a:rPr>
              <a:t> Hobby </a:t>
            </a:r>
            <a:r>
              <a:rPr lang="en-GB" sz="2000" b="1" dirty="0" err="1">
                <a:solidFill>
                  <a:schemeClr val="accent5">
                    <a:lumMod val="50000"/>
                  </a:schemeClr>
                </a:solidFill>
              </a:rPr>
              <a:t>zu</a:t>
            </a:r>
            <a:r>
              <a:rPr lang="en-GB" sz="2000" b="1" dirty="0">
                <a:solidFill>
                  <a:schemeClr val="accent5">
                    <a:lumMod val="50000"/>
                  </a:schemeClr>
                </a:solidFill>
              </a:rPr>
              <a:t> </a:t>
            </a:r>
            <a:r>
              <a:rPr lang="en-GB" sz="2000" b="1" dirty="0" err="1">
                <a:solidFill>
                  <a:schemeClr val="accent5">
                    <a:lumMod val="50000"/>
                  </a:schemeClr>
                </a:solidFill>
              </a:rPr>
              <a:t>suchen</a:t>
            </a:r>
            <a:r>
              <a:rPr lang="en-GB" sz="2000" b="1" dirty="0">
                <a:solidFill>
                  <a:schemeClr val="accent5">
                    <a:lumMod val="50000"/>
                  </a:schemeClr>
                </a:solidFill>
              </a:rPr>
              <a:t>.</a:t>
            </a:r>
          </a:p>
        </p:txBody>
      </p:sp>
      <p:sp>
        <p:nvSpPr>
          <p:cNvPr id="19" name="TextBox 18">
            <a:extLst>
              <a:ext uri="{FF2B5EF4-FFF2-40B4-BE49-F238E27FC236}">
                <a16:creationId xmlns:a16="http://schemas.microsoft.com/office/drawing/2014/main" id="{B021C76F-C2AE-433C-AD84-D00FDD064B00}"/>
              </a:ext>
            </a:extLst>
          </p:cNvPr>
          <p:cNvSpPr txBox="1"/>
          <p:nvPr/>
        </p:nvSpPr>
        <p:spPr>
          <a:xfrm>
            <a:off x="6060270" y="3038958"/>
            <a:ext cx="3296738" cy="707886"/>
          </a:xfrm>
          <a:prstGeom prst="rect">
            <a:avLst/>
          </a:prstGeom>
          <a:noFill/>
        </p:spPr>
        <p:txBody>
          <a:bodyPr wrap="square" rtlCol="0">
            <a:spAutoFit/>
          </a:bodyPr>
          <a:lstStyle/>
          <a:p>
            <a:pPr algn="l"/>
            <a:r>
              <a:rPr lang="en-GB" sz="2000" b="1" dirty="0">
                <a:solidFill>
                  <a:schemeClr val="accent5">
                    <a:lumMod val="50000"/>
                  </a:schemeClr>
                </a:solidFill>
              </a:rPr>
              <a:t>6. Ich </a:t>
            </a:r>
            <a:r>
              <a:rPr lang="en-GB" sz="2000" b="1" dirty="0" err="1">
                <a:solidFill>
                  <a:schemeClr val="accent5">
                    <a:lumMod val="50000"/>
                  </a:schemeClr>
                </a:solidFill>
              </a:rPr>
              <a:t>habe</a:t>
            </a:r>
            <a:r>
              <a:rPr lang="en-GB" sz="2000" b="1" dirty="0">
                <a:solidFill>
                  <a:schemeClr val="accent5">
                    <a:lumMod val="50000"/>
                  </a:schemeClr>
                </a:solidFill>
              </a:rPr>
              <a:t> </a:t>
            </a:r>
            <a:r>
              <a:rPr lang="en-GB" sz="2000" b="1" dirty="0" err="1">
                <a:solidFill>
                  <a:schemeClr val="accent5">
                    <a:lumMod val="50000"/>
                  </a:schemeClr>
                </a:solidFill>
              </a:rPr>
              <a:t>vor</a:t>
            </a:r>
            <a:r>
              <a:rPr lang="en-GB" sz="2000" b="1" dirty="0">
                <a:solidFill>
                  <a:schemeClr val="accent5">
                    <a:lumMod val="50000"/>
                  </a:schemeClr>
                </a:solidFill>
              </a:rPr>
              <a:t>, </a:t>
            </a:r>
            <a:r>
              <a:rPr lang="en-GB" sz="2000" b="1" dirty="0" err="1">
                <a:solidFill>
                  <a:schemeClr val="accent5">
                    <a:lumMod val="50000"/>
                  </a:schemeClr>
                </a:solidFill>
              </a:rPr>
              <a:t>nicht</a:t>
            </a:r>
            <a:r>
              <a:rPr lang="en-GB" sz="2000" b="1" dirty="0">
                <a:solidFill>
                  <a:schemeClr val="accent5">
                    <a:lumMod val="50000"/>
                  </a:schemeClr>
                </a:solidFill>
              </a:rPr>
              <a:t> so oft Netflix </a:t>
            </a:r>
            <a:r>
              <a:rPr lang="en-GB" sz="2000" b="1" dirty="0" err="1">
                <a:solidFill>
                  <a:schemeClr val="accent5">
                    <a:lumMod val="50000"/>
                  </a:schemeClr>
                </a:solidFill>
              </a:rPr>
              <a:t>anzuschauen</a:t>
            </a:r>
            <a:r>
              <a:rPr lang="en-GB" sz="2000" b="1" dirty="0">
                <a:solidFill>
                  <a:schemeClr val="accent5">
                    <a:lumMod val="50000"/>
                  </a:schemeClr>
                </a:solidFill>
              </a:rPr>
              <a:t>.</a:t>
            </a:r>
          </a:p>
        </p:txBody>
      </p:sp>
      <p:sp>
        <p:nvSpPr>
          <p:cNvPr id="20" name="TextBox 19">
            <a:extLst>
              <a:ext uri="{FF2B5EF4-FFF2-40B4-BE49-F238E27FC236}">
                <a16:creationId xmlns:a16="http://schemas.microsoft.com/office/drawing/2014/main" id="{AF8C4C0D-3FF7-4DDC-A6D7-C28455E60984}"/>
              </a:ext>
            </a:extLst>
          </p:cNvPr>
          <p:cNvSpPr txBox="1"/>
          <p:nvPr/>
        </p:nvSpPr>
        <p:spPr>
          <a:xfrm>
            <a:off x="6096000" y="4103214"/>
            <a:ext cx="3296738" cy="707886"/>
          </a:xfrm>
          <a:prstGeom prst="rect">
            <a:avLst/>
          </a:prstGeom>
          <a:noFill/>
        </p:spPr>
        <p:txBody>
          <a:bodyPr wrap="square" rtlCol="0">
            <a:spAutoFit/>
          </a:bodyPr>
          <a:lstStyle/>
          <a:p>
            <a:pPr algn="l"/>
            <a:r>
              <a:rPr lang="en-GB" sz="2000" b="1" dirty="0">
                <a:solidFill>
                  <a:schemeClr val="accent5">
                    <a:lumMod val="50000"/>
                  </a:schemeClr>
                </a:solidFill>
              </a:rPr>
              <a:t>7. Ich will </a:t>
            </a:r>
            <a:r>
              <a:rPr lang="en-GB" sz="2000" b="1" dirty="0" err="1">
                <a:solidFill>
                  <a:schemeClr val="accent5">
                    <a:lumMod val="50000"/>
                  </a:schemeClr>
                </a:solidFill>
              </a:rPr>
              <a:t>öfter</a:t>
            </a:r>
            <a:r>
              <a:rPr lang="en-GB" sz="2000" b="1" dirty="0">
                <a:solidFill>
                  <a:schemeClr val="accent5">
                    <a:lumMod val="50000"/>
                  </a:schemeClr>
                </a:solidFill>
              </a:rPr>
              <a:t> </a:t>
            </a:r>
            <a:r>
              <a:rPr lang="en-GB" sz="2000" b="1" dirty="0" err="1">
                <a:solidFill>
                  <a:schemeClr val="accent5">
                    <a:lumMod val="50000"/>
                  </a:schemeClr>
                </a:solidFill>
              </a:rPr>
              <a:t>zu</a:t>
            </a:r>
            <a:r>
              <a:rPr lang="en-GB" sz="2000" b="1" dirty="0">
                <a:solidFill>
                  <a:schemeClr val="accent5">
                    <a:lumMod val="50000"/>
                  </a:schemeClr>
                </a:solidFill>
              </a:rPr>
              <a:t> </a:t>
            </a:r>
            <a:r>
              <a:rPr lang="en-GB" sz="2000" b="1" dirty="0" err="1">
                <a:solidFill>
                  <a:schemeClr val="accent5">
                    <a:lumMod val="50000"/>
                  </a:schemeClr>
                </a:solidFill>
              </a:rPr>
              <a:t>Hause</a:t>
            </a:r>
            <a:r>
              <a:rPr lang="en-GB" sz="2000" b="1" dirty="0">
                <a:solidFill>
                  <a:schemeClr val="accent5">
                    <a:lumMod val="50000"/>
                  </a:schemeClr>
                </a:solidFill>
              </a:rPr>
              <a:t> </a:t>
            </a:r>
            <a:r>
              <a:rPr lang="en-GB" sz="2000" b="1" dirty="0" err="1">
                <a:solidFill>
                  <a:schemeClr val="accent5">
                    <a:lumMod val="50000"/>
                  </a:schemeClr>
                </a:solidFill>
              </a:rPr>
              <a:t>helfen</a:t>
            </a:r>
            <a:r>
              <a:rPr lang="en-GB" sz="2000" b="1" dirty="0">
                <a:solidFill>
                  <a:schemeClr val="accent5">
                    <a:lumMod val="50000"/>
                  </a:schemeClr>
                </a:solidFill>
              </a:rPr>
              <a:t>.</a:t>
            </a:r>
          </a:p>
        </p:txBody>
      </p:sp>
      <p:sp>
        <p:nvSpPr>
          <p:cNvPr id="21" name="TextBox 20">
            <a:extLst>
              <a:ext uri="{FF2B5EF4-FFF2-40B4-BE49-F238E27FC236}">
                <a16:creationId xmlns:a16="http://schemas.microsoft.com/office/drawing/2014/main" id="{D2C0F66C-7209-44B3-9FBF-096E449334E2}"/>
              </a:ext>
            </a:extLst>
          </p:cNvPr>
          <p:cNvSpPr txBox="1"/>
          <p:nvPr/>
        </p:nvSpPr>
        <p:spPr>
          <a:xfrm>
            <a:off x="6057915" y="5141360"/>
            <a:ext cx="3296738" cy="707886"/>
          </a:xfrm>
          <a:prstGeom prst="rect">
            <a:avLst/>
          </a:prstGeom>
          <a:noFill/>
        </p:spPr>
        <p:txBody>
          <a:bodyPr wrap="square" rtlCol="0">
            <a:spAutoFit/>
          </a:bodyPr>
          <a:lstStyle/>
          <a:p>
            <a:pPr algn="l"/>
            <a:r>
              <a:rPr lang="en-GB" sz="2000" b="1" dirty="0">
                <a:solidFill>
                  <a:schemeClr val="accent5">
                    <a:lumMod val="50000"/>
                  </a:schemeClr>
                </a:solidFill>
              </a:rPr>
              <a:t>8. Ich plane, </a:t>
            </a:r>
            <a:r>
              <a:rPr lang="en-GB" sz="2000" b="1" dirty="0" err="1">
                <a:solidFill>
                  <a:schemeClr val="accent5">
                    <a:lumMod val="50000"/>
                  </a:schemeClr>
                </a:solidFill>
              </a:rPr>
              <a:t>alle</a:t>
            </a:r>
            <a:r>
              <a:rPr lang="en-GB" sz="2000" b="1" dirty="0">
                <a:solidFill>
                  <a:schemeClr val="accent5">
                    <a:lumMod val="50000"/>
                  </a:schemeClr>
                </a:solidFill>
              </a:rPr>
              <a:t> </a:t>
            </a:r>
            <a:r>
              <a:rPr lang="en-GB" sz="2000" b="1" dirty="0" err="1">
                <a:solidFill>
                  <a:schemeClr val="accent5">
                    <a:lumMod val="50000"/>
                  </a:schemeClr>
                </a:solidFill>
              </a:rPr>
              <a:t>meine</a:t>
            </a:r>
            <a:r>
              <a:rPr lang="en-GB" sz="2000" b="1" dirty="0">
                <a:solidFill>
                  <a:schemeClr val="accent5">
                    <a:lumMod val="50000"/>
                  </a:schemeClr>
                </a:solidFill>
              </a:rPr>
              <a:t> </a:t>
            </a:r>
            <a:r>
              <a:rPr lang="en-GB" sz="2000" b="1" dirty="0" err="1">
                <a:solidFill>
                  <a:schemeClr val="accent5">
                    <a:lumMod val="50000"/>
                  </a:schemeClr>
                </a:solidFill>
              </a:rPr>
              <a:t>Ziele</a:t>
            </a:r>
            <a:r>
              <a:rPr lang="en-GB" sz="2000" b="1" dirty="0">
                <a:solidFill>
                  <a:schemeClr val="accent5">
                    <a:lumMod val="50000"/>
                  </a:schemeClr>
                </a:solidFill>
              </a:rPr>
              <a:t> </a:t>
            </a:r>
            <a:r>
              <a:rPr lang="en-GB" sz="2000" b="1" dirty="0" err="1">
                <a:solidFill>
                  <a:schemeClr val="accent5">
                    <a:lumMod val="50000"/>
                  </a:schemeClr>
                </a:solidFill>
              </a:rPr>
              <a:t>zu</a:t>
            </a:r>
            <a:r>
              <a:rPr lang="en-GB" sz="2000" b="1" dirty="0">
                <a:solidFill>
                  <a:schemeClr val="accent5">
                    <a:lumMod val="50000"/>
                  </a:schemeClr>
                </a:solidFill>
              </a:rPr>
              <a:t> </a:t>
            </a:r>
            <a:r>
              <a:rPr lang="en-GB" sz="2000" b="1" dirty="0" err="1">
                <a:solidFill>
                  <a:schemeClr val="accent5">
                    <a:lumMod val="50000"/>
                  </a:schemeClr>
                </a:solidFill>
              </a:rPr>
              <a:t>erreichen</a:t>
            </a:r>
            <a:r>
              <a:rPr lang="en-GB" sz="2000" b="1" dirty="0">
                <a:solidFill>
                  <a:schemeClr val="accent5">
                    <a:lumMod val="50000"/>
                  </a:schemeClr>
                </a:solidFill>
              </a:rPr>
              <a:t>.</a:t>
            </a:r>
          </a:p>
        </p:txBody>
      </p:sp>
      <p:pic>
        <p:nvPicPr>
          <p:cNvPr id="22" name="Picture 2">
            <a:extLst>
              <a:ext uri="{FF2B5EF4-FFF2-40B4-BE49-F238E27FC236}">
                <a16:creationId xmlns:a16="http://schemas.microsoft.com/office/drawing/2014/main" id="{C4ACD350-C257-4016-87DC-5ED2E2EC4F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9419" y="5440818"/>
            <a:ext cx="2236788" cy="48504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706E5CEC-4EAF-4AFD-B548-A3444F54C6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0738" y="4413121"/>
            <a:ext cx="2135443" cy="4850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6175F05F-20A8-4C8C-9B4F-6FDE68B652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9214" y="3336905"/>
            <a:ext cx="2414863" cy="4850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8B5EB97-624A-4495-B5C5-750ABDF4AF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9623" y="2276484"/>
            <a:ext cx="2414863" cy="4850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text, vector graphics&#10;&#10;Description automatically generated">
            <a:extLst>
              <a:ext uri="{FF2B5EF4-FFF2-40B4-BE49-F238E27FC236}">
                <a16:creationId xmlns:a16="http://schemas.microsoft.com/office/drawing/2014/main" id="{F558FE20-2D62-4CB3-ABB8-3ADA4C5479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025" y="2096339"/>
            <a:ext cx="1813279" cy="1959834"/>
          </a:xfrm>
          <a:prstGeom prst="rect">
            <a:avLst/>
          </a:prstGeom>
        </p:spPr>
      </p:pic>
      <p:sp>
        <p:nvSpPr>
          <p:cNvPr id="28" name="TextBox 27">
            <a:extLst>
              <a:ext uri="{FF2B5EF4-FFF2-40B4-BE49-F238E27FC236}">
                <a16:creationId xmlns:a16="http://schemas.microsoft.com/office/drawing/2014/main" id="{804DED40-060E-4DD2-9BFB-03191CD7D898}"/>
              </a:ext>
            </a:extLst>
          </p:cNvPr>
          <p:cNvSpPr txBox="1"/>
          <p:nvPr/>
        </p:nvSpPr>
        <p:spPr>
          <a:xfrm>
            <a:off x="9627765" y="1828289"/>
            <a:ext cx="2414863" cy="707886"/>
          </a:xfrm>
          <a:prstGeom prst="rect">
            <a:avLst/>
          </a:prstGeom>
          <a:noFill/>
        </p:spPr>
        <p:txBody>
          <a:bodyPr wrap="square" rtlCol="0">
            <a:spAutoFit/>
          </a:bodyPr>
          <a:lstStyle/>
          <a:p>
            <a:r>
              <a:rPr lang="en-US" sz="2000" dirty="0" err="1">
                <a:solidFill>
                  <a:schemeClr val="accent5">
                    <a:lumMod val="50000"/>
                  </a:schemeClr>
                </a:solidFill>
              </a:rPr>
              <a:t>Schreib</a:t>
            </a:r>
            <a:r>
              <a:rPr lang="en-US" sz="2000" dirty="0">
                <a:solidFill>
                  <a:schemeClr val="accent5">
                    <a:lumMod val="50000"/>
                  </a:schemeClr>
                </a:solidFill>
              </a:rPr>
              <a:t> 1-8 und die </a:t>
            </a:r>
            <a:r>
              <a:rPr lang="en-US" sz="2000" dirty="0" err="1">
                <a:solidFill>
                  <a:schemeClr val="accent5">
                    <a:lumMod val="50000"/>
                  </a:schemeClr>
                </a:solidFill>
              </a:rPr>
              <a:t>Satzenden</a:t>
            </a:r>
            <a:r>
              <a:rPr lang="en-US" sz="2000" dirty="0">
                <a:solidFill>
                  <a:schemeClr val="accent5">
                    <a:lumMod val="50000"/>
                  </a:schemeClr>
                </a:solidFill>
              </a:rPr>
              <a:t>.</a:t>
            </a:r>
          </a:p>
        </p:txBody>
      </p:sp>
      <p:sp>
        <p:nvSpPr>
          <p:cNvPr id="29" name="Speech Bubble: Rectangle with Corners Rounded 28">
            <a:extLst>
              <a:ext uri="{FF2B5EF4-FFF2-40B4-BE49-F238E27FC236}">
                <a16:creationId xmlns:a16="http://schemas.microsoft.com/office/drawing/2014/main" id="{C86CC9DC-423F-4787-84A2-053E35004D17}"/>
              </a:ext>
            </a:extLst>
          </p:cNvPr>
          <p:cNvSpPr/>
          <p:nvPr/>
        </p:nvSpPr>
        <p:spPr>
          <a:xfrm>
            <a:off x="598173" y="4204132"/>
            <a:ext cx="1418981" cy="639576"/>
          </a:xfrm>
          <a:prstGeom prst="wedgeRoundRectCallout">
            <a:avLst>
              <a:gd name="adj1" fmla="val -22939"/>
              <a:gd name="adj2" fmla="val -4882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pünktlich</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 on time</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2330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165462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Ziele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66513" y="247046"/>
            <a:ext cx="229237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697413" y="261585"/>
            <a:ext cx="12073310" cy="707886"/>
          </a:xfrm>
          <a:prstGeom prst="rect">
            <a:avLst/>
          </a:prstGeom>
          <a:noFill/>
        </p:spPr>
        <p:txBody>
          <a:bodyPr wrap="square" rtlCol="0">
            <a:spAutoFit/>
          </a:bodyPr>
          <a:lstStyle/>
          <a:p>
            <a:r>
              <a:rPr lang="en-US" sz="2000" dirty="0" err="1">
                <a:solidFill>
                  <a:schemeClr val="accent5">
                    <a:lumMod val="50000"/>
                  </a:schemeClr>
                </a:solidFill>
              </a:rPr>
              <a:t>Schreib</a:t>
            </a:r>
            <a:r>
              <a:rPr lang="en-US" sz="2000" dirty="0">
                <a:solidFill>
                  <a:schemeClr val="accent5">
                    <a:lumMod val="50000"/>
                  </a:schemeClr>
                </a:solidFill>
              </a:rPr>
              <a:t> </a:t>
            </a:r>
            <a:r>
              <a:rPr lang="en-US" sz="2000" dirty="0" err="1">
                <a:solidFill>
                  <a:schemeClr val="accent5">
                    <a:lumMod val="50000"/>
                  </a:schemeClr>
                </a:solidFill>
              </a:rPr>
              <a:t>vier</a:t>
            </a:r>
            <a:r>
              <a:rPr lang="en-US" sz="2000" dirty="0">
                <a:solidFill>
                  <a:schemeClr val="accent5">
                    <a:lumMod val="50000"/>
                  </a:schemeClr>
                </a:solidFill>
              </a:rPr>
              <a:t> </a:t>
            </a:r>
            <a:r>
              <a:rPr lang="en-US" sz="2000" dirty="0" err="1">
                <a:solidFill>
                  <a:schemeClr val="accent5">
                    <a:lumMod val="50000"/>
                  </a:schemeClr>
                </a:solidFill>
              </a:rPr>
              <a:t>Sätze</a:t>
            </a:r>
            <a:r>
              <a:rPr lang="en-US" sz="2000" dirty="0">
                <a:solidFill>
                  <a:schemeClr val="accent5">
                    <a:lumMod val="50000"/>
                  </a:schemeClr>
                </a:solidFill>
              </a:rPr>
              <a:t> auf </a:t>
            </a:r>
            <a:r>
              <a:rPr lang="en-US" sz="2000" dirty="0" err="1">
                <a:solidFill>
                  <a:schemeClr val="accent5">
                    <a:lumMod val="50000"/>
                  </a:schemeClr>
                </a:solidFill>
              </a:rPr>
              <a:t>Englisch</a:t>
            </a:r>
            <a:r>
              <a:rPr lang="en-US" sz="2000" dirty="0">
                <a:solidFill>
                  <a:schemeClr val="accent5">
                    <a:lumMod val="50000"/>
                  </a:schemeClr>
                </a:solidFill>
              </a:rPr>
              <a:t>.  </a:t>
            </a:r>
            <a:br>
              <a:rPr lang="en-US" sz="2000" dirty="0">
                <a:solidFill>
                  <a:schemeClr val="accent5">
                    <a:lumMod val="50000"/>
                  </a:schemeClr>
                </a:solidFill>
              </a:rPr>
            </a:br>
            <a:r>
              <a:rPr lang="en-US" sz="2000" dirty="0" err="1">
                <a:solidFill>
                  <a:schemeClr val="accent5">
                    <a:lumMod val="50000"/>
                  </a:schemeClr>
                </a:solidFill>
              </a:rPr>
              <a:t>Dein</a:t>
            </a:r>
            <a:r>
              <a:rPr lang="en-US" sz="2000" dirty="0">
                <a:solidFill>
                  <a:schemeClr val="accent5">
                    <a:lumMod val="50000"/>
                  </a:schemeClr>
                </a:solidFill>
              </a:rPr>
              <a:t>(e) Partner*in </a:t>
            </a:r>
            <a:r>
              <a:rPr lang="en-US" sz="2000" dirty="0" err="1">
                <a:solidFill>
                  <a:schemeClr val="accent5">
                    <a:lumMod val="50000"/>
                  </a:schemeClr>
                </a:solidFill>
              </a:rPr>
              <a:t>wird</a:t>
            </a:r>
            <a:r>
              <a:rPr lang="en-US" sz="2000" dirty="0">
                <a:solidFill>
                  <a:schemeClr val="accent5">
                    <a:lumMod val="50000"/>
                  </a:schemeClr>
                </a:solidFill>
              </a:rPr>
              <a:t> </a:t>
            </a:r>
            <a:r>
              <a:rPr lang="en-US" sz="2000" dirty="0" err="1">
                <a:solidFill>
                  <a:schemeClr val="accent5">
                    <a:lumMod val="50000"/>
                  </a:schemeClr>
                </a:solidFill>
              </a:rPr>
              <a:t>sie</a:t>
            </a:r>
            <a:r>
              <a:rPr lang="en-US" sz="2000" dirty="0">
                <a:solidFill>
                  <a:schemeClr val="accent5">
                    <a:lumMod val="50000"/>
                  </a:schemeClr>
                </a:solidFill>
              </a:rPr>
              <a:t> auf Deutsch </a:t>
            </a:r>
            <a:r>
              <a:rPr lang="en-US" sz="2000" dirty="0" err="1">
                <a:solidFill>
                  <a:schemeClr val="accent5">
                    <a:lumMod val="50000"/>
                  </a:schemeClr>
                </a:solidFill>
              </a:rPr>
              <a:t>sagen</a:t>
            </a:r>
            <a:r>
              <a:rPr lang="en-US" sz="2000" dirty="0">
                <a:solidFill>
                  <a:schemeClr val="accent5">
                    <a:lumMod val="50000"/>
                  </a:schemeClr>
                </a:solidFill>
              </a:rPr>
              <a:t>.</a:t>
            </a:r>
          </a:p>
        </p:txBody>
      </p:sp>
      <p:graphicFrame>
        <p:nvGraphicFramePr>
          <p:cNvPr id="2" name="Table 5">
            <a:extLst>
              <a:ext uri="{FF2B5EF4-FFF2-40B4-BE49-F238E27FC236}">
                <a16:creationId xmlns:a16="http://schemas.microsoft.com/office/drawing/2014/main" id="{5F4CFF9B-0FAF-4933-8C65-F65A385C63E1}"/>
              </a:ext>
            </a:extLst>
          </p:cNvPr>
          <p:cNvGraphicFramePr>
            <a:graphicFrameLocks noGrp="1"/>
          </p:cNvGraphicFramePr>
          <p:nvPr>
            <p:extLst>
              <p:ext uri="{D42A27DB-BD31-4B8C-83A1-F6EECF244321}">
                <p14:modId xmlns:p14="http://schemas.microsoft.com/office/powerpoint/2010/main" val="3393282131"/>
              </p:ext>
            </p:extLst>
          </p:nvPr>
        </p:nvGraphicFramePr>
        <p:xfrm>
          <a:off x="217773" y="1757664"/>
          <a:ext cx="10057902" cy="4464460"/>
        </p:xfrm>
        <a:graphic>
          <a:graphicData uri="http://schemas.openxmlformats.org/drawingml/2006/table">
            <a:tbl>
              <a:tblPr firstRow="1" bandRow="1">
                <a:tableStyleId>{5940675A-B579-460E-94D1-54222C63F5DA}</a:tableStyleId>
              </a:tblPr>
              <a:tblGrid>
                <a:gridCol w="1676317">
                  <a:extLst>
                    <a:ext uri="{9D8B030D-6E8A-4147-A177-3AD203B41FA5}">
                      <a16:colId xmlns:a16="http://schemas.microsoft.com/office/drawing/2014/main" val="1895966152"/>
                    </a:ext>
                  </a:extLst>
                </a:gridCol>
                <a:gridCol w="1676317">
                  <a:extLst>
                    <a:ext uri="{9D8B030D-6E8A-4147-A177-3AD203B41FA5}">
                      <a16:colId xmlns:a16="http://schemas.microsoft.com/office/drawing/2014/main" val="2488961103"/>
                    </a:ext>
                  </a:extLst>
                </a:gridCol>
                <a:gridCol w="1676317">
                  <a:extLst>
                    <a:ext uri="{9D8B030D-6E8A-4147-A177-3AD203B41FA5}">
                      <a16:colId xmlns:a16="http://schemas.microsoft.com/office/drawing/2014/main" val="2836440240"/>
                    </a:ext>
                  </a:extLst>
                </a:gridCol>
                <a:gridCol w="1676317">
                  <a:extLst>
                    <a:ext uri="{9D8B030D-6E8A-4147-A177-3AD203B41FA5}">
                      <a16:colId xmlns:a16="http://schemas.microsoft.com/office/drawing/2014/main" val="1060148505"/>
                    </a:ext>
                  </a:extLst>
                </a:gridCol>
                <a:gridCol w="1676317">
                  <a:extLst>
                    <a:ext uri="{9D8B030D-6E8A-4147-A177-3AD203B41FA5}">
                      <a16:colId xmlns:a16="http://schemas.microsoft.com/office/drawing/2014/main" val="4083265490"/>
                    </a:ext>
                  </a:extLst>
                </a:gridCol>
                <a:gridCol w="1676317">
                  <a:extLst>
                    <a:ext uri="{9D8B030D-6E8A-4147-A177-3AD203B41FA5}">
                      <a16:colId xmlns:a16="http://schemas.microsoft.com/office/drawing/2014/main" val="1730990374"/>
                    </a:ext>
                  </a:extLst>
                </a:gridCol>
              </a:tblGrid>
              <a:tr h="1116115">
                <a:tc>
                  <a:txBody>
                    <a:bodyPr/>
                    <a:lstStyle/>
                    <a:p>
                      <a:endParaRPr lang="en-GB" dirty="0"/>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mpd="sng">
                      <a:noFill/>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mpd="sng">
                      <a:noFill/>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mpd="sng">
                      <a:noFill/>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mpd="sng">
                      <a:noFill/>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mpd="sng">
                      <a:noFill/>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mpd="sng">
                      <a:noFill/>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1298199"/>
                  </a:ext>
                </a:extLst>
              </a:tr>
              <a:tr h="1116115">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endParaRPr lang="en-GB" dirty="0"/>
                    </a:p>
                  </a:txBody>
                  <a:tcPr anchor="ct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1369392"/>
                  </a:ext>
                </a:extLst>
              </a:tr>
              <a:tr h="1116115">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ap="flat" cmpd="sng" algn="ctr">
                      <a:solidFill>
                        <a:srgbClr val="115076"/>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32744"/>
                  </a:ext>
                </a:extLst>
              </a:tr>
              <a:tr h="1116115">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ysDash"/>
                      <a:round/>
                      <a:headEnd type="none" w="med" len="med"/>
                      <a:tailEnd type="none" w="med" len="med"/>
                    </a:lnL>
                    <a:lnR w="12700" cap="flat" cmpd="sng" algn="ctr">
                      <a:solidFill>
                        <a:srgbClr val="115076"/>
                      </a:solidFill>
                      <a:prstDash val="sysDash"/>
                      <a:round/>
                      <a:headEnd type="none" w="med" len="med"/>
                      <a:tailEnd type="none" w="med" len="med"/>
                    </a:lnR>
                    <a:lnT w="12700" cap="flat" cmpd="sng" algn="ctr">
                      <a:solidFill>
                        <a:srgbClr val="115076"/>
                      </a:solidFill>
                      <a:prstDash val="sysDash"/>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10465943"/>
                  </a:ext>
                </a:extLst>
              </a:tr>
            </a:tbl>
          </a:graphicData>
        </a:graphic>
      </p:graphicFrame>
      <p:sp>
        <p:nvSpPr>
          <p:cNvPr id="8" name="TextBox 7">
            <a:extLst>
              <a:ext uri="{FF2B5EF4-FFF2-40B4-BE49-F238E27FC236}">
                <a16:creationId xmlns:a16="http://schemas.microsoft.com/office/drawing/2014/main" id="{0F9E8F86-6C5B-4902-B62D-AED6B47096AA}"/>
              </a:ext>
            </a:extLst>
          </p:cNvPr>
          <p:cNvSpPr txBox="1"/>
          <p:nvPr/>
        </p:nvSpPr>
        <p:spPr>
          <a:xfrm>
            <a:off x="118691" y="5547021"/>
            <a:ext cx="1776248" cy="400110"/>
          </a:xfrm>
          <a:prstGeom prst="rect">
            <a:avLst/>
          </a:prstGeom>
          <a:noFill/>
        </p:spPr>
        <p:txBody>
          <a:bodyPr wrap="square" rtlCol="0">
            <a:spAutoFit/>
          </a:bodyPr>
          <a:lstStyle/>
          <a:p>
            <a:pPr algn="ctr"/>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werden</a:t>
            </a:r>
            <a:endParaRPr lang="en-GB" sz="2000" dirty="0">
              <a:solidFill>
                <a:schemeClr val="accent5">
                  <a:lumMod val="50000"/>
                </a:schemeClr>
              </a:solidFill>
            </a:endParaRPr>
          </a:p>
        </p:txBody>
      </p:sp>
      <p:sp>
        <p:nvSpPr>
          <p:cNvPr id="9" name="Rectangle 8">
            <a:extLst>
              <a:ext uri="{FF2B5EF4-FFF2-40B4-BE49-F238E27FC236}">
                <a16:creationId xmlns:a16="http://schemas.microsoft.com/office/drawing/2014/main" id="{A9DCA2E5-AF21-4E52-84FE-9A93A65D705A}"/>
              </a:ext>
            </a:extLst>
          </p:cNvPr>
          <p:cNvSpPr/>
          <p:nvPr/>
        </p:nvSpPr>
        <p:spPr>
          <a:xfrm>
            <a:off x="2140834" y="2107498"/>
            <a:ext cx="1247457" cy="400110"/>
          </a:xfrm>
          <a:prstGeom prst="rect">
            <a:avLst/>
          </a:prstGeom>
        </p:spPr>
        <p:txBody>
          <a:bodyPr wrap="none">
            <a:spAutoFit/>
          </a:bodyPr>
          <a:lstStyle/>
          <a:p>
            <a:r>
              <a:rPr lang="en-GB" sz="2000" dirty="0" err="1">
                <a:solidFill>
                  <a:schemeClr val="accent5">
                    <a:lumMod val="50000"/>
                  </a:schemeClr>
                </a:solidFill>
              </a:rPr>
              <a:t>machen</a:t>
            </a:r>
            <a:endParaRPr lang="en-GB" sz="2000" dirty="0"/>
          </a:p>
        </p:txBody>
      </p:sp>
      <p:sp>
        <p:nvSpPr>
          <p:cNvPr id="10" name="TextBox 9">
            <a:extLst>
              <a:ext uri="{FF2B5EF4-FFF2-40B4-BE49-F238E27FC236}">
                <a16:creationId xmlns:a16="http://schemas.microsoft.com/office/drawing/2014/main" id="{2612D881-5797-426A-90DB-133C4A1D6AAB}"/>
              </a:ext>
            </a:extLst>
          </p:cNvPr>
          <p:cNvSpPr txBox="1"/>
          <p:nvPr/>
        </p:nvSpPr>
        <p:spPr>
          <a:xfrm>
            <a:off x="1872544" y="5520556"/>
            <a:ext cx="1776248" cy="400110"/>
          </a:xfrm>
          <a:prstGeom prst="rect">
            <a:avLst/>
          </a:prstGeom>
          <a:noFill/>
        </p:spPr>
        <p:txBody>
          <a:bodyPr wrap="square" rtlCol="0">
            <a:spAutoFit/>
          </a:bodyPr>
          <a:lstStyle/>
          <a:p>
            <a:pPr algn="ctr"/>
            <a:r>
              <a:rPr lang="en-GB" sz="2000" dirty="0" err="1">
                <a:solidFill>
                  <a:schemeClr val="accent5">
                    <a:lumMod val="50000"/>
                  </a:schemeClr>
                </a:solidFill>
              </a:rPr>
              <a:t>sie</a:t>
            </a:r>
            <a:r>
              <a:rPr lang="en-GB" sz="2000" dirty="0">
                <a:solidFill>
                  <a:schemeClr val="accent5">
                    <a:lumMod val="50000"/>
                  </a:schemeClr>
                </a:solidFill>
              </a:rPr>
              <a:t> </a:t>
            </a:r>
            <a:r>
              <a:rPr lang="en-GB" sz="2000" dirty="0" err="1">
                <a:solidFill>
                  <a:schemeClr val="accent5">
                    <a:lumMod val="50000"/>
                  </a:schemeClr>
                </a:solidFill>
              </a:rPr>
              <a:t>möchten</a:t>
            </a:r>
            <a:endParaRPr lang="en-GB" sz="2000" dirty="0">
              <a:solidFill>
                <a:schemeClr val="accent5">
                  <a:lumMod val="50000"/>
                </a:schemeClr>
              </a:solidFill>
            </a:endParaRPr>
          </a:p>
        </p:txBody>
      </p:sp>
      <p:sp>
        <p:nvSpPr>
          <p:cNvPr id="11" name="TextBox 10">
            <a:extLst>
              <a:ext uri="{FF2B5EF4-FFF2-40B4-BE49-F238E27FC236}">
                <a16:creationId xmlns:a16="http://schemas.microsoft.com/office/drawing/2014/main" id="{8C709AE2-DF20-4D93-A818-236CE54D3D80}"/>
              </a:ext>
            </a:extLst>
          </p:cNvPr>
          <p:cNvSpPr txBox="1"/>
          <p:nvPr/>
        </p:nvSpPr>
        <p:spPr>
          <a:xfrm>
            <a:off x="3549710" y="5533789"/>
            <a:ext cx="1776248" cy="400110"/>
          </a:xfrm>
          <a:prstGeom prst="rect">
            <a:avLst/>
          </a:prstGeom>
          <a:noFill/>
        </p:spPr>
        <p:txBody>
          <a:bodyPr wrap="square" rtlCol="0">
            <a:spAutoFit/>
          </a:bodyPr>
          <a:lstStyle/>
          <a:p>
            <a:pPr algn="ctr"/>
            <a:r>
              <a:rPr lang="en-GB" sz="2000" dirty="0" err="1">
                <a:solidFill>
                  <a:schemeClr val="accent5">
                    <a:lumMod val="50000"/>
                  </a:schemeClr>
                </a:solidFill>
              </a:rPr>
              <a:t>ihr</a:t>
            </a:r>
            <a:r>
              <a:rPr lang="en-GB" sz="2000" dirty="0">
                <a:solidFill>
                  <a:schemeClr val="accent5">
                    <a:lumMod val="50000"/>
                  </a:schemeClr>
                </a:solidFill>
              </a:rPr>
              <a:t> </a:t>
            </a:r>
            <a:r>
              <a:rPr lang="en-GB" sz="2000" dirty="0" err="1">
                <a:solidFill>
                  <a:schemeClr val="accent5">
                    <a:lumMod val="50000"/>
                  </a:schemeClr>
                </a:solidFill>
              </a:rPr>
              <a:t>habt</a:t>
            </a:r>
            <a:r>
              <a:rPr lang="en-GB" sz="2000" dirty="0">
                <a:solidFill>
                  <a:schemeClr val="accent5">
                    <a:lumMod val="50000"/>
                  </a:schemeClr>
                </a:solidFill>
              </a:rPr>
              <a:t> </a:t>
            </a:r>
            <a:r>
              <a:rPr lang="en-GB" sz="2000" dirty="0" err="1">
                <a:solidFill>
                  <a:schemeClr val="accent5">
                    <a:lumMod val="50000"/>
                  </a:schemeClr>
                </a:solidFill>
              </a:rPr>
              <a:t>vor</a:t>
            </a:r>
            <a:r>
              <a:rPr lang="en-GB" sz="2000" dirty="0">
                <a:solidFill>
                  <a:schemeClr val="accent5">
                    <a:lumMod val="50000"/>
                  </a:schemeClr>
                </a:solidFill>
              </a:rPr>
              <a:t>, </a:t>
            </a:r>
          </a:p>
        </p:txBody>
      </p:sp>
      <p:sp>
        <p:nvSpPr>
          <p:cNvPr id="12" name="TextBox 11">
            <a:extLst>
              <a:ext uri="{FF2B5EF4-FFF2-40B4-BE49-F238E27FC236}">
                <a16:creationId xmlns:a16="http://schemas.microsoft.com/office/drawing/2014/main" id="{FB1D27E1-B9E9-4D98-92E4-83DA6E5F1F73}"/>
              </a:ext>
            </a:extLst>
          </p:cNvPr>
          <p:cNvSpPr txBox="1"/>
          <p:nvPr/>
        </p:nvSpPr>
        <p:spPr>
          <a:xfrm>
            <a:off x="5207876" y="5534457"/>
            <a:ext cx="1776248" cy="400110"/>
          </a:xfrm>
          <a:prstGeom prst="rect">
            <a:avLst/>
          </a:prstGeom>
          <a:noFill/>
        </p:spPr>
        <p:txBody>
          <a:bodyPr wrap="square" rtlCol="0">
            <a:spAutoFit/>
          </a:bodyPr>
          <a:lstStyle/>
          <a:p>
            <a:pPr algn="ctr"/>
            <a:r>
              <a:rPr lang="en-GB" sz="2000" dirty="0" err="1">
                <a:solidFill>
                  <a:schemeClr val="accent5">
                    <a:lumMod val="50000"/>
                  </a:schemeClr>
                </a:solidFill>
              </a:rPr>
              <a:t>sie</a:t>
            </a:r>
            <a:r>
              <a:rPr lang="en-GB" sz="2000" dirty="0">
                <a:solidFill>
                  <a:schemeClr val="accent5">
                    <a:lumMod val="50000"/>
                  </a:schemeClr>
                </a:solidFill>
              </a:rPr>
              <a:t> </a:t>
            </a:r>
            <a:r>
              <a:rPr lang="en-GB" sz="2000" dirty="0" err="1">
                <a:solidFill>
                  <a:schemeClr val="accent5">
                    <a:lumMod val="50000"/>
                  </a:schemeClr>
                </a:solidFill>
              </a:rPr>
              <a:t>planen</a:t>
            </a:r>
            <a:r>
              <a:rPr lang="en-GB" sz="2000" dirty="0">
                <a:solidFill>
                  <a:schemeClr val="accent5">
                    <a:lumMod val="50000"/>
                  </a:schemeClr>
                </a:solidFill>
              </a:rPr>
              <a:t>, </a:t>
            </a:r>
          </a:p>
        </p:txBody>
      </p:sp>
      <p:sp>
        <p:nvSpPr>
          <p:cNvPr id="13" name="TextBox 12">
            <a:extLst>
              <a:ext uri="{FF2B5EF4-FFF2-40B4-BE49-F238E27FC236}">
                <a16:creationId xmlns:a16="http://schemas.microsoft.com/office/drawing/2014/main" id="{DC023DDA-0332-4856-A822-70A23BDCD9D9}"/>
              </a:ext>
            </a:extLst>
          </p:cNvPr>
          <p:cNvSpPr txBox="1"/>
          <p:nvPr/>
        </p:nvSpPr>
        <p:spPr>
          <a:xfrm>
            <a:off x="6840756" y="5520556"/>
            <a:ext cx="1776248" cy="400110"/>
          </a:xfrm>
          <a:prstGeom prst="rect">
            <a:avLst/>
          </a:prstGeom>
          <a:noFill/>
        </p:spPr>
        <p:txBody>
          <a:bodyPr wrap="square" rtlCol="0">
            <a:spAutoFit/>
          </a:bodyPr>
          <a:lstStyle/>
          <a:p>
            <a:pPr algn="ctr"/>
            <a:r>
              <a:rPr lang="en-GB" sz="2000" dirty="0" err="1">
                <a:solidFill>
                  <a:schemeClr val="accent5">
                    <a:lumMod val="50000"/>
                  </a:schemeClr>
                </a:solidFill>
              </a:rPr>
              <a:t>ihr</a:t>
            </a:r>
            <a:r>
              <a:rPr lang="en-GB" sz="2000" dirty="0">
                <a:solidFill>
                  <a:schemeClr val="accent5">
                    <a:lumMod val="50000"/>
                  </a:schemeClr>
                </a:solidFill>
              </a:rPr>
              <a:t> </a:t>
            </a:r>
            <a:r>
              <a:rPr lang="en-GB" sz="2000" dirty="0" err="1">
                <a:solidFill>
                  <a:schemeClr val="accent5">
                    <a:lumMod val="50000"/>
                  </a:schemeClr>
                </a:solidFill>
              </a:rPr>
              <a:t>wollt</a:t>
            </a:r>
            <a:endParaRPr lang="en-GB" sz="2000" dirty="0">
              <a:solidFill>
                <a:schemeClr val="accent5">
                  <a:lumMod val="50000"/>
                </a:schemeClr>
              </a:solidFill>
            </a:endParaRPr>
          </a:p>
        </p:txBody>
      </p:sp>
      <p:sp>
        <p:nvSpPr>
          <p:cNvPr id="14" name="TextBox 13">
            <a:extLst>
              <a:ext uri="{FF2B5EF4-FFF2-40B4-BE49-F238E27FC236}">
                <a16:creationId xmlns:a16="http://schemas.microsoft.com/office/drawing/2014/main" id="{D4AA09C7-81F8-4854-853A-788BA940F6B6}"/>
              </a:ext>
            </a:extLst>
          </p:cNvPr>
          <p:cNvSpPr txBox="1"/>
          <p:nvPr/>
        </p:nvSpPr>
        <p:spPr>
          <a:xfrm>
            <a:off x="8543208" y="5533789"/>
            <a:ext cx="1776248" cy="400110"/>
          </a:xfrm>
          <a:prstGeom prst="rect">
            <a:avLst/>
          </a:prstGeom>
          <a:noFill/>
        </p:spPr>
        <p:txBody>
          <a:bodyPr wrap="square" rtlCol="0">
            <a:spAutoFit/>
          </a:bodyPr>
          <a:lstStyle/>
          <a:p>
            <a:pPr algn="ctr"/>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hoffen</a:t>
            </a:r>
            <a:r>
              <a:rPr lang="en-GB" sz="2000" dirty="0">
                <a:solidFill>
                  <a:schemeClr val="accent5">
                    <a:lumMod val="50000"/>
                  </a:schemeClr>
                </a:solidFill>
              </a:rPr>
              <a:t>, </a:t>
            </a:r>
          </a:p>
        </p:txBody>
      </p:sp>
      <p:sp>
        <p:nvSpPr>
          <p:cNvPr id="15" name="TextBox 14">
            <a:extLst>
              <a:ext uri="{FF2B5EF4-FFF2-40B4-BE49-F238E27FC236}">
                <a16:creationId xmlns:a16="http://schemas.microsoft.com/office/drawing/2014/main" id="{911D7DD6-13E0-4936-AD09-9DEBA82FE23C}"/>
              </a:ext>
            </a:extLst>
          </p:cNvPr>
          <p:cNvSpPr txBox="1"/>
          <p:nvPr/>
        </p:nvSpPr>
        <p:spPr>
          <a:xfrm>
            <a:off x="140077" y="4348675"/>
            <a:ext cx="1776248" cy="400110"/>
          </a:xfrm>
          <a:prstGeom prst="rect">
            <a:avLst/>
          </a:prstGeom>
          <a:noFill/>
        </p:spPr>
        <p:txBody>
          <a:bodyPr wrap="square" rtlCol="0">
            <a:spAutoFit/>
          </a:bodyPr>
          <a:lstStyle/>
          <a:p>
            <a:pPr algn="ctr"/>
            <a:r>
              <a:rPr lang="en-GB" sz="2000" dirty="0" err="1">
                <a:solidFill>
                  <a:schemeClr val="accent5">
                    <a:lumMod val="50000"/>
                  </a:schemeClr>
                </a:solidFill>
              </a:rPr>
              <a:t>früh</a:t>
            </a:r>
            <a:r>
              <a:rPr lang="en-GB" sz="2000" dirty="0">
                <a:solidFill>
                  <a:schemeClr val="accent5">
                    <a:lumMod val="50000"/>
                  </a:schemeClr>
                </a:solidFill>
              </a:rPr>
              <a:t>(</a:t>
            </a:r>
            <a:r>
              <a:rPr lang="en-GB" sz="2000" dirty="0" err="1">
                <a:solidFill>
                  <a:schemeClr val="accent5">
                    <a:lumMod val="50000"/>
                  </a:schemeClr>
                </a:solidFill>
              </a:rPr>
              <a:t>er</a:t>
            </a:r>
            <a:r>
              <a:rPr lang="en-GB" sz="2000" dirty="0">
                <a:solidFill>
                  <a:schemeClr val="accent5">
                    <a:lumMod val="50000"/>
                  </a:schemeClr>
                </a:solidFill>
              </a:rPr>
              <a:t>)</a:t>
            </a:r>
          </a:p>
        </p:txBody>
      </p:sp>
      <p:sp>
        <p:nvSpPr>
          <p:cNvPr id="16" name="TextBox 15">
            <a:extLst>
              <a:ext uri="{FF2B5EF4-FFF2-40B4-BE49-F238E27FC236}">
                <a16:creationId xmlns:a16="http://schemas.microsoft.com/office/drawing/2014/main" id="{17E2DA10-30E0-4382-A224-DC94159D88CB}"/>
              </a:ext>
            </a:extLst>
          </p:cNvPr>
          <p:cNvSpPr txBox="1"/>
          <p:nvPr/>
        </p:nvSpPr>
        <p:spPr>
          <a:xfrm>
            <a:off x="1841124" y="4316468"/>
            <a:ext cx="1776248" cy="400110"/>
          </a:xfrm>
          <a:prstGeom prst="rect">
            <a:avLst/>
          </a:prstGeom>
          <a:noFill/>
        </p:spPr>
        <p:txBody>
          <a:bodyPr wrap="square" rtlCol="0">
            <a:spAutoFit/>
          </a:bodyPr>
          <a:lstStyle/>
          <a:p>
            <a:pPr algn="ctr"/>
            <a:r>
              <a:rPr lang="en-GB" sz="2000" dirty="0" err="1">
                <a:solidFill>
                  <a:schemeClr val="accent5">
                    <a:lumMod val="50000"/>
                  </a:schemeClr>
                </a:solidFill>
              </a:rPr>
              <a:t>nicht</a:t>
            </a:r>
            <a:r>
              <a:rPr lang="en-GB" sz="2000" dirty="0">
                <a:solidFill>
                  <a:schemeClr val="accent5">
                    <a:lumMod val="50000"/>
                  </a:schemeClr>
                </a:solidFill>
              </a:rPr>
              <a:t> so oft</a:t>
            </a:r>
          </a:p>
        </p:txBody>
      </p:sp>
      <p:sp>
        <p:nvSpPr>
          <p:cNvPr id="17" name="TextBox 16">
            <a:extLst>
              <a:ext uri="{FF2B5EF4-FFF2-40B4-BE49-F238E27FC236}">
                <a16:creationId xmlns:a16="http://schemas.microsoft.com/office/drawing/2014/main" id="{A14B7B92-9B65-4ECB-8D15-6B253ACF26E9}"/>
              </a:ext>
            </a:extLst>
          </p:cNvPr>
          <p:cNvSpPr txBox="1"/>
          <p:nvPr/>
        </p:nvSpPr>
        <p:spPr>
          <a:xfrm>
            <a:off x="3539676" y="4363894"/>
            <a:ext cx="1776248" cy="400110"/>
          </a:xfrm>
          <a:prstGeom prst="rect">
            <a:avLst/>
          </a:prstGeom>
          <a:noFill/>
        </p:spPr>
        <p:txBody>
          <a:bodyPr wrap="square" rtlCol="0">
            <a:spAutoFit/>
          </a:bodyPr>
          <a:lstStyle/>
          <a:p>
            <a:pPr algn="ctr"/>
            <a:r>
              <a:rPr lang="en-GB" sz="2000" dirty="0" err="1">
                <a:solidFill>
                  <a:schemeClr val="accent5">
                    <a:lumMod val="50000"/>
                  </a:schemeClr>
                </a:solidFill>
              </a:rPr>
              <a:t>jeden</a:t>
            </a:r>
            <a:r>
              <a:rPr lang="en-GB" sz="2000" dirty="0">
                <a:solidFill>
                  <a:schemeClr val="accent5">
                    <a:lumMod val="50000"/>
                  </a:schemeClr>
                </a:solidFill>
              </a:rPr>
              <a:t> Tag</a:t>
            </a:r>
          </a:p>
        </p:txBody>
      </p:sp>
      <p:sp>
        <p:nvSpPr>
          <p:cNvPr id="18" name="TextBox 17">
            <a:extLst>
              <a:ext uri="{FF2B5EF4-FFF2-40B4-BE49-F238E27FC236}">
                <a16:creationId xmlns:a16="http://schemas.microsoft.com/office/drawing/2014/main" id="{56C5F63C-0AC8-4EA8-8081-877940ECEC7C}"/>
              </a:ext>
            </a:extLst>
          </p:cNvPr>
          <p:cNvSpPr txBox="1"/>
          <p:nvPr/>
        </p:nvSpPr>
        <p:spPr>
          <a:xfrm>
            <a:off x="5164528" y="4363226"/>
            <a:ext cx="1776248" cy="400110"/>
          </a:xfrm>
          <a:prstGeom prst="rect">
            <a:avLst/>
          </a:prstGeom>
          <a:noFill/>
        </p:spPr>
        <p:txBody>
          <a:bodyPr wrap="square" rtlCol="0">
            <a:spAutoFit/>
          </a:bodyPr>
          <a:lstStyle/>
          <a:p>
            <a:pPr algn="ctr"/>
            <a:r>
              <a:rPr lang="en-GB" sz="2000" dirty="0" err="1">
                <a:solidFill>
                  <a:schemeClr val="accent5">
                    <a:lumMod val="50000"/>
                  </a:schemeClr>
                </a:solidFill>
              </a:rPr>
              <a:t>öfter</a:t>
            </a:r>
            <a:endParaRPr lang="en-GB" sz="2000" dirty="0">
              <a:solidFill>
                <a:schemeClr val="accent5">
                  <a:lumMod val="50000"/>
                </a:schemeClr>
              </a:solidFill>
            </a:endParaRPr>
          </a:p>
        </p:txBody>
      </p:sp>
      <p:sp>
        <p:nvSpPr>
          <p:cNvPr id="19" name="TextBox 18">
            <a:extLst>
              <a:ext uri="{FF2B5EF4-FFF2-40B4-BE49-F238E27FC236}">
                <a16:creationId xmlns:a16="http://schemas.microsoft.com/office/drawing/2014/main" id="{E5AB72C5-2252-47CA-B5C9-82DF1810E77D}"/>
              </a:ext>
            </a:extLst>
          </p:cNvPr>
          <p:cNvSpPr txBox="1"/>
          <p:nvPr/>
        </p:nvSpPr>
        <p:spPr>
          <a:xfrm>
            <a:off x="6908697" y="3091101"/>
            <a:ext cx="1650743" cy="705713"/>
          </a:xfrm>
          <a:prstGeom prst="rect">
            <a:avLst/>
          </a:prstGeom>
          <a:noFill/>
        </p:spPr>
        <p:txBody>
          <a:bodyPr wrap="square" rtlCol="0">
            <a:spAutoFit/>
          </a:bodyPr>
          <a:lstStyle/>
          <a:p>
            <a:pPr algn="ctr"/>
            <a:r>
              <a:rPr lang="en-GB" sz="2000" dirty="0" err="1">
                <a:solidFill>
                  <a:schemeClr val="accent5">
                    <a:lumMod val="50000"/>
                  </a:schemeClr>
                </a:solidFill>
              </a:rPr>
              <a:t>anderen</a:t>
            </a:r>
            <a:r>
              <a:rPr lang="en-GB" sz="2000" dirty="0">
                <a:solidFill>
                  <a:schemeClr val="accent5">
                    <a:lumMod val="50000"/>
                  </a:schemeClr>
                </a:solidFill>
              </a:rPr>
              <a:t> (</a:t>
            </a:r>
            <a:r>
              <a:rPr lang="en-GB" sz="2000" dirty="0" err="1">
                <a:solidFill>
                  <a:schemeClr val="accent5">
                    <a:lumMod val="50000"/>
                  </a:schemeClr>
                </a:solidFill>
              </a:rPr>
              <a:t>Leuten</a:t>
            </a:r>
            <a:r>
              <a:rPr lang="en-GB" sz="2000" dirty="0">
                <a:solidFill>
                  <a:schemeClr val="accent5">
                    <a:lumMod val="50000"/>
                  </a:schemeClr>
                </a:solidFill>
              </a:rPr>
              <a:t>)</a:t>
            </a:r>
          </a:p>
        </p:txBody>
      </p:sp>
      <p:sp>
        <p:nvSpPr>
          <p:cNvPr id="20" name="TextBox 19">
            <a:extLst>
              <a:ext uri="{FF2B5EF4-FFF2-40B4-BE49-F238E27FC236}">
                <a16:creationId xmlns:a16="http://schemas.microsoft.com/office/drawing/2014/main" id="{C2E20CE2-4D8D-4648-B0D5-61E1F1B1D20E}"/>
              </a:ext>
            </a:extLst>
          </p:cNvPr>
          <p:cNvSpPr txBox="1"/>
          <p:nvPr/>
        </p:nvSpPr>
        <p:spPr>
          <a:xfrm>
            <a:off x="3530816" y="3228211"/>
            <a:ext cx="1776248" cy="400110"/>
          </a:xfrm>
          <a:prstGeom prst="rect">
            <a:avLst/>
          </a:prstGeom>
          <a:noFill/>
        </p:spPr>
        <p:txBody>
          <a:bodyPr wrap="square" rtlCol="0">
            <a:spAutoFit/>
          </a:bodyPr>
          <a:lstStyle/>
          <a:p>
            <a:pPr algn="ctr"/>
            <a:r>
              <a:rPr lang="en-GB" sz="2000" dirty="0" err="1">
                <a:solidFill>
                  <a:schemeClr val="accent5">
                    <a:lumMod val="50000"/>
                  </a:schemeClr>
                </a:solidFill>
              </a:rPr>
              <a:t>Fastfood</a:t>
            </a:r>
            <a:endParaRPr lang="en-GB" sz="2000" dirty="0">
              <a:solidFill>
                <a:schemeClr val="accent5">
                  <a:lumMod val="50000"/>
                </a:schemeClr>
              </a:solidFill>
            </a:endParaRPr>
          </a:p>
        </p:txBody>
      </p:sp>
      <p:sp>
        <p:nvSpPr>
          <p:cNvPr id="21" name="TextBox 20">
            <a:extLst>
              <a:ext uri="{FF2B5EF4-FFF2-40B4-BE49-F238E27FC236}">
                <a16:creationId xmlns:a16="http://schemas.microsoft.com/office/drawing/2014/main" id="{5920C71C-89C7-4641-9F5E-6B2CCC511193}"/>
              </a:ext>
            </a:extLst>
          </p:cNvPr>
          <p:cNvSpPr txBox="1"/>
          <p:nvPr/>
        </p:nvSpPr>
        <p:spPr>
          <a:xfrm>
            <a:off x="5125318" y="3228211"/>
            <a:ext cx="1776248" cy="400110"/>
          </a:xfrm>
          <a:prstGeom prst="rect">
            <a:avLst/>
          </a:prstGeom>
          <a:noFill/>
        </p:spPr>
        <p:txBody>
          <a:bodyPr wrap="square" rtlCol="0">
            <a:spAutoFit/>
          </a:bodyPr>
          <a:lstStyle/>
          <a:p>
            <a:pPr algn="ctr"/>
            <a:r>
              <a:rPr lang="en-GB" sz="2000" dirty="0">
                <a:solidFill>
                  <a:schemeClr val="accent5">
                    <a:lumMod val="50000"/>
                  </a:schemeClr>
                </a:solidFill>
              </a:rPr>
              <a:t>Sport</a:t>
            </a:r>
          </a:p>
        </p:txBody>
      </p:sp>
      <p:sp>
        <p:nvSpPr>
          <p:cNvPr id="22" name="TextBox 21">
            <a:extLst>
              <a:ext uri="{FF2B5EF4-FFF2-40B4-BE49-F238E27FC236}">
                <a16:creationId xmlns:a16="http://schemas.microsoft.com/office/drawing/2014/main" id="{FBA182FF-1D26-4DEB-BA28-D2BFA874B034}"/>
              </a:ext>
            </a:extLst>
          </p:cNvPr>
          <p:cNvSpPr txBox="1"/>
          <p:nvPr/>
        </p:nvSpPr>
        <p:spPr>
          <a:xfrm>
            <a:off x="210642" y="3203488"/>
            <a:ext cx="1776248" cy="400110"/>
          </a:xfrm>
          <a:prstGeom prst="rect">
            <a:avLst/>
          </a:prstGeom>
          <a:noFill/>
        </p:spPr>
        <p:txBody>
          <a:bodyPr wrap="square" rtlCol="0">
            <a:spAutoFit/>
          </a:bodyPr>
          <a:lstStyle/>
          <a:p>
            <a:pPr algn="ctr"/>
            <a:r>
              <a:rPr lang="en-GB" sz="2000" dirty="0" err="1">
                <a:solidFill>
                  <a:schemeClr val="accent5">
                    <a:lumMod val="50000"/>
                  </a:schemeClr>
                </a:solidFill>
              </a:rPr>
              <a:t>mein</a:t>
            </a:r>
            <a:r>
              <a:rPr lang="en-GB" sz="2000" dirty="0">
                <a:solidFill>
                  <a:schemeClr val="accent5">
                    <a:lumMod val="50000"/>
                  </a:schemeClr>
                </a:solidFill>
              </a:rPr>
              <a:t> Handy</a:t>
            </a:r>
          </a:p>
        </p:txBody>
      </p:sp>
      <p:sp>
        <p:nvSpPr>
          <p:cNvPr id="23" name="TextBox 22">
            <a:extLst>
              <a:ext uri="{FF2B5EF4-FFF2-40B4-BE49-F238E27FC236}">
                <a16:creationId xmlns:a16="http://schemas.microsoft.com/office/drawing/2014/main" id="{3CE0A69A-1CC4-4004-A437-A745ACCF1C41}"/>
              </a:ext>
            </a:extLst>
          </p:cNvPr>
          <p:cNvSpPr txBox="1"/>
          <p:nvPr/>
        </p:nvSpPr>
        <p:spPr>
          <a:xfrm>
            <a:off x="6840756" y="4325412"/>
            <a:ext cx="1776248" cy="400110"/>
          </a:xfrm>
          <a:prstGeom prst="rect">
            <a:avLst/>
          </a:prstGeom>
          <a:noFill/>
        </p:spPr>
        <p:txBody>
          <a:bodyPr wrap="square" rtlCol="0">
            <a:spAutoFit/>
          </a:bodyPr>
          <a:lstStyle/>
          <a:p>
            <a:pPr algn="ctr"/>
            <a:r>
              <a:rPr lang="en-GB" sz="2000" dirty="0" err="1">
                <a:solidFill>
                  <a:schemeClr val="accent5">
                    <a:lumMod val="50000"/>
                  </a:schemeClr>
                </a:solidFill>
              </a:rPr>
              <a:t>weniger</a:t>
            </a:r>
            <a:endParaRPr lang="en-GB" sz="2000" dirty="0">
              <a:solidFill>
                <a:schemeClr val="accent5">
                  <a:lumMod val="50000"/>
                </a:schemeClr>
              </a:solidFill>
            </a:endParaRPr>
          </a:p>
        </p:txBody>
      </p:sp>
      <p:sp>
        <p:nvSpPr>
          <p:cNvPr id="24" name="TextBox 23">
            <a:extLst>
              <a:ext uri="{FF2B5EF4-FFF2-40B4-BE49-F238E27FC236}">
                <a16:creationId xmlns:a16="http://schemas.microsoft.com/office/drawing/2014/main" id="{A97F0250-59B4-4362-B0C3-CA0EC808F684}"/>
              </a:ext>
            </a:extLst>
          </p:cNvPr>
          <p:cNvSpPr txBox="1"/>
          <p:nvPr/>
        </p:nvSpPr>
        <p:spPr>
          <a:xfrm>
            <a:off x="8516984" y="4299593"/>
            <a:ext cx="1776248" cy="400110"/>
          </a:xfrm>
          <a:prstGeom prst="rect">
            <a:avLst/>
          </a:prstGeom>
          <a:noFill/>
        </p:spPr>
        <p:txBody>
          <a:bodyPr wrap="square" rtlCol="0">
            <a:spAutoFit/>
          </a:bodyPr>
          <a:lstStyle/>
          <a:p>
            <a:pPr algn="ctr"/>
            <a:r>
              <a:rPr lang="en-GB" sz="2000" dirty="0" err="1">
                <a:solidFill>
                  <a:schemeClr val="accent5">
                    <a:lumMod val="50000"/>
                  </a:schemeClr>
                </a:solidFill>
              </a:rPr>
              <a:t>mehr</a:t>
            </a:r>
            <a:endParaRPr lang="en-GB" sz="2000" dirty="0">
              <a:solidFill>
                <a:schemeClr val="accent5">
                  <a:lumMod val="50000"/>
                </a:schemeClr>
              </a:solidFill>
            </a:endParaRPr>
          </a:p>
        </p:txBody>
      </p:sp>
      <p:sp>
        <p:nvSpPr>
          <p:cNvPr id="25" name="TextBox 24">
            <a:extLst>
              <a:ext uri="{FF2B5EF4-FFF2-40B4-BE49-F238E27FC236}">
                <a16:creationId xmlns:a16="http://schemas.microsoft.com/office/drawing/2014/main" id="{9885B784-5480-4104-B133-8A021F147E4C}"/>
              </a:ext>
            </a:extLst>
          </p:cNvPr>
          <p:cNvSpPr txBox="1"/>
          <p:nvPr/>
        </p:nvSpPr>
        <p:spPr>
          <a:xfrm>
            <a:off x="1900291" y="3199319"/>
            <a:ext cx="1776248" cy="400110"/>
          </a:xfrm>
          <a:prstGeom prst="rect">
            <a:avLst/>
          </a:prstGeom>
          <a:noFill/>
        </p:spPr>
        <p:txBody>
          <a:bodyPr wrap="square" rtlCol="0">
            <a:spAutoFit/>
          </a:bodyPr>
          <a:lstStyle/>
          <a:p>
            <a:pPr algn="ctr"/>
            <a:r>
              <a:rPr lang="en-GB" sz="2000" dirty="0" err="1">
                <a:solidFill>
                  <a:schemeClr val="accent5">
                    <a:lumMod val="50000"/>
                  </a:schemeClr>
                </a:solidFill>
              </a:rPr>
              <a:t>zu</a:t>
            </a:r>
            <a:r>
              <a:rPr lang="en-GB" sz="2000" dirty="0">
                <a:solidFill>
                  <a:schemeClr val="accent5">
                    <a:lumMod val="50000"/>
                  </a:schemeClr>
                </a:solidFill>
              </a:rPr>
              <a:t> </a:t>
            </a:r>
            <a:r>
              <a:rPr lang="en-GB" sz="2000" dirty="0" err="1">
                <a:solidFill>
                  <a:schemeClr val="accent5">
                    <a:lumMod val="50000"/>
                  </a:schemeClr>
                </a:solidFill>
              </a:rPr>
              <a:t>Hause</a:t>
            </a:r>
            <a:endParaRPr lang="en-GB" sz="2000" dirty="0">
              <a:solidFill>
                <a:schemeClr val="accent5">
                  <a:lumMod val="50000"/>
                </a:schemeClr>
              </a:solidFill>
            </a:endParaRPr>
          </a:p>
        </p:txBody>
      </p:sp>
      <p:sp>
        <p:nvSpPr>
          <p:cNvPr id="26" name="TextBox 25">
            <a:extLst>
              <a:ext uri="{FF2B5EF4-FFF2-40B4-BE49-F238E27FC236}">
                <a16:creationId xmlns:a16="http://schemas.microsoft.com/office/drawing/2014/main" id="{18579160-B6C8-4B46-9A6B-D33093FBD03C}"/>
              </a:ext>
            </a:extLst>
          </p:cNvPr>
          <p:cNvSpPr txBox="1"/>
          <p:nvPr/>
        </p:nvSpPr>
        <p:spPr>
          <a:xfrm>
            <a:off x="3489593" y="2139954"/>
            <a:ext cx="1776248" cy="400110"/>
          </a:xfrm>
          <a:prstGeom prst="rect">
            <a:avLst/>
          </a:prstGeom>
          <a:noFill/>
        </p:spPr>
        <p:txBody>
          <a:bodyPr wrap="square" rtlCol="0">
            <a:spAutoFit/>
          </a:bodyPr>
          <a:lstStyle/>
          <a:p>
            <a:pPr algn="ctr"/>
            <a:r>
              <a:rPr lang="en-GB" sz="2000" dirty="0" err="1">
                <a:solidFill>
                  <a:schemeClr val="accent5">
                    <a:lumMod val="50000"/>
                  </a:schemeClr>
                </a:solidFill>
              </a:rPr>
              <a:t>helfen</a:t>
            </a:r>
            <a:endParaRPr lang="en-GB" sz="2000" dirty="0">
              <a:solidFill>
                <a:schemeClr val="accent5">
                  <a:lumMod val="50000"/>
                </a:schemeClr>
              </a:solidFill>
            </a:endParaRPr>
          </a:p>
        </p:txBody>
      </p:sp>
      <p:sp>
        <p:nvSpPr>
          <p:cNvPr id="27" name="TextBox 26">
            <a:extLst>
              <a:ext uri="{FF2B5EF4-FFF2-40B4-BE49-F238E27FC236}">
                <a16:creationId xmlns:a16="http://schemas.microsoft.com/office/drawing/2014/main" id="{5049F366-067F-43DE-9EB5-BB72F44CDADE}"/>
              </a:ext>
            </a:extLst>
          </p:cNvPr>
          <p:cNvSpPr txBox="1"/>
          <p:nvPr/>
        </p:nvSpPr>
        <p:spPr>
          <a:xfrm>
            <a:off x="6835958" y="2069684"/>
            <a:ext cx="1776248" cy="400110"/>
          </a:xfrm>
          <a:prstGeom prst="rect">
            <a:avLst/>
          </a:prstGeom>
          <a:noFill/>
        </p:spPr>
        <p:txBody>
          <a:bodyPr wrap="square" rtlCol="0">
            <a:spAutoFit/>
          </a:bodyPr>
          <a:lstStyle/>
          <a:p>
            <a:pPr algn="ctr"/>
            <a:r>
              <a:rPr lang="en-GB" sz="2000" dirty="0" err="1">
                <a:solidFill>
                  <a:schemeClr val="accent5">
                    <a:lumMod val="50000"/>
                  </a:schemeClr>
                </a:solidFill>
              </a:rPr>
              <a:t>essen</a:t>
            </a:r>
            <a:endParaRPr lang="en-GB" sz="2000" dirty="0">
              <a:solidFill>
                <a:schemeClr val="accent5">
                  <a:lumMod val="50000"/>
                </a:schemeClr>
              </a:solidFill>
            </a:endParaRPr>
          </a:p>
        </p:txBody>
      </p:sp>
      <p:sp>
        <p:nvSpPr>
          <p:cNvPr id="28" name="TextBox 27">
            <a:extLst>
              <a:ext uri="{FF2B5EF4-FFF2-40B4-BE49-F238E27FC236}">
                <a16:creationId xmlns:a16="http://schemas.microsoft.com/office/drawing/2014/main" id="{8EF32916-C7B7-4DE8-94BD-23278A904AD0}"/>
              </a:ext>
            </a:extLst>
          </p:cNvPr>
          <p:cNvSpPr txBox="1"/>
          <p:nvPr/>
        </p:nvSpPr>
        <p:spPr>
          <a:xfrm>
            <a:off x="8438903" y="3209559"/>
            <a:ext cx="1776248" cy="400110"/>
          </a:xfrm>
          <a:prstGeom prst="rect">
            <a:avLst/>
          </a:prstGeom>
          <a:noFill/>
        </p:spPr>
        <p:txBody>
          <a:bodyPr wrap="square" rtlCol="0">
            <a:spAutoFit/>
          </a:bodyPr>
          <a:lstStyle/>
          <a:p>
            <a:pPr algn="ctr"/>
            <a:r>
              <a:rPr lang="en-GB" sz="2000" dirty="0" err="1">
                <a:solidFill>
                  <a:schemeClr val="accent5">
                    <a:lumMod val="50000"/>
                  </a:schemeClr>
                </a:solidFill>
              </a:rPr>
              <a:t>etwas</a:t>
            </a:r>
            <a:endParaRPr lang="en-GB" sz="2000" dirty="0">
              <a:solidFill>
                <a:schemeClr val="accent5">
                  <a:lumMod val="50000"/>
                </a:schemeClr>
              </a:solidFill>
            </a:endParaRPr>
          </a:p>
        </p:txBody>
      </p:sp>
      <p:sp>
        <p:nvSpPr>
          <p:cNvPr id="29" name="TextBox 28">
            <a:extLst>
              <a:ext uri="{FF2B5EF4-FFF2-40B4-BE49-F238E27FC236}">
                <a16:creationId xmlns:a16="http://schemas.microsoft.com/office/drawing/2014/main" id="{23E116D3-6EA3-40D6-9D42-89547AEEE1B5}"/>
              </a:ext>
            </a:extLst>
          </p:cNvPr>
          <p:cNvSpPr txBox="1"/>
          <p:nvPr/>
        </p:nvSpPr>
        <p:spPr>
          <a:xfrm>
            <a:off x="5183347" y="2107498"/>
            <a:ext cx="1776248" cy="400110"/>
          </a:xfrm>
          <a:prstGeom prst="rect">
            <a:avLst/>
          </a:prstGeom>
          <a:noFill/>
        </p:spPr>
        <p:txBody>
          <a:bodyPr wrap="square" rtlCol="0">
            <a:spAutoFit/>
          </a:bodyPr>
          <a:lstStyle/>
          <a:p>
            <a:pPr algn="ctr"/>
            <a:r>
              <a:rPr lang="en-GB" sz="2000" dirty="0" err="1">
                <a:solidFill>
                  <a:schemeClr val="accent5">
                    <a:lumMod val="50000"/>
                  </a:schemeClr>
                </a:solidFill>
              </a:rPr>
              <a:t>lernen</a:t>
            </a:r>
            <a:endParaRPr lang="en-GB" sz="2000" dirty="0">
              <a:solidFill>
                <a:schemeClr val="accent5">
                  <a:lumMod val="50000"/>
                </a:schemeClr>
              </a:solidFill>
            </a:endParaRPr>
          </a:p>
        </p:txBody>
      </p:sp>
      <p:sp>
        <p:nvSpPr>
          <p:cNvPr id="30" name="TextBox 29">
            <a:extLst>
              <a:ext uri="{FF2B5EF4-FFF2-40B4-BE49-F238E27FC236}">
                <a16:creationId xmlns:a16="http://schemas.microsoft.com/office/drawing/2014/main" id="{AC23FC14-4A4B-448E-8B7C-69BBF8462C8E}"/>
              </a:ext>
            </a:extLst>
          </p:cNvPr>
          <p:cNvSpPr txBox="1"/>
          <p:nvPr/>
        </p:nvSpPr>
        <p:spPr>
          <a:xfrm>
            <a:off x="8499427" y="2076301"/>
            <a:ext cx="1776248" cy="400110"/>
          </a:xfrm>
          <a:prstGeom prst="rect">
            <a:avLst/>
          </a:prstGeom>
          <a:noFill/>
        </p:spPr>
        <p:txBody>
          <a:bodyPr wrap="square" rtlCol="0">
            <a:spAutoFit/>
          </a:bodyPr>
          <a:lstStyle/>
          <a:p>
            <a:pPr algn="ctr"/>
            <a:r>
              <a:rPr lang="en-GB" sz="2000" dirty="0" err="1">
                <a:solidFill>
                  <a:schemeClr val="accent5">
                    <a:lumMod val="50000"/>
                  </a:schemeClr>
                </a:solidFill>
              </a:rPr>
              <a:t>danken</a:t>
            </a:r>
            <a:endParaRPr lang="en-GB" sz="2000" dirty="0">
              <a:solidFill>
                <a:schemeClr val="accent5">
                  <a:lumMod val="50000"/>
                </a:schemeClr>
              </a:solidFill>
            </a:endParaRPr>
          </a:p>
        </p:txBody>
      </p:sp>
      <p:sp>
        <p:nvSpPr>
          <p:cNvPr id="31" name="TextBox 30">
            <a:extLst>
              <a:ext uri="{FF2B5EF4-FFF2-40B4-BE49-F238E27FC236}">
                <a16:creationId xmlns:a16="http://schemas.microsoft.com/office/drawing/2014/main" id="{F470B9C8-68E1-470D-A244-533B8B0B2438}"/>
              </a:ext>
            </a:extLst>
          </p:cNvPr>
          <p:cNvSpPr txBox="1"/>
          <p:nvPr/>
        </p:nvSpPr>
        <p:spPr>
          <a:xfrm>
            <a:off x="160715" y="2093195"/>
            <a:ext cx="1776248" cy="400110"/>
          </a:xfrm>
          <a:prstGeom prst="rect">
            <a:avLst/>
          </a:prstGeom>
          <a:noFill/>
        </p:spPr>
        <p:txBody>
          <a:bodyPr wrap="square" rtlCol="0">
            <a:spAutoFit/>
          </a:bodyPr>
          <a:lstStyle/>
          <a:p>
            <a:pPr algn="ctr"/>
            <a:r>
              <a:rPr lang="en-GB" sz="2000" dirty="0" err="1">
                <a:solidFill>
                  <a:schemeClr val="accent5">
                    <a:lumMod val="50000"/>
                  </a:schemeClr>
                </a:solidFill>
              </a:rPr>
              <a:t>benutzen</a:t>
            </a:r>
            <a:endParaRPr lang="en-GB" sz="2000" dirty="0">
              <a:solidFill>
                <a:schemeClr val="accent5">
                  <a:lumMod val="50000"/>
                </a:schemeClr>
              </a:solidFill>
            </a:endParaRPr>
          </a:p>
        </p:txBody>
      </p:sp>
      <p:sp>
        <p:nvSpPr>
          <p:cNvPr id="32" name="Speech Bubble: Rectangle with Corners Rounded 31">
            <a:extLst>
              <a:ext uri="{FF2B5EF4-FFF2-40B4-BE49-F238E27FC236}">
                <a16:creationId xmlns:a16="http://schemas.microsoft.com/office/drawing/2014/main" id="{B90225E3-69D5-47FA-A42A-D3FA60899604}"/>
              </a:ext>
            </a:extLst>
          </p:cNvPr>
          <p:cNvSpPr/>
          <p:nvPr/>
        </p:nvSpPr>
        <p:spPr>
          <a:xfrm>
            <a:off x="3438833" y="983903"/>
            <a:ext cx="4308333" cy="682659"/>
          </a:xfrm>
          <a:prstGeom prst="wedgeRoundRectCallout">
            <a:avLst>
              <a:gd name="adj1" fmla="val -19095"/>
              <a:gd name="adj2" fmla="val 7469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Remember to add ‘</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zu</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before the infinitive, if needed.</a:t>
            </a:r>
          </a:p>
        </p:txBody>
      </p:sp>
      <p:sp>
        <p:nvSpPr>
          <p:cNvPr id="33" name="Rectangle 2" descr="rectangle that moves down the slide to show the 60 second timer">
            <a:extLst>
              <a:ext uri="{FF2B5EF4-FFF2-40B4-BE49-F238E27FC236}">
                <a16:creationId xmlns:a16="http://schemas.microsoft.com/office/drawing/2014/main" id="{FB35FD97-FC02-4C42-B622-C102BB6C50E9}"/>
              </a:ext>
            </a:extLst>
          </p:cNvPr>
          <p:cNvSpPr>
            <a:spLocks noChangeArrowheads="1"/>
          </p:cNvSpPr>
          <p:nvPr/>
        </p:nvSpPr>
        <p:spPr bwMode="auto">
          <a:xfrm>
            <a:off x="10720190" y="133330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34" name="Rectangle 3" descr="rectangle for timer">
            <a:extLst>
              <a:ext uri="{FF2B5EF4-FFF2-40B4-BE49-F238E27FC236}">
                <a16:creationId xmlns:a16="http://schemas.microsoft.com/office/drawing/2014/main" id="{9AD4603A-3BAF-4AFB-9193-4CE023482C65}"/>
              </a:ext>
            </a:extLst>
          </p:cNvPr>
          <p:cNvSpPr>
            <a:spLocks noChangeArrowheads="1"/>
          </p:cNvSpPr>
          <p:nvPr/>
        </p:nvSpPr>
        <p:spPr bwMode="auto">
          <a:xfrm>
            <a:off x="10717824" y="1333301"/>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5" name="Line 7" descr="top line for timer, 60 seconds">
            <a:extLst>
              <a:ext uri="{FF2B5EF4-FFF2-40B4-BE49-F238E27FC236}">
                <a16:creationId xmlns:a16="http://schemas.microsoft.com/office/drawing/2014/main" id="{B9490206-F94A-4FAB-B987-6D1D036FE9C8}"/>
              </a:ext>
            </a:extLst>
          </p:cNvPr>
          <p:cNvSpPr>
            <a:spLocks noChangeShapeType="1"/>
          </p:cNvSpPr>
          <p:nvPr/>
        </p:nvSpPr>
        <p:spPr bwMode="auto">
          <a:xfrm>
            <a:off x="11428251" y="132187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6" name="Text Box 12">
            <a:extLst>
              <a:ext uri="{FF2B5EF4-FFF2-40B4-BE49-F238E27FC236}">
                <a16:creationId xmlns:a16="http://schemas.microsoft.com/office/drawing/2014/main" id="{0874F40D-75C0-495A-980D-FF1E8932D448}"/>
              </a:ext>
            </a:extLst>
          </p:cNvPr>
          <p:cNvSpPr txBox="1">
            <a:spLocks noChangeArrowheads="1"/>
          </p:cNvSpPr>
          <p:nvPr/>
        </p:nvSpPr>
        <p:spPr bwMode="auto">
          <a:xfrm>
            <a:off x="11645042" y="116402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37" name="Line 4" descr="line to show the length of 60 seconds">
            <a:extLst>
              <a:ext uri="{FF2B5EF4-FFF2-40B4-BE49-F238E27FC236}">
                <a16:creationId xmlns:a16="http://schemas.microsoft.com/office/drawing/2014/main" id="{F9760515-FF81-4DF1-B3C0-FFE88B0A49F2}"/>
              </a:ext>
            </a:extLst>
          </p:cNvPr>
          <p:cNvSpPr>
            <a:spLocks noChangeShapeType="1"/>
          </p:cNvSpPr>
          <p:nvPr/>
        </p:nvSpPr>
        <p:spPr bwMode="auto">
          <a:xfrm>
            <a:off x="11403563" y="132187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9" name="Line 9" descr="bottom line for timer, 0 seconds">
            <a:extLst>
              <a:ext uri="{FF2B5EF4-FFF2-40B4-BE49-F238E27FC236}">
                <a16:creationId xmlns:a16="http://schemas.microsoft.com/office/drawing/2014/main" id="{9AC8CFD5-BAA6-4936-AEE2-E0993CC85D24}"/>
              </a:ext>
            </a:extLst>
          </p:cNvPr>
          <p:cNvSpPr>
            <a:spLocks noChangeShapeType="1"/>
          </p:cNvSpPr>
          <p:nvPr/>
        </p:nvSpPr>
        <p:spPr bwMode="auto">
          <a:xfrm>
            <a:off x="11403563" y="547813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0" name="Text Box 14">
            <a:extLst>
              <a:ext uri="{FF2B5EF4-FFF2-40B4-BE49-F238E27FC236}">
                <a16:creationId xmlns:a16="http://schemas.microsoft.com/office/drawing/2014/main" id="{123F35B1-E48D-4683-97F1-3C1F1B33EB84}"/>
              </a:ext>
            </a:extLst>
          </p:cNvPr>
          <p:cNvSpPr txBox="1">
            <a:spLocks noChangeArrowheads="1"/>
          </p:cNvSpPr>
          <p:nvPr/>
        </p:nvSpPr>
        <p:spPr bwMode="auto">
          <a:xfrm>
            <a:off x="11620354" y="529760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41" name="Rectangle 40" descr="box to hide timer as it goes off the page">
            <a:extLst>
              <a:ext uri="{FF2B5EF4-FFF2-40B4-BE49-F238E27FC236}">
                <a16:creationId xmlns:a16="http://schemas.microsoft.com/office/drawing/2014/main" id="{A9B4209B-19A0-4D38-84D5-18C961C23DDC}"/>
              </a:ext>
            </a:extLst>
          </p:cNvPr>
          <p:cNvSpPr/>
          <p:nvPr/>
        </p:nvSpPr>
        <p:spPr>
          <a:xfrm>
            <a:off x="10566596" y="5520556"/>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AutoShape 11">
            <a:hlinkClick r:id="" action="ppaction://noaction" highlightClick="1"/>
            <a:extLst>
              <a:ext uri="{FF2B5EF4-FFF2-40B4-BE49-F238E27FC236}">
                <a16:creationId xmlns:a16="http://schemas.microsoft.com/office/drawing/2014/main" id="{522953EA-1195-4A9A-8C6E-7AC970EF140B}"/>
              </a:ext>
            </a:extLst>
          </p:cNvPr>
          <p:cNvSpPr>
            <a:spLocks noChangeArrowheads="1"/>
          </p:cNvSpPr>
          <p:nvPr/>
        </p:nvSpPr>
        <p:spPr bwMode="auto">
          <a:xfrm>
            <a:off x="10456926" y="570855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34"/>
                                        </p:tgtEl>
                                      </p:cBhvr>
                                    </p:animEffect>
                                    <p:set>
                                      <p:cBhvr>
                                        <p:cTn id="7" dur="1" fill="hold">
                                          <p:stCondLst>
                                            <p:cond delay="58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Neue </a:t>
            </a:r>
            <a:r>
              <a:rPr lang="en-GB" sz="4000" b="1" dirty="0" err="1">
                <a:solidFill>
                  <a:prstClr val="white"/>
                </a:solidFill>
              </a:rPr>
              <a:t>Ziele</a:t>
            </a:r>
            <a:r>
              <a:rPr lang="en-GB" sz="4000" b="1" dirty="0">
                <a:solidFill>
                  <a:prstClr val="white"/>
                </a:solidFill>
              </a:rPr>
              <a:t> </a:t>
            </a:r>
            <a:r>
              <a:rPr lang="en-GB" sz="4000" b="1" dirty="0" err="1">
                <a:solidFill>
                  <a:prstClr val="white"/>
                </a:solidFill>
              </a:rPr>
              <a:t>für</a:t>
            </a:r>
            <a:r>
              <a:rPr lang="en-GB" sz="4000" b="1" dirty="0">
                <a:solidFill>
                  <a:prstClr val="white"/>
                </a:solidFill>
              </a:rPr>
              <a:t> </a:t>
            </a:r>
            <a:r>
              <a:rPr lang="en-GB" sz="4000" b="1" dirty="0" err="1">
                <a:solidFill>
                  <a:prstClr val="white"/>
                </a:solidFill>
              </a:rPr>
              <a:t>ein</a:t>
            </a:r>
            <a:r>
              <a:rPr lang="en-GB" sz="4000" b="1" dirty="0">
                <a:solidFill>
                  <a:prstClr val="white"/>
                </a:solidFill>
              </a:rPr>
              <a:t> </a:t>
            </a:r>
            <a:r>
              <a:rPr lang="en-GB" sz="4000" b="1" dirty="0" err="1">
                <a:solidFill>
                  <a:prstClr val="white"/>
                </a:solidFill>
              </a:rPr>
              <a:t>neues</a:t>
            </a:r>
            <a:r>
              <a:rPr lang="en-GB" sz="4000" b="1" dirty="0">
                <a:solidFill>
                  <a:prstClr val="white"/>
                </a:solidFill>
              </a:rPr>
              <a:t> </a:t>
            </a:r>
            <a:r>
              <a:rPr lang="en-GB" sz="4000" b="1" dirty="0" err="1">
                <a:solidFill>
                  <a:prstClr val="white"/>
                </a:solidFill>
              </a:rPr>
              <a:t>Jahr</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Word order 3 with two-verb structures</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several SSC</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000" dirty="0">
                <a:solidFill>
                  <a:prstClr val="white"/>
                </a:solidFill>
                <a:latin typeface="Century Gothic" panose="020B0502020202020204" pitchFamily="34" charset="0"/>
              </a:rPr>
              <a:t>1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28</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285833"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Charlotte Moss / Rachel Hawkes / Heike Krüsemann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20/12/21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976308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70188"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Neujahrsvorsätze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3992739" y="276019"/>
            <a:ext cx="85306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336801" y="1686530"/>
            <a:ext cx="7686976" cy="4593565"/>
          </a:xfrm>
          <a:prstGeom prst="rect">
            <a:avLst/>
          </a:prstGeom>
          <a:solidFill>
            <a:srgbClr val="FFF4E7"/>
          </a:solidFill>
          <a:ln>
            <a:solidFill>
              <a:srgbClr val="002060"/>
            </a:solid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Me</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ine Schwester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wünscht sich|</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nächstes Jahr Sport </a:t>
            </a:r>
            <a:b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an der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Universität|</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zu studieren. Sie hat also eine </a:t>
            </a:r>
            <a:b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Liste mit diesen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Neujahrsvorsätzen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geschrieben. </a:t>
            </a:r>
            <a:endPar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Sie mag|</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Konzerte|</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aber dieses Jahr wird sie wohl*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kaum|</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zu einem gehen. Sie wird lieber früh aufstehen und vor der Schule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Rad fahren|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Musik kann sie dann beim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Laufen|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hören. Sie plant auch,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häufig|klettern|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zu gehen - mindestens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zweimal|</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pro Woche.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Klettern|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ist gut für die Muskeln, und sie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will</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|gesund aussehen!  Sie verspricht, sie wird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aufhören so viel|Kaffee|</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zu trinken, obwohl sie das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relativ|</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schwierig finden wird! Das ist ganz schön*|</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viel|</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aber sie will so gerne einen Platz an der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Universität</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bekommen|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4C1C7C36-A3ED-4D57-9253-B3850414B202}"/>
              </a:ext>
            </a:extLst>
          </p:cNvPr>
          <p:cNvSpPr/>
          <p:nvPr/>
        </p:nvSpPr>
        <p:spPr>
          <a:xfrm>
            <a:off x="527050" y="443119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Ideen</a:t>
            </a: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527050" y="3703019"/>
            <a:ext cx="1543050" cy="60431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461251" y="3088154"/>
            <a:ext cx="16746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527050" y="2239104"/>
            <a:ext cx="1543050" cy="69919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Akademie x2</a:t>
            </a: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527050" y="168653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476500" y="1144769"/>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annehmen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4384458" y="1155112"/>
            <a:ext cx="197254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laufen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x2</a:t>
            </a: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462968" y="116399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tanzen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111988" y="1158110"/>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10183973" y="12161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einmal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10224679" y="4709605"/>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Museen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224679" y="4146265"/>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weniger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237548" y="3551433"/>
            <a:ext cx="1489475" cy="4965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237548" y="2916583"/>
            <a:ext cx="148947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will</a:t>
            </a: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249424" y="2353318"/>
            <a:ext cx="1828985" cy="4392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manchmal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224679" y="1784698"/>
            <a:ext cx="154940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Tee</a:t>
            </a:r>
          </a:p>
        </p:txBody>
      </p:sp>
      <p:sp>
        <p:nvSpPr>
          <p:cNvPr id="33" name="Speech Bubble: Rectangle with Corners Rounded 32">
            <a:extLst>
              <a:ext uri="{FF2B5EF4-FFF2-40B4-BE49-F238E27FC236}">
                <a16:creationId xmlns:a16="http://schemas.microsoft.com/office/drawing/2014/main" id="{DC2CB9E4-AFFE-491D-80E4-6F0819572CAB}"/>
              </a:ext>
            </a:extLst>
          </p:cNvPr>
          <p:cNvSpPr/>
          <p:nvPr/>
        </p:nvSpPr>
        <p:spPr>
          <a:xfrm>
            <a:off x="131648" y="5020072"/>
            <a:ext cx="2139927" cy="1185494"/>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sp>
        <p:nvSpPr>
          <p:cNvPr id="26" name="Speech Bubble: Rectangle with Corners Rounded 25">
            <a:extLst>
              <a:ext uri="{FF2B5EF4-FFF2-40B4-BE49-F238E27FC236}">
                <a16:creationId xmlns:a16="http://schemas.microsoft.com/office/drawing/2014/main" id="{2F0102A0-A3BE-47E5-BC14-F7B947884C2A}"/>
              </a:ext>
            </a:extLst>
          </p:cNvPr>
          <p:cNvSpPr/>
          <p:nvPr/>
        </p:nvSpPr>
        <p:spPr>
          <a:xfrm>
            <a:off x="6639310" y="5510654"/>
            <a:ext cx="5482441" cy="769441"/>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*Neujahrsvorsätze – New Year’s Resolutions</a:t>
            </a:r>
            <a:br>
              <a:rPr kumimoji="0" lang="de-DE" sz="18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de-DE" sz="18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*wohl – probably |*ganz schön – quite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0" name="Picture 39">
            <a:extLst>
              <a:ext uri="{FF2B5EF4-FFF2-40B4-BE49-F238E27FC236}">
                <a16:creationId xmlns:a16="http://schemas.microsoft.com/office/drawing/2014/main" id="{ADC72276-2A8D-4870-BF05-DEAFB5D8563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5324" y="1812509"/>
            <a:ext cx="1314450" cy="874395"/>
          </a:xfrm>
          <a:prstGeom prst="rect">
            <a:avLst/>
          </a:prstGeom>
          <a:noFill/>
          <a:ln>
            <a:noFill/>
          </a:ln>
        </p:spPr>
      </p:pic>
    </p:spTree>
    <p:extLst>
      <p:ext uri="{BB962C8B-B14F-4D97-AF65-F5344CB8AC3E}">
        <p14:creationId xmlns:p14="http://schemas.microsoft.com/office/powerpoint/2010/main" val="1038297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170188"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Neujahrsvorsätze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3992739" y="276019"/>
            <a:ext cx="85306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336801" y="1686530"/>
            <a:ext cx="7686976" cy="4593565"/>
          </a:xfrm>
          <a:prstGeom prst="rect">
            <a:avLst/>
          </a:prstGeom>
          <a:solidFill>
            <a:srgbClr val="FFF4E7"/>
          </a:solidFill>
          <a:ln>
            <a:solidFill>
              <a:srgbClr val="002060"/>
            </a:solid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Me</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ine Schwester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wünscht sich|</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nächstes Jahr Sport </a:t>
            </a:r>
            <a:b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an der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Universität|</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zu studieren. Sie hat also eine </a:t>
            </a:r>
            <a:b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Liste mit diesen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Neujahrsvorsätzen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geschrieben. </a:t>
            </a:r>
            <a:endPar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Sie mag|</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Konzerte|</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aber dieses Jahr wird sie wohl*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kaum|</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zu einem gehen. Sie wird lieber früh aufstehen und vor der Schule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Rad fahren|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Musik kann sie dann beim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Laufen|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hören. Sie plant auch,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häufig|klettern|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zu gehen – mindestens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zweimal|</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pro Woche.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Klettern|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ist gut für die Muskeln, und sie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will</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|gesund aussehen! Sie verspricht, sie wird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aufhören so viel|Kaffee|</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zu trinken, obwohl sie das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relativ|</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schwierig finden wird! Das ist ganz schön*|</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viel|</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aber sie will so gerne einen Platz an der |</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Universität</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de-DE"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bekommen|</a:t>
            </a:r>
            <a:r>
              <a:rPr kumimoji="0" lang="de-DE"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4C1C7C36-A3ED-4D57-9253-B3850414B202}"/>
              </a:ext>
            </a:extLst>
          </p:cNvPr>
          <p:cNvSpPr/>
          <p:nvPr/>
        </p:nvSpPr>
        <p:spPr>
          <a:xfrm>
            <a:off x="527050" y="443119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Ideen</a:t>
            </a: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527050" y="3703019"/>
            <a:ext cx="1543050" cy="60431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461251" y="3088154"/>
            <a:ext cx="16746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527050" y="2239104"/>
            <a:ext cx="1543050" cy="69919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Akademie x2</a:t>
            </a: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527050" y="168653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476500" y="1144769"/>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annehmen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4384458" y="1155112"/>
            <a:ext cx="197254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laufen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x2</a:t>
            </a: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462968" y="116399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tanzen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111988" y="1158110"/>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10183973" y="12161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einmal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10224679" y="4709605"/>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Museen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224679" y="4146265"/>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weniger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237548" y="3551433"/>
            <a:ext cx="1489475" cy="4965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237548" y="2916583"/>
            <a:ext cx="148947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will</a:t>
            </a: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249424" y="2353318"/>
            <a:ext cx="1828985" cy="4392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manchmal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224679" y="1784698"/>
            <a:ext cx="154940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Tee</a:t>
            </a:r>
          </a:p>
        </p:txBody>
      </p:sp>
      <p:sp>
        <p:nvSpPr>
          <p:cNvPr id="33" name="Speech Bubble: Rectangle with Corners Rounded 32">
            <a:extLst>
              <a:ext uri="{FF2B5EF4-FFF2-40B4-BE49-F238E27FC236}">
                <a16:creationId xmlns:a16="http://schemas.microsoft.com/office/drawing/2014/main" id="{DC2CB9E4-AFFE-491D-80E4-6F0819572CAB}"/>
              </a:ext>
            </a:extLst>
          </p:cNvPr>
          <p:cNvSpPr/>
          <p:nvPr/>
        </p:nvSpPr>
        <p:spPr>
          <a:xfrm>
            <a:off x="131648" y="5020072"/>
            <a:ext cx="2139927" cy="1355328"/>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sp>
        <p:nvSpPr>
          <p:cNvPr id="26" name="Speech Bubble: Rectangle with Corners Rounded 25">
            <a:extLst>
              <a:ext uri="{FF2B5EF4-FFF2-40B4-BE49-F238E27FC236}">
                <a16:creationId xmlns:a16="http://schemas.microsoft.com/office/drawing/2014/main" id="{2F0102A0-A3BE-47E5-BC14-F7B947884C2A}"/>
              </a:ext>
            </a:extLst>
          </p:cNvPr>
          <p:cNvSpPr/>
          <p:nvPr/>
        </p:nvSpPr>
        <p:spPr>
          <a:xfrm>
            <a:off x="6639310" y="5510654"/>
            <a:ext cx="5482441" cy="769441"/>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*Neujahrsvorsätze – New Year’s Resolutions</a:t>
            </a:r>
            <a:br>
              <a:rPr kumimoji="0" lang="de-DE" sz="18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de-DE" sz="18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Arial" panose="020B0604020202020204" pitchFamily="34" charset="0"/>
              </a:rPr>
              <a:t>*wohl – probably |*ganz schön – quite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0" name="Picture 39">
            <a:extLst>
              <a:ext uri="{FF2B5EF4-FFF2-40B4-BE49-F238E27FC236}">
                <a16:creationId xmlns:a16="http://schemas.microsoft.com/office/drawing/2014/main" id="{ADC72276-2A8D-4870-BF05-DEAFB5D8563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5324" y="1812509"/>
            <a:ext cx="1314450" cy="874395"/>
          </a:xfrm>
          <a:prstGeom prst="rect">
            <a:avLst/>
          </a:prstGeom>
          <a:noFill/>
          <a:ln>
            <a:noFill/>
          </a:ln>
        </p:spPr>
      </p:pic>
      <p:cxnSp>
        <p:nvCxnSpPr>
          <p:cNvPr id="31" name="Straight Connector 30">
            <a:extLst>
              <a:ext uri="{FF2B5EF4-FFF2-40B4-BE49-F238E27FC236}">
                <a16:creationId xmlns:a16="http://schemas.microsoft.com/office/drawing/2014/main" id="{367393D6-1AA4-4248-A76E-2A25329050CA}"/>
              </a:ext>
            </a:extLst>
          </p:cNvPr>
          <p:cNvCxnSpPr>
            <a:cxnSpLocks/>
          </p:cNvCxnSpPr>
          <p:nvPr/>
        </p:nvCxnSpPr>
        <p:spPr>
          <a:xfrm>
            <a:off x="4621004" y="2024727"/>
            <a:ext cx="133402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2F10F27-824A-49B3-99DC-C75132ED7A87}"/>
              </a:ext>
            </a:extLst>
          </p:cNvPr>
          <p:cNvCxnSpPr>
            <a:cxnSpLocks/>
          </p:cNvCxnSpPr>
          <p:nvPr/>
        </p:nvCxnSpPr>
        <p:spPr>
          <a:xfrm>
            <a:off x="3336649" y="2353318"/>
            <a:ext cx="120106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539FDB-AA69-441F-A940-9E4A96F3C67C}"/>
              </a:ext>
            </a:extLst>
          </p:cNvPr>
          <p:cNvCxnSpPr>
            <a:cxnSpLocks/>
          </p:cNvCxnSpPr>
          <p:nvPr/>
        </p:nvCxnSpPr>
        <p:spPr>
          <a:xfrm>
            <a:off x="4289918" y="2618324"/>
            <a:ext cx="197254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2AB5A9A-FDD8-4811-B579-79130C5EDB09}"/>
              </a:ext>
            </a:extLst>
          </p:cNvPr>
          <p:cNvCxnSpPr>
            <a:cxnSpLocks/>
          </p:cNvCxnSpPr>
          <p:nvPr/>
        </p:nvCxnSpPr>
        <p:spPr>
          <a:xfrm>
            <a:off x="3469858" y="3419187"/>
            <a:ext cx="914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EDEA494-DC31-4489-8693-7837DAA269ED}"/>
              </a:ext>
            </a:extLst>
          </p:cNvPr>
          <p:cNvCxnSpPr>
            <a:cxnSpLocks/>
          </p:cNvCxnSpPr>
          <p:nvPr/>
        </p:nvCxnSpPr>
        <p:spPr>
          <a:xfrm>
            <a:off x="8290034" y="3429000"/>
            <a:ext cx="63679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F424BFE-59E3-4B89-B90F-BA20E2EEC630}"/>
              </a:ext>
            </a:extLst>
          </p:cNvPr>
          <p:cNvCxnSpPr>
            <a:cxnSpLocks/>
          </p:cNvCxnSpPr>
          <p:nvPr/>
        </p:nvCxnSpPr>
        <p:spPr>
          <a:xfrm>
            <a:off x="2574123" y="4002213"/>
            <a:ext cx="128435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DF91EC2-9201-4EF0-BF7F-927C56DD95D6}"/>
              </a:ext>
            </a:extLst>
          </p:cNvPr>
          <p:cNvCxnSpPr>
            <a:cxnSpLocks/>
          </p:cNvCxnSpPr>
          <p:nvPr/>
        </p:nvCxnSpPr>
        <p:spPr>
          <a:xfrm>
            <a:off x="7112744" y="4002213"/>
            <a:ext cx="75109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F6B3817-8A52-4C20-9033-1C4485B32204}"/>
              </a:ext>
            </a:extLst>
          </p:cNvPr>
          <p:cNvCxnSpPr>
            <a:cxnSpLocks/>
          </p:cNvCxnSpPr>
          <p:nvPr/>
        </p:nvCxnSpPr>
        <p:spPr>
          <a:xfrm>
            <a:off x="3253355" y="4308951"/>
            <a:ext cx="73938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21E7B40-027F-4548-A6F2-017B6F787D6A}"/>
              </a:ext>
            </a:extLst>
          </p:cNvPr>
          <p:cNvCxnSpPr>
            <a:cxnSpLocks/>
          </p:cNvCxnSpPr>
          <p:nvPr/>
        </p:nvCxnSpPr>
        <p:spPr>
          <a:xfrm>
            <a:off x="4110322" y="4307334"/>
            <a:ext cx="81600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0AF0E73-ECD1-4254-B5D1-ACFBE8FD5371}"/>
              </a:ext>
            </a:extLst>
          </p:cNvPr>
          <p:cNvCxnSpPr>
            <a:cxnSpLocks/>
          </p:cNvCxnSpPr>
          <p:nvPr/>
        </p:nvCxnSpPr>
        <p:spPr>
          <a:xfrm>
            <a:off x="7861501" y="4307334"/>
            <a:ext cx="91673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0E8672C-1C45-4158-9D83-AE4190FBABDD}"/>
              </a:ext>
            </a:extLst>
          </p:cNvPr>
          <p:cNvCxnSpPr>
            <a:cxnSpLocks/>
          </p:cNvCxnSpPr>
          <p:nvPr/>
        </p:nvCxnSpPr>
        <p:spPr>
          <a:xfrm>
            <a:off x="3528010" y="4611273"/>
            <a:ext cx="76190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3D7BC2E-6DF7-4D28-8067-89867772088B}"/>
              </a:ext>
            </a:extLst>
          </p:cNvPr>
          <p:cNvCxnSpPr>
            <a:cxnSpLocks/>
          </p:cNvCxnSpPr>
          <p:nvPr/>
        </p:nvCxnSpPr>
        <p:spPr>
          <a:xfrm>
            <a:off x="8006018" y="4611273"/>
            <a:ext cx="39503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A5D7D27-BA2C-4ED9-B68F-2D781A03D320}"/>
              </a:ext>
            </a:extLst>
          </p:cNvPr>
          <p:cNvCxnSpPr>
            <a:cxnSpLocks/>
          </p:cNvCxnSpPr>
          <p:nvPr/>
        </p:nvCxnSpPr>
        <p:spPr>
          <a:xfrm>
            <a:off x="6262458" y="4896207"/>
            <a:ext cx="17435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27C7226-966D-4AC2-8B41-D06EE2A33E7B}"/>
              </a:ext>
            </a:extLst>
          </p:cNvPr>
          <p:cNvCxnSpPr>
            <a:cxnSpLocks/>
          </p:cNvCxnSpPr>
          <p:nvPr/>
        </p:nvCxnSpPr>
        <p:spPr>
          <a:xfrm>
            <a:off x="8136062" y="4896207"/>
            <a:ext cx="79076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DEA62E4-082C-40EC-9277-2E3B4573E8CD}"/>
              </a:ext>
            </a:extLst>
          </p:cNvPr>
          <p:cNvCxnSpPr>
            <a:cxnSpLocks/>
          </p:cNvCxnSpPr>
          <p:nvPr/>
        </p:nvCxnSpPr>
        <p:spPr>
          <a:xfrm>
            <a:off x="5072643" y="5174613"/>
            <a:ext cx="7680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FC04323-6DFC-449B-85A4-5913DB2EB566}"/>
              </a:ext>
            </a:extLst>
          </p:cNvPr>
          <p:cNvCxnSpPr>
            <a:cxnSpLocks/>
          </p:cNvCxnSpPr>
          <p:nvPr/>
        </p:nvCxnSpPr>
        <p:spPr>
          <a:xfrm>
            <a:off x="3302603" y="5477981"/>
            <a:ext cx="44248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34698BE-42F1-4579-AE94-D966202D0A63}"/>
              </a:ext>
            </a:extLst>
          </p:cNvPr>
          <p:cNvCxnSpPr>
            <a:cxnSpLocks/>
          </p:cNvCxnSpPr>
          <p:nvPr/>
        </p:nvCxnSpPr>
        <p:spPr>
          <a:xfrm>
            <a:off x="2546401" y="5773767"/>
            <a:ext cx="117096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CDE34A4-2FE9-4A7A-BDCE-5A6402319635}"/>
              </a:ext>
            </a:extLst>
          </p:cNvPr>
          <p:cNvCxnSpPr>
            <a:cxnSpLocks/>
          </p:cNvCxnSpPr>
          <p:nvPr/>
        </p:nvCxnSpPr>
        <p:spPr>
          <a:xfrm>
            <a:off x="3895532" y="5773767"/>
            <a:ext cx="128435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C45995C-8B80-4D0F-9872-2EAAD88FFC12}"/>
              </a:ext>
            </a:extLst>
          </p:cNvPr>
          <p:cNvCxnSpPr>
            <a:cxnSpLocks/>
          </p:cNvCxnSpPr>
          <p:nvPr/>
        </p:nvCxnSpPr>
        <p:spPr>
          <a:xfrm flipH="1">
            <a:off x="4650394" y="2088992"/>
            <a:ext cx="275936" cy="273933"/>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B9B4C5E-53CA-4103-8636-CF3ABB58C91B}"/>
              </a:ext>
            </a:extLst>
          </p:cNvPr>
          <p:cNvCxnSpPr>
            <a:cxnSpLocks/>
          </p:cNvCxnSpPr>
          <p:nvPr/>
        </p:nvCxnSpPr>
        <p:spPr>
          <a:xfrm flipH="1">
            <a:off x="8980881" y="4631590"/>
            <a:ext cx="275936" cy="273933"/>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75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29"/>
                                        </p:tgtEl>
                                        <p:attrNameLst>
                                          <p:attrName>fillcolor</p:attrName>
                                        </p:attrNameLst>
                                      </p:cBhvr>
                                      <p:to>
                                        <a:schemeClr val="accent2"/>
                                      </p:to>
                                    </p:animClr>
                                    <p:set>
                                      <p:cBhvr>
                                        <p:cTn id="11" dur="2000" fill="hold"/>
                                        <p:tgtEl>
                                          <p:spTgt spid="29"/>
                                        </p:tgtEl>
                                        <p:attrNameLst>
                                          <p:attrName>fill.type</p:attrName>
                                        </p:attrNameLst>
                                      </p:cBhvr>
                                      <p:to>
                                        <p:strVal val="solid"/>
                                      </p:to>
                                    </p:set>
                                    <p:set>
                                      <p:cBhvr>
                                        <p:cTn id="12" dur="2000" fill="hold"/>
                                        <p:tgtEl>
                                          <p:spTgt spid="29"/>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2"/>
                                        </p:tgtEl>
                                        <p:attrNameLst>
                                          <p:attrName>fillcolor</p:attrName>
                                        </p:attrNameLst>
                                      </p:cBhvr>
                                      <p:to>
                                        <a:schemeClr val="accent2"/>
                                      </p:to>
                                    </p:animClr>
                                    <p:set>
                                      <p:cBhvr>
                                        <p:cTn id="29" dur="2000" fill="hold"/>
                                        <p:tgtEl>
                                          <p:spTgt spid="12"/>
                                        </p:tgtEl>
                                        <p:attrNameLst>
                                          <p:attrName>fill.type</p:attrName>
                                        </p:attrNameLst>
                                      </p:cBhvr>
                                      <p:to>
                                        <p:strVal val="solid"/>
                                      </p:to>
                                    </p:set>
                                    <p:set>
                                      <p:cBhvr>
                                        <p:cTn id="30" dur="2000" fill="hold"/>
                                        <p:tgtEl>
                                          <p:spTgt spid="12"/>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9"/>
                                        </p:tgtEl>
                                        <p:attrNameLst>
                                          <p:attrName>fillcolor</p:attrName>
                                        </p:attrNameLst>
                                      </p:cBhvr>
                                      <p:to>
                                        <a:schemeClr val="accent2"/>
                                      </p:to>
                                    </p:animClr>
                                    <p:set>
                                      <p:cBhvr>
                                        <p:cTn id="39" dur="2000" fill="hold"/>
                                        <p:tgtEl>
                                          <p:spTgt spid="9"/>
                                        </p:tgtEl>
                                        <p:attrNameLst>
                                          <p:attrName>fill.type</p:attrName>
                                        </p:attrNameLst>
                                      </p:cBhvr>
                                      <p:to>
                                        <p:strVal val="solid"/>
                                      </p:to>
                                    </p:set>
                                    <p:set>
                                      <p:cBhvr>
                                        <p:cTn id="40" dur="2000" fill="hold"/>
                                        <p:tgtEl>
                                          <p:spTgt spid="9"/>
                                        </p:tgtEl>
                                        <p:attrNameLst>
                                          <p:attrName>fill.on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23"/>
                                        </p:tgtEl>
                                        <p:attrNameLst>
                                          <p:attrName>fillcolor</p:attrName>
                                        </p:attrNameLst>
                                      </p:cBhvr>
                                      <p:to>
                                        <a:schemeClr val="accent2"/>
                                      </p:to>
                                    </p:animClr>
                                    <p:set>
                                      <p:cBhvr>
                                        <p:cTn id="49" dur="2000" fill="hold"/>
                                        <p:tgtEl>
                                          <p:spTgt spid="23"/>
                                        </p:tgtEl>
                                        <p:attrNameLst>
                                          <p:attrName>fill.type</p:attrName>
                                        </p:attrNameLst>
                                      </p:cBhvr>
                                      <p:to>
                                        <p:strVal val="solid"/>
                                      </p:to>
                                    </p:set>
                                    <p:set>
                                      <p:cBhvr>
                                        <p:cTn id="50" dur="2000" fill="hold"/>
                                        <p:tgtEl>
                                          <p:spTgt spid="23"/>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28"/>
                                        </p:tgtEl>
                                        <p:attrNameLst>
                                          <p:attrName>fillcolor</p:attrName>
                                        </p:attrNameLst>
                                      </p:cBhvr>
                                      <p:to>
                                        <a:schemeClr val="accent2"/>
                                      </p:to>
                                    </p:animClr>
                                    <p:set>
                                      <p:cBhvr>
                                        <p:cTn id="59" dur="2000" fill="hold"/>
                                        <p:tgtEl>
                                          <p:spTgt spid="28"/>
                                        </p:tgtEl>
                                        <p:attrNameLst>
                                          <p:attrName>fill.type</p:attrName>
                                        </p:attrNameLst>
                                      </p:cBhvr>
                                      <p:to>
                                        <p:strVal val="solid"/>
                                      </p:to>
                                    </p:set>
                                    <p:set>
                                      <p:cBhvr>
                                        <p:cTn id="60" dur="2000" fill="hold"/>
                                        <p:tgtEl>
                                          <p:spTgt spid="28"/>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mph" presetSubtype="2" fill="hold" grpId="0" nodeType="clickEffect">
                                  <p:stCondLst>
                                    <p:cond delay="0"/>
                                  </p:stCondLst>
                                  <p:childTnLst>
                                    <p:animClr clrSpc="rgb" dir="cw">
                                      <p:cBhvr>
                                        <p:cTn id="68" dur="2000" fill="hold"/>
                                        <p:tgtEl>
                                          <p:spTgt spid="17"/>
                                        </p:tgtEl>
                                        <p:attrNameLst>
                                          <p:attrName>fillcolor</p:attrName>
                                        </p:attrNameLst>
                                      </p:cBhvr>
                                      <p:to>
                                        <a:schemeClr val="accent2"/>
                                      </p:to>
                                    </p:animClr>
                                    <p:set>
                                      <p:cBhvr>
                                        <p:cTn id="69" dur="2000" fill="hold"/>
                                        <p:tgtEl>
                                          <p:spTgt spid="17"/>
                                        </p:tgtEl>
                                        <p:attrNameLst>
                                          <p:attrName>fill.type</p:attrName>
                                        </p:attrNameLst>
                                      </p:cBhvr>
                                      <p:to>
                                        <p:strVal val="solid"/>
                                      </p:to>
                                    </p:set>
                                    <p:set>
                                      <p:cBhvr>
                                        <p:cTn id="70" dur="2000" fill="hold"/>
                                        <p:tgtEl>
                                          <p:spTgt spid="17"/>
                                        </p:tgtEl>
                                        <p:attrNameLst>
                                          <p:attrName>fill.on</p:attrName>
                                        </p:attrNameLst>
                                      </p:cBhvr>
                                      <p:to>
                                        <p:strVal val="tru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13"/>
                                        </p:tgtEl>
                                        <p:attrNameLst>
                                          <p:attrName>fillcolor</p:attrName>
                                        </p:attrNameLst>
                                      </p:cBhvr>
                                      <p:to>
                                        <a:schemeClr val="accent2"/>
                                      </p:to>
                                    </p:animClr>
                                    <p:set>
                                      <p:cBhvr>
                                        <p:cTn id="79" dur="2000" fill="hold"/>
                                        <p:tgtEl>
                                          <p:spTgt spid="13"/>
                                        </p:tgtEl>
                                        <p:attrNameLst>
                                          <p:attrName>fill.type</p:attrName>
                                        </p:attrNameLst>
                                      </p:cBhvr>
                                      <p:to>
                                        <p:strVal val="solid"/>
                                      </p:to>
                                    </p:set>
                                    <p:set>
                                      <p:cBhvr>
                                        <p:cTn id="80" dur="2000" fill="hold"/>
                                        <p:tgtEl>
                                          <p:spTgt spid="13"/>
                                        </p:tgtEl>
                                        <p:attrNameLst>
                                          <p:attrName>fill.on</p:attrName>
                                        </p:attrNameLst>
                                      </p:cBhvr>
                                      <p:to>
                                        <p:strVal val="tru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mph" presetSubtype="2" fill="hold" nodeType="clickEffect">
                                  <p:stCondLst>
                                    <p:cond delay="0"/>
                                  </p:stCondLst>
                                  <p:childTnLst>
                                    <p:animClr clrSpc="rgb" dir="cw">
                                      <p:cBhvr>
                                        <p:cTn id="88" dur="2000" fill="hold"/>
                                        <p:tgtEl>
                                          <p:spTgt spid="30"/>
                                        </p:tgtEl>
                                        <p:attrNameLst>
                                          <p:attrName>fillcolor</p:attrName>
                                        </p:attrNameLst>
                                      </p:cBhvr>
                                      <p:to>
                                        <a:schemeClr val="accent2"/>
                                      </p:to>
                                    </p:animClr>
                                    <p:set>
                                      <p:cBhvr>
                                        <p:cTn id="89" dur="2000" fill="hold"/>
                                        <p:tgtEl>
                                          <p:spTgt spid="30"/>
                                        </p:tgtEl>
                                        <p:attrNameLst>
                                          <p:attrName>fill.type</p:attrName>
                                        </p:attrNameLst>
                                      </p:cBhvr>
                                      <p:to>
                                        <p:strVal val="solid"/>
                                      </p:to>
                                    </p:set>
                                    <p:set>
                                      <p:cBhvr>
                                        <p:cTn id="90" dur="2000" fill="hold"/>
                                        <p:tgtEl>
                                          <p:spTgt spid="30"/>
                                        </p:tgtEl>
                                        <p:attrNameLst>
                                          <p:attrName>fill.on</p:attrName>
                                        </p:attrNameLst>
                                      </p:cBhvr>
                                      <p:to>
                                        <p:strVal val="tru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mph" presetSubtype="2" fill="hold" nodeType="clickEffect">
                                  <p:stCondLst>
                                    <p:cond delay="0"/>
                                  </p:stCondLst>
                                  <p:childTnLst>
                                    <p:animClr clrSpc="rgb" dir="cw">
                                      <p:cBhvr>
                                        <p:cTn id="102" dur="2000" fill="hold"/>
                                        <p:tgtEl>
                                          <p:spTgt spid="16"/>
                                        </p:tgtEl>
                                        <p:attrNameLst>
                                          <p:attrName>fillcolor</p:attrName>
                                        </p:attrNameLst>
                                      </p:cBhvr>
                                      <p:to>
                                        <a:schemeClr val="accent2"/>
                                      </p:to>
                                    </p:animClr>
                                    <p:set>
                                      <p:cBhvr>
                                        <p:cTn id="103" dur="2000" fill="hold"/>
                                        <p:tgtEl>
                                          <p:spTgt spid="16"/>
                                        </p:tgtEl>
                                        <p:attrNameLst>
                                          <p:attrName>fill.type</p:attrName>
                                        </p:attrNameLst>
                                      </p:cBhvr>
                                      <p:to>
                                        <p:strVal val="solid"/>
                                      </p:to>
                                    </p:set>
                                    <p:set>
                                      <p:cBhvr>
                                        <p:cTn id="104" dur="2000" fill="hold"/>
                                        <p:tgtEl>
                                          <p:spTgt spid="16"/>
                                        </p:tgtEl>
                                        <p:attrNameLst>
                                          <p:attrName>fill.on</p:attrName>
                                        </p:attrNameLst>
                                      </p:cBhvr>
                                      <p:to>
                                        <p:strVal val="tru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22"/>
                                        </p:tgtEl>
                                        <p:attrNameLst>
                                          <p:attrName>fillcolor</p:attrName>
                                        </p:attrNameLst>
                                      </p:cBhvr>
                                      <p:to>
                                        <a:schemeClr val="accent2"/>
                                      </p:to>
                                    </p:animClr>
                                    <p:set>
                                      <p:cBhvr>
                                        <p:cTn id="113" dur="2000" fill="hold"/>
                                        <p:tgtEl>
                                          <p:spTgt spid="22"/>
                                        </p:tgtEl>
                                        <p:attrNameLst>
                                          <p:attrName>fill.type</p:attrName>
                                        </p:attrNameLst>
                                      </p:cBhvr>
                                      <p:to>
                                        <p:strVal val="solid"/>
                                      </p:to>
                                    </p:set>
                                    <p:set>
                                      <p:cBhvr>
                                        <p:cTn id="114" dur="2000" fill="hold"/>
                                        <p:tgtEl>
                                          <p:spTgt spid="22"/>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2000" fill="hold"/>
                                        <p:tgtEl>
                                          <p:spTgt spid="10"/>
                                        </p:tgtEl>
                                        <p:attrNameLst>
                                          <p:attrName>fillcolor</p:attrName>
                                        </p:attrNameLst>
                                      </p:cBhvr>
                                      <p:to>
                                        <a:schemeClr val="accent2"/>
                                      </p:to>
                                    </p:animClr>
                                    <p:set>
                                      <p:cBhvr>
                                        <p:cTn id="123" dur="2000" fill="hold"/>
                                        <p:tgtEl>
                                          <p:spTgt spid="10"/>
                                        </p:tgtEl>
                                        <p:attrNameLst>
                                          <p:attrName>fill.type</p:attrName>
                                        </p:attrNameLst>
                                      </p:cBhvr>
                                      <p:to>
                                        <p:strVal val="solid"/>
                                      </p:to>
                                    </p:set>
                                    <p:set>
                                      <p:cBhvr>
                                        <p:cTn id="124" dur="2000" fill="hold"/>
                                        <p:tgtEl>
                                          <p:spTgt spid="10"/>
                                        </p:tgtEl>
                                        <p:attrNameLst>
                                          <p:attrName>fill.on</p:attrName>
                                        </p:attrNameLst>
                                      </p:cBhvr>
                                      <p:to>
                                        <p:strVal val="tru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5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mph" presetSubtype="2" fill="hold" nodeType="clickEffect">
                                  <p:stCondLst>
                                    <p:cond delay="0"/>
                                  </p:stCondLst>
                                  <p:childTnLst>
                                    <p:animClr clrSpc="rgb" dir="cw">
                                      <p:cBhvr>
                                        <p:cTn id="132" dur="2000" fill="hold"/>
                                        <p:tgtEl>
                                          <p:spTgt spid="27"/>
                                        </p:tgtEl>
                                        <p:attrNameLst>
                                          <p:attrName>fillcolor</p:attrName>
                                        </p:attrNameLst>
                                      </p:cBhvr>
                                      <p:to>
                                        <a:schemeClr val="accent2"/>
                                      </p:to>
                                    </p:animClr>
                                    <p:set>
                                      <p:cBhvr>
                                        <p:cTn id="133" dur="2000" fill="hold"/>
                                        <p:tgtEl>
                                          <p:spTgt spid="27"/>
                                        </p:tgtEl>
                                        <p:attrNameLst>
                                          <p:attrName>fill.type</p:attrName>
                                        </p:attrNameLst>
                                      </p:cBhvr>
                                      <p:to>
                                        <p:strVal val="solid"/>
                                      </p:to>
                                    </p:set>
                                    <p:set>
                                      <p:cBhvr>
                                        <p:cTn id="134" dur="2000" fill="hold"/>
                                        <p:tgtEl>
                                          <p:spTgt spid="27"/>
                                        </p:tgtEl>
                                        <p:attrNameLst>
                                          <p:attrName>fill.on</p:attrName>
                                        </p:attrNameLst>
                                      </p:cBhvr>
                                      <p:to>
                                        <p:strVal val="tru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6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mph" presetSubtype="2" fill="hold" nodeType="clickEffect">
                                  <p:stCondLst>
                                    <p:cond delay="0"/>
                                  </p:stCondLst>
                                  <p:childTnLst>
                                    <p:animClr clrSpc="rgb" dir="cw">
                                      <p:cBhvr>
                                        <p:cTn id="146" dur="2000" fill="hold"/>
                                        <p:tgtEl>
                                          <p:spTgt spid="32"/>
                                        </p:tgtEl>
                                        <p:attrNameLst>
                                          <p:attrName>fillcolor</p:attrName>
                                        </p:attrNameLst>
                                      </p:cBhvr>
                                      <p:to>
                                        <a:schemeClr val="accent2"/>
                                      </p:to>
                                    </p:animClr>
                                    <p:set>
                                      <p:cBhvr>
                                        <p:cTn id="147" dur="2000" fill="hold"/>
                                        <p:tgtEl>
                                          <p:spTgt spid="32"/>
                                        </p:tgtEl>
                                        <p:attrNameLst>
                                          <p:attrName>fill.type</p:attrName>
                                        </p:attrNameLst>
                                      </p:cBhvr>
                                      <p:to>
                                        <p:strVal val="solid"/>
                                      </p:to>
                                    </p:set>
                                    <p:set>
                                      <p:cBhvr>
                                        <p:cTn id="148" dur="2000" fill="hold"/>
                                        <p:tgtEl>
                                          <p:spTgt spid="32"/>
                                        </p:tgtEl>
                                        <p:attrNameLst>
                                          <p:attrName>fill.on</p:attrName>
                                        </p:attrNameLst>
                                      </p:cBhvr>
                                      <p:to>
                                        <p:strVal val="tru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54"/>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mph" presetSubtype="2" fill="hold" nodeType="clickEffect">
                                  <p:stCondLst>
                                    <p:cond delay="0"/>
                                  </p:stCondLst>
                                  <p:childTnLst>
                                    <p:animClr clrSpc="rgb" dir="cw">
                                      <p:cBhvr>
                                        <p:cTn id="156" dur="2000" fill="hold"/>
                                        <p:tgtEl>
                                          <p:spTgt spid="11"/>
                                        </p:tgtEl>
                                        <p:attrNameLst>
                                          <p:attrName>fillcolor</p:attrName>
                                        </p:attrNameLst>
                                      </p:cBhvr>
                                      <p:to>
                                        <a:schemeClr val="accent2"/>
                                      </p:to>
                                    </p:animClr>
                                    <p:set>
                                      <p:cBhvr>
                                        <p:cTn id="157" dur="2000" fill="hold"/>
                                        <p:tgtEl>
                                          <p:spTgt spid="11"/>
                                        </p:tgtEl>
                                        <p:attrNameLst>
                                          <p:attrName>fill.type</p:attrName>
                                        </p:attrNameLst>
                                      </p:cBhvr>
                                      <p:to>
                                        <p:strVal val="solid"/>
                                      </p:to>
                                    </p:set>
                                    <p:set>
                                      <p:cBhvr>
                                        <p:cTn id="158" dur="2000" fill="hold"/>
                                        <p:tgtEl>
                                          <p:spTgt spid="11"/>
                                        </p:tgtEl>
                                        <p:attrNameLst>
                                          <p:attrName>fill.on</p:attrName>
                                        </p:attrNameLst>
                                      </p:cBhvr>
                                      <p:to>
                                        <p:strVal val="tru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56"/>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mph" presetSubtype="2" fill="hold" nodeType="clickEffect">
                                  <p:stCondLst>
                                    <p:cond delay="0"/>
                                  </p:stCondLst>
                                  <p:childTnLst>
                                    <p:animClr clrSpc="rgb" dir="cw">
                                      <p:cBhvr>
                                        <p:cTn id="166" dur="2000" fill="hold"/>
                                        <p:tgtEl>
                                          <p:spTgt spid="18"/>
                                        </p:tgtEl>
                                        <p:attrNameLst>
                                          <p:attrName>fillcolor</p:attrName>
                                        </p:attrNameLst>
                                      </p:cBhvr>
                                      <p:to>
                                        <a:schemeClr val="accent2"/>
                                      </p:to>
                                    </p:animClr>
                                    <p:set>
                                      <p:cBhvr>
                                        <p:cTn id="167" dur="2000" fill="hold"/>
                                        <p:tgtEl>
                                          <p:spTgt spid="18"/>
                                        </p:tgtEl>
                                        <p:attrNameLst>
                                          <p:attrName>fill.type</p:attrName>
                                        </p:attrNameLst>
                                      </p:cBhvr>
                                      <p:to>
                                        <p:strVal val="solid"/>
                                      </p:to>
                                    </p:set>
                                    <p:set>
                                      <p:cBhvr>
                                        <p:cTn id="168" dur="2000" fill="hold"/>
                                        <p:tgtEl>
                                          <p:spTgt spid="18"/>
                                        </p:tgtEl>
                                        <p:attrNameLst>
                                          <p:attrName>fill.on</p:attrName>
                                        </p:attrNameLst>
                                      </p:cBhvr>
                                      <p:to>
                                        <p:strVal val="tru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nodeType="clickEffect">
                                  <p:stCondLst>
                                    <p:cond delay="0"/>
                                  </p:stCondLst>
                                  <p:childTnLst>
                                    <p:set>
                                      <p:cBhvr>
                                        <p:cTn id="172" dur="1" fill="hold">
                                          <p:stCondLst>
                                            <p:cond delay="0"/>
                                          </p:stCondLst>
                                        </p:cTn>
                                        <p:tgtEl>
                                          <p:spTgt spid="60"/>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mph" presetSubtype="2" fill="hold" nodeType="clickEffect">
                                  <p:stCondLst>
                                    <p:cond delay="0"/>
                                  </p:stCondLst>
                                  <p:childTnLst>
                                    <p:animClr clrSpc="rgb" dir="cw">
                                      <p:cBhvr>
                                        <p:cTn id="176" dur="2000" fill="hold"/>
                                        <p:tgtEl>
                                          <p:spTgt spid="15"/>
                                        </p:tgtEl>
                                        <p:attrNameLst>
                                          <p:attrName>fillcolor</p:attrName>
                                        </p:attrNameLst>
                                      </p:cBhvr>
                                      <p:to>
                                        <a:schemeClr val="accent2"/>
                                      </p:to>
                                    </p:animClr>
                                    <p:set>
                                      <p:cBhvr>
                                        <p:cTn id="177" dur="2000" fill="hold"/>
                                        <p:tgtEl>
                                          <p:spTgt spid="15"/>
                                        </p:tgtEl>
                                        <p:attrNameLst>
                                          <p:attrName>fill.type</p:attrName>
                                        </p:attrNameLst>
                                      </p:cBhvr>
                                      <p:to>
                                        <p:strVal val="solid"/>
                                      </p:to>
                                    </p:set>
                                    <p:set>
                                      <p:cBhvr>
                                        <p:cTn id="17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37599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 name="TextBox 1">
            <a:extLst>
              <a:ext uri="{FF2B5EF4-FFF2-40B4-BE49-F238E27FC236}">
                <a16:creationId xmlns:a16="http://schemas.microsoft.com/office/drawing/2014/main" id="{E050899D-8A70-334E-8FB4-7B4C2291EFCB}"/>
              </a:ext>
            </a:extLst>
          </p:cNvPr>
          <p:cNvSpPr txBox="1"/>
          <p:nvPr/>
        </p:nvSpPr>
        <p:spPr>
          <a:xfrm>
            <a:off x="2428501" y="393862"/>
            <a:ext cx="7183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1-18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SSC.</a:t>
            </a:r>
          </a:p>
        </p:txBody>
      </p:sp>
      <p:sp>
        <p:nvSpPr>
          <p:cNvPr id="6" name="Oval 5">
            <a:extLst>
              <a:ext uri="{FF2B5EF4-FFF2-40B4-BE49-F238E27FC236}">
                <a16:creationId xmlns:a16="http://schemas.microsoft.com/office/drawing/2014/main" id="{BB820EA9-B8B8-4611-99BA-87ABF9F3EA71}"/>
              </a:ext>
            </a:extLst>
          </p:cNvPr>
          <p:cNvSpPr/>
          <p:nvPr/>
        </p:nvSpPr>
        <p:spPr>
          <a:xfrm>
            <a:off x="336176" y="1757665"/>
            <a:ext cx="1264024" cy="797276"/>
          </a:xfrm>
          <a:prstGeom prst="ellipse">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Start</a:t>
            </a:r>
          </a:p>
        </p:txBody>
      </p:sp>
      <p:sp>
        <p:nvSpPr>
          <p:cNvPr id="7" name="Oval 6">
            <a:extLst>
              <a:ext uri="{FF2B5EF4-FFF2-40B4-BE49-F238E27FC236}">
                <a16:creationId xmlns:a16="http://schemas.microsoft.com/office/drawing/2014/main" id="{48CC9A71-B9FF-4866-8809-EFD235F8B150}"/>
              </a:ext>
            </a:extLst>
          </p:cNvPr>
          <p:cNvSpPr/>
          <p:nvPr/>
        </p:nvSpPr>
        <p:spPr>
          <a:xfrm>
            <a:off x="9816001" y="4105760"/>
            <a:ext cx="1264024" cy="797276"/>
          </a:xfrm>
          <a:prstGeom prst="ellipse">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Ziel</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Oval 7">
            <a:extLst>
              <a:ext uri="{FF2B5EF4-FFF2-40B4-BE49-F238E27FC236}">
                <a16:creationId xmlns:a16="http://schemas.microsoft.com/office/drawing/2014/main" id="{508DD9B1-62AA-424C-AA8C-B07909F16520}"/>
              </a:ext>
            </a:extLst>
          </p:cNvPr>
          <p:cNvSpPr/>
          <p:nvPr/>
        </p:nvSpPr>
        <p:spPr>
          <a:xfrm>
            <a:off x="1640541" y="1757665"/>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[v]</a:t>
            </a:r>
          </a:p>
        </p:txBody>
      </p:sp>
      <p:sp>
        <p:nvSpPr>
          <p:cNvPr id="9" name="Oval 8">
            <a:extLst>
              <a:ext uri="{FF2B5EF4-FFF2-40B4-BE49-F238E27FC236}">
                <a16:creationId xmlns:a16="http://schemas.microsoft.com/office/drawing/2014/main" id="{49BFC026-ECAD-4B69-92A6-DCF66F68DF05}"/>
              </a:ext>
            </a:extLst>
          </p:cNvPr>
          <p:cNvSpPr/>
          <p:nvPr/>
        </p:nvSpPr>
        <p:spPr>
          <a:xfrm>
            <a:off x="3009630" y="1425032"/>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[w]</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Oval 9">
            <a:extLst>
              <a:ext uri="{FF2B5EF4-FFF2-40B4-BE49-F238E27FC236}">
                <a16:creationId xmlns:a16="http://schemas.microsoft.com/office/drawing/2014/main" id="{50CCA744-F24F-49A6-86BF-A8806D4FECE7}"/>
              </a:ext>
            </a:extLst>
          </p:cNvPr>
          <p:cNvSpPr/>
          <p:nvPr/>
        </p:nvSpPr>
        <p:spPr>
          <a:xfrm>
            <a:off x="4470171" y="1279576"/>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1" name="Oval 10">
            <a:extLst>
              <a:ext uri="{FF2B5EF4-FFF2-40B4-BE49-F238E27FC236}">
                <a16:creationId xmlns:a16="http://schemas.microsoft.com/office/drawing/2014/main" id="{0D9C6872-29C0-4EE3-8C03-8717779D7952}"/>
              </a:ext>
            </a:extLst>
          </p:cNvPr>
          <p:cNvSpPr/>
          <p:nvPr/>
        </p:nvSpPr>
        <p:spPr>
          <a:xfrm>
            <a:off x="5930712" y="1163991"/>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a:t>
            </a:r>
            <a:r>
              <a:rPr lang="en-GB" sz="2000" dirty="0" err="1">
                <a:solidFill>
                  <a:srgbClr val="115076"/>
                </a:solidFill>
                <a:latin typeface="Century Gothic" panose="020F0302020204030204"/>
              </a:rPr>
              <a:t>äu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aphicFrame>
        <p:nvGraphicFramePr>
          <p:cNvPr id="12" name="Table 12">
            <a:extLst>
              <a:ext uri="{FF2B5EF4-FFF2-40B4-BE49-F238E27FC236}">
                <a16:creationId xmlns:a16="http://schemas.microsoft.com/office/drawing/2014/main" id="{2ADA388D-3B31-43B6-9ABF-C141CE59D8E5}"/>
              </a:ext>
            </a:extLst>
          </p:cNvPr>
          <p:cNvGraphicFramePr>
            <a:graphicFrameLocks noGrp="1"/>
          </p:cNvGraphicFramePr>
          <p:nvPr>
            <p:extLst>
              <p:ext uri="{D42A27DB-BD31-4B8C-83A1-F6EECF244321}">
                <p14:modId xmlns:p14="http://schemas.microsoft.com/office/powerpoint/2010/main" val="918818626"/>
              </p:ext>
            </p:extLst>
          </p:nvPr>
        </p:nvGraphicFramePr>
        <p:xfrm>
          <a:off x="154994" y="5100336"/>
          <a:ext cx="11802330" cy="1188720"/>
        </p:xfrm>
        <a:graphic>
          <a:graphicData uri="http://schemas.openxmlformats.org/drawingml/2006/table">
            <a:tbl>
              <a:tblPr firstRow="1" bandRow="1">
                <a:tableStyleId>{5940675A-B579-460E-94D1-54222C63F5DA}</a:tableStyleId>
              </a:tblPr>
              <a:tblGrid>
                <a:gridCol w="1967055">
                  <a:extLst>
                    <a:ext uri="{9D8B030D-6E8A-4147-A177-3AD203B41FA5}">
                      <a16:colId xmlns:a16="http://schemas.microsoft.com/office/drawing/2014/main" val="3824190196"/>
                    </a:ext>
                  </a:extLst>
                </a:gridCol>
                <a:gridCol w="1967055">
                  <a:extLst>
                    <a:ext uri="{9D8B030D-6E8A-4147-A177-3AD203B41FA5}">
                      <a16:colId xmlns:a16="http://schemas.microsoft.com/office/drawing/2014/main" val="3494878008"/>
                    </a:ext>
                  </a:extLst>
                </a:gridCol>
                <a:gridCol w="1967055">
                  <a:extLst>
                    <a:ext uri="{9D8B030D-6E8A-4147-A177-3AD203B41FA5}">
                      <a16:colId xmlns:a16="http://schemas.microsoft.com/office/drawing/2014/main" val="3451120811"/>
                    </a:ext>
                  </a:extLst>
                </a:gridCol>
                <a:gridCol w="1967055">
                  <a:extLst>
                    <a:ext uri="{9D8B030D-6E8A-4147-A177-3AD203B41FA5}">
                      <a16:colId xmlns:a16="http://schemas.microsoft.com/office/drawing/2014/main" val="1625967139"/>
                    </a:ext>
                  </a:extLst>
                </a:gridCol>
                <a:gridCol w="1967055">
                  <a:extLst>
                    <a:ext uri="{9D8B030D-6E8A-4147-A177-3AD203B41FA5}">
                      <a16:colId xmlns:a16="http://schemas.microsoft.com/office/drawing/2014/main" val="420006775"/>
                    </a:ext>
                  </a:extLst>
                </a:gridCol>
                <a:gridCol w="1967055">
                  <a:extLst>
                    <a:ext uri="{9D8B030D-6E8A-4147-A177-3AD203B41FA5}">
                      <a16:colId xmlns:a16="http://schemas.microsoft.com/office/drawing/2014/main" val="1897889771"/>
                    </a:ext>
                  </a:extLst>
                </a:gridCol>
              </a:tblGrid>
              <a:tr h="370840">
                <a:tc>
                  <a:txBody>
                    <a:bodyPr/>
                    <a:lstStyle/>
                    <a:p>
                      <a:pPr algn="ctr"/>
                      <a:r>
                        <a:rPr lang="en-GB" sz="2000" dirty="0" err="1">
                          <a:solidFill>
                            <a:srgbClr val="115076"/>
                          </a:solidFill>
                        </a:rPr>
                        <a:t>häufig</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versprechen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aufstehen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einkaufen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manchmal</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studieren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4084978943"/>
                  </a:ext>
                </a:extLst>
              </a:tr>
              <a:tr h="370840">
                <a:tc>
                  <a:txBody>
                    <a:bodyPr/>
                    <a:lstStyle/>
                    <a:p>
                      <a:pPr algn="ctr"/>
                      <a:r>
                        <a:rPr lang="en-GB" sz="2000" dirty="0" err="1">
                          <a:solidFill>
                            <a:srgbClr val="115076"/>
                          </a:solidFill>
                        </a:rPr>
                        <a:t>anschauen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viel</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a:solidFill>
                            <a:srgbClr val="115076"/>
                          </a:solidFill>
                        </a:rPr>
                        <a:t>Sport</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stattfinden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aufhören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wenig</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2466173937"/>
                  </a:ext>
                </a:extLst>
              </a:tr>
              <a:tr h="370840">
                <a:tc>
                  <a:txBody>
                    <a:bodyPr/>
                    <a:lstStyle/>
                    <a:p>
                      <a:pPr algn="ctr"/>
                      <a:r>
                        <a:rPr lang="en-GB" sz="2000" dirty="0">
                          <a:solidFill>
                            <a:srgbClr val="115076"/>
                          </a:solidFill>
                        </a:rPr>
                        <a:t>Universität</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tanzen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aussehen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planen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wünschen</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000" dirty="0" err="1">
                          <a:solidFill>
                            <a:srgbClr val="115076"/>
                          </a:solidFill>
                        </a:rPr>
                        <a:t>Konzert</a:t>
                      </a:r>
                      <a:endParaRPr lang="en-GB" sz="2000" dirty="0">
                        <a:solidFill>
                          <a:srgbClr val="115076"/>
                        </a:solidFill>
                      </a:endParaRP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3911645701"/>
                  </a:ext>
                </a:extLst>
              </a:tr>
            </a:tbl>
          </a:graphicData>
        </a:graphic>
      </p:graphicFrame>
      <p:sp>
        <p:nvSpPr>
          <p:cNvPr id="14" name="Oval 13">
            <a:extLst>
              <a:ext uri="{FF2B5EF4-FFF2-40B4-BE49-F238E27FC236}">
                <a16:creationId xmlns:a16="http://schemas.microsoft.com/office/drawing/2014/main" id="{EDE6CA5F-4434-4693-AC87-A456DD2C1116}"/>
              </a:ext>
            </a:extLst>
          </p:cNvPr>
          <p:cNvSpPr/>
          <p:nvPr/>
        </p:nvSpPr>
        <p:spPr>
          <a:xfrm>
            <a:off x="7384432" y="1241297"/>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[au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5" name="Oval 14">
            <a:extLst>
              <a:ext uri="{FF2B5EF4-FFF2-40B4-BE49-F238E27FC236}">
                <a16:creationId xmlns:a16="http://schemas.microsoft.com/office/drawing/2014/main" id="{744E9454-BF20-483C-A4C4-3E92E6FDEF20}"/>
              </a:ext>
            </a:extLst>
          </p:cNvPr>
          <p:cNvSpPr/>
          <p:nvPr/>
        </p:nvSpPr>
        <p:spPr>
          <a:xfrm>
            <a:off x="8753521" y="908664"/>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a:t>
            </a:r>
            <a:r>
              <a:rPr lang="en-GB" sz="2000" dirty="0" err="1">
                <a:solidFill>
                  <a:srgbClr val="115076"/>
                </a:solidFill>
                <a:latin typeface="Century Gothic" panose="020F0302020204030204"/>
              </a:rPr>
              <a:t>ig</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6" name="Oval 15">
            <a:extLst>
              <a:ext uri="{FF2B5EF4-FFF2-40B4-BE49-F238E27FC236}">
                <a16:creationId xmlns:a16="http://schemas.microsoft.com/office/drawing/2014/main" id="{B6782B01-6A2C-4F43-AAE2-B0771F437595}"/>
              </a:ext>
            </a:extLst>
          </p:cNvPr>
          <p:cNvSpPr/>
          <p:nvPr/>
        </p:nvSpPr>
        <p:spPr>
          <a:xfrm>
            <a:off x="10062079" y="1249165"/>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a:t>
            </a:r>
            <a:r>
              <a:rPr lang="en-GB" sz="2000" dirty="0" err="1">
                <a:solidFill>
                  <a:srgbClr val="115076"/>
                </a:solidFill>
                <a:latin typeface="Century Gothic" panose="020F0302020204030204"/>
              </a:rPr>
              <a:t>ch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7" name="Oval 16">
            <a:extLst>
              <a:ext uri="{FF2B5EF4-FFF2-40B4-BE49-F238E27FC236}">
                <a16:creationId xmlns:a16="http://schemas.microsoft.com/office/drawing/2014/main" id="{B7D1C5D7-C3C3-4FB3-888C-B6B5C110BC07}"/>
              </a:ext>
            </a:extLst>
          </p:cNvPr>
          <p:cNvSpPr/>
          <p:nvPr/>
        </p:nvSpPr>
        <p:spPr>
          <a:xfrm rot="20872130">
            <a:off x="9234321" y="1988304"/>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sp</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8" name="Oval 17">
            <a:extLst>
              <a:ext uri="{FF2B5EF4-FFF2-40B4-BE49-F238E27FC236}">
                <a16:creationId xmlns:a16="http://schemas.microsoft.com/office/drawing/2014/main" id="{5AD9ED8F-13DA-4D34-A7DC-4A153A03971D}"/>
              </a:ext>
            </a:extLst>
          </p:cNvPr>
          <p:cNvSpPr/>
          <p:nvPr/>
        </p:nvSpPr>
        <p:spPr>
          <a:xfrm rot="20872130">
            <a:off x="7865231" y="2445078"/>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[z</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9" name="Oval 18">
            <a:extLst>
              <a:ext uri="{FF2B5EF4-FFF2-40B4-BE49-F238E27FC236}">
                <a16:creationId xmlns:a16="http://schemas.microsoft.com/office/drawing/2014/main" id="{17CC7566-8D11-4E35-8136-5F6C41AD3AAE}"/>
              </a:ext>
            </a:extLst>
          </p:cNvPr>
          <p:cNvSpPr/>
          <p:nvPr/>
        </p:nvSpPr>
        <p:spPr>
          <a:xfrm>
            <a:off x="6404690" y="2700404"/>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0" name="Oval 19">
            <a:extLst>
              <a:ext uri="{FF2B5EF4-FFF2-40B4-BE49-F238E27FC236}">
                <a16:creationId xmlns:a16="http://schemas.microsoft.com/office/drawing/2014/main" id="{C889E8F5-9FFA-4786-8F20-12DE65316F96}"/>
              </a:ext>
            </a:extLst>
          </p:cNvPr>
          <p:cNvSpPr/>
          <p:nvPr/>
        </p:nvSpPr>
        <p:spPr>
          <a:xfrm rot="20872130">
            <a:off x="4944148" y="2862449"/>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1" name="Oval 20">
            <a:extLst>
              <a:ext uri="{FF2B5EF4-FFF2-40B4-BE49-F238E27FC236}">
                <a16:creationId xmlns:a16="http://schemas.microsoft.com/office/drawing/2014/main" id="{5DEE6F4C-2C32-46D5-827D-634BA23CE301}"/>
              </a:ext>
            </a:extLst>
          </p:cNvPr>
          <p:cNvSpPr/>
          <p:nvPr/>
        </p:nvSpPr>
        <p:spPr>
          <a:xfrm>
            <a:off x="3483608" y="2989372"/>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2" name="Oval 21">
            <a:extLst>
              <a:ext uri="{FF2B5EF4-FFF2-40B4-BE49-F238E27FC236}">
                <a16:creationId xmlns:a16="http://schemas.microsoft.com/office/drawing/2014/main" id="{70EBB070-930A-4239-9F35-89540F4C7AED}"/>
              </a:ext>
            </a:extLst>
          </p:cNvPr>
          <p:cNvSpPr/>
          <p:nvPr/>
        </p:nvSpPr>
        <p:spPr>
          <a:xfrm rot="20540119">
            <a:off x="2053041" y="3173795"/>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k</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urzes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[e]</a:t>
            </a:r>
          </a:p>
        </p:txBody>
      </p:sp>
      <p:sp>
        <p:nvSpPr>
          <p:cNvPr id="23" name="Oval 22">
            <a:extLst>
              <a:ext uri="{FF2B5EF4-FFF2-40B4-BE49-F238E27FC236}">
                <a16:creationId xmlns:a16="http://schemas.microsoft.com/office/drawing/2014/main" id="{6A9E98F4-EBA1-4F13-A63A-3C0CC2B0EF48}"/>
              </a:ext>
            </a:extLst>
          </p:cNvPr>
          <p:cNvSpPr/>
          <p:nvPr/>
        </p:nvSpPr>
        <p:spPr>
          <a:xfrm rot="330497">
            <a:off x="2410869" y="3945923"/>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kurzes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a:t>
            </a:r>
          </a:p>
        </p:txBody>
      </p:sp>
      <p:sp>
        <p:nvSpPr>
          <p:cNvPr id="24" name="Oval 23">
            <a:extLst>
              <a:ext uri="{FF2B5EF4-FFF2-40B4-BE49-F238E27FC236}">
                <a16:creationId xmlns:a16="http://schemas.microsoft.com/office/drawing/2014/main" id="{D5CE248B-8EF4-44F3-87D6-7D3AD22E31B2}"/>
              </a:ext>
            </a:extLst>
          </p:cNvPr>
          <p:cNvSpPr/>
          <p:nvPr/>
        </p:nvSpPr>
        <p:spPr>
          <a:xfrm>
            <a:off x="3891097" y="4073522"/>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langes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en-GB" sz="2000" dirty="0">
                <a:solidFill>
                  <a:srgbClr val="115076"/>
                </a:solidFill>
                <a:latin typeface="Century Gothic" panose="020F0302020204030204"/>
              </a:rPr>
              <a: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5" name="Oval 24">
            <a:extLst>
              <a:ext uri="{FF2B5EF4-FFF2-40B4-BE49-F238E27FC236}">
                <a16:creationId xmlns:a16="http://schemas.microsoft.com/office/drawing/2014/main" id="{55704468-E1DE-4388-B042-51B391F45C4F}"/>
              </a:ext>
            </a:extLst>
          </p:cNvPr>
          <p:cNvSpPr/>
          <p:nvPr/>
        </p:nvSpPr>
        <p:spPr>
          <a:xfrm>
            <a:off x="5406195" y="4089350"/>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latin typeface="Century Gothic" panose="020F0302020204030204"/>
              </a:rPr>
              <a:t>langes</a:t>
            </a:r>
            <a:r>
              <a:rPr lang="en-GB" sz="2000" dirty="0">
                <a:solidFill>
                  <a:srgbClr val="115076"/>
                </a:solidFill>
                <a:latin typeface="Century Gothic" panose="020F0302020204030204"/>
              </a:rPr>
              <a:t>[ä</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6" name="Oval 25">
            <a:extLst>
              <a:ext uri="{FF2B5EF4-FFF2-40B4-BE49-F238E27FC236}">
                <a16:creationId xmlns:a16="http://schemas.microsoft.com/office/drawing/2014/main" id="{5AB9B129-7ADA-4855-B053-DE30DB99FF10}"/>
              </a:ext>
            </a:extLst>
          </p:cNvPr>
          <p:cNvSpPr/>
          <p:nvPr/>
        </p:nvSpPr>
        <p:spPr>
          <a:xfrm>
            <a:off x="6877113" y="4159511"/>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langes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a:t>
            </a:r>
          </a:p>
        </p:txBody>
      </p:sp>
      <p:sp>
        <p:nvSpPr>
          <p:cNvPr id="27" name="Oval 26">
            <a:extLst>
              <a:ext uri="{FF2B5EF4-FFF2-40B4-BE49-F238E27FC236}">
                <a16:creationId xmlns:a16="http://schemas.microsoft.com/office/drawing/2014/main" id="{DD40EBD8-DEFB-4121-9EE6-B54F03DDE16A}"/>
              </a:ext>
            </a:extLst>
          </p:cNvPr>
          <p:cNvSpPr/>
          <p:nvPr/>
        </p:nvSpPr>
        <p:spPr>
          <a:xfrm>
            <a:off x="8348031" y="4175447"/>
            <a:ext cx="1470918" cy="797276"/>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langes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[ö]</a:t>
            </a:r>
          </a:p>
        </p:txBody>
      </p:sp>
      <p:sp>
        <p:nvSpPr>
          <p:cNvPr id="29" name="TextBox 28">
            <a:extLst>
              <a:ext uri="{FF2B5EF4-FFF2-40B4-BE49-F238E27FC236}">
                <a16:creationId xmlns:a16="http://schemas.microsoft.com/office/drawing/2014/main" id="{AB251A70-CAFA-4F96-9100-9B1DAFAC46B3}"/>
              </a:ext>
            </a:extLst>
          </p:cNvPr>
          <p:cNvSpPr txBox="1"/>
          <p:nvPr/>
        </p:nvSpPr>
        <p:spPr>
          <a:xfrm>
            <a:off x="1570172" y="1340684"/>
            <a:ext cx="162193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B251A70-CAFA-4F96-9100-9B1DAFAC46B3}"/>
              </a:ext>
            </a:extLst>
          </p:cNvPr>
          <p:cNvSpPr txBox="1"/>
          <p:nvPr/>
        </p:nvSpPr>
        <p:spPr>
          <a:xfrm>
            <a:off x="2894442" y="996203"/>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wünschen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AB251A70-CAFA-4F96-9100-9B1DAFAC46B3}"/>
              </a:ext>
            </a:extLst>
          </p:cNvPr>
          <p:cNvSpPr txBox="1"/>
          <p:nvPr/>
        </p:nvSpPr>
        <p:spPr>
          <a:xfrm>
            <a:off x="4575231" y="872849"/>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einkaufen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B251A70-CAFA-4F96-9100-9B1DAFAC46B3}"/>
              </a:ext>
            </a:extLst>
          </p:cNvPr>
          <p:cNvSpPr txBox="1"/>
          <p:nvPr/>
        </p:nvSpPr>
        <p:spPr>
          <a:xfrm>
            <a:off x="6253671" y="787706"/>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häufig</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AB251A70-CAFA-4F96-9100-9B1DAFAC46B3}"/>
              </a:ext>
            </a:extLst>
          </p:cNvPr>
          <p:cNvSpPr txBox="1"/>
          <p:nvPr/>
        </p:nvSpPr>
        <p:spPr>
          <a:xfrm>
            <a:off x="7416141" y="826172"/>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aussehen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AB251A70-CAFA-4F96-9100-9B1DAFAC46B3}"/>
              </a:ext>
            </a:extLst>
          </p:cNvPr>
          <p:cNvSpPr txBox="1"/>
          <p:nvPr/>
        </p:nvSpPr>
        <p:spPr>
          <a:xfrm>
            <a:off x="8804786" y="467180"/>
            <a:ext cx="18389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wenig</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AB251A70-CAFA-4F96-9100-9B1DAFAC46B3}"/>
              </a:ext>
            </a:extLst>
          </p:cNvPr>
          <p:cNvSpPr txBox="1"/>
          <p:nvPr/>
        </p:nvSpPr>
        <p:spPr>
          <a:xfrm>
            <a:off x="10249034" y="836421"/>
            <a:ext cx="17570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manchmal</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AB251A70-CAFA-4F96-9100-9B1DAFAC46B3}"/>
              </a:ext>
            </a:extLst>
          </p:cNvPr>
          <p:cNvSpPr txBox="1"/>
          <p:nvPr/>
        </p:nvSpPr>
        <p:spPr>
          <a:xfrm>
            <a:off x="9048522" y="1665504"/>
            <a:ext cx="128913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Sport</a:t>
            </a:r>
          </a:p>
        </p:txBody>
      </p:sp>
      <p:sp>
        <p:nvSpPr>
          <p:cNvPr id="37" name="TextBox 36">
            <a:extLst>
              <a:ext uri="{FF2B5EF4-FFF2-40B4-BE49-F238E27FC236}">
                <a16:creationId xmlns:a16="http://schemas.microsoft.com/office/drawing/2014/main" id="{AB251A70-CAFA-4F96-9100-9B1DAFAC46B3}"/>
              </a:ext>
            </a:extLst>
          </p:cNvPr>
          <p:cNvSpPr txBox="1"/>
          <p:nvPr/>
        </p:nvSpPr>
        <p:spPr>
          <a:xfrm>
            <a:off x="7865927" y="1979504"/>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rgbClr val="4472C4">
                    <a:lumMod val="50000"/>
                  </a:srgbClr>
                </a:solidFill>
                <a:latin typeface="Century Gothic" panose="020F0302020204030204"/>
              </a:rPr>
              <a:t>Konzert</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AB251A70-CAFA-4F96-9100-9B1DAFAC46B3}"/>
              </a:ext>
            </a:extLst>
          </p:cNvPr>
          <p:cNvSpPr txBox="1"/>
          <p:nvPr/>
        </p:nvSpPr>
        <p:spPr>
          <a:xfrm>
            <a:off x="6298184" y="2296436"/>
            <a:ext cx="17454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anschauen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AB251A70-CAFA-4F96-9100-9B1DAFAC46B3}"/>
              </a:ext>
            </a:extLst>
          </p:cNvPr>
          <p:cNvSpPr txBox="1"/>
          <p:nvPr/>
        </p:nvSpPr>
        <p:spPr>
          <a:xfrm>
            <a:off x="4805844" y="2439985"/>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stattfinden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AB251A70-CAFA-4F96-9100-9B1DAFAC46B3}"/>
              </a:ext>
            </a:extLst>
          </p:cNvPr>
          <p:cNvSpPr txBox="1"/>
          <p:nvPr/>
        </p:nvSpPr>
        <p:spPr>
          <a:xfrm>
            <a:off x="3442198" y="2628533"/>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studieren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AB251A70-CAFA-4F96-9100-9B1DAFAC46B3}"/>
              </a:ext>
            </a:extLst>
          </p:cNvPr>
          <p:cNvSpPr txBox="1"/>
          <p:nvPr/>
        </p:nvSpPr>
        <p:spPr>
          <a:xfrm>
            <a:off x="1526945" y="2702868"/>
            <a:ext cx="211031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versprechen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AB251A70-CAFA-4F96-9100-9B1DAFAC46B3}"/>
              </a:ext>
            </a:extLst>
          </p:cNvPr>
          <p:cNvSpPr txBox="1"/>
          <p:nvPr/>
        </p:nvSpPr>
        <p:spPr>
          <a:xfrm>
            <a:off x="2217737" y="4655354"/>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tanzen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AB251A70-CAFA-4F96-9100-9B1DAFAC46B3}"/>
              </a:ext>
            </a:extLst>
          </p:cNvPr>
          <p:cNvSpPr txBox="1"/>
          <p:nvPr/>
        </p:nvSpPr>
        <p:spPr>
          <a:xfrm>
            <a:off x="4035530" y="3717919"/>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aufstehen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AB251A70-CAFA-4F96-9100-9B1DAFAC46B3}"/>
              </a:ext>
            </a:extLst>
          </p:cNvPr>
          <p:cNvSpPr txBox="1"/>
          <p:nvPr/>
        </p:nvSpPr>
        <p:spPr>
          <a:xfrm>
            <a:off x="5405273" y="3711390"/>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Universität</a:t>
            </a:r>
          </a:p>
        </p:txBody>
      </p:sp>
      <p:sp>
        <p:nvSpPr>
          <p:cNvPr id="46" name="TextBox 45">
            <a:extLst>
              <a:ext uri="{FF2B5EF4-FFF2-40B4-BE49-F238E27FC236}">
                <a16:creationId xmlns:a16="http://schemas.microsoft.com/office/drawing/2014/main" id="{AB251A70-CAFA-4F96-9100-9B1DAFAC46B3}"/>
              </a:ext>
            </a:extLst>
          </p:cNvPr>
          <p:cNvSpPr txBox="1"/>
          <p:nvPr/>
        </p:nvSpPr>
        <p:spPr>
          <a:xfrm>
            <a:off x="7062969" y="3710779"/>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AB251A70-CAFA-4F96-9100-9B1DAFAC46B3}"/>
              </a:ext>
            </a:extLst>
          </p:cNvPr>
          <p:cNvSpPr txBox="1"/>
          <p:nvPr/>
        </p:nvSpPr>
        <p:spPr>
          <a:xfrm>
            <a:off x="8391289" y="3723915"/>
            <a:ext cx="16219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aufhören</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1990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4" grpId="0"/>
      <p:bldP spid="45" grpId="0"/>
      <p:bldP spid="46" grpId="0"/>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19260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[1/4]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72034" y="247046"/>
            <a:ext cx="228529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71" name="TextBox 70">
            <a:extLst>
              <a:ext uri="{FF2B5EF4-FFF2-40B4-BE49-F238E27FC236}">
                <a16:creationId xmlns:a16="http://schemas.microsoft.com/office/drawing/2014/main" id="{E928A9D3-99A7-4498-89F8-E0DBC64EA625}"/>
              </a:ext>
            </a:extLst>
          </p:cNvPr>
          <p:cNvSpPr txBox="1"/>
          <p:nvPr/>
        </p:nvSpPr>
        <p:spPr>
          <a:xfrm>
            <a:off x="180000" y="3136612"/>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72" name="TextBox 71">
            <a:extLst>
              <a:ext uri="{FF2B5EF4-FFF2-40B4-BE49-F238E27FC236}">
                <a16:creationId xmlns:a16="http://schemas.microsoft.com/office/drawing/2014/main" id="{3DB4125C-D5C4-480E-A70C-E2C5D02C57C9}"/>
              </a:ext>
            </a:extLst>
          </p:cNvPr>
          <p:cNvSpPr txBox="1"/>
          <p:nvPr/>
        </p:nvSpPr>
        <p:spPr>
          <a:xfrm>
            <a:off x="180000" y="2029607"/>
            <a:ext cx="6868500"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häufig</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73" name="TextBox 72">
            <a:extLst>
              <a:ext uri="{FF2B5EF4-FFF2-40B4-BE49-F238E27FC236}">
                <a16:creationId xmlns:a16="http://schemas.microsoft.com/office/drawing/2014/main" id="{521351F2-2F30-4515-BDD7-D4CBF24DC1B6}"/>
              </a:ext>
            </a:extLst>
          </p:cNvPr>
          <p:cNvSpPr txBox="1"/>
          <p:nvPr/>
        </p:nvSpPr>
        <p:spPr>
          <a:xfrm>
            <a:off x="386062" y="3716118"/>
            <a:ext cx="351283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Rad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3D441CC8-EF50-48BB-8101-B72FE66A80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5342" y="80727"/>
            <a:ext cx="1455806" cy="1296577"/>
          </a:xfrm>
          <a:prstGeom prst="rect">
            <a:avLst/>
          </a:prstGeom>
        </p:spPr>
      </p:pic>
      <p:sp>
        <p:nvSpPr>
          <p:cNvPr id="22" name="TextBox 21">
            <a:extLst>
              <a:ext uri="{FF2B5EF4-FFF2-40B4-BE49-F238E27FC236}">
                <a16:creationId xmlns:a16="http://schemas.microsoft.com/office/drawing/2014/main" id="{1EACCDC4-9394-4C95-8839-CD9BE164D704}"/>
              </a:ext>
            </a:extLst>
          </p:cNvPr>
          <p:cNvSpPr txBox="1"/>
          <p:nvPr/>
        </p:nvSpPr>
        <p:spPr>
          <a:xfrm>
            <a:off x="4018262" y="4606502"/>
            <a:ext cx="5041900"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e</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inkaufen</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C3CB8F33-F827-4680-A121-696DCEB740CD}"/>
              </a:ext>
            </a:extLst>
          </p:cNvPr>
          <p:cNvSpPr txBox="1"/>
          <p:nvPr/>
        </p:nvSpPr>
        <p:spPr>
          <a:xfrm>
            <a:off x="4018262" y="3700738"/>
            <a:ext cx="207773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mag</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D0734318-C374-433B-BD67-E903619BC928}"/>
              </a:ext>
            </a:extLst>
          </p:cNvPr>
          <p:cNvSpPr txBox="1"/>
          <p:nvPr/>
        </p:nvSpPr>
        <p:spPr>
          <a:xfrm>
            <a:off x="6215362" y="3700738"/>
            <a:ext cx="3119138" cy="78482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err="1">
                <a:solidFill>
                  <a:srgbClr val="4472C4">
                    <a:lumMod val="50000"/>
                  </a:srgbClr>
                </a:solidFill>
                <a:latin typeface="Century Gothic" panose="020F0302020204030204"/>
              </a:rPr>
              <a:t>studieren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628CCA16-7640-4157-946A-CB503C3BAE5A}"/>
              </a:ext>
            </a:extLst>
          </p:cNvPr>
          <p:cNvSpPr txBox="1"/>
          <p:nvPr/>
        </p:nvSpPr>
        <p:spPr>
          <a:xfrm>
            <a:off x="386062" y="4573384"/>
            <a:ext cx="351283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Universität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645C0238-E681-4769-ABC2-F4A9A96C7C9F}"/>
              </a:ext>
            </a:extLst>
          </p:cNvPr>
          <p:cNvSpPr txBox="1"/>
          <p:nvPr/>
        </p:nvSpPr>
        <p:spPr>
          <a:xfrm>
            <a:off x="386062" y="5496886"/>
            <a:ext cx="414783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f</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rüh</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aufstehen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3827266-BEF1-4006-B026-9821E471B3A7}"/>
              </a:ext>
            </a:extLst>
          </p:cNvPr>
          <p:cNvSpPr txBox="1"/>
          <p:nvPr/>
        </p:nvSpPr>
        <p:spPr>
          <a:xfrm>
            <a:off x="9179524" y="4573383"/>
            <a:ext cx="242063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kaum</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EDEF58F-ACCA-404A-BA88-854C9F8BD90C}"/>
              </a:ext>
            </a:extLst>
          </p:cNvPr>
          <p:cNvSpPr txBox="1"/>
          <p:nvPr/>
        </p:nvSpPr>
        <p:spPr>
          <a:xfrm>
            <a:off x="4664404" y="5496885"/>
            <a:ext cx="4238296"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Kaffee</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trinken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CB4A978A-BDCD-4333-95EF-06986FF92946}"/>
              </a:ext>
            </a:extLst>
          </p:cNvPr>
          <p:cNvSpPr txBox="1"/>
          <p:nvPr/>
        </p:nvSpPr>
        <p:spPr>
          <a:xfrm>
            <a:off x="9060162" y="5496664"/>
            <a:ext cx="292863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1F8A347-F278-46E0-B208-1AC277D463AF}"/>
              </a:ext>
            </a:extLst>
          </p:cNvPr>
          <p:cNvSpPr txBox="1"/>
          <p:nvPr/>
        </p:nvSpPr>
        <p:spPr>
          <a:xfrm>
            <a:off x="9453862" y="3700738"/>
            <a:ext cx="179833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pro</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3949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3"/>
                                        </p:tgtEl>
                                        <p:attrNameLst>
                                          <p:attrName>fillcolor</p:attrName>
                                        </p:attrNameLst>
                                      </p:cBhvr>
                                      <p:to>
                                        <a:schemeClr val="accent2"/>
                                      </p:to>
                                    </p:animClr>
                                    <p:set>
                                      <p:cBhvr>
                                        <p:cTn id="7" dur="2000" fill="hold"/>
                                        <p:tgtEl>
                                          <p:spTgt spid="73"/>
                                        </p:tgtEl>
                                        <p:attrNameLst>
                                          <p:attrName>fill.type</p:attrName>
                                        </p:attrNameLst>
                                      </p:cBhvr>
                                      <p:to>
                                        <p:strVal val="solid"/>
                                      </p:to>
                                    </p:set>
                                    <p:set>
                                      <p:cBhvr>
                                        <p:cTn id="8" dur="2000" fill="hold"/>
                                        <p:tgtEl>
                                          <p:spTgt spid="73"/>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24"/>
                                        </p:tgtEl>
                                        <p:attrNameLst>
                                          <p:attrName>fillcolor</p:attrName>
                                        </p:attrNameLst>
                                      </p:cBhvr>
                                      <p:to>
                                        <a:schemeClr val="accent2"/>
                                      </p:to>
                                    </p:animClr>
                                    <p:set>
                                      <p:cBhvr>
                                        <p:cTn id="11" dur="2000" fill="hold"/>
                                        <p:tgtEl>
                                          <p:spTgt spid="24"/>
                                        </p:tgtEl>
                                        <p:attrNameLst>
                                          <p:attrName>fill.type</p:attrName>
                                        </p:attrNameLst>
                                      </p:cBhvr>
                                      <p:to>
                                        <p:strVal val="solid"/>
                                      </p:to>
                                    </p:set>
                                    <p:set>
                                      <p:cBhvr>
                                        <p:cTn id="12" dur="2000" fill="hold"/>
                                        <p:tgtEl>
                                          <p:spTgt spid="24"/>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22"/>
                                        </p:tgtEl>
                                        <p:attrNameLst>
                                          <p:attrName>fillcolor</p:attrName>
                                        </p:attrNameLst>
                                      </p:cBhvr>
                                      <p:to>
                                        <a:schemeClr val="accent2"/>
                                      </p:to>
                                    </p:animClr>
                                    <p:set>
                                      <p:cBhvr>
                                        <p:cTn id="15" dur="2000" fill="hold"/>
                                        <p:tgtEl>
                                          <p:spTgt spid="22"/>
                                        </p:tgtEl>
                                        <p:attrNameLst>
                                          <p:attrName>fill.type</p:attrName>
                                        </p:attrNameLst>
                                      </p:cBhvr>
                                      <p:to>
                                        <p:strVal val="solid"/>
                                      </p:to>
                                    </p:set>
                                    <p:set>
                                      <p:cBhvr>
                                        <p:cTn id="16" dur="2000" fill="hold"/>
                                        <p:tgtEl>
                                          <p:spTgt spid="22"/>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26"/>
                                        </p:tgtEl>
                                        <p:attrNameLst>
                                          <p:attrName>fillcolor</p:attrName>
                                        </p:attrNameLst>
                                      </p:cBhvr>
                                      <p:to>
                                        <a:schemeClr val="accent2"/>
                                      </p:to>
                                    </p:animClr>
                                    <p:set>
                                      <p:cBhvr>
                                        <p:cTn id="19" dur="2000" fill="hold"/>
                                        <p:tgtEl>
                                          <p:spTgt spid="26"/>
                                        </p:tgtEl>
                                        <p:attrNameLst>
                                          <p:attrName>fill.type</p:attrName>
                                        </p:attrNameLst>
                                      </p:cBhvr>
                                      <p:to>
                                        <p:strVal val="solid"/>
                                      </p:to>
                                    </p:set>
                                    <p:set>
                                      <p:cBhvr>
                                        <p:cTn id="20" dur="2000" fill="hold"/>
                                        <p:tgtEl>
                                          <p:spTgt spid="26"/>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28"/>
                                        </p:tgtEl>
                                        <p:attrNameLst>
                                          <p:attrName>fillcolor</p:attrName>
                                        </p:attrNameLst>
                                      </p:cBhvr>
                                      <p:to>
                                        <a:schemeClr val="accent2"/>
                                      </p:to>
                                    </p:animClr>
                                    <p:set>
                                      <p:cBhvr>
                                        <p:cTn id="23" dur="2000" fill="hold"/>
                                        <p:tgtEl>
                                          <p:spTgt spid="28"/>
                                        </p:tgtEl>
                                        <p:attrNameLst>
                                          <p:attrName>fill.type</p:attrName>
                                        </p:attrNameLst>
                                      </p:cBhvr>
                                      <p:to>
                                        <p:strVal val="solid"/>
                                      </p:to>
                                    </p:set>
                                    <p:set>
                                      <p:cBhvr>
                                        <p:cTn id="24" dur="2000" fill="hold"/>
                                        <p:tgtEl>
                                          <p:spTgt spid="28"/>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2000" fill="hold"/>
                                        <p:tgtEl>
                                          <p:spTgt spid="29"/>
                                        </p:tgtEl>
                                        <p:attrNameLst>
                                          <p:attrName>fillcolor</p:attrName>
                                        </p:attrNameLst>
                                      </p:cBhvr>
                                      <p:to>
                                        <a:schemeClr val="accent2"/>
                                      </p:to>
                                    </p:animClr>
                                    <p:set>
                                      <p:cBhvr>
                                        <p:cTn id="27" dur="2000" fill="hold"/>
                                        <p:tgtEl>
                                          <p:spTgt spid="29"/>
                                        </p:tgtEl>
                                        <p:attrNameLst>
                                          <p:attrName>fill.type</p:attrName>
                                        </p:attrNameLst>
                                      </p:cBhvr>
                                      <p:to>
                                        <p:strVal val="solid"/>
                                      </p:to>
                                    </p:set>
                                    <p:set>
                                      <p:cBhvr>
                                        <p:cTn id="28"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9261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[2/4]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72034" y="247046"/>
            <a:ext cx="228529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71" name="TextBox 70">
            <a:extLst>
              <a:ext uri="{FF2B5EF4-FFF2-40B4-BE49-F238E27FC236}">
                <a16:creationId xmlns:a16="http://schemas.microsoft.com/office/drawing/2014/main" id="{E928A9D3-99A7-4498-89F8-E0DBC64EA625}"/>
              </a:ext>
            </a:extLst>
          </p:cNvPr>
          <p:cNvSpPr txBox="1"/>
          <p:nvPr/>
        </p:nvSpPr>
        <p:spPr>
          <a:xfrm>
            <a:off x="180000" y="3136612"/>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72" name="TextBox 71">
            <a:extLst>
              <a:ext uri="{FF2B5EF4-FFF2-40B4-BE49-F238E27FC236}">
                <a16:creationId xmlns:a16="http://schemas.microsoft.com/office/drawing/2014/main" id="{3DB4125C-D5C4-480E-A70C-E2C5D02C57C9}"/>
              </a:ext>
            </a:extLst>
          </p:cNvPr>
          <p:cNvSpPr txBox="1"/>
          <p:nvPr/>
        </p:nvSpPr>
        <p:spPr>
          <a:xfrm>
            <a:off x="180000" y="2029607"/>
            <a:ext cx="10587527"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lvl="0">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will</a:t>
            </a:r>
            <a:r>
              <a:rPr lang="en-GB" sz="4400" dirty="0">
                <a:solidFill>
                  <a:srgbClr val="4472C4">
                    <a:lumMod val="50000"/>
                  </a:srgbClr>
                </a:solidFill>
              </a:rPr>
              <a:t> </a:t>
            </a:r>
            <a:r>
              <a:rPr lang="en-GB" sz="4400" dirty="0" err="1">
                <a:solidFill>
                  <a:srgbClr val="4472C4">
                    <a:lumMod val="50000"/>
                  </a:srgbClr>
                </a:solidFill>
              </a:rPr>
              <a:t>früh</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85" name="Picture 84" descr="A close up of a logo&#10;&#10;Description automatically generated">
            <a:extLst>
              <a:ext uri="{FF2B5EF4-FFF2-40B4-BE49-F238E27FC236}">
                <a16:creationId xmlns:a16="http://schemas.microsoft.com/office/drawing/2014/main" id="{58946DCA-3B44-4B0A-8D21-9640FFBABE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5342" y="80727"/>
            <a:ext cx="1455806" cy="1296577"/>
          </a:xfrm>
          <a:prstGeom prst="rect">
            <a:avLst/>
          </a:prstGeom>
        </p:spPr>
      </p:pic>
      <p:sp>
        <p:nvSpPr>
          <p:cNvPr id="19" name="TextBox 18">
            <a:extLst>
              <a:ext uri="{FF2B5EF4-FFF2-40B4-BE49-F238E27FC236}">
                <a16:creationId xmlns:a16="http://schemas.microsoft.com/office/drawing/2014/main" id="{31A7475C-749A-4745-97DD-28547ADE3224}"/>
              </a:ext>
            </a:extLst>
          </p:cNvPr>
          <p:cNvSpPr txBox="1"/>
          <p:nvPr/>
        </p:nvSpPr>
        <p:spPr>
          <a:xfrm>
            <a:off x="180000" y="3795970"/>
            <a:ext cx="3236300" cy="76285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lvl="0" algn="ctr">
              <a:defRPr/>
            </a:pPr>
            <a:r>
              <a:rPr kumimoji="0" lang="en-GB" sz="4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manchmal</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CB25906-A6E7-4713-AE02-FD3FD36B17D4}"/>
              </a:ext>
            </a:extLst>
          </p:cNvPr>
          <p:cNvSpPr txBox="1"/>
          <p:nvPr/>
        </p:nvSpPr>
        <p:spPr>
          <a:xfrm>
            <a:off x="3570902" y="3789379"/>
            <a:ext cx="2995000"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lvl="0" algn="ctr">
              <a:defRPr/>
            </a:pPr>
            <a:r>
              <a:rPr lang="en-GB" sz="4400" dirty="0" err="1">
                <a:solidFill>
                  <a:srgbClr val="4472C4">
                    <a:lumMod val="50000"/>
                  </a:srgbClr>
                </a:solidFill>
              </a:rPr>
              <a:t>aufhören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320AB7E9-FF4B-4E7F-9B9A-3097E2654928}"/>
              </a:ext>
            </a:extLst>
          </p:cNvPr>
          <p:cNvSpPr txBox="1"/>
          <p:nvPr/>
        </p:nvSpPr>
        <p:spPr>
          <a:xfrm>
            <a:off x="7734932" y="4664911"/>
            <a:ext cx="3513627"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lvl="0" algn="ctr">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ankommen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5B314F7-EF5A-40CE-BFA2-421A8FDAD107}"/>
              </a:ext>
            </a:extLst>
          </p:cNvPr>
          <p:cNvSpPr txBox="1"/>
          <p:nvPr/>
        </p:nvSpPr>
        <p:spPr>
          <a:xfrm>
            <a:off x="175852" y="4678092"/>
            <a:ext cx="4353900"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lvl="0" algn="ctr">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Sport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75655EE6-2FEA-44D9-9C81-28A7C2A3D599}"/>
              </a:ext>
            </a:extLst>
          </p:cNvPr>
          <p:cNvSpPr txBox="1"/>
          <p:nvPr/>
        </p:nvSpPr>
        <p:spPr>
          <a:xfrm>
            <a:off x="4663102" y="4665391"/>
            <a:ext cx="2969600"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lvl="0" algn="ctr">
              <a:defRPr/>
            </a:pPr>
            <a:r>
              <a:rPr lang="en-GB" sz="4400" dirty="0">
                <a:solidFill>
                  <a:srgbClr val="4472C4">
                    <a:lumMod val="50000"/>
                  </a:srgbClr>
                </a:solidFill>
                <a:latin typeface="Century Gothic" panose="020F0302020204030204"/>
              </a:rPr>
              <a:t>m</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ehr</a:t>
            </a:r>
            <a:r>
              <a:rPr kumimoji="0" lang="en-GB" sz="4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tun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465868DF-789F-4A20-A162-D427293B9C96}"/>
              </a:ext>
            </a:extLst>
          </p:cNvPr>
          <p:cNvSpPr txBox="1"/>
          <p:nvPr/>
        </p:nvSpPr>
        <p:spPr>
          <a:xfrm>
            <a:off x="7847030" y="3778441"/>
            <a:ext cx="2575900"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lvl="0" algn="ctr">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relativ</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70C462E4-2D7B-4810-A50E-7FA7C5F220CE}"/>
              </a:ext>
            </a:extLst>
          </p:cNvPr>
          <p:cNvSpPr txBox="1"/>
          <p:nvPr/>
        </p:nvSpPr>
        <p:spPr>
          <a:xfrm>
            <a:off x="175852" y="5532105"/>
            <a:ext cx="4353900"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lvl="0" algn="ctr">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stattfindet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9E72712C-5DC7-44AC-A316-E3978CEC51E4}"/>
              </a:ext>
            </a:extLst>
          </p:cNvPr>
          <p:cNvSpPr txBox="1"/>
          <p:nvPr/>
        </p:nvSpPr>
        <p:spPr>
          <a:xfrm>
            <a:off x="4652791" y="5534813"/>
            <a:ext cx="2182200"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lvl="0" algn="ctr">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EF188A36-4698-4A25-8001-4B44F5DF7C21}"/>
              </a:ext>
            </a:extLst>
          </p:cNvPr>
          <p:cNvSpPr txBox="1"/>
          <p:nvPr/>
        </p:nvSpPr>
        <p:spPr>
          <a:xfrm>
            <a:off x="6958030" y="5532104"/>
            <a:ext cx="4353900"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lvl="0" algn="ctr">
              <a:defRPr/>
            </a:pPr>
            <a:r>
              <a:rPr lang="en-GB" sz="4400" dirty="0">
                <a:solidFill>
                  <a:srgbClr val="4472C4">
                    <a:lumMod val="50000"/>
                  </a:srgbClr>
                </a:solidFill>
                <a:latin typeface="Century Gothic" panose="020F0302020204030204"/>
              </a:rPr>
              <a:t>w</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enig</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trinken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2E2DFB6-5198-41B7-926C-B353E486DBE1}"/>
              </a:ext>
            </a:extLst>
          </p:cNvPr>
          <p:cNvSpPr txBox="1"/>
          <p:nvPr/>
        </p:nvSpPr>
        <p:spPr>
          <a:xfrm>
            <a:off x="6672095" y="3795970"/>
            <a:ext cx="1051900"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lvl="0" algn="ctr">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a:t>
            </a:r>
          </a:p>
        </p:txBody>
      </p:sp>
    </p:spTree>
    <p:extLst>
      <p:ext uri="{BB962C8B-B14F-4D97-AF65-F5344CB8AC3E}">
        <p14:creationId xmlns:p14="http://schemas.microsoft.com/office/powerpoint/2010/main" val="419075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0"/>
                                        </p:tgtEl>
                                        <p:attrNameLst>
                                          <p:attrName>fillcolor</p:attrName>
                                        </p:attrNameLst>
                                      </p:cBhvr>
                                      <p:to>
                                        <a:schemeClr val="accent2"/>
                                      </p:to>
                                    </p:animClr>
                                    <p:set>
                                      <p:cBhvr>
                                        <p:cTn id="7" dur="2000" fill="hold"/>
                                        <p:tgtEl>
                                          <p:spTgt spid="20"/>
                                        </p:tgtEl>
                                        <p:attrNameLst>
                                          <p:attrName>fill.type</p:attrName>
                                        </p:attrNameLst>
                                      </p:cBhvr>
                                      <p:to>
                                        <p:strVal val="solid"/>
                                      </p:to>
                                    </p:set>
                                    <p:set>
                                      <p:cBhvr>
                                        <p:cTn id="8" dur="2000" fill="hold"/>
                                        <p:tgtEl>
                                          <p:spTgt spid="20"/>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24"/>
                                        </p:tgtEl>
                                        <p:attrNameLst>
                                          <p:attrName>fillcolor</p:attrName>
                                        </p:attrNameLst>
                                      </p:cBhvr>
                                      <p:to>
                                        <a:schemeClr val="accent2"/>
                                      </p:to>
                                    </p:animClr>
                                    <p:set>
                                      <p:cBhvr>
                                        <p:cTn id="11" dur="2000" fill="hold"/>
                                        <p:tgtEl>
                                          <p:spTgt spid="24"/>
                                        </p:tgtEl>
                                        <p:attrNameLst>
                                          <p:attrName>fill.type</p:attrName>
                                        </p:attrNameLst>
                                      </p:cBhvr>
                                      <p:to>
                                        <p:strVal val="solid"/>
                                      </p:to>
                                    </p:set>
                                    <p:set>
                                      <p:cBhvr>
                                        <p:cTn id="12" dur="2000" fill="hold"/>
                                        <p:tgtEl>
                                          <p:spTgt spid="24"/>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25"/>
                                        </p:tgtEl>
                                        <p:attrNameLst>
                                          <p:attrName>fillcolor</p:attrName>
                                        </p:attrNameLst>
                                      </p:cBhvr>
                                      <p:to>
                                        <a:schemeClr val="accent2"/>
                                      </p:to>
                                    </p:animClr>
                                    <p:set>
                                      <p:cBhvr>
                                        <p:cTn id="15" dur="2000" fill="hold"/>
                                        <p:tgtEl>
                                          <p:spTgt spid="25"/>
                                        </p:tgtEl>
                                        <p:attrNameLst>
                                          <p:attrName>fill.type</p:attrName>
                                        </p:attrNameLst>
                                      </p:cBhvr>
                                      <p:to>
                                        <p:strVal val="solid"/>
                                      </p:to>
                                    </p:set>
                                    <p:set>
                                      <p:cBhvr>
                                        <p:cTn id="16" dur="2000" fill="hold"/>
                                        <p:tgtEl>
                                          <p:spTgt spid="25"/>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21"/>
                                        </p:tgtEl>
                                        <p:attrNameLst>
                                          <p:attrName>fillcolor</p:attrName>
                                        </p:attrNameLst>
                                      </p:cBhvr>
                                      <p:to>
                                        <a:schemeClr val="accent2"/>
                                      </p:to>
                                    </p:animClr>
                                    <p:set>
                                      <p:cBhvr>
                                        <p:cTn id="19" dur="2000" fill="hold"/>
                                        <p:tgtEl>
                                          <p:spTgt spid="21"/>
                                        </p:tgtEl>
                                        <p:attrNameLst>
                                          <p:attrName>fill.type</p:attrName>
                                        </p:attrNameLst>
                                      </p:cBhvr>
                                      <p:to>
                                        <p:strVal val="solid"/>
                                      </p:to>
                                    </p:set>
                                    <p:set>
                                      <p:cBhvr>
                                        <p:cTn id="20" dur="2000" fill="hold"/>
                                        <p:tgtEl>
                                          <p:spTgt spid="21"/>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28"/>
                                        </p:tgtEl>
                                        <p:attrNameLst>
                                          <p:attrName>fillcolor</p:attrName>
                                        </p:attrNameLst>
                                      </p:cBhvr>
                                      <p:to>
                                        <a:schemeClr val="accent2"/>
                                      </p:to>
                                    </p:animClr>
                                    <p:set>
                                      <p:cBhvr>
                                        <p:cTn id="23" dur="2000" fill="hold"/>
                                        <p:tgtEl>
                                          <p:spTgt spid="28"/>
                                        </p:tgtEl>
                                        <p:attrNameLst>
                                          <p:attrName>fill.type</p:attrName>
                                        </p:attrNameLst>
                                      </p:cBhvr>
                                      <p:to>
                                        <p:strVal val="solid"/>
                                      </p:to>
                                    </p:set>
                                    <p:set>
                                      <p:cBhvr>
                                        <p:cTn id="24" dur="2000" fill="hold"/>
                                        <p:tgtEl>
                                          <p:spTgt spid="28"/>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2000" fill="hold"/>
                                        <p:tgtEl>
                                          <p:spTgt spid="29"/>
                                        </p:tgtEl>
                                        <p:attrNameLst>
                                          <p:attrName>fillcolor</p:attrName>
                                        </p:attrNameLst>
                                      </p:cBhvr>
                                      <p:to>
                                        <a:schemeClr val="accent2"/>
                                      </p:to>
                                    </p:animClr>
                                    <p:set>
                                      <p:cBhvr>
                                        <p:cTn id="27" dur="2000" fill="hold"/>
                                        <p:tgtEl>
                                          <p:spTgt spid="29"/>
                                        </p:tgtEl>
                                        <p:attrNameLst>
                                          <p:attrName>fill.type</p:attrName>
                                        </p:attrNameLst>
                                      </p:cBhvr>
                                      <p:to>
                                        <p:strVal val="solid"/>
                                      </p:to>
                                    </p:set>
                                    <p:set>
                                      <p:cBhvr>
                                        <p:cTn id="28"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9261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[3/4]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72034" y="247046"/>
            <a:ext cx="228529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71" name="TextBox 70">
            <a:extLst>
              <a:ext uri="{FF2B5EF4-FFF2-40B4-BE49-F238E27FC236}">
                <a16:creationId xmlns:a16="http://schemas.microsoft.com/office/drawing/2014/main" id="{E928A9D3-99A7-4498-89F8-E0DBC64EA625}"/>
              </a:ext>
            </a:extLst>
          </p:cNvPr>
          <p:cNvSpPr txBox="1"/>
          <p:nvPr/>
        </p:nvSpPr>
        <p:spPr>
          <a:xfrm>
            <a:off x="180000" y="3136612"/>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72" name="TextBox 71">
            <a:extLst>
              <a:ext uri="{FF2B5EF4-FFF2-40B4-BE49-F238E27FC236}">
                <a16:creationId xmlns:a16="http://schemas.microsoft.com/office/drawing/2014/main" id="{3DB4125C-D5C4-480E-A70C-E2C5D02C57C9}"/>
              </a:ext>
            </a:extLst>
          </p:cNvPr>
          <p:cNvSpPr txBox="1"/>
          <p:nvPr/>
        </p:nvSpPr>
        <p:spPr>
          <a:xfrm>
            <a:off x="227153" y="2052737"/>
            <a:ext cx="10587527"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lvl="0">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Universit</a:t>
            </a:r>
            <a:r>
              <a:rPr lang="en-GB" sz="4400" dirty="0" err="1">
                <a:solidFill>
                  <a:srgbClr val="4472C4">
                    <a:lumMod val="50000"/>
                  </a:srgbClr>
                </a:solidFill>
              </a:rPr>
              <a:t>ä</a:t>
            </a:r>
            <a:r>
              <a:rPr lang="en-GB" sz="4400" dirty="0" err="1">
                <a:solidFill>
                  <a:srgbClr val="4472C4">
                    <a:lumMod val="50000"/>
                  </a:srgbClr>
                </a:solidFill>
                <a:latin typeface="Century Gothic" panose="020F0302020204030204"/>
              </a:rPr>
              <a:t>t</a:t>
            </a:r>
            <a:r>
              <a:rPr lang="en-GB" sz="4400" dirty="0">
                <a:solidFill>
                  <a:srgbClr val="4472C4">
                    <a:lumMod val="50000"/>
                  </a:srgbClr>
                </a:solidFill>
                <a:latin typeface="Century Gothic" panose="020F0302020204030204"/>
              </a:rPr>
              <a:t> </a:t>
            </a:r>
            <a:r>
              <a:rPr lang="en-GB" sz="4400" dirty="0" err="1">
                <a:solidFill>
                  <a:srgbClr val="4472C4">
                    <a:lumMod val="50000"/>
                  </a:srgbClr>
                </a:solidFill>
                <a:latin typeface="Century Gothic" panose="020F0302020204030204"/>
              </a:rPr>
              <a:t>wird</a:t>
            </a:r>
            <a:r>
              <a:rPr lang="en-GB" sz="4400" dirty="0">
                <a:solidFill>
                  <a:srgbClr val="4472C4">
                    <a:lumMod val="50000"/>
                  </a:srgbClr>
                </a:solidFill>
                <a:latin typeface="Century Gothic" panose="020F0302020204030204"/>
              </a:rPr>
              <a: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8" name="Picture 17" descr="A close up of a logo&#10;&#10;Description automatically generated">
            <a:extLst>
              <a:ext uri="{FF2B5EF4-FFF2-40B4-BE49-F238E27FC236}">
                <a16:creationId xmlns:a16="http://schemas.microsoft.com/office/drawing/2014/main" id="{57D38985-C0B3-448C-A9CB-1E4F65BBA2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5342" y="80727"/>
            <a:ext cx="1455806" cy="1296577"/>
          </a:xfrm>
          <a:prstGeom prst="rect">
            <a:avLst/>
          </a:prstGeom>
        </p:spPr>
      </p:pic>
      <p:sp>
        <p:nvSpPr>
          <p:cNvPr id="19" name="TextBox 18">
            <a:extLst>
              <a:ext uri="{FF2B5EF4-FFF2-40B4-BE49-F238E27FC236}">
                <a16:creationId xmlns:a16="http://schemas.microsoft.com/office/drawing/2014/main" id="{D591B3B6-F025-4A64-81B1-2B6F08CD85F6}"/>
              </a:ext>
            </a:extLst>
          </p:cNvPr>
          <p:cNvSpPr txBox="1"/>
          <p:nvPr/>
        </p:nvSpPr>
        <p:spPr>
          <a:xfrm>
            <a:off x="386062" y="3700738"/>
            <a:ext cx="503683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m</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annehmen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59EA1DA-C32F-4A31-9E17-3C039B62B462}"/>
              </a:ext>
            </a:extLst>
          </p:cNvPr>
          <p:cNvSpPr txBox="1"/>
          <p:nvPr/>
        </p:nvSpPr>
        <p:spPr>
          <a:xfrm>
            <a:off x="386062" y="4592503"/>
            <a:ext cx="380654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d</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anrufen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AC254499-10EF-4651-898A-524053358B74}"/>
              </a:ext>
            </a:extLst>
          </p:cNvPr>
          <p:cNvSpPr txBox="1"/>
          <p:nvPr/>
        </p:nvSpPr>
        <p:spPr>
          <a:xfrm>
            <a:off x="5529562" y="3700738"/>
            <a:ext cx="515113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noProof="0" dirty="0" err="1">
                <a:solidFill>
                  <a:srgbClr val="4472C4">
                    <a:lumMod val="50000"/>
                  </a:srgbClr>
                </a:solidFill>
                <a:latin typeface="Century Gothic" panose="020F0302020204030204"/>
              </a:rPr>
              <a:t>n</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ichts</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bekommen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5AEDE619-0D0A-489F-A17D-D25ED540652D}"/>
              </a:ext>
            </a:extLst>
          </p:cNvPr>
          <p:cNvSpPr txBox="1"/>
          <p:nvPr/>
        </p:nvSpPr>
        <p:spPr>
          <a:xfrm>
            <a:off x="4326553" y="4592502"/>
            <a:ext cx="1480838"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stellt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04966368-810E-4778-BB01-F6A688B9FC6B}"/>
              </a:ext>
            </a:extLst>
          </p:cNvPr>
          <p:cNvSpPr txBox="1"/>
          <p:nvPr/>
        </p:nvSpPr>
        <p:spPr>
          <a:xfrm>
            <a:off x="5941334" y="4592281"/>
            <a:ext cx="3359027"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d</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Konzert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9349959-D411-4758-8DB0-3613C67D9FA3}"/>
              </a:ext>
            </a:extLst>
          </p:cNvPr>
          <p:cNvSpPr txBox="1"/>
          <p:nvPr/>
        </p:nvSpPr>
        <p:spPr>
          <a:xfrm>
            <a:off x="9423042" y="4592280"/>
            <a:ext cx="2382896"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e</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 mag</a:t>
            </a:r>
          </a:p>
        </p:txBody>
      </p:sp>
      <p:sp>
        <p:nvSpPr>
          <p:cNvPr id="25" name="TextBox 24">
            <a:extLst>
              <a:ext uri="{FF2B5EF4-FFF2-40B4-BE49-F238E27FC236}">
                <a16:creationId xmlns:a16="http://schemas.microsoft.com/office/drawing/2014/main" id="{7CA87ECC-CECE-41AB-A6F7-E5D41EBB59F3}"/>
              </a:ext>
            </a:extLst>
          </p:cNvPr>
          <p:cNvSpPr txBox="1"/>
          <p:nvPr/>
        </p:nvSpPr>
        <p:spPr>
          <a:xfrm>
            <a:off x="399567" y="5509447"/>
            <a:ext cx="2382896"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lvl="0" algn="ctr">
              <a:defRPr/>
            </a:pPr>
            <a:r>
              <a:rPr lang="en-GB" sz="4400" dirty="0" err="1">
                <a:solidFill>
                  <a:srgbClr val="4472C4">
                    <a:lumMod val="50000"/>
                  </a:srgbClr>
                </a:solidFill>
              </a:rPr>
              <a:t>hö</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4B00B4AC-A11E-4525-8AB0-A9C7092DB4EE}"/>
              </a:ext>
            </a:extLst>
          </p:cNvPr>
          <p:cNvSpPr txBox="1"/>
          <p:nvPr/>
        </p:nvSpPr>
        <p:spPr>
          <a:xfrm>
            <a:off x="2906004" y="5494388"/>
            <a:ext cx="3035330"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lvl="0" algn="ctr">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t>
            </a:r>
            <a:r>
              <a:rPr lang="en-GB" sz="4400" dirty="0">
                <a:solidFill>
                  <a:srgbClr val="4472C4">
                    <a:lumMod val="50000"/>
                  </a:srgbClr>
                </a:solidFill>
              </a:rPr>
              <a:t>ö</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a:t>
            </a:r>
          </a:p>
        </p:txBody>
      </p:sp>
      <p:sp>
        <p:nvSpPr>
          <p:cNvPr id="31" name="TextBox 30">
            <a:extLst>
              <a:ext uri="{FF2B5EF4-FFF2-40B4-BE49-F238E27FC236}">
                <a16:creationId xmlns:a16="http://schemas.microsoft.com/office/drawing/2014/main" id="{9E5E3B81-906B-43CA-A7B6-E2D826C2D58B}"/>
              </a:ext>
            </a:extLst>
          </p:cNvPr>
          <p:cNvSpPr txBox="1"/>
          <p:nvPr/>
        </p:nvSpPr>
        <p:spPr>
          <a:xfrm>
            <a:off x="6096000" y="5494388"/>
            <a:ext cx="4688596"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lvl="0" algn="ctr">
              <a:defRPr/>
            </a:pPr>
            <a:r>
              <a:rPr lang="en-GB" sz="4400" dirty="0">
                <a:solidFill>
                  <a:srgbClr val="4472C4">
                    <a:lumMod val="50000"/>
                  </a:srgbClr>
                </a:solidFill>
                <a:latin typeface="Century Gothic" panose="020F0302020204030204"/>
              </a:rPr>
              <a:t>v</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iel</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versprechen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4603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9"/>
                                        </p:tgtEl>
                                        <p:attrNameLst>
                                          <p:attrName>fillcolor</p:attrName>
                                        </p:attrNameLst>
                                      </p:cBhvr>
                                      <p:to>
                                        <a:schemeClr val="accent2"/>
                                      </p:to>
                                    </p:animClr>
                                    <p:set>
                                      <p:cBhvr>
                                        <p:cTn id="7" dur="2000" fill="hold"/>
                                        <p:tgtEl>
                                          <p:spTgt spid="19"/>
                                        </p:tgtEl>
                                        <p:attrNameLst>
                                          <p:attrName>fill.type</p:attrName>
                                        </p:attrNameLst>
                                      </p:cBhvr>
                                      <p:to>
                                        <p:strVal val="solid"/>
                                      </p:to>
                                    </p:set>
                                    <p:set>
                                      <p:cBhvr>
                                        <p:cTn id="8" dur="2000" fill="hold"/>
                                        <p:tgtEl>
                                          <p:spTgt spid="19"/>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21"/>
                                        </p:tgtEl>
                                        <p:attrNameLst>
                                          <p:attrName>fillcolor</p:attrName>
                                        </p:attrNameLst>
                                      </p:cBhvr>
                                      <p:to>
                                        <a:schemeClr val="accent2"/>
                                      </p:to>
                                    </p:animClr>
                                    <p:set>
                                      <p:cBhvr>
                                        <p:cTn id="11" dur="2000" fill="hold"/>
                                        <p:tgtEl>
                                          <p:spTgt spid="21"/>
                                        </p:tgtEl>
                                        <p:attrNameLst>
                                          <p:attrName>fill.type</p:attrName>
                                        </p:attrNameLst>
                                      </p:cBhvr>
                                      <p:to>
                                        <p:strVal val="solid"/>
                                      </p:to>
                                    </p:set>
                                    <p:set>
                                      <p:cBhvr>
                                        <p:cTn id="12" dur="2000" fill="hold"/>
                                        <p:tgtEl>
                                          <p:spTgt spid="21"/>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20"/>
                                        </p:tgtEl>
                                        <p:attrNameLst>
                                          <p:attrName>fillcolor</p:attrName>
                                        </p:attrNameLst>
                                      </p:cBhvr>
                                      <p:to>
                                        <a:schemeClr val="accent2"/>
                                      </p:to>
                                    </p:animClr>
                                    <p:set>
                                      <p:cBhvr>
                                        <p:cTn id="15" dur="2000" fill="hold"/>
                                        <p:tgtEl>
                                          <p:spTgt spid="20"/>
                                        </p:tgtEl>
                                        <p:attrNameLst>
                                          <p:attrName>fill.type</p:attrName>
                                        </p:attrNameLst>
                                      </p:cBhvr>
                                      <p:to>
                                        <p:strVal val="solid"/>
                                      </p:to>
                                    </p:set>
                                    <p:set>
                                      <p:cBhvr>
                                        <p:cTn id="16" dur="2000" fill="hold"/>
                                        <p:tgtEl>
                                          <p:spTgt spid="20"/>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31"/>
                                        </p:tgtEl>
                                        <p:attrNameLst>
                                          <p:attrName>fillcolor</p:attrName>
                                        </p:attrNameLst>
                                      </p:cBhvr>
                                      <p:to>
                                        <a:schemeClr val="accent2"/>
                                      </p:to>
                                    </p:animClr>
                                    <p:set>
                                      <p:cBhvr>
                                        <p:cTn id="19" dur="2000" fill="hold"/>
                                        <p:tgtEl>
                                          <p:spTgt spid="31"/>
                                        </p:tgtEl>
                                        <p:attrNameLst>
                                          <p:attrName>fill.type</p:attrName>
                                        </p:attrNameLst>
                                      </p:cBhvr>
                                      <p:to>
                                        <p:strVal val="solid"/>
                                      </p:to>
                                    </p:set>
                                    <p:set>
                                      <p:cBhvr>
                                        <p:cTn id="20" dur="2000" fill="hold"/>
                                        <p:tgtEl>
                                          <p:spTgt spid="3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9261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[4/4]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72034" y="247046"/>
            <a:ext cx="228529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71" name="TextBox 70">
            <a:extLst>
              <a:ext uri="{FF2B5EF4-FFF2-40B4-BE49-F238E27FC236}">
                <a16:creationId xmlns:a16="http://schemas.microsoft.com/office/drawing/2014/main" id="{E928A9D3-99A7-4498-89F8-E0DBC64EA625}"/>
              </a:ext>
            </a:extLst>
          </p:cNvPr>
          <p:cNvSpPr txBox="1"/>
          <p:nvPr/>
        </p:nvSpPr>
        <p:spPr>
          <a:xfrm>
            <a:off x="219215" y="3083139"/>
            <a:ext cx="5563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72" name="TextBox 71">
            <a:extLst>
              <a:ext uri="{FF2B5EF4-FFF2-40B4-BE49-F238E27FC236}">
                <a16:creationId xmlns:a16="http://schemas.microsoft.com/office/drawing/2014/main" id="{3DB4125C-D5C4-480E-A70C-E2C5D02C57C9}"/>
              </a:ext>
            </a:extLst>
          </p:cNvPr>
          <p:cNvSpPr txBox="1"/>
          <p:nvPr/>
        </p:nvSpPr>
        <p:spPr>
          <a:xfrm>
            <a:off x="180000" y="2029607"/>
            <a:ext cx="10587527"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r>
              <a:rPr kumimoji="0" lang="en-GB" sz="4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wird</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8" name="Picture 17" descr="A close up of a logo&#10;&#10;Description automatically generated">
            <a:extLst>
              <a:ext uri="{FF2B5EF4-FFF2-40B4-BE49-F238E27FC236}">
                <a16:creationId xmlns:a16="http://schemas.microsoft.com/office/drawing/2014/main" id="{DEE53466-1EC2-4623-81D9-583AA15AAC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5342" y="80727"/>
            <a:ext cx="1455806" cy="1296577"/>
          </a:xfrm>
          <a:prstGeom prst="rect">
            <a:avLst/>
          </a:prstGeom>
        </p:spPr>
      </p:pic>
      <p:sp>
        <p:nvSpPr>
          <p:cNvPr id="19" name="TextBox 18">
            <a:extLst>
              <a:ext uri="{FF2B5EF4-FFF2-40B4-BE49-F238E27FC236}">
                <a16:creationId xmlns:a16="http://schemas.microsoft.com/office/drawing/2014/main" id="{19B3E351-BDEE-42C8-A987-6E7A3CF4EAE7}"/>
              </a:ext>
            </a:extLst>
          </p:cNvPr>
          <p:cNvSpPr txBox="1"/>
          <p:nvPr/>
        </p:nvSpPr>
        <p:spPr>
          <a:xfrm>
            <a:off x="386061" y="3700738"/>
            <a:ext cx="3449339"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anschauen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2B072CC-86AA-4FCC-A0C4-C4E09254EF61}"/>
              </a:ext>
            </a:extLst>
          </p:cNvPr>
          <p:cNvSpPr txBox="1"/>
          <p:nvPr/>
        </p:nvSpPr>
        <p:spPr>
          <a:xfrm>
            <a:off x="7112125" y="3700737"/>
            <a:ext cx="2336675"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suchen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BF507D44-E88A-48F8-894B-7C18E25E0F22}"/>
              </a:ext>
            </a:extLst>
          </p:cNvPr>
          <p:cNvSpPr txBox="1"/>
          <p:nvPr/>
        </p:nvSpPr>
        <p:spPr>
          <a:xfrm>
            <a:off x="4014365" y="3707924"/>
            <a:ext cx="2918795"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lvl="0" algn="ctr">
              <a:defRPr/>
            </a:pPr>
            <a:r>
              <a:rPr lang="en-GB" sz="4400" dirty="0" err="1">
                <a:solidFill>
                  <a:srgbClr val="4472C4">
                    <a:lumMod val="50000"/>
                  </a:srgbClr>
                </a:solidFill>
              </a:rPr>
              <a:t>wü</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nscht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4A5940FC-DAD8-4EED-A094-27C3788814A2}"/>
              </a:ext>
            </a:extLst>
          </p:cNvPr>
          <p:cNvSpPr txBox="1"/>
          <p:nvPr/>
        </p:nvSpPr>
        <p:spPr>
          <a:xfrm>
            <a:off x="386061" y="4602438"/>
            <a:ext cx="2966739"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gefangen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3E5B232F-2EA2-4B7C-AA65-D98DFE7A5B80}"/>
              </a:ext>
            </a:extLst>
          </p:cNvPr>
          <p:cNvSpPr txBox="1"/>
          <p:nvPr/>
        </p:nvSpPr>
        <p:spPr>
          <a:xfrm>
            <a:off x="3483821" y="4602428"/>
            <a:ext cx="3449339"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bekommen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7E8D1A7-652F-4CB2-967A-BE58D0FC401C}"/>
              </a:ext>
            </a:extLst>
          </p:cNvPr>
          <p:cNvSpPr txBox="1"/>
          <p:nvPr/>
        </p:nvSpPr>
        <p:spPr>
          <a:xfrm>
            <a:off x="7064181" y="4602426"/>
            <a:ext cx="4541415"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k</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aum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E03A98D0-F2B9-414C-9567-5356C6D175A2}"/>
              </a:ext>
            </a:extLst>
          </p:cNvPr>
          <p:cNvSpPr txBox="1"/>
          <p:nvPr/>
        </p:nvSpPr>
        <p:spPr>
          <a:xfrm>
            <a:off x="386061" y="5458592"/>
            <a:ext cx="4808239"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4472C4">
                    <a:lumMod val="50000"/>
                  </a:srgbClr>
                </a:solidFill>
                <a:latin typeface="Century Gothic" panose="020F0302020204030204"/>
              </a:rPr>
              <a:t>r</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elativ</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gut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3C785BA7-E843-47C2-92E5-D37E60B56345}"/>
              </a:ext>
            </a:extLst>
          </p:cNvPr>
          <p:cNvSpPr txBox="1"/>
          <p:nvPr/>
        </p:nvSpPr>
        <p:spPr>
          <a:xfrm>
            <a:off x="5296546" y="5445892"/>
            <a:ext cx="2918796" cy="781883"/>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klettern</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1DF95678-ABD7-4570-A1D1-65A343862F39}"/>
              </a:ext>
            </a:extLst>
          </p:cNvPr>
          <p:cNvSpPr txBox="1"/>
          <p:nvPr/>
        </p:nvSpPr>
        <p:spPr>
          <a:xfrm>
            <a:off x="8353168" y="5458371"/>
            <a:ext cx="1963439"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err="1">
                <a:solidFill>
                  <a:srgbClr val="4472C4">
                    <a:lumMod val="50000"/>
                  </a:srgbClr>
                </a:solidFill>
                <a:latin typeface="Century Gothic" panose="020F0302020204030204"/>
              </a:rPr>
              <a:t>tanzt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E1655E5-9C01-4862-BFB2-A74EF88FE60A}"/>
              </a:ext>
            </a:extLst>
          </p:cNvPr>
          <p:cNvSpPr txBox="1"/>
          <p:nvPr/>
        </p:nvSpPr>
        <p:spPr>
          <a:xfrm>
            <a:off x="9602331" y="3700736"/>
            <a:ext cx="2003265" cy="76944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magst</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3458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9"/>
                                        </p:tgtEl>
                                        <p:attrNameLst>
                                          <p:attrName>fillcolor</p:attrName>
                                        </p:attrNameLst>
                                      </p:cBhvr>
                                      <p:to>
                                        <a:schemeClr val="accent2"/>
                                      </p:to>
                                    </p:animClr>
                                    <p:set>
                                      <p:cBhvr>
                                        <p:cTn id="7" dur="2000" fill="hold"/>
                                        <p:tgtEl>
                                          <p:spTgt spid="19"/>
                                        </p:tgtEl>
                                        <p:attrNameLst>
                                          <p:attrName>fill.type</p:attrName>
                                        </p:attrNameLst>
                                      </p:cBhvr>
                                      <p:to>
                                        <p:strVal val="solid"/>
                                      </p:to>
                                    </p:set>
                                    <p:set>
                                      <p:cBhvr>
                                        <p:cTn id="8" dur="2000" fill="hold"/>
                                        <p:tgtEl>
                                          <p:spTgt spid="19"/>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20"/>
                                        </p:tgtEl>
                                        <p:attrNameLst>
                                          <p:attrName>fillcolor</p:attrName>
                                        </p:attrNameLst>
                                      </p:cBhvr>
                                      <p:to>
                                        <a:schemeClr val="accent2"/>
                                      </p:to>
                                    </p:animClr>
                                    <p:set>
                                      <p:cBhvr>
                                        <p:cTn id="11" dur="2000" fill="hold"/>
                                        <p:tgtEl>
                                          <p:spTgt spid="20"/>
                                        </p:tgtEl>
                                        <p:attrNameLst>
                                          <p:attrName>fill.type</p:attrName>
                                        </p:attrNameLst>
                                      </p:cBhvr>
                                      <p:to>
                                        <p:strVal val="solid"/>
                                      </p:to>
                                    </p:set>
                                    <p:set>
                                      <p:cBhvr>
                                        <p:cTn id="12" dur="2000" fill="hold"/>
                                        <p:tgtEl>
                                          <p:spTgt spid="20"/>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24"/>
                                        </p:tgtEl>
                                        <p:attrNameLst>
                                          <p:attrName>fillcolor</p:attrName>
                                        </p:attrNameLst>
                                      </p:cBhvr>
                                      <p:to>
                                        <a:schemeClr val="accent2"/>
                                      </p:to>
                                    </p:animClr>
                                    <p:set>
                                      <p:cBhvr>
                                        <p:cTn id="15" dur="2000" fill="hold"/>
                                        <p:tgtEl>
                                          <p:spTgt spid="24"/>
                                        </p:tgtEl>
                                        <p:attrNameLst>
                                          <p:attrName>fill.type</p:attrName>
                                        </p:attrNameLst>
                                      </p:cBhvr>
                                      <p:to>
                                        <p:strVal val="solid"/>
                                      </p:to>
                                    </p:set>
                                    <p:set>
                                      <p:cBhvr>
                                        <p:cTn id="16" dur="2000" fill="hold"/>
                                        <p:tgtEl>
                                          <p:spTgt spid="24"/>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26"/>
                                        </p:tgtEl>
                                        <p:attrNameLst>
                                          <p:attrName>fillcolor</p:attrName>
                                        </p:attrNameLst>
                                      </p:cBhvr>
                                      <p:to>
                                        <a:schemeClr val="accent2"/>
                                      </p:to>
                                    </p:animClr>
                                    <p:set>
                                      <p:cBhvr>
                                        <p:cTn id="19" dur="2000" fill="hold"/>
                                        <p:tgtEl>
                                          <p:spTgt spid="26"/>
                                        </p:tgtEl>
                                        <p:attrNameLst>
                                          <p:attrName>fill.type</p:attrName>
                                        </p:attrNameLst>
                                      </p:cBhvr>
                                      <p:to>
                                        <p:strVal val="solid"/>
                                      </p:to>
                                    </p:set>
                                    <p:set>
                                      <p:cBhvr>
                                        <p:cTn id="20" dur="200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Fehler</a:t>
            </a:r>
            <a:r>
              <a:rPr lang="en-GB" sz="3600" b="1" dirty="0">
                <a:solidFill>
                  <a:schemeClr val="bg1"/>
                </a:solidFill>
              </a:rPr>
              <a:t> </a:t>
            </a:r>
            <a:r>
              <a:rPr lang="en-GB" sz="3600" b="1" dirty="0" err="1">
                <a:solidFill>
                  <a:schemeClr val="bg1"/>
                </a:solidFill>
              </a:rPr>
              <a:t>finden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745089" y="247046"/>
            <a:ext cx="71481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Rectangle 6">
            <a:extLst>
              <a:ext uri="{FF2B5EF4-FFF2-40B4-BE49-F238E27FC236}">
                <a16:creationId xmlns:a16="http://schemas.microsoft.com/office/drawing/2014/main" id="{F53748BE-3037-49DA-B38E-EC91B1DB2107}"/>
              </a:ext>
            </a:extLst>
          </p:cNvPr>
          <p:cNvSpPr/>
          <p:nvPr/>
        </p:nvSpPr>
        <p:spPr>
          <a:xfrm>
            <a:off x="272524" y="1319971"/>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8" name="Rectangle 7">
            <a:extLst>
              <a:ext uri="{FF2B5EF4-FFF2-40B4-BE49-F238E27FC236}">
                <a16:creationId xmlns:a16="http://schemas.microsoft.com/office/drawing/2014/main" id="{1D5F41C3-0958-4137-B168-7E9A523B9C88}"/>
              </a:ext>
            </a:extLst>
          </p:cNvPr>
          <p:cNvSpPr/>
          <p:nvPr/>
        </p:nvSpPr>
        <p:spPr>
          <a:xfrm>
            <a:off x="272524" y="2102906"/>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9" name="Rectangle 8">
            <a:extLst>
              <a:ext uri="{FF2B5EF4-FFF2-40B4-BE49-F238E27FC236}">
                <a16:creationId xmlns:a16="http://schemas.microsoft.com/office/drawing/2014/main" id="{E8111230-A76E-4DD1-9D1E-A1834B78601F}"/>
              </a:ext>
            </a:extLst>
          </p:cNvPr>
          <p:cNvSpPr/>
          <p:nvPr/>
        </p:nvSpPr>
        <p:spPr>
          <a:xfrm>
            <a:off x="299853" y="2976155"/>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10" name="Rectangle 9">
            <a:extLst>
              <a:ext uri="{FF2B5EF4-FFF2-40B4-BE49-F238E27FC236}">
                <a16:creationId xmlns:a16="http://schemas.microsoft.com/office/drawing/2014/main" id="{07EB99D3-F56E-4BDD-B0CC-26C091863931}"/>
              </a:ext>
            </a:extLst>
          </p:cNvPr>
          <p:cNvSpPr/>
          <p:nvPr/>
        </p:nvSpPr>
        <p:spPr>
          <a:xfrm>
            <a:off x="299853" y="3826666"/>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11" name="Rectangle 10">
            <a:extLst>
              <a:ext uri="{FF2B5EF4-FFF2-40B4-BE49-F238E27FC236}">
                <a16:creationId xmlns:a16="http://schemas.microsoft.com/office/drawing/2014/main" id="{DFA33C92-469D-423B-9131-D92A9485FCF0}"/>
              </a:ext>
            </a:extLst>
          </p:cNvPr>
          <p:cNvSpPr/>
          <p:nvPr/>
        </p:nvSpPr>
        <p:spPr>
          <a:xfrm>
            <a:off x="299853" y="4682893"/>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12" name="Rectangle 11">
            <a:extLst>
              <a:ext uri="{FF2B5EF4-FFF2-40B4-BE49-F238E27FC236}">
                <a16:creationId xmlns:a16="http://schemas.microsoft.com/office/drawing/2014/main" id="{FE72C5FD-32D7-4D25-A0BC-C6C9DA0FCE0A}"/>
              </a:ext>
            </a:extLst>
          </p:cNvPr>
          <p:cNvSpPr/>
          <p:nvPr/>
        </p:nvSpPr>
        <p:spPr>
          <a:xfrm>
            <a:off x="284373" y="5515776"/>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18" name="TextBox 17">
            <a:extLst>
              <a:ext uri="{FF2B5EF4-FFF2-40B4-BE49-F238E27FC236}">
                <a16:creationId xmlns:a16="http://schemas.microsoft.com/office/drawing/2014/main" id="{48C296E1-EDAE-4594-A36B-36868A95EDF7}"/>
              </a:ext>
            </a:extLst>
          </p:cNvPr>
          <p:cNvSpPr txBox="1"/>
          <p:nvPr/>
        </p:nvSpPr>
        <p:spPr>
          <a:xfrm>
            <a:off x="771800" y="1266796"/>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Nächstes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Jahr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Kaffee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trinken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A9CA5458-10F5-4D44-B27E-31771DC44D4E}"/>
              </a:ext>
            </a:extLst>
          </p:cNvPr>
          <p:cNvSpPr txBox="1"/>
          <p:nvPr/>
        </p:nvSpPr>
        <p:spPr>
          <a:xfrm>
            <a:off x="761107" y="1627400"/>
            <a:ext cx="60693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Next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year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mustn’t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drink a lot of coffee.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6E4413F6-90AF-4D81-B2E2-856B964C44CE}"/>
              </a:ext>
            </a:extLst>
          </p:cNvPr>
          <p:cNvSpPr txBox="1"/>
          <p:nvPr/>
        </p:nvSpPr>
        <p:spPr>
          <a:xfrm>
            <a:off x="761106" y="1620251"/>
            <a:ext cx="6069351"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Next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year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fr-FR"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don’t</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 have to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drink a lot of coffee.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Oval 20">
            <a:extLst>
              <a:ext uri="{FF2B5EF4-FFF2-40B4-BE49-F238E27FC236}">
                <a16:creationId xmlns:a16="http://schemas.microsoft.com/office/drawing/2014/main" id="{5A4B5330-3575-48EF-B8F2-3BEB5BC367D3}"/>
              </a:ext>
            </a:extLst>
          </p:cNvPr>
          <p:cNvSpPr/>
          <p:nvPr/>
        </p:nvSpPr>
        <p:spPr>
          <a:xfrm>
            <a:off x="2615813" y="1268373"/>
            <a:ext cx="1792356" cy="407252"/>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AB41AC34-875A-4760-B6E8-95A59B7A6E76}"/>
              </a:ext>
            </a:extLst>
          </p:cNvPr>
          <p:cNvSpPr txBox="1"/>
          <p:nvPr/>
        </p:nvSpPr>
        <p:spPr>
          <a:xfrm>
            <a:off x="761104" y="2061552"/>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aufhören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Musik</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ABDE593D-29B9-4B65-A366-69ABB7013939}"/>
              </a:ext>
            </a:extLst>
          </p:cNvPr>
          <p:cNvSpPr txBox="1"/>
          <p:nvPr/>
        </p:nvSpPr>
        <p:spPr>
          <a:xfrm>
            <a:off x="761105" y="2461661"/>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loud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music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playing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8906E68-31B8-4068-B220-ED3D3916DF18}"/>
              </a:ext>
            </a:extLst>
          </p:cNvPr>
          <p:cNvSpPr txBox="1"/>
          <p:nvPr/>
        </p:nvSpPr>
        <p:spPr>
          <a:xfrm>
            <a:off x="771800" y="2473058"/>
            <a:ext cx="556289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stop </a:t>
            </a:r>
            <a:r>
              <a:rPr kumimoji="0" lang="fr-FR"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playing</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loud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music.</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Oval 24">
            <a:extLst>
              <a:ext uri="{FF2B5EF4-FFF2-40B4-BE49-F238E27FC236}">
                <a16:creationId xmlns:a16="http://schemas.microsoft.com/office/drawing/2014/main" id="{43CC01D8-EA38-451F-9F6A-21D6D4318789}"/>
              </a:ext>
            </a:extLst>
          </p:cNvPr>
          <p:cNvSpPr/>
          <p:nvPr/>
        </p:nvSpPr>
        <p:spPr>
          <a:xfrm>
            <a:off x="1650985" y="2109370"/>
            <a:ext cx="1246451" cy="352617"/>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702C2882-1534-47A1-91D2-EE4D9B566990}"/>
              </a:ext>
            </a:extLst>
          </p:cNvPr>
          <p:cNvSpPr txBox="1"/>
          <p:nvPr/>
        </p:nvSpPr>
        <p:spPr>
          <a:xfrm>
            <a:off x="742743" y="2969049"/>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weniger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Kaffee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trinken</a:t>
            </a:r>
            <a:r>
              <a:rPr lang="fr-FR" sz="2000" dirty="0">
                <a:solidFill>
                  <a:srgbClr val="4472C4">
                    <a:lumMod val="50000"/>
                  </a:srgbClr>
                </a:solidFill>
                <a:latin typeface="Century Gothic" panose="020F0302020204030204"/>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D5B9607F-FCBC-4D83-8B3B-29205F561F53}"/>
              </a:ext>
            </a:extLst>
          </p:cNvPr>
          <p:cNvSpPr txBox="1"/>
          <p:nvPr/>
        </p:nvSpPr>
        <p:spPr>
          <a:xfrm>
            <a:off x="735655" y="4197819"/>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parents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me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better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381FB8C-5B33-4BBB-8554-A476DECCF3C3}"/>
              </a:ext>
            </a:extLst>
          </p:cNvPr>
          <p:cNvSpPr txBox="1"/>
          <p:nvPr/>
        </p:nvSpPr>
        <p:spPr>
          <a:xfrm>
            <a:off x="742743" y="4156360"/>
            <a:ext cx="525639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I </a:t>
            </a:r>
            <a:r>
              <a:rPr kumimoji="0" lang="fr-FR"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will</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listen</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parents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better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Oval 29">
            <a:extLst>
              <a:ext uri="{FF2B5EF4-FFF2-40B4-BE49-F238E27FC236}">
                <a16:creationId xmlns:a16="http://schemas.microsoft.com/office/drawing/2014/main" id="{20C02FE7-83BF-420A-BB0D-78A747AC6640}"/>
              </a:ext>
            </a:extLst>
          </p:cNvPr>
          <p:cNvSpPr/>
          <p:nvPr/>
        </p:nvSpPr>
        <p:spPr>
          <a:xfrm>
            <a:off x="3126354" y="3825419"/>
            <a:ext cx="618735" cy="37393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87EBC3C9-2146-41D5-87D6-3615D196EA88}"/>
              </a:ext>
            </a:extLst>
          </p:cNvPr>
          <p:cNvSpPr txBox="1"/>
          <p:nvPr/>
        </p:nvSpPr>
        <p:spPr>
          <a:xfrm>
            <a:off x="721386" y="3806611"/>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Eltern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zuhören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CE07284-0612-4EC0-8BBF-21DE9900E089}"/>
              </a:ext>
            </a:extLst>
          </p:cNvPr>
          <p:cNvSpPr txBox="1"/>
          <p:nvPr/>
        </p:nvSpPr>
        <p:spPr>
          <a:xfrm>
            <a:off x="742743" y="3299895"/>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drink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less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coffee.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0B525A2D-C7DB-483A-8283-18A4AE240337}"/>
              </a:ext>
            </a:extLst>
          </p:cNvPr>
          <p:cNvSpPr txBox="1"/>
          <p:nvPr/>
        </p:nvSpPr>
        <p:spPr>
          <a:xfrm>
            <a:off x="742743" y="3316974"/>
            <a:ext cx="4932530"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drink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less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coffee.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0FEA8377-6EA8-4C2B-B4E5-39426460FB01}"/>
              </a:ext>
            </a:extLst>
          </p:cNvPr>
          <p:cNvSpPr txBox="1"/>
          <p:nvPr/>
        </p:nvSpPr>
        <p:spPr>
          <a:xfrm>
            <a:off x="718810" y="4642783"/>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Junge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morgen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aufstehen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0C8E5F65-42E8-4E9C-871D-D0B54F7DD52B}"/>
              </a:ext>
            </a:extLst>
          </p:cNvPr>
          <p:cNvSpPr txBox="1"/>
          <p:nvPr/>
        </p:nvSpPr>
        <p:spPr>
          <a:xfrm>
            <a:off x="695943" y="4965884"/>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boy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up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early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morning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E58DE6B7-6644-45FC-9DDC-5B47DB05A520}"/>
              </a:ext>
            </a:extLst>
          </p:cNvPr>
          <p:cNvSpPr txBox="1"/>
          <p:nvPr/>
        </p:nvSpPr>
        <p:spPr>
          <a:xfrm>
            <a:off x="718810" y="4965884"/>
            <a:ext cx="506504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boy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up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early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tomorrow</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Oval 36">
            <a:extLst>
              <a:ext uri="{FF2B5EF4-FFF2-40B4-BE49-F238E27FC236}">
                <a16:creationId xmlns:a16="http://schemas.microsoft.com/office/drawing/2014/main" id="{FD4F1A74-8CE3-4757-8C6B-898CC587A6C0}"/>
              </a:ext>
            </a:extLst>
          </p:cNvPr>
          <p:cNvSpPr/>
          <p:nvPr/>
        </p:nvSpPr>
        <p:spPr>
          <a:xfrm>
            <a:off x="2615814" y="4662703"/>
            <a:ext cx="1129275" cy="418946"/>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82113406-DC4A-4926-A36F-9723344934F0}"/>
              </a:ext>
            </a:extLst>
          </p:cNvPr>
          <p:cNvSpPr txBox="1"/>
          <p:nvPr/>
        </p:nvSpPr>
        <p:spPr>
          <a:xfrm>
            <a:off x="695943" y="5515776"/>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Sport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E71DDAE1-ED93-4C26-A5D2-DC5667A9EAE8}"/>
              </a:ext>
            </a:extLst>
          </p:cNvPr>
          <p:cNvSpPr txBox="1"/>
          <p:nvPr/>
        </p:nvSpPr>
        <p:spPr>
          <a:xfrm>
            <a:off x="671538" y="5814533"/>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plan to do more sport.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7BCC528B-3B20-4C41-9255-3C5647501FD4}"/>
              </a:ext>
            </a:extLst>
          </p:cNvPr>
          <p:cNvSpPr txBox="1"/>
          <p:nvPr/>
        </p:nvSpPr>
        <p:spPr>
          <a:xfrm>
            <a:off x="668778" y="5840812"/>
            <a:ext cx="4770795"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Everybody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plans to do more sport.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Oval 40">
            <a:extLst>
              <a:ext uri="{FF2B5EF4-FFF2-40B4-BE49-F238E27FC236}">
                <a16:creationId xmlns:a16="http://schemas.microsoft.com/office/drawing/2014/main" id="{C4BFE963-5592-4247-B38B-EC6E22965AD2}"/>
              </a:ext>
            </a:extLst>
          </p:cNvPr>
          <p:cNvSpPr/>
          <p:nvPr/>
        </p:nvSpPr>
        <p:spPr>
          <a:xfrm>
            <a:off x="713654" y="5527269"/>
            <a:ext cx="612226" cy="360585"/>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Oval 41">
            <a:extLst>
              <a:ext uri="{FF2B5EF4-FFF2-40B4-BE49-F238E27FC236}">
                <a16:creationId xmlns:a16="http://schemas.microsoft.com/office/drawing/2014/main" id="{3AC1D991-32E6-4AFD-A3AC-9822CC4EBCEF}"/>
              </a:ext>
            </a:extLst>
          </p:cNvPr>
          <p:cNvSpPr/>
          <p:nvPr/>
        </p:nvSpPr>
        <p:spPr>
          <a:xfrm>
            <a:off x="1157429" y="3070454"/>
            <a:ext cx="987112" cy="2484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5468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3" grpId="0"/>
      <p:bldP spid="24" grpId="0" animBg="1"/>
      <p:bldP spid="25" grpId="0" animBg="1"/>
      <p:bldP spid="28" grpId="0"/>
      <p:bldP spid="29" grpId="0" animBg="1"/>
      <p:bldP spid="30" grpId="0" animBg="1"/>
      <p:bldP spid="32" grpId="0"/>
      <p:bldP spid="33" grpId="0" animBg="1"/>
      <p:bldP spid="35" grpId="0"/>
      <p:bldP spid="36" grpId="0" animBg="1"/>
      <p:bldP spid="37" grpId="0" animBg="1"/>
      <p:bldP spid="39" grpId="0"/>
      <p:bldP spid="40" grpId="0" animBg="1"/>
      <p:bldP spid="41" grpId="0" animBg="1"/>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das </a:t>
            </a:r>
            <a:r>
              <a:rPr lang="en-GB" sz="3600" b="1" dirty="0" err="1">
                <a:solidFill>
                  <a:schemeClr val="bg1"/>
                </a:solidFill>
              </a:rPr>
              <a:t>Chinesische</a:t>
            </a:r>
            <a:r>
              <a:rPr lang="en-GB" sz="3600" b="1" dirty="0">
                <a:solidFill>
                  <a:schemeClr val="bg1"/>
                </a:solidFill>
              </a:rPr>
              <a:t> </a:t>
            </a:r>
            <a:r>
              <a:rPr lang="en-GB" sz="3600" b="1" dirty="0" err="1">
                <a:solidFill>
                  <a:schemeClr val="bg1"/>
                </a:solidFill>
              </a:rPr>
              <a:t>Neujahrsfest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6908800" y="159962"/>
            <a:ext cx="5563891" cy="461665"/>
          </a:xfrm>
          <a:prstGeom prst="rect">
            <a:avLst/>
          </a:prstGeom>
          <a:noFill/>
        </p:spPr>
        <p:txBody>
          <a:bodyPr wrap="square" rtlCol="0">
            <a:spAutoFit/>
          </a:bodyPr>
          <a:lstStyle/>
          <a:p>
            <a:r>
              <a:rPr lang="en-US" sz="2400" dirty="0">
                <a:solidFill>
                  <a:schemeClr val="accent5">
                    <a:lumMod val="50000"/>
                  </a:schemeClr>
                </a:solidFill>
              </a:rPr>
              <a:t>Lies den Text </a:t>
            </a:r>
            <a:r>
              <a:rPr lang="en-US" sz="2400" dirty="0" err="1">
                <a:solidFill>
                  <a:schemeClr val="accent5">
                    <a:lumMod val="50000"/>
                  </a:schemeClr>
                </a:solidFill>
              </a:rPr>
              <a:t>laut</a:t>
            </a:r>
            <a:r>
              <a:rPr lang="en-US" sz="2400" dirty="0">
                <a:solidFill>
                  <a:schemeClr val="accent5">
                    <a:lumMod val="50000"/>
                  </a:schemeClr>
                </a:solidFill>
              </a:rPr>
              <a:t> </a:t>
            </a:r>
            <a:r>
              <a:rPr lang="en-US" sz="2400" dirty="0" err="1">
                <a:solidFill>
                  <a:schemeClr val="accent5">
                    <a:lumMod val="50000"/>
                  </a:schemeClr>
                </a:solidFill>
              </a:rPr>
              <a:t>vor</a:t>
            </a:r>
            <a:r>
              <a:rPr lang="en-US" sz="2400" dirty="0">
                <a:solidFill>
                  <a:schemeClr val="accent5">
                    <a:lumMod val="50000"/>
                  </a:schemeClr>
                </a:solidFill>
              </a:rPr>
              <a:t>.</a:t>
            </a:r>
          </a:p>
        </p:txBody>
      </p:sp>
      <p:pic>
        <p:nvPicPr>
          <p:cNvPr id="9" name="Picture 8" descr="A picture containing outdoor, transport, light&#10;&#10;Description automatically generated">
            <a:extLst>
              <a:ext uri="{FF2B5EF4-FFF2-40B4-BE49-F238E27FC236}">
                <a16:creationId xmlns:a16="http://schemas.microsoft.com/office/drawing/2014/main" id="{0E59063C-4513-4897-810B-39BAFBC939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32500" y="1658907"/>
            <a:ext cx="6159500" cy="4106333"/>
          </a:xfrm>
          <a:prstGeom prst="rect">
            <a:avLst/>
          </a:prstGeom>
        </p:spPr>
      </p:pic>
      <p:graphicFrame>
        <p:nvGraphicFramePr>
          <p:cNvPr id="2" name="Table 1">
            <a:extLst>
              <a:ext uri="{FF2B5EF4-FFF2-40B4-BE49-F238E27FC236}">
                <a16:creationId xmlns:a16="http://schemas.microsoft.com/office/drawing/2014/main" id="{01C2DA29-BC44-4100-978A-CE9FF5096E6D}"/>
              </a:ext>
            </a:extLst>
          </p:cNvPr>
          <p:cNvGraphicFramePr>
            <a:graphicFrameLocks noGrp="1"/>
          </p:cNvGraphicFramePr>
          <p:nvPr>
            <p:extLst>
              <p:ext uri="{D42A27DB-BD31-4B8C-83A1-F6EECF244321}">
                <p14:modId xmlns:p14="http://schemas.microsoft.com/office/powerpoint/2010/main" val="1036024884"/>
              </p:ext>
            </p:extLst>
          </p:nvPr>
        </p:nvGraphicFramePr>
        <p:xfrm>
          <a:off x="186871" y="1251075"/>
          <a:ext cx="7084786" cy="4777486"/>
        </p:xfrm>
        <a:graphic>
          <a:graphicData uri="http://schemas.openxmlformats.org/drawingml/2006/table">
            <a:tbl>
              <a:tblPr>
                <a:tableStyleId>{5C22544A-7EE6-4342-B048-85BDC9FD1C3A}</a:tableStyleId>
              </a:tblPr>
              <a:tblGrid>
                <a:gridCol w="7084786">
                  <a:extLst>
                    <a:ext uri="{9D8B030D-6E8A-4147-A177-3AD203B41FA5}">
                      <a16:colId xmlns:a16="http://schemas.microsoft.com/office/drawing/2014/main" val="145366862"/>
                    </a:ext>
                  </a:extLst>
                </a:gridCol>
              </a:tblGrid>
              <a:tr h="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b="1" dirty="0">
                          <a:solidFill>
                            <a:schemeClr val="bg1"/>
                          </a:solidFill>
                          <a:effectLst/>
                        </a:rPr>
                        <a:t>Man </a:t>
                      </a:r>
                      <a:r>
                        <a:rPr lang="en-GB" sz="2400" b="1" dirty="0" err="1">
                          <a:solidFill>
                            <a:schemeClr val="bg1"/>
                          </a:solidFill>
                          <a:effectLst/>
                        </a:rPr>
                        <a:t>feiert</a:t>
                      </a:r>
                      <a:r>
                        <a:rPr lang="en-GB" sz="2400" b="1" dirty="0">
                          <a:solidFill>
                            <a:schemeClr val="bg1"/>
                          </a:solidFill>
                          <a:effectLst/>
                        </a:rPr>
                        <a:t> das </a:t>
                      </a:r>
                      <a:r>
                        <a:rPr lang="en-GB" sz="2400" b="1" dirty="0" err="1">
                          <a:solidFill>
                            <a:schemeClr val="bg1"/>
                          </a:solidFill>
                          <a:effectLst/>
                        </a:rPr>
                        <a:t>Chinesische</a:t>
                      </a:r>
                      <a:r>
                        <a:rPr lang="en-GB" sz="2400" b="1" dirty="0">
                          <a:solidFill>
                            <a:schemeClr val="bg1"/>
                          </a:solidFill>
                          <a:effectLst/>
                        </a:rPr>
                        <a:t> </a:t>
                      </a:r>
                      <a:r>
                        <a:rPr lang="en-GB" sz="2400" b="1" dirty="0" err="1">
                          <a:solidFill>
                            <a:schemeClr val="bg1"/>
                          </a:solidFill>
                          <a:effectLst/>
                        </a:rPr>
                        <a:t>Neujahrsfest</a:t>
                      </a:r>
                      <a:r>
                        <a:rPr lang="en-GB" sz="2400" b="1" dirty="0">
                          <a:solidFill>
                            <a:schemeClr val="bg1"/>
                          </a:solidFill>
                          <a:effectLst/>
                        </a:rPr>
                        <a:t> </a:t>
                      </a:r>
                      <a:r>
                        <a:rPr lang="en-GB" sz="2400" b="1" dirty="0" err="1">
                          <a:solidFill>
                            <a:schemeClr val="bg1"/>
                          </a:solidFill>
                          <a:effectLst/>
                        </a:rPr>
                        <a:t>weltweit</a:t>
                      </a:r>
                      <a:r>
                        <a:rPr lang="en-GB" sz="2400" b="1" dirty="0">
                          <a:solidFill>
                            <a:schemeClr val="bg1"/>
                          </a:solidFill>
                          <a:effectLst/>
                        </a:rPr>
                        <a:t> – </a:t>
                      </a:r>
                      <a:r>
                        <a:rPr lang="en-GB" sz="2400" b="1" dirty="0" err="1">
                          <a:solidFill>
                            <a:schemeClr val="bg1"/>
                          </a:solidFill>
                          <a:effectLst/>
                        </a:rPr>
                        <a:t>auch</a:t>
                      </a:r>
                      <a:r>
                        <a:rPr lang="en-GB" sz="2400" b="1" dirty="0">
                          <a:solidFill>
                            <a:schemeClr val="bg1"/>
                          </a:solidFill>
                          <a:effectLst/>
                        </a:rPr>
                        <a:t> in Deutschland! </a:t>
                      </a:r>
                      <a:r>
                        <a:rPr lang="en-GB" sz="2400" b="1" dirty="0" err="1">
                          <a:solidFill>
                            <a:schemeClr val="bg1"/>
                          </a:solidFill>
                          <a:effectLst/>
                        </a:rPr>
                        <a:t>Rund</a:t>
                      </a:r>
                      <a:r>
                        <a:rPr lang="en-GB" sz="2400" b="1" dirty="0">
                          <a:solidFill>
                            <a:schemeClr val="bg1"/>
                          </a:solidFill>
                          <a:effectLst/>
                        </a:rPr>
                        <a:t> 120.000 Chines*</a:t>
                      </a:r>
                      <a:r>
                        <a:rPr lang="en-GB" sz="2400" b="1" dirty="0" err="1">
                          <a:solidFill>
                            <a:schemeClr val="bg1"/>
                          </a:solidFill>
                          <a:effectLst/>
                        </a:rPr>
                        <a:t>innen</a:t>
                      </a:r>
                      <a:r>
                        <a:rPr lang="en-GB" sz="2400" b="1" dirty="0">
                          <a:solidFill>
                            <a:schemeClr val="bg1"/>
                          </a:solidFill>
                          <a:effectLst/>
                        </a:rPr>
                        <a:t> leben in Deutschland und </a:t>
                      </a:r>
                      <a:r>
                        <a:rPr lang="en-GB" sz="2400" b="1" dirty="0" err="1">
                          <a:solidFill>
                            <a:schemeClr val="bg1"/>
                          </a:solidFill>
                          <a:effectLst/>
                        </a:rPr>
                        <a:t>feiern</a:t>
                      </a:r>
                      <a:r>
                        <a:rPr lang="en-GB" sz="2400" b="1" dirty="0">
                          <a:solidFill>
                            <a:schemeClr val="bg1"/>
                          </a:solidFill>
                          <a:effectLst/>
                        </a:rPr>
                        <a:t> </a:t>
                      </a:r>
                      <a:r>
                        <a:rPr lang="en-GB" sz="2400" b="1" dirty="0" err="1">
                          <a:solidFill>
                            <a:schemeClr val="bg1"/>
                          </a:solidFill>
                          <a:effectLst/>
                        </a:rPr>
                        <a:t>traditionelle</a:t>
                      </a:r>
                      <a:r>
                        <a:rPr lang="en-GB" sz="2400" b="1" dirty="0">
                          <a:solidFill>
                            <a:schemeClr val="bg1"/>
                          </a:solidFill>
                          <a:effectLst/>
                        </a:rPr>
                        <a:t> Feste </a:t>
                      </a:r>
                      <a:r>
                        <a:rPr lang="en-GB" sz="2400" b="1" dirty="0" err="1">
                          <a:solidFill>
                            <a:schemeClr val="bg1"/>
                          </a:solidFill>
                          <a:effectLst/>
                        </a:rPr>
                        <a:t>wie</a:t>
                      </a:r>
                      <a:r>
                        <a:rPr lang="en-GB" sz="2400" b="1" dirty="0">
                          <a:solidFill>
                            <a:schemeClr val="bg1"/>
                          </a:solidFill>
                          <a:effectLst/>
                        </a:rPr>
                        <a:t> das </a:t>
                      </a:r>
                      <a:r>
                        <a:rPr lang="en-GB" sz="2400" b="1" dirty="0" err="1">
                          <a:solidFill>
                            <a:schemeClr val="bg1"/>
                          </a:solidFill>
                          <a:effectLst/>
                        </a:rPr>
                        <a:t>chinesische</a:t>
                      </a:r>
                      <a:r>
                        <a:rPr lang="en-GB" sz="2400" b="1" dirty="0">
                          <a:solidFill>
                            <a:schemeClr val="bg1"/>
                          </a:solidFill>
                          <a:effectLst/>
                        </a:rPr>
                        <a:t> </a:t>
                      </a:r>
                      <a:r>
                        <a:rPr lang="en-GB" sz="2400" b="1" dirty="0" err="1">
                          <a:solidFill>
                            <a:schemeClr val="bg1"/>
                          </a:solidFill>
                          <a:effectLst/>
                        </a:rPr>
                        <a:t>Neujahr</a:t>
                      </a:r>
                      <a:r>
                        <a:rPr lang="en-GB" sz="2400" b="1" dirty="0">
                          <a:solidFill>
                            <a:schemeClr val="bg1"/>
                          </a:solidFill>
                          <a:effectLst/>
                        </a:rPr>
                        <a:t>, </a:t>
                      </a:r>
                      <a:r>
                        <a:rPr lang="en-GB" sz="2400" b="1" dirty="0" err="1">
                          <a:solidFill>
                            <a:schemeClr val="bg1"/>
                          </a:solidFill>
                          <a:effectLst/>
                        </a:rPr>
                        <a:t>auch</a:t>
                      </a:r>
                      <a:r>
                        <a:rPr lang="en-GB" sz="2400" b="1" dirty="0">
                          <a:solidFill>
                            <a:schemeClr val="bg1"/>
                          </a:solidFill>
                          <a:effectLst/>
                        </a:rPr>
                        <a:t> </a:t>
                      </a:r>
                      <a:r>
                        <a:rPr lang="en-GB" sz="2400" b="1" dirty="0" err="1">
                          <a:solidFill>
                            <a:schemeClr val="bg1"/>
                          </a:solidFill>
                          <a:effectLst/>
                        </a:rPr>
                        <a:t>bekannt</a:t>
                      </a:r>
                      <a:r>
                        <a:rPr lang="en-GB" sz="2400" b="1" dirty="0">
                          <a:solidFill>
                            <a:schemeClr val="bg1"/>
                          </a:solidFill>
                          <a:effectLst/>
                        </a:rPr>
                        <a:t> </a:t>
                      </a:r>
                      <a:r>
                        <a:rPr lang="en-GB" sz="2400" b="1" dirty="0" err="1">
                          <a:solidFill>
                            <a:schemeClr val="bg1"/>
                          </a:solidFill>
                          <a:effectLst/>
                        </a:rPr>
                        <a:t>als</a:t>
                      </a:r>
                      <a:r>
                        <a:rPr lang="en-GB" sz="2400" b="1" dirty="0">
                          <a:solidFill>
                            <a:schemeClr val="bg1"/>
                          </a:solidFill>
                          <a:effectLst/>
                        </a:rPr>
                        <a:t> </a:t>
                      </a:r>
                      <a:r>
                        <a:rPr lang="en-GB" sz="2400" b="1" dirty="0" err="1">
                          <a:solidFill>
                            <a:schemeClr val="bg1"/>
                          </a:solidFill>
                          <a:effectLst/>
                        </a:rPr>
                        <a:t>Frühlingsfest</a:t>
                      </a:r>
                      <a:r>
                        <a:rPr lang="en-GB" sz="2400" b="1" baseline="30000" dirty="0">
                          <a:solidFill>
                            <a:schemeClr val="bg1"/>
                          </a:solidFill>
                          <a:effectLst/>
                        </a:rPr>
                        <a:t>*</a:t>
                      </a:r>
                      <a:r>
                        <a:rPr lang="en-GB" sz="2400" b="1" dirty="0">
                          <a:solidFill>
                            <a:schemeClr val="bg1"/>
                          </a:solidFill>
                          <a:effectLst/>
                        </a:rPr>
                        <a:t>. Es </a:t>
                      </a:r>
                      <a:r>
                        <a:rPr lang="en-GB" sz="2400" b="1" dirty="0" err="1">
                          <a:solidFill>
                            <a:schemeClr val="bg1"/>
                          </a:solidFill>
                          <a:effectLst/>
                        </a:rPr>
                        <a:t>findet</a:t>
                      </a:r>
                      <a:r>
                        <a:rPr lang="en-GB" sz="2400" b="1" dirty="0">
                          <a:solidFill>
                            <a:schemeClr val="bg1"/>
                          </a:solidFill>
                          <a:effectLst/>
                        </a:rPr>
                        <a:t> </a:t>
                      </a:r>
                      <a:r>
                        <a:rPr lang="en-GB" sz="2400" b="1" dirty="0" err="1">
                          <a:solidFill>
                            <a:schemeClr val="bg1"/>
                          </a:solidFill>
                          <a:effectLst/>
                        </a:rPr>
                        <a:t>einmal</a:t>
                      </a:r>
                      <a:r>
                        <a:rPr lang="en-GB" sz="2400" b="1" dirty="0">
                          <a:solidFill>
                            <a:schemeClr val="bg1"/>
                          </a:solidFill>
                          <a:effectLst/>
                        </a:rPr>
                        <a:t> pro </a:t>
                      </a:r>
                      <a:r>
                        <a:rPr lang="en-GB" sz="2400" b="1" dirty="0" err="1">
                          <a:solidFill>
                            <a:schemeClr val="bg1"/>
                          </a:solidFill>
                          <a:effectLst/>
                        </a:rPr>
                        <a:t>Jahr</a:t>
                      </a:r>
                      <a:r>
                        <a:rPr lang="en-GB" sz="2400" b="1" dirty="0">
                          <a:solidFill>
                            <a:schemeClr val="bg1"/>
                          </a:solidFill>
                          <a:effectLst/>
                        </a:rPr>
                        <a:t> </a:t>
                      </a:r>
                      <a:r>
                        <a:rPr lang="en-GB" sz="2400" b="1" dirty="0" err="1">
                          <a:solidFill>
                            <a:schemeClr val="bg1"/>
                          </a:solidFill>
                          <a:effectLst/>
                        </a:rPr>
                        <a:t>im</a:t>
                      </a:r>
                      <a:r>
                        <a:rPr lang="en-GB" sz="2400" b="1" dirty="0">
                          <a:solidFill>
                            <a:schemeClr val="bg1"/>
                          </a:solidFill>
                          <a:effectLst/>
                        </a:rPr>
                        <a:t> </a:t>
                      </a:r>
                      <a:r>
                        <a:rPr lang="en-GB" sz="2400" b="1" dirty="0" err="1">
                          <a:solidFill>
                            <a:schemeClr val="bg1"/>
                          </a:solidFill>
                          <a:effectLst/>
                        </a:rPr>
                        <a:t>Januar</a:t>
                      </a:r>
                      <a:r>
                        <a:rPr lang="en-GB" sz="2400" b="1" dirty="0">
                          <a:solidFill>
                            <a:schemeClr val="bg1"/>
                          </a:solidFill>
                          <a:effectLst/>
                        </a:rPr>
                        <a:t> </a:t>
                      </a:r>
                      <a:r>
                        <a:rPr lang="en-GB" sz="2400" b="1" dirty="0" err="1">
                          <a:solidFill>
                            <a:schemeClr val="bg1"/>
                          </a:solidFill>
                          <a:effectLst/>
                        </a:rPr>
                        <a:t>oder</a:t>
                      </a:r>
                      <a:r>
                        <a:rPr lang="en-GB" sz="2400" b="1" dirty="0">
                          <a:solidFill>
                            <a:schemeClr val="bg1"/>
                          </a:solidFill>
                          <a:effectLst/>
                        </a:rPr>
                        <a:t> </a:t>
                      </a:r>
                      <a:r>
                        <a:rPr lang="en-GB" sz="2400" b="1" dirty="0" err="1">
                          <a:solidFill>
                            <a:schemeClr val="bg1"/>
                          </a:solidFill>
                          <a:effectLst/>
                        </a:rPr>
                        <a:t>Februar</a:t>
                      </a:r>
                      <a:r>
                        <a:rPr lang="en-GB" sz="2400" b="1" dirty="0">
                          <a:solidFill>
                            <a:schemeClr val="bg1"/>
                          </a:solidFill>
                          <a:effectLst/>
                        </a:rPr>
                        <a:t> </a:t>
                      </a:r>
                      <a:r>
                        <a:rPr lang="en-GB" sz="2400" b="1" dirty="0" err="1">
                          <a:solidFill>
                            <a:schemeClr val="bg1"/>
                          </a:solidFill>
                          <a:effectLst/>
                        </a:rPr>
                        <a:t>statt</a:t>
                      </a:r>
                      <a:r>
                        <a:rPr lang="en-GB" sz="2400" b="1" dirty="0">
                          <a:solidFill>
                            <a:schemeClr val="bg1"/>
                          </a:solidFill>
                          <a:effectLst/>
                        </a:rPr>
                        <a:t>.  </a:t>
                      </a:r>
                    </a:p>
                    <a:p>
                      <a:pPr algn="l">
                        <a:lnSpc>
                          <a:spcPct val="107000"/>
                        </a:lnSpc>
                        <a:spcAft>
                          <a:spcPts val="800"/>
                        </a:spcAft>
                      </a:pPr>
                      <a:r>
                        <a:rPr lang="en-GB" sz="2400" b="1" dirty="0" err="1">
                          <a:solidFill>
                            <a:schemeClr val="bg1"/>
                          </a:solidFill>
                          <a:effectLst/>
                        </a:rPr>
                        <a:t>Nicht</a:t>
                      </a:r>
                      <a:r>
                        <a:rPr lang="en-GB" sz="2400" b="1" dirty="0">
                          <a:solidFill>
                            <a:schemeClr val="bg1"/>
                          </a:solidFill>
                          <a:effectLst/>
                        </a:rPr>
                        <a:t> </a:t>
                      </a:r>
                      <a:r>
                        <a:rPr lang="en-GB" sz="2400" b="1" dirty="0" err="1">
                          <a:solidFill>
                            <a:schemeClr val="bg1"/>
                          </a:solidFill>
                          <a:effectLst/>
                        </a:rPr>
                        <a:t>nur</a:t>
                      </a:r>
                      <a:r>
                        <a:rPr lang="en-GB" sz="2400" b="1" dirty="0">
                          <a:solidFill>
                            <a:schemeClr val="bg1"/>
                          </a:solidFill>
                          <a:effectLst/>
                        </a:rPr>
                        <a:t> China </a:t>
                      </a:r>
                      <a:r>
                        <a:rPr lang="en-GB" sz="2400" b="1" dirty="0" err="1">
                          <a:solidFill>
                            <a:schemeClr val="bg1"/>
                          </a:solidFill>
                          <a:effectLst/>
                        </a:rPr>
                        <a:t>feiert</a:t>
                      </a:r>
                      <a:r>
                        <a:rPr lang="en-GB" sz="2400" b="1" dirty="0">
                          <a:solidFill>
                            <a:schemeClr val="bg1"/>
                          </a:solidFill>
                          <a:effectLst/>
                        </a:rPr>
                        <a:t> dieses Fest! Auch in Vietnam, </a:t>
                      </a:r>
                      <a:r>
                        <a:rPr lang="en-GB" sz="2400" b="1" dirty="0" err="1">
                          <a:solidFill>
                            <a:schemeClr val="bg1"/>
                          </a:solidFill>
                          <a:effectLst/>
                        </a:rPr>
                        <a:t>Indonesien</a:t>
                      </a:r>
                      <a:r>
                        <a:rPr lang="en-GB" sz="2400" b="1" dirty="0">
                          <a:solidFill>
                            <a:schemeClr val="bg1"/>
                          </a:solidFill>
                          <a:effectLst/>
                        </a:rPr>
                        <a:t>, Korea und </a:t>
                      </a:r>
                      <a:r>
                        <a:rPr lang="en-GB" sz="2400" b="1" dirty="0" err="1">
                          <a:solidFill>
                            <a:schemeClr val="bg1"/>
                          </a:solidFill>
                          <a:effectLst/>
                        </a:rPr>
                        <a:t>anderen</a:t>
                      </a:r>
                      <a:r>
                        <a:rPr lang="en-GB" sz="2400" b="1" dirty="0">
                          <a:solidFill>
                            <a:schemeClr val="bg1"/>
                          </a:solidFill>
                          <a:effectLst/>
                        </a:rPr>
                        <a:t> </a:t>
                      </a:r>
                      <a:r>
                        <a:rPr lang="en-GB" sz="2400" b="1" dirty="0" err="1">
                          <a:solidFill>
                            <a:schemeClr val="bg1"/>
                          </a:solidFill>
                          <a:effectLst/>
                        </a:rPr>
                        <a:t>Ländern</a:t>
                      </a:r>
                      <a:r>
                        <a:rPr lang="en-GB" sz="2400" b="1" dirty="0">
                          <a:solidFill>
                            <a:schemeClr val="bg1"/>
                          </a:solidFill>
                          <a:effectLst/>
                        </a:rPr>
                        <a:t> </a:t>
                      </a:r>
                      <a:r>
                        <a:rPr lang="en-GB" sz="2400" b="1" dirty="0" err="1">
                          <a:solidFill>
                            <a:schemeClr val="bg1"/>
                          </a:solidFill>
                          <a:effectLst/>
                        </a:rPr>
                        <a:t>feiert</a:t>
                      </a:r>
                      <a:r>
                        <a:rPr lang="en-GB" sz="2400" b="1" dirty="0">
                          <a:solidFill>
                            <a:schemeClr val="bg1"/>
                          </a:solidFill>
                          <a:effectLst/>
                        </a:rPr>
                        <a:t> man. Das </a:t>
                      </a:r>
                      <a:r>
                        <a:rPr lang="en-GB" sz="2400" b="1" dirty="0" err="1">
                          <a:solidFill>
                            <a:schemeClr val="bg1"/>
                          </a:solidFill>
                          <a:effectLst/>
                        </a:rPr>
                        <a:t>heißt</a:t>
                      </a:r>
                      <a:r>
                        <a:rPr lang="en-GB" sz="2400" b="1" dirty="0">
                          <a:solidFill>
                            <a:schemeClr val="bg1"/>
                          </a:solidFill>
                          <a:effectLst/>
                        </a:rPr>
                        <a:t>, </a:t>
                      </a:r>
                      <a:r>
                        <a:rPr lang="en-GB" sz="2400" b="1" dirty="0" err="1">
                          <a:solidFill>
                            <a:schemeClr val="bg1"/>
                          </a:solidFill>
                          <a:effectLst/>
                        </a:rPr>
                        <a:t>ungefähr</a:t>
                      </a:r>
                      <a:r>
                        <a:rPr lang="en-GB" sz="2400" b="1" baseline="30000" dirty="0">
                          <a:solidFill>
                            <a:schemeClr val="bg1"/>
                          </a:solidFill>
                          <a:effectLst/>
                        </a:rPr>
                        <a:t>*</a:t>
                      </a:r>
                      <a:r>
                        <a:rPr lang="en-GB" sz="2400" b="1" dirty="0">
                          <a:solidFill>
                            <a:schemeClr val="bg1"/>
                          </a:solidFill>
                          <a:effectLst/>
                        </a:rPr>
                        <a:t> </a:t>
                      </a:r>
                      <a:r>
                        <a:rPr lang="en-GB" sz="2400" b="1" spc="60" dirty="0">
                          <a:solidFill>
                            <a:schemeClr val="bg1"/>
                          </a:solidFill>
                          <a:effectLst/>
                        </a:rPr>
                        <a:t>20% der </a:t>
                      </a:r>
                      <a:r>
                        <a:rPr lang="en-GB" sz="2400" b="1" spc="60" dirty="0" err="1">
                          <a:solidFill>
                            <a:schemeClr val="bg1"/>
                          </a:solidFill>
                          <a:effectLst/>
                        </a:rPr>
                        <a:t>ganzen</a:t>
                      </a:r>
                      <a:r>
                        <a:rPr lang="en-GB" sz="2400" b="1" spc="60" dirty="0">
                          <a:solidFill>
                            <a:schemeClr val="bg1"/>
                          </a:solidFill>
                          <a:effectLst/>
                        </a:rPr>
                        <a:t> </a:t>
                      </a:r>
                      <a:r>
                        <a:rPr lang="en-GB" sz="2400" b="1" spc="60" dirty="0" err="1">
                          <a:solidFill>
                            <a:schemeClr val="bg1"/>
                          </a:solidFill>
                          <a:effectLst/>
                        </a:rPr>
                        <a:t>Weltbevölkerung</a:t>
                      </a:r>
                      <a:r>
                        <a:rPr lang="en-GB" sz="2400" b="1" spc="60" dirty="0">
                          <a:solidFill>
                            <a:schemeClr val="bg1"/>
                          </a:solidFill>
                          <a:effectLst/>
                        </a:rPr>
                        <a:t>.</a:t>
                      </a:r>
                      <a:r>
                        <a:rPr lang="en-GB" sz="2400" b="1" dirty="0">
                          <a:solidFill>
                            <a:schemeClr val="bg1"/>
                          </a:solidFill>
                          <a:effectLst/>
                        </a:rPr>
                        <a:t> Aber </a:t>
                      </a:r>
                      <a:r>
                        <a:rPr lang="en-GB" sz="2400" b="1" dirty="0" err="1">
                          <a:solidFill>
                            <a:schemeClr val="bg1"/>
                          </a:solidFill>
                          <a:effectLst/>
                        </a:rPr>
                        <a:t>wie</a:t>
                      </a:r>
                      <a:r>
                        <a:rPr lang="en-GB" sz="2400" b="1" dirty="0">
                          <a:solidFill>
                            <a:schemeClr val="bg1"/>
                          </a:solidFill>
                          <a:effectLst/>
                        </a:rPr>
                        <a:t> </a:t>
                      </a:r>
                      <a:r>
                        <a:rPr lang="en-GB" sz="2400" b="1" dirty="0" err="1">
                          <a:solidFill>
                            <a:schemeClr val="bg1"/>
                          </a:solidFill>
                          <a:effectLst/>
                        </a:rPr>
                        <a:t>feiern</a:t>
                      </a:r>
                      <a:r>
                        <a:rPr lang="en-GB" sz="2400" b="1" dirty="0">
                          <a:solidFill>
                            <a:schemeClr val="bg1"/>
                          </a:solidFill>
                          <a:effectLst/>
                        </a:rPr>
                        <a:t> </a:t>
                      </a:r>
                      <a:r>
                        <a:rPr lang="en-GB" sz="2400" b="1" dirty="0" err="1">
                          <a:solidFill>
                            <a:schemeClr val="bg1"/>
                          </a:solidFill>
                          <a:effectLst/>
                        </a:rPr>
                        <a:t>sie</a:t>
                      </a:r>
                      <a:r>
                        <a:rPr lang="en-GB" sz="2400" b="1" dirty="0">
                          <a:solidFill>
                            <a:schemeClr val="bg1"/>
                          </a:solidFill>
                          <a:effectLst/>
                        </a:rPr>
                        <a:t> </a:t>
                      </a:r>
                      <a:r>
                        <a:rPr lang="en-GB" sz="2400" b="1" dirty="0" err="1">
                          <a:solidFill>
                            <a:schemeClr val="bg1"/>
                          </a:solidFill>
                          <a:effectLst/>
                        </a:rPr>
                        <a:t>genau</a:t>
                      </a:r>
                      <a:r>
                        <a:rPr lang="en-GB" sz="2400" b="1" dirty="0">
                          <a:solidFill>
                            <a:schemeClr val="bg1"/>
                          </a:solidFill>
                          <a:effectLst/>
                        </a:rPr>
                        <a:t>?</a:t>
                      </a:r>
                      <a:endPar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solidFill>
                      <a:srgbClr val="FF0000"/>
                    </a:solidFill>
                  </a:tcPr>
                </a:tc>
                <a:extLst>
                  <a:ext uri="{0D108BD9-81ED-4DB2-BD59-A6C34878D82A}">
                    <a16:rowId xmlns:a16="http://schemas.microsoft.com/office/drawing/2014/main" val="279925930"/>
                  </a:ext>
                </a:extLst>
              </a:tr>
            </a:tbl>
          </a:graphicData>
        </a:graphic>
      </p:graphicFrame>
      <p:pic>
        <p:nvPicPr>
          <p:cNvPr id="8" name="9.2.1.1 Slide 25 Austria">
            <a:hlinkClick r:id="" action="ppaction://media"/>
            <a:extLst>
              <a:ext uri="{FF2B5EF4-FFF2-40B4-BE49-F238E27FC236}">
                <a16:creationId xmlns:a16="http://schemas.microsoft.com/office/drawing/2014/main" id="{15B7B717-A23F-46AF-BD76-FD73ADF01A2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23018" y="839523"/>
            <a:ext cx="688670" cy="688670"/>
          </a:xfrm>
          <a:prstGeom prst="rect">
            <a:avLst/>
          </a:prstGeom>
        </p:spPr>
      </p:pic>
      <p:pic>
        <p:nvPicPr>
          <p:cNvPr id="10" name="9.2.1.1 Slide 25 Germany">
            <a:hlinkClick r:id="" action="ppaction://media"/>
            <a:extLst>
              <a:ext uri="{FF2B5EF4-FFF2-40B4-BE49-F238E27FC236}">
                <a16:creationId xmlns:a16="http://schemas.microsoft.com/office/drawing/2014/main" id="{70A55F1B-03EC-4147-ADC2-87833F554B5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023398" y="911042"/>
            <a:ext cx="617151" cy="617151"/>
          </a:xfrm>
          <a:prstGeom prst="rect">
            <a:avLst/>
          </a:prstGeom>
        </p:spPr>
      </p:pic>
      <p:pic>
        <p:nvPicPr>
          <p:cNvPr id="12" name="Picture 11">
            <a:extLst>
              <a:ext uri="{FF2B5EF4-FFF2-40B4-BE49-F238E27FC236}">
                <a16:creationId xmlns:a16="http://schemas.microsoft.com/office/drawing/2014/main" id="{FA9C478F-E219-4619-A638-755C29D24B4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758559" y="1050902"/>
            <a:ext cx="391225" cy="226177"/>
          </a:xfrm>
          <a:prstGeom prst="rect">
            <a:avLst/>
          </a:prstGeom>
        </p:spPr>
      </p:pic>
      <p:pic>
        <p:nvPicPr>
          <p:cNvPr id="14" name="Picture 13" descr="Shape, background pattern&#10;&#10;Description automatically generated">
            <a:extLst>
              <a:ext uri="{FF2B5EF4-FFF2-40B4-BE49-F238E27FC236}">
                <a16:creationId xmlns:a16="http://schemas.microsoft.com/office/drawing/2014/main" id="{1C451E40-06B6-4F41-856A-8EBDE300679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531038" y="1092760"/>
            <a:ext cx="376962" cy="226177"/>
          </a:xfrm>
          <a:prstGeom prst="rect">
            <a:avLst/>
          </a:prstGeom>
        </p:spPr>
      </p:pic>
      <p:sp>
        <p:nvSpPr>
          <p:cNvPr id="7" name="Speech Bubble: Rectangle with Corners Rounded 6">
            <a:extLst>
              <a:ext uri="{FF2B5EF4-FFF2-40B4-BE49-F238E27FC236}">
                <a16:creationId xmlns:a16="http://schemas.microsoft.com/office/drawing/2014/main" id="{D697BA56-3D24-4A8D-BE79-6E45678AAD51}"/>
              </a:ext>
            </a:extLst>
          </p:cNvPr>
          <p:cNvSpPr/>
          <p:nvPr/>
        </p:nvSpPr>
        <p:spPr>
          <a:xfrm>
            <a:off x="6410018" y="5631501"/>
            <a:ext cx="3474949" cy="617151"/>
          </a:xfrm>
          <a:prstGeom prst="wedgeRoundRectCallout">
            <a:avLst>
              <a:gd name="adj1" fmla="val -22939"/>
              <a:gd name="adj2" fmla="val -4882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der </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Frühling</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spring</a:t>
            </a:r>
            <a:b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ungefähr</a:t>
            </a:r>
            <a:r>
              <a:rPr lang="en-GB" sz="2000" dirty="0">
                <a:solidFill>
                  <a:prstClr val="white"/>
                </a:solidFill>
              </a:rPr>
              <a:t> –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approximately</a:t>
            </a:r>
          </a:p>
        </p:txBody>
      </p:sp>
    </p:spTree>
    <p:extLst>
      <p:ext uri="{BB962C8B-B14F-4D97-AF65-F5344CB8AC3E}">
        <p14:creationId xmlns:p14="http://schemas.microsoft.com/office/powerpoint/2010/main" val="391296865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audio>
              <p:cMediaNode vol="80000">
                <p:cTn id="3"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888217" cy="869950"/>
          </a:xfrm>
          <a:prstGeom prst="rect">
            <a:avLst/>
          </a:prstGeom>
        </p:spPr>
      </p:pic>
      <p:sp>
        <p:nvSpPr>
          <p:cNvPr id="4" name="Title 3"/>
          <p:cNvSpPr>
            <a:spLocks noGrp="1"/>
          </p:cNvSpPr>
          <p:nvPr>
            <p:ph type="title"/>
          </p:nvPr>
        </p:nvSpPr>
        <p:spPr>
          <a:xfrm>
            <a:off x="0" y="321466"/>
            <a:ext cx="8077200" cy="707849"/>
          </a:xfrm>
        </p:spPr>
        <p:txBody>
          <a:bodyPr>
            <a:normAutofit/>
          </a:bodyPr>
          <a:lstStyle/>
          <a:p>
            <a:r>
              <a:rPr lang="en-GB" sz="3000" b="1" dirty="0" err="1">
                <a:solidFill>
                  <a:schemeClr val="bg1"/>
                </a:solidFill>
              </a:rPr>
              <a:t>Bindewörter</a:t>
            </a:r>
            <a:r>
              <a:rPr lang="en-GB" sz="3000" b="1" dirty="0">
                <a:solidFill>
                  <a:schemeClr val="bg1"/>
                </a:solidFill>
              </a:rPr>
              <a:t> (conjunctions)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Speech Bubble: Rectangle with Corners Rounded 19">
            <a:extLst>
              <a:ext uri="{FF2B5EF4-FFF2-40B4-BE49-F238E27FC236}">
                <a16:creationId xmlns:a16="http://schemas.microsoft.com/office/drawing/2014/main" id="{310B6995-772B-48CB-8395-BFDE9A83DFE0}"/>
              </a:ext>
            </a:extLst>
          </p:cNvPr>
          <p:cNvSpPr/>
          <p:nvPr/>
        </p:nvSpPr>
        <p:spPr>
          <a:xfrm>
            <a:off x="79015" y="1385127"/>
            <a:ext cx="5586062" cy="568634"/>
          </a:xfrm>
          <a:prstGeom prst="wedgeRoundRectCallout">
            <a:avLst>
              <a:gd name="adj1" fmla="val 16424"/>
              <a:gd name="adj2" fmla="val 4926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that some</a:t>
            </a:r>
            <a:r>
              <a:rPr kumimoji="0" lang="en-US" sz="2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conjunctions kick the verb to the end of the clause:</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Speech Bubble: Rectangle with Corners Rounded 20">
            <a:extLst>
              <a:ext uri="{FF2B5EF4-FFF2-40B4-BE49-F238E27FC236}">
                <a16:creationId xmlns:a16="http://schemas.microsoft.com/office/drawing/2014/main" id="{17BF10FB-0DEA-45EB-BD3F-FE797A387CA7}"/>
              </a:ext>
            </a:extLst>
          </p:cNvPr>
          <p:cNvSpPr/>
          <p:nvPr/>
        </p:nvSpPr>
        <p:spPr>
          <a:xfrm>
            <a:off x="918649" y="2124558"/>
            <a:ext cx="3532813" cy="349836"/>
          </a:xfrm>
          <a:prstGeom prst="wedgeRoundRectCallout">
            <a:avLst>
              <a:gd name="adj1" fmla="val 23921"/>
              <a:gd name="adj2" fmla="val 8370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This is word</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order 3 (WO3).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Speech Bubble: Rectangle with Corners Rounded 19">
            <a:extLst>
              <a:ext uri="{FF2B5EF4-FFF2-40B4-BE49-F238E27FC236}">
                <a16:creationId xmlns:a16="http://schemas.microsoft.com/office/drawing/2014/main" id="{1867F609-934D-4C99-9843-CCA976B33425}"/>
              </a:ext>
            </a:extLst>
          </p:cNvPr>
          <p:cNvSpPr/>
          <p:nvPr/>
        </p:nvSpPr>
        <p:spPr>
          <a:xfrm>
            <a:off x="6087316" y="1369692"/>
            <a:ext cx="5586062" cy="568634"/>
          </a:xfrm>
          <a:prstGeom prst="wedgeRoundRectCallout">
            <a:avLst>
              <a:gd name="adj1" fmla="val 16424"/>
              <a:gd name="adj2" fmla="val 4926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Other conjunctions</a:t>
            </a:r>
            <a:r>
              <a:rPr kumimoji="0" lang="en-US" sz="2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do not change the word order:</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7" name="Straight Connector 6">
            <a:extLst>
              <a:ext uri="{FF2B5EF4-FFF2-40B4-BE49-F238E27FC236}">
                <a16:creationId xmlns:a16="http://schemas.microsoft.com/office/drawing/2014/main" id="{37D2B058-61F2-480A-A36A-A0C65EE3AC79}"/>
              </a:ext>
            </a:extLst>
          </p:cNvPr>
          <p:cNvCxnSpPr/>
          <p:nvPr/>
        </p:nvCxnSpPr>
        <p:spPr>
          <a:xfrm>
            <a:off x="6011918" y="1249207"/>
            <a:ext cx="0" cy="5013715"/>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FD20F07-9660-476A-B3A9-CB902285A467}"/>
              </a:ext>
            </a:extLst>
          </p:cNvPr>
          <p:cNvSpPr txBox="1"/>
          <p:nvPr/>
        </p:nvSpPr>
        <p:spPr>
          <a:xfrm>
            <a:off x="253479" y="2446931"/>
            <a:ext cx="5221221" cy="430887"/>
          </a:xfrm>
          <a:prstGeom prst="rect">
            <a:avLst/>
          </a:prstGeom>
          <a:noFill/>
        </p:spPr>
        <p:txBody>
          <a:bodyPr wrap="square" rtlCol="0">
            <a:spAutoFit/>
          </a:bodyPr>
          <a:lstStyle/>
          <a:p>
            <a:pPr algn="l"/>
            <a:r>
              <a:rPr lang="en-GB" sz="2200" dirty="0" err="1">
                <a:solidFill>
                  <a:schemeClr val="accent5">
                    <a:lumMod val="50000"/>
                  </a:schemeClr>
                </a:solidFill>
              </a:rPr>
              <a:t>Wir</a:t>
            </a:r>
            <a:r>
              <a:rPr lang="en-GB" sz="2200" dirty="0">
                <a:solidFill>
                  <a:schemeClr val="accent5">
                    <a:lumMod val="50000"/>
                  </a:schemeClr>
                </a:solidFill>
              </a:rPr>
              <a:t> </a:t>
            </a:r>
            <a:r>
              <a:rPr lang="en-GB" sz="2200" dirty="0" err="1">
                <a:solidFill>
                  <a:schemeClr val="accent5">
                    <a:lumMod val="50000"/>
                  </a:schemeClr>
                </a:solidFill>
              </a:rPr>
              <a:t>feiern</a:t>
            </a:r>
            <a:r>
              <a:rPr lang="en-GB" sz="2200" dirty="0">
                <a:solidFill>
                  <a:schemeClr val="accent5">
                    <a:lumMod val="50000"/>
                  </a:schemeClr>
                </a:solidFill>
              </a:rPr>
              <a:t>, </a:t>
            </a:r>
            <a:r>
              <a:rPr lang="en-GB" sz="2200" dirty="0" err="1">
                <a:solidFill>
                  <a:srgbClr val="EA5F00"/>
                </a:solidFill>
              </a:rPr>
              <a:t>weil</a:t>
            </a:r>
            <a:r>
              <a:rPr lang="en-GB" sz="2200" dirty="0">
                <a:solidFill>
                  <a:schemeClr val="accent5">
                    <a:lumMod val="50000"/>
                  </a:schemeClr>
                </a:solidFill>
              </a:rPr>
              <a:t> es </a:t>
            </a:r>
            <a:r>
              <a:rPr lang="en-GB" sz="2200" dirty="0" err="1">
                <a:solidFill>
                  <a:schemeClr val="accent5">
                    <a:lumMod val="50000"/>
                  </a:schemeClr>
                </a:solidFill>
              </a:rPr>
              <a:t>Spaß</a:t>
            </a:r>
            <a:r>
              <a:rPr lang="en-GB" sz="2200" dirty="0">
                <a:solidFill>
                  <a:schemeClr val="accent5">
                    <a:lumMod val="50000"/>
                  </a:schemeClr>
                </a:solidFill>
              </a:rPr>
              <a:t> </a:t>
            </a:r>
            <a:r>
              <a:rPr lang="en-GB" sz="2200" b="1" dirty="0" err="1">
                <a:solidFill>
                  <a:schemeClr val="accent5">
                    <a:lumMod val="50000"/>
                  </a:schemeClr>
                </a:solidFill>
              </a:rPr>
              <a:t>macht</a:t>
            </a:r>
            <a:r>
              <a:rPr lang="en-GB" sz="2200" dirty="0">
                <a:solidFill>
                  <a:schemeClr val="accent5">
                    <a:lumMod val="50000"/>
                  </a:schemeClr>
                </a:solidFill>
              </a:rPr>
              <a:t>.</a:t>
            </a:r>
          </a:p>
        </p:txBody>
      </p:sp>
      <p:sp>
        <p:nvSpPr>
          <p:cNvPr id="27" name="TextBox 26">
            <a:extLst>
              <a:ext uri="{FF2B5EF4-FFF2-40B4-BE49-F238E27FC236}">
                <a16:creationId xmlns:a16="http://schemas.microsoft.com/office/drawing/2014/main" id="{4621196D-8AA6-493A-BEEF-F6A2A67E1A92}"/>
              </a:ext>
            </a:extLst>
          </p:cNvPr>
          <p:cNvSpPr txBox="1"/>
          <p:nvPr/>
        </p:nvSpPr>
        <p:spPr>
          <a:xfrm>
            <a:off x="6053364" y="2446479"/>
            <a:ext cx="5221221" cy="430887"/>
          </a:xfrm>
          <a:prstGeom prst="rect">
            <a:avLst/>
          </a:prstGeom>
          <a:noFill/>
        </p:spPr>
        <p:txBody>
          <a:bodyPr wrap="square" rtlCol="0">
            <a:spAutoFit/>
          </a:bodyPr>
          <a:lstStyle/>
          <a:p>
            <a:pPr algn="l"/>
            <a:r>
              <a:rPr lang="en-GB" sz="2200" dirty="0" err="1">
                <a:solidFill>
                  <a:schemeClr val="accent5">
                    <a:lumMod val="50000"/>
                  </a:schemeClr>
                </a:solidFill>
              </a:rPr>
              <a:t>Wir</a:t>
            </a:r>
            <a:r>
              <a:rPr lang="en-GB" sz="2200" dirty="0">
                <a:solidFill>
                  <a:schemeClr val="accent5">
                    <a:lumMod val="50000"/>
                  </a:schemeClr>
                </a:solidFill>
              </a:rPr>
              <a:t> </a:t>
            </a:r>
            <a:r>
              <a:rPr lang="en-GB" sz="2200" dirty="0" err="1">
                <a:solidFill>
                  <a:schemeClr val="accent5">
                    <a:lumMod val="50000"/>
                  </a:schemeClr>
                </a:solidFill>
              </a:rPr>
              <a:t>feiern</a:t>
            </a:r>
            <a:r>
              <a:rPr lang="en-GB" sz="2200" dirty="0">
                <a:solidFill>
                  <a:schemeClr val="accent5">
                    <a:lumMod val="50000"/>
                  </a:schemeClr>
                </a:solidFill>
              </a:rPr>
              <a:t>, </a:t>
            </a:r>
            <a:r>
              <a:rPr lang="en-GB" sz="2200" dirty="0" err="1">
                <a:solidFill>
                  <a:srgbClr val="EA5F00"/>
                </a:solidFill>
              </a:rPr>
              <a:t>denn</a:t>
            </a:r>
            <a:r>
              <a:rPr lang="en-GB" sz="2200" dirty="0">
                <a:solidFill>
                  <a:schemeClr val="accent5">
                    <a:lumMod val="50000"/>
                  </a:schemeClr>
                </a:solidFill>
              </a:rPr>
              <a:t> es </a:t>
            </a:r>
            <a:r>
              <a:rPr lang="en-GB" sz="2200" b="1" dirty="0" err="1">
                <a:solidFill>
                  <a:schemeClr val="accent5">
                    <a:lumMod val="50000"/>
                  </a:schemeClr>
                </a:solidFill>
              </a:rPr>
              <a:t>macht</a:t>
            </a:r>
            <a:r>
              <a:rPr lang="en-GB" sz="2200" dirty="0">
                <a:solidFill>
                  <a:schemeClr val="accent5">
                    <a:lumMod val="50000"/>
                  </a:schemeClr>
                </a:solidFill>
              </a:rPr>
              <a:t> </a:t>
            </a:r>
            <a:r>
              <a:rPr lang="en-GB" sz="2200" dirty="0" err="1">
                <a:solidFill>
                  <a:schemeClr val="accent5">
                    <a:lumMod val="50000"/>
                  </a:schemeClr>
                </a:solidFill>
              </a:rPr>
              <a:t>Spaß</a:t>
            </a:r>
            <a:r>
              <a:rPr lang="en-GB" sz="2200" dirty="0">
                <a:solidFill>
                  <a:schemeClr val="accent5">
                    <a:lumMod val="50000"/>
                  </a:schemeClr>
                </a:solidFill>
              </a:rPr>
              <a:t>.</a:t>
            </a:r>
          </a:p>
        </p:txBody>
      </p:sp>
      <p:sp>
        <p:nvSpPr>
          <p:cNvPr id="28" name="TextBox 27">
            <a:extLst>
              <a:ext uri="{FF2B5EF4-FFF2-40B4-BE49-F238E27FC236}">
                <a16:creationId xmlns:a16="http://schemas.microsoft.com/office/drawing/2014/main" id="{421B8793-20CF-4B87-B930-76A30146999C}"/>
              </a:ext>
            </a:extLst>
          </p:cNvPr>
          <p:cNvSpPr txBox="1"/>
          <p:nvPr/>
        </p:nvSpPr>
        <p:spPr>
          <a:xfrm>
            <a:off x="212033" y="3229350"/>
            <a:ext cx="6379781" cy="430887"/>
          </a:xfrm>
          <a:prstGeom prst="rect">
            <a:avLst/>
          </a:prstGeom>
          <a:noFill/>
        </p:spPr>
        <p:txBody>
          <a:bodyPr wrap="square" rtlCol="0">
            <a:spAutoFit/>
          </a:bodyPr>
          <a:lstStyle/>
          <a:p>
            <a:pPr algn="l"/>
            <a:r>
              <a:rPr lang="en-GB" sz="2200" dirty="0" err="1">
                <a:solidFill>
                  <a:schemeClr val="accent5">
                    <a:lumMod val="50000"/>
                  </a:schemeClr>
                </a:solidFill>
              </a:rPr>
              <a:t>Wir</a:t>
            </a:r>
            <a:r>
              <a:rPr lang="en-GB" sz="2200" dirty="0">
                <a:solidFill>
                  <a:schemeClr val="accent5">
                    <a:lumMod val="50000"/>
                  </a:schemeClr>
                </a:solidFill>
              </a:rPr>
              <a:t> </a:t>
            </a:r>
            <a:r>
              <a:rPr lang="en-GB" sz="2200" dirty="0" err="1">
                <a:solidFill>
                  <a:schemeClr val="accent5">
                    <a:lumMod val="50000"/>
                  </a:schemeClr>
                </a:solidFill>
              </a:rPr>
              <a:t>kommen</a:t>
            </a:r>
            <a:r>
              <a:rPr lang="en-GB" sz="2200" dirty="0">
                <a:solidFill>
                  <a:schemeClr val="accent5">
                    <a:lumMod val="50000"/>
                  </a:schemeClr>
                </a:solidFill>
              </a:rPr>
              <a:t>, </a:t>
            </a:r>
            <a:r>
              <a:rPr lang="en-GB" sz="2200" dirty="0" err="1">
                <a:solidFill>
                  <a:srgbClr val="EA5F00"/>
                </a:solidFill>
              </a:rPr>
              <a:t>obwohl</a:t>
            </a:r>
            <a:r>
              <a:rPr lang="en-GB" sz="2200" dirty="0">
                <a:solidFill>
                  <a:schemeClr val="accent5">
                    <a:lumMod val="50000"/>
                  </a:schemeClr>
                </a:solidFill>
              </a:rPr>
              <a:t> es </a:t>
            </a:r>
            <a:r>
              <a:rPr lang="en-GB" sz="2200" dirty="0" err="1">
                <a:solidFill>
                  <a:schemeClr val="accent5">
                    <a:lumMod val="50000"/>
                  </a:schemeClr>
                </a:solidFill>
              </a:rPr>
              <a:t>lange</a:t>
            </a:r>
            <a:r>
              <a:rPr lang="en-GB" sz="2200" dirty="0">
                <a:solidFill>
                  <a:schemeClr val="accent5">
                    <a:lumMod val="50000"/>
                  </a:schemeClr>
                </a:solidFill>
              </a:rPr>
              <a:t> </a:t>
            </a:r>
            <a:r>
              <a:rPr lang="en-GB" sz="2200" b="1" dirty="0" err="1">
                <a:solidFill>
                  <a:schemeClr val="accent5">
                    <a:lumMod val="50000"/>
                  </a:schemeClr>
                </a:solidFill>
              </a:rPr>
              <a:t>dauert</a:t>
            </a:r>
            <a:r>
              <a:rPr lang="en-GB" sz="2200" dirty="0">
                <a:solidFill>
                  <a:schemeClr val="accent5">
                    <a:lumMod val="50000"/>
                  </a:schemeClr>
                </a:solidFill>
              </a:rPr>
              <a:t>.</a:t>
            </a:r>
          </a:p>
        </p:txBody>
      </p:sp>
      <p:sp>
        <p:nvSpPr>
          <p:cNvPr id="29" name="TextBox 28">
            <a:extLst>
              <a:ext uri="{FF2B5EF4-FFF2-40B4-BE49-F238E27FC236}">
                <a16:creationId xmlns:a16="http://schemas.microsoft.com/office/drawing/2014/main" id="{5E517DCF-1931-43CE-AE47-90119385EA17}"/>
              </a:ext>
            </a:extLst>
          </p:cNvPr>
          <p:cNvSpPr txBox="1"/>
          <p:nvPr/>
        </p:nvSpPr>
        <p:spPr>
          <a:xfrm>
            <a:off x="253479" y="4019868"/>
            <a:ext cx="5948854" cy="430887"/>
          </a:xfrm>
          <a:prstGeom prst="rect">
            <a:avLst/>
          </a:prstGeom>
          <a:noFill/>
        </p:spPr>
        <p:txBody>
          <a:bodyPr wrap="square" rtlCol="0">
            <a:spAutoFit/>
          </a:bodyPr>
          <a:lstStyle/>
          <a:p>
            <a:pPr algn="l"/>
            <a:r>
              <a:rPr lang="en-GB" sz="2200" dirty="0" err="1">
                <a:solidFill>
                  <a:schemeClr val="accent5">
                    <a:lumMod val="50000"/>
                  </a:schemeClr>
                </a:solidFill>
              </a:rPr>
              <a:t>Wir</a:t>
            </a:r>
            <a:r>
              <a:rPr lang="en-GB" sz="2200" dirty="0">
                <a:solidFill>
                  <a:schemeClr val="accent5">
                    <a:lumMod val="50000"/>
                  </a:schemeClr>
                </a:solidFill>
              </a:rPr>
              <a:t> </a:t>
            </a:r>
            <a:r>
              <a:rPr lang="en-GB" sz="2200" dirty="0" err="1">
                <a:solidFill>
                  <a:schemeClr val="accent5">
                    <a:lumMod val="50000"/>
                  </a:schemeClr>
                </a:solidFill>
              </a:rPr>
              <a:t>kochen</a:t>
            </a:r>
            <a:r>
              <a:rPr lang="en-GB" sz="2200" dirty="0">
                <a:solidFill>
                  <a:schemeClr val="accent5">
                    <a:lumMod val="50000"/>
                  </a:schemeClr>
                </a:solidFill>
              </a:rPr>
              <a:t>, </a:t>
            </a:r>
            <a:r>
              <a:rPr lang="en-GB" sz="2200" dirty="0" err="1">
                <a:solidFill>
                  <a:srgbClr val="EA5F00"/>
                </a:solidFill>
              </a:rPr>
              <a:t>während</a:t>
            </a:r>
            <a:r>
              <a:rPr lang="en-GB" sz="2200" dirty="0">
                <a:solidFill>
                  <a:schemeClr val="accent5">
                    <a:lumMod val="50000"/>
                  </a:schemeClr>
                </a:solidFill>
              </a:rPr>
              <a:t> </a:t>
            </a:r>
            <a:r>
              <a:rPr lang="en-GB" sz="2200" dirty="0" err="1">
                <a:solidFill>
                  <a:schemeClr val="accent5">
                    <a:lumMod val="50000"/>
                  </a:schemeClr>
                </a:solidFill>
              </a:rPr>
              <a:t>wir</a:t>
            </a:r>
            <a:r>
              <a:rPr lang="en-GB" sz="2200" dirty="0">
                <a:solidFill>
                  <a:schemeClr val="accent5">
                    <a:lumMod val="50000"/>
                  </a:schemeClr>
                </a:solidFill>
              </a:rPr>
              <a:t> </a:t>
            </a:r>
            <a:r>
              <a:rPr lang="en-GB" sz="2200" dirty="0" err="1">
                <a:solidFill>
                  <a:schemeClr val="accent5">
                    <a:lumMod val="50000"/>
                  </a:schemeClr>
                </a:solidFill>
              </a:rPr>
              <a:t>uns</a:t>
            </a:r>
            <a:r>
              <a:rPr lang="en-GB" sz="2200" dirty="0">
                <a:solidFill>
                  <a:schemeClr val="accent5">
                    <a:lumMod val="50000"/>
                  </a:schemeClr>
                </a:solidFill>
              </a:rPr>
              <a:t> </a:t>
            </a:r>
            <a:r>
              <a:rPr lang="en-GB" sz="2200" b="1" dirty="0" err="1">
                <a:solidFill>
                  <a:schemeClr val="accent5">
                    <a:lumMod val="50000"/>
                  </a:schemeClr>
                </a:solidFill>
              </a:rPr>
              <a:t>unterhalten</a:t>
            </a:r>
            <a:r>
              <a:rPr lang="en-GB" sz="2200" dirty="0">
                <a:solidFill>
                  <a:schemeClr val="accent5">
                    <a:lumMod val="50000"/>
                  </a:schemeClr>
                </a:solidFill>
              </a:rPr>
              <a:t>.</a:t>
            </a:r>
          </a:p>
        </p:txBody>
      </p:sp>
      <p:sp>
        <p:nvSpPr>
          <p:cNvPr id="30" name="TextBox 29">
            <a:extLst>
              <a:ext uri="{FF2B5EF4-FFF2-40B4-BE49-F238E27FC236}">
                <a16:creationId xmlns:a16="http://schemas.microsoft.com/office/drawing/2014/main" id="{D0A3D20B-6791-4A36-976F-75B9BC926F45}"/>
              </a:ext>
            </a:extLst>
          </p:cNvPr>
          <p:cNvSpPr txBox="1"/>
          <p:nvPr/>
        </p:nvSpPr>
        <p:spPr>
          <a:xfrm>
            <a:off x="235475" y="4881153"/>
            <a:ext cx="5221221" cy="430887"/>
          </a:xfrm>
          <a:prstGeom prst="rect">
            <a:avLst/>
          </a:prstGeom>
          <a:noFill/>
        </p:spPr>
        <p:txBody>
          <a:bodyPr wrap="square" rtlCol="0">
            <a:spAutoFit/>
          </a:bodyPr>
          <a:lstStyle/>
          <a:p>
            <a:pPr algn="l"/>
            <a:r>
              <a:rPr lang="en-GB" sz="2200" dirty="0" err="1">
                <a:solidFill>
                  <a:schemeClr val="accent5">
                    <a:lumMod val="50000"/>
                  </a:schemeClr>
                </a:solidFill>
              </a:rPr>
              <a:t>Wir</a:t>
            </a:r>
            <a:r>
              <a:rPr lang="en-GB" sz="2200" dirty="0">
                <a:solidFill>
                  <a:schemeClr val="accent5">
                    <a:lumMod val="50000"/>
                  </a:schemeClr>
                </a:solidFill>
              </a:rPr>
              <a:t> </a:t>
            </a:r>
            <a:r>
              <a:rPr lang="en-GB" sz="2200" dirty="0" err="1">
                <a:solidFill>
                  <a:schemeClr val="accent5">
                    <a:lumMod val="50000"/>
                  </a:schemeClr>
                </a:solidFill>
              </a:rPr>
              <a:t>glauben</a:t>
            </a:r>
            <a:r>
              <a:rPr lang="en-GB" sz="2200" dirty="0">
                <a:solidFill>
                  <a:schemeClr val="accent5">
                    <a:lumMod val="50000"/>
                  </a:schemeClr>
                </a:solidFill>
              </a:rPr>
              <a:t>, </a:t>
            </a:r>
            <a:r>
              <a:rPr lang="en-GB" sz="2200" dirty="0" err="1">
                <a:solidFill>
                  <a:srgbClr val="EA5F00"/>
                </a:solidFill>
              </a:rPr>
              <a:t>dass</a:t>
            </a:r>
            <a:r>
              <a:rPr lang="en-GB" sz="2200" dirty="0">
                <a:solidFill>
                  <a:schemeClr val="accent5">
                    <a:lumMod val="50000"/>
                  </a:schemeClr>
                </a:solidFill>
              </a:rPr>
              <a:t> es </a:t>
            </a:r>
            <a:r>
              <a:rPr lang="en-GB" sz="2200" dirty="0" err="1">
                <a:solidFill>
                  <a:schemeClr val="accent5">
                    <a:lumMod val="50000"/>
                  </a:schemeClr>
                </a:solidFill>
              </a:rPr>
              <a:t>wichtig</a:t>
            </a:r>
            <a:r>
              <a:rPr lang="en-GB" sz="2200" dirty="0">
                <a:solidFill>
                  <a:schemeClr val="accent5">
                    <a:lumMod val="50000"/>
                  </a:schemeClr>
                </a:solidFill>
              </a:rPr>
              <a:t> </a:t>
            </a:r>
            <a:r>
              <a:rPr lang="en-GB" sz="2200" b="1" dirty="0" err="1">
                <a:solidFill>
                  <a:schemeClr val="accent5">
                    <a:lumMod val="50000"/>
                  </a:schemeClr>
                </a:solidFill>
              </a:rPr>
              <a:t>ist</a:t>
            </a:r>
            <a:r>
              <a:rPr lang="en-GB" sz="2200" dirty="0">
                <a:solidFill>
                  <a:schemeClr val="accent5">
                    <a:lumMod val="50000"/>
                  </a:schemeClr>
                </a:solidFill>
              </a:rPr>
              <a:t>.</a:t>
            </a:r>
          </a:p>
        </p:txBody>
      </p:sp>
      <p:sp>
        <p:nvSpPr>
          <p:cNvPr id="31" name="TextBox 30">
            <a:extLst>
              <a:ext uri="{FF2B5EF4-FFF2-40B4-BE49-F238E27FC236}">
                <a16:creationId xmlns:a16="http://schemas.microsoft.com/office/drawing/2014/main" id="{4F7BA8F8-6A1D-47A5-A0BD-08F2C4F0D80A}"/>
              </a:ext>
            </a:extLst>
          </p:cNvPr>
          <p:cNvSpPr txBox="1"/>
          <p:nvPr/>
        </p:nvSpPr>
        <p:spPr>
          <a:xfrm>
            <a:off x="6078628" y="3229351"/>
            <a:ext cx="5221221" cy="430887"/>
          </a:xfrm>
          <a:prstGeom prst="rect">
            <a:avLst/>
          </a:prstGeom>
          <a:noFill/>
        </p:spPr>
        <p:txBody>
          <a:bodyPr wrap="square" rtlCol="0">
            <a:spAutoFit/>
          </a:bodyPr>
          <a:lstStyle/>
          <a:p>
            <a:pPr algn="l"/>
            <a:r>
              <a:rPr lang="en-GB" sz="2200" dirty="0" err="1">
                <a:solidFill>
                  <a:schemeClr val="accent5">
                    <a:lumMod val="50000"/>
                  </a:schemeClr>
                </a:solidFill>
              </a:rPr>
              <a:t>Wir</a:t>
            </a:r>
            <a:r>
              <a:rPr lang="en-GB" sz="2200" dirty="0">
                <a:solidFill>
                  <a:schemeClr val="accent5">
                    <a:lumMod val="50000"/>
                  </a:schemeClr>
                </a:solidFill>
              </a:rPr>
              <a:t> </a:t>
            </a:r>
            <a:r>
              <a:rPr lang="en-GB" sz="2200" dirty="0" err="1">
                <a:solidFill>
                  <a:schemeClr val="accent5">
                    <a:lumMod val="50000"/>
                  </a:schemeClr>
                </a:solidFill>
              </a:rPr>
              <a:t>kommen</a:t>
            </a:r>
            <a:r>
              <a:rPr lang="en-GB" sz="2200" dirty="0">
                <a:solidFill>
                  <a:schemeClr val="accent5">
                    <a:lumMod val="50000"/>
                  </a:schemeClr>
                </a:solidFill>
              </a:rPr>
              <a:t>, </a:t>
            </a:r>
            <a:r>
              <a:rPr lang="en-GB" sz="2200" dirty="0" err="1">
                <a:solidFill>
                  <a:srgbClr val="EA5F00"/>
                </a:solidFill>
              </a:rPr>
              <a:t>aber</a:t>
            </a:r>
            <a:r>
              <a:rPr lang="en-GB" sz="2200" dirty="0">
                <a:solidFill>
                  <a:schemeClr val="accent5">
                    <a:lumMod val="50000"/>
                  </a:schemeClr>
                </a:solidFill>
              </a:rPr>
              <a:t> es </a:t>
            </a:r>
            <a:r>
              <a:rPr lang="en-GB" sz="2200" b="1" dirty="0" err="1">
                <a:solidFill>
                  <a:schemeClr val="accent5">
                    <a:lumMod val="50000"/>
                  </a:schemeClr>
                </a:solidFill>
              </a:rPr>
              <a:t>dauert</a:t>
            </a:r>
            <a:r>
              <a:rPr lang="en-GB" sz="2200" dirty="0">
                <a:solidFill>
                  <a:schemeClr val="accent5">
                    <a:lumMod val="50000"/>
                  </a:schemeClr>
                </a:solidFill>
              </a:rPr>
              <a:t> </a:t>
            </a:r>
            <a:r>
              <a:rPr lang="en-GB" sz="2200" dirty="0" err="1">
                <a:solidFill>
                  <a:schemeClr val="accent5">
                    <a:lumMod val="50000"/>
                  </a:schemeClr>
                </a:solidFill>
              </a:rPr>
              <a:t>lange</a:t>
            </a:r>
            <a:r>
              <a:rPr lang="en-GB" sz="2200" dirty="0">
                <a:solidFill>
                  <a:schemeClr val="accent5">
                    <a:lumMod val="50000"/>
                  </a:schemeClr>
                </a:solidFill>
              </a:rPr>
              <a:t>.</a:t>
            </a:r>
          </a:p>
        </p:txBody>
      </p:sp>
      <p:sp>
        <p:nvSpPr>
          <p:cNvPr id="32" name="TextBox 31">
            <a:extLst>
              <a:ext uri="{FF2B5EF4-FFF2-40B4-BE49-F238E27FC236}">
                <a16:creationId xmlns:a16="http://schemas.microsoft.com/office/drawing/2014/main" id="{2CAB6B07-8B70-491C-8586-96039A8D32B0}"/>
              </a:ext>
            </a:extLst>
          </p:cNvPr>
          <p:cNvSpPr txBox="1"/>
          <p:nvPr/>
        </p:nvSpPr>
        <p:spPr>
          <a:xfrm>
            <a:off x="6078628" y="4019869"/>
            <a:ext cx="5221221" cy="430887"/>
          </a:xfrm>
          <a:prstGeom prst="rect">
            <a:avLst/>
          </a:prstGeom>
          <a:noFill/>
        </p:spPr>
        <p:txBody>
          <a:bodyPr wrap="square" rtlCol="0">
            <a:spAutoFit/>
          </a:bodyPr>
          <a:lstStyle/>
          <a:p>
            <a:pPr algn="l"/>
            <a:r>
              <a:rPr lang="en-GB" sz="2200" dirty="0" err="1">
                <a:solidFill>
                  <a:schemeClr val="accent5">
                    <a:lumMod val="50000"/>
                  </a:schemeClr>
                </a:solidFill>
              </a:rPr>
              <a:t>Wir</a:t>
            </a:r>
            <a:r>
              <a:rPr lang="en-GB" sz="2200" dirty="0">
                <a:solidFill>
                  <a:schemeClr val="accent5">
                    <a:lumMod val="50000"/>
                  </a:schemeClr>
                </a:solidFill>
              </a:rPr>
              <a:t> </a:t>
            </a:r>
            <a:r>
              <a:rPr lang="en-GB" sz="2200" dirty="0" err="1">
                <a:solidFill>
                  <a:schemeClr val="accent5">
                    <a:lumMod val="50000"/>
                  </a:schemeClr>
                </a:solidFill>
              </a:rPr>
              <a:t>kochen</a:t>
            </a:r>
            <a:r>
              <a:rPr lang="en-GB" sz="2200" dirty="0">
                <a:solidFill>
                  <a:schemeClr val="accent5">
                    <a:lumMod val="50000"/>
                  </a:schemeClr>
                </a:solidFill>
              </a:rPr>
              <a:t> </a:t>
            </a:r>
            <a:r>
              <a:rPr lang="en-GB" sz="2200" dirty="0">
                <a:solidFill>
                  <a:srgbClr val="EA5F00"/>
                </a:solidFill>
              </a:rPr>
              <a:t>und</a:t>
            </a:r>
            <a:r>
              <a:rPr lang="en-GB" sz="2200" dirty="0">
                <a:solidFill>
                  <a:schemeClr val="accent5">
                    <a:lumMod val="50000"/>
                  </a:schemeClr>
                </a:solidFill>
              </a:rPr>
              <a:t> </a:t>
            </a:r>
            <a:r>
              <a:rPr lang="en-GB" sz="2200" dirty="0" err="1">
                <a:solidFill>
                  <a:schemeClr val="accent5">
                    <a:lumMod val="50000"/>
                  </a:schemeClr>
                </a:solidFill>
              </a:rPr>
              <a:t>wir</a:t>
            </a:r>
            <a:r>
              <a:rPr lang="en-GB" sz="2200" dirty="0">
                <a:solidFill>
                  <a:schemeClr val="accent5">
                    <a:lumMod val="50000"/>
                  </a:schemeClr>
                </a:solidFill>
              </a:rPr>
              <a:t> </a:t>
            </a:r>
            <a:r>
              <a:rPr lang="en-GB" sz="2200" b="1" dirty="0" err="1">
                <a:solidFill>
                  <a:schemeClr val="accent5">
                    <a:lumMod val="50000"/>
                  </a:schemeClr>
                </a:solidFill>
              </a:rPr>
              <a:t>unterhalten</a:t>
            </a:r>
            <a:r>
              <a:rPr lang="en-GB" sz="2200" dirty="0">
                <a:solidFill>
                  <a:schemeClr val="accent5">
                    <a:lumMod val="50000"/>
                  </a:schemeClr>
                </a:solidFill>
              </a:rPr>
              <a:t> uns.</a:t>
            </a:r>
          </a:p>
        </p:txBody>
      </p:sp>
      <p:sp>
        <p:nvSpPr>
          <p:cNvPr id="33" name="TextBox 32">
            <a:extLst>
              <a:ext uri="{FF2B5EF4-FFF2-40B4-BE49-F238E27FC236}">
                <a16:creationId xmlns:a16="http://schemas.microsoft.com/office/drawing/2014/main" id="{1C8BCFBC-F761-4535-8ABC-94D1536B0C36}"/>
              </a:ext>
            </a:extLst>
          </p:cNvPr>
          <p:cNvSpPr txBox="1"/>
          <p:nvPr/>
        </p:nvSpPr>
        <p:spPr>
          <a:xfrm>
            <a:off x="6035361" y="4881144"/>
            <a:ext cx="5221221" cy="430887"/>
          </a:xfrm>
          <a:prstGeom prst="rect">
            <a:avLst/>
          </a:prstGeom>
          <a:noFill/>
        </p:spPr>
        <p:txBody>
          <a:bodyPr wrap="square" rtlCol="0">
            <a:spAutoFit/>
          </a:bodyPr>
          <a:lstStyle/>
          <a:p>
            <a:pPr algn="l"/>
            <a:r>
              <a:rPr lang="en-GB" sz="2200" dirty="0" err="1">
                <a:solidFill>
                  <a:schemeClr val="accent5">
                    <a:lumMod val="50000"/>
                  </a:schemeClr>
                </a:solidFill>
              </a:rPr>
              <a:t>Wir</a:t>
            </a:r>
            <a:r>
              <a:rPr lang="en-GB" sz="2200" dirty="0">
                <a:solidFill>
                  <a:schemeClr val="accent5">
                    <a:lumMod val="50000"/>
                  </a:schemeClr>
                </a:solidFill>
              </a:rPr>
              <a:t> </a:t>
            </a:r>
            <a:r>
              <a:rPr lang="en-GB" sz="2200" dirty="0" err="1">
                <a:solidFill>
                  <a:schemeClr val="accent5">
                    <a:lumMod val="50000"/>
                  </a:schemeClr>
                </a:solidFill>
              </a:rPr>
              <a:t>glauben</a:t>
            </a:r>
            <a:r>
              <a:rPr lang="en-GB" sz="2200" dirty="0">
                <a:solidFill>
                  <a:schemeClr val="accent5">
                    <a:lumMod val="50000"/>
                  </a:schemeClr>
                </a:solidFill>
              </a:rPr>
              <a:t>, </a:t>
            </a:r>
            <a:r>
              <a:rPr lang="en-GB" sz="2200" dirty="0">
                <a:solidFill>
                  <a:srgbClr val="EA5F00"/>
                </a:solidFill>
              </a:rPr>
              <a:t>[-]</a:t>
            </a:r>
            <a:r>
              <a:rPr lang="en-GB" sz="2200" dirty="0">
                <a:solidFill>
                  <a:schemeClr val="accent5">
                    <a:lumMod val="50000"/>
                  </a:schemeClr>
                </a:solidFill>
              </a:rPr>
              <a:t> es </a:t>
            </a:r>
            <a:r>
              <a:rPr lang="en-GB" sz="2200" b="1" dirty="0" err="1">
                <a:solidFill>
                  <a:schemeClr val="accent5">
                    <a:lumMod val="50000"/>
                  </a:schemeClr>
                </a:solidFill>
              </a:rPr>
              <a:t>ist</a:t>
            </a:r>
            <a:r>
              <a:rPr lang="en-GB" sz="2200" b="1" dirty="0">
                <a:solidFill>
                  <a:schemeClr val="accent5">
                    <a:lumMod val="50000"/>
                  </a:schemeClr>
                </a:solidFill>
              </a:rPr>
              <a:t> </a:t>
            </a:r>
            <a:r>
              <a:rPr lang="en-GB" sz="2200" dirty="0" err="1">
                <a:solidFill>
                  <a:schemeClr val="accent5">
                    <a:lumMod val="50000"/>
                  </a:schemeClr>
                </a:solidFill>
              </a:rPr>
              <a:t>wichtig</a:t>
            </a:r>
            <a:r>
              <a:rPr lang="en-GB" sz="2200" dirty="0">
                <a:solidFill>
                  <a:schemeClr val="accent5">
                    <a:lumMod val="50000"/>
                  </a:schemeClr>
                </a:solidFill>
              </a:rPr>
              <a:t>.</a:t>
            </a:r>
          </a:p>
        </p:txBody>
      </p:sp>
      <p:sp>
        <p:nvSpPr>
          <p:cNvPr id="34" name="TextBox 33">
            <a:extLst>
              <a:ext uri="{FF2B5EF4-FFF2-40B4-BE49-F238E27FC236}">
                <a16:creationId xmlns:a16="http://schemas.microsoft.com/office/drawing/2014/main" id="{E0A751FE-46B3-403D-86B0-CDB85E2E3506}"/>
              </a:ext>
            </a:extLst>
          </p:cNvPr>
          <p:cNvSpPr txBox="1"/>
          <p:nvPr/>
        </p:nvSpPr>
        <p:spPr>
          <a:xfrm>
            <a:off x="261435" y="5690976"/>
            <a:ext cx="5221221" cy="430887"/>
          </a:xfrm>
          <a:prstGeom prst="rect">
            <a:avLst/>
          </a:prstGeom>
          <a:noFill/>
        </p:spPr>
        <p:txBody>
          <a:bodyPr wrap="square" rtlCol="0">
            <a:spAutoFit/>
          </a:bodyPr>
          <a:lstStyle/>
          <a:p>
            <a:pPr algn="l"/>
            <a:r>
              <a:rPr lang="en-GB" sz="2200" dirty="0" err="1">
                <a:solidFill>
                  <a:schemeClr val="accent5">
                    <a:lumMod val="50000"/>
                  </a:schemeClr>
                </a:solidFill>
              </a:rPr>
              <a:t>Wir</a:t>
            </a:r>
            <a:r>
              <a:rPr lang="en-GB" sz="2200" dirty="0">
                <a:solidFill>
                  <a:schemeClr val="accent5">
                    <a:lumMod val="50000"/>
                  </a:schemeClr>
                </a:solidFill>
              </a:rPr>
              <a:t> </a:t>
            </a:r>
            <a:r>
              <a:rPr lang="en-GB" sz="2200" dirty="0" err="1">
                <a:solidFill>
                  <a:schemeClr val="accent5">
                    <a:lumMod val="50000"/>
                  </a:schemeClr>
                </a:solidFill>
              </a:rPr>
              <a:t>tanzen</a:t>
            </a:r>
            <a:r>
              <a:rPr lang="en-GB" sz="2200" dirty="0">
                <a:solidFill>
                  <a:schemeClr val="accent5">
                    <a:lumMod val="50000"/>
                  </a:schemeClr>
                </a:solidFill>
              </a:rPr>
              <a:t>, </a:t>
            </a:r>
            <a:r>
              <a:rPr lang="en-GB" sz="2200" dirty="0" err="1">
                <a:solidFill>
                  <a:srgbClr val="EA5F00"/>
                </a:solidFill>
              </a:rPr>
              <a:t>wenn</a:t>
            </a:r>
            <a:r>
              <a:rPr lang="en-GB" sz="2200" dirty="0">
                <a:solidFill>
                  <a:schemeClr val="accent5">
                    <a:lumMod val="50000"/>
                  </a:schemeClr>
                </a:solidFill>
              </a:rPr>
              <a:t> es </a:t>
            </a:r>
            <a:r>
              <a:rPr lang="en-GB" sz="2200" dirty="0" err="1">
                <a:solidFill>
                  <a:schemeClr val="accent5">
                    <a:lumMod val="50000"/>
                  </a:schemeClr>
                </a:solidFill>
              </a:rPr>
              <a:t>Musik</a:t>
            </a:r>
            <a:r>
              <a:rPr lang="en-GB" sz="2200" dirty="0">
                <a:solidFill>
                  <a:schemeClr val="accent5">
                    <a:lumMod val="50000"/>
                  </a:schemeClr>
                </a:solidFill>
              </a:rPr>
              <a:t> </a:t>
            </a:r>
            <a:r>
              <a:rPr lang="en-GB" sz="2200" b="1" dirty="0" err="1">
                <a:solidFill>
                  <a:schemeClr val="accent5">
                    <a:lumMod val="50000"/>
                  </a:schemeClr>
                </a:solidFill>
              </a:rPr>
              <a:t>gibt</a:t>
            </a:r>
            <a:r>
              <a:rPr lang="en-GB" sz="2200" dirty="0">
                <a:solidFill>
                  <a:schemeClr val="accent5">
                    <a:lumMod val="50000"/>
                  </a:schemeClr>
                </a:solidFill>
              </a:rPr>
              <a:t>.</a:t>
            </a:r>
          </a:p>
        </p:txBody>
      </p:sp>
      <p:sp>
        <p:nvSpPr>
          <p:cNvPr id="35" name="TextBox 34">
            <a:extLst>
              <a:ext uri="{FF2B5EF4-FFF2-40B4-BE49-F238E27FC236}">
                <a16:creationId xmlns:a16="http://schemas.microsoft.com/office/drawing/2014/main" id="{1423E5C5-A6CC-4A8A-B565-1E29FC00EDA2}"/>
              </a:ext>
            </a:extLst>
          </p:cNvPr>
          <p:cNvSpPr txBox="1"/>
          <p:nvPr/>
        </p:nvSpPr>
        <p:spPr>
          <a:xfrm>
            <a:off x="6078629" y="5690976"/>
            <a:ext cx="5221221" cy="430887"/>
          </a:xfrm>
          <a:prstGeom prst="rect">
            <a:avLst/>
          </a:prstGeom>
          <a:noFill/>
        </p:spPr>
        <p:txBody>
          <a:bodyPr wrap="square" rtlCol="0">
            <a:spAutoFit/>
          </a:bodyPr>
          <a:lstStyle/>
          <a:p>
            <a:pPr algn="l"/>
            <a:r>
              <a:rPr lang="en-GB" sz="2200" dirty="0" err="1">
                <a:solidFill>
                  <a:schemeClr val="accent5">
                    <a:lumMod val="50000"/>
                  </a:schemeClr>
                </a:solidFill>
              </a:rPr>
              <a:t>Wir</a:t>
            </a:r>
            <a:r>
              <a:rPr lang="en-GB" sz="2200" dirty="0">
                <a:solidFill>
                  <a:schemeClr val="accent5">
                    <a:lumMod val="50000"/>
                  </a:schemeClr>
                </a:solidFill>
              </a:rPr>
              <a:t> </a:t>
            </a:r>
            <a:r>
              <a:rPr lang="en-GB" sz="2200" dirty="0" err="1">
                <a:solidFill>
                  <a:schemeClr val="accent5">
                    <a:lumMod val="50000"/>
                  </a:schemeClr>
                </a:solidFill>
              </a:rPr>
              <a:t>tanzen</a:t>
            </a:r>
            <a:r>
              <a:rPr lang="en-GB" sz="2200" dirty="0">
                <a:solidFill>
                  <a:schemeClr val="accent5">
                    <a:lumMod val="50000"/>
                  </a:schemeClr>
                </a:solidFill>
              </a:rPr>
              <a:t>, </a:t>
            </a:r>
            <a:r>
              <a:rPr lang="en-GB" sz="2200" dirty="0" err="1">
                <a:solidFill>
                  <a:srgbClr val="EA5F00"/>
                </a:solidFill>
              </a:rPr>
              <a:t>denn</a:t>
            </a:r>
            <a:r>
              <a:rPr lang="en-GB" sz="2200" dirty="0">
                <a:solidFill>
                  <a:schemeClr val="accent5">
                    <a:lumMod val="50000"/>
                  </a:schemeClr>
                </a:solidFill>
              </a:rPr>
              <a:t> es </a:t>
            </a:r>
            <a:r>
              <a:rPr lang="en-GB" sz="2200" b="1" dirty="0" err="1">
                <a:solidFill>
                  <a:schemeClr val="accent5">
                    <a:lumMod val="50000"/>
                  </a:schemeClr>
                </a:solidFill>
              </a:rPr>
              <a:t>gibt</a:t>
            </a:r>
            <a:r>
              <a:rPr lang="en-GB" sz="2200" dirty="0">
                <a:solidFill>
                  <a:schemeClr val="accent5">
                    <a:lumMod val="50000"/>
                  </a:schemeClr>
                </a:solidFill>
              </a:rPr>
              <a:t> </a:t>
            </a:r>
            <a:r>
              <a:rPr lang="en-GB" sz="2200" dirty="0" err="1">
                <a:solidFill>
                  <a:schemeClr val="accent5">
                    <a:lumMod val="50000"/>
                  </a:schemeClr>
                </a:solidFill>
              </a:rPr>
              <a:t>Musik</a:t>
            </a:r>
            <a:r>
              <a:rPr lang="en-GB" sz="2200" dirty="0">
                <a:solidFill>
                  <a:schemeClr val="accent5">
                    <a:lumMod val="50000"/>
                  </a:schemeClr>
                </a:solidFill>
              </a:rPr>
              <a:t>.</a:t>
            </a:r>
          </a:p>
        </p:txBody>
      </p:sp>
      <p:sp>
        <p:nvSpPr>
          <p:cNvPr id="36" name="Speech Bubble: Rectangle with Corners Rounded 35">
            <a:extLst>
              <a:ext uri="{FF2B5EF4-FFF2-40B4-BE49-F238E27FC236}">
                <a16:creationId xmlns:a16="http://schemas.microsoft.com/office/drawing/2014/main" id="{CDC64829-36E9-49A9-A96E-E965C8342349}"/>
              </a:ext>
            </a:extLst>
          </p:cNvPr>
          <p:cNvSpPr/>
          <p:nvPr/>
        </p:nvSpPr>
        <p:spPr>
          <a:xfrm>
            <a:off x="7113940" y="2033973"/>
            <a:ext cx="3532813" cy="349836"/>
          </a:xfrm>
          <a:prstGeom prst="wedgeRoundRectCallout">
            <a:avLst>
              <a:gd name="adj1" fmla="val 23921"/>
              <a:gd name="adj2" fmla="val 8370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This is word</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order 1 (WO1).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9" name="Picture 18">
            <a:extLst>
              <a:ext uri="{FF2B5EF4-FFF2-40B4-BE49-F238E27FC236}">
                <a16:creationId xmlns:a16="http://schemas.microsoft.com/office/drawing/2014/main" id="{A9F3CDD7-DB1D-49A7-AF6D-C7CBF87984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554">
            <a:off x="7832801" y="-140122"/>
            <a:ext cx="2125675" cy="1546096"/>
          </a:xfrm>
          <a:prstGeom prst="rect">
            <a:avLst/>
          </a:prstGeom>
        </p:spPr>
      </p:pic>
      <p:sp>
        <p:nvSpPr>
          <p:cNvPr id="38" name="TextBox 37">
            <a:extLst>
              <a:ext uri="{FF2B5EF4-FFF2-40B4-BE49-F238E27FC236}">
                <a16:creationId xmlns:a16="http://schemas.microsoft.com/office/drawing/2014/main" id="{B2295B66-E84A-4585-A557-D44038C40551}"/>
              </a:ext>
            </a:extLst>
          </p:cNvPr>
          <p:cNvSpPr txBox="1"/>
          <p:nvPr/>
        </p:nvSpPr>
        <p:spPr>
          <a:xfrm>
            <a:off x="261434" y="2793796"/>
            <a:ext cx="5221221" cy="400110"/>
          </a:xfrm>
          <a:prstGeom prst="rect">
            <a:avLst/>
          </a:prstGeom>
          <a:noFill/>
        </p:spPr>
        <p:txBody>
          <a:bodyPr wrap="square" rtlCol="0">
            <a:spAutoFit/>
          </a:bodyPr>
          <a:lstStyle/>
          <a:p>
            <a:pPr algn="l"/>
            <a:r>
              <a:rPr lang="en-GB" sz="2000" i="1" dirty="0">
                <a:solidFill>
                  <a:schemeClr val="accent5">
                    <a:lumMod val="50000"/>
                  </a:schemeClr>
                </a:solidFill>
              </a:rPr>
              <a:t>We celebrate because it’s fun.</a:t>
            </a:r>
          </a:p>
        </p:txBody>
      </p:sp>
      <p:sp>
        <p:nvSpPr>
          <p:cNvPr id="39" name="TextBox 38">
            <a:extLst>
              <a:ext uri="{FF2B5EF4-FFF2-40B4-BE49-F238E27FC236}">
                <a16:creationId xmlns:a16="http://schemas.microsoft.com/office/drawing/2014/main" id="{6CBA4871-BE2E-45DF-8275-CD696B931D4C}"/>
              </a:ext>
            </a:extLst>
          </p:cNvPr>
          <p:cNvSpPr txBox="1"/>
          <p:nvPr/>
        </p:nvSpPr>
        <p:spPr>
          <a:xfrm>
            <a:off x="6061319" y="2789231"/>
            <a:ext cx="5221221" cy="400110"/>
          </a:xfrm>
          <a:prstGeom prst="rect">
            <a:avLst/>
          </a:prstGeom>
          <a:noFill/>
        </p:spPr>
        <p:txBody>
          <a:bodyPr wrap="square" rtlCol="0">
            <a:spAutoFit/>
          </a:bodyPr>
          <a:lstStyle/>
          <a:p>
            <a:pPr algn="l"/>
            <a:r>
              <a:rPr lang="en-GB" sz="2000" i="1" dirty="0">
                <a:solidFill>
                  <a:schemeClr val="accent5">
                    <a:lumMod val="50000"/>
                  </a:schemeClr>
                </a:solidFill>
              </a:rPr>
              <a:t>We celebrate because it’s fun.</a:t>
            </a:r>
          </a:p>
        </p:txBody>
      </p:sp>
      <p:sp>
        <p:nvSpPr>
          <p:cNvPr id="40" name="TextBox 39">
            <a:extLst>
              <a:ext uri="{FF2B5EF4-FFF2-40B4-BE49-F238E27FC236}">
                <a16:creationId xmlns:a16="http://schemas.microsoft.com/office/drawing/2014/main" id="{865A009C-5393-4278-A7D6-E6E524C813CA}"/>
              </a:ext>
            </a:extLst>
          </p:cNvPr>
          <p:cNvSpPr txBox="1"/>
          <p:nvPr/>
        </p:nvSpPr>
        <p:spPr>
          <a:xfrm>
            <a:off x="253479" y="3586803"/>
            <a:ext cx="5842521" cy="400110"/>
          </a:xfrm>
          <a:prstGeom prst="rect">
            <a:avLst/>
          </a:prstGeom>
          <a:noFill/>
        </p:spPr>
        <p:txBody>
          <a:bodyPr wrap="square" rtlCol="0">
            <a:spAutoFit/>
          </a:bodyPr>
          <a:lstStyle/>
          <a:p>
            <a:pPr algn="l"/>
            <a:r>
              <a:rPr lang="en-GB" sz="2000" i="1" dirty="0">
                <a:solidFill>
                  <a:schemeClr val="accent5">
                    <a:lumMod val="50000"/>
                  </a:schemeClr>
                </a:solidFill>
              </a:rPr>
              <a:t>We are coming, although it takes a long time.</a:t>
            </a:r>
          </a:p>
        </p:txBody>
      </p:sp>
      <p:sp>
        <p:nvSpPr>
          <p:cNvPr id="41" name="TextBox 40">
            <a:extLst>
              <a:ext uri="{FF2B5EF4-FFF2-40B4-BE49-F238E27FC236}">
                <a16:creationId xmlns:a16="http://schemas.microsoft.com/office/drawing/2014/main" id="{732D3C07-7E75-4C2E-86AA-BC675EFCA51E}"/>
              </a:ext>
            </a:extLst>
          </p:cNvPr>
          <p:cNvSpPr txBox="1"/>
          <p:nvPr/>
        </p:nvSpPr>
        <p:spPr>
          <a:xfrm>
            <a:off x="6064133" y="3581314"/>
            <a:ext cx="5842521" cy="400110"/>
          </a:xfrm>
          <a:prstGeom prst="rect">
            <a:avLst/>
          </a:prstGeom>
          <a:noFill/>
        </p:spPr>
        <p:txBody>
          <a:bodyPr wrap="square" rtlCol="0">
            <a:spAutoFit/>
          </a:bodyPr>
          <a:lstStyle/>
          <a:p>
            <a:pPr algn="l"/>
            <a:r>
              <a:rPr lang="en-GB" sz="2000" i="1" dirty="0">
                <a:solidFill>
                  <a:schemeClr val="accent5">
                    <a:lumMod val="50000"/>
                  </a:schemeClr>
                </a:solidFill>
              </a:rPr>
              <a:t>We are coming but it takes a long time.</a:t>
            </a:r>
          </a:p>
        </p:txBody>
      </p:sp>
      <p:sp>
        <p:nvSpPr>
          <p:cNvPr id="42" name="TextBox 41">
            <a:extLst>
              <a:ext uri="{FF2B5EF4-FFF2-40B4-BE49-F238E27FC236}">
                <a16:creationId xmlns:a16="http://schemas.microsoft.com/office/drawing/2014/main" id="{CD9A83D4-3F1C-455B-BF86-008A7D182821}"/>
              </a:ext>
            </a:extLst>
          </p:cNvPr>
          <p:cNvSpPr txBox="1"/>
          <p:nvPr/>
        </p:nvSpPr>
        <p:spPr>
          <a:xfrm>
            <a:off x="228859" y="4378792"/>
            <a:ext cx="5842521" cy="400110"/>
          </a:xfrm>
          <a:prstGeom prst="rect">
            <a:avLst/>
          </a:prstGeom>
          <a:noFill/>
        </p:spPr>
        <p:txBody>
          <a:bodyPr wrap="square" rtlCol="0">
            <a:spAutoFit/>
          </a:bodyPr>
          <a:lstStyle/>
          <a:p>
            <a:pPr algn="l"/>
            <a:r>
              <a:rPr lang="en-GB" sz="2000" i="1" dirty="0">
                <a:solidFill>
                  <a:schemeClr val="accent5">
                    <a:lumMod val="50000"/>
                  </a:schemeClr>
                </a:solidFill>
              </a:rPr>
              <a:t>We cook whilst we chat.</a:t>
            </a:r>
          </a:p>
        </p:txBody>
      </p:sp>
      <p:sp>
        <p:nvSpPr>
          <p:cNvPr id="43" name="TextBox 42">
            <a:extLst>
              <a:ext uri="{FF2B5EF4-FFF2-40B4-BE49-F238E27FC236}">
                <a16:creationId xmlns:a16="http://schemas.microsoft.com/office/drawing/2014/main" id="{11A9DB9F-52E6-4BD2-92CA-64D38853C4CC}"/>
              </a:ext>
            </a:extLst>
          </p:cNvPr>
          <p:cNvSpPr txBox="1"/>
          <p:nvPr/>
        </p:nvSpPr>
        <p:spPr>
          <a:xfrm>
            <a:off x="6096000" y="4386371"/>
            <a:ext cx="5842521" cy="400110"/>
          </a:xfrm>
          <a:prstGeom prst="rect">
            <a:avLst/>
          </a:prstGeom>
          <a:noFill/>
        </p:spPr>
        <p:txBody>
          <a:bodyPr wrap="square" rtlCol="0">
            <a:spAutoFit/>
          </a:bodyPr>
          <a:lstStyle/>
          <a:p>
            <a:pPr algn="l"/>
            <a:r>
              <a:rPr lang="en-GB" sz="2000" i="1" dirty="0">
                <a:solidFill>
                  <a:schemeClr val="accent5">
                    <a:lumMod val="50000"/>
                  </a:schemeClr>
                </a:solidFill>
              </a:rPr>
              <a:t>We cook and we chat.</a:t>
            </a:r>
          </a:p>
        </p:txBody>
      </p:sp>
      <p:sp>
        <p:nvSpPr>
          <p:cNvPr id="44" name="TextBox 43">
            <a:extLst>
              <a:ext uri="{FF2B5EF4-FFF2-40B4-BE49-F238E27FC236}">
                <a16:creationId xmlns:a16="http://schemas.microsoft.com/office/drawing/2014/main" id="{706DECB9-4EEA-48A7-AC24-6B2CBDC59FC8}"/>
              </a:ext>
            </a:extLst>
          </p:cNvPr>
          <p:cNvSpPr txBox="1"/>
          <p:nvPr/>
        </p:nvSpPr>
        <p:spPr>
          <a:xfrm>
            <a:off x="220980" y="5255535"/>
            <a:ext cx="5842521" cy="400110"/>
          </a:xfrm>
          <a:prstGeom prst="rect">
            <a:avLst/>
          </a:prstGeom>
          <a:noFill/>
        </p:spPr>
        <p:txBody>
          <a:bodyPr wrap="square" rtlCol="0">
            <a:spAutoFit/>
          </a:bodyPr>
          <a:lstStyle/>
          <a:p>
            <a:pPr algn="l"/>
            <a:r>
              <a:rPr lang="en-GB" sz="2000" i="1" dirty="0">
                <a:solidFill>
                  <a:schemeClr val="accent5">
                    <a:lumMod val="50000"/>
                  </a:schemeClr>
                </a:solidFill>
              </a:rPr>
              <a:t>We believe that it’s important.</a:t>
            </a:r>
          </a:p>
        </p:txBody>
      </p:sp>
      <p:sp>
        <p:nvSpPr>
          <p:cNvPr id="45" name="TextBox 44">
            <a:extLst>
              <a:ext uri="{FF2B5EF4-FFF2-40B4-BE49-F238E27FC236}">
                <a16:creationId xmlns:a16="http://schemas.microsoft.com/office/drawing/2014/main" id="{11E3380F-0E64-49BA-878D-35EF6AD1E902}"/>
              </a:ext>
            </a:extLst>
          </p:cNvPr>
          <p:cNvSpPr txBox="1"/>
          <p:nvPr/>
        </p:nvSpPr>
        <p:spPr>
          <a:xfrm>
            <a:off x="6020865" y="5220969"/>
            <a:ext cx="5842521" cy="400110"/>
          </a:xfrm>
          <a:prstGeom prst="rect">
            <a:avLst/>
          </a:prstGeom>
          <a:noFill/>
        </p:spPr>
        <p:txBody>
          <a:bodyPr wrap="square" rtlCol="0">
            <a:spAutoFit/>
          </a:bodyPr>
          <a:lstStyle/>
          <a:p>
            <a:pPr algn="l"/>
            <a:r>
              <a:rPr lang="en-GB" sz="2000" i="1" dirty="0">
                <a:solidFill>
                  <a:schemeClr val="accent5">
                    <a:lumMod val="50000"/>
                  </a:schemeClr>
                </a:solidFill>
              </a:rPr>
              <a:t>We believe it’s important.</a:t>
            </a:r>
          </a:p>
        </p:txBody>
      </p:sp>
      <p:sp>
        <p:nvSpPr>
          <p:cNvPr id="46" name="TextBox 45">
            <a:extLst>
              <a:ext uri="{FF2B5EF4-FFF2-40B4-BE49-F238E27FC236}">
                <a16:creationId xmlns:a16="http://schemas.microsoft.com/office/drawing/2014/main" id="{0DD6E18B-5720-4E3C-B62A-89C0D2899D0B}"/>
              </a:ext>
            </a:extLst>
          </p:cNvPr>
          <p:cNvSpPr txBox="1"/>
          <p:nvPr/>
        </p:nvSpPr>
        <p:spPr>
          <a:xfrm>
            <a:off x="253479" y="6033609"/>
            <a:ext cx="5842521" cy="400110"/>
          </a:xfrm>
          <a:prstGeom prst="rect">
            <a:avLst/>
          </a:prstGeom>
          <a:noFill/>
        </p:spPr>
        <p:txBody>
          <a:bodyPr wrap="square" rtlCol="0">
            <a:spAutoFit/>
          </a:bodyPr>
          <a:lstStyle/>
          <a:p>
            <a:pPr algn="l"/>
            <a:r>
              <a:rPr lang="en-GB" sz="2000" i="1" dirty="0">
                <a:solidFill>
                  <a:schemeClr val="accent5">
                    <a:lumMod val="50000"/>
                  </a:schemeClr>
                </a:solidFill>
              </a:rPr>
              <a:t>We dance if/when there’s music.</a:t>
            </a:r>
          </a:p>
        </p:txBody>
      </p:sp>
      <p:sp>
        <p:nvSpPr>
          <p:cNvPr id="47" name="TextBox 46">
            <a:extLst>
              <a:ext uri="{FF2B5EF4-FFF2-40B4-BE49-F238E27FC236}">
                <a16:creationId xmlns:a16="http://schemas.microsoft.com/office/drawing/2014/main" id="{908F08E3-0130-46B2-BE57-C39024521D56}"/>
              </a:ext>
            </a:extLst>
          </p:cNvPr>
          <p:cNvSpPr txBox="1"/>
          <p:nvPr/>
        </p:nvSpPr>
        <p:spPr>
          <a:xfrm>
            <a:off x="6114807" y="6062867"/>
            <a:ext cx="5842521" cy="400110"/>
          </a:xfrm>
          <a:prstGeom prst="rect">
            <a:avLst/>
          </a:prstGeom>
          <a:noFill/>
        </p:spPr>
        <p:txBody>
          <a:bodyPr wrap="square" rtlCol="0">
            <a:spAutoFit/>
          </a:bodyPr>
          <a:lstStyle/>
          <a:p>
            <a:pPr algn="l"/>
            <a:r>
              <a:rPr lang="en-GB" sz="2000" i="1" dirty="0">
                <a:solidFill>
                  <a:schemeClr val="accent5">
                    <a:lumMod val="50000"/>
                  </a:schemeClr>
                </a:solidFill>
              </a:rPr>
              <a:t>We dance because/as there’s music.</a:t>
            </a:r>
          </a:p>
        </p:txBody>
      </p:sp>
    </p:spTree>
    <p:extLst>
      <p:ext uri="{BB962C8B-B14F-4D97-AF65-F5344CB8AC3E}">
        <p14:creationId xmlns:p14="http://schemas.microsoft.com/office/powerpoint/2010/main" val="133309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5" grpId="0" animBg="1"/>
      <p:bldP spid="14" grpId="0"/>
      <p:bldP spid="27" grpId="0"/>
      <p:bldP spid="28" grpId="0"/>
      <p:bldP spid="29" grpId="0"/>
      <p:bldP spid="30" grpId="0"/>
      <p:bldP spid="31" grpId="0"/>
      <p:bldP spid="32" grpId="0"/>
      <p:bldP spid="33" grpId="0"/>
      <p:bldP spid="34" grpId="0"/>
      <p:bldP spid="35" grpId="0"/>
      <p:bldP spid="36" grpId="0" animBg="1"/>
      <p:bldP spid="38" grpId="0"/>
      <p:bldP spid="39" grpId="0"/>
      <p:bldP spid="40" grpId="0"/>
      <p:bldP spid="41" grpId="0"/>
      <p:bldP spid="42" grpId="0"/>
      <p:bldP spid="43" grpId="0"/>
      <p:bldP spid="44" grpId="0"/>
      <p:bldP spid="45" grpId="0"/>
      <p:bldP spid="46"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563891" cy="869950"/>
          </a:xfrm>
          <a:prstGeom prst="rect">
            <a:avLst/>
          </a:prstGeom>
        </p:spPr>
      </p:pic>
      <p:sp>
        <p:nvSpPr>
          <p:cNvPr id="4" name="Title 3"/>
          <p:cNvSpPr>
            <a:spLocks noGrp="1"/>
          </p:cNvSpPr>
          <p:nvPr>
            <p:ph type="title"/>
          </p:nvPr>
        </p:nvSpPr>
        <p:spPr>
          <a:xfrm>
            <a:off x="0" y="294041"/>
            <a:ext cx="5743891" cy="707849"/>
          </a:xfrm>
        </p:spPr>
        <p:txBody>
          <a:bodyPr>
            <a:normAutofit/>
          </a:bodyPr>
          <a:lstStyle/>
          <a:p>
            <a:r>
              <a:rPr lang="en-GB" sz="3600" b="1" dirty="0">
                <a:solidFill>
                  <a:schemeClr val="bg1"/>
                </a:solidFill>
              </a:rPr>
              <a:t>Wie </a:t>
            </a:r>
            <a:r>
              <a:rPr lang="en-GB" sz="3600" b="1" dirty="0" err="1">
                <a:solidFill>
                  <a:schemeClr val="bg1"/>
                </a:solidFill>
              </a:rPr>
              <a:t>feiern</a:t>
            </a:r>
            <a:r>
              <a:rPr lang="en-GB" sz="3600" b="1" dirty="0">
                <a:solidFill>
                  <a:schemeClr val="bg1"/>
                </a:solidFill>
              </a:rPr>
              <a:t> </a:t>
            </a:r>
            <a:r>
              <a:rPr lang="en-GB" sz="3600" b="1" dirty="0" err="1">
                <a:solidFill>
                  <a:schemeClr val="bg1"/>
                </a:solidFill>
              </a:rPr>
              <a:t>sie</a:t>
            </a:r>
            <a:r>
              <a:rPr lang="en-GB" sz="3600" b="1" dirty="0">
                <a:solidFill>
                  <a:schemeClr val="bg1"/>
                </a:solidFill>
              </a:rPr>
              <a:t>? [1/4]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62179" y="2747429"/>
            <a:ext cx="5563891" cy="1569660"/>
          </a:xfrm>
          <a:prstGeom prst="rect">
            <a:avLst/>
          </a:prstGeom>
          <a:noFill/>
        </p:spPr>
        <p:txBody>
          <a:bodyPr wrap="square" rtlCol="0">
            <a:spAutoFit/>
          </a:bodyPr>
          <a:lstStyle/>
          <a:p>
            <a:r>
              <a:rPr lang="en-US" sz="2400" dirty="0">
                <a:solidFill>
                  <a:schemeClr val="accent5">
                    <a:lumMod val="50000"/>
                  </a:schemeClr>
                </a:solidFill>
              </a:rPr>
              <a:t>Hua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Chinesin</a:t>
            </a:r>
            <a:r>
              <a:rPr lang="en-US" sz="2400" dirty="0">
                <a:solidFill>
                  <a:schemeClr val="accent5">
                    <a:lumMod val="50000"/>
                  </a:schemeClr>
                </a:solidFill>
              </a:rPr>
              <a:t>. Sie </a:t>
            </a:r>
            <a:r>
              <a:rPr lang="en-US" sz="2400" dirty="0" err="1">
                <a:solidFill>
                  <a:schemeClr val="accent5">
                    <a:lumMod val="50000"/>
                  </a:schemeClr>
                </a:solidFill>
              </a:rPr>
              <a:t>ist</a:t>
            </a:r>
            <a:r>
              <a:rPr lang="en-US" sz="2400" dirty="0">
                <a:solidFill>
                  <a:schemeClr val="accent5">
                    <a:lumMod val="50000"/>
                  </a:schemeClr>
                </a:solidFill>
              </a:rPr>
              <a:t> 36 Jahre alt und </a:t>
            </a:r>
            <a:r>
              <a:rPr lang="en-US" sz="2400" dirty="0" err="1">
                <a:solidFill>
                  <a:schemeClr val="accent5">
                    <a:lumMod val="50000"/>
                  </a:schemeClr>
                </a:solidFill>
              </a:rPr>
              <a:t>wohnt</a:t>
            </a:r>
            <a:r>
              <a:rPr lang="en-US" sz="2400" dirty="0">
                <a:solidFill>
                  <a:schemeClr val="accent5">
                    <a:lumMod val="50000"/>
                  </a:schemeClr>
                </a:solidFill>
              </a:rPr>
              <a:t> in Deutschland. </a:t>
            </a:r>
            <a:r>
              <a:rPr lang="en-US" sz="2400" dirty="0" err="1">
                <a:solidFill>
                  <a:schemeClr val="accent5">
                    <a:lumMod val="50000"/>
                  </a:schemeClr>
                </a:solidFill>
              </a:rPr>
              <a:t>Ihr</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chinesische</a:t>
            </a:r>
            <a:r>
              <a:rPr lang="en-US" sz="2400" dirty="0">
                <a:solidFill>
                  <a:schemeClr val="accent5">
                    <a:lumMod val="50000"/>
                  </a:schemeClr>
                </a:solidFill>
              </a:rPr>
              <a:t> </a:t>
            </a:r>
            <a:r>
              <a:rPr lang="en-US" sz="2400" dirty="0" err="1">
                <a:solidFill>
                  <a:schemeClr val="accent5">
                    <a:lumMod val="50000"/>
                  </a:schemeClr>
                </a:solidFill>
              </a:rPr>
              <a:t>Neujahr</a:t>
            </a:r>
            <a:r>
              <a:rPr lang="en-US" sz="2400" dirty="0">
                <a:solidFill>
                  <a:schemeClr val="accent5">
                    <a:lumMod val="50000"/>
                  </a:schemeClr>
                </a:solidFill>
              </a:rPr>
              <a:t> </a:t>
            </a:r>
            <a:r>
              <a:rPr lang="en-US" sz="2400" dirty="0" err="1">
                <a:solidFill>
                  <a:schemeClr val="accent5">
                    <a:lumMod val="50000"/>
                  </a:schemeClr>
                </a:solidFill>
              </a:rPr>
              <a:t>sehr</a:t>
            </a:r>
            <a:r>
              <a:rPr lang="en-US" sz="2400" dirty="0">
                <a:solidFill>
                  <a:schemeClr val="accent5">
                    <a:lumMod val="50000"/>
                  </a:schemeClr>
                </a:solidFill>
              </a:rPr>
              <a:t> </a:t>
            </a:r>
            <a:r>
              <a:rPr lang="en-US" sz="2400" dirty="0" err="1">
                <a:solidFill>
                  <a:schemeClr val="accent5">
                    <a:lumMod val="50000"/>
                  </a:schemeClr>
                </a:solidFill>
              </a:rPr>
              <a:t>wichtig</a:t>
            </a:r>
            <a:r>
              <a:rPr lang="en-US" sz="2400" dirty="0">
                <a:solidFill>
                  <a:schemeClr val="accent5">
                    <a:lumMod val="50000"/>
                  </a:schemeClr>
                </a:solidFill>
              </a:rPr>
              <a:t>.</a:t>
            </a:r>
          </a:p>
        </p:txBody>
      </p:sp>
      <p:pic>
        <p:nvPicPr>
          <p:cNvPr id="10" name="Picture 9" descr="A picture containing person, outdoor, standing&#10;&#10;Description automatically generated">
            <a:extLst>
              <a:ext uri="{FF2B5EF4-FFF2-40B4-BE49-F238E27FC236}">
                <a16:creationId xmlns:a16="http://schemas.microsoft.com/office/drawing/2014/main" id="{7B417B36-45A6-4CF5-A8C2-31A65EF850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4578" y="1038620"/>
            <a:ext cx="3323553" cy="4987278"/>
          </a:xfrm>
          <a:prstGeom prst="rect">
            <a:avLst/>
          </a:prstGeom>
        </p:spPr>
      </p:pic>
      <p:sp>
        <p:nvSpPr>
          <p:cNvPr id="9" name="TextBox 8">
            <a:extLst>
              <a:ext uri="{FF2B5EF4-FFF2-40B4-BE49-F238E27FC236}">
                <a16:creationId xmlns:a16="http://schemas.microsoft.com/office/drawing/2014/main" id="{B651C24F-1B70-48F6-BC9A-861C7E62C330}"/>
              </a:ext>
            </a:extLst>
          </p:cNvPr>
          <p:cNvSpPr txBox="1"/>
          <p:nvPr/>
        </p:nvSpPr>
        <p:spPr>
          <a:xfrm>
            <a:off x="7234578" y="1001890"/>
            <a:ext cx="5343708" cy="584775"/>
          </a:xfrm>
          <a:prstGeom prst="rect">
            <a:avLst/>
          </a:prstGeom>
          <a:noFill/>
        </p:spPr>
        <p:txBody>
          <a:bodyPr wrap="square" rtlCol="0">
            <a:spAutoFit/>
          </a:bodyPr>
          <a:lstStyle/>
          <a:p>
            <a:r>
              <a:rPr lang="en-US" sz="3200" b="1">
                <a:solidFill>
                  <a:schemeClr val="bg1"/>
                </a:solidFill>
              </a:rPr>
              <a:t>Hua</a:t>
            </a:r>
            <a:endParaRPr lang="en-US" sz="3200" b="1" dirty="0">
              <a:solidFill>
                <a:schemeClr val="bg1"/>
              </a:solidFill>
            </a:endParaRPr>
          </a:p>
        </p:txBody>
      </p:sp>
    </p:spTree>
    <p:extLst>
      <p:ext uri="{BB962C8B-B14F-4D97-AF65-F5344CB8AC3E}">
        <p14:creationId xmlns:p14="http://schemas.microsoft.com/office/powerpoint/2010/main" val="1068175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139754" cy="869950"/>
          </a:xfrm>
          <a:prstGeom prst="rect">
            <a:avLst/>
          </a:prstGeom>
        </p:spPr>
      </p:pic>
      <p:sp>
        <p:nvSpPr>
          <p:cNvPr id="4" name="Title 3"/>
          <p:cNvSpPr>
            <a:spLocks noGrp="1"/>
          </p:cNvSpPr>
          <p:nvPr>
            <p:ph type="title"/>
          </p:nvPr>
        </p:nvSpPr>
        <p:spPr>
          <a:xfrm>
            <a:off x="0" y="294041"/>
            <a:ext cx="4833257" cy="707849"/>
          </a:xfrm>
        </p:spPr>
        <p:txBody>
          <a:bodyPr>
            <a:normAutofit/>
          </a:bodyPr>
          <a:lstStyle/>
          <a:p>
            <a:r>
              <a:rPr lang="en-GB" sz="3600" b="1" dirty="0">
                <a:solidFill>
                  <a:schemeClr val="bg1"/>
                </a:solidFill>
              </a:rPr>
              <a:t>Wie </a:t>
            </a:r>
            <a:r>
              <a:rPr lang="en-GB" sz="3600" b="1" dirty="0" err="1">
                <a:solidFill>
                  <a:schemeClr val="bg1"/>
                </a:solidFill>
              </a:rPr>
              <a:t>feiern</a:t>
            </a:r>
            <a:r>
              <a:rPr lang="en-GB" sz="3600" b="1" dirty="0">
                <a:solidFill>
                  <a:schemeClr val="bg1"/>
                </a:solidFill>
              </a:rPr>
              <a:t> </a:t>
            </a:r>
            <a:r>
              <a:rPr lang="en-GB" sz="3600" b="1" dirty="0" err="1">
                <a:solidFill>
                  <a:schemeClr val="bg1"/>
                </a:solidFill>
              </a:rPr>
              <a:t>sie</a:t>
            </a:r>
            <a:r>
              <a:rPr lang="en-GB" sz="3600" b="1" dirty="0">
                <a:solidFill>
                  <a:schemeClr val="bg1"/>
                </a:solidFill>
              </a:rPr>
              <a:t>? [2/4]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39088" y="82219"/>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314475367"/>
              </p:ext>
            </p:extLst>
          </p:nvPr>
        </p:nvGraphicFramePr>
        <p:xfrm>
          <a:off x="103312" y="887142"/>
          <a:ext cx="11987088" cy="5546173"/>
        </p:xfrm>
        <a:graphic>
          <a:graphicData uri="http://schemas.openxmlformats.org/drawingml/2006/table">
            <a:tbl>
              <a:tblPr firstRow="1" bandRow="1">
                <a:tableStyleId>{0E3FDE45-AF77-4B5C-9715-49D594BDF05E}</a:tableStyleId>
              </a:tblPr>
              <a:tblGrid>
                <a:gridCol w="362857">
                  <a:extLst>
                    <a:ext uri="{9D8B030D-6E8A-4147-A177-3AD203B41FA5}">
                      <a16:colId xmlns:a16="http://schemas.microsoft.com/office/drawing/2014/main" val="2607353726"/>
                    </a:ext>
                  </a:extLst>
                </a:gridCol>
                <a:gridCol w="9476117">
                  <a:extLst>
                    <a:ext uri="{9D8B030D-6E8A-4147-A177-3AD203B41FA5}">
                      <a16:colId xmlns:a16="http://schemas.microsoft.com/office/drawing/2014/main" val="1600817978"/>
                    </a:ext>
                  </a:extLst>
                </a:gridCol>
                <a:gridCol w="841829">
                  <a:extLst>
                    <a:ext uri="{9D8B030D-6E8A-4147-A177-3AD203B41FA5}">
                      <a16:colId xmlns:a16="http://schemas.microsoft.com/office/drawing/2014/main" val="4128092149"/>
                    </a:ext>
                  </a:extLst>
                </a:gridCol>
                <a:gridCol w="1306285">
                  <a:extLst>
                    <a:ext uri="{9D8B030D-6E8A-4147-A177-3AD203B41FA5}">
                      <a16:colId xmlns:a16="http://schemas.microsoft.com/office/drawing/2014/main" val="2609792770"/>
                    </a:ext>
                  </a:extLst>
                </a:gridCol>
              </a:tblGrid>
              <a:tr h="549772">
                <a:tc>
                  <a:txBody>
                    <a:bodyPr/>
                    <a:lstStyle/>
                    <a:p>
                      <a:endParaRPr lang="en-GB" sz="2000" dirty="0">
                        <a:solidFill>
                          <a:srgbClr val="115076"/>
                        </a:solidFill>
                      </a:endParaRPr>
                    </a:p>
                  </a:txBody>
                  <a:tcPr>
                    <a:lnL>
                      <a:noFill/>
                    </a:lnL>
                    <a:lnR w="12700" cap="flat" cmpd="sng" algn="ctr">
                      <a:noFill/>
                      <a:prstDash val="sysDash"/>
                      <a:round/>
                      <a:headEnd type="none" w="med" len="med"/>
                      <a:tailEnd type="none" w="med" len="med"/>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115076"/>
                          </a:solidFill>
                          <a:effectLst/>
                          <a:uLnTx/>
                          <a:uFillTx/>
                        </a:rPr>
                        <a:t>WO1</a:t>
                      </a:r>
                      <a:endParaRPr lang="en-GB" sz="2000" b="1" dirty="0">
                        <a:solidFill>
                          <a:srgbClr val="115076"/>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WO3</a:t>
                      </a:r>
                    </a:p>
                  </a:txBody>
                  <a:tcPr anchor="ctr">
                    <a:lnL w="12700" cap="flat" cmpd="sng" algn="ctr">
                      <a:noFill/>
                      <a:prstDash val="sysDash"/>
                      <a:round/>
                      <a:headEnd type="none" w="med" len="med"/>
                      <a:tailEnd type="none" w="med" len="med"/>
                    </a:lnL>
                    <a:lnR>
                      <a:noFill/>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3431983"/>
                  </a:ext>
                </a:extLst>
              </a:tr>
              <a:tr h="497067">
                <a:tc>
                  <a:txBody>
                    <a:bodyPr/>
                    <a:lstStyle/>
                    <a:p>
                      <a:pPr algn="ctr"/>
                      <a:endParaRPr lang="en-GB" sz="2000" dirty="0">
                        <a:solidFill>
                          <a:srgbClr val="115076"/>
                        </a:solidFill>
                      </a:endParaRPr>
                    </a:p>
                  </a:txBody>
                  <a:tcPr>
                    <a:lnL>
                      <a:noFill/>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000" kern="1200" dirty="0">
                          <a:solidFill>
                            <a:srgbClr val="115076"/>
                          </a:solidFill>
                          <a:effectLst/>
                          <a:latin typeface="+mn-lt"/>
                          <a:ea typeface="+mn-ea"/>
                          <a:cs typeface="+mn-cs"/>
                        </a:rPr>
                        <a:t>Das </a:t>
                      </a:r>
                      <a:r>
                        <a:rPr lang="en-GB" sz="2000" kern="1200" dirty="0" err="1">
                          <a:solidFill>
                            <a:srgbClr val="115076"/>
                          </a:solidFill>
                          <a:effectLst/>
                          <a:latin typeface="+mn-lt"/>
                          <a:ea typeface="+mn-ea"/>
                          <a:cs typeface="+mn-cs"/>
                        </a:rPr>
                        <a:t>persönliche</a:t>
                      </a:r>
                      <a:r>
                        <a:rPr lang="en-GB" sz="2000" kern="1200" dirty="0">
                          <a:solidFill>
                            <a:srgbClr val="115076"/>
                          </a:solidFill>
                          <a:effectLst/>
                          <a:latin typeface="+mn-lt"/>
                          <a:ea typeface="+mn-ea"/>
                          <a:cs typeface="+mn-cs"/>
                        </a:rPr>
                        <a:t> Highlight </a:t>
                      </a:r>
                      <a:r>
                        <a:rPr lang="en-GB" sz="2000" kern="1200" dirty="0" err="1">
                          <a:solidFill>
                            <a:srgbClr val="115076"/>
                          </a:solidFill>
                          <a:effectLst/>
                          <a:latin typeface="+mn-lt"/>
                          <a:ea typeface="+mn-ea"/>
                          <a:cs typeface="+mn-cs"/>
                        </a:rPr>
                        <a:t>für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mich</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ist</a:t>
                      </a:r>
                      <a:r>
                        <a:rPr lang="en-GB" sz="2000" kern="1200" dirty="0">
                          <a:solidFill>
                            <a:srgbClr val="115076"/>
                          </a:solidFill>
                          <a:effectLst/>
                          <a:latin typeface="+mn-lt"/>
                          <a:ea typeface="+mn-ea"/>
                          <a:cs typeface="+mn-cs"/>
                        </a:rPr>
                        <a:t>, </a:t>
                      </a:r>
                      <a:r>
                        <a:rPr lang="en-GB" sz="2000" b="1" kern="1200" dirty="0" err="1">
                          <a:solidFill>
                            <a:srgbClr val="115076"/>
                          </a:solidFill>
                          <a:effectLst/>
                          <a:latin typeface="+mn-lt"/>
                          <a:ea typeface="+mn-ea"/>
                          <a:cs typeface="+mn-cs"/>
                        </a:rPr>
                        <a:t>dass</a:t>
                      </a:r>
                      <a:r>
                        <a:rPr lang="en-GB" sz="2000" kern="1200" dirty="0">
                          <a:solidFill>
                            <a:srgbClr val="115076"/>
                          </a:solidFill>
                          <a:effectLst/>
                          <a:latin typeface="+mn-lt"/>
                          <a:ea typeface="+mn-ea"/>
                          <a:cs typeface="+mn-cs"/>
                        </a:rPr>
                        <a:t> ich </a:t>
                      </a:r>
                      <a:r>
                        <a:rPr lang="en-GB" sz="2000" kern="1200" dirty="0" err="1">
                          <a:solidFill>
                            <a:srgbClr val="115076"/>
                          </a:solidFill>
                          <a:effectLst/>
                          <a:latin typeface="+mn-lt"/>
                          <a:ea typeface="+mn-ea"/>
                          <a:cs typeface="+mn-cs"/>
                        </a:rPr>
                        <a:t>mit</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meiner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Großfamilie</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feiere</a:t>
                      </a:r>
                      <a:r>
                        <a:rPr lang="en-GB" sz="2000" kern="1200" dirty="0">
                          <a:solidFill>
                            <a:srgbClr val="115076"/>
                          </a:solidFill>
                          <a:effectLst/>
                          <a:latin typeface="+mn-lt"/>
                          <a:ea typeface="+mn-ea"/>
                          <a:cs typeface="+mn-cs"/>
                        </a:rPr>
                        <a:t>.</a:t>
                      </a:r>
                      <a:endParaRPr lang="en-GB" sz="2000" dirty="0">
                        <a:solidFill>
                          <a:srgbClr val="115076"/>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dass</a:t>
                      </a:r>
                      <a:endParaRPr lang="en-GB" sz="2000" dirty="0">
                        <a:solidFill>
                          <a:srgbClr val="115076"/>
                        </a:solidFill>
                      </a:endParaRPr>
                    </a:p>
                  </a:txBody>
                  <a:tcPr anchor="ct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492714"/>
                  </a:ext>
                </a:extLst>
              </a:tr>
              <a:tr h="497067">
                <a:tc>
                  <a:txBody>
                    <a:bodyPr/>
                    <a:lstStyle/>
                    <a:p>
                      <a:pPr algn="ctr"/>
                      <a:endParaRPr lang="en-GB" sz="2000" dirty="0">
                        <a:solidFill>
                          <a:srgbClr val="115076"/>
                        </a:solidFill>
                      </a:endParaRPr>
                    </a:p>
                  </a:txBody>
                  <a:tcPr>
                    <a:lnL>
                      <a:noFill/>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000" kern="1200" dirty="0" err="1">
                          <a:solidFill>
                            <a:srgbClr val="115076"/>
                          </a:solidFill>
                          <a:effectLst/>
                          <a:latin typeface="+mn-lt"/>
                          <a:ea typeface="+mn-ea"/>
                          <a:cs typeface="+mn-cs"/>
                        </a:rPr>
                        <a:t>Wir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fliegen</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Neujahr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nach</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Hause</a:t>
                      </a:r>
                      <a:r>
                        <a:rPr lang="en-GB" sz="2000" kern="1200" dirty="0">
                          <a:solidFill>
                            <a:srgbClr val="115076"/>
                          </a:solidFill>
                          <a:effectLst/>
                          <a:latin typeface="+mn-lt"/>
                          <a:ea typeface="+mn-ea"/>
                          <a:cs typeface="+mn-cs"/>
                        </a:rPr>
                        <a:t>, </a:t>
                      </a:r>
                      <a:r>
                        <a:rPr lang="en-GB" sz="2000" b="1" kern="1200" dirty="0" err="1">
                          <a:solidFill>
                            <a:srgbClr val="115076"/>
                          </a:solidFill>
                          <a:effectLst/>
                          <a:latin typeface="+mn-lt"/>
                          <a:ea typeface="+mn-ea"/>
                          <a:cs typeface="+mn-cs"/>
                        </a:rPr>
                        <a:t>aber</a:t>
                      </a:r>
                      <a:r>
                        <a:rPr lang="en-GB" sz="2000" b="1"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wir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wohnen</a:t>
                      </a:r>
                      <a:r>
                        <a:rPr lang="en-GB" sz="2000" kern="1200" dirty="0">
                          <a:solidFill>
                            <a:srgbClr val="115076"/>
                          </a:solidFill>
                          <a:effectLst/>
                          <a:latin typeface="+mn-lt"/>
                          <a:ea typeface="+mn-ea"/>
                          <a:cs typeface="+mn-cs"/>
                        </a:rPr>
                        <a:t> in Deutschland.</a:t>
                      </a:r>
                      <a:endParaRPr lang="en-GB" sz="2000" dirty="0">
                        <a:solidFill>
                          <a:srgbClr val="115076"/>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aber</a:t>
                      </a:r>
                      <a:endParaRPr lang="en-GB" sz="2000" dirty="0">
                        <a:solidFill>
                          <a:srgbClr val="115076"/>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obwohl</a:t>
                      </a:r>
                      <a:endParaRPr lang="en-GB" sz="2000" dirty="0">
                        <a:solidFill>
                          <a:srgbClr val="115076"/>
                        </a:solidFill>
                      </a:endParaRPr>
                    </a:p>
                  </a:txBody>
                  <a:tcPr anchor="ct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1458278"/>
                  </a:ext>
                </a:extLst>
              </a:tr>
              <a:tr h="497067">
                <a:tc>
                  <a:txBody>
                    <a:bodyPr/>
                    <a:lstStyle/>
                    <a:p>
                      <a:pPr algn="ctr"/>
                      <a:endParaRPr lang="en-GB" sz="2000" dirty="0">
                        <a:solidFill>
                          <a:srgbClr val="115076"/>
                        </a:solidFill>
                      </a:endParaRPr>
                    </a:p>
                  </a:txBody>
                  <a:tcPr>
                    <a:lnL>
                      <a:noFill/>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000" kern="1200" dirty="0" err="1">
                          <a:solidFill>
                            <a:srgbClr val="115076"/>
                          </a:solidFill>
                          <a:effectLst/>
                          <a:latin typeface="+mn-lt"/>
                          <a:ea typeface="+mn-ea"/>
                          <a:cs typeface="+mn-cs"/>
                        </a:rPr>
                        <a:t>Wir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kommen</a:t>
                      </a:r>
                      <a:r>
                        <a:rPr lang="en-GB" sz="2000" kern="1200" dirty="0">
                          <a:solidFill>
                            <a:srgbClr val="115076"/>
                          </a:solidFill>
                          <a:effectLst/>
                          <a:latin typeface="+mn-lt"/>
                          <a:ea typeface="+mn-ea"/>
                          <a:cs typeface="+mn-cs"/>
                        </a:rPr>
                        <a:t> alle </a:t>
                      </a:r>
                      <a:r>
                        <a:rPr lang="en-GB" sz="2000" kern="1200" dirty="0" err="1">
                          <a:solidFill>
                            <a:srgbClr val="115076"/>
                          </a:solidFill>
                          <a:effectLst/>
                          <a:latin typeface="+mn-lt"/>
                          <a:ea typeface="+mn-ea"/>
                          <a:cs typeface="+mn-cs"/>
                        </a:rPr>
                        <a:t>zusammen</a:t>
                      </a:r>
                      <a:r>
                        <a:rPr lang="en-GB" sz="2000" kern="1200" dirty="0">
                          <a:solidFill>
                            <a:srgbClr val="115076"/>
                          </a:solidFill>
                          <a:effectLst/>
                          <a:latin typeface="+mn-lt"/>
                          <a:ea typeface="+mn-ea"/>
                          <a:cs typeface="+mn-cs"/>
                        </a:rPr>
                        <a:t>, </a:t>
                      </a:r>
                      <a:r>
                        <a:rPr lang="en-GB" sz="2000" b="1" kern="1200" dirty="0" err="1">
                          <a:solidFill>
                            <a:srgbClr val="115076"/>
                          </a:solidFill>
                          <a:effectLst/>
                          <a:latin typeface="+mn-lt"/>
                          <a:ea typeface="+mn-ea"/>
                          <a:cs typeface="+mn-cs"/>
                        </a:rPr>
                        <a:t>denn</a:t>
                      </a:r>
                      <a:r>
                        <a:rPr lang="en-GB" sz="2000" kern="1200" dirty="0">
                          <a:solidFill>
                            <a:srgbClr val="115076"/>
                          </a:solidFill>
                          <a:effectLst/>
                          <a:latin typeface="+mn-lt"/>
                          <a:ea typeface="+mn-ea"/>
                          <a:cs typeface="+mn-cs"/>
                        </a:rPr>
                        <a:t> das </a:t>
                      </a:r>
                      <a:r>
                        <a:rPr lang="en-GB" sz="2000" kern="1200" dirty="0" err="1">
                          <a:solidFill>
                            <a:srgbClr val="115076"/>
                          </a:solidFill>
                          <a:effectLst/>
                          <a:latin typeface="+mn-lt"/>
                          <a:ea typeface="+mn-ea"/>
                          <a:cs typeface="+mn-cs"/>
                        </a:rPr>
                        <a:t>Chinesische</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Neujahr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ist</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traditionell</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ein</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Familienfest</a:t>
                      </a:r>
                      <a:r>
                        <a:rPr lang="en-GB" sz="2000" kern="1200" dirty="0">
                          <a:solidFill>
                            <a:srgbClr val="115076"/>
                          </a:solidFill>
                          <a:effectLst/>
                          <a:latin typeface="+mn-lt"/>
                          <a:ea typeface="+mn-ea"/>
                          <a:cs typeface="+mn-cs"/>
                        </a:rPr>
                        <a:t>.</a:t>
                      </a:r>
                      <a:endParaRPr lang="en-GB" sz="2400" dirty="0">
                        <a:solidFill>
                          <a:srgbClr val="115076"/>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denn</a:t>
                      </a:r>
                      <a:endParaRPr lang="en-GB" sz="2000" dirty="0">
                        <a:solidFill>
                          <a:srgbClr val="115076"/>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weil</a:t>
                      </a:r>
                      <a:endParaRPr lang="en-GB" sz="2000" dirty="0">
                        <a:solidFill>
                          <a:srgbClr val="115076"/>
                        </a:solidFill>
                      </a:endParaRPr>
                    </a:p>
                  </a:txBody>
                  <a:tcPr anchor="ct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9313960"/>
                  </a:ext>
                </a:extLst>
              </a:tr>
              <a:tr h="497067">
                <a:tc>
                  <a:txBody>
                    <a:bodyPr/>
                    <a:lstStyle/>
                    <a:p>
                      <a:pPr algn="ctr"/>
                      <a:endParaRPr lang="en-GB" sz="2000" dirty="0">
                        <a:solidFill>
                          <a:srgbClr val="115076"/>
                        </a:solidFill>
                      </a:endParaRPr>
                    </a:p>
                  </a:txBody>
                  <a:tcPr>
                    <a:lnL>
                      <a:noFill/>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000" kern="1200" dirty="0" err="1">
                          <a:solidFill>
                            <a:srgbClr val="115076"/>
                          </a:solidFill>
                          <a:effectLst/>
                          <a:latin typeface="+mn-lt"/>
                          <a:ea typeface="+mn-ea"/>
                          <a:cs typeface="+mn-cs"/>
                        </a:rPr>
                        <a:t>Wir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bereiten</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uns</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ein</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paar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Tage</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lang</a:t>
                      </a:r>
                      <a:r>
                        <a:rPr lang="en-GB" sz="2000" kern="1200" dirty="0">
                          <a:solidFill>
                            <a:srgbClr val="115076"/>
                          </a:solidFill>
                          <a:effectLst/>
                          <a:latin typeface="+mn-lt"/>
                          <a:ea typeface="+mn-ea"/>
                          <a:cs typeface="+mn-cs"/>
                        </a:rPr>
                        <a:t> auf das </a:t>
                      </a:r>
                      <a:r>
                        <a:rPr lang="en-GB" sz="2000" kern="1200" dirty="0" err="1">
                          <a:solidFill>
                            <a:srgbClr val="115076"/>
                          </a:solidFill>
                          <a:effectLst/>
                          <a:latin typeface="+mn-lt"/>
                          <a:ea typeface="+mn-ea"/>
                          <a:cs typeface="+mn-cs"/>
                        </a:rPr>
                        <a:t>Festessen</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vor</a:t>
                      </a:r>
                      <a:r>
                        <a:rPr lang="en-GB" sz="2000" kern="1200" dirty="0">
                          <a:solidFill>
                            <a:srgbClr val="115076"/>
                          </a:solidFill>
                          <a:effectLst/>
                          <a:latin typeface="+mn-lt"/>
                          <a:ea typeface="+mn-ea"/>
                          <a:cs typeface="+mn-cs"/>
                        </a:rPr>
                        <a:t>, </a:t>
                      </a:r>
                      <a:r>
                        <a:rPr lang="en-GB" sz="2000" b="1" kern="1200" dirty="0" err="1">
                          <a:solidFill>
                            <a:srgbClr val="115076"/>
                          </a:solidFill>
                          <a:effectLst/>
                          <a:latin typeface="+mn-lt"/>
                          <a:ea typeface="+mn-ea"/>
                          <a:cs typeface="+mn-cs"/>
                        </a:rPr>
                        <a:t>weil</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wir</a:t>
                      </a:r>
                      <a:r>
                        <a:rPr lang="en-GB" sz="2000" kern="1200" dirty="0">
                          <a:solidFill>
                            <a:srgbClr val="115076"/>
                          </a:solidFill>
                          <a:effectLst/>
                          <a:latin typeface="+mn-lt"/>
                          <a:ea typeface="+mn-ea"/>
                          <a:cs typeface="+mn-cs"/>
                        </a:rPr>
                        <a:t> am </a:t>
                      </a:r>
                      <a:r>
                        <a:rPr lang="en-GB" sz="2000" kern="1200" dirty="0" err="1">
                          <a:solidFill>
                            <a:srgbClr val="115076"/>
                          </a:solidFill>
                          <a:effectLst/>
                          <a:latin typeface="+mn-lt"/>
                          <a:ea typeface="+mn-ea"/>
                          <a:cs typeface="+mn-cs"/>
                        </a:rPr>
                        <a:t>Neujahrsabend</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ganz</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groß</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essen</a:t>
                      </a:r>
                      <a:r>
                        <a:rPr lang="en-GB" sz="2000" kern="1200" dirty="0">
                          <a:solidFill>
                            <a:srgbClr val="115076"/>
                          </a:solidFill>
                          <a:effectLst/>
                          <a:latin typeface="+mn-lt"/>
                          <a:ea typeface="+mn-ea"/>
                          <a:cs typeface="+mn-cs"/>
                        </a:rPr>
                        <a:t>.</a:t>
                      </a:r>
                      <a:endParaRPr lang="en-GB" sz="2400" dirty="0">
                        <a:solidFill>
                          <a:srgbClr val="115076"/>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denn</a:t>
                      </a:r>
                      <a:endParaRPr lang="en-GB" sz="2000" dirty="0">
                        <a:solidFill>
                          <a:srgbClr val="115076"/>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weil</a:t>
                      </a:r>
                      <a:endParaRPr lang="en-GB" sz="2000" dirty="0">
                        <a:solidFill>
                          <a:srgbClr val="115076"/>
                        </a:solidFill>
                      </a:endParaRPr>
                    </a:p>
                  </a:txBody>
                  <a:tcPr anchor="ct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4197191"/>
                  </a:ext>
                </a:extLst>
              </a:tr>
              <a:tr h="497067">
                <a:tc>
                  <a:txBody>
                    <a:bodyPr/>
                    <a:lstStyle/>
                    <a:p>
                      <a:pPr algn="ctr"/>
                      <a:endParaRPr lang="en-GB" sz="2000" dirty="0">
                        <a:solidFill>
                          <a:srgbClr val="115076"/>
                        </a:solidFill>
                      </a:endParaRPr>
                    </a:p>
                  </a:txBody>
                  <a:tcPr>
                    <a:lnL>
                      <a:noFill/>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000" kern="1200" dirty="0" err="1">
                          <a:solidFill>
                            <a:srgbClr val="115076"/>
                          </a:solidFill>
                          <a:effectLst/>
                          <a:latin typeface="+mn-lt"/>
                          <a:ea typeface="+mn-ea"/>
                          <a:cs typeface="+mn-cs"/>
                        </a:rPr>
                        <a:t>Wir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schauen</a:t>
                      </a:r>
                      <a:r>
                        <a:rPr lang="en-GB" sz="2000" kern="1200" dirty="0">
                          <a:solidFill>
                            <a:srgbClr val="115076"/>
                          </a:solidFill>
                          <a:effectLst/>
                          <a:latin typeface="+mn-lt"/>
                          <a:ea typeface="+mn-ea"/>
                          <a:cs typeface="+mn-cs"/>
                        </a:rPr>
                        <a:t> oft </a:t>
                      </a:r>
                      <a:r>
                        <a:rPr lang="en-GB" sz="2000" kern="1200" dirty="0" err="1">
                          <a:solidFill>
                            <a:srgbClr val="115076"/>
                          </a:solidFill>
                          <a:effectLst/>
                          <a:latin typeface="+mn-lt"/>
                          <a:ea typeface="+mn-ea"/>
                          <a:cs typeface="+mn-cs"/>
                        </a:rPr>
                        <a:t>eine</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Fernsehgala</a:t>
                      </a:r>
                      <a:r>
                        <a:rPr lang="en-GB" sz="2000" kern="1200" baseline="30000" dirty="0">
                          <a:solidFill>
                            <a:srgbClr val="115076"/>
                          </a:solidFill>
                          <a:effectLst/>
                          <a:latin typeface="+mn-lt"/>
                          <a:ea typeface="+mn-ea"/>
                          <a:cs typeface="+mn-cs"/>
                        </a:rPr>
                        <a:t>*</a:t>
                      </a:r>
                      <a:r>
                        <a:rPr lang="en-GB" sz="2000" kern="1200" dirty="0">
                          <a:solidFill>
                            <a:srgbClr val="115076"/>
                          </a:solidFill>
                          <a:effectLst/>
                          <a:latin typeface="+mn-lt"/>
                          <a:ea typeface="+mn-ea"/>
                          <a:cs typeface="+mn-cs"/>
                        </a:rPr>
                        <a:t> an, </a:t>
                      </a:r>
                      <a:r>
                        <a:rPr lang="en-GB" sz="2000" b="1" kern="1200" dirty="0" err="1">
                          <a:solidFill>
                            <a:srgbClr val="115076"/>
                          </a:solidFill>
                          <a:effectLst/>
                          <a:latin typeface="+mn-lt"/>
                          <a:ea typeface="+mn-ea"/>
                          <a:cs typeface="+mn-cs"/>
                        </a:rPr>
                        <a:t>wenn</a:t>
                      </a:r>
                      <a:r>
                        <a:rPr lang="en-GB" sz="2000" b="1"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wir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zusammen</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kochen</a:t>
                      </a:r>
                      <a:r>
                        <a:rPr lang="en-GB" sz="2000" kern="1200" dirty="0">
                          <a:solidFill>
                            <a:srgbClr val="115076"/>
                          </a:solidFill>
                          <a:effectLst/>
                          <a:latin typeface="+mn-lt"/>
                          <a:ea typeface="+mn-ea"/>
                          <a:cs typeface="+mn-cs"/>
                        </a:rPr>
                        <a:t>.</a:t>
                      </a:r>
                      <a:endParaRPr lang="en-GB" sz="2400" dirty="0">
                        <a:solidFill>
                          <a:srgbClr val="115076"/>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und</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wenn</a:t>
                      </a:r>
                      <a:endParaRPr lang="en-GB" sz="2000" dirty="0">
                        <a:solidFill>
                          <a:srgbClr val="115076"/>
                        </a:solidFill>
                      </a:endParaRPr>
                    </a:p>
                  </a:txBody>
                  <a:tcPr anchor="ct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2389626"/>
                  </a:ext>
                </a:extLst>
              </a:tr>
              <a:tr h="497067">
                <a:tc>
                  <a:txBody>
                    <a:bodyPr/>
                    <a:lstStyle/>
                    <a:p>
                      <a:pPr algn="ctr"/>
                      <a:endParaRPr lang="en-GB" sz="2000" dirty="0">
                        <a:solidFill>
                          <a:srgbClr val="115076"/>
                        </a:solidFill>
                      </a:endParaRPr>
                    </a:p>
                  </a:txBody>
                  <a:tcPr>
                    <a:lnL>
                      <a:noFill/>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a:solidFill>
                            <a:srgbClr val="115076"/>
                          </a:solidFill>
                          <a:effectLst/>
                          <a:latin typeface="+mn-lt"/>
                          <a:ea typeface="+mn-ea"/>
                          <a:cs typeface="+mn-cs"/>
                        </a:rPr>
                        <a:t>Nach</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dem</a:t>
                      </a:r>
                      <a:r>
                        <a:rPr lang="en-GB" sz="2000" kern="1200" dirty="0">
                          <a:solidFill>
                            <a:srgbClr val="115076"/>
                          </a:solidFill>
                          <a:effectLst/>
                          <a:latin typeface="+mn-lt"/>
                          <a:ea typeface="+mn-ea"/>
                          <a:cs typeface="+mn-cs"/>
                        </a:rPr>
                        <a:t> Essen </a:t>
                      </a:r>
                      <a:r>
                        <a:rPr lang="en-GB" sz="2000" kern="1200" dirty="0" err="1">
                          <a:solidFill>
                            <a:srgbClr val="115076"/>
                          </a:solidFill>
                          <a:effectLst/>
                          <a:latin typeface="+mn-lt"/>
                          <a:ea typeface="+mn-ea"/>
                          <a:cs typeface="+mn-cs"/>
                        </a:rPr>
                        <a:t>bekommen</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alle</a:t>
                      </a:r>
                      <a:r>
                        <a:rPr lang="en-GB" sz="2000" kern="1200" dirty="0">
                          <a:solidFill>
                            <a:srgbClr val="115076"/>
                          </a:solidFill>
                          <a:effectLst/>
                          <a:latin typeface="+mn-lt"/>
                          <a:ea typeface="+mn-ea"/>
                          <a:cs typeface="+mn-cs"/>
                        </a:rPr>
                        <a:t> Kinder </a:t>
                      </a:r>
                      <a:r>
                        <a:rPr lang="en-GB" sz="2000" kern="1200" dirty="0" err="1">
                          <a:solidFill>
                            <a:srgbClr val="115076"/>
                          </a:solidFill>
                          <a:effectLst/>
                          <a:latin typeface="+mn-lt"/>
                          <a:ea typeface="+mn-ea"/>
                          <a:cs typeface="+mn-cs"/>
                        </a:rPr>
                        <a:t>einen</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roten</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Umschlag</a:t>
                      </a:r>
                      <a:r>
                        <a:rPr lang="en-GB" sz="2000" kern="1200" baseline="30000" dirty="0">
                          <a:solidFill>
                            <a:srgbClr val="115076"/>
                          </a:solidFill>
                          <a:effectLst/>
                          <a:latin typeface="+mn-lt"/>
                          <a:ea typeface="+mn-ea"/>
                          <a:cs typeface="+mn-cs"/>
                        </a:rPr>
                        <a:t>*</a:t>
                      </a:r>
                      <a:r>
                        <a:rPr lang="en-GB" sz="2000" kern="1200" dirty="0">
                          <a:solidFill>
                            <a:srgbClr val="115076"/>
                          </a:solidFill>
                          <a:effectLst/>
                          <a:latin typeface="+mn-lt"/>
                          <a:ea typeface="+mn-ea"/>
                          <a:cs typeface="+mn-cs"/>
                        </a:rPr>
                        <a:t>, </a:t>
                      </a:r>
                      <a:r>
                        <a:rPr lang="en-GB" sz="2000" b="1" kern="1200" dirty="0" err="1">
                          <a:solidFill>
                            <a:srgbClr val="115076"/>
                          </a:solidFill>
                          <a:effectLst/>
                          <a:latin typeface="+mn-lt"/>
                          <a:ea typeface="+mn-ea"/>
                          <a:cs typeface="+mn-cs"/>
                        </a:rPr>
                        <a:t>weil</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sie</a:t>
                      </a:r>
                      <a:r>
                        <a:rPr lang="en-GB" sz="2000" kern="1200" dirty="0">
                          <a:solidFill>
                            <a:srgbClr val="115076"/>
                          </a:solidFill>
                          <a:effectLst/>
                          <a:latin typeface="+mn-lt"/>
                          <a:ea typeface="+mn-ea"/>
                          <a:cs typeface="+mn-cs"/>
                        </a:rPr>
                        <a:t> Geld von der </a:t>
                      </a:r>
                      <a:r>
                        <a:rPr lang="en-GB" sz="2000" kern="1200" dirty="0" err="1">
                          <a:solidFill>
                            <a:srgbClr val="115076"/>
                          </a:solidFill>
                          <a:effectLst/>
                          <a:latin typeface="+mn-lt"/>
                          <a:ea typeface="+mn-ea"/>
                          <a:cs typeface="+mn-cs"/>
                        </a:rPr>
                        <a:t>Familie</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bekommen</a:t>
                      </a:r>
                      <a:r>
                        <a:rPr lang="en-GB" sz="2000" kern="1200" dirty="0">
                          <a:solidFill>
                            <a:srgbClr val="115076"/>
                          </a:solidFill>
                          <a:effectLst/>
                          <a:latin typeface="+mn-lt"/>
                          <a:ea typeface="+mn-ea"/>
                          <a:cs typeface="+mn-cs"/>
                        </a:rPr>
                        <a:t>. </a:t>
                      </a:r>
                      <a:endParaRPr lang="en-GB" sz="2000" dirty="0">
                        <a:solidFill>
                          <a:srgbClr val="115076"/>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denn</a:t>
                      </a:r>
                      <a:endParaRPr lang="en-GB" sz="2000" dirty="0">
                        <a:solidFill>
                          <a:srgbClr val="115076"/>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weil</a:t>
                      </a:r>
                      <a:endParaRPr lang="en-GB" sz="2000" dirty="0">
                        <a:solidFill>
                          <a:srgbClr val="115076"/>
                        </a:solidFill>
                      </a:endParaRPr>
                    </a:p>
                  </a:txBody>
                  <a:tcPr anchor="ct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4931564"/>
                  </a:ext>
                </a:extLst>
              </a:tr>
              <a:tr h="497067">
                <a:tc>
                  <a:txBody>
                    <a:bodyPr/>
                    <a:lstStyle/>
                    <a:p>
                      <a:pPr algn="ctr"/>
                      <a:endParaRPr lang="en-GB" sz="2000" dirty="0">
                        <a:solidFill>
                          <a:srgbClr val="115076"/>
                        </a:solidFill>
                      </a:endParaRPr>
                    </a:p>
                  </a:txBody>
                  <a:tcPr>
                    <a:lnL>
                      <a:noFill/>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effectLst/>
                          <a:latin typeface="+mn-lt"/>
                          <a:ea typeface="+mn-ea"/>
                          <a:cs typeface="+mn-cs"/>
                        </a:rPr>
                        <a:t>Um </a:t>
                      </a:r>
                      <a:r>
                        <a:rPr lang="en-GB" sz="2000" kern="1200" dirty="0" err="1">
                          <a:solidFill>
                            <a:srgbClr val="115076"/>
                          </a:solidFill>
                          <a:effectLst/>
                          <a:latin typeface="+mn-lt"/>
                          <a:ea typeface="+mn-ea"/>
                          <a:cs typeface="+mn-cs"/>
                        </a:rPr>
                        <a:t>zwölf</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Uhr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nachts</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gibt</a:t>
                      </a:r>
                      <a:r>
                        <a:rPr lang="en-GB" sz="2000" kern="1200" dirty="0">
                          <a:solidFill>
                            <a:srgbClr val="115076"/>
                          </a:solidFill>
                          <a:effectLst/>
                          <a:latin typeface="+mn-lt"/>
                          <a:ea typeface="+mn-ea"/>
                          <a:cs typeface="+mn-cs"/>
                        </a:rPr>
                        <a:t> es </a:t>
                      </a:r>
                      <a:r>
                        <a:rPr lang="en-GB" sz="2000" kern="1200" dirty="0" err="1">
                          <a:solidFill>
                            <a:srgbClr val="115076"/>
                          </a:solidFill>
                          <a:effectLst/>
                          <a:latin typeface="+mn-lt"/>
                          <a:ea typeface="+mn-ea"/>
                          <a:cs typeface="+mn-cs"/>
                        </a:rPr>
                        <a:t>ein</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Feuerwerk</a:t>
                      </a:r>
                      <a:r>
                        <a:rPr lang="en-GB" sz="2000" kern="1200" dirty="0">
                          <a:solidFill>
                            <a:srgbClr val="115076"/>
                          </a:solidFill>
                          <a:effectLst/>
                          <a:latin typeface="+mn-lt"/>
                          <a:ea typeface="+mn-ea"/>
                          <a:cs typeface="+mn-cs"/>
                        </a:rPr>
                        <a:t>, </a:t>
                      </a:r>
                      <a:r>
                        <a:rPr lang="en-GB" sz="2000" b="1" kern="1200" dirty="0">
                          <a:solidFill>
                            <a:srgbClr val="115076"/>
                          </a:solidFill>
                          <a:effectLst/>
                          <a:latin typeface="+mn-lt"/>
                          <a:ea typeface="+mn-ea"/>
                          <a:cs typeface="+mn-cs"/>
                        </a:rPr>
                        <a:t>und </a:t>
                      </a:r>
                      <a:r>
                        <a:rPr lang="en-GB" sz="2000" kern="1200" dirty="0">
                          <a:solidFill>
                            <a:srgbClr val="115076"/>
                          </a:solidFill>
                          <a:effectLst/>
                          <a:latin typeface="+mn-lt"/>
                          <a:ea typeface="+mn-ea"/>
                          <a:cs typeface="+mn-cs"/>
                        </a:rPr>
                        <a:t>man </a:t>
                      </a:r>
                      <a:r>
                        <a:rPr lang="en-GB" sz="2000" kern="1200" dirty="0" err="1">
                          <a:solidFill>
                            <a:srgbClr val="115076"/>
                          </a:solidFill>
                          <a:effectLst/>
                          <a:latin typeface="+mn-lt"/>
                          <a:ea typeface="+mn-ea"/>
                          <a:cs typeface="+mn-cs"/>
                        </a:rPr>
                        <a:t>sagt</a:t>
                      </a:r>
                      <a:r>
                        <a:rPr lang="en-GB" sz="2000" kern="1200" dirty="0">
                          <a:solidFill>
                            <a:srgbClr val="115076"/>
                          </a:solidFill>
                          <a:effectLst/>
                          <a:latin typeface="+mn-lt"/>
                          <a:ea typeface="+mn-ea"/>
                          <a:cs typeface="+mn-cs"/>
                        </a:rPr>
                        <a:t> den </a:t>
                      </a:r>
                      <a:r>
                        <a:rPr lang="en-GB" sz="2000" kern="1200" dirty="0" err="1">
                          <a:solidFill>
                            <a:srgbClr val="115076"/>
                          </a:solidFill>
                          <a:effectLst/>
                          <a:latin typeface="+mn-lt"/>
                          <a:ea typeface="+mn-ea"/>
                          <a:cs typeface="+mn-cs"/>
                        </a:rPr>
                        <a:t>Gruß</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Xīnnián</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kuàilè</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frohes</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neues</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Jahr</a:t>
                      </a:r>
                      <a:r>
                        <a:rPr lang="en-GB" sz="2000" kern="1200" dirty="0">
                          <a:solidFill>
                            <a:srgbClr val="115076"/>
                          </a:solidFill>
                          <a:effectLst/>
                          <a:latin typeface="+mn-lt"/>
                          <a:ea typeface="+mn-ea"/>
                          <a:cs typeface="+mn-cs"/>
                        </a:rPr>
                        <a:t>!</a:t>
                      </a:r>
                      <a:endParaRPr lang="en-GB" sz="2000" dirty="0">
                        <a:solidFill>
                          <a:srgbClr val="115076"/>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und</a:t>
                      </a: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während</a:t>
                      </a:r>
                      <a:endParaRPr lang="en-GB" sz="2000" dirty="0">
                        <a:solidFill>
                          <a:srgbClr val="115076"/>
                        </a:solidFill>
                      </a:endParaRPr>
                    </a:p>
                  </a:txBody>
                  <a:tcPr anchor="ct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1851735"/>
                  </a:ext>
                </a:extLst>
              </a:tr>
              <a:tr h="497067">
                <a:tc>
                  <a:txBody>
                    <a:bodyPr/>
                    <a:lstStyle/>
                    <a:p>
                      <a:pPr algn="ctr"/>
                      <a:endParaRPr lang="en-GB" sz="2000" dirty="0">
                        <a:solidFill>
                          <a:srgbClr val="115076"/>
                        </a:solidFill>
                      </a:endParaRPr>
                    </a:p>
                  </a:txBody>
                  <a:tcPr>
                    <a:lnL>
                      <a:noFill/>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GB" sz="2000" kern="1200" dirty="0">
                          <a:solidFill>
                            <a:srgbClr val="115076"/>
                          </a:solidFill>
                          <a:effectLst/>
                          <a:latin typeface="+mn-lt"/>
                          <a:ea typeface="+mn-ea"/>
                          <a:cs typeface="+mn-cs"/>
                        </a:rPr>
                        <a:t>Das </a:t>
                      </a:r>
                      <a:r>
                        <a:rPr lang="en-GB" sz="2000" kern="1200" dirty="0" err="1">
                          <a:solidFill>
                            <a:srgbClr val="115076"/>
                          </a:solidFill>
                          <a:effectLst/>
                          <a:latin typeface="+mn-lt"/>
                          <a:ea typeface="+mn-ea"/>
                          <a:cs typeface="+mn-cs"/>
                        </a:rPr>
                        <a:t>chinesische</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Neujahr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ist</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mir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sehr</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wichtig</a:t>
                      </a:r>
                      <a:r>
                        <a:rPr lang="en-GB" sz="2000" kern="1200" dirty="0">
                          <a:solidFill>
                            <a:srgbClr val="115076"/>
                          </a:solidFill>
                          <a:effectLst/>
                          <a:latin typeface="+mn-lt"/>
                          <a:ea typeface="+mn-ea"/>
                          <a:cs typeface="+mn-cs"/>
                        </a:rPr>
                        <a:t>, </a:t>
                      </a:r>
                      <a:r>
                        <a:rPr lang="en-GB" sz="2000" b="1" kern="1200" dirty="0" err="1">
                          <a:solidFill>
                            <a:srgbClr val="115076"/>
                          </a:solidFill>
                          <a:effectLst/>
                          <a:latin typeface="+mn-lt"/>
                          <a:ea typeface="+mn-ea"/>
                          <a:cs typeface="+mn-cs"/>
                        </a:rPr>
                        <a:t>aber</a:t>
                      </a:r>
                      <a:r>
                        <a:rPr lang="en-GB" sz="2000" kern="1200" dirty="0">
                          <a:solidFill>
                            <a:srgbClr val="115076"/>
                          </a:solidFill>
                          <a:effectLst/>
                          <a:latin typeface="+mn-lt"/>
                          <a:ea typeface="+mn-ea"/>
                          <a:cs typeface="+mn-cs"/>
                        </a:rPr>
                        <a:t> Silvester in Deutschland </a:t>
                      </a:r>
                      <a:r>
                        <a:rPr lang="en-GB" sz="2000" kern="1200" dirty="0" err="1">
                          <a:solidFill>
                            <a:srgbClr val="115076"/>
                          </a:solidFill>
                          <a:effectLst/>
                          <a:latin typeface="+mn-lt"/>
                          <a:ea typeface="+mn-ea"/>
                          <a:cs typeface="+mn-cs"/>
                        </a:rPr>
                        <a:t>macht</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auch</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viel</a:t>
                      </a:r>
                      <a:r>
                        <a:rPr lang="en-GB" sz="2000" kern="1200" dirty="0">
                          <a:solidFill>
                            <a:srgbClr val="115076"/>
                          </a:solidFill>
                          <a:effectLst/>
                          <a:latin typeface="+mn-lt"/>
                          <a:ea typeface="+mn-ea"/>
                          <a:cs typeface="+mn-cs"/>
                        </a:rPr>
                        <a:t> </a:t>
                      </a:r>
                      <a:r>
                        <a:rPr lang="en-GB" sz="2000" kern="1200" dirty="0" err="1">
                          <a:solidFill>
                            <a:srgbClr val="115076"/>
                          </a:solidFill>
                          <a:effectLst/>
                          <a:latin typeface="+mn-lt"/>
                          <a:ea typeface="+mn-ea"/>
                          <a:cs typeface="+mn-cs"/>
                        </a:rPr>
                        <a:t>Spaß</a:t>
                      </a:r>
                      <a:r>
                        <a:rPr lang="en-GB" sz="2000" kern="1200" dirty="0">
                          <a:solidFill>
                            <a:srgbClr val="115076"/>
                          </a:solidFill>
                          <a:effectLst/>
                          <a:latin typeface="+mn-lt"/>
                          <a:ea typeface="+mn-ea"/>
                          <a:cs typeface="+mn-cs"/>
                        </a:rPr>
                        <a:t>.</a:t>
                      </a:r>
                      <a:endParaRPr lang="en-GB" sz="2000" dirty="0">
                        <a:solidFill>
                          <a:srgbClr val="115076"/>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000" dirty="0" err="1">
                          <a:solidFill>
                            <a:srgbClr val="115076"/>
                          </a:solidFill>
                        </a:rPr>
                        <a:t>aber</a:t>
                      </a:r>
                      <a:endParaRPr lang="en-GB" sz="2000" dirty="0">
                        <a:solidFill>
                          <a:srgbClr val="115076"/>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000" dirty="0" err="1">
                          <a:solidFill>
                            <a:srgbClr val="115076"/>
                          </a:solidFill>
                        </a:rPr>
                        <a:t>obwohl</a:t>
                      </a:r>
                      <a:endParaRPr lang="en-GB" sz="2000" dirty="0">
                        <a:solidFill>
                          <a:srgbClr val="115076"/>
                        </a:solidFill>
                      </a:endParaRPr>
                    </a:p>
                  </a:txBody>
                  <a:tcPr anchor="ctr">
                    <a:lnL w="12700" cap="flat" cmpd="sng" algn="ctr">
                      <a:noFill/>
                      <a:prstDash val="sysDash"/>
                      <a:round/>
                      <a:headEnd type="none" w="med" len="med"/>
                      <a:tailEnd type="none" w="med" len="med"/>
                    </a:lnL>
                    <a:lnR>
                      <a:noFill/>
                    </a:lnR>
                    <a:lnT w="1270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5139754" y="1536008"/>
            <a:ext cx="4861079" cy="307776"/>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0117930" y="1519768"/>
            <a:ext cx="575479" cy="369332"/>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4504308" y="2022916"/>
            <a:ext cx="4144624" cy="27946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Action Button: Custom 16">
            <a:hlinkClick r:id="" action="ppaction://noaction" highlightClick="1">
              <a:snd r:embed="rId4" name="9.2.1.1 Slide 28 1b.wav"/>
            </a:hlinkClick>
            <a:extLst>
              <a:ext uri="{FF2B5EF4-FFF2-40B4-BE49-F238E27FC236}">
                <a16:creationId xmlns:a16="http://schemas.microsoft.com/office/drawing/2014/main" id="{D2B1EA48-40BB-4F68-A104-4A8B31B4D4BB}"/>
              </a:ext>
            </a:extLst>
          </p:cNvPr>
          <p:cNvSpPr/>
          <p:nvPr/>
        </p:nvSpPr>
        <p:spPr>
          <a:xfrm>
            <a:off x="32777" y="14599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5" name="9.2.1.1 Slide 28 2b.wav"/>
            </a:hlinkClick>
            <a:extLst>
              <a:ext uri="{FF2B5EF4-FFF2-40B4-BE49-F238E27FC236}">
                <a16:creationId xmlns:a16="http://schemas.microsoft.com/office/drawing/2014/main" id="{86670C6F-0031-4B33-8535-0B32F1075618}"/>
              </a:ext>
            </a:extLst>
          </p:cNvPr>
          <p:cNvSpPr/>
          <p:nvPr/>
        </p:nvSpPr>
        <p:spPr>
          <a:xfrm>
            <a:off x="18263" y="19247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6" name="9.2.1.1 Slide 28 3b.wav"/>
            </a:hlinkClick>
            <a:extLst>
              <a:ext uri="{FF2B5EF4-FFF2-40B4-BE49-F238E27FC236}">
                <a16:creationId xmlns:a16="http://schemas.microsoft.com/office/drawing/2014/main" id="{1AEF7932-ED2E-4DD4-B6F3-44931C9B4D42}"/>
              </a:ext>
            </a:extLst>
          </p:cNvPr>
          <p:cNvSpPr/>
          <p:nvPr/>
        </p:nvSpPr>
        <p:spPr>
          <a:xfrm>
            <a:off x="36525" y="25107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7" name="9.2.1.1 Slide 28 4b.wav"/>
            </a:hlinkClick>
            <a:extLst>
              <a:ext uri="{FF2B5EF4-FFF2-40B4-BE49-F238E27FC236}">
                <a16:creationId xmlns:a16="http://schemas.microsoft.com/office/drawing/2014/main" id="{94BC66DA-7CDF-4759-B490-8954E1259003}"/>
              </a:ext>
            </a:extLst>
          </p:cNvPr>
          <p:cNvSpPr/>
          <p:nvPr/>
        </p:nvSpPr>
        <p:spPr>
          <a:xfrm>
            <a:off x="32777" y="321587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8" name="9.2.1.1 Slide 28 5b.wav"/>
            </a:hlinkClick>
            <a:extLst>
              <a:ext uri="{FF2B5EF4-FFF2-40B4-BE49-F238E27FC236}">
                <a16:creationId xmlns:a16="http://schemas.microsoft.com/office/drawing/2014/main" id="{F1C9904E-40A0-41A6-988C-0B50785DACB5}"/>
              </a:ext>
            </a:extLst>
          </p:cNvPr>
          <p:cNvSpPr/>
          <p:nvPr/>
        </p:nvSpPr>
        <p:spPr>
          <a:xfrm>
            <a:off x="32777" y="38091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9" name="9.2.1.1 Slide 28 6b.wav"/>
            </a:hlinkClick>
            <a:extLst>
              <a:ext uri="{FF2B5EF4-FFF2-40B4-BE49-F238E27FC236}">
                <a16:creationId xmlns:a16="http://schemas.microsoft.com/office/drawing/2014/main" id="{C7C2F787-6D11-4287-A3C6-EEC152BD392F}"/>
              </a:ext>
            </a:extLst>
          </p:cNvPr>
          <p:cNvSpPr/>
          <p:nvPr/>
        </p:nvSpPr>
        <p:spPr>
          <a:xfrm>
            <a:off x="32777" y="440273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0" name="9.2.1.1 Slide 28 7b.wav"/>
            </a:hlinkClick>
            <a:extLst>
              <a:ext uri="{FF2B5EF4-FFF2-40B4-BE49-F238E27FC236}">
                <a16:creationId xmlns:a16="http://schemas.microsoft.com/office/drawing/2014/main" id="{1FAB9E34-96F8-4EBA-82C2-5A64F9E98DEB}"/>
              </a:ext>
            </a:extLst>
          </p:cNvPr>
          <p:cNvSpPr/>
          <p:nvPr/>
        </p:nvSpPr>
        <p:spPr>
          <a:xfrm>
            <a:off x="32777" y="515006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1" name="9.2.1.1 Slide 28 8b.wav"/>
            </a:hlinkClick>
            <a:extLst>
              <a:ext uri="{FF2B5EF4-FFF2-40B4-BE49-F238E27FC236}">
                <a16:creationId xmlns:a16="http://schemas.microsoft.com/office/drawing/2014/main" id="{C67A306D-D1B6-4E24-BA10-AB54D9801FEB}"/>
              </a:ext>
            </a:extLst>
          </p:cNvPr>
          <p:cNvSpPr/>
          <p:nvPr/>
        </p:nvSpPr>
        <p:spPr>
          <a:xfrm>
            <a:off x="32777" y="579188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1" name="TextBox 40">
            <a:extLst>
              <a:ext uri="{FF2B5EF4-FFF2-40B4-BE49-F238E27FC236}">
                <a16:creationId xmlns:a16="http://schemas.microsoft.com/office/drawing/2014/main" id="{15D46ECB-074B-447B-A17F-7DA86F5F057F}"/>
              </a:ext>
            </a:extLst>
          </p:cNvPr>
          <p:cNvSpPr txBox="1"/>
          <p:nvPr/>
        </p:nvSpPr>
        <p:spPr>
          <a:xfrm>
            <a:off x="7995754" y="33776"/>
            <a:ext cx="2054447" cy="461665"/>
          </a:xfrm>
          <a:prstGeom prst="rect">
            <a:avLst/>
          </a:prstGeom>
          <a:noFill/>
        </p:spPr>
        <p:txBody>
          <a:bodyPr wrap="square" rtlCol="0">
            <a:spAutoFit/>
          </a:bodyPr>
          <a:lstStyle/>
          <a:p>
            <a:r>
              <a:rPr lang="en-US" sz="2400" b="1" dirty="0">
                <a:solidFill>
                  <a:schemeClr val="bg1"/>
                </a:solidFill>
              </a:rPr>
              <a:t>Jing</a:t>
            </a:r>
          </a:p>
        </p:txBody>
      </p:sp>
      <p:sp>
        <p:nvSpPr>
          <p:cNvPr id="7" name="TextBox 6">
            <a:extLst>
              <a:ext uri="{FF2B5EF4-FFF2-40B4-BE49-F238E27FC236}">
                <a16:creationId xmlns:a16="http://schemas.microsoft.com/office/drawing/2014/main" id="{5BA66137-5BC6-B54C-AFA6-AC9618E70ADD}"/>
              </a:ext>
            </a:extLst>
          </p:cNvPr>
          <p:cNvSpPr txBox="1"/>
          <p:nvPr/>
        </p:nvSpPr>
        <p:spPr>
          <a:xfrm>
            <a:off x="5289731" y="298788"/>
            <a:ext cx="2779463" cy="830997"/>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es </a:t>
            </a:r>
            <a:r>
              <a:rPr lang="en-US" sz="2400" b="1" dirty="0">
                <a:solidFill>
                  <a:schemeClr val="accent5">
                    <a:lumMod val="50000"/>
                  </a:schemeClr>
                </a:solidFill>
              </a:rPr>
              <a:t>WO1</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dirty="0">
                <a:solidFill>
                  <a:schemeClr val="accent5">
                    <a:lumMod val="50000"/>
                  </a:schemeClr>
                </a:solidFill>
              </a:rPr>
              <a:t>WO3</a:t>
            </a:r>
            <a:r>
              <a:rPr lang="en-US" sz="2400" dirty="0">
                <a:solidFill>
                  <a:schemeClr val="accent5">
                    <a:lumMod val="50000"/>
                  </a:schemeClr>
                </a:solidFill>
              </a:rPr>
              <a:t>?</a:t>
            </a:r>
          </a:p>
        </p:txBody>
      </p:sp>
      <p:sp>
        <p:nvSpPr>
          <p:cNvPr id="42" name="TextBox 41" descr="text box hiding answer">
            <a:extLst>
              <a:ext uri="{FF2B5EF4-FFF2-40B4-BE49-F238E27FC236}">
                <a16:creationId xmlns:a16="http://schemas.microsoft.com/office/drawing/2014/main" id="{DE0353DB-59AD-471F-B24C-CE83FC25FB04}"/>
              </a:ext>
            </a:extLst>
          </p:cNvPr>
          <p:cNvSpPr txBox="1"/>
          <p:nvPr/>
        </p:nvSpPr>
        <p:spPr>
          <a:xfrm>
            <a:off x="10758578" y="2017246"/>
            <a:ext cx="1329868" cy="32504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E7C3C52F-6F2A-4302-B632-FEFCE361636B}"/>
              </a:ext>
            </a:extLst>
          </p:cNvPr>
          <p:cNvSpPr txBox="1"/>
          <p:nvPr/>
        </p:nvSpPr>
        <p:spPr>
          <a:xfrm>
            <a:off x="4085769" y="2463069"/>
            <a:ext cx="5666131" cy="357939"/>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CEDB170C-1E67-4891-9280-1BBDA1F96C62}"/>
              </a:ext>
            </a:extLst>
          </p:cNvPr>
          <p:cNvSpPr txBox="1"/>
          <p:nvPr/>
        </p:nvSpPr>
        <p:spPr>
          <a:xfrm>
            <a:off x="520019" y="2799089"/>
            <a:ext cx="3524681" cy="357939"/>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5977E263-E7CA-4663-9387-D88512E67964}"/>
              </a:ext>
            </a:extLst>
          </p:cNvPr>
          <p:cNvSpPr txBox="1"/>
          <p:nvPr/>
        </p:nvSpPr>
        <p:spPr>
          <a:xfrm>
            <a:off x="11139088" y="2664678"/>
            <a:ext cx="575479" cy="265970"/>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C9C8473B-CEB9-4A86-B18C-743C3E3AFBBA}"/>
              </a:ext>
            </a:extLst>
          </p:cNvPr>
          <p:cNvSpPr txBox="1"/>
          <p:nvPr/>
        </p:nvSpPr>
        <p:spPr>
          <a:xfrm>
            <a:off x="7652259" y="3215878"/>
            <a:ext cx="2072312" cy="23505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descr="text box hiding answer">
            <a:extLst>
              <a:ext uri="{FF2B5EF4-FFF2-40B4-BE49-F238E27FC236}">
                <a16:creationId xmlns:a16="http://schemas.microsoft.com/office/drawing/2014/main" id="{72BA2E36-61CD-4811-98DC-05C9388E053A}"/>
              </a:ext>
            </a:extLst>
          </p:cNvPr>
          <p:cNvSpPr txBox="1"/>
          <p:nvPr/>
        </p:nvSpPr>
        <p:spPr>
          <a:xfrm>
            <a:off x="532040" y="3512871"/>
            <a:ext cx="4144624" cy="27946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descr="text box hiding answer">
            <a:extLst>
              <a:ext uri="{FF2B5EF4-FFF2-40B4-BE49-F238E27FC236}">
                <a16:creationId xmlns:a16="http://schemas.microsoft.com/office/drawing/2014/main" id="{CE2D4AB7-2047-4114-97FE-C2A33F11286B}"/>
              </a:ext>
            </a:extLst>
          </p:cNvPr>
          <p:cNvSpPr txBox="1"/>
          <p:nvPr/>
        </p:nvSpPr>
        <p:spPr>
          <a:xfrm>
            <a:off x="9888105" y="3333050"/>
            <a:ext cx="870473" cy="30777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5F5B9730-4473-4C97-A836-5AACAAC726C5}"/>
              </a:ext>
            </a:extLst>
          </p:cNvPr>
          <p:cNvSpPr txBox="1"/>
          <p:nvPr/>
        </p:nvSpPr>
        <p:spPr>
          <a:xfrm>
            <a:off x="5139754" y="3921141"/>
            <a:ext cx="4020338" cy="357939"/>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8AE550A3-FAE3-4B52-A037-EA8F41612C08}"/>
              </a:ext>
            </a:extLst>
          </p:cNvPr>
          <p:cNvSpPr txBox="1"/>
          <p:nvPr/>
        </p:nvSpPr>
        <p:spPr>
          <a:xfrm>
            <a:off x="10085883" y="3966162"/>
            <a:ext cx="639574" cy="307776"/>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descr="text box hiding answer">
            <a:extLst>
              <a:ext uri="{FF2B5EF4-FFF2-40B4-BE49-F238E27FC236}">
                <a16:creationId xmlns:a16="http://schemas.microsoft.com/office/drawing/2014/main" id="{1F8B3170-C060-402F-80DA-52E022F4D44E}"/>
              </a:ext>
            </a:extLst>
          </p:cNvPr>
          <p:cNvSpPr txBox="1"/>
          <p:nvPr/>
        </p:nvSpPr>
        <p:spPr>
          <a:xfrm>
            <a:off x="8369515" y="4402739"/>
            <a:ext cx="1349828" cy="33044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3A9DE0D4-9CEC-40EB-9FCE-A27C86A21AF0}"/>
              </a:ext>
            </a:extLst>
          </p:cNvPr>
          <p:cNvSpPr txBox="1"/>
          <p:nvPr/>
        </p:nvSpPr>
        <p:spPr>
          <a:xfrm>
            <a:off x="530011" y="4680399"/>
            <a:ext cx="4146653" cy="29238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098F6032-2F69-4FB5-8B5D-83BD4FE308F4}"/>
              </a:ext>
            </a:extLst>
          </p:cNvPr>
          <p:cNvSpPr txBox="1"/>
          <p:nvPr/>
        </p:nvSpPr>
        <p:spPr>
          <a:xfrm>
            <a:off x="10029048" y="4554516"/>
            <a:ext cx="870473" cy="30777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E2B30C58-1675-4F65-AC21-930329FBAD6A}"/>
              </a:ext>
            </a:extLst>
          </p:cNvPr>
          <p:cNvSpPr txBox="1"/>
          <p:nvPr/>
        </p:nvSpPr>
        <p:spPr>
          <a:xfrm>
            <a:off x="5731562" y="5092757"/>
            <a:ext cx="4020338" cy="357939"/>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855E4D5A-482F-4718-9E62-3BE1CFA2A561}"/>
              </a:ext>
            </a:extLst>
          </p:cNvPr>
          <p:cNvSpPr txBox="1"/>
          <p:nvPr/>
        </p:nvSpPr>
        <p:spPr>
          <a:xfrm>
            <a:off x="469441" y="5376791"/>
            <a:ext cx="4020338" cy="357939"/>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3CB7C97E-94C3-4886-BB31-C047E56A7F8D}"/>
              </a:ext>
            </a:extLst>
          </p:cNvPr>
          <p:cNvSpPr txBox="1"/>
          <p:nvPr/>
        </p:nvSpPr>
        <p:spPr>
          <a:xfrm>
            <a:off x="10848033" y="5263744"/>
            <a:ext cx="1240413" cy="325047"/>
          </a:xfrm>
          <a:prstGeom prst="rect">
            <a:avLst/>
          </a:prstGeom>
          <a:solidFill>
            <a:schemeClr val="accent2">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7" name="TextBox 56" descr="text box hiding answer">
            <a:extLst>
              <a:ext uri="{FF2B5EF4-FFF2-40B4-BE49-F238E27FC236}">
                <a16:creationId xmlns:a16="http://schemas.microsoft.com/office/drawing/2014/main" id="{16BB1326-8726-4A7F-813D-DCB7E1F9BF56}"/>
              </a:ext>
            </a:extLst>
          </p:cNvPr>
          <p:cNvSpPr txBox="1"/>
          <p:nvPr/>
        </p:nvSpPr>
        <p:spPr>
          <a:xfrm>
            <a:off x="5924792" y="5747697"/>
            <a:ext cx="3611093" cy="402130"/>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8" name="TextBox 57" descr="text box hiding answer">
            <a:extLst>
              <a:ext uri="{FF2B5EF4-FFF2-40B4-BE49-F238E27FC236}">
                <a16:creationId xmlns:a16="http://schemas.microsoft.com/office/drawing/2014/main" id="{DF7C528B-757E-436B-B26C-DD602E9F79CE}"/>
              </a:ext>
            </a:extLst>
          </p:cNvPr>
          <p:cNvSpPr txBox="1"/>
          <p:nvPr/>
        </p:nvSpPr>
        <p:spPr>
          <a:xfrm>
            <a:off x="493486" y="6056822"/>
            <a:ext cx="4146653" cy="29238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descr="text box hiding answer">
            <a:extLst>
              <a:ext uri="{FF2B5EF4-FFF2-40B4-BE49-F238E27FC236}">
                <a16:creationId xmlns:a16="http://schemas.microsoft.com/office/drawing/2014/main" id="{815FA533-1A30-43FA-9A90-29489B6EADD5}"/>
              </a:ext>
            </a:extLst>
          </p:cNvPr>
          <p:cNvSpPr txBox="1"/>
          <p:nvPr/>
        </p:nvSpPr>
        <p:spPr>
          <a:xfrm>
            <a:off x="10973631" y="5953770"/>
            <a:ext cx="979804" cy="274211"/>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0" name="Action Button: Custom 16">
            <a:hlinkClick r:id="" action="ppaction://noaction" highlightClick="1">
              <a:snd r:embed="rId12" name="9.2.1.1 Slide 28 1.wav"/>
            </a:hlinkClick>
            <a:extLst>
              <a:ext uri="{FF2B5EF4-FFF2-40B4-BE49-F238E27FC236}">
                <a16:creationId xmlns:a16="http://schemas.microsoft.com/office/drawing/2014/main" id="{D5B16522-F509-4526-979E-C57B07A1447C}"/>
              </a:ext>
            </a:extLst>
          </p:cNvPr>
          <p:cNvSpPr/>
          <p:nvPr/>
        </p:nvSpPr>
        <p:spPr>
          <a:xfrm>
            <a:off x="11738299" y="1508256"/>
            <a:ext cx="393922" cy="357939"/>
          </a:xfrm>
          <a:prstGeom prst="actionButtonBlank">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1" name="Action Button: Custom 16">
            <a:hlinkClick r:id="" action="ppaction://noaction" highlightClick="1">
              <a:snd r:embed="rId13" name="9.2.1.1 Slide 28 2.wav"/>
            </a:hlinkClick>
            <a:extLst>
              <a:ext uri="{FF2B5EF4-FFF2-40B4-BE49-F238E27FC236}">
                <a16:creationId xmlns:a16="http://schemas.microsoft.com/office/drawing/2014/main" id="{B46514D3-4B1D-4DFC-BB93-EBF8142D5513}"/>
              </a:ext>
            </a:extLst>
          </p:cNvPr>
          <p:cNvSpPr/>
          <p:nvPr/>
        </p:nvSpPr>
        <p:spPr>
          <a:xfrm>
            <a:off x="11723785" y="1973060"/>
            <a:ext cx="393922" cy="357939"/>
          </a:xfrm>
          <a:prstGeom prst="actionButtonBlank">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2" name="Action Button: Custom 16">
            <a:hlinkClick r:id="" action="ppaction://noaction" highlightClick="1">
              <a:snd r:embed="rId14" name="9.2.1.1 Slide 28 3.wav"/>
            </a:hlinkClick>
            <a:extLst>
              <a:ext uri="{FF2B5EF4-FFF2-40B4-BE49-F238E27FC236}">
                <a16:creationId xmlns:a16="http://schemas.microsoft.com/office/drawing/2014/main" id="{DE842791-8C44-490C-A01B-832B48A24411}"/>
              </a:ext>
            </a:extLst>
          </p:cNvPr>
          <p:cNvSpPr/>
          <p:nvPr/>
        </p:nvSpPr>
        <p:spPr>
          <a:xfrm>
            <a:off x="11742047" y="2559090"/>
            <a:ext cx="393922" cy="357939"/>
          </a:xfrm>
          <a:prstGeom prst="actionButtonBlank">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3" name="Action Button: Custom 16">
            <a:hlinkClick r:id="" action="ppaction://noaction" highlightClick="1">
              <a:snd r:embed="rId15" name="9.2.1.1 Slide 28 4.wav"/>
            </a:hlinkClick>
            <a:extLst>
              <a:ext uri="{FF2B5EF4-FFF2-40B4-BE49-F238E27FC236}">
                <a16:creationId xmlns:a16="http://schemas.microsoft.com/office/drawing/2014/main" id="{A4142E73-E205-4D91-9EE3-988452E90B4A}"/>
              </a:ext>
            </a:extLst>
          </p:cNvPr>
          <p:cNvSpPr/>
          <p:nvPr/>
        </p:nvSpPr>
        <p:spPr>
          <a:xfrm>
            <a:off x="11738299" y="3264214"/>
            <a:ext cx="393922" cy="357939"/>
          </a:xfrm>
          <a:prstGeom prst="actionButtonBlank">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4" name="Action Button: Custom 16">
            <a:hlinkClick r:id="" action="ppaction://noaction" highlightClick="1">
              <a:snd r:embed="rId16" name="9.2.1.1 Slide 28 5.wav"/>
            </a:hlinkClick>
            <a:extLst>
              <a:ext uri="{FF2B5EF4-FFF2-40B4-BE49-F238E27FC236}">
                <a16:creationId xmlns:a16="http://schemas.microsoft.com/office/drawing/2014/main" id="{AE0C95FE-4929-4585-A6F4-D404A755E2B3}"/>
              </a:ext>
            </a:extLst>
          </p:cNvPr>
          <p:cNvSpPr/>
          <p:nvPr/>
        </p:nvSpPr>
        <p:spPr>
          <a:xfrm>
            <a:off x="11738299" y="3857476"/>
            <a:ext cx="393922" cy="357939"/>
          </a:xfrm>
          <a:prstGeom prst="actionButtonBlank">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5" name="Action Button: Custom 16">
            <a:hlinkClick r:id="" action="ppaction://noaction" highlightClick="1">
              <a:snd r:embed="rId17" name="9.2.1.1 Slide 28 6.wav"/>
            </a:hlinkClick>
            <a:extLst>
              <a:ext uri="{FF2B5EF4-FFF2-40B4-BE49-F238E27FC236}">
                <a16:creationId xmlns:a16="http://schemas.microsoft.com/office/drawing/2014/main" id="{96150536-8E1F-492D-A729-430657126DD4}"/>
              </a:ext>
            </a:extLst>
          </p:cNvPr>
          <p:cNvSpPr/>
          <p:nvPr/>
        </p:nvSpPr>
        <p:spPr>
          <a:xfrm>
            <a:off x="11738299" y="4451075"/>
            <a:ext cx="393922" cy="357939"/>
          </a:xfrm>
          <a:prstGeom prst="actionButtonBlank">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6" name="Action Button: Custom 16">
            <a:hlinkClick r:id="" action="ppaction://noaction" highlightClick="1">
              <a:snd r:embed="rId18" name="9.2.1.1 Slide 28 7.wav"/>
            </a:hlinkClick>
            <a:extLst>
              <a:ext uri="{FF2B5EF4-FFF2-40B4-BE49-F238E27FC236}">
                <a16:creationId xmlns:a16="http://schemas.microsoft.com/office/drawing/2014/main" id="{5DA53F60-D17D-4290-BBDF-C60CA7431ACA}"/>
              </a:ext>
            </a:extLst>
          </p:cNvPr>
          <p:cNvSpPr/>
          <p:nvPr/>
        </p:nvSpPr>
        <p:spPr>
          <a:xfrm>
            <a:off x="11738299" y="5198403"/>
            <a:ext cx="393922" cy="357939"/>
          </a:xfrm>
          <a:prstGeom prst="actionButtonBlank">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7" name="Action Button: Custom 16">
            <a:hlinkClick r:id="" action="ppaction://noaction" highlightClick="1">
              <a:snd r:embed="rId19" name="9.2.1.1 Slide 28 8.wav"/>
            </a:hlinkClick>
            <a:extLst>
              <a:ext uri="{FF2B5EF4-FFF2-40B4-BE49-F238E27FC236}">
                <a16:creationId xmlns:a16="http://schemas.microsoft.com/office/drawing/2014/main" id="{D14AD004-59DF-4381-BF6A-8582FA22EAF0}"/>
              </a:ext>
            </a:extLst>
          </p:cNvPr>
          <p:cNvSpPr/>
          <p:nvPr/>
        </p:nvSpPr>
        <p:spPr>
          <a:xfrm>
            <a:off x="11738299" y="5840224"/>
            <a:ext cx="393922" cy="357939"/>
          </a:xfrm>
          <a:prstGeom prst="actionButtonBlank">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68" name="Picture 67" descr="A picture containing person, outdoor, standing&#10;&#10;Description automatically generated">
            <a:extLst>
              <a:ext uri="{FF2B5EF4-FFF2-40B4-BE49-F238E27FC236}">
                <a16:creationId xmlns:a16="http://schemas.microsoft.com/office/drawing/2014/main" id="{B5C20B1F-5668-42AA-B274-FF0B2D69132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692789" y="129440"/>
            <a:ext cx="820768" cy="1231634"/>
          </a:xfrm>
          <a:prstGeom prst="rect">
            <a:avLst/>
          </a:prstGeom>
        </p:spPr>
      </p:pic>
      <p:sp>
        <p:nvSpPr>
          <p:cNvPr id="69" name="Speech Bubble: Rectangle with Corners Rounded 6">
            <a:extLst>
              <a:ext uri="{FF2B5EF4-FFF2-40B4-BE49-F238E27FC236}">
                <a16:creationId xmlns:a16="http://schemas.microsoft.com/office/drawing/2014/main" id="{D697BA56-3D24-4A8D-BE79-6E45678AAD51}"/>
              </a:ext>
            </a:extLst>
          </p:cNvPr>
          <p:cNvSpPr/>
          <p:nvPr/>
        </p:nvSpPr>
        <p:spPr>
          <a:xfrm>
            <a:off x="3076823" y="6346888"/>
            <a:ext cx="6459062" cy="523421"/>
          </a:xfrm>
          <a:prstGeom prst="wedgeRoundRectCallout">
            <a:avLst>
              <a:gd name="adj1" fmla="val -22939"/>
              <a:gd name="adj2" fmla="val -4882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schemeClr val="bg1"/>
                </a:solidFill>
              </a:rPr>
              <a:t>das </a:t>
            </a:r>
            <a:r>
              <a:rPr lang="en-GB" sz="2000" dirty="0" err="1">
                <a:solidFill>
                  <a:schemeClr val="bg1"/>
                </a:solidFill>
              </a:rPr>
              <a:t>Fernsehen</a:t>
            </a:r>
            <a:r>
              <a:rPr lang="en-GB" sz="2000" dirty="0">
                <a:solidFill>
                  <a:schemeClr val="bg1"/>
                </a:solidFill>
              </a:rPr>
              <a:t> – TV  | der </a:t>
            </a:r>
            <a:r>
              <a:rPr lang="en-GB" sz="2000" dirty="0" err="1">
                <a:solidFill>
                  <a:schemeClr val="bg1"/>
                </a:solidFill>
              </a:rPr>
              <a:t>Umschlag</a:t>
            </a:r>
            <a:r>
              <a:rPr lang="en-GB" sz="2000" dirty="0">
                <a:solidFill>
                  <a:schemeClr val="bg1"/>
                </a:solidFill>
              </a:rPr>
              <a:t> – envelope</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54"/>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7"/>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888217" cy="869950"/>
          </a:xfrm>
          <a:prstGeom prst="rect">
            <a:avLst/>
          </a:prstGeom>
        </p:spPr>
      </p:pic>
      <p:sp>
        <p:nvSpPr>
          <p:cNvPr id="4" name="Title 3"/>
          <p:cNvSpPr>
            <a:spLocks noGrp="1"/>
          </p:cNvSpPr>
          <p:nvPr>
            <p:ph type="title"/>
          </p:nvPr>
        </p:nvSpPr>
        <p:spPr>
          <a:xfrm>
            <a:off x="0" y="321466"/>
            <a:ext cx="5456696" cy="707849"/>
          </a:xfrm>
        </p:spPr>
        <p:txBody>
          <a:bodyPr>
            <a:normAutofit/>
          </a:bodyPr>
          <a:lstStyle/>
          <a:p>
            <a:r>
              <a:rPr lang="en-GB" sz="3000" b="1" dirty="0" err="1">
                <a:solidFill>
                  <a:schemeClr val="bg1"/>
                </a:solidFill>
              </a:rPr>
              <a:t>Zwei-Verbsätze</a:t>
            </a:r>
            <a:r>
              <a:rPr lang="en-GB" sz="3000" b="1" dirty="0">
                <a:solidFill>
                  <a:schemeClr val="bg1"/>
                </a:solidFill>
              </a:rPr>
              <a:t> </a:t>
            </a:r>
            <a:r>
              <a:rPr lang="en-GB" sz="3000" b="1" dirty="0" err="1">
                <a:solidFill>
                  <a:schemeClr val="bg1"/>
                </a:solidFill>
              </a:rPr>
              <a:t>mit</a:t>
            </a:r>
            <a:r>
              <a:rPr lang="en-GB" sz="3000" b="1" dirty="0">
                <a:solidFill>
                  <a:schemeClr val="bg1"/>
                </a:solidFill>
              </a:rPr>
              <a:t> WO3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Speech Bubble: Rectangle with Corners Rounded 19">
            <a:extLst>
              <a:ext uri="{FF2B5EF4-FFF2-40B4-BE49-F238E27FC236}">
                <a16:creationId xmlns:a16="http://schemas.microsoft.com/office/drawing/2014/main" id="{310B6995-772B-48CB-8395-BFDE9A83DFE0}"/>
              </a:ext>
            </a:extLst>
          </p:cNvPr>
          <p:cNvSpPr/>
          <p:nvPr/>
        </p:nvSpPr>
        <p:spPr>
          <a:xfrm>
            <a:off x="80376" y="1555870"/>
            <a:ext cx="11615680" cy="448078"/>
          </a:xfrm>
          <a:prstGeom prst="wedgeRoundRectCallout">
            <a:avLst>
              <a:gd name="adj1" fmla="val 16424"/>
              <a:gd name="adj2" fmla="val 4926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002060"/>
                </a:solidFill>
                <a:latin typeface="Century Gothic" panose="020B0502020202020204" pitchFamily="34" charset="0"/>
              </a:rPr>
              <a:t>As you know, two-verb structures after word order 1 </a:t>
            </a: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conjunctions work like this:</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9FD20F07-9660-476A-B3A9-CB902285A467}"/>
              </a:ext>
            </a:extLst>
          </p:cNvPr>
          <p:cNvSpPr txBox="1"/>
          <p:nvPr/>
        </p:nvSpPr>
        <p:spPr>
          <a:xfrm>
            <a:off x="947916" y="2248078"/>
            <a:ext cx="8475650" cy="430887"/>
          </a:xfrm>
          <a:prstGeom prst="rect">
            <a:avLst/>
          </a:prstGeom>
          <a:noFill/>
        </p:spPr>
        <p:txBody>
          <a:bodyPr wrap="square" rtlCol="0">
            <a:spAutoFit/>
          </a:bodyPr>
          <a:lstStyle/>
          <a:p>
            <a:r>
              <a:rPr lang="en-GB" sz="2200" dirty="0" err="1">
                <a:solidFill>
                  <a:schemeClr val="accent5">
                    <a:lumMod val="50000"/>
                  </a:schemeClr>
                </a:solidFill>
              </a:rPr>
              <a:t>Wir</a:t>
            </a:r>
            <a:r>
              <a:rPr lang="en-GB" sz="2200" dirty="0">
                <a:solidFill>
                  <a:schemeClr val="accent5">
                    <a:lumMod val="50000"/>
                  </a:schemeClr>
                </a:solidFill>
              </a:rPr>
              <a:t> </a:t>
            </a:r>
            <a:r>
              <a:rPr lang="en-GB" sz="2200" dirty="0" err="1">
                <a:solidFill>
                  <a:schemeClr val="accent5">
                    <a:lumMod val="50000"/>
                  </a:schemeClr>
                </a:solidFill>
              </a:rPr>
              <a:t>wollen</a:t>
            </a:r>
            <a:r>
              <a:rPr lang="en-GB" sz="2200" dirty="0">
                <a:solidFill>
                  <a:schemeClr val="accent5">
                    <a:lumMod val="50000"/>
                  </a:schemeClr>
                </a:solidFill>
              </a:rPr>
              <a:t> </a:t>
            </a:r>
            <a:r>
              <a:rPr lang="en-GB" sz="2200" dirty="0" err="1">
                <a:solidFill>
                  <a:schemeClr val="accent5">
                    <a:lumMod val="50000"/>
                  </a:schemeClr>
                </a:solidFill>
              </a:rPr>
              <a:t>feiern</a:t>
            </a:r>
            <a:r>
              <a:rPr lang="en-GB" sz="2200" dirty="0">
                <a:solidFill>
                  <a:schemeClr val="accent5">
                    <a:lumMod val="50000"/>
                  </a:schemeClr>
                </a:solidFill>
              </a:rPr>
              <a:t>, </a:t>
            </a:r>
            <a:r>
              <a:rPr lang="en-GB" sz="2200" dirty="0" err="1">
                <a:solidFill>
                  <a:srgbClr val="EA5F00"/>
                </a:solidFill>
              </a:rPr>
              <a:t>denn</a:t>
            </a:r>
            <a:r>
              <a:rPr lang="en-GB" sz="2200" dirty="0">
                <a:solidFill>
                  <a:schemeClr val="accent5">
                    <a:lumMod val="50000"/>
                  </a:schemeClr>
                </a:solidFill>
              </a:rPr>
              <a:t> </a:t>
            </a:r>
            <a:r>
              <a:rPr lang="en-GB" sz="2200" b="1" dirty="0">
                <a:solidFill>
                  <a:schemeClr val="accent5">
                    <a:lumMod val="50000"/>
                  </a:schemeClr>
                </a:solidFill>
              </a:rPr>
              <a:t>es</a:t>
            </a:r>
            <a:r>
              <a:rPr lang="en-GB" sz="2200" dirty="0">
                <a:solidFill>
                  <a:schemeClr val="accent5">
                    <a:lumMod val="50000"/>
                  </a:schemeClr>
                </a:solidFill>
              </a:rPr>
              <a:t> </a:t>
            </a:r>
            <a:r>
              <a:rPr lang="en-GB" sz="2200" b="1" u="sng" dirty="0" err="1">
                <a:solidFill>
                  <a:schemeClr val="accent5">
                    <a:lumMod val="50000"/>
                  </a:schemeClr>
                </a:solidFill>
              </a:rPr>
              <a:t>wird</a:t>
            </a:r>
            <a:r>
              <a:rPr lang="en-GB" sz="2200" b="1" dirty="0">
                <a:solidFill>
                  <a:schemeClr val="accent5">
                    <a:lumMod val="50000"/>
                  </a:schemeClr>
                </a:solidFill>
              </a:rPr>
              <a:t> </a:t>
            </a:r>
            <a:r>
              <a:rPr lang="en-GB" sz="2200" dirty="0" err="1">
                <a:solidFill>
                  <a:schemeClr val="accent5">
                    <a:lumMod val="50000"/>
                  </a:schemeClr>
                </a:solidFill>
              </a:rPr>
              <a:t>Spaß</a:t>
            </a:r>
            <a:r>
              <a:rPr lang="en-GB" sz="2200" dirty="0">
                <a:solidFill>
                  <a:schemeClr val="accent5">
                    <a:lumMod val="50000"/>
                  </a:schemeClr>
                </a:solidFill>
              </a:rPr>
              <a:t> </a:t>
            </a:r>
            <a:r>
              <a:rPr lang="en-GB" sz="2200" u="sng" dirty="0" err="1">
                <a:solidFill>
                  <a:schemeClr val="accent5">
                    <a:lumMod val="50000"/>
                  </a:schemeClr>
                </a:solidFill>
              </a:rPr>
              <a:t>machen</a:t>
            </a:r>
            <a:r>
              <a:rPr lang="en-GB" sz="2200" dirty="0">
                <a:solidFill>
                  <a:schemeClr val="accent5">
                    <a:lumMod val="50000"/>
                  </a:schemeClr>
                </a:solidFill>
              </a:rPr>
              <a:t>.</a:t>
            </a:r>
          </a:p>
        </p:txBody>
      </p:sp>
      <p:pic>
        <p:nvPicPr>
          <p:cNvPr id="19" name="Picture 18">
            <a:extLst>
              <a:ext uri="{FF2B5EF4-FFF2-40B4-BE49-F238E27FC236}">
                <a16:creationId xmlns:a16="http://schemas.microsoft.com/office/drawing/2014/main" id="{A9F3CDD7-DB1D-49A7-AF6D-C7CBF87984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554">
            <a:off x="7832801" y="-140122"/>
            <a:ext cx="2125675" cy="1546096"/>
          </a:xfrm>
          <a:prstGeom prst="rect">
            <a:avLst/>
          </a:prstGeom>
        </p:spPr>
      </p:pic>
      <p:sp>
        <p:nvSpPr>
          <p:cNvPr id="38" name="TextBox 37">
            <a:extLst>
              <a:ext uri="{FF2B5EF4-FFF2-40B4-BE49-F238E27FC236}">
                <a16:creationId xmlns:a16="http://schemas.microsoft.com/office/drawing/2014/main" id="{B2295B66-E84A-4585-A557-D44038C40551}"/>
              </a:ext>
            </a:extLst>
          </p:cNvPr>
          <p:cNvSpPr txBox="1"/>
          <p:nvPr/>
        </p:nvSpPr>
        <p:spPr>
          <a:xfrm>
            <a:off x="947916" y="2781482"/>
            <a:ext cx="5809621" cy="400110"/>
          </a:xfrm>
          <a:prstGeom prst="rect">
            <a:avLst/>
          </a:prstGeom>
          <a:noFill/>
        </p:spPr>
        <p:txBody>
          <a:bodyPr wrap="square" rtlCol="0">
            <a:spAutoFit/>
          </a:bodyPr>
          <a:lstStyle/>
          <a:p>
            <a:pPr algn="l"/>
            <a:r>
              <a:rPr lang="en-GB" sz="2000" i="1" dirty="0">
                <a:solidFill>
                  <a:schemeClr val="accent5">
                    <a:lumMod val="50000"/>
                  </a:schemeClr>
                </a:solidFill>
              </a:rPr>
              <a:t>We want to celebrate because it will be fun.</a:t>
            </a:r>
          </a:p>
        </p:txBody>
      </p:sp>
      <p:sp>
        <p:nvSpPr>
          <p:cNvPr id="37" name="TextBox 36">
            <a:extLst>
              <a:ext uri="{FF2B5EF4-FFF2-40B4-BE49-F238E27FC236}">
                <a16:creationId xmlns:a16="http://schemas.microsoft.com/office/drawing/2014/main" id="{5CBA917A-DB55-4267-A91E-7F0D428991D4}"/>
              </a:ext>
            </a:extLst>
          </p:cNvPr>
          <p:cNvSpPr txBox="1"/>
          <p:nvPr/>
        </p:nvSpPr>
        <p:spPr>
          <a:xfrm>
            <a:off x="947916" y="4324884"/>
            <a:ext cx="8475650" cy="430887"/>
          </a:xfrm>
          <a:prstGeom prst="rect">
            <a:avLst/>
          </a:prstGeom>
          <a:noFill/>
        </p:spPr>
        <p:txBody>
          <a:bodyPr wrap="square" rtlCol="0">
            <a:spAutoFit/>
          </a:bodyPr>
          <a:lstStyle/>
          <a:p>
            <a:pPr algn="l"/>
            <a:r>
              <a:rPr lang="en-GB" sz="2200" dirty="0" err="1">
                <a:solidFill>
                  <a:schemeClr val="accent5">
                    <a:lumMod val="50000"/>
                  </a:schemeClr>
                </a:solidFill>
              </a:rPr>
              <a:t>Wir</a:t>
            </a:r>
            <a:r>
              <a:rPr lang="en-GB" sz="2200" dirty="0">
                <a:solidFill>
                  <a:schemeClr val="accent5">
                    <a:lumMod val="50000"/>
                  </a:schemeClr>
                </a:solidFill>
              </a:rPr>
              <a:t> </a:t>
            </a:r>
            <a:r>
              <a:rPr lang="en-GB" sz="2200" dirty="0" err="1">
                <a:solidFill>
                  <a:schemeClr val="accent5">
                    <a:lumMod val="50000"/>
                  </a:schemeClr>
                </a:solidFill>
              </a:rPr>
              <a:t>wollen</a:t>
            </a:r>
            <a:r>
              <a:rPr lang="en-GB" sz="2200" dirty="0">
                <a:solidFill>
                  <a:schemeClr val="accent5">
                    <a:lumMod val="50000"/>
                  </a:schemeClr>
                </a:solidFill>
              </a:rPr>
              <a:t> </a:t>
            </a:r>
            <a:r>
              <a:rPr lang="en-GB" sz="2200" dirty="0" err="1">
                <a:solidFill>
                  <a:schemeClr val="accent5">
                    <a:lumMod val="50000"/>
                  </a:schemeClr>
                </a:solidFill>
              </a:rPr>
              <a:t>feiern</a:t>
            </a:r>
            <a:r>
              <a:rPr lang="en-GB" sz="2200" dirty="0">
                <a:solidFill>
                  <a:schemeClr val="accent5">
                    <a:lumMod val="50000"/>
                  </a:schemeClr>
                </a:solidFill>
              </a:rPr>
              <a:t>, </a:t>
            </a:r>
            <a:r>
              <a:rPr lang="en-GB" sz="2200" dirty="0" err="1">
                <a:solidFill>
                  <a:srgbClr val="EA5F00"/>
                </a:solidFill>
              </a:rPr>
              <a:t>weil</a:t>
            </a:r>
            <a:r>
              <a:rPr lang="en-GB" sz="2200" dirty="0">
                <a:solidFill>
                  <a:schemeClr val="accent5">
                    <a:lumMod val="50000"/>
                  </a:schemeClr>
                </a:solidFill>
              </a:rPr>
              <a:t> </a:t>
            </a:r>
            <a:r>
              <a:rPr lang="en-GB" sz="2200" b="1" dirty="0">
                <a:solidFill>
                  <a:schemeClr val="accent5">
                    <a:lumMod val="50000"/>
                  </a:schemeClr>
                </a:solidFill>
              </a:rPr>
              <a:t>es</a:t>
            </a:r>
            <a:r>
              <a:rPr lang="en-GB" sz="2200" dirty="0">
                <a:solidFill>
                  <a:schemeClr val="accent5">
                    <a:lumMod val="50000"/>
                  </a:schemeClr>
                </a:solidFill>
              </a:rPr>
              <a:t> </a:t>
            </a:r>
            <a:r>
              <a:rPr lang="en-GB" sz="2200" dirty="0" err="1">
                <a:solidFill>
                  <a:schemeClr val="accent5">
                    <a:lumMod val="50000"/>
                  </a:schemeClr>
                </a:solidFill>
              </a:rPr>
              <a:t>Spaß</a:t>
            </a:r>
            <a:r>
              <a:rPr lang="en-GB" sz="2200" dirty="0">
                <a:solidFill>
                  <a:schemeClr val="accent5">
                    <a:lumMod val="50000"/>
                  </a:schemeClr>
                </a:solidFill>
              </a:rPr>
              <a:t> </a:t>
            </a:r>
            <a:r>
              <a:rPr lang="en-GB" sz="2200" u="sng" dirty="0" err="1">
                <a:solidFill>
                  <a:schemeClr val="accent5">
                    <a:lumMod val="50000"/>
                  </a:schemeClr>
                </a:solidFill>
              </a:rPr>
              <a:t>machen</a:t>
            </a:r>
            <a:r>
              <a:rPr lang="en-GB" sz="2200" dirty="0">
                <a:solidFill>
                  <a:schemeClr val="accent5">
                    <a:lumMod val="50000"/>
                  </a:schemeClr>
                </a:solidFill>
              </a:rPr>
              <a:t> </a:t>
            </a:r>
            <a:r>
              <a:rPr lang="en-GB" sz="2200" b="1" u="sng" dirty="0" err="1">
                <a:solidFill>
                  <a:schemeClr val="accent5">
                    <a:lumMod val="50000"/>
                  </a:schemeClr>
                </a:solidFill>
              </a:rPr>
              <a:t>wird</a:t>
            </a:r>
            <a:r>
              <a:rPr lang="en-GB" sz="2200" dirty="0">
                <a:solidFill>
                  <a:schemeClr val="accent5">
                    <a:lumMod val="50000"/>
                  </a:schemeClr>
                </a:solidFill>
              </a:rPr>
              <a:t>.</a:t>
            </a:r>
          </a:p>
        </p:txBody>
      </p:sp>
      <p:sp>
        <p:nvSpPr>
          <p:cNvPr id="48" name="TextBox 47">
            <a:extLst>
              <a:ext uri="{FF2B5EF4-FFF2-40B4-BE49-F238E27FC236}">
                <a16:creationId xmlns:a16="http://schemas.microsoft.com/office/drawing/2014/main" id="{A788ABFA-C09C-4466-A398-4C5D7B937BB8}"/>
              </a:ext>
            </a:extLst>
          </p:cNvPr>
          <p:cNvSpPr txBox="1"/>
          <p:nvPr/>
        </p:nvSpPr>
        <p:spPr>
          <a:xfrm>
            <a:off x="948520" y="4778974"/>
            <a:ext cx="5809621" cy="400110"/>
          </a:xfrm>
          <a:prstGeom prst="rect">
            <a:avLst/>
          </a:prstGeom>
          <a:noFill/>
        </p:spPr>
        <p:txBody>
          <a:bodyPr wrap="square" rtlCol="0">
            <a:spAutoFit/>
          </a:bodyPr>
          <a:lstStyle/>
          <a:p>
            <a:pPr algn="l"/>
            <a:r>
              <a:rPr lang="en-GB" sz="2000" i="1" dirty="0">
                <a:solidFill>
                  <a:schemeClr val="accent5">
                    <a:lumMod val="50000"/>
                  </a:schemeClr>
                </a:solidFill>
              </a:rPr>
              <a:t>We want to celebrate because it will be fun.</a:t>
            </a:r>
          </a:p>
        </p:txBody>
      </p:sp>
      <p:sp>
        <p:nvSpPr>
          <p:cNvPr id="49" name="Speech Bubble: Rectangle with Corners Rounded 19">
            <a:extLst>
              <a:ext uri="{FF2B5EF4-FFF2-40B4-BE49-F238E27FC236}">
                <a16:creationId xmlns:a16="http://schemas.microsoft.com/office/drawing/2014/main" id="{62C44338-7F6F-47D9-A2DB-28F8C5337FA7}"/>
              </a:ext>
            </a:extLst>
          </p:cNvPr>
          <p:cNvSpPr/>
          <p:nvPr/>
        </p:nvSpPr>
        <p:spPr>
          <a:xfrm>
            <a:off x="80376" y="3641166"/>
            <a:ext cx="11615680" cy="448078"/>
          </a:xfrm>
          <a:prstGeom prst="wedgeRoundRectCallout">
            <a:avLst>
              <a:gd name="adj1" fmla="val 16424"/>
              <a:gd name="adj2" fmla="val 4926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002060"/>
                </a:solidFill>
                <a:latin typeface="Century Gothic" panose="020B0502020202020204" pitchFamily="34" charset="0"/>
              </a:rPr>
              <a:t>But after word order 3 conjunctions, the short form of the verb goes to the end, after the infinitive:</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Action Button: Blank 1">
            <a:hlinkClick r:id="" action="ppaction://noaction" highlightClick="1"/>
            <a:extLst>
              <a:ext uri="{FF2B5EF4-FFF2-40B4-BE49-F238E27FC236}">
                <a16:creationId xmlns:a16="http://schemas.microsoft.com/office/drawing/2014/main" id="{085DB81C-2E55-478A-8C34-10C9D15B37A3}"/>
              </a:ext>
            </a:extLst>
          </p:cNvPr>
          <p:cNvSpPr/>
          <p:nvPr/>
        </p:nvSpPr>
        <p:spPr>
          <a:xfrm>
            <a:off x="168442" y="2224875"/>
            <a:ext cx="779474" cy="423293"/>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WO1</a:t>
            </a:r>
          </a:p>
        </p:txBody>
      </p:sp>
      <p:sp>
        <p:nvSpPr>
          <p:cNvPr id="51" name="Action Button: Blank 50">
            <a:hlinkClick r:id="" action="ppaction://noaction" highlightClick="1"/>
            <a:extLst>
              <a:ext uri="{FF2B5EF4-FFF2-40B4-BE49-F238E27FC236}">
                <a16:creationId xmlns:a16="http://schemas.microsoft.com/office/drawing/2014/main" id="{C0A26584-2E84-4858-BC87-CF3E9597E7D6}"/>
              </a:ext>
            </a:extLst>
          </p:cNvPr>
          <p:cNvSpPr/>
          <p:nvPr/>
        </p:nvSpPr>
        <p:spPr>
          <a:xfrm>
            <a:off x="168442" y="4301681"/>
            <a:ext cx="779474" cy="423293"/>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WO3</a:t>
            </a:r>
          </a:p>
        </p:txBody>
      </p:sp>
      <p:sp>
        <p:nvSpPr>
          <p:cNvPr id="8" name="TextBox 7">
            <a:extLst>
              <a:ext uri="{FF2B5EF4-FFF2-40B4-BE49-F238E27FC236}">
                <a16:creationId xmlns:a16="http://schemas.microsoft.com/office/drawing/2014/main" id="{EDA50F0C-68F7-42F9-B4A7-47128C14338E}"/>
              </a:ext>
            </a:extLst>
          </p:cNvPr>
          <p:cNvSpPr txBox="1"/>
          <p:nvPr/>
        </p:nvSpPr>
        <p:spPr>
          <a:xfrm>
            <a:off x="4572131" y="1943525"/>
            <a:ext cx="613610" cy="461665"/>
          </a:xfrm>
          <a:prstGeom prst="rect">
            <a:avLst/>
          </a:prstGeom>
          <a:noFill/>
        </p:spPr>
        <p:txBody>
          <a:bodyPr wrap="square" rtlCol="0">
            <a:spAutoFit/>
          </a:bodyPr>
          <a:lstStyle/>
          <a:p>
            <a:pPr algn="l"/>
            <a:r>
              <a:rPr lang="en-GB" sz="2400" b="1" dirty="0">
                <a:solidFill>
                  <a:srgbClr val="F66400"/>
                </a:solidFill>
              </a:rPr>
              <a:t>V1</a:t>
            </a:r>
          </a:p>
        </p:txBody>
      </p:sp>
      <p:sp>
        <p:nvSpPr>
          <p:cNvPr id="52" name="TextBox 51">
            <a:extLst>
              <a:ext uri="{FF2B5EF4-FFF2-40B4-BE49-F238E27FC236}">
                <a16:creationId xmlns:a16="http://schemas.microsoft.com/office/drawing/2014/main" id="{59928B28-522F-471B-9C09-F0D357CBAE31}"/>
              </a:ext>
            </a:extLst>
          </p:cNvPr>
          <p:cNvSpPr txBox="1"/>
          <p:nvPr/>
        </p:nvSpPr>
        <p:spPr>
          <a:xfrm>
            <a:off x="6192184" y="1965987"/>
            <a:ext cx="613610" cy="461665"/>
          </a:xfrm>
          <a:prstGeom prst="rect">
            <a:avLst/>
          </a:prstGeom>
          <a:noFill/>
        </p:spPr>
        <p:txBody>
          <a:bodyPr wrap="square" rtlCol="0">
            <a:spAutoFit/>
          </a:bodyPr>
          <a:lstStyle/>
          <a:p>
            <a:pPr algn="l"/>
            <a:r>
              <a:rPr lang="en-GB" sz="2400" b="1" dirty="0">
                <a:solidFill>
                  <a:srgbClr val="F66400"/>
                </a:solidFill>
              </a:rPr>
              <a:t>V2</a:t>
            </a:r>
          </a:p>
        </p:txBody>
      </p:sp>
      <p:sp>
        <p:nvSpPr>
          <p:cNvPr id="53" name="TextBox 52">
            <a:extLst>
              <a:ext uri="{FF2B5EF4-FFF2-40B4-BE49-F238E27FC236}">
                <a16:creationId xmlns:a16="http://schemas.microsoft.com/office/drawing/2014/main" id="{8528C917-78D7-4B2B-8D9E-BCF1F09F1E7B}"/>
              </a:ext>
            </a:extLst>
          </p:cNvPr>
          <p:cNvSpPr txBox="1"/>
          <p:nvPr/>
        </p:nvSpPr>
        <p:spPr>
          <a:xfrm>
            <a:off x="5434394" y="4051662"/>
            <a:ext cx="613610" cy="461665"/>
          </a:xfrm>
          <a:prstGeom prst="rect">
            <a:avLst/>
          </a:prstGeom>
          <a:noFill/>
        </p:spPr>
        <p:txBody>
          <a:bodyPr wrap="square" rtlCol="0">
            <a:spAutoFit/>
          </a:bodyPr>
          <a:lstStyle/>
          <a:p>
            <a:pPr algn="l"/>
            <a:r>
              <a:rPr lang="en-GB" sz="2400" b="1" dirty="0">
                <a:solidFill>
                  <a:srgbClr val="F66400"/>
                </a:solidFill>
              </a:rPr>
              <a:t>V2</a:t>
            </a:r>
          </a:p>
        </p:txBody>
      </p:sp>
      <p:sp>
        <p:nvSpPr>
          <p:cNvPr id="54" name="TextBox 53">
            <a:extLst>
              <a:ext uri="{FF2B5EF4-FFF2-40B4-BE49-F238E27FC236}">
                <a16:creationId xmlns:a16="http://schemas.microsoft.com/office/drawing/2014/main" id="{2C484750-CBCC-4F37-B737-F9E5D2D03FAD}"/>
              </a:ext>
            </a:extLst>
          </p:cNvPr>
          <p:cNvSpPr txBox="1"/>
          <p:nvPr/>
        </p:nvSpPr>
        <p:spPr>
          <a:xfrm>
            <a:off x="6301934" y="4039629"/>
            <a:ext cx="613610" cy="461665"/>
          </a:xfrm>
          <a:prstGeom prst="rect">
            <a:avLst/>
          </a:prstGeom>
          <a:noFill/>
        </p:spPr>
        <p:txBody>
          <a:bodyPr wrap="square" rtlCol="0">
            <a:spAutoFit/>
          </a:bodyPr>
          <a:lstStyle/>
          <a:p>
            <a:pPr algn="l"/>
            <a:r>
              <a:rPr lang="en-GB" sz="2400" b="1" dirty="0">
                <a:solidFill>
                  <a:srgbClr val="F66400"/>
                </a:solidFill>
              </a:rPr>
              <a:t>V1</a:t>
            </a:r>
          </a:p>
        </p:txBody>
      </p:sp>
      <p:pic>
        <p:nvPicPr>
          <p:cNvPr id="10" name="Picture 9" descr="A picture containing lamp&#10;&#10;Description automatically generated">
            <a:extLst>
              <a:ext uri="{FF2B5EF4-FFF2-40B4-BE49-F238E27FC236}">
                <a16:creationId xmlns:a16="http://schemas.microsoft.com/office/drawing/2014/main" id="{858C8095-73A9-4C1A-8526-94380ACCF9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06739" y="3789770"/>
            <a:ext cx="1158925" cy="2026536"/>
          </a:xfrm>
          <a:prstGeom prst="rect">
            <a:avLst/>
          </a:prstGeom>
        </p:spPr>
      </p:pic>
      <p:sp>
        <p:nvSpPr>
          <p:cNvPr id="11" name="Rectangle 10">
            <a:extLst>
              <a:ext uri="{FF2B5EF4-FFF2-40B4-BE49-F238E27FC236}">
                <a16:creationId xmlns:a16="http://schemas.microsoft.com/office/drawing/2014/main" id="{4AC0F70D-5530-44D1-BCFD-10C430F04CE9}"/>
              </a:ext>
            </a:extLst>
          </p:cNvPr>
          <p:cNvSpPr/>
          <p:nvPr/>
        </p:nvSpPr>
        <p:spPr>
          <a:xfrm>
            <a:off x="8941168" y="5254734"/>
            <a:ext cx="1947969" cy="584775"/>
          </a:xfrm>
          <a:prstGeom prst="rect">
            <a:avLst/>
          </a:prstGeom>
        </p:spPr>
        <p:txBody>
          <a:bodyPr wrap="none">
            <a:spAutoFit/>
          </a:bodyPr>
          <a:lstStyle/>
          <a:p>
            <a:r>
              <a:rPr lang="zh-CN" altLang="en-US" sz="3200" b="1" dirty="0">
                <a:solidFill>
                  <a:srgbClr val="115076"/>
                </a:solidFill>
              </a:rPr>
              <a:t>新年快乐</a:t>
            </a:r>
            <a:r>
              <a:rPr lang="en-US" altLang="zh-CN" sz="3200" b="1" dirty="0">
                <a:solidFill>
                  <a:srgbClr val="115076"/>
                </a:solidFill>
              </a:rPr>
              <a:t>!</a:t>
            </a:r>
            <a:endParaRPr lang="en-GB" sz="3200" b="1" dirty="0">
              <a:solidFill>
                <a:srgbClr val="115076"/>
              </a:solidFill>
            </a:endParaRPr>
          </a:p>
        </p:txBody>
      </p:sp>
      <p:sp>
        <p:nvSpPr>
          <p:cNvPr id="55" name="Rectangle 54">
            <a:extLst>
              <a:ext uri="{FF2B5EF4-FFF2-40B4-BE49-F238E27FC236}">
                <a16:creationId xmlns:a16="http://schemas.microsoft.com/office/drawing/2014/main" id="{43BD8C19-A327-435C-ADEE-3BC84FA242E8}"/>
              </a:ext>
            </a:extLst>
          </p:cNvPr>
          <p:cNvSpPr/>
          <p:nvPr/>
        </p:nvSpPr>
        <p:spPr>
          <a:xfrm>
            <a:off x="9070292" y="5736595"/>
            <a:ext cx="1784463" cy="369332"/>
          </a:xfrm>
          <a:prstGeom prst="rect">
            <a:avLst/>
          </a:prstGeom>
        </p:spPr>
        <p:txBody>
          <a:bodyPr wrap="none">
            <a:spAutoFit/>
          </a:bodyPr>
          <a:lstStyle/>
          <a:p>
            <a:r>
              <a:rPr lang="en-GB" dirty="0" err="1">
                <a:solidFill>
                  <a:srgbClr val="115076"/>
                </a:solidFill>
              </a:rPr>
              <a:t>Xīnnián</a:t>
            </a:r>
            <a:r>
              <a:rPr lang="en-GB" dirty="0">
                <a:solidFill>
                  <a:srgbClr val="115076"/>
                </a:solidFill>
              </a:rPr>
              <a:t> </a:t>
            </a:r>
            <a:r>
              <a:rPr lang="en-GB" dirty="0" err="1">
                <a:solidFill>
                  <a:srgbClr val="115076"/>
                </a:solidFill>
              </a:rPr>
              <a:t>kuàilè</a:t>
            </a:r>
            <a:r>
              <a:rPr lang="en-GB" dirty="0">
                <a:solidFill>
                  <a:srgbClr val="115076"/>
                </a:solidFill>
              </a:rPr>
              <a:t> </a:t>
            </a:r>
            <a:endParaRPr lang="en-GB" sz="3200" b="1" dirty="0">
              <a:solidFill>
                <a:srgbClr val="115076"/>
              </a:solidFill>
            </a:endParaRPr>
          </a:p>
        </p:txBody>
      </p:sp>
    </p:spTree>
    <p:extLst>
      <p:ext uri="{BB962C8B-B14F-4D97-AF65-F5344CB8AC3E}">
        <p14:creationId xmlns:p14="http://schemas.microsoft.com/office/powerpoint/2010/main" val="262496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38" grpId="0"/>
      <p:bldP spid="37" grpId="0"/>
      <p:bldP spid="48" grpId="0"/>
      <p:bldP spid="49" grpId="0" animBg="1"/>
      <p:bldP spid="2" grpId="0" animBg="1"/>
      <p:bldP spid="51" grpId="0" animBg="1"/>
      <p:bldP spid="8" grpId="0"/>
      <p:bldP spid="52" grpId="0"/>
      <p:bldP spid="53"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3891" cy="707849"/>
          </a:xfrm>
        </p:spPr>
        <p:txBody>
          <a:bodyPr>
            <a:normAutofit fontScale="90000"/>
          </a:bodyPr>
          <a:lstStyle/>
          <a:p>
            <a:r>
              <a:rPr lang="en-GB" sz="3600" b="1" dirty="0" err="1">
                <a:solidFill>
                  <a:schemeClr val="bg1"/>
                </a:solidFill>
              </a:rPr>
              <a:t>Welche</a:t>
            </a:r>
            <a:r>
              <a:rPr lang="en-GB" sz="3600" b="1" dirty="0">
                <a:solidFill>
                  <a:schemeClr val="bg1"/>
                </a:solidFill>
              </a:rPr>
              <a:t> </a:t>
            </a:r>
            <a:r>
              <a:rPr lang="en-GB" sz="3600" b="1" dirty="0" err="1">
                <a:solidFill>
                  <a:schemeClr val="bg1"/>
                </a:solidFill>
              </a:rPr>
              <a:t>Kategorie</a:t>
            </a:r>
            <a:r>
              <a:rPr lang="en-GB" sz="3600" b="1" dirty="0">
                <a:solidFill>
                  <a:schemeClr val="bg1"/>
                </a:solidFill>
              </a:rPr>
              <a:t> </a:t>
            </a:r>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6906600" cy="461665"/>
          </a:xfrm>
          <a:prstGeom prst="rect">
            <a:avLst/>
          </a:prstGeom>
          <a:noFill/>
        </p:spPr>
        <p:txBody>
          <a:bodyPr wrap="square" rtlCol="0">
            <a:spAutoFit/>
          </a:bodyPr>
          <a:lstStyle/>
          <a:p>
            <a:r>
              <a:rPr lang="en-US" sz="2400" dirty="0">
                <a:solidFill>
                  <a:schemeClr val="accent5">
                    <a:lumMod val="50000"/>
                  </a:schemeClr>
                </a:solidFill>
              </a:rPr>
              <a:t>What connects the following lists of words?</a:t>
            </a:r>
          </a:p>
        </p:txBody>
      </p:sp>
      <p:graphicFrame>
        <p:nvGraphicFramePr>
          <p:cNvPr id="7" name="Table 4">
            <a:extLst>
              <a:ext uri="{FF2B5EF4-FFF2-40B4-BE49-F238E27FC236}">
                <a16:creationId xmlns:a16="http://schemas.microsoft.com/office/drawing/2014/main" id="{599873D3-BE98-4F96-9711-C74107DA0E83}"/>
              </a:ext>
            </a:extLst>
          </p:cNvPr>
          <p:cNvGraphicFramePr>
            <a:graphicFrameLocks noGrp="1"/>
          </p:cNvGraphicFramePr>
          <p:nvPr>
            <p:extLst>
              <p:ext uri="{D42A27DB-BD31-4B8C-83A1-F6EECF244321}">
                <p14:modId xmlns:p14="http://schemas.microsoft.com/office/powerpoint/2010/main" val="4202393658"/>
              </p:ext>
            </p:extLst>
          </p:nvPr>
        </p:nvGraphicFramePr>
        <p:xfrm>
          <a:off x="225146" y="2215732"/>
          <a:ext cx="8640000" cy="3423288"/>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33209997"/>
                    </a:ext>
                  </a:extLst>
                </a:gridCol>
                <a:gridCol w="2700000">
                  <a:extLst>
                    <a:ext uri="{9D8B030D-6E8A-4147-A177-3AD203B41FA5}">
                      <a16:colId xmlns:a16="http://schemas.microsoft.com/office/drawing/2014/main" val="3691643346"/>
                    </a:ext>
                  </a:extLst>
                </a:gridCol>
                <a:gridCol w="2700000">
                  <a:extLst>
                    <a:ext uri="{9D8B030D-6E8A-4147-A177-3AD203B41FA5}">
                      <a16:colId xmlns:a16="http://schemas.microsoft.com/office/drawing/2014/main" val="39307311"/>
                    </a:ext>
                  </a:extLst>
                </a:gridCol>
                <a:gridCol w="2700000">
                  <a:extLst>
                    <a:ext uri="{9D8B030D-6E8A-4147-A177-3AD203B41FA5}">
                      <a16:colId xmlns:a16="http://schemas.microsoft.com/office/drawing/2014/main" val="2331276432"/>
                    </a:ext>
                  </a:extLst>
                </a:gridCol>
              </a:tblGrid>
              <a:tr h="370840">
                <a:tc>
                  <a:txBody>
                    <a:bodyPr/>
                    <a:lstStyle/>
                    <a:p>
                      <a:pPr algn="ctr">
                        <a:lnSpc>
                          <a:spcPct val="150000"/>
                        </a:lnSpc>
                      </a:pPr>
                      <a:r>
                        <a:rPr lang="fr-FR" sz="2400" b="1" dirty="0">
                          <a:solidFill>
                            <a:srgbClr val="115076"/>
                          </a:solidFill>
                          <a:latin typeface="Century Gothic" panose="020B0502020202020204" pitchFamily="34" charset="0"/>
                        </a:rPr>
                        <a:t>1.</a:t>
                      </a:r>
                    </a:p>
                  </a:txBody>
                  <a:tcPr anchor="ctr">
                    <a:lnR w="12700" cap="flat" cmpd="sng" algn="ctr">
                      <a:solidFill>
                        <a:srgbClr val="115076"/>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Rad </a:t>
                      </a:r>
                      <a:r>
                        <a:rPr lang="fr-FR" sz="2400" b="0" dirty="0" err="1">
                          <a:solidFill>
                            <a:srgbClr val="115076"/>
                          </a:solidFill>
                          <a:latin typeface="Century Gothic" panose="020B0502020202020204" pitchFamily="34" charset="0"/>
                        </a:rPr>
                        <a:t>fahren</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klettern</a:t>
                      </a:r>
                      <a:endParaRPr lang="fr-FR" sz="2400" b="0" dirty="0">
                        <a:solidFill>
                          <a:srgbClr val="115076"/>
                        </a:solidFill>
                        <a:latin typeface="Century Gothic" panose="020B0502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fangen</a:t>
                      </a:r>
                      <a:endParaRPr lang="fr-FR" sz="2400" b="0" dirty="0">
                        <a:solidFill>
                          <a:srgbClr val="115076"/>
                        </a:solidFill>
                        <a:latin typeface="Century Gothic" panose="020B0502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1905786"/>
                  </a:ext>
                </a:extLst>
              </a:tr>
              <a:tr h="370840">
                <a:tc>
                  <a:txBody>
                    <a:bodyPr/>
                    <a:lstStyle/>
                    <a:p>
                      <a:pPr algn="ctr">
                        <a:lnSpc>
                          <a:spcPct val="150000"/>
                        </a:lnSpc>
                      </a:pPr>
                      <a:r>
                        <a:rPr lang="fr-FR" sz="2400" b="1" dirty="0">
                          <a:solidFill>
                            <a:srgbClr val="115076"/>
                          </a:solidFill>
                          <a:latin typeface="Century Gothic" panose="020B0502020202020204" pitchFamily="34" charset="0"/>
                        </a:rPr>
                        <a:t>2.</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oft</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häufig</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viel</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6787271"/>
                  </a:ext>
                </a:extLst>
              </a:tr>
              <a:tr h="370840">
                <a:tc>
                  <a:txBody>
                    <a:bodyPr/>
                    <a:lstStyle/>
                    <a:p>
                      <a:pPr algn="ctr">
                        <a:lnSpc>
                          <a:spcPct val="150000"/>
                        </a:lnSpc>
                      </a:pPr>
                      <a:r>
                        <a:rPr lang="fr-FR" sz="2400" b="1" dirty="0">
                          <a:solidFill>
                            <a:srgbClr val="115076"/>
                          </a:solidFill>
                          <a:latin typeface="Century Gothic" panose="020B0502020202020204" pitchFamily="34" charset="0"/>
                        </a:rPr>
                        <a:t>3.</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nicht</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wenig</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kaum</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6559874"/>
                  </a:ext>
                </a:extLst>
              </a:tr>
              <a:tr h="370840">
                <a:tc>
                  <a:txBody>
                    <a:bodyPr/>
                    <a:lstStyle/>
                    <a:p>
                      <a:pPr algn="ctr">
                        <a:lnSpc>
                          <a:spcPct val="150000"/>
                        </a:lnSpc>
                      </a:pPr>
                      <a:r>
                        <a:rPr lang="fr-FR" sz="2400" b="1" dirty="0">
                          <a:solidFill>
                            <a:srgbClr val="115076"/>
                          </a:solidFill>
                          <a:latin typeface="Century Gothic" panose="020B0502020202020204" pitchFamily="34" charset="0"/>
                        </a:rPr>
                        <a:t>4.</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gut</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ich</a:t>
                      </a:r>
                      <a:r>
                        <a:rPr lang="fr-FR" sz="2400" b="0" dirty="0">
                          <a:solidFill>
                            <a:srgbClr val="115076"/>
                          </a:solidFill>
                          <a:latin typeface="Century Gothic" panose="020B0502020202020204" pitchFamily="34" charset="0"/>
                        </a:rPr>
                        <a:t> </a:t>
                      </a:r>
                      <a:r>
                        <a:rPr lang="fr-FR" sz="2400" b="0" dirty="0" err="1">
                          <a:solidFill>
                            <a:srgbClr val="115076"/>
                          </a:solidFill>
                          <a:latin typeface="Century Gothic" panose="020B0502020202020204" pitchFamily="34" charset="0"/>
                        </a:rPr>
                        <a:t>mag</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ich</a:t>
                      </a:r>
                      <a:r>
                        <a:rPr lang="fr-FR" sz="2400" b="0" dirty="0">
                          <a:solidFill>
                            <a:srgbClr val="115076"/>
                          </a:solidFill>
                          <a:latin typeface="Century Gothic" panose="020B0502020202020204" pitchFamily="34" charset="0"/>
                        </a:rPr>
                        <a:t> </a:t>
                      </a:r>
                      <a:r>
                        <a:rPr lang="fr-FR" sz="2400" b="0" dirty="0" err="1">
                          <a:solidFill>
                            <a:srgbClr val="115076"/>
                          </a:solidFill>
                          <a:latin typeface="Century Gothic" panose="020B0502020202020204" pitchFamily="34" charset="0"/>
                        </a:rPr>
                        <a:t>wünsche</a:t>
                      </a:r>
                      <a:r>
                        <a:rPr lang="fr-FR" sz="2400" b="0" dirty="0">
                          <a:solidFill>
                            <a:srgbClr val="115076"/>
                          </a:solidFill>
                          <a:latin typeface="Century Gothic" panose="020B0502020202020204" pitchFamily="34" charset="0"/>
                        </a:rPr>
                        <a:t> mir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8667469"/>
                  </a:ext>
                </a:extLst>
              </a:tr>
              <a:tr h="370840">
                <a:tc>
                  <a:txBody>
                    <a:bodyPr/>
                    <a:lstStyle/>
                    <a:p>
                      <a:pPr algn="ctr">
                        <a:lnSpc>
                          <a:spcPct val="150000"/>
                        </a:lnSpc>
                      </a:pPr>
                      <a:r>
                        <a:rPr lang="fr-FR" sz="2400" b="1" dirty="0">
                          <a:solidFill>
                            <a:srgbClr val="115076"/>
                          </a:solidFill>
                          <a:latin typeface="Century Gothic" panose="020B0502020202020204" pitchFamily="34" charset="0"/>
                        </a:rPr>
                        <a:t>5.</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zuhören</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Konzert</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tanzen</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9039026"/>
                  </a:ext>
                </a:extLst>
              </a:tr>
              <a:tr h="370840">
                <a:tc>
                  <a:txBody>
                    <a:bodyPr/>
                    <a:lstStyle/>
                    <a:p>
                      <a:pPr algn="ctr">
                        <a:lnSpc>
                          <a:spcPct val="150000"/>
                        </a:lnSpc>
                      </a:pPr>
                      <a:r>
                        <a:rPr lang="fr-FR" sz="2400" b="1" dirty="0">
                          <a:solidFill>
                            <a:srgbClr val="115076"/>
                          </a:solidFill>
                          <a:latin typeface="Century Gothic" panose="020B0502020202020204" pitchFamily="34" charset="0"/>
                        </a:rPr>
                        <a:t>6.</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bekommen</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danken</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Geschenk</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803688620"/>
                  </a:ext>
                </a:extLst>
              </a:tr>
            </a:tbl>
          </a:graphicData>
        </a:graphic>
      </p:graphicFrame>
      <p:sp>
        <p:nvSpPr>
          <p:cNvPr id="8" name="Speech Bubble: Rectangle 7">
            <a:extLst>
              <a:ext uri="{FF2B5EF4-FFF2-40B4-BE49-F238E27FC236}">
                <a16:creationId xmlns:a16="http://schemas.microsoft.com/office/drawing/2014/main" id="{B3BFAC0E-2571-4646-90A4-BDA71088D8C1}"/>
              </a:ext>
            </a:extLst>
          </p:cNvPr>
          <p:cNvSpPr/>
          <p:nvPr/>
        </p:nvSpPr>
        <p:spPr>
          <a:xfrm>
            <a:off x="9268774" y="2083381"/>
            <a:ext cx="2690426"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Sport</a:t>
            </a:r>
          </a:p>
        </p:txBody>
      </p:sp>
      <p:sp>
        <p:nvSpPr>
          <p:cNvPr id="9" name="Speech Bubble: Rectangle 8">
            <a:extLst>
              <a:ext uri="{FF2B5EF4-FFF2-40B4-BE49-F238E27FC236}">
                <a16:creationId xmlns:a16="http://schemas.microsoft.com/office/drawing/2014/main" id="{C116F1D6-5BA3-44C4-96B4-4A43FD7F5D3F}"/>
              </a:ext>
            </a:extLst>
          </p:cNvPr>
          <p:cNvSpPr/>
          <p:nvPr/>
        </p:nvSpPr>
        <p:spPr>
          <a:xfrm>
            <a:off x="9268774" y="2742275"/>
            <a:ext cx="2690426"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entury Gothic" panose="020B0502020202020204" pitchFamily="34" charset="0"/>
              </a:rPr>
              <a:t>a lot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Speech Bubble: Rectangle 9">
            <a:extLst>
              <a:ext uri="{FF2B5EF4-FFF2-40B4-BE49-F238E27FC236}">
                <a16:creationId xmlns:a16="http://schemas.microsoft.com/office/drawing/2014/main" id="{FF32923E-F9C9-46DF-BF79-1C742E3E7AAA}"/>
              </a:ext>
            </a:extLst>
          </p:cNvPr>
          <p:cNvSpPr/>
          <p:nvPr/>
        </p:nvSpPr>
        <p:spPr>
          <a:xfrm>
            <a:off x="9268774" y="3401169"/>
            <a:ext cx="2690426"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entury Gothic" panose="020B0502020202020204" pitchFamily="34" charset="0"/>
              </a:rPr>
              <a:t>n</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ot</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lot</a:t>
            </a:r>
          </a:p>
        </p:txBody>
      </p:sp>
      <p:sp>
        <p:nvSpPr>
          <p:cNvPr id="11" name="Speech Bubble: Rectangle 10">
            <a:extLst>
              <a:ext uri="{FF2B5EF4-FFF2-40B4-BE49-F238E27FC236}">
                <a16:creationId xmlns:a16="http://schemas.microsoft.com/office/drawing/2014/main" id="{68FC53FC-4A31-4824-897C-0DC747FE1DB8}"/>
              </a:ext>
            </a:extLst>
          </p:cNvPr>
          <p:cNvSpPr/>
          <p:nvPr/>
        </p:nvSpPr>
        <p:spPr>
          <a:xfrm>
            <a:off x="9245552" y="4060063"/>
            <a:ext cx="2690426"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positive</a:t>
            </a:r>
          </a:p>
        </p:txBody>
      </p:sp>
      <p:sp>
        <p:nvSpPr>
          <p:cNvPr id="12" name="Speech Bubble: Rectangle 11">
            <a:extLst>
              <a:ext uri="{FF2B5EF4-FFF2-40B4-BE49-F238E27FC236}">
                <a16:creationId xmlns:a16="http://schemas.microsoft.com/office/drawing/2014/main" id="{F23138FD-3DAB-4306-902B-611FA47B4BB8}"/>
              </a:ext>
            </a:extLst>
          </p:cNvPr>
          <p:cNvSpPr/>
          <p:nvPr/>
        </p:nvSpPr>
        <p:spPr>
          <a:xfrm>
            <a:off x="9245552" y="4718957"/>
            <a:ext cx="2690426"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music</a:t>
            </a:r>
          </a:p>
        </p:txBody>
      </p:sp>
      <p:sp>
        <p:nvSpPr>
          <p:cNvPr id="13" name="Speech Bubble: Rectangle 12">
            <a:extLst>
              <a:ext uri="{FF2B5EF4-FFF2-40B4-BE49-F238E27FC236}">
                <a16:creationId xmlns:a16="http://schemas.microsoft.com/office/drawing/2014/main" id="{4D2E29BA-78C1-478C-859A-DB6EA3879F82}"/>
              </a:ext>
            </a:extLst>
          </p:cNvPr>
          <p:cNvSpPr/>
          <p:nvPr/>
        </p:nvSpPr>
        <p:spPr>
          <a:xfrm>
            <a:off x="9257361" y="5377851"/>
            <a:ext cx="2690426"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entury Gothic" panose="020B0502020202020204" pitchFamily="34" charset="0"/>
              </a:rPr>
              <a:t>gift g</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iving</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57257" cy="707849"/>
          </a:xfrm>
        </p:spPr>
        <p:txBody>
          <a:bodyPr>
            <a:normAutofit/>
          </a:bodyPr>
          <a:lstStyle/>
          <a:p>
            <a:r>
              <a:rPr lang="en-GB" sz="3600" b="1" dirty="0">
                <a:solidFill>
                  <a:schemeClr val="bg1"/>
                </a:solidFill>
              </a:rPr>
              <a:t>Wie </a:t>
            </a:r>
            <a:r>
              <a:rPr lang="en-GB" sz="3600" b="1" dirty="0" err="1">
                <a:solidFill>
                  <a:schemeClr val="bg1"/>
                </a:solidFill>
              </a:rPr>
              <a:t>feiern</a:t>
            </a:r>
            <a:r>
              <a:rPr lang="en-GB" sz="3600" b="1" dirty="0">
                <a:solidFill>
                  <a:schemeClr val="bg1"/>
                </a:solidFill>
              </a:rPr>
              <a:t> </a:t>
            </a:r>
            <a:r>
              <a:rPr lang="en-GB" sz="3600" b="1" dirty="0" err="1">
                <a:solidFill>
                  <a:schemeClr val="bg1"/>
                </a:solidFill>
              </a:rPr>
              <a:t>sie</a:t>
            </a:r>
            <a:r>
              <a:rPr lang="en-GB" sz="3600" b="1" dirty="0">
                <a:solidFill>
                  <a:schemeClr val="bg1"/>
                </a:solidFill>
              </a:rPr>
              <a:t>? [3/4]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E745DFCD-8BC9-4EE5-979B-462A151BC379}"/>
              </a:ext>
            </a:extLst>
          </p:cNvPr>
          <p:cNvSpPr txBox="1"/>
          <p:nvPr/>
        </p:nvSpPr>
        <p:spPr>
          <a:xfrm>
            <a:off x="6210185" y="2849029"/>
            <a:ext cx="5563891" cy="1569660"/>
          </a:xfrm>
          <a:prstGeom prst="rect">
            <a:avLst/>
          </a:prstGeom>
          <a:noFill/>
        </p:spPr>
        <p:txBody>
          <a:bodyPr wrap="square" rtlCol="0">
            <a:spAutoFit/>
          </a:bodyPr>
          <a:lstStyle/>
          <a:p>
            <a:r>
              <a:rPr lang="en-US" sz="2400" dirty="0">
                <a:solidFill>
                  <a:schemeClr val="accent5">
                    <a:lumMod val="50000"/>
                  </a:schemeClr>
                </a:solidFill>
              </a:rPr>
              <a:t>Yi </a:t>
            </a:r>
            <a:r>
              <a:rPr lang="en-US" sz="2400" dirty="0" err="1">
                <a:solidFill>
                  <a:schemeClr val="accent5">
                    <a:lumMod val="50000"/>
                  </a:schemeClr>
                </a:solidFill>
              </a:rPr>
              <a:t>ist</a:t>
            </a:r>
            <a:r>
              <a:rPr lang="en-US" sz="2400" dirty="0">
                <a:solidFill>
                  <a:schemeClr val="accent5">
                    <a:lumMod val="50000"/>
                  </a:schemeClr>
                </a:solidFill>
              </a:rPr>
              <a:t> 29 Jahre alt. </a:t>
            </a:r>
            <a:r>
              <a:rPr lang="en-US" sz="2400" dirty="0" err="1">
                <a:solidFill>
                  <a:schemeClr val="accent5">
                    <a:lumMod val="50000"/>
                  </a:schemeClr>
                </a:solidFill>
              </a:rPr>
              <a:t>Er</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auch</a:t>
            </a:r>
            <a:r>
              <a:rPr lang="en-US" sz="2400" dirty="0">
                <a:solidFill>
                  <a:schemeClr val="accent5">
                    <a:lumMod val="50000"/>
                  </a:schemeClr>
                </a:solidFill>
              </a:rPr>
              <a:t> Chinese und </a:t>
            </a:r>
            <a:r>
              <a:rPr lang="en-US" sz="2400" dirty="0" err="1">
                <a:solidFill>
                  <a:schemeClr val="accent5">
                    <a:lumMod val="50000"/>
                  </a:schemeClr>
                </a:solidFill>
              </a:rPr>
              <a:t>wohnt</a:t>
            </a:r>
            <a:r>
              <a:rPr lang="en-US" sz="2400" dirty="0">
                <a:solidFill>
                  <a:schemeClr val="accent5">
                    <a:lumMod val="50000"/>
                  </a:schemeClr>
                </a:solidFill>
              </a:rPr>
              <a:t> in Deutschland.  </a:t>
            </a:r>
            <a:r>
              <a:rPr lang="en-US" sz="2400" dirty="0" err="1">
                <a:solidFill>
                  <a:schemeClr val="accent5">
                    <a:lumMod val="50000"/>
                  </a:schemeClr>
                </a:solidFill>
              </a:rPr>
              <a:t>Er</a:t>
            </a:r>
            <a:r>
              <a:rPr lang="en-US" sz="2400" dirty="0">
                <a:solidFill>
                  <a:schemeClr val="accent5">
                    <a:lumMod val="50000"/>
                  </a:schemeClr>
                </a:solidFill>
              </a:rPr>
              <a:t> </a:t>
            </a:r>
            <a:r>
              <a:rPr lang="en-US" sz="2400" dirty="0" err="1">
                <a:solidFill>
                  <a:schemeClr val="accent5">
                    <a:lumMod val="50000"/>
                  </a:schemeClr>
                </a:solidFill>
              </a:rPr>
              <a:t>beschreibt</a:t>
            </a:r>
            <a:r>
              <a:rPr lang="en-US" sz="2400" dirty="0">
                <a:solidFill>
                  <a:schemeClr val="accent5">
                    <a:lumMod val="50000"/>
                  </a:schemeClr>
                </a:solidFill>
              </a:rPr>
              <a:t>,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er</a:t>
            </a:r>
            <a:r>
              <a:rPr lang="en-US" sz="2400" dirty="0">
                <a:solidFill>
                  <a:schemeClr val="accent5">
                    <a:lumMod val="50000"/>
                  </a:schemeClr>
                </a:solidFill>
              </a:rPr>
              <a:t> und seine </a:t>
            </a:r>
            <a:r>
              <a:rPr lang="en-US" sz="2400" dirty="0" err="1">
                <a:solidFill>
                  <a:schemeClr val="accent5">
                    <a:lumMod val="50000"/>
                  </a:schemeClr>
                </a:solidFill>
              </a:rPr>
              <a:t>Familie</a:t>
            </a:r>
            <a:r>
              <a:rPr lang="en-US" sz="2400" dirty="0">
                <a:solidFill>
                  <a:schemeClr val="accent5">
                    <a:lumMod val="50000"/>
                  </a:schemeClr>
                </a:solidFill>
              </a:rPr>
              <a:t> das </a:t>
            </a:r>
            <a:r>
              <a:rPr lang="en-US" sz="2400" dirty="0" err="1">
                <a:solidFill>
                  <a:schemeClr val="accent5">
                    <a:lumMod val="50000"/>
                  </a:schemeClr>
                </a:solidFill>
              </a:rPr>
              <a:t>chinesische</a:t>
            </a:r>
            <a:r>
              <a:rPr lang="en-US" sz="2400" dirty="0">
                <a:solidFill>
                  <a:schemeClr val="accent5">
                    <a:lumMod val="50000"/>
                  </a:schemeClr>
                </a:solidFill>
              </a:rPr>
              <a:t> </a:t>
            </a:r>
            <a:r>
              <a:rPr lang="en-US" sz="2400" dirty="0" err="1">
                <a:solidFill>
                  <a:schemeClr val="accent5">
                    <a:lumMod val="50000"/>
                  </a:schemeClr>
                </a:solidFill>
              </a:rPr>
              <a:t>Neujahr</a:t>
            </a:r>
            <a:r>
              <a:rPr lang="en-US" sz="2400" dirty="0">
                <a:solidFill>
                  <a:schemeClr val="accent5">
                    <a:lumMod val="50000"/>
                  </a:schemeClr>
                </a:solidFill>
              </a:rPr>
              <a:t> </a:t>
            </a:r>
            <a:r>
              <a:rPr lang="en-US" sz="2400" dirty="0" err="1">
                <a:solidFill>
                  <a:schemeClr val="accent5">
                    <a:lumMod val="50000"/>
                  </a:schemeClr>
                </a:solidFill>
              </a:rPr>
              <a:t>feiern</a:t>
            </a:r>
            <a:r>
              <a:rPr lang="en-US" sz="2400" dirty="0">
                <a:solidFill>
                  <a:schemeClr val="accent5">
                    <a:lumMod val="50000"/>
                  </a:schemeClr>
                </a:solidFill>
              </a:rPr>
              <a:t>.</a:t>
            </a:r>
          </a:p>
        </p:txBody>
      </p:sp>
      <p:pic>
        <p:nvPicPr>
          <p:cNvPr id="9" name="Picture 8" descr="A person with the hand on the chin&#10;&#10;Description automatically generated with low confidence">
            <a:extLst>
              <a:ext uri="{FF2B5EF4-FFF2-40B4-BE49-F238E27FC236}">
                <a16:creationId xmlns:a16="http://schemas.microsoft.com/office/drawing/2014/main" id="{FAABE870-06DC-42D0-B59F-2403A053C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81" y="2015745"/>
            <a:ext cx="5730735" cy="3818998"/>
          </a:xfrm>
          <a:prstGeom prst="rect">
            <a:avLst/>
          </a:prstGeom>
        </p:spPr>
      </p:pic>
      <p:sp>
        <p:nvSpPr>
          <p:cNvPr id="7" name="Rectangle 6">
            <a:extLst>
              <a:ext uri="{FF2B5EF4-FFF2-40B4-BE49-F238E27FC236}">
                <a16:creationId xmlns:a16="http://schemas.microsoft.com/office/drawing/2014/main" id="{5FBECF56-D24E-4EF0-AE24-40A7C00D8EC8}"/>
              </a:ext>
            </a:extLst>
          </p:cNvPr>
          <p:cNvSpPr/>
          <p:nvPr/>
        </p:nvSpPr>
        <p:spPr>
          <a:xfrm>
            <a:off x="251081" y="5304598"/>
            <a:ext cx="509563" cy="530145"/>
          </a:xfrm>
          <a:prstGeom prst="rect">
            <a:avLst/>
          </a:prstGeom>
        </p:spPr>
        <p:txBody>
          <a:bodyPr wrap="none">
            <a:spAutoFit/>
          </a:bodyPr>
          <a:lstStyle/>
          <a:p>
            <a:pPr>
              <a:lnSpc>
                <a:spcPct val="107000"/>
              </a:lnSpc>
              <a:spcAft>
                <a:spcPts val="0"/>
              </a:spcAft>
            </a:pPr>
            <a:r>
              <a:rPr lang="en-GB" sz="28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Yi</a:t>
            </a:r>
            <a:endParaRPr lang="en-GB" sz="28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247913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283200" cy="707849"/>
          </a:xfrm>
        </p:spPr>
        <p:txBody>
          <a:bodyPr>
            <a:normAutofit/>
          </a:bodyPr>
          <a:lstStyle/>
          <a:p>
            <a:r>
              <a:rPr lang="en-GB" sz="3600" b="1" dirty="0">
                <a:solidFill>
                  <a:schemeClr val="bg1"/>
                </a:solidFill>
              </a:rPr>
              <a:t>Wie </a:t>
            </a:r>
            <a:r>
              <a:rPr lang="en-GB" sz="3600" b="1" dirty="0" err="1">
                <a:solidFill>
                  <a:schemeClr val="bg1"/>
                </a:solidFill>
              </a:rPr>
              <a:t>feiern</a:t>
            </a:r>
            <a:r>
              <a:rPr lang="en-GB" sz="3600" b="1" dirty="0">
                <a:solidFill>
                  <a:schemeClr val="bg1"/>
                </a:solidFill>
              </a:rPr>
              <a:t> </a:t>
            </a:r>
            <a:r>
              <a:rPr lang="en-GB" sz="3600" b="1" dirty="0" err="1">
                <a:solidFill>
                  <a:schemeClr val="bg1"/>
                </a:solidFill>
              </a:rPr>
              <a:t>sie</a:t>
            </a:r>
            <a:r>
              <a:rPr lang="en-GB" sz="3600" b="1" dirty="0">
                <a:solidFill>
                  <a:schemeClr val="bg1"/>
                </a:solidFill>
              </a:rPr>
              <a:t>? [4/4]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Speech Bubble: Rectangle with Corners Rounded 9">
            <a:extLst>
              <a:ext uri="{FF2B5EF4-FFF2-40B4-BE49-F238E27FC236}">
                <a16:creationId xmlns:a16="http://schemas.microsoft.com/office/drawing/2014/main" id="{505E01A4-F54B-4470-90B1-60A1FEF649AB}"/>
              </a:ext>
            </a:extLst>
          </p:cNvPr>
          <p:cNvSpPr/>
          <p:nvPr/>
        </p:nvSpPr>
        <p:spPr>
          <a:xfrm>
            <a:off x="116115" y="1247030"/>
            <a:ext cx="11726971" cy="711200"/>
          </a:xfrm>
          <a:prstGeom prst="wedgeRoundRectCallout">
            <a:avLst>
              <a:gd name="adj1" fmla="val 51819"/>
              <a:gd name="adj2" fmla="val 17602"/>
              <a:gd name="adj3" fmla="val 16667"/>
            </a:avLst>
          </a:prstGeom>
          <a:solidFill>
            <a:srgbClr val="FEFA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20000"/>
                  <a:lumOff val="80000"/>
                </a:schemeClr>
              </a:solidFill>
            </a:endParaRPr>
          </a:p>
        </p:txBody>
      </p:sp>
      <p:sp>
        <p:nvSpPr>
          <p:cNvPr id="9" name="Rectangle 8">
            <a:extLst>
              <a:ext uri="{FF2B5EF4-FFF2-40B4-BE49-F238E27FC236}">
                <a16:creationId xmlns:a16="http://schemas.microsoft.com/office/drawing/2014/main" id="{5EE9143A-4BC6-4842-89EE-CA4341B50B73}"/>
              </a:ext>
            </a:extLst>
          </p:cNvPr>
          <p:cNvSpPr/>
          <p:nvPr/>
        </p:nvSpPr>
        <p:spPr>
          <a:xfrm>
            <a:off x="137601" y="1281672"/>
            <a:ext cx="11487486" cy="707886"/>
          </a:xfrm>
          <a:prstGeom prst="rect">
            <a:avLst/>
          </a:prstGeom>
        </p:spPr>
        <p:txBody>
          <a:bodyPr wrap="square">
            <a:spAutoFit/>
          </a:bodyPr>
          <a:lstStyle/>
          <a:p>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1. Das Fest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macht</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alles</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neu! Ich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putze</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immer</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das Haus, </a:t>
            </a:r>
            <a:r>
              <a:rPr lang="en-US"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denn|weil</a:t>
            </a:r>
            <a:r>
              <a:rPr lang="en-US"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ich will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mich</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auf das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neue</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Jahr</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vorbereiten</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p:txBody>
      </p:sp>
      <p:sp>
        <p:nvSpPr>
          <p:cNvPr id="11" name="Speech Bubble: Rectangle with Corners Rounded 10">
            <a:extLst>
              <a:ext uri="{FF2B5EF4-FFF2-40B4-BE49-F238E27FC236}">
                <a16:creationId xmlns:a16="http://schemas.microsoft.com/office/drawing/2014/main" id="{C6EA2BC2-D3E9-4372-B981-1656A2D701D0}"/>
              </a:ext>
            </a:extLst>
          </p:cNvPr>
          <p:cNvSpPr/>
          <p:nvPr/>
        </p:nvSpPr>
        <p:spPr>
          <a:xfrm>
            <a:off x="116114" y="2041269"/>
            <a:ext cx="11726971" cy="516026"/>
          </a:xfrm>
          <a:prstGeom prst="wedgeRoundRectCallout">
            <a:avLst>
              <a:gd name="adj1" fmla="val 51819"/>
              <a:gd name="adj2" fmla="val 17602"/>
              <a:gd name="adj3" fmla="val 16667"/>
            </a:avLst>
          </a:prstGeom>
          <a:solidFill>
            <a:srgbClr val="FCF0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12" name="Rectangle 11">
            <a:extLst>
              <a:ext uri="{FF2B5EF4-FFF2-40B4-BE49-F238E27FC236}">
                <a16:creationId xmlns:a16="http://schemas.microsoft.com/office/drawing/2014/main" id="{0A9EE900-5A4B-441E-B170-DDD747E00B4A}"/>
              </a:ext>
            </a:extLst>
          </p:cNvPr>
          <p:cNvSpPr/>
          <p:nvPr/>
        </p:nvSpPr>
        <p:spPr>
          <a:xfrm>
            <a:off x="235856" y="2073703"/>
            <a:ext cx="11487486" cy="400110"/>
          </a:xfrm>
          <a:prstGeom prst="rect">
            <a:avLst/>
          </a:prstGeom>
        </p:spPr>
        <p:txBody>
          <a:bodyPr wrap="square">
            <a:spAutoFit/>
          </a:bodyPr>
          <a:lstStyle/>
          <a:p>
            <a:r>
              <a:rPr lang="en-US" sz="2000" dirty="0">
                <a:solidFill>
                  <a:srgbClr val="115076"/>
                </a:solidFill>
              </a:rPr>
              <a:t>2. Ich </a:t>
            </a:r>
            <a:r>
              <a:rPr lang="en-US" sz="2000" dirty="0" err="1">
                <a:solidFill>
                  <a:srgbClr val="115076"/>
                </a:solidFill>
              </a:rPr>
              <a:t>kaufe</a:t>
            </a:r>
            <a:r>
              <a:rPr lang="en-US" sz="2000" dirty="0">
                <a:solidFill>
                  <a:srgbClr val="115076"/>
                </a:solidFill>
              </a:rPr>
              <a:t> </a:t>
            </a:r>
            <a:r>
              <a:rPr lang="en-US" sz="2000" dirty="0" err="1">
                <a:solidFill>
                  <a:srgbClr val="115076"/>
                </a:solidFill>
              </a:rPr>
              <a:t>manchmal</a:t>
            </a:r>
            <a:r>
              <a:rPr lang="en-US" sz="2000" dirty="0">
                <a:solidFill>
                  <a:srgbClr val="115076"/>
                </a:solidFill>
              </a:rPr>
              <a:t> </a:t>
            </a:r>
            <a:r>
              <a:rPr lang="en-US" sz="2000" dirty="0" err="1">
                <a:solidFill>
                  <a:srgbClr val="115076"/>
                </a:solidFill>
              </a:rPr>
              <a:t>neue</a:t>
            </a:r>
            <a:r>
              <a:rPr lang="en-US" sz="2000" dirty="0">
                <a:solidFill>
                  <a:srgbClr val="115076"/>
                </a:solidFill>
              </a:rPr>
              <a:t> </a:t>
            </a:r>
            <a:r>
              <a:rPr lang="en-US" sz="2000" dirty="0" err="1">
                <a:solidFill>
                  <a:srgbClr val="115076"/>
                </a:solidFill>
              </a:rPr>
              <a:t>Kleidung</a:t>
            </a:r>
            <a:r>
              <a:rPr lang="en-US" sz="2000" dirty="0">
                <a:solidFill>
                  <a:srgbClr val="115076"/>
                </a:solidFill>
              </a:rPr>
              <a:t>, </a:t>
            </a:r>
            <a:r>
              <a:rPr lang="en-US" sz="2000" b="1" dirty="0" err="1">
                <a:solidFill>
                  <a:srgbClr val="115076"/>
                </a:solidFill>
              </a:rPr>
              <a:t>wenn|denn</a:t>
            </a:r>
            <a:r>
              <a:rPr lang="en-US" sz="2000" b="1" dirty="0">
                <a:solidFill>
                  <a:srgbClr val="115076"/>
                </a:solidFill>
              </a:rPr>
              <a:t> </a:t>
            </a:r>
            <a:r>
              <a:rPr lang="en-US" sz="2000" dirty="0">
                <a:solidFill>
                  <a:srgbClr val="115076"/>
                </a:solidFill>
              </a:rPr>
              <a:t>ich </a:t>
            </a:r>
            <a:r>
              <a:rPr lang="en-US" sz="2000" dirty="0" err="1">
                <a:solidFill>
                  <a:srgbClr val="115076"/>
                </a:solidFill>
              </a:rPr>
              <a:t>anders</a:t>
            </a:r>
            <a:r>
              <a:rPr lang="en-US" sz="2000" dirty="0">
                <a:solidFill>
                  <a:srgbClr val="115076"/>
                </a:solidFill>
              </a:rPr>
              <a:t> </a:t>
            </a:r>
            <a:r>
              <a:rPr lang="en-US" sz="2000" dirty="0" err="1">
                <a:solidFill>
                  <a:srgbClr val="115076"/>
                </a:solidFill>
              </a:rPr>
              <a:t>aussehen</a:t>
            </a:r>
            <a:r>
              <a:rPr lang="en-US" sz="2000" dirty="0">
                <a:solidFill>
                  <a:srgbClr val="115076"/>
                </a:solidFill>
              </a:rPr>
              <a:t> will.</a:t>
            </a:r>
            <a:endParaRPr lang="en-GB" sz="2000" dirty="0">
              <a:solidFill>
                <a:srgbClr val="115076"/>
              </a:solidFill>
            </a:endParaRPr>
          </a:p>
        </p:txBody>
      </p:sp>
      <p:sp>
        <p:nvSpPr>
          <p:cNvPr id="13" name="Speech Bubble: Rectangle with Corners Rounded 12">
            <a:extLst>
              <a:ext uri="{FF2B5EF4-FFF2-40B4-BE49-F238E27FC236}">
                <a16:creationId xmlns:a16="http://schemas.microsoft.com/office/drawing/2014/main" id="{5DBA267D-DB5F-4843-AEB2-C6AB6D2E0A0B}"/>
              </a:ext>
            </a:extLst>
          </p:cNvPr>
          <p:cNvSpPr/>
          <p:nvPr/>
        </p:nvSpPr>
        <p:spPr>
          <a:xfrm>
            <a:off x="137601" y="2640334"/>
            <a:ext cx="11726971" cy="516026"/>
          </a:xfrm>
          <a:prstGeom prst="wedgeRoundRectCallout">
            <a:avLst>
              <a:gd name="adj1" fmla="val 51819"/>
              <a:gd name="adj2" fmla="val 17602"/>
              <a:gd name="adj3" fmla="val 16667"/>
            </a:avLst>
          </a:prstGeom>
          <a:solidFill>
            <a:srgbClr val="FBEA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14" name="Rectangle 13">
            <a:extLst>
              <a:ext uri="{FF2B5EF4-FFF2-40B4-BE49-F238E27FC236}">
                <a16:creationId xmlns:a16="http://schemas.microsoft.com/office/drawing/2014/main" id="{75934B96-920F-447D-B6DC-ABD2553D2100}"/>
              </a:ext>
            </a:extLst>
          </p:cNvPr>
          <p:cNvSpPr/>
          <p:nvPr/>
        </p:nvSpPr>
        <p:spPr>
          <a:xfrm>
            <a:off x="235856" y="2691107"/>
            <a:ext cx="11487486" cy="400110"/>
          </a:xfrm>
          <a:prstGeom prst="rect">
            <a:avLst/>
          </a:prstGeom>
        </p:spPr>
        <p:txBody>
          <a:bodyPr wrap="square">
            <a:spAutoFit/>
          </a:bodyPr>
          <a:lstStyle/>
          <a:p>
            <a:r>
              <a:rPr lang="en-US" sz="2000" dirty="0">
                <a:solidFill>
                  <a:srgbClr val="115076"/>
                </a:solidFill>
              </a:rPr>
              <a:t>3. Ich </a:t>
            </a:r>
            <a:r>
              <a:rPr lang="en-US" sz="2000" dirty="0" err="1">
                <a:solidFill>
                  <a:srgbClr val="115076"/>
                </a:solidFill>
              </a:rPr>
              <a:t>verbringe</a:t>
            </a:r>
            <a:r>
              <a:rPr lang="en-US" sz="2000" dirty="0">
                <a:solidFill>
                  <a:srgbClr val="115076"/>
                </a:solidFill>
              </a:rPr>
              <a:t> </a:t>
            </a:r>
            <a:r>
              <a:rPr lang="en-US" sz="2000" dirty="0" err="1">
                <a:solidFill>
                  <a:srgbClr val="115076"/>
                </a:solidFill>
              </a:rPr>
              <a:t>ein</a:t>
            </a:r>
            <a:r>
              <a:rPr lang="en-US" sz="2000" dirty="0">
                <a:solidFill>
                  <a:srgbClr val="115076"/>
                </a:solidFill>
              </a:rPr>
              <a:t> </a:t>
            </a:r>
            <a:r>
              <a:rPr lang="en-US" sz="2000" dirty="0" err="1">
                <a:solidFill>
                  <a:srgbClr val="115076"/>
                </a:solidFill>
              </a:rPr>
              <a:t>paar</a:t>
            </a:r>
            <a:r>
              <a:rPr lang="en-US" sz="2000" dirty="0">
                <a:solidFill>
                  <a:srgbClr val="115076"/>
                </a:solidFill>
              </a:rPr>
              <a:t> </a:t>
            </a:r>
            <a:r>
              <a:rPr lang="en-US" sz="2000" dirty="0" err="1">
                <a:solidFill>
                  <a:srgbClr val="115076"/>
                </a:solidFill>
              </a:rPr>
              <a:t>Tage</a:t>
            </a:r>
            <a:r>
              <a:rPr lang="en-US" sz="2000" dirty="0">
                <a:solidFill>
                  <a:srgbClr val="115076"/>
                </a:solidFill>
              </a:rPr>
              <a:t> </a:t>
            </a:r>
            <a:r>
              <a:rPr lang="en-US" sz="2000" dirty="0" err="1">
                <a:solidFill>
                  <a:srgbClr val="115076"/>
                </a:solidFill>
              </a:rPr>
              <a:t>mit</a:t>
            </a:r>
            <a:r>
              <a:rPr lang="en-US" sz="2000" dirty="0">
                <a:solidFill>
                  <a:srgbClr val="115076"/>
                </a:solidFill>
              </a:rPr>
              <a:t> </a:t>
            </a:r>
            <a:r>
              <a:rPr lang="en-US" sz="2000" dirty="0" err="1">
                <a:solidFill>
                  <a:srgbClr val="115076"/>
                </a:solidFill>
              </a:rPr>
              <a:t>Familie</a:t>
            </a:r>
            <a:r>
              <a:rPr lang="en-US" sz="2000" dirty="0">
                <a:solidFill>
                  <a:srgbClr val="115076"/>
                </a:solidFill>
              </a:rPr>
              <a:t>, </a:t>
            </a:r>
            <a:r>
              <a:rPr lang="en-US" sz="2000" b="1" dirty="0" err="1">
                <a:solidFill>
                  <a:srgbClr val="115076"/>
                </a:solidFill>
              </a:rPr>
              <a:t>aber|obwohl</a:t>
            </a:r>
            <a:r>
              <a:rPr lang="en-US" sz="2000" b="1" dirty="0">
                <a:solidFill>
                  <a:srgbClr val="115076"/>
                </a:solidFill>
              </a:rPr>
              <a:t> </a:t>
            </a:r>
            <a:r>
              <a:rPr lang="en-US" sz="2000" dirty="0">
                <a:solidFill>
                  <a:srgbClr val="115076"/>
                </a:solidFill>
              </a:rPr>
              <a:t>ich </a:t>
            </a:r>
            <a:r>
              <a:rPr lang="en-US" sz="2000" dirty="0" err="1">
                <a:solidFill>
                  <a:srgbClr val="115076"/>
                </a:solidFill>
              </a:rPr>
              <a:t>länger</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Hause</a:t>
            </a:r>
            <a:r>
              <a:rPr lang="en-US" sz="2000" dirty="0">
                <a:solidFill>
                  <a:srgbClr val="115076"/>
                </a:solidFill>
              </a:rPr>
              <a:t> sein </a:t>
            </a:r>
            <a:r>
              <a:rPr lang="en-US" sz="2000" dirty="0" err="1">
                <a:solidFill>
                  <a:srgbClr val="115076"/>
                </a:solidFill>
              </a:rPr>
              <a:t>möchte</a:t>
            </a:r>
            <a:r>
              <a:rPr lang="en-US" sz="2000" dirty="0">
                <a:solidFill>
                  <a:srgbClr val="115076"/>
                </a:solidFill>
              </a:rPr>
              <a:t>.</a:t>
            </a:r>
            <a:endParaRPr lang="en-GB" sz="2400" dirty="0">
              <a:solidFill>
                <a:srgbClr val="115076"/>
              </a:solidFill>
            </a:endParaRPr>
          </a:p>
        </p:txBody>
      </p:sp>
      <p:sp>
        <p:nvSpPr>
          <p:cNvPr id="15" name="Speech Bubble: Rectangle with Corners Rounded 14">
            <a:extLst>
              <a:ext uri="{FF2B5EF4-FFF2-40B4-BE49-F238E27FC236}">
                <a16:creationId xmlns:a16="http://schemas.microsoft.com/office/drawing/2014/main" id="{AFEA7FB9-51FC-4E6D-BE16-494A30FB02A7}"/>
              </a:ext>
            </a:extLst>
          </p:cNvPr>
          <p:cNvSpPr/>
          <p:nvPr/>
        </p:nvSpPr>
        <p:spPr>
          <a:xfrm>
            <a:off x="116113" y="3255830"/>
            <a:ext cx="11726971" cy="582633"/>
          </a:xfrm>
          <a:prstGeom prst="wedgeRoundRectCallout">
            <a:avLst>
              <a:gd name="adj1" fmla="val 51819"/>
              <a:gd name="adj2" fmla="val 17602"/>
              <a:gd name="adj3" fmla="val 16667"/>
            </a:avLst>
          </a:prstGeom>
          <a:solidFill>
            <a:srgbClr val="FBEA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4. </a:t>
            </a:r>
            <a:r>
              <a:rPr lang="en-US" sz="2000" dirty="0" err="1">
                <a:solidFill>
                  <a:srgbClr val="115076"/>
                </a:solidFill>
              </a:rPr>
              <a:t>Einige</a:t>
            </a:r>
            <a:r>
              <a:rPr lang="en-US" sz="2000" dirty="0">
                <a:solidFill>
                  <a:srgbClr val="115076"/>
                </a:solidFill>
              </a:rPr>
              <a:t> </a:t>
            </a:r>
            <a:r>
              <a:rPr lang="en-US" sz="2000" dirty="0" err="1">
                <a:solidFill>
                  <a:srgbClr val="115076"/>
                </a:solidFill>
              </a:rPr>
              <a:t>Leute</a:t>
            </a:r>
            <a:r>
              <a:rPr lang="en-US" sz="2000" dirty="0">
                <a:solidFill>
                  <a:srgbClr val="115076"/>
                </a:solidFill>
              </a:rPr>
              <a:t> </a:t>
            </a:r>
            <a:r>
              <a:rPr lang="en-US" sz="2000" dirty="0" err="1">
                <a:solidFill>
                  <a:srgbClr val="115076"/>
                </a:solidFill>
              </a:rPr>
              <a:t>nehmen</a:t>
            </a:r>
            <a:r>
              <a:rPr lang="en-US" sz="2000" dirty="0">
                <a:solidFill>
                  <a:srgbClr val="115076"/>
                </a:solidFill>
              </a:rPr>
              <a:t> </a:t>
            </a:r>
            <a:r>
              <a:rPr lang="en-US" sz="2000" dirty="0" err="1">
                <a:solidFill>
                  <a:srgbClr val="115076"/>
                </a:solidFill>
              </a:rPr>
              <a:t>sich</a:t>
            </a:r>
            <a:r>
              <a:rPr lang="en-US" sz="2000" dirty="0">
                <a:solidFill>
                  <a:srgbClr val="115076"/>
                </a:solidFill>
              </a:rPr>
              <a:t> </a:t>
            </a:r>
            <a:r>
              <a:rPr lang="en-US" sz="2000" dirty="0" err="1">
                <a:solidFill>
                  <a:srgbClr val="115076"/>
                </a:solidFill>
              </a:rPr>
              <a:t>eine</a:t>
            </a:r>
            <a:r>
              <a:rPr lang="en-US" sz="2000" dirty="0">
                <a:solidFill>
                  <a:srgbClr val="115076"/>
                </a:solidFill>
              </a:rPr>
              <a:t> </a:t>
            </a:r>
            <a:r>
              <a:rPr lang="en-US" sz="2000" dirty="0" err="1">
                <a:solidFill>
                  <a:srgbClr val="115076"/>
                </a:solidFill>
              </a:rPr>
              <a:t>ganze</a:t>
            </a:r>
            <a:r>
              <a:rPr lang="en-US" sz="2000" dirty="0">
                <a:solidFill>
                  <a:srgbClr val="115076"/>
                </a:solidFill>
              </a:rPr>
              <a:t> </a:t>
            </a:r>
            <a:r>
              <a:rPr lang="en-US" sz="2000" dirty="0" err="1">
                <a:solidFill>
                  <a:srgbClr val="115076"/>
                </a:solidFill>
              </a:rPr>
              <a:t>Woche</a:t>
            </a:r>
            <a:r>
              <a:rPr lang="en-US" sz="2000" dirty="0">
                <a:solidFill>
                  <a:srgbClr val="115076"/>
                </a:solidFill>
              </a:rPr>
              <a:t> </a:t>
            </a:r>
            <a:r>
              <a:rPr lang="en-US" sz="2000" dirty="0" err="1">
                <a:solidFill>
                  <a:srgbClr val="115076"/>
                </a:solidFill>
              </a:rPr>
              <a:t>frei</a:t>
            </a:r>
            <a:r>
              <a:rPr lang="en-US" sz="2000" dirty="0">
                <a:solidFill>
                  <a:srgbClr val="115076"/>
                </a:solidFill>
              </a:rPr>
              <a:t>, </a:t>
            </a:r>
            <a:r>
              <a:rPr lang="en-US" sz="2000" b="1" dirty="0" err="1">
                <a:solidFill>
                  <a:srgbClr val="115076"/>
                </a:solidFill>
              </a:rPr>
              <a:t>weil|und</a:t>
            </a:r>
            <a:r>
              <a:rPr lang="en-US" sz="2000" b="1" dirty="0">
                <a:solidFill>
                  <a:srgbClr val="115076"/>
                </a:solidFill>
              </a:rPr>
              <a:t> </a:t>
            </a:r>
            <a:r>
              <a:rPr lang="en-US" sz="2000" dirty="0" err="1">
                <a:solidFill>
                  <a:srgbClr val="115076"/>
                </a:solidFill>
              </a:rPr>
              <a:t>sie</a:t>
            </a:r>
            <a:r>
              <a:rPr lang="en-US" sz="2000" dirty="0">
                <a:solidFill>
                  <a:srgbClr val="115076"/>
                </a:solidFill>
              </a:rPr>
              <a:t> </a:t>
            </a:r>
            <a:r>
              <a:rPr lang="en-US" sz="2000" dirty="0" err="1">
                <a:solidFill>
                  <a:srgbClr val="115076"/>
                </a:solidFill>
              </a:rPr>
              <a:t>können</a:t>
            </a:r>
            <a:r>
              <a:rPr lang="en-US" sz="2000" dirty="0">
                <a:solidFill>
                  <a:srgbClr val="115076"/>
                </a:solidFill>
              </a:rPr>
              <a:t> </a:t>
            </a:r>
            <a:r>
              <a:rPr lang="en-US" sz="2000" dirty="0" err="1">
                <a:solidFill>
                  <a:srgbClr val="115076"/>
                </a:solidFill>
              </a:rPr>
              <a:t>dann</a:t>
            </a:r>
            <a:r>
              <a:rPr lang="en-US" sz="2000" dirty="0">
                <a:solidFill>
                  <a:srgbClr val="115076"/>
                </a:solidFill>
              </a:rPr>
              <a:t> </a:t>
            </a:r>
            <a:r>
              <a:rPr lang="en-US" sz="2000" dirty="0" err="1">
                <a:solidFill>
                  <a:srgbClr val="115076"/>
                </a:solidFill>
              </a:rPr>
              <a:t>mehr</a:t>
            </a:r>
            <a:r>
              <a:rPr lang="en-US" sz="2000" dirty="0">
                <a:solidFill>
                  <a:srgbClr val="115076"/>
                </a:solidFill>
              </a:rPr>
              <a:t> Zeit </a:t>
            </a:r>
            <a:r>
              <a:rPr lang="en-US" sz="2000" dirty="0" err="1">
                <a:solidFill>
                  <a:srgbClr val="115076"/>
                </a:solidFill>
              </a:rPr>
              <a:t>mit</a:t>
            </a:r>
            <a:r>
              <a:rPr lang="en-US" sz="2000" dirty="0">
                <a:solidFill>
                  <a:srgbClr val="115076"/>
                </a:solidFill>
              </a:rPr>
              <a:t> der </a:t>
            </a:r>
            <a:r>
              <a:rPr lang="en-US" sz="2000" dirty="0" err="1">
                <a:solidFill>
                  <a:srgbClr val="115076"/>
                </a:solidFill>
              </a:rPr>
              <a:t>ganzen</a:t>
            </a:r>
            <a:r>
              <a:rPr lang="en-US" sz="2000" dirty="0">
                <a:solidFill>
                  <a:srgbClr val="115076"/>
                </a:solidFill>
              </a:rPr>
              <a:t> </a:t>
            </a:r>
            <a:r>
              <a:rPr lang="en-US" sz="2000" dirty="0" err="1">
                <a:solidFill>
                  <a:srgbClr val="115076"/>
                </a:solidFill>
              </a:rPr>
              <a:t>Familie</a:t>
            </a:r>
            <a:r>
              <a:rPr lang="en-US" sz="2000" dirty="0">
                <a:solidFill>
                  <a:srgbClr val="115076"/>
                </a:solidFill>
              </a:rPr>
              <a:t> </a:t>
            </a:r>
            <a:r>
              <a:rPr lang="en-US" sz="2000" dirty="0" err="1">
                <a:solidFill>
                  <a:srgbClr val="115076"/>
                </a:solidFill>
              </a:rPr>
              <a:t>verbringen</a:t>
            </a:r>
            <a:r>
              <a:rPr lang="en-US" sz="2000" dirty="0">
                <a:solidFill>
                  <a:srgbClr val="115076"/>
                </a:solidFill>
              </a:rPr>
              <a:t>.</a:t>
            </a:r>
            <a:endParaRPr lang="en-GB" sz="2000" dirty="0">
              <a:solidFill>
                <a:srgbClr val="115076"/>
              </a:solidFill>
            </a:endParaRPr>
          </a:p>
        </p:txBody>
      </p:sp>
      <p:sp>
        <p:nvSpPr>
          <p:cNvPr id="16" name="Speech Bubble: Rectangle with Corners Rounded 15">
            <a:extLst>
              <a:ext uri="{FF2B5EF4-FFF2-40B4-BE49-F238E27FC236}">
                <a16:creationId xmlns:a16="http://schemas.microsoft.com/office/drawing/2014/main" id="{68149250-8DF4-45C1-BC6D-28D866452FCF}"/>
              </a:ext>
            </a:extLst>
          </p:cNvPr>
          <p:cNvSpPr/>
          <p:nvPr/>
        </p:nvSpPr>
        <p:spPr>
          <a:xfrm>
            <a:off x="137601" y="3935306"/>
            <a:ext cx="11726971" cy="582633"/>
          </a:xfrm>
          <a:prstGeom prst="wedgeRoundRectCallout">
            <a:avLst>
              <a:gd name="adj1" fmla="val 51819"/>
              <a:gd name="adj2" fmla="val 17602"/>
              <a:gd name="adj3" fmla="val 16667"/>
            </a:avLst>
          </a:prstGeom>
          <a:solidFill>
            <a:srgbClr val="F9DE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5. Das Essen </a:t>
            </a:r>
            <a:r>
              <a:rPr lang="en-US" sz="2000" dirty="0" err="1">
                <a:solidFill>
                  <a:srgbClr val="115076"/>
                </a:solidFill>
              </a:rPr>
              <a:t>ist</a:t>
            </a:r>
            <a:r>
              <a:rPr lang="en-US" sz="2000" dirty="0">
                <a:solidFill>
                  <a:srgbClr val="115076"/>
                </a:solidFill>
              </a:rPr>
              <a:t> </a:t>
            </a:r>
            <a:r>
              <a:rPr lang="en-US" sz="2000" dirty="0" err="1">
                <a:solidFill>
                  <a:srgbClr val="115076"/>
                </a:solidFill>
              </a:rPr>
              <a:t>besonders</a:t>
            </a:r>
            <a:r>
              <a:rPr lang="en-US" sz="2000" dirty="0">
                <a:solidFill>
                  <a:srgbClr val="115076"/>
                </a:solidFill>
              </a:rPr>
              <a:t> </a:t>
            </a:r>
            <a:r>
              <a:rPr lang="en-US" sz="2000" dirty="0" err="1">
                <a:solidFill>
                  <a:srgbClr val="115076"/>
                </a:solidFill>
              </a:rPr>
              <a:t>wichtig</a:t>
            </a:r>
            <a:r>
              <a:rPr lang="en-US" sz="2000" dirty="0">
                <a:solidFill>
                  <a:srgbClr val="115076"/>
                </a:solidFill>
              </a:rPr>
              <a:t>. </a:t>
            </a:r>
            <a:r>
              <a:rPr lang="en-US" sz="2000" dirty="0" err="1">
                <a:solidFill>
                  <a:srgbClr val="115076"/>
                </a:solidFill>
              </a:rPr>
              <a:t>Zum</a:t>
            </a:r>
            <a:r>
              <a:rPr lang="en-US" sz="2000" dirty="0">
                <a:solidFill>
                  <a:srgbClr val="115076"/>
                </a:solidFill>
              </a:rPr>
              <a:t> </a:t>
            </a:r>
            <a:r>
              <a:rPr lang="en-US" sz="2000" dirty="0" err="1">
                <a:solidFill>
                  <a:srgbClr val="115076"/>
                </a:solidFill>
              </a:rPr>
              <a:t>Beispiel</a:t>
            </a:r>
            <a:r>
              <a:rPr lang="en-US" sz="2000" dirty="0">
                <a:solidFill>
                  <a:srgbClr val="115076"/>
                </a:solidFill>
              </a:rPr>
              <a:t> </a:t>
            </a:r>
            <a:r>
              <a:rPr lang="en-US" sz="2000" dirty="0" err="1">
                <a:solidFill>
                  <a:srgbClr val="115076"/>
                </a:solidFill>
              </a:rPr>
              <a:t>essen</a:t>
            </a:r>
            <a:r>
              <a:rPr lang="en-US" sz="2000" dirty="0">
                <a:solidFill>
                  <a:srgbClr val="115076"/>
                </a:solidFill>
              </a:rPr>
              <a:t> </a:t>
            </a:r>
            <a:r>
              <a:rPr lang="en-US" sz="2000" dirty="0" err="1">
                <a:solidFill>
                  <a:srgbClr val="115076"/>
                </a:solidFill>
              </a:rPr>
              <a:t>wir</a:t>
            </a:r>
            <a:r>
              <a:rPr lang="en-US" sz="2000" dirty="0">
                <a:solidFill>
                  <a:srgbClr val="115076"/>
                </a:solidFill>
              </a:rPr>
              <a:t> </a:t>
            </a:r>
            <a:r>
              <a:rPr lang="en-US" sz="2000" dirty="0" err="1">
                <a:solidFill>
                  <a:srgbClr val="115076"/>
                </a:solidFill>
              </a:rPr>
              <a:t>einen</a:t>
            </a:r>
            <a:r>
              <a:rPr lang="en-US" sz="2000" dirty="0">
                <a:solidFill>
                  <a:srgbClr val="115076"/>
                </a:solidFill>
              </a:rPr>
              <a:t> </a:t>
            </a:r>
            <a:r>
              <a:rPr lang="en-US" sz="2000" dirty="0" err="1">
                <a:solidFill>
                  <a:srgbClr val="115076"/>
                </a:solidFill>
              </a:rPr>
              <a:t>ganzen</a:t>
            </a:r>
            <a:r>
              <a:rPr lang="en-US" sz="2000" dirty="0">
                <a:solidFill>
                  <a:srgbClr val="115076"/>
                </a:solidFill>
              </a:rPr>
              <a:t> Fisch, </a:t>
            </a:r>
            <a:r>
              <a:rPr lang="en-US" sz="2000" b="1" dirty="0" err="1">
                <a:solidFill>
                  <a:srgbClr val="115076"/>
                </a:solidFill>
              </a:rPr>
              <a:t>weil|denn</a:t>
            </a:r>
            <a:r>
              <a:rPr lang="en-US" sz="2000" b="1" dirty="0">
                <a:solidFill>
                  <a:srgbClr val="115076"/>
                </a:solidFill>
              </a:rPr>
              <a:t> </a:t>
            </a:r>
            <a:r>
              <a:rPr lang="en-US" sz="2000" dirty="0">
                <a:solidFill>
                  <a:srgbClr val="115076"/>
                </a:solidFill>
              </a:rPr>
              <a:t>er </a:t>
            </a:r>
            <a:r>
              <a:rPr lang="en-US" sz="2000" dirty="0" err="1">
                <a:solidFill>
                  <a:srgbClr val="115076"/>
                </a:solidFill>
              </a:rPr>
              <a:t>uns</a:t>
            </a:r>
            <a:r>
              <a:rPr lang="en-US" sz="2000" dirty="0">
                <a:solidFill>
                  <a:srgbClr val="115076"/>
                </a:solidFill>
              </a:rPr>
              <a:t> </a:t>
            </a:r>
            <a:r>
              <a:rPr lang="en-US" sz="2000" dirty="0" err="1">
                <a:solidFill>
                  <a:srgbClr val="115076"/>
                </a:solidFill>
              </a:rPr>
              <a:t>im</a:t>
            </a:r>
            <a:r>
              <a:rPr lang="en-US" sz="2000" dirty="0">
                <a:solidFill>
                  <a:srgbClr val="115076"/>
                </a:solidFill>
              </a:rPr>
              <a:t> </a:t>
            </a:r>
            <a:r>
              <a:rPr lang="en-US" sz="2000" dirty="0" err="1">
                <a:solidFill>
                  <a:srgbClr val="115076"/>
                </a:solidFill>
              </a:rPr>
              <a:t>neuen</a:t>
            </a:r>
            <a:r>
              <a:rPr lang="en-US" sz="2000" dirty="0">
                <a:solidFill>
                  <a:srgbClr val="115076"/>
                </a:solidFill>
              </a:rPr>
              <a:t> </a:t>
            </a:r>
            <a:r>
              <a:rPr lang="en-US" sz="2000" dirty="0" err="1">
                <a:solidFill>
                  <a:srgbClr val="115076"/>
                </a:solidFill>
              </a:rPr>
              <a:t>Jahr</a:t>
            </a:r>
            <a:r>
              <a:rPr lang="en-US" sz="2000" dirty="0">
                <a:solidFill>
                  <a:srgbClr val="115076"/>
                </a:solidFill>
              </a:rPr>
              <a:t> </a:t>
            </a:r>
            <a:r>
              <a:rPr lang="en-US" sz="2000" dirty="0" err="1">
                <a:solidFill>
                  <a:srgbClr val="115076"/>
                </a:solidFill>
              </a:rPr>
              <a:t>Glück</a:t>
            </a:r>
            <a:r>
              <a:rPr lang="en-US" sz="2000" dirty="0">
                <a:solidFill>
                  <a:srgbClr val="115076"/>
                </a:solidFill>
              </a:rPr>
              <a:t> </a:t>
            </a:r>
            <a:r>
              <a:rPr lang="en-US" sz="2000" dirty="0" err="1">
                <a:solidFill>
                  <a:srgbClr val="115076"/>
                </a:solidFill>
              </a:rPr>
              <a:t>bringen</a:t>
            </a:r>
            <a:r>
              <a:rPr lang="en-US" sz="2000" dirty="0">
                <a:solidFill>
                  <a:srgbClr val="115076"/>
                </a:solidFill>
              </a:rPr>
              <a:t> </a:t>
            </a:r>
            <a:r>
              <a:rPr lang="en-US" sz="2000" dirty="0" err="1">
                <a:solidFill>
                  <a:srgbClr val="115076"/>
                </a:solidFill>
              </a:rPr>
              <a:t>wird</a:t>
            </a:r>
            <a:r>
              <a:rPr lang="en-US" sz="2000" dirty="0">
                <a:solidFill>
                  <a:srgbClr val="115076"/>
                </a:solidFill>
              </a:rPr>
              <a:t>.</a:t>
            </a:r>
            <a:endParaRPr lang="en-GB" sz="2400" dirty="0">
              <a:solidFill>
                <a:srgbClr val="115076"/>
              </a:solidFill>
            </a:endParaRPr>
          </a:p>
        </p:txBody>
      </p:sp>
      <p:sp>
        <p:nvSpPr>
          <p:cNvPr id="17" name="Speech Bubble: Rectangle with Corners Rounded 16">
            <a:extLst>
              <a:ext uri="{FF2B5EF4-FFF2-40B4-BE49-F238E27FC236}">
                <a16:creationId xmlns:a16="http://schemas.microsoft.com/office/drawing/2014/main" id="{622A261E-7880-4EB8-9D26-345830E722F7}"/>
              </a:ext>
            </a:extLst>
          </p:cNvPr>
          <p:cNvSpPr/>
          <p:nvPr/>
        </p:nvSpPr>
        <p:spPr>
          <a:xfrm>
            <a:off x="137601" y="4600423"/>
            <a:ext cx="11726971" cy="582633"/>
          </a:xfrm>
          <a:prstGeom prst="wedgeRoundRectCallout">
            <a:avLst>
              <a:gd name="adj1" fmla="val 51819"/>
              <a:gd name="adj2" fmla="val 17602"/>
              <a:gd name="adj3" fmla="val 16667"/>
            </a:avLst>
          </a:prstGeom>
          <a:solidFill>
            <a:srgbClr val="F7D0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15076"/>
                </a:solidFill>
              </a:rPr>
              <a:t>6. In der Nacht vor dem neuen Jahr öffnet man Fenster und Türen, </a:t>
            </a:r>
            <a:r>
              <a:rPr lang="de-DE" sz="2000" b="1" dirty="0">
                <a:solidFill>
                  <a:srgbClr val="115076"/>
                </a:solidFill>
              </a:rPr>
              <a:t>denn|weil </a:t>
            </a:r>
            <a:r>
              <a:rPr lang="de-DE" sz="2000" dirty="0">
                <a:solidFill>
                  <a:srgbClr val="115076"/>
                </a:solidFill>
              </a:rPr>
              <a:t>es soll uns auch Glück bringen.</a:t>
            </a:r>
            <a:endParaRPr lang="en-GB" sz="2400" dirty="0">
              <a:solidFill>
                <a:srgbClr val="115076"/>
              </a:solidFill>
            </a:endParaRPr>
          </a:p>
        </p:txBody>
      </p:sp>
      <p:sp>
        <p:nvSpPr>
          <p:cNvPr id="18" name="Speech Bubble: Rectangle with Corners Rounded 17">
            <a:extLst>
              <a:ext uri="{FF2B5EF4-FFF2-40B4-BE49-F238E27FC236}">
                <a16:creationId xmlns:a16="http://schemas.microsoft.com/office/drawing/2014/main" id="{295FE64D-9FB2-4717-AE59-0876116431F9}"/>
              </a:ext>
            </a:extLst>
          </p:cNvPr>
          <p:cNvSpPr/>
          <p:nvPr/>
        </p:nvSpPr>
        <p:spPr>
          <a:xfrm>
            <a:off x="137600" y="5281541"/>
            <a:ext cx="11726971" cy="582633"/>
          </a:xfrm>
          <a:prstGeom prst="wedgeRoundRectCallout">
            <a:avLst>
              <a:gd name="adj1" fmla="val 51819"/>
              <a:gd name="adj2" fmla="val 17602"/>
              <a:gd name="adj3" fmla="val 16667"/>
            </a:avLst>
          </a:prstGeom>
          <a:solidFill>
            <a:srgbClr val="F4C4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15076"/>
                </a:solidFill>
              </a:rPr>
              <a:t>7. Man wählt immer rote Dekorationen für die Häuser aus, </a:t>
            </a:r>
            <a:r>
              <a:rPr lang="de-DE" sz="2000" b="1" dirty="0">
                <a:solidFill>
                  <a:srgbClr val="115076"/>
                </a:solidFill>
              </a:rPr>
              <a:t>weil|denn</a:t>
            </a:r>
            <a:r>
              <a:rPr lang="de-DE" sz="2000" dirty="0">
                <a:solidFill>
                  <a:srgbClr val="115076"/>
                </a:solidFill>
              </a:rPr>
              <a:t> böse Monster Angst vor der Farbe Rot haben sollen.</a:t>
            </a:r>
            <a:endParaRPr lang="en-GB" sz="2000" dirty="0">
              <a:solidFill>
                <a:srgbClr val="115076"/>
              </a:solidFill>
            </a:endParaRPr>
          </a:p>
        </p:txBody>
      </p:sp>
      <p:sp>
        <p:nvSpPr>
          <p:cNvPr id="22" name="Speech Bubble: Rectangle with Corners Rounded 21">
            <a:extLst>
              <a:ext uri="{FF2B5EF4-FFF2-40B4-BE49-F238E27FC236}">
                <a16:creationId xmlns:a16="http://schemas.microsoft.com/office/drawing/2014/main" id="{7AC224C7-7E8F-472E-98D5-C8D19D6FD81F}"/>
              </a:ext>
            </a:extLst>
          </p:cNvPr>
          <p:cNvSpPr/>
          <p:nvPr/>
        </p:nvSpPr>
        <p:spPr>
          <a:xfrm>
            <a:off x="137600" y="5933521"/>
            <a:ext cx="11726971" cy="388711"/>
          </a:xfrm>
          <a:prstGeom prst="wedgeRoundRectCallout">
            <a:avLst>
              <a:gd name="adj1" fmla="val 51819"/>
              <a:gd name="adj2" fmla="val 17602"/>
              <a:gd name="adj3" fmla="val 16667"/>
            </a:avLst>
          </a:prstGeom>
          <a:solidFill>
            <a:srgbClr val="F2B7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15076"/>
                </a:solidFill>
              </a:rPr>
              <a:t>8. Wir versprechen uns immer, </a:t>
            </a:r>
            <a:r>
              <a:rPr lang="de-DE" sz="2000" b="1" dirty="0">
                <a:solidFill>
                  <a:srgbClr val="115076"/>
                </a:solidFill>
              </a:rPr>
              <a:t>dass| [-] </a:t>
            </a:r>
            <a:r>
              <a:rPr lang="de-DE" sz="2000" dirty="0">
                <a:solidFill>
                  <a:srgbClr val="115076"/>
                </a:solidFill>
              </a:rPr>
              <a:t>wir bald wieder zusammen sein werden.</a:t>
            </a:r>
            <a:endParaRPr lang="en-GB" sz="2000" dirty="0">
              <a:solidFill>
                <a:srgbClr val="115076"/>
              </a:solidFill>
            </a:endParaRPr>
          </a:p>
        </p:txBody>
      </p:sp>
      <p:sp>
        <p:nvSpPr>
          <p:cNvPr id="24" name="Rectangle: Rounded Corners 23">
            <a:extLst>
              <a:ext uri="{FF2B5EF4-FFF2-40B4-BE49-F238E27FC236}">
                <a16:creationId xmlns:a16="http://schemas.microsoft.com/office/drawing/2014/main" id="{D026F4E8-6DED-464B-84C2-80E3F6FCB9D6}"/>
              </a:ext>
            </a:extLst>
          </p:cNvPr>
          <p:cNvSpPr/>
          <p:nvPr/>
        </p:nvSpPr>
        <p:spPr>
          <a:xfrm>
            <a:off x="7700911" y="1331164"/>
            <a:ext cx="595086" cy="393272"/>
          </a:xfrm>
          <a:prstGeom prst="roundRect">
            <a:avLst/>
          </a:prstGeom>
          <a:solidFill>
            <a:srgbClr val="FEFA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EC3A8143-4BD7-4B03-A151-448262FD2A5B}"/>
              </a:ext>
            </a:extLst>
          </p:cNvPr>
          <p:cNvSpPr/>
          <p:nvPr/>
        </p:nvSpPr>
        <p:spPr>
          <a:xfrm>
            <a:off x="5839833" y="2084570"/>
            <a:ext cx="834570" cy="393272"/>
          </a:xfrm>
          <a:prstGeom prst="roundRect">
            <a:avLst/>
          </a:prstGeom>
          <a:solidFill>
            <a:srgbClr val="FCF0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AA4DA413-6C31-4307-8BB9-0C2F1B0F6CA8}"/>
              </a:ext>
            </a:extLst>
          </p:cNvPr>
          <p:cNvSpPr/>
          <p:nvPr/>
        </p:nvSpPr>
        <p:spPr>
          <a:xfrm>
            <a:off x="5540120" y="2694526"/>
            <a:ext cx="668175" cy="393272"/>
          </a:xfrm>
          <a:prstGeom prst="roundRect">
            <a:avLst/>
          </a:prstGeom>
          <a:solidFill>
            <a:srgbClr val="FBE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8B256DF0-B07A-4A57-9F10-7709D9E2268C}"/>
              </a:ext>
            </a:extLst>
          </p:cNvPr>
          <p:cNvSpPr/>
          <p:nvPr/>
        </p:nvSpPr>
        <p:spPr>
          <a:xfrm>
            <a:off x="6589486" y="3263238"/>
            <a:ext cx="636460" cy="393272"/>
          </a:xfrm>
          <a:prstGeom prst="roundRect">
            <a:avLst/>
          </a:prstGeom>
          <a:solidFill>
            <a:srgbClr val="FBE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6D537A2C-6A13-47AD-B7BA-FC55E96F59AE}"/>
              </a:ext>
            </a:extLst>
          </p:cNvPr>
          <p:cNvSpPr/>
          <p:nvPr/>
        </p:nvSpPr>
        <p:spPr>
          <a:xfrm>
            <a:off x="10201275" y="3942110"/>
            <a:ext cx="807526" cy="393272"/>
          </a:xfrm>
          <a:prstGeom prst="roundRect">
            <a:avLst/>
          </a:prstGeom>
          <a:solidFill>
            <a:srgbClr val="F9DE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EFEEB101-168E-457E-8E2F-72CB7DCBDD8E}"/>
              </a:ext>
            </a:extLst>
          </p:cNvPr>
          <p:cNvSpPr/>
          <p:nvPr/>
        </p:nvSpPr>
        <p:spPr>
          <a:xfrm>
            <a:off x="9119171" y="4627822"/>
            <a:ext cx="616858" cy="393272"/>
          </a:xfrm>
          <a:prstGeom prst="roundRect">
            <a:avLst/>
          </a:prstGeom>
          <a:solidFill>
            <a:srgbClr val="F6C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C46B6A5D-EC6B-4F6B-8881-551A133E0FED}"/>
              </a:ext>
            </a:extLst>
          </p:cNvPr>
          <p:cNvSpPr/>
          <p:nvPr/>
        </p:nvSpPr>
        <p:spPr>
          <a:xfrm>
            <a:off x="7912453" y="5308940"/>
            <a:ext cx="767089" cy="393272"/>
          </a:xfrm>
          <a:prstGeom prst="roundRect">
            <a:avLst/>
          </a:prstGeom>
          <a:solidFill>
            <a:srgbClr val="F4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B333CE4E-A3CC-44BB-9BD0-6F7F5C8BD258}"/>
              </a:ext>
            </a:extLst>
          </p:cNvPr>
          <p:cNvSpPr/>
          <p:nvPr/>
        </p:nvSpPr>
        <p:spPr>
          <a:xfrm>
            <a:off x="4523970" y="5961016"/>
            <a:ext cx="512487" cy="361215"/>
          </a:xfrm>
          <a:prstGeom prst="roundRect">
            <a:avLst/>
          </a:prstGeom>
          <a:solidFill>
            <a:srgbClr val="F2B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erson with the hand on the chin&#10;&#10;Description automatically generated with low confidence">
            <a:extLst>
              <a:ext uri="{FF2B5EF4-FFF2-40B4-BE49-F238E27FC236}">
                <a16:creationId xmlns:a16="http://schemas.microsoft.com/office/drawing/2014/main" id="{8675A37B-48B7-4956-A7F1-DC20B2EB71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3400" y="118334"/>
            <a:ext cx="1602168" cy="1067695"/>
          </a:xfrm>
          <a:prstGeom prst="rect">
            <a:avLst/>
          </a:prstGeom>
        </p:spPr>
      </p:pic>
    </p:spTree>
    <p:extLst>
      <p:ext uri="{BB962C8B-B14F-4D97-AF65-F5344CB8AC3E}">
        <p14:creationId xmlns:p14="http://schemas.microsoft.com/office/powerpoint/2010/main" val="252009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06716" cy="707849"/>
          </a:xfrm>
        </p:spPr>
        <p:txBody>
          <a:bodyPr>
            <a:normAutofit fontScale="90000"/>
          </a:bodyPr>
          <a:lstStyle/>
          <a:p>
            <a:r>
              <a:rPr lang="en-GB" sz="3600" b="1" dirty="0">
                <a:solidFill>
                  <a:schemeClr val="bg1"/>
                </a:solidFill>
              </a:rPr>
              <a:t>Wie </a:t>
            </a:r>
            <a:r>
              <a:rPr lang="en-GB" sz="3600" b="1" dirty="0" err="1">
                <a:solidFill>
                  <a:schemeClr val="bg1"/>
                </a:solidFill>
              </a:rPr>
              <a:t>feiern</a:t>
            </a:r>
            <a:r>
              <a:rPr lang="en-GB" sz="3600" b="1" dirty="0">
                <a:solidFill>
                  <a:schemeClr val="bg1"/>
                </a:solidFill>
              </a:rPr>
              <a:t> </a:t>
            </a:r>
            <a:r>
              <a:rPr lang="en-GB" sz="3600" b="1" dirty="0" err="1">
                <a:solidFill>
                  <a:schemeClr val="bg1"/>
                </a:solidFill>
              </a:rPr>
              <a:t>sie</a:t>
            </a:r>
            <a:r>
              <a:rPr lang="en-GB" sz="3600" b="1" dirty="0">
                <a:solidFill>
                  <a:schemeClr val="bg1"/>
                </a:solidFill>
              </a:rPr>
              <a:t>? [Verstehen]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1">
            <a:extLst>
              <a:ext uri="{FF2B5EF4-FFF2-40B4-BE49-F238E27FC236}">
                <a16:creationId xmlns:a16="http://schemas.microsoft.com/office/drawing/2014/main" id="{C15D6571-42F7-4C07-A1BB-226CFD5F6D8E}"/>
              </a:ext>
            </a:extLst>
          </p:cNvPr>
          <p:cNvGraphicFramePr>
            <a:graphicFrameLocks noGrp="1"/>
          </p:cNvGraphicFramePr>
          <p:nvPr>
            <p:extLst>
              <p:ext uri="{D42A27DB-BD31-4B8C-83A1-F6EECF244321}">
                <p14:modId xmlns:p14="http://schemas.microsoft.com/office/powerpoint/2010/main" val="1627393654"/>
              </p:ext>
            </p:extLst>
          </p:nvPr>
        </p:nvGraphicFramePr>
        <p:xfrm>
          <a:off x="70826" y="1442434"/>
          <a:ext cx="7992980" cy="4743895"/>
        </p:xfrm>
        <a:graphic>
          <a:graphicData uri="http://schemas.openxmlformats.org/drawingml/2006/table">
            <a:tbl>
              <a:tblPr/>
              <a:tblGrid>
                <a:gridCol w="7992980">
                  <a:extLst>
                    <a:ext uri="{9D8B030D-6E8A-4147-A177-3AD203B41FA5}">
                      <a16:colId xmlns:a16="http://schemas.microsoft.com/office/drawing/2014/main" val="1684160984"/>
                    </a:ext>
                  </a:extLst>
                </a:gridCol>
              </a:tblGrid>
              <a:tr h="4486559">
                <a:tc>
                  <a:txBody>
                    <a:bodyPr/>
                    <a:lstStyle/>
                    <a:p>
                      <a:pPr algn="l">
                        <a:lnSpc>
                          <a:spcPct val="107000"/>
                        </a:lnSpc>
                        <a:spcAft>
                          <a:spcPts val="800"/>
                        </a:spcAft>
                      </a:pPr>
                      <a:r>
                        <a:rPr lang="en-US" sz="2000" dirty="0">
                          <a:solidFill>
                            <a:srgbClr val="1F4E79"/>
                          </a:solidFill>
                          <a:effectLst/>
                          <a:latin typeface="+mn-lt"/>
                          <a:ea typeface="Calibri" panose="020F0502020204030204" pitchFamily="34" charset="0"/>
                          <a:cs typeface="Times New Roman" panose="02020603050405020304" pitchFamily="18" charset="0"/>
                        </a:rPr>
                        <a:t>Das Fest </a:t>
                      </a:r>
                      <a:r>
                        <a:rPr lang="en-US" sz="2000" dirty="0" err="1">
                          <a:solidFill>
                            <a:srgbClr val="1F4E79"/>
                          </a:solidFill>
                          <a:effectLst/>
                          <a:latin typeface="+mn-lt"/>
                          <a:ea typeface="Calibri" panose="020F0502020204030204" pitchFamily="34" charset="0"/>
                          <a:cs typeface="Times New Roman" panose="02020603050405020304" pitchFamily="18" charset="0"/>
                        </a:rPr>
                        <a:t>macht</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alles</a:t>
                      </a:r>
                      <a:r>
                        <a:rPr lang="en-US" sz="2000" dirty="0">
                          <a:solidFill>
                            <a:srgbClr val="1F4E79"/>
                          </a:solidFill>
                          <a:effectLst/>
                          <a:latin typeface="+mn-lt"/>
                          <a:ea typeface="Calibri" panose="020F0502020204030204" pitchFamily="34" charset="0"/>
                          <a:cs typeface="Times New Roman" panose="02020603050405020304" pitchFamily="18" charset="0"/>
                        </a:rPr>
                        <a:t> neu! Ich </a:t>
                      </a:r>
                      <a:r>
                        <a:rPr lang="en-US" sz="2000" dirty="0" err="1">
                          <a:solidFill>
                            <a:srgbClr val="1F4E79"/>
                          </a:solidFill>
                          <a:effectLst/>
                          <a:latin typeface="+mn-lt"/>
                          <a:ea typeface="Calibri" panose="020F0502020204030204" pitchFamily="34" charset="0"/>
                          <a:cs typeface="Times New Roman" panose="02020603050405020304" pitchFamily="18" charset="0"/>
                        </a:rPr>
                        <a:t>putze</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immer</a:t>
                      </a:r>
                      <a:r>
                        <a:rPr lang="en-US" sz="2000" dirty="0">
                          <a:solidFill>
                            <a:srgbClr val="1F4E79"/>
                          </a:solidFill>
                          <a:effectLst/>
                          <a:latin typeface="+mn-lt"/>
                          <a:ea typeface="Calibri" panose="020F0502020204030204" pitchFamily="34" charset="0"/>
                          <a:cs typeface="Times New Roman" panose="02020603050405020304" pitchFamily="18" charset="0"/>
                        </a:rPr>
                        <a:t> das Haus, </a:t>
                      </a:r>
                      <a:r>
                        <a:rPr lang="en-US" sz="2000" dirty="0" err="1">
                          <a:solidFill>
                            <a:srgbClr val="1F4E79"/>
                          </a:solidFill>
                          <a:effectLst/>
                          <a:latin typeface="+mn-lt"/>
                          <a:ea typeface="Calibri" panose="020F0502020204030204" pitchFamily="34" charset="0"/>
                          <a:cs typeface="Times New Roman" panose="02020603050405020304" pitchFamily="18" charset="0"/>
                        </a:rPr>
                        <a:t>denn</a:t>
                      </a:r>
                      <a:r>
                        <a:rPr lang="en-US" sz="2000" dirty="0">
                          <a:solidFill>
                            <a:srgbClr val="1F4E79"/>
                          </a:solidFill>
                          <a:effectLst/>
                          <a:latin typeface="+mn-lt"/>
                          <a:ea typeface="Calibri" panose="020F0502020204030204" pitchFamily="34" charset="0"/>
                          <a:cs typeface="Times New Roman" panose="02020603050405020304" pitchFamily="18" charset="0"/>
                        </a:rPr>
                        <a:t> ich will </a:t>
                      </a:r>
                      <a:r>
                        <a:rPr lang="en-US" sz="2000" dirty="0" err="1">
                          <a:solidFill>
                            <a:srgbClr val="1F4E79"/>
                          </a:solidFill>
                          <a:effectLst/>
                          <a:latin typeface="+mn-lt"/>
                          <a:ea typeface="Calibri" panose="020F0502020204030204" pitchFamily="34" charset="0"/>
                          <a:cs typeface="Times New Roman" panose="02020603050405020304" pitchFamily="18" charset="0"/>
                        </a:rPr>
                        <a:t>mich</a:t>
                      </a:r>
                      <a:r>
                        <a:rPr lang="en-US" sz="2000" dirty="0">
                          <a:solidFill>
                            <a:srgbClr val="1F4E79"/>
                          </a:solidFill>
                          <a:effectLst/>
                          <a:latin typeface="+mn-lt"/>
                          <a:ea typeface="Calibri" panose="020F0502020204030204" pitchFamily="34" charset="0"/>
                          <a:cs typeface="Times New Roman" panose="02020603050405020304" pitchFamily="18" charset="0"/>
                        </a:rPr>
                        <a:t> auf das </a:t>
                      </a:r>
                      <a:r>
                        <a:rPr lang="en-US" sz="2000" dirty="0" err="1">
                          <a:solidFill>
                            <a:srgbClr val="1F4E79"/>
                          </a:solidFill>
                          <a:effectLst/>
                          <a:latin typeface="+mn-lt"/>
                          <a:ea typeface="Calibri" panose="020F0502020204030204" pitchFamily="34" charset="0"/>
                          <a:cs typeface="Times New Roman" panose="02020603050405020304" pitchFamily="18" charset="0"/>
                        </a:rPr>
                        <a:t>neue</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Jahr</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vorbereiten</a:t>
                      </a:r>
                      <a:r>
                        <a:rPr lang="en-US" sz="2000" dirty="0">
                          <a:solidFill>
                            <a:srgbClr val="1F4E79"/>
                          </a:solidFill>
                          <a:effectLst/>
                          <a:latin typeface="+mn-lt"/>
                          <a:ea typeface="Calibri" panose="020F0502020204030204" pitchFamily="34" charset="0"/>
                          <a:cs typeface="Times New Roman" panose="02020603050405020304" pitchFamily="18" charset="0"/>
                        </a:rPr>
                        <a:t>. Ich </a:t>
                      </a:r>
                      <a:r>
                        <a:rPr lang="en-US" sz="2000" dirty="0" err="1">
                          <a:solidFill>
                            <a:srgbClr val="1F4E79"/>
                          </a:solidFill>
                          <a:effectLst/>
                          <a:latin typeface="+mn-lt"/>
                          <a:ea typeface="Calibri" panose="020F0502020204030204" pitchFamily="34" charset="0"/>
                          <a:cs typeface="Times New Roman" panose="02020603050405020304" pitchFamily="18" charset="0"/>
                        </a:rPr>
                        <a:t>kaufe</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manchmal</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neue</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Kleidung</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wenn</a:t>
                      </a:r>
                      <a:r>
                        <a:rPr lang="en-US" sz="2000" dirty="0">
                          <a:solidFill>
                            <a:srgbClr val="1F4E79"/>
                          </a:solidFill>
                          <a:effectLst/>
                          <a:latin typeface="+mn-lt"/>
                          <a:ea typeface="Calibri" panose="020F0502020204030204" pitchFamily="34" charset="0"/>
                          <a:cs typeface="Times New Roman" panose="02020603050405020304" pitchFamily="18" charset="0"/>
                        </a:rPr>
                        <a:t> ich </a:t>
                      </a:r>
                      <a:r>
                        <a:rPr lang="en-US" sz="2000" dirty="0" err="1">
                          <a:solidFill>
                            <a:srgbClr val="1F4E79"/>
                          </a:solidFill>
                          <a:effectLst/>
                          <a:latin typeface="+mn-lt"/>
                          <a:ea typeface="Calibri" panose="020F0502020204030204" pitchFamily="34" charset="0"/>
                          <a:cs typeface="Times New Roman" panose="02020603050405020304" pitchFamily="18" charset="0"/>
                        </a:rPr>
                        <a:t>anders</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aussehen</a:t>
                      </a:r>
                      <a:r>
                        <a:rPr lang="en-US" sz="2000" dirty="0">
                          <a:solidFill>
                            <a:srgbClr val="1F4E79"/>
                          </a:solidFill>
                          <a:effectLst/>
                          <a:latin typeface="+mn-lt"/>
                          <a:ea typeface="Calibri" panose="020F0502020204030204" pitchFamily="34" charset="0"/>
                          <a:cs typeface="Times New Roman" panose="02020603050405020304" pitchFamily="18" charset="0"/>
                        </a:rPr>
                        <a:t> will. Ich </a:t>
                      </a:r>
                      <a:r>
                        <a:rPr lang="en-US" sz="2000" dirty="0" err="1">
                          <a:solidFill>
                            <a:srgbClr val="1F4E79"/>
                          </a:solidFill>
                          <a:effectLst/>
                          <a:latin typeface="+mn-lt"/>
                          <a:ea typeface="Calibri" panose="020F0502020204030204" pitchFamily="34" charset="0"/>
                          <a:cs typeface="Times New Roman" panose="02020603050405020304" pitchFamily="18" charset="0"/>
                        </a:rPr>
                        <a:t>verbringe</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ein</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paar</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Tage</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mit</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Familie</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obwohl</a:t>
                      </a:r>
                      <a:r>
                        <a:rPr lang="en-US" sz="2000" dirty="0">
                          <a:solidFill>
                            <a:srgbClr val="1F4E79"/>
                          </a:solidFill>
                          <a:effectLst/>
                          <a:latin typeface="+mn-lt"/>
                          <a:ea typeface="Calibri" panose="020F0502020204030204" pitchFamily="34" charset="0"/>
                          <a:cs typeface="Times New Roman" panose="02020603050405020304" pitchFamily="18" charset="0"/>
                        </a:rPr>
                        <a:t> ich </a:t>
                      </a:r>
                      <a:r>
                        <a:rPr lang="en-US" sz="2000" dirty="0" err="1">
                          <a:solidFill>
                            <a:srgbClr val="1F4E79"/>
                          </a:solidFill>
                          <a:effectLst/>
                          <a:latin typeface="+mn-lt"/>
                          <a:ea typeface="Calibri" panose="020F0502020204030204" pitchFamily="34" charset="0"/>
                          <a:cs typeface="Times New Roman" panose="02020603050405020304" pitchFamily="18" charset="0"/>
                        </a:rPr>
                        <a:t>länger</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zu</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Hause</a:t>
                      </a:r>
                      <a:r>
                        <a:rPr lang="en-US" sz="2000" dirty="0">
                          <a:solidFill>
                            <a:srgbClr val="1F4E79"/>
                          </a:solidFill>
                          <a:effectLst/>
                          <a:latin typeface="+mn-lt"/>
                          <a:ea typeface="Calibri" panose="020F0502020204030204" pitchFamily="34" charset="0"/>
                          <a:cs typeface="Times New Roman" panose="02020603050405020304" pitchFamily="18" charset="0"/>
                        </a:rPr>
                        <a:t> sein </a:t>
                      </a:r>
                      <a:r>
                        <a:rPr lang="en-US" sz="2000" dirty="0" err="1">
                          <a:solidFill>
                            <a:srgbClr val="1F4E79"/>
                          </a:solidFill>
                          <a:effectLst/>
                          <a:latin typeface="+mn-lt"/>
                          <a:ea typeface="Calibri" panose="020F0502020204030204" pitchFamily="34" charset="0"/>
                          <a:cs typeface="Times New Roman" panose="02020603050405020304" pitchFamily="18" charset="0"/>
                        </a:rPr>
                        <a:t>möchte</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Einige</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Leute</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nehmen</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sich</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eine</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ganze</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Woche</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frei</a:t>
                      </a:r>
                      <a:r>
                        <a:rPr lang="en-US" sz="2000" dirty="0">
                          <a:solidFill>
                            <a:srgbClr val="1F4E79"/>
                          </a:solidFill>
                          <a:effectLst/>
                          <a:latin typeface="+mn-lt"/>
                          <a:ea typeface="Calibri" panose="020F0502020204030204" pitchFamily="34" charset="0"/>
                          <a:cs typeface="Times New Roman" panose="02020603050405020304" pitchFamily="18" charset="0"/>
                        </a:rPr>
                        <a:t>, und </a:t>
                      </a:r>
                      <a:r>
                        <a:rPr lang="en-US" sz="2000" dirty="0" err="1">
                          <a:solidFill>
                            <a:srgbClr val="1F4E79"/>
                          </a:solidFill>
                          <a:effectLst/>
                          <a:latin typeface="+mn-lt"/>
                          <a:ea typeface="Calibri" panose="020F0502020204030204" pitchFamily="34" charset="0"/>
                          <a:cs typeface="Times New Roman" panose="02020603050405020304" pitchFamily="18" charset="0"/>
                        </a:rPr>
                        <a:t>sie</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können</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dann</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mehr</a:t>
                      </a:r>
                      <a:r>
                        <a:rPr lang="en-US" sz="2000" dirty="0">
                          <a:solidFill>
                            <a:srgbClr val="1F4E79"/>
                          </a:solidFill>
                          <a:effectLst/>
                          <a:latin typeface="+mn-lt"/>
                          <a:ea typeface="Calibri" panose="020F0502020204030204" pitchFamily="34" charset="0"/>
                          <a:cs typeface="Times New Roman" panose="02020603050405020304" pitchFamily="18" charset="0"/>
                        </a:rPr>
                        <a:t> Zeit </a:t>
                      </a:r>
                      <a:r>
                        <a:rPr lang="en-US" sz="2000" dirty="0" err="1">
                          <a:solidFill>
                            <a:srgbClr val="1F4E79"/>
                          </a:solidFill>
                          <a:effectLst/>
                          <a:latin typeface="+mn-lt"/>
                          <a:ea typeface="Calibri" panose="020F0502020204030204" pitchFamily="34" charset="0"/>
                          <a:cs typeface="Times New Roman" panose="02020603050405020304" pitchFamily="18" charset="0"/>
                        </a:rPr>
                        <a:t>mit</a:t>
                      </a:r>
                      <a:r>
                        <a:rPr lang="en-US" sz="2000" dirty="0">
                          <a:solidFill>
                            <a:srgbClr val="1F4E79"/>
                          </a:solidFill>
                          <a:effectLst/>
                          <a:latin typeface="+mn-lt"/>
                          <a:ea typeface="Calibri" panose="020F0502020204030204" pitchFamily="34" charset="0"/>
                          <a:cs typeface="Times New Roman" panose="02020603050405020304" pitchFamily="18" charset="0"/>
                        </a:rPr>
                        <a:t> der </a:t>
                      </a:r>
                      <a:r>
                        <a:rPr lang="en-US" sz="2000" dirty="0" err="1">
                          <a:solidFill>
                            <a:srgbClr val="1F4E79"/>
                          </a:solidFill>
                          <a:effectLst/>
                          <a:latin typeface="+mn-lt"/>
                          <a:ea typeface="Calibri" panose="020F0502020204030204" pitchFamily="34" charset="0"/>
                          <a:cs typeface="Times New Roman" panose="02020603050405020304" pitchFamily="18" charset="0"/>
                        </a:rPr>
                        <a:t>ganzen</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Familie</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verbringen</a:t>
                      </a:r>
                      <a:r>
                        <a:rPr lang="en-US" sz="2000" dirty="0">
                          <a:solidFill>
                            <a:srgbClr val="1F4E79"/>
                          </a:solidFill>
                          <a:effectLst/>
                          <a:latin typeface="+mn-lt"/>
                          <a:ea typeface="Calibri" panose="020F0502020204030204" pitchFamily="34" charset="0"/>
                          <a:cs typeface="Times New Roman" panose="02020603050405020304" pitchFamily="18" charset="0"/>
                        </a:rPr>
                        <a:t>. </a:t>
                      </a:r>
                    </a:p>
                    <a:p>
                      <a:pPr algn="l">
                        <a:lnSpc>
                          <a:spcPct val="107000"/>
                        </a:lnSpc>
                        <a:spcAft>
                          <a:spcPts val="800"/>
                        </a:spcAft>
                      </a:pPr>
                      <a:r>
                        <a:rPr lang="en-US" sz="2000" dirty="0">
                          <a:solidFill>
                            <a:srgbClr val="1F4E79"/>
                          </a:solidFill>
                          <a:effectLst/>
                          <a:latin typeface="+mn-lt"/>
                          <a:ea typeface="Calibri" panose="020F0502020204030204" pitchFamily="34" charset="0"/>
                          <a:cs typeface="Times New Roman" panose="02020603050405020304" pitchFamily="18" charset="0"/>
                        </a:rPr>
                        <a:t>Das Essen </a:t>
                      </a:r>
                      <a:r>
                        <a:rPr lang="en-US" sz="2000" dirty="0" err="1">
                          <a:solidFill>
                            <a:srgbClr val="1F4E79"/>
                          </a:solidFill>
                          <a:effectLst/>
                          <a:latin typeface="+mn-lt"/>
                          <a:ea typeface="Calibri" panose="020F0502020204030204" pitchFamily="34" charset="0"/>
                          <a:cs typeface="Times New Roman" panose="02020603050405020304" pitchFamily="18" charset="0"/>
                        </a:rPr>
                        <a:t>ist</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besonders</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wichtig</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Zum</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Beispiel</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essen</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wir</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einen</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ganzen</a:t>
                      </a:r>
                      <a:r>
                        <a:rPr lang="en-US" sz="2000" dirty="0">
                          <a:solidFill>
                            <a:srgbClr val="1F4E79"/>
                          </a:solidFill>
                          <a:effectLst/>
                          <a:latin typeface="+mn-lt"/>
                          <a:ea typeface="Calibri" panose="020F0502020204030204" pitchFamily="34" charset="0"/>
                          <a:cs typeface="Times New Roman" panose="02020603050405020304" pitchFamily="18" charset="0"/>
                        </a:rPr>
                        <a:t> Fisch, </a:t>
                      </a:r>
                      <a:r>
                        <a:rPr lang="en-US" sz="2000" dirty="0" err="1">
                          <a:solidFill>
                            <a:srgbClr val="1F4E79"/>
                          </a:solidFill>
                          <a:effectLst/>
                          <a:latin typeface="+mn-lt"/>
                          <a:ea typeface="Calibri" panose="020F0502020204030204" pitchFamily="34" charset="0"/>
                          <a:cs typeface="Times New Roman" panose="02020603050405020304" pitchFamily="18" charset="0"/>
                        </a:rPr>
                        <a:t>weil</a:t>
                      </a:r>
                      <a:r>
                        <a:rPr lang="en-US" sz="2000" dirty="0">
                          <a:solidFill>
                            <a:srgbClr val="1F4E79"/>
                          </a:solidFill>
                          <a:effectLst/>
                          <a:latin typeface="+mn-lt"/>
                          <a:ea typeface="Calibri" panose="020F0502020204030204" pitchFamily="34" charset="0"/>
                          <a:cs typeface="Times New Roman" panose="02020603050405020304" pitchFamily="18" charset="0"/>
                        </a:rPr>
                        <a:t> er </a:t>
                      </a:r>
                      <a:r>
                        <a:rPr lang="en-US" sz="2000" dirty="0" err="1">
                          <a:solidFill>
                            <a:srgbClr val="1F4E79"/>
                          </a:solidFill>
                          <a:effectLst/>
                          <a:latin typeface="+mn-lt"/>
                          <a:ea typeface="Calibri" panose="020F0502020204030204" pitchFamily="34" charset="0"/>
                          <a:cs typeface="Times New Roman" panose="02020603050405020304" pitchFamily="18" charset="0"/>
                        </a:rPr>
                        <a:t>uns</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im</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neuen</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Jahr</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Glück</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bringen</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wird</a:t>
                      </a:r>
                      <a:r>
                        <a:rPr lang="en-US" sz="2000" dirty="0">
                          <a:solidFill>
                            <a:srgbClr val="1F4E79"/>
                          </a:solidFill>
                          <a:effectLst/>
                          <a:latin typeface="+mn-lt"/>
                          <a:ea typeface="Calibri" panose="020F0502020204030204" pitchFamily="34" charset="0"/>
                          <a:cs typeface="Times New Roman" panose="02020603050405020304" pitchFamily="18" charset="0"/>
                        </a:rPr>
                        <a:t>.</a:t>
                      </a:r>
                      <a:r>
                        <a:rPr lang="en-GB" sz="2000" dirty="0">
                          <a:solidFill>
                            <a:schemeClr val="tx1"/>
                          </a:solidFill>
                          <a:effectLst/>
                          <a:latin typeface="+mn-lt"/>
                          <a:ea typeface="Calibri" panose="020F0502020204030204" pitchFamily="34" charset="0"/>
                          <a:cs typeface="Times New Roman" panose="02020603050405020304" pitchFamily="18" charset="0"/>
                        </a:rPr>
                        <a:t> </a:t>
                      </a:r>
                      <a:r>
                        <a:rPr lang="en-US" sz="2000" dirty="0">
                          <a:solidFill>
                            <a:srgbClr val="1F4E79"/>
                          </a:solidFill>
                          <a:effectLst/>
                          <a:latin typeface="+mn-lt"/>
                          <a:ea typeface="Calibri" panose="020F0502020204030204" pitchFamily="34" charset="0"/>
                          <a:cs typeface="Times New Roman" panose="02020603050405020304" pitchFamily="18" charset="0"/>
                        </a:rPr>
                        <a:t>In der Nacht </a:t>
                      </a:r>
                      <a:r>
                        <a:rPr lang="en-US" sz="2000" dirty="0" err="1">
                          <a:solidFill>
                            <a:srgbClr val="1F4E79"/>
                          </a:solidFill>
                          <a:effectLst/>
                          <a:latin typeface="+mn-lt"/>
                          <a:ea typeface="Calibri" panose="020F0502020204030204" pitchFamily="34" charset="0"/>
                          <a:cs typeface="Times New Roman" panose="02020603050405020304" pitchFamily="18" charset="0"/>
                        </a:rPr>
                        <a:t>vor</a:t>
                      </a:r>
                      <a:r>
                        <a:rPr lang="en-US" sz="2000" dirty="0">
                          <a:solidFill>
                            <a:srgbClr val="1F4E79"/>
                          </a:solidFill>
                          <a:effectLst/>
                          <a:latin typeface="+mn-lt"/>
                          <a:ea typeface="Calibri" panose="020F0502020204030204" pitchFamily="34" charset="0"/>
                          <a:cs typeface="Times New Roman" panose="02020603050405020304" pitchFamily="18" charset="0"/>
                        </a:rPr>
                        <a:t> dem </a:t>
                      </a:r>
                      <a:r>
                        <a:rPr lang="en-US" sz="2000" dirty="0" err="1">
                          <a:solidFill>
                            <a:srgbClr val="1F4E79"/>
                          </a:solidFill>
                          <a:effectLst/>
                          <a:latin typeface="+mn-lt"/>
                          <a:ea typeface="Calibri" panose="020F0502020204030204" pitchFamily="34" charset="0"/>
                          <a:cs typeface="Times New Roman" panose="02020603050405020304" pitchFamily="18" charset="0"/>
                        </a:rPr>
                        <a:t>neuen</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Jahr</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öffnet</a:t>
                      </a:r>
                      <a:r>
                        <a:rPr lang="en-US" sz="2000" dirty="0">
                          <a:solidFill>
                            <a:srgbClr val="1F4E79"/>
                          </a:solidFill>
                          <a:effectLst/>
                          <a:latin typeface="+mn-lt"/>
                          <a:ea typeface="Calibri" panose="020F0502020204030204" pitchFamily="34" charset="0"/>
                          <a:cs typeface="Times New Roman" panose="02020603050405020304" pitchFamily="18" charset="0"/>
                        </a:rPr>
                        <a:t> man Fenster und </a:t>
                      </a:r>
                      <a:r>
                        <a:rPr lang="en-US" sz="2000" dirty="0" err="1">
                          <a:solidFill>
                            <a:srgbClr val="1F4E79"/>
                          </a:solidFill>
                          <a:effectLst/>
                          <a:latin typeface="+mn-lt"/>
                          <a:ea typeface="Calibri" panose="020F0502020204030204" pitchFamily="34" charset="0"/>
                          <a:cs typeface="Times New Roman" panose="02020603050405020304" pitchFamily="18" charset="0"/>
                        </a:rPr>
                        <a:t>Türen</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denn</a:t>
                      </a:r>
                      <a:r>
                        <a:rPr lang="en-US" sz="2000" dirty="0">
                          <a:solidFill>
                            <a:srgbClr val="1F4E79"/>
                          </a:solidFill>
                          <a:effectLst/>
                          <a:latin typeface="+mn-lt"/>
                          <a:ea typeface="Calibri" panose="020F0502020204030204" pitchFamily="34" charset="0"/>
                          <a:cs typeface="Times New Roman" panose="02020603050405020304" pitchFamily="18" charset="0"/>
                        </a:rPr>
                        <a:t> es </a:t>
                      </a:r>
                      <a:r>
                        <a:rPr lang="en-US" sz="2000" dirty="0" err="1">
                          <a:solidFill>
                            <a:srgbClr val="1F4E79"/>
                          </a:solidFill>
                          <a:effectLst/>
                          <a:latin typeface="+mn-lt"/>
                          <a:ea typeface="Calibri" panose="020F0502020204030204" pitchFamily="34" charset="0"/>
                          <a:cs typeface="Times New Roman" panose="02020603050405020304" pitchFamily="18" charset="0"/>
                        </a:rPr>
                        <a:t>soll</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uns</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auch</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Glück</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bringen</a:t>
                      </a:r>
                      <a:r>
                        <a:rPr lang="en-US" sz="2000" dirty="0">
                          <a:solidFill>
                            <a:srgbClr val="1F4E79"/>
                          </a:solidFill>
                          <a:effectLst/>
                          <a:latin typeface="+mn-lt"/>
                          <a:ea typeface="Calibri" panose="020F0502020204030204" pitchFamily="34" charset="0"/>
                          <a:cs typeface="Times New Roman" panose="02020603050405020304" pitchFamily="18" charset="0"/>
                        </a:rPr>
                        <a:t>.</a:t>
                      </a:r>
                      <a:r>
                        <a:rPr lang="en-GB" sz="2000" dirty="0">
                          <a:solidFill>
                            <a:schemeClr val="tx1"/>
                          </a:solidFill>
                          <a:effectLst/>
                          <a:latin typeface="+mn-lt"/>
                          <a:ea typeface="Calibri" panose="020F0502020204030204" pitchFamily="34" charset="0"/>
                          <a:cs typeface="Times New Roman" panose="02020603050405020304" pitchFamily="18" charset="0"/>
                        </a:rPr>
                        <a:t> </a:t>
                      </a:r>
                      <a:r>
                        <a:rPr lang="en-US" sz="2000" dirty="0">
                          <a:solidFill>
                            <a:srgbClr val="1F4E79"/>
                          </a:solidFill>
                          <a:effectLst/>
                          <a:latin typeface="+mn-lt"/>
                          <a:ea typeface="Calibri" panose="020F0502020204030204" pitchFamily="34" charset="0"/>
                          <a:cs typeface="Times New Roman" panose="02020603050405020304" pitchFamily="18" charset="0"/>
                        </a:rPr>
                        <a:t>Man </a:t>
                      </a:r>
                      <a:r>
                        <a:rPr lang="en-US" sz="2000" dirty="0" err="1">
                          <a:solidFill>
                            <a:srgbClr val="1F4E79"/>
                          </a:solidFill>
                          <a:effectLst/>
                          <a:latin typeface="+mn-lt"/>
                          <a:ea typeface="Calibri" panose="020F0502020204030204" pitchFamily="34" charset="0"/>
                          <a:cs typeface="Times New Roman" panose="02020603050405020304" pitchFamily="18" charset="0"/>
                        </a:rPr>
                        <a:t>wählt</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immer</a:t>
                      </a:r>
                      <a:r>
                        <a:rPr lang="en-US" sz="2000" dirty="0">
                          <a:solidFill>
                            <a:srgbClr val="1F4E79"/>
                          </a:solidFill>
                          <a:effectLst/>
                          <a:latin typeface="+mn-lt"/>
                          <a:ea typeface="Calibri" panose="020F0502020204030204" pitchFamily="34" charset="0"/>
                          <a:cs typeface="Times New Roman" panose="02020603050405020304" pitchFamily="18" charset="0"/>
                        </a:rPr>
                        <a:t> rote </a:t>
                      </a:r>
                      <a:r>
                        <a:rPr lang="en-US" sz="2000" dirty="0" err="1">
                          <a:solidFill>
                            <a:srgbClr val="1F4E79"/>
                          </a:solidFill>
                          <a:effectLst/>
                          <a:latin typeface="+mn-lt"/>
                          <a:ea typeface="Calibri" panose="020F0502020204030204" pitchFamily="34" charset="0"/>
                          <a:cs typeface="Times New Roman" panose="02020603050405020304" pitchFamily="18" charset="0"/>
                        </a:rPr>
                        <a:t>Dekorationen</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für</a:t>
                      </a:r>
                      <a:r>
                        <a:rPr lang="en-US" sz="2000" dirty="0">
                          <a:solidFill>
                            <a:srgbClr val="1F4E79"/>
                          </a:solidFill>
                          <a:effectLst/>
                          <a:latin typeface="+mn-lt"/>
                          <a:ea typeface="Calibri" panose="020F0502020204030204" pitchFamily="34" charset="0"/>
                          <a:cs typeface="Times New Roman" panose="02020603050405020304" pitchFamily="18" charset="0"/>
                        </a:rPr>
                        <a:t> die </a:t>
                      </a:r>
                      <a:r>
                        <a:rPr lang="en-US" sz="2000" dirty="0" err="1">
                          <a:solidFill>
                            <a:srgbClr val="1F4E79"/>
                          </a:solidFill>
                          <a:effectLst/>
                          <a:latin typeface="+mn-lt"/>
                          <a:ea typeface="Calibri" panose="020F0502020204030204" pitchFamily="34" charset="0"/>
                          <a:cs typeface="Times New Roman" panose="02020603050405020304" pitchFamily="18" charset="0"/>
                        </a:rPr>
                        <a:t>Häuser</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aus</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weil</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böse</a:t>
                      </a:r>
                      <a:r>
                        <a:rPr lang="en-US" sz="2000" dirty="0">
                          <a:solidFill>
                            <a:srgbClr val="1F4E79"/>
                          </a:solidFill>
                          <a:effectLst/>
                          <a:latin typeface="+mn-lt"/>
                          <a:ea typeface="Calibri" panose="020F0502020204030204" pitchFamily="34" charset="0"/>
                          <a:cs typeface="Times New Roman" panose="02020603050405020304" pitchFamily="18" charset="0"/>
                        </a:rPr>
                        <a:t> Monster Angst </a:t>
                      </a:r>
                      <a:r>
                        <a:rPr lang="en-US" sz="2000" dirty="0" err="1">
                          <a:solidFill>
                            <a:srgbClr val="1F4E79"/>
                          </a:solidFill>
                          <a:effectLst/>
                          <a:latin typeface="+mn-lt"/>
                          <a:ea typeface="Calibri" panose="020F0502020204030204" pitchFamily="34" charset="0"/>
                          <a:cs typeface="Times New Roman" panose="02020603050405020304" pitchFamily="18" charset="0"/>
                        </a:rPr>
                        <a:t>vor</a:t>
                      </a:r>
                      <a:r>
                        <a:rPr lang="en-US" sz="2000" dirty="0">
                          <a:solidFill>
                            <a:srgbClr val="1F4E79"/>
                          </a:solidFill>
                          <a:effectLst/>
                          <a:latin typeface="+mn-lt"/>
                          <a:ea typeface="Calibri" panose="020F0502020204030204" pitchFamily="34" charset="0"/>
                          <a:cs typeface="Times New Roman" panose="02020603050405020304" pitchFamily="18" charset="0"/>
                        </a:rPr>
                        <a:t> der </a:t>
                      </a:r>
                      <a:r>
                        <a:rPr lang="en-US" sz="2000" dirty="0" err="1">
                          <a:solidFill>
                            <a:srgbClr val="1F4E79"/>
                          </a:solidFill>
                          <a:effectLst/>
                          <a:latin typeface="+mn-lt"/>
                          <a:ea typeface="Calibri" panose="020F0502020204030204" pitchFamily="34" charset="0"/>
                          <a:cs typeface="Times New Roman" panose="02020603050405020304" pitchFamily="18" charset="0"/>
                        </a:rPr>
                        <a:t>Farbe</a:t>
                      </a:r>
                      <a:r>
                        <a:rPr lang="en-US" sz="2000" dirty="0">
                          <a:solidFill>
                            <a:srgbClr val="1F4E79"/>
                          </a:solidFill>
                          <a:effectLst/>
                          <a:latin typeface="+mn-lt"/>
                          <a:ea typeface="Calibri" panose="020F0502020204030204" pitchFamily="34" charset="0"/>
                          <a:cs typeface="Times New Roman" panose="02020603050405020304" pitchFamily="18" charset="0"/>
                        </a:rPr>
                        <a:t> Rot </a:t>
                      </a:r>
                      <a:r>
                        <a:rPr lang="en-US" sz="2000" dirty="0" err="1">
                          <a:solidFill>
                            <a:srgbClr val="1F4E79"/>
                          </a:solidFill>
                          <a:effectLst/>
                          <a:latin typeface="+mn-lt"/>
                          <a:ea typeface="Calibri" panose="020F0502020204030204" pitchFamily="34" charset="0"/>
                          <a:cs typeface="Times New Roman" panose="02020603050405020304" pitchFamily="18" charset="0"/>
                        </a:rPr>
                        <a:t>haben</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sollen</a:t>
                      </a:r>
                      <a:r>
                        <a:rPr lang="en-US" sz="2000" dirty="0">
                          <a:solidFill>
                            <a:srgbClr val="1F4E79"/>
                          </a:solidFill>
                          <a:effectLst/>
                          <a:latin typeface="+mn-lt"/>
                          <a:ea typeface="Calibri" panose="020F0502020204030204" pitchFamily="34" charset="0"/>
                          <a:cs typeface="Times New Roman" panose="02020603050405020304" pitchFamily="18" charset="0"/>
                        </a:rPr>
                        <a:t>.</a:t>
                      </a:r>
                      <a:endParaRPr lang="en-GB" sz="200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r>
                        <a:rPr lang="en-US" sz="2000" dirty="0" err="1">
                          <a:solidFill>
                            <a:srgbClr val="1F4E79"/>
                          </a:solidFill>
                          <a:effectLst/>
                          <a:latin typeface="+mn-lt"/>
                          <a:ea typeface="Calibri" panose="020F0502020204030204" pitchFamily="34" charset="0"/>
                          <a:cs typeface="Times New Roman" panose="02020603050405020304" pitchFamily="18" charset="0"/>
                        </a:rPr>
                        <a:t>Wir</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versprechen</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uns</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immer</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dass</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wir</a:t>
                      </a:r>
                      <a:r>
                        <a:rPr lang="en-US" sz="2000" dirty="0">
                          <a:solidFill>
                            <a:srgbClr val="1F4E79"/>
                          </a:solidFill>
                          <a:effectLst/>
                          <a:latin typeface="+mn-lt"/>
                          <a:ea typeface="Calibri" panose="020F0502020204030204" pitchFamily="34" charset="0"/>
                          <a:cs typeface="Times New Roman" panose="02020603050405020304" pitchFamily="18" charset="0"/>
                        </a:rPr>
                        <a:t> bald </a:t>
                      </a:r>
                      <a:r>
                        <a:rPr lang="en-US" sz="2000" dirty="0" err="1">
                          <a:solidFill>
                            <a:srgbClr val="1F4E79"/>
                          </a:solidFill>
                          <a:effectLst/>
                          <a:latin typeface="+mn-lt"/>
                          <a:ea typeface="Calibri" panose="020F0502020204030204" pitchFamily="34" charset="0"/>
                          <a:cs typeface="Times New Roman" panose="02020603050405020304" pitchFamily="18" charset="0"/>
                        </a:rPr>
                        <a:t>wieder</a:t>
                      </a:r>
                      <a:r>
                        <a:rPr lang="en-US" sz="2000" dirty="0">
                          <a:solidFill>
                            <a:srgbClr val="1F4E79"/>
                          </a:solidFill>
                          <a:effectLst/>
                          <a:latin typeface="+mn-lt"/>
                          <a:ea typeface="Calibri" panose="020F0502020204030204" pitchFamily="34" charset="0"/>
                          <a:cs typeface="Times New Roman" panose="02020603050405020304" pitchFamily="18" charset="0"/>
                        </a:rPr>
                        <a:t> </a:t>
                      </a:r>
                      <a:r>
                        <a:rPr lang="en-US" sz="2000" dirty="0" err="1">
                          <a:solidFill>
                            <a:srgbClr val="1F4E79"/>
                          </a:solidFill>
                          <a:effectLst/>
                          <a:latin typeface="+mn-lt"/>
                          <a:ea typeface="Calibri" panose="020F0502020204030204" pitchFamily="34" charset="0"/>
                          <a:cs typeface="Times New Roman" panose="02020603050405020304" pitchFamily="18" charset="0"/>
                        </a:rPr>
                        <a:t>zusammen</a:t>
                      </a:r>
                      <a:r>
                        <a:rPr lang="en-US" sz="2000" dirty="0">
                          <a:solidFill>
                            <a:srgbClr val="1F4E79"/>
                          </a:solidFill>
                          <a:effectLst/>
                          <a:latin typeface="+mn-lt"/>
                          <a:ea typeface="Calibri" panose="020F0502020204030204" pitchFamily="34" charset="0"/>
                          <a:cs typeface="Times New Roman" panose="02020603050405020304" pitchFamily="18" charset="0"/>
                        </a:rPr>
                        <a:t> sein </a:t>
                      </a:r>
                      <a:r>
                        <a:rPr lang="en-US" sz="2000" dirty="0" err="1">
                          <a:solidFill>
                            <a:srgbClr val="1F4E79"/>
                          </a:solidFill>
                          <a:effectLst/>
                          <a:latin typeface="+mn-lt"/>
                          <a:ea typeface="Calibri" panose="020F0502020204030204" pitchFamily="34" charset="0"/>
                          <a:cs typeface="Times New Roman" panose="02020603050405020304" pitchFamily="18" charset="0"/>
                        </a:rPr>
                        <a:t>werden</a:t>
                      </a:r>
                      <a:r>
                        <a:rPr lang="en-US" sz="2000" dirty="0">
                          <a:solidFill>
                            <a:srgbClr val="1F4E79"/>
                          </a:solidFill>
                          <a:effectLst/>
                          <a:latin typeface="+mn-lt"/>
                          <a:ea typeface="Calibri" panose="020F0502020204030204" pitchFamily="34" charset="0"/>
                          <a:cs typeface="Times New Roman" panose="02020603050405020304" pitchFamily="18" charset="0"/>
                        </a:rPr>
                        <a:t>.</a:t>
                      </a:r>
                      <a:endParaRPr lang="en-GB" sz="2000" dirty="0">
                        <a:effectLst/>
                        <a:latin typeface="+mn-lt"/>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2394659920"/>
                  </a:ext>
                </a:extLst>
              </a:tr>
            </a:tbl>
          </a:graphicData>
        </a:graphic>
      </p:graphicFrame>
      <p:sp>
        <p:nvSpPr>
          <p:cNvPr id="6" name="Rectangle 5">
            <a:extLst>
              <a:ext uri="{FF2B5EF4-FFF2-40B4-BE49-F238E27FC236}">
                <a16:creationId xmlns:a16="http://schemas.microsoft.com/office/drawing/2014/main" id="{D3D29696-2C5C-4689-BA60-65CC7B0ABFB5}"/>
              </a:ext>
            </a:extLst>
          </p:cNvPr>
          <p:cNvSpPr/>
          <p:nvPr/>
        </p:nvSpPr>
        <p:spPr>
          <a:xfrm>
            <a:off x="7992981" y="1001890"/>
            <a:ext cx="3966219" cy="5324535"/>
          </a:xfrm>
          <a:prstGeom prst="rect">
            <a:avLst/>
          </a:prstGeom>
          <a:ln>
            <a:solidFill>
              <a:srgbClr val="115076"/>
            </a:solidFill>
          </a:ln>
        </p:spPr>
        <p:txBody>
          <a:bodyPr wrap="square">
            <a:spAutoFit/>
          </a:bodyPr>
          <a:lstStyle/>
          <a:p>
            <a:pPr marL="342900" indent="-342900">
              <a:buFont typeface="Arial" panose="020B0604020202020204" pitchFamily="34" charset="0"/>
              <a:buChar char="•"/>
            </a:pP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two things that people might do to prepare for Chinese New Year</a:t>
            </a:r>
            <a:b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endPar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two things that bring good luck</a:t>
            </a:r>
          </a:p>
          <a:p>
            <a:pPr marL="342900" indent="-342900">
              <a:buFont typeface="Arial" panose="020B0604020202020204" pitchFamily="34" charset="0"/>
              <a:buChar char="•"/>
            </a:pPr>
            <a:endPar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one thing that wards off bad luck</a:t>
            </a:r>
          </a:p>
          <a:p>
            <a:endPar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two details about spending time with family</a:t>
            </a:r>
          </a:p>
          <a:p>
            <a:pPr marL="342900" indent="-342900">
              <a:buFont typeface="Arial" panose="020B0604020202020204" pitchFamily="34" charset="0"/>
              <a:buChar char="•"/>
            </a:pPr>
            <a:endPar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2000" dirty="0">
              <a:solidFill>
                <a:srgbClr val="1F4E79"/>
              </a:solidFill>
              <a:latin typeface="Century Gothic" panose="020B0502020202020204" pitchFamily="34" charset="0"/>
              <a:cs typeface="Times New Roman" panose="02020603050405020304" pitchFamily="18" charset="0"/>
            </a:endParaRPr>
          </a:p>
          <a:p>
            <a:pPr marL="342900" indent="-342900">
              <a:buFont typeface="Arial" panose="020B0604020202020204" pitchFamily="34" charset="0"/>
              <a:buChar char="•"/>
            </a:pPr>
            <a:endParaRPr lang="en-GB" sz="2000" dirty="0"/>
          </a:p>
        </p:txBody>
      </p:sp>
      <p:sp>
        <p:nvSpPr>
          <p:cNvPr id="7" name="Rectangle 6">
            <a:extLst>
              <a:ext uri="{FF2B5EF4-FFF2-40B4-BE49-F238E27FC236}">
                <a16:creationId xmlns:a16="http://schemas.microsoft.com/office/drawing/2014/main" id="{C6BF98A3-12BB-4B6B-BED5-9555E805CF62}"/>
              </a:ext>
            </a:extLst>
          </p:cNvPr>
          <p:cNvSpPr/>
          <p:nvPr/>
        </p:nvSpPr>
        <p:spPr>
          <a:xfrm>
            <a:off x="7319210" y="136300"/>
            <a:ext cx="6096000" cy="707886"/>
          </a:xfrm>
          <a:prstGeom prst="rect">
            <a:avLst/>
          </a:prstGeom>
        </p:spPr>
        <p:txBody>
          <a:bodyPr>
            <a:spAutoFit/>
          </a:bodyPr>
          <a:lstStyle/>
          <a:p>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Lies den Text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nochmal</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b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Schreib</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auf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Englisch</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dirty="0"/>
          </a:p>
        </p:txBody>
      </p:sp>
      <p:sp>
        <p:nvSpPr>
          <p:cNvPr id="19" name="TextBox 18">
            <a:extLst>
              <a:ext uri="{FF2B5EF4-FFF2-40B4-BE49-F238E27FC236}">
                <a16:creationId xmlns:a16="http://schemas.microsoft.com/office/drawing/2014/main" id="{CEA59238-F720-4FA7-B827-A05ED32FB1CD}"/>
              </a:ext>
            </a:extLst>
          </p:cNvPr>
          <p:cNvSpPr txBox="1"/>
          <p:nvPr/>
        </p:nvSpPr>
        <p:spPr>
          <a:xfrm>
            <a:off x="8384100" y="1881943"/>
            <a:ext cx="3966220" cy="400110"/>
          </a:xfrm>
          <a:prstGeom prst="rect">
            <a:avLst/>
          </a:prstGeom>
          <a:noFill/>
        </p:spPr>
        <p:txBody>
          <a:bodyPr wrap="square" rtlCol="0">
            <a:spAutoFit/>
          </a:bodyPr>
          <a:lstStyle/>
          <a:p>
            <a:pPr algn="l"/>
            <a:r>
              <a:rPr lang="en-GB" sz="2000" b="1" dirty="0">
                <a:solidFill>
                  <a:srgbClr val="F66400"/>
                </a:solidFill>
              </a:rPr>
              <a:t>clean </a:t>
            </a:r>
            <a:r>
              <a:rPr lang="en-GB" sz="2000" b="1" dirty="0" err="1">
                <a:solidFill>
                  <a:srgbClr val="F66400"/>
                </a:solidFill>
              </a:rPr>
              <a:t>house|buy</a:t>
            </a:r>
            <a:r>
              <a:rPr lang="en-GB" sz="2000" b="1" dirty="0">
                <a:solidFill>
                  <a:srgbClr val="F66400"/>
                </a:solidFill>
              </a:rPr>
              <a:t> clothes</a:t>
            </a:r>
          </a:p>
        </p:txBody>
      </p:sp>
      <p:sp>
        <p:nvSpPr>
          <p:cNvPr id="42" name="TextBox 41">
            <a:extLst>
              <a:ext uri="{FF2B5EF4-FFF2-40B4-BE49-F238E27FC236}">
                <a16:creationId xmlns:a16="http://schemas.microsoft.com/office/drawing/2014/main" id="{AD49F89A-8FA8-411D-9C45-DB16DE98B3B4}"/>
              </a:ext>
            </a:extLst>
          </p:cNvPr>
          <p:cNvSpPr txBox="1"/>
          <p:nvPr/>
        </p:nvSpPr>
        <p:spPr>
          <a:xfrm>
            <a:off x="8347816" y="2808163"/>
            <a:ext cx="3966220" cy="707886"/>
          </a:xfrm>
          <a:prstGeom prst="rect">
            <a:avLst/>
          </a:prstGeom>
          <a:noFill/>
        </p:spPr>
        <p:txBody>
          <a:bodyPr wrap="square" rtlCol="0">
            <a:spAutoFit/>
          </a:bodyPr>
          <a:lstStyle/>
          <a:p>
            <a:pPr algn="l"/>
            <a:r>
              <a:rPr lang="en-GB" sz="2000" b="1" dirty="0">
                <a:solidFill>
                  <a:srgbClr val="F66400"/>
                </a:solidFill>
              </a:rPr>
              <a:t>eat whole </a:t>
            </a:r>
            <a:r>
              <a:rPr lang="en-GB" sz="2000" b="1" dirty="0" err="1">
                <a:solidFill>
                  <a:srgbClr val="F66400"/>
                </a:solidFill>
              </a:rPr>
              <a:t>fish|open</a:t>
            </a:r>
            <a:r>
              <a:rPr lang="en-GB" sz="2000" b="1" dirty="0">
                <a:solidFill>
                  <a:srgbClr val="F66400"/>
                </a:solidFill>
              </a:rPr>
              <a:t> doors and windows</a:t>
            </a:r>
          </a:p>
        </p:txBody>
      </p:sp>
      <p:sp>
        <p:nvSpPr>
          <p:cNvPr id="43" name="TextBox 42">
            <a:extLst>
              <a:ext uri="{FF2B5EF4-FFF2-40B4-BE49-F238E27FC236}">
                <a16:creationId xmlns:a16="http://schemas.microsoft.com/office/drawing/2014/main" id="{866BA2F0-95F4-46ED-A795-9B9E224EC8CC}"/>
              </a:ext>
            </a:extLst>
          </p:cNvPr>
          <p:cNvSpPr txBox="1"/>
          <p:nvPr/>
        </p:nvSpPr>
        <p:spPr>
          <a:xfrm>
            <a:off x="8347816" y="3996639"/>
            <a:ext cx="3966220" cy="400110"/>
          </a:xfrm>
          <a:prstGeom prst="rect">
            <a:avLst/>
          </a:prstGeom>
          <a:noFill/>
        </p:spPr>
        <p:txBody>
          <a:bodyPr wrap="square" rtlCol="0">
            <a:spAutoFit/>
          </a:bodyPr>
          <a:lstStyle/>
          <a:p>
            <a:pPr algn="l"/>
            <a:r>
              <a:rPr lang="en-GB" sz="2000" b="1" dirty="0">
                <a:solidFill>
                  <a:srgbClr val="F66400"/>
                </a:solidFill>
              </a:rPr>
              <a:t>use red decorations</a:t>
            </a:r>
          </a:p>
        </p:txBody>
      </p:sp>
      <p:sp>
        <p:nvSpPr>
          <p:cNvPr id="44" name="TextBox 43">
            <a:extLst>
              <a:ext uri="{FF2B5EF4-FFF2-40B4-BE49-F238E27FC236}">
                <a16:creationId xmlns:a16="http://schemas.microsoft.com/office/drawing/2014/main" id="{BAFAD1BC-9EA7-4973-B788-5209B022D44E}"/>
              </a:ext>
            </a:extLst>
          </p:cNvPr>
          <p:cNvSpPr txBox="1"/>
          <p:nvPr/>
        </p:nvSpPr>
        <p:spPr>
          <a:xfrm>
            <a:off x="7992980" y="5002986"/>
            <a:ext cx="3966220" cy="1323439"/>
          </a:xfrm>
          <a:prstGeom prst="rect">
            <a:avLst/>
          </a:prstGeom>
          <a:noFill/>
        </p:spPr>
        <p:txBody>
          <a:bodyPr wrap="square" rtlCol="0">
            <a:spAutoFit/>
          </a:bodyPr>
          <a:lstStyle/>
          <a:p>
            <a:pPr algn="l"/>
            <a:r>
              <a:rPr lang="en-GB" sz="2000" b="1" dirty="0">
                <a:solidFill>
                  <a:srgbClr val="F66400"/>
                </a:solidFill>
              </a:rPr>
              <a:t>he spends a few days | would like longer | some have a week | always promise to see each other again soon</a:t>
            </a:r>
          </a:p>
        </p:txBody>
      </p:sp>
      <p:pic>
        <p:nvPicPr>
          <p:cNvPr id="10" name="Picture 9" descr="A person with the hand on the chin&#10;&#10;Description automatically generated with low confidence">
            <a:extLst>
              <a:ext uri="{FF2B5EF4-FFF2-40B4-BE49-F238E27FC236}">
                <a16:creationId xmlns:a16="http://schemas.microsoft.com/office/drawing/2014/main" id="{D859A64A-5685-45EE-AE81-5681CA365B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8085" y="294041"/>
            <a:ext cx="1217771" cy="811530"/>
          </a:xfrm>
          <a:prstGeom prst="rect">
            <a:avLst/>
          </a:prstGeom>
        </p:spPr>
      </p:pic>
    </p:spTree>
    <p:extLst>
      <p:ext uri="{BB962C8B-B14F-4D97-AF65-F5344CB8AC3E}">
        <p14:creationId xmlns:p14="http://schemas.microsoft.com/office/powerpoint/2010/main" val="326041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2" grpId="0"/>
      <p:bldP spid="43" grpId="0"/>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06716" cy="707849"/>
          </a:xfrm>
        </p:spPr>
        <p:txBody>
          <a:bodyPr>
            <a:normAutofit fontScale="90000"/>
          </a:bodyPr>
          <a:lstStyle/>
          <a:p>
            <a:r>
              <a:rPr lang="en-GB" sz="3600" b="1" dirty="0">
                <a:solidFill>
                  <a:schemeClr val="bg1"/>
                </a:solidFill>
              </a:rPr>
              <a:t>Wie </a:t>
            </a:r>
            <a:r>
              <a:rPr lang="en-GB" sz="3600" b="1" dirty="0" err="1">
                <a:solidFill>
                  <a:schemeClr val="bg1"/>
                </a:solidFill>
              </a:rPr>
              <a:t>feiern</a:t>
            </a:r>
            <a:r>
              <a:rPr lang="en-GB" sz="3600" b="1" dirty="0">
                <a:solidFill>
                  <a:schemeClr val="bg1"/>
                </a:solidFill>
              </a:rPr>
              <a:t> </a:t>
            </a:r>
            <a:r>
              <a:rPr lang="en-GB" sz="3600" b="1" dirty="0" err="1">
                <a:solidFill>
                  <a:schemeClr val="bg1"/>
                </a:solidFill>
              </a:rPr>
              <a:t>sie</a:t>
            </a:r>
            <a:r>
              <a:rPr lang="en-GB" sz="3600" b="1" dirty="0">
                <a:solidFill>
                  <a:schemeClr val="bg1"/>
                </a:solidFill>
              </a:rPr>
              <a:t>? [</a:t>
            </a:r>
            <a:r>
              <a:rPr lang="en-GB" sz="3600" b="1" dirty="0" err="1">
                <a:solidFill>
                  <a:schemeClr val="bg1"/>
                </a:solidFill>
              </a:rPr>
              <a:t>Antworten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Speech Bubble: Rectangle with Corners Rounded 9">
            <a:extLst>
              <a:ext uri="{FF2B5EF4-FFF2-40B4-BE49-F238E27FC236}">
                <a16:creationId xmlns:a16="http://schemas.microsoft.com/office/drawing/2014/main" id="{505E01A4-F54B-4470-90B1-60A1FEF649AB}"/>
              </a:ext>
            </a:extLst>
          </p:cNvPr>
          <p:cNvSpPr/>
          <p:nvPr/>
        </p:nvSpPr>
        <p:spPr>
          <a:xfrm>
            <a:off x="116115" y="1247030"/>
            <a:ext cx="11726971" cy="711200"/>
          </a:xfrm>
          <a:prstGeom prst="wedgeRoundRectCallout">
            <a:avLst>
              <a:gd name="adj1" fmla="val 51819"/>
              <a:gd name="adj2" fmla="val 17602"/>
              <a:gd name="adj3" fmla="val 16667"/>
            </a:avLst>
          </a:prstGeom>
          <a:solidFill>
            <a:srgbClr val="FEFA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20000"/>
                  <a:lumOff val="80000"/>
                </a:schemeClr>
              </a:solidFill>
            </a:endParaRPr>
          </a:p>
        </p:txBody>
      </p:sp>
      <p:sp>
        <p:nvSpPr>
          <p:cNvPr id="9" name="Rectangle 8">
            <a:extLst>
              <a:ext uri="{FF2B5EF4-FFF2-40B4-BE49-F238E27FC236}">
                <a16:creationId xmlns:a16="http://schemas.microsoft.com/office/drawing/2014/main" id="{5EE9143A-4BC6-4842-89EE-CA4341B50B73}"/>
              </a:ext>
            </a:extLst>
          </p:cNvPr>
          <p:cNvSpPr/>
          <p:nvPr/>
        </p:nvSpPr>
        <p:spPr>
          <a:xfrm>
            <a:off x="137601" y="1281672"/>
            <a:ext cx="11487486" cy="707886"/>
          </a:xfrm>
          <a:prstGeom prst="rect">
            <a:avLst/>
          </a:prstGeom>
        </p:spPr>
        <p:txBody>
          <a:bodyPr wrap="square">
            <a:spAutoFit/>
          </a:bodyPr>
          <a:lstStyle/>
          <a:p>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1. Das Fest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macht</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alles</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neu! Ich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putze</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immer</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das Haus,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denn</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ich will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mich</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auf das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neue</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Jahr</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vorbereiten</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p:txBody>
      </p:sp>
      <p:sp>
        <p:nvSpPr>
          <p:cNvPr id="11" name="Speech Bubble: Rectangle with Corners Rounded 10">
            <a:extLst>
              <a:ext uri="{FF2B5EF4-FFF2-40B4-BE49-F238E27FC236}">
                <a16:creationId xmlns:a16="http://schemas.microsoft.com/office/drawing/2014/main" id="{C6EA2BC2-D3E9-4372-B981-1656A2D701D0}"/>
              </a:ext>
            </a:extLst>
          </p:cNvPr>
          <p:cNvSpPr/>
          <p:nvPr/>
        </p:nvSpPr>
        <p:spPr>
          <a:xfrm>
            <a:off x="116114" y="2041269"/>
            <a:ext cx="11726971" cy="516026"/>
          </a:xfrm>
          <a:prstGeom prst="wedgeRoundRectCallout">
            <a:avLst>
              <a:gd name="adj1" fmla="val 51819"/>
              <a:gd name="adj2" fmla="val 17602"/>
              <a:gd name="adj3" fmla="val 16667"/>
            </a:avLst>
          </a:prstGeom>
          <a:solidFill>
            <a:srgbClr val="FCF0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12" name="Rectangle 11">
            <a:extLst>
              <a:ext uri="{FF2B5EF4-FFF2-40B4-BE49-F238E27FC236}">
                <a16:creationId xmlns:a16="http://schemas.microsoft.com/office/drawing/2014/main" id="{0A9EE900-5A4B-441E-B170-DDD747E00B4A}"/>
              </a:ext>
            </a:extLst>
          </p:cNvPr>
          <p:cNvSpPr/>
          <p:nvPr/>
        </p:nvSpPr>
        <p:spPr>
          <a:xfrm>
            <a:off x="235856" y="2073703"/>
            <a:ext cx="11487486" cy="400110"/>
          </a:xfrm>
          <a:prstGeom prst="rect">
            <a:avLst/>
          </a:prstGeom>
        </p:spPr>
        <p:txBody>
          <a:bodyPr wrap="square">
            <a:spAutoFit/>
          </a:bodyPr>
          <a:lstStyle/>
          <a:p>
            <a:r>
              <a:rPr lang="en-US" sz="2000" dirty="0">
                <a:solidFill>
                  <a:srgbClr val="115076"/>
                </a:solidFill>
              </a:rPr>
              <a:t>2. Ich </a:t>
            </a:r>
            <a:r>
              <a:rPr lang="en-US" sz="2000" dirty="0" err="1">
                <a:solidFill>
                  <a:srgbClr val="115076"/>
                </a:solidFill>
              </a:rPr>
              <a:t>kaufe</a:t>
            </a:r>
            <a:r>
              <a:rPr lang="en-US" sz="2000" dirty="0">
                <a:solidFill>
                  <a:srgbClr val="115076"/>
                </a:solidFill>
              </a:rPr>
              <a:t> </a:t>
            </a:r>
            <a:r>
              <a:rPr lang="en-US" sz="2000" dirty="0" err="1">
                <a:solidFill>
                  <a:srgbClr val="115076"/>
                </a:solidFill>
              </a:rPr>
              <a:t>manchmal</a:t>
            </a:r>
            <a:r>
              <a:rPr lang="en-US" sz="2000" dirty="0">
                <a:solidFill>
                  <a:srgbClr val="115076"/>
                </a:solidFill>
              </a:rPr>
              <a:t> </a:t>
            </a:r>
            <a:r>
              <a:rPr lang="en-US" sz="2000" dirty="0" err="1">
                <a:solidFill>
                  <a:srgbClr val="115076"/>
                </a:solidFill>
              </a:rPr>
              <a:t>neue</a:t>
            </a:r>
            <a:r>
              <a:rPr lang="en-US" sz="2000" dirty="0">
                <a:solidFill>
                  <a:srgbClr val="115076"/>
                </a:solidFill>
              </a:rPr>
              <a:t> </a:t>
            </a:r>
            <a:r>
              <a:rPr lang="en-US" sz="2000" dirty="0" err="1">
                <a:solidFill>
                  <a:srgbClr val="115076"/>
                </a:solidFill>
              </a:rPr>
              <a:t>Kleidung</a:t>
            </a:r>
            <a:r>
              <a:rPr lang="en-US" sz="2000" dirty="0">
                <a:solidFill>
                  <a:srgbClr val="115076"/>
                </a:solidFill>
              </a:rPr>
              <a:t>, </a:t>
            </a:r>
            <a:r>
              <a:rPr lang="en-US" sz="2000" dirty="0" err="1">
                <a:solidFill>
                  <a:srgbClr val="115076"/>
                </a:solidFill>
              </a:rPr>
              <a:t>wenn</a:t>
            </a:r>
            <a:r>
              <a:rPr lang="en-US" sz="2000" dirty="0">
                <a:solidFill>
                  <a:srgbClr val="115076"/>
                </a:solidFill>
              </a:rPr>
              <a:t> ich </a:t>
            </a:r>
            <a:r>
              <a:rPr lang="en-US" sz="2000" dirty="0" err="1">
                <a:solidFill>
                  <a:srgbClr val="115076"/>
                </a:solidFill>
              </a:rPr>
              <a:t>anders</a:t>
            </a:r>
            <a:r>
              <a:rPr lang="en-US" sz="2000" dirty="0">
                <a:solidFill>
                  <a:srgbClr val="115076"/>
                </a:solidFill>
              </a:rPr>
              <a:t> </a:t>
            </a:r>
            <a:r>
              <a:rPr lang="en-US" sz="2000" dirty="0" err="1">
                <a:solidFill>
                  <a:srgbClr val="115076"/>
                </a:solidFill>
              </a:rPr>
              <a:t>aussehen</a:t>
            </a:r>
            <a:r>
              <a:rPr lang="en-US" sz="2000" dirty="0">
                <a:solidFill>
                  <a:srgbClr val="115076"/>
                </a:solidFill>
              </a:rPr>
              <a:t> will.</a:t>
            </a:r>
            <a:endParaRPr lang="en-GB" sz="2000" dirty="0">
              <a:solidFill>
                <a:srgbClr val="115076"/>
              </a:solidFill>
            </a:endParaRPr>
          </a:p>
        </p:txBody>
      </p:sp>
      <p:sp>
        <p:nvSpPr>
          <p:cNvPr id="13" name="Speech Bubble: Rectangle with Corners Rounded 12">
            <a:extLst>
              <a:ext uri="{FF2B5EF4-FFF2-40B4-BE49-F238E27FC236}">
                <a16:creationId xmlns:a16="http://schemas.microsoft.com/office/drawing/2014/main" id="{5DBA267D-DB5F-4843-AEB2-C6AB6D2E0A0B}"/>
              </a:ext>
            </a:extLst>
          </p:cNvPr>
          <p:cNvSpPr/>
          <p:nvPr/>
        </p:nvSpPr>
        <p:spPr>
          <a:xfrm>
            <a:off x="137601" y="2640334"/>
            <a:ext cx="11726971" cy="516026"/>
          </a:xfrm>
          <a:prstGeom prst="wedgeRoundRectCallout">
            <a:avLst>
              <a:gd name="adj1" fmla="val 51819"/>
              <a:gd name="adj2" fmla="val 17602"/>
              <a:gd name="adj3" fmla="val 16667"/>
            </a:avLst>
          </a:prstGeom>
          <a:solidFill>
            <a:srgbClr val="FBEA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14" name="Rectangle 13">
            <a:extLst>
              <a:ext uri="{FF2B5EF4-FFF2-40B4-BE49-F238E27FC236}">
                <a16:creationId xmlns:a16="http://schemas.microsoft.com/office/drawing/2014/main" id="{75934B96-920F-447D-B6DC-ABD2553D2100}"/>
              </a:ext>
            </a:extLst>
          </p:cNvPr>
          <p:cNvSpPr/>
          <p:nvPr/>
        </p:nvSpPr>
        <p:spPr>
          <a:xfrm>
            <a:off x="235856" y="2691107"/>
            <a:ext cx="11487486" cy="400110"/>
          </a:xfrm>
          <a:prstGeom prst="rect">
            <a:avLst/>
          </a:prstGeom>
        </p:spPr>
        <p:txBody>
          <a:bodyPr wrap="square">
            <a:spAutoFit/>
          </a:bodyPr>
          <a:lstStyle/>
          <a:p>
            <a:r>
              <a:rPr lang="en-US" sz="2000" dirty="0">
                <a:solidFill>
                  <a:srgbClr val="115076"/>
                </a:solidFill>
              </a:rPr>
              <a:t>3. Ich </a:t>
            </a:r>
            <a:r>
              <a:rPr lang="en-US" sz="2000" dirty="0" err="1">
                <a:solidFill>
                  <a:srgbClr val="115076"/>
                </a:solidFill>
              </a:rPr>
              <a:t>verbringe</a:t>
            </a:r>
            <a:r>
              <a:rPr lang="en-US" sz="2000" dirty="0">
                <a:solidFill>
                  <a:srgbClr val="115076"/>
                </a:solidFill>
              </a:rPr>
              <a:t> </a:t>
            </a:r>
            <a:r>
              <a:rPr lang="en-US" sz="2000" dirty="0" err="1">
                <a:solidFill>
                  <a:srgbClr val="115076"/>
                </a:solidFill>
              </a:rPr>
              <a:t>ein</a:t>
            </a:r>
            <a:r>
              <a:rPr lang="en-US" sz="2000" dirty="0">
                <a:solidFill>
                  <a:srgbClr val="115076"/>
                </a:solidFill>
              </a:rPr>
              <a:t> </a:t>
            </a:r>
            <a:r>
              <a:rPr lang="en-US" sz="2000" dirty="0" err="1">
                <a:solidFill>
                  <a:srgbClr val="115076"/>
                </a:solidFill>
              </a:rPr>
              <a:t>paar</a:t>
            </a:r>
            <a:r>
              <a:rPr lang="en-US" sz="2000" dirty="0">
                <a:solidFill>
                  <a:srgbClr val="115076"/>
                </a:solidFill>
              </a:rPr>
              <a:t> </a:t>
            </a:r>
            <a:r>
              <a:rPr lang="en-US" sz="2000" dirty="0" err="1">
                <a:solidFill>
                  <a:srgbClr val="115076"/>
                </a:solidFill>
              </a:rPr>
              <a:t>Tage</a:t>
            </a:r>
            <a:r>
              <a:rPr lang="en-US" sz="2000" dirty="0">
                <a:solidFill>
                  <a:srgbClr val="115076"/>
                </a:solidFill>
              </a:rPr>
              <a:t> </a:t>
            </a:r>
            <a:r>
              <a:rPr lang="en-US" sz="2000" dirty="0" err="1">
                <a:solidFill>
                  <a:srgbClr val="115076"/>
                </a:solidFill>
              </a:rPr>
              <a:t>mit</a:t>
            </a:r>
            <a:r>
              <a:rPr lang="en-US" sz="2000" dirty="0">
                <a:solidFill>
                  <a:srgbClr val="115076"/>
                </a:solidFill>
              </a:rPr>
              <a:t> </a:t>
            </a:r>
            <a:r>
              <a:rPr lang="en-US" sz="2000" dirty="0" err="1">
                <a:solidFill>
                  <a:srgbClr val="115076"/>
                </a:solidFill>
              </a:rPr>
              <a:t>Familie</a:t>
            </a:r>
            <a:r>
              <a:rPr lang="en-US" sz="2000" dirty="0">
                <a:solidFill>
                  <a:srgbClr val="115076"/>
                </a:solidFill>
              </a:rPr>
              <a:t>, </a:t>
            </a:r>
            <a:r>
              <a:rPr lang="en-US" sz="2000" dirty="0" err="1">
                <a:solidFill>
                  <a:srgbClr val="115076"/>
                </a:solidFill>
              </a:rPr>
              <a:t>obwohl</a:t>
            </a:r>
            <a:r>
              <a:rPr lang="en-US" sz="2000" dirty="0">
                <a:solidFill>
                  <a:srgbClr val="115076"/>
                </a:solidFill>
              </a:rPr>
              <a:t> ich </a:t>
            </a:r>
            <a:r>
              <a:rPr lang="en-US" sz="2000" dirty="0" err="1">
                <a:solidFill>
                  <a:srgbClr val="115076"/>
                </a:solidFill>
              </a:rPr>
              <a:t>länger</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Hause</a:t>
            </a:r>
            <a:r>
              <a:rPr lang="en-US" sz="2000" dirty="0">
                <a:solidFill>
                  <a:srgbClr val="115076"/>
                </a:solidFill>
              </a:rPr>
              <a:t> sein </a:t>
            </a:r>
            <a:r>
              <a:rPr lang="en-US" sz="2000" dirty="0" err="1">
                <a:solidFill>
                  <a:srgbClr val="115076"/>
                </a:solidFill>
              </a:rPr>
              <a:t>möchte</a:t>
            </a:r>
            <a:r>
              <a:rPr lang="en-US" sz="2000" dirty="0">
                <a:solidFill>
                  <a:srgbClr val="115076"/>
                </a:solidFill>
              </a:rPr>
              <a:t>.</a:t>
            </a:r>
            <a:endParaRPr lang="en-GB" sz="2400" dirty="0">
              <a:solidFill>
                <a:srgbClr val="115076"/>
              </a:solidFill>
            </a:endParaRPr>
          </a:p>
        </p:txBody>
      </p:sp>
      <p:sp>
        <p:nvSpPr>
          <p:cNvPr id="15" name="Speech Bubble: Rectangle with Corners Rounded 14">
            <a:extLst>
              <a:ext uri="{FF2B5EF4-FFF2-40B4-BE49-F238E27FC236}">
                <a16:creationId xmlns:a16="http://schemas.microsoft.com/office/drawing/2014/main" id="{AFEA7FB9-51FC-4E6D-BE16-494A30FB02A7}"/>
              </a:ext>
            </a:extLst>
          </p:cNvPr>
          <p:cNvSpPr/>
          <p:nvPr/>
        </p:nvSpPr>
        <p:spPr>
          <a:xfrm>
            <a:off x="116113" y="3255830"/>
            <a:ext cx="11726971" cy="582633"/>
          </a:xfrm>
          <a:prstGeom prst="wedgeRoundRectCallout">
            <a:avLst>
              <a:gd name="adj1" fmla="val 51819"/>
              <a:gd name="adj2" fmla="val 17602"/>
              <a:gd name="adj3" fmla="val 16667"/>
            </a:avLst>
          </a:prstGeom>
          <a:solidFill>
            <a:srgbClr val="FBEA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4. </a:t>
            </a:r>
            <a:r>
              <a:rPr lang="en-US" sz="2000" dirty="0" err="1">
                <a:solidFill>
                  <a:srgbClr val="115076"/>
                </a:solidFill>
              </a:rPr>
              <a:t>Einige</a:t>
            </a:r>
            <a:r>
              <a:rPr lang="en-US" sz="2000" dirty="0">
                <a:solidFill>
                  <a:srgbClr val="115076"/>
                </a:solidFill>
              </a:rPr>
              <a:t> </a:t>
            </a:r>
            <a:r>
              <a:rPr lang="en-US" sz="2000" dirty="0" err="1">
                <a:solidFill>
                  <a:srgbClr val="115076"/>
                </a:solidFill>
              </a:rPr>
              <a:t>Leute</a:t>
            </a:r>
            <a:r>
              <a:rPr lang="en-US" sz="2000" dirty="0">
                <a:solidFill>
                  <a:srgbClr val="115076"/>
                </a:solidFill>
              </a:rPr>
              <a:t> </a:t>
            </a:r>
            <a:r>
              <a:rPr lang="en-US" sz="2000" dirty="0" err="1">
                <a:solidFill>
                  <a:srgbClr val="115076"/>
                </a:solidFill>
              </a:rPr>
              <a:t>nehmen</a:t>
            </a:r>
            <a:r>
              <a:rPr lang="en-US" sz="2000" dirty="0">
                <a:solidFill>
                  <a:srgbClr val="115076"/>
                </a:solidFill>
              </a:rPr>
              <a:t> </a:t>
            </a:r>
            <a:r>
              <a:rPr lang="en-US" sz="2000" dirty="0" err="1">
                <a:solidFill>
                  <a:srgbClr val="115076"/>
                </a:solidFill>
              </a:rPr>
              <a:t>sich</a:t>
            </a:r>
            <a:r>
              <a:rPr lang="en-US" sz="2000" dirty="0">
                <a:solidFill>
                  <a:srgbClr val="115076"/>
                </a:solidFill>
              </a:rPr>
              <a:t> </a:t>
            </a:r>
            <a:r>
              <a:rPr lang="en-US" sz="2000" dirty="0" err="1">
                <a:solidFill>
                  <a:srgbClr val="115076"/>
                </a:solidFill>
              </a:rPr>
              <a:t>eine</a:t>
            </a:r>
            <a:r>
              <a:rPr lang="en-US" sz="2000" dirty="0">
                <a:solidFill>
                  <a:srgbClr val="115076"/>
                </a:solidFill>
              </a:rPr>
              <a:t> </a:t>
            </a:r>
            <a:r>
              <a:rPr lang="en-US" sz="2000" dirty="0" err="1">
                <a:solidFill>
                  <a:srgbClr val="115076"/>
                </a:solidFill>
              </a:rPr>
              <a:t>ganze</a:t>
            </a:r>
            <a:r>
              <a:rPr lang="en-US" sz="2000" dirty="0">
                <a:solidFill>
                  <a:srgbClr val="115076"/>
                </a:solidFill>
              </a:rPr>
              <a:t> </a:t>
            </a:r>
            <a:r>
              <a:rPr lang="en-US" sz="2000" dirty="0" err="1">
                <a:solidFill>
                  <a:srgbClr val="115076"/>
                </a:solidFill>
              </a:rPr>
              <a:t>Woche</a:t>
            </a:r>
            <a:r>
              <a:rPr lang="en-US" sz="2000" dirty="0">
                <a:solidFill>
                  <a:srgbClr val="115076"/>
                </a:solidFill>
              </a:rPr>
              <a:t> </a:t>
            </a:r>
            <a:r>
              <a:rPr lang="en-US" sz="2000" dirty="0" err="1">
                <a:solidFill>
                  <a:srgbClr val="115076"/>
                </a:solidFill>
              </a:rPr>
              <a:t>frei</a:t>
            </a:r>
            <a:r>
              <a:rPr lang="en-US" sz="2000" dirty="0">
                <a:solidFill>
                  <a:srgbClr val="115076"/>
                </a:solidFill>
              </a:rPr>
              <a:t> und</a:t>
            </a:r>
            <a:r>
              <a:rPr lang="en-US" sz="2000" b="1" dirty="0">
                <a:solidFill>
                  <a:srgbClr val="115076"/>
                </a:solidFill>
              </a:rPr>
              <a:t> </a:t>
            </a:r>
            <a:r>
              <a:rPr lang="en-US" sz="2000" dirty="0" err="1">
                <a:solidFill>
                  <a:srgbClr val="115076"/>
                </a:solidFill>
              </a:rPr>
              <a:t>sie</a:t>
            </a:r>
            <a:r>
              <a:rPr lang="en-US" sz="2000" dirty="0">
                <a:solidFill>
                  <a:srgbClr val="115076"/>
                </a:solidFill>
              </a:rPr>
              <a:t> </a:t>
            </a:r>
            <a:r>
              <a:rPr lang="en-US" sz="2000" dirty="0" err="1">
                <a:solidFill>
                  <a:srgbClr val="115076"/>
                </a:solidFill>
              </a:rPr>
              <a:t>können</a:t>
            </a:r>
            <a:r>
              <a:rPr lang="en-US" sz="2000" dirty="0">
                <a:solidFill>
                  <a:srgbClr val="115076"/>
                </a:solidFill>
              </a:rPr>
              <a:t> </a:t>
            </a:r>
            <a:r>
              <a:rPr lang="en-US" sz="2000" dirty="0" err="1">
                <a:solidFill>
                  <a:srgbClr val="115076"/>
                </a:solidFill>
              </a:rPr>
              <a:t>dann</a:t>
            </a:r>
            <a:r>
              <a:rPr lang="en-US" sz="2000" dirty="0">
                <a:solidFill>
                  <a:srgbClr val="115076"/>
                </a:solidFill>
              </a:rPr>
              <a:t> </a:t>
            </a:r>
            <a:r>
              <a:rPr lang="en-US" sz="2000" dirty="0" err="1">
                <a:solidFill>
                  <a:srgbClr val="115076"/>
                </a:solidFill>
              </a:rPr>
              <a:t>mehr</a:t>
            </a:r>
            <a:r>
              <a:rPr lang="en-US" sz="2000" dirty="0">
                <a:solidFill>
                  <a:srgbClr val="115076"/>
                </a:solidFill>
              </a:rPr>
              <a:t> Zeit </a:t>
            </a:r>
            <a:r>
              <a:rPr lang="en-US" sz="2000" dirty="0" err="1">
                <a:solidFill>
                  <a:srgbClr val="115076"/>
                </a:solidFill>
              </a:rPr>
              <a:t>mit</a:t>
            </a:r>
            <a:r>
              <a:rPr lang="en-US" sz="2000" dirty="0">
                <a:solidFill>
                  <a:srgbClr val="115076"/>
                </a:solidFill>
              </a:rPr>
              <a:t> der </a:t>
            </a:r>
            <a:r>
              <a:rPr lang="en-US" sz="2000" dirty="0" err="1">
                <a:solidFill>
                  <a:srgbClr val="115076"/>
                </a:solidFill>
              </a:rPr>
              <a:t>ganzen</a:t>
            </a:r>
            <a:r>
              <a:rPr lang="en-US" sz="2000" dirty="0">
                <a:solidFill>
                  <a:srgbClr val="115076"/>
                </a:solidFill>
              </a:rPr>
              <a:t> </a:t>
            </a:r>
            <a:r>
              <a:rPr lang="en-US" sz="2000" dirty="0" err="1">
                <a:solidFill>
                  <a:srgbClr val="115076"/>
                </a:solidFill>
              </a:rPr>
              <a:t>Familie</a:t>
            </a:r>
            <a:r>
              <a:rPr lang="en-US" sz="2000" dirty="0">
                <a:solidFill>
                  <a:srgbClr val="115076"/>
                </a:solidFill>
              </a:rPr>
              <a:t> </a:t>
            </a:r>
            <a:r>
              <a:rPr lang="en-US" sz="2000" dirty="0" err="1">
                <a:solidFill>
                  <a:srgbClr val="115076"/>
                </a:solidFill>
              </a:rPr>
              <a:t>verbringen</a:t>
            </a:r>
            <a:r>
              <a:rPr lang="en-US" sz="2000" dirty="0">
                <a:solidFill>
                  <a:srgbClr val="115076"/>
                </a:solidFill>
              </a:rPr>
              <a:t>.</a:t>
            </a:r>
            <a:endParaRPr lang="en-GB" sz="2000" dirty="0">
              <a:solidFill>
                <a:srgbClr val="115076"/>
              </a:solidFill>
            </a:endParaRPr>
          </a:p>
        </p:txBody>
      </p:sp>
      <p:sp>
        <p:nvSpPr>
          <p:cNvPr id="16" name="Speech Bubble: Rectangle with Corners Rounded 15">
            <a:extLst>
              <a:ext uri="{FF2B5EF4-FFF2-40B4-BE49-F238E27FC236}">
                <a16:creationId xmlns:a16="http://schemas.microsoft.com/office/drawing/2014/main" id="{68149250-8DF4-45C1-BC6D-28D866452FCF}"/>
              </a:ext>
            </a:extLst>
          </p:cNvPr>
          <p:cNvSpPr/>
          <p:nvPr/>
        </p:nvSpPr>
        <p:spPr>
          <a:xfrm>
            <a:off x="137601" y="3935306"/>
            <a:ext cx="11726971" cy="582633"/>
          </a:xfrm>
          <a:prstGeom prst="wedgeRoundRectCallout">
            <a:avLst>
              <a:gd name="adj1" fmla="val 51819"/>
              <a:gd name="adj2" fmla="val 17602"/>
              <a:gd name="adj3" fmla="val 16667"/>
            </a:avLst>
          </a:prstGeom>
          <a:solidFill>
            <a:srgbClr val="F9DE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5. Das Essen </a:t>
            </a:r>
            <a:r>
              <a:rPr lang="en-US" sz="2000" dirty="0" err="1">
                <a:solidFill>
                  <a:srgbClr val="115076"/>
                </a:solidFill>
              </a:rPr>
              <a:t>ist</a:t>
            </a:r>
            <a:r>
              <a:rPr lang="en-US" sz="2000" dirty="0">
                <a:solidFill>
                  <a:srgbClr val="115076"/>
                </a:solidFill>
              </a:rPr>
              <a:t> </a:t>
            </a:r>
            <a:r>
              <a:rPr lang="en-US" sz="2000" dirty="0" err="1">
                <a:solidFill>
                  <a:srgbClr val="115076"/>
                </a:solidFill>
              </a:rPr>
              <a:t>besonders</a:t>
            </a:r>
            <a:r>
              <a:rPr lang="en-US" sz="2000" dirty="0">
                <a:solidFill>
                  <a:srgbClr val="115076"/>
                </a:solidFill>
              </a:rPr>
              <a:t> </a:t>
            </a:r>
            <a:r>
              <a:rPr lang="en-US" sz="2000" dirty="0" err="1">
                <a:solidFill>
                  <a:srgbClr val="115076"/>
                </a:solidFill>
              </a:rPr>
              <a:t>wichtig</a:t>
            </a:r>
            <a:r>
              <a:rPr lang="en-US" sz="2000" dirty="0">
                <a:solidFill>
                  <a:srgbClr val="115076"/>
                </a:solidFill>
              </a:rPr>
              <a:t>.  </a:t>
            </a:r>
            <a:r>
              <a:rPr lang="en-US" sz="2000" dirty="0" err="1">
                <a:solidFill>
                  <a:srgbClr val="115076"/>
                </a:solidFill>
              </a:rPr>
              <a:t>Zum</a:t>
            </a:r>
            <a:r>
              <a:rPr lang="en-US" sz="2000" dirty="0">
                <a:solidFill>
                  <a:srgbClr val="115076"/>
                </a:solidFill>
              </a:rPr>
              <a:t> </a:t>
            </a:r>
            <a:r>
              <a:rPr lang="en-US" sz="2000" dirty="0" err="1">
                <a:solidFill>
                  <a:srgbClr val="115076"/>
                </a:solidFill>
              </a:rPr>
              <a:t>Beispiel</a:t>
            </a:r>
            <a:r>
              <a:rPr lang="en-US" sz="2000" dirty="0">
                <a:solidFill>
                  <a:srgbClr val="115076"/>
                </a:solidFill>
              </a:rPr>
              <a:t> </a:t>
            </a:r>
            <a:r>
              <a:rPr lang="en-US" sz="2000" dirty="0" err="1">
                <a:solidFill>
                  <a:srgbClr val="115076"/>
                </a:solidFill>
              </a:rPr>
              <a:t>essen</a:t>
            </a:r>
            <a:r>
              <a:rPr lang="en-US" sz="2000" dirty="0">
                <a:solidFill>
                  <a:srgbClr val="115076"/>
                </a:solidFill>
              </a:rPr>
              <a:t> </a:t>
            </a:r>
            <a:r>
              <a:rPr lang="en-US" sz="2000" dirty="0" err="1">
                <a:solidFill>
                  <a:srgbClr val="115076"/>
                </a:solidFill>
              </a:rPr>
              <a:t>wir</a:t>
            </a:r>
            <a:r>
              <a:rPr lang="en-US" sz="2000" dirty="0">
                <a:solidFill>
                  <a:srgbClr val="115076"/>
                </a:solidFill>
              </a:rPr>
              <a:t> </a:t>
            </a:r>
            <a:r>
              <a:rPr lang="en-US" sz="2000" dirty="0" err="1">
                <a:solidFill>
                  <a:srgbClr val="115076"/>
                </a:solidFill>
              </a:rPr>
              <a:t>einen</a:t>
            </a:r>
            <a:r>
              <a:rPr lang="en-US" sz="2000" dirty="0">
                <a:solidFill>
                  <a:srgbClr val="115076"/>
                </a:solidFill>
              </a:rPr>
              <a:t> </a:t>
            </a:r>
            <a:r>
              <a:rPr lang="en-US" sz="2000" dirty="0" err="1">
                <a:solidFill>
                  <a:srgbClr val="115076"/>
                </a:solidFill>
              </a:rPr>
              <a:t>ganzen</a:t>
            </a:r>
            <a:r>
              <a:rPr lang="en-US" sz="2000" dirty="0">
                <a:solidFill>
                  <a:srgbClr val="115076"/>
                </a:solidFill>
              </a:rPr>
              <a:t> Fisch, </a:t>
            </a:r>
            <a:r>
              <a:rPr lang="en-US" sz="2000" dirty="0" err="1">
                <a:solidFill>
                  <a:srgbClr val="115076"/>
                </a:solidFill>
              </a:rPr>
              <a:t>weil</a:t>
            </a:r>
            <a:r>
              <a:rPr lang="en-US" sz="2000" dirty="0">
                <a:solidFill>
                  <a:srgbClr val="115076"/>
                </a:solidFill>
              </a:rPr>
              <a:t> </a:t>
            </a:r>
            <a:r>
              <a:rPr lang="en-US" sz="2000" dirty="0" err="1">
                <a:solidFill>
                  <a:srgbClr val="115076"/>
                </a:solidFill>
              </a:rPr>
              <a:t>er</a:t>
            </a:r>
            <a:r>
              <a:rPr lang="en-US" sz="2000" dirty="0">
                <a:solidFill>
                  <a:srgbClr val="115076"/>
                </a:solidFill>
              </a:rPr>
              <a:t> </a:t>
            </a:r>
            <a:r>
              <a:rPr lang="en-US" sz="2000" dirty="0" err="1">
                <a:solidFill>
                  <a:srgbClr val="115076"/>
                </a:solidFill>
              </a:rPr>
              <a:t>uns</a:t>
            </a:r>
            <a:r>
              <a:rPr lang="en-US" sz="2000" dirty="0">
                <a:solidFill>
                  <a:srgbClr val="115076"/>
                </a:solidFill>
              </a:rPr>
              <a:t> </a:t>
            </a:r>
            <a:r>
              <a:rPr lang="en-US" sz="2000" dirty="0" err="1">
                <a:solidFill>
                  <a:srgbClr val="115076"/>
                </a:solidFill>
              </a:rPr>
              <a:t>im</a:t>
            </a:r>
            <a:r>
              <a:rPr lang="en-US" sz="2000" dirty="0">
                <a:solidFill>
                  <a:srgbClr val="115076"/>
                </a:solidFill>
              </a:rPr>
              <a:t> </a:t>
            </a:r>
            <a:r>
              <a:rPr lang="en-US" sz="2000" dirty="0" err="1">
                <a:solidFill>
                  <a:srgbClr val="115076"/>
                </a:solidFill>
              </a:rPr>
              <a:t>neuen</a:t>
            </a:r>
            <a:r>
              <a:rPr lang="en-US" sz="2000" dirty="0">
                <a:solidFill>
                  <a:srgbClr val="115076"/>
                </a:solidFill>
              </a:rPr>
              <a:t> </a:t>
            </a:r>
            <a:r>
              <a:rPr lang="en-US" sz="2000" dirty="0" err="1">
                <a:solidFill>
                  <a:srgbClr val="115076"/>
                </a:solidFill>
              </a:rPr>
              <a:t>Jahr</a:t>
            </a:r>
            <a:r>
              <a:rPr lang="en-US" sz="2000" dirty="0">
                <a:solidFill>
                  <a:srgbClr val="115076"/>
                </a:solidFill>
              </a:rPr>
              <a:t> </a:t>
            </a:r>
            <a:r>
              <a:rPr lang="en-US" sz="2000" dirty="0" err="1">
                <a:solidFill>
                  <a:srgbClr val="115076"/>
                </a:solidFill>
              </a:rPr>
              <a:t>Glück</a:t>
            </a:r>
            <a:r>
              <a:rPr lang="en-US" sz="2000" dirty="0">
                <a:solidFill>
                  <a:srgbClr val="115076"/>
                </a:solidFill>
              </a:rPr>
              <a:t> </a:t>
            </a:r>
            <a:r>
              <a:rPr lang="en-US" sz="2000" dirty="0" err="1">
                <a:solidFill>
                  <a:srgbClr val="115076"/>
                </a:solidFill>
              </a:rPr>
              <a:t>bringen</a:t>
            </a:r>
            <a:r>
              <a:rPr lang="en-US" sz="2000" dirty="0">
                <a:solidFill>
                  <a:srgbClr val="115076"/>
                </a:solidFill>
              </a:rPr>
              <a:t> </a:t>
            </a:r>
            <a:r>
              <a:rPr lang="en-US" sz="2000" dirty="0" err="1">
                <a:solidFill>
                  <a:srgbClr val="115076"/>
                </a:solidFill>
              </a:rPr>
              <a:t>wird</a:t>
            </a:r>
            <a:r>
              <a:rPr lang="en-US" sz="2000" dirty="0">
                <a:solidFill>
                  <a:srgbClr val="115076"/>
                </a:solidFill>
              </a:rPr>
              <a:t>.</a:t>
            </a:r>
            <a:endParaRPr lang="en-GB" sz="2400" dirty="0">
              <a:solidFill>
                <a:srgbClr val="115076"/>
              </a:solidFill>
            </a:endParaRPr>
          </a:p>
        </p:txBody>
      </p:sp>
      <p:sp>
        <p:nvSpPr>
          <p:cNvPr id="17" name="Speech Bubble: Rectangle with Corners Rounded 16">
            <a:extLst>
              <a:ext uri="{FF2B5EF4-FFF2-40B4-BE49-F238E27FC236}">
                <a16:creationId xmlns:a16="http://schemas.microsoft.com/office/drawing/2014/main" id="{622A261E-7880-4EB8-9D26-345830E722F7}"/>
              </a:ext>
            </a:extLst>
          </p:cNvPr>
          <p:cNvSpPr/>
          <p:nvPr/>
        </p:nvSpPr>
        <p:spPr>
          <a:xfrm>
            <a:off x="137601" y="4600423"/>
            <a:ext cx="11726971" cy="582633"/>
          </a:xfrm>
          <a:prstGeom prst="wedgeRoundRectCallout">
            <a:avLst>
              <a:gd name="adj1" fmla="val 51819"/>
              <a:gd name="adj2" fmla="val 17602"/>
              <a:gd name="adj3" fmla="val 16667"/>
            </a:avLst>
          </a:prstGeom>
          <a:solidFill>
            <a:srgbClr val="F7D0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15076"/>
                </a:solidFill>
              </a:rPr>
              <a:t>6. In der Nacht vor dem neuen Jahr öffnet man Fenster und Türen, denn es soll uns auch Glück bringen.</a:t>
            </a:r>
            <a:endParaRPr lang="en-GB" sz="2400" dirty="0">
              <a:solidFill>
                <a:srgbClr val="115076"/>
              </a:solidFill>
            </a:endParaRPr>
          </a:p>
        </p:txBody>
      </p:sp>
      <p:sp>
        <p:nvSpPr>
          <p:cNvPr id="18" name="Speech Bubble: Rectangle with Corners Rounded 17">
            <a:extLst>
              <a:ext uri="{FF2B5EF4-FFF2-40B4-BE49-F238E27FC236}">
                <a16:creationId xmlns:a16="http://schemas.microsoft.com/office/drawing/2014/main" id="{295FE64D-9FB2-4717-AE59-0876116431F9}"/>
              </a:ext>
            </a:extLst>
          </p:cNvPr>
          <p:cNvSpPr/>
          <p:nvPr/>
        </p:nvSpPr>
        <p:spPr>
          <a:xfrm>
            <a:off x="137600" y="5281541"/>
            <a:ext cx="11726971" cy="582633"/>
          </a:xfrm>
          <a:prstGeom prst="wedgeRoundRectCallout">
            <a:avLst>
              <a:gd name="adj1" fmla="val 51819"/>
              <a:gd name="adj2" fmla="val 17602"/>
              <a:gd name="adj3" fmla="val 16667"/>
            </a:avLst>
          </a:prstGeom>
          <a:solidFill>
            <a:srgbClr val="F4C4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15076"/>
                </a:solidFill>
              </a:rPr>
              <a:t>7. Man wählt immer rote Dekorationen für die Häuser aus, weil böse Monster Angst vor der Farbe Rot haben sollen.</a:t>
            </a:r>
            <a:endParaRPr lang="en-GB" sz="2000" dirty="0">
              <a:solidFill>
                <a:srgbClr val="115076"/>
              </a:solidFill>
            </a:endParaRPr>
          </a:p>
        </p:txBody>
      </p:sp>
      <p:sp>
        <p:nvSpPr>
          <p:cNvPr id="22" name="Speech Bubble: Rectangle with Corners Rounded 21">
            <a:extLst>
              <a:ext uri="{FF2B5EF4-FFF2-40B4-BE49-F238E27FC236}">
                <a16:creationId xmlns:a16="http://schemas.microsoft.com/office/drawing/2014/main" id="{7AC224C7-7E8F-472E-98D5-C8D19D6FD81F}"/>
              </a:ext>
            </a:extLst>
          </p:cNvPr>
          <p:cNvSpPr/>
          <p:nvPr/>
        </p:nvSpPr>
        <p:spPr>
          <a:xfrm>
            <a:off x="137600" y="5933521"/>
            <a:ext cx="11726971" cy="388711"/>
          </a:xfrm>
          <a:prstGeom prst="wedgeRoundRectCallout">
            <a:avLst>
              <a:gd name="adj1" fmla="val 51819"/>
              <a:gd name="adj2" fmla="val 17602"/>
              <a:gd name="adj3" fmla="val 16667"/>
            </a:avLst>
          </a:prstGeom>
          <a:solidFill>
            <a:srgbClr val="F2B7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15076"/>
                </a:solidFill>
              </a:rPr>
              <a:t>8. Wir versprechen uns immer, dass</a:t>
            </a:r>
            <a:r>
              <a:rPr lang="de-DE" sz="2000" b="1" dirty="0">
                <a:solidFill>
                  <a:srgbClr val="115076"/>
                </a:solidFill>
              </a:rPr>
              <a:t> </a:t>
            </a:r>
            <a:r>
              <a:rPr lang="de-DE" sz="2000" dirty="0">
                <a:solidFill>
                  <a:srgbClr val="115076"/>
                </a:solidFill>
              </a:rPr>
              <a:t>wir bald wieder zusammen sein werden.</a:t>
            </a:r>
            <a:endParaRPr lang="en-GB" sz="2000" dirty="0">
              <a:solidFill>
                <a:srgbClr val="115076"/>
              </a:solidFill>
            </a:endParaRPr>
          </a:p>
        </p:txBody>
      </p:sp>
      <p:sp>
        <p:nvSpPr>
          <p:cNvPr id="33" name="Rectangle 32">
            <a:extLst>
              <a:ext uri="{FF2B5EF4-FFF2-40B4-BE49-F238E27FC236}">
                <a16:creationId xmlns:a16="http://schemas.microsoft.com/office/drawing/2014/main" id="{643CC545-F172-476B-9AB0-4F945A7B3BAA}"/>
              </a:ext>
            </a:extLst>
          </p:cNvPr>
          <p:cNvSpPr/>
          <p:nvPr/>
        </p:nvSpPr>
        <p:spPr>
          <a:xfrm>
            <a:off x="257341" y="2112797"/>
            <a:ext cx="11487486" cy="400110"/>
          </a:xfrm>
          <a:prstGeom prst="rect">
            <a:avLst/>
          </a:prstGeom>
          <a:solidFill>
            <a:srgbClr val="FCF0EA"/>
          </a:solidFill>
        </p:spPr>
        <p:txBody>
          <a:bodyPr wrap="square">
            <a:spAutoFit/>
          </a:bodyPr>
          <a:lstStyle/>
          <a:p>
            <a:r>
              <a:rPr lang="en-US" sz="2000" dirty="0">
                <a:solidFill>
                  <a:srgbClr val="115076"/>
                </a:solidFill>
              </a:rPr>
              <a:t>2. I sometimes buy new clothes if I want to look different.</a:t>
            </a:r>
            <a:endParaRPr lang="en-GB" sz="2000" dirty="0">
              <a:solidFill>
                <a:srgbClr val="115076"/>
              </a:solidFill>
            </a:endParaRPr>
          </a:p>
        </p:txBody>
      </p:sp>
      <p:sp>
        <p:nvSpPr>
          <p:cNvPr id="34" name="Rectangle 33">
            <a:extLst>
              <a:ext uri="{FF2B5EF4-FFF2-40B4-BE49-F238E27FC236}">
                <a16:creationId xmlns:a16="http://schemas.microsoft.com/office/drawing/2014/main" id="{8EC0DB5B-D14F-46D6-914C-A8F8AB3841D3}"/>
              </a:ext>
            </a:extLst>
          </p:cNvPr>
          <p:cNvSpPr/>
          <p:nvPr/>
        </p:nvSpPr>
        <p:spPr>
          <a:xfrm>
            <a:off x="257341" y="2720456"/>
            <a:ext cx="11487486" cy="400110"/>
          </a:xfrm>
          <a:prstGeom prst="rect">
            <a:avLst/>
          </a:prstGeom>
          <a:solidFill>
            <a:srgbClr val="FBEAE1"/>
          </a:solidFill>
        </p:spPr>
        <p:txBody>
          <a:bodyPr wrap="square">
            <a:spAutoFit/>
          </a:bodyPr>
          <a:lstStyle/>
          <a:p>
            <a:r>
              <a:rPr lang="en-US" sz="2000" dirty="0">
                <a:solidFill>
                  <a:srgbClr val="115076"/>
                </a:solidFill>
              </a:rPr>
              <a:t>3. I spend a few days with family, although I would like to stay at home longer.</a:t>
            </a:r>
            <a:endParaRPr lang="en-GB" sz="2400" dirty="0">
              <a:solidFill>
                <a:srgbClr val="115076"/>
              </a:solidFill>
            </a:endParaRPr>
          </a:p>
        </p:txBody>
      </p:sp>
      <p:sp>
        <p:nvSpPr>
          <p:cNvPr id="36" name="Speech Bubble: Rectangle with Corners Rounded 35">
            <a:extLst>
              <a:ext uri="{FF2B5EF4-FFF2-40B4-BE49-F238E27FC236}">
                <a16:creationId xmlns:a16="http://schemas.microsoft.com/office/drawing/2014/main" id="{B85ED44F-4604-47BB-A064-C1894F01D029}"/>
              </a:ext>
            </a:extLst>
          </p:cNvPr>
          <p:cNvSpPr/>
          <p:nvPr/>
        </p:nvSpPr>
        <p:spPr>
          <a:xfrm>
            <a:off x="126858" y="1255045"/>
            <a:ext cx="11726971" cy="711200"/>
          </a:xfrm>
          <a:prstGeom prst="wedgeRoundRectCallout">
            <a:avLst>
              <a:gd name="adj1" fmla="val 51819"/>
              <a:gd name="adj2" fmla="val 17602"/>
              <a:gd name="adj3" fmla="val 16667"/>
            </a:avLst>
          </a:prstGeom>
          <a:solidFill>
            <a:srgbClr val="FEFA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1. The festival makes everything new! I always clean the house, as I want to prepare myself for the new year.</a:t>
            </a:r>
            <a:endParaRPr lang="en-GB" sz="2000" dirty="0">
              <a:solidFill>
                <a:prstClr val="black"/>
              </a:solidFill>
            </a:endParaRPr>
          </a:p>
        </p:txBody>
      </p:sp>
      <p:sp>
        <p:nvSpPr>
          <p:cNvPr id="37" name="Speech Bubble: Rectangle with Corners Rounded 36">
            <a:extLst>
              <a:ext uri="{FF2B5EF4-FFF2-40B4-BE49-F238E27FC236}">
                <a16:creationId xmlns:a16="http://schemas.microsoft.com/office/drawing/2014/main" id="{4AD5B8C4-DE48-449C-ABFF-F166F33A4875}"/>
              </a:ext>
            </a:extLst>
          </p:cNvPr>
          <p:cNvSpPr/>
          <p:nvPr/>
        </p:nvSpPr>
        <p:spPr>
          <a:xfrm>
            <a:off x="145858" y="3311440"/>
            <a:ext cx="11479230" cy="503516"/>
          </a:xfrm>
          <a:prstGeom prst="wedgeRoundRectCallout">
            <a:avLst>
              <a:gd name="adj1" fmla="val 51819"/>
              <a:gd name="adj2" fmla="val 17602"/>
              <a:gd name="adj3" fmla="val 16667"/>
            </a:avLst>
          </a:prstGeom>
          <a:solidFill>
            <a:srgbClr val="FBE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rgbClr val="115076"/>
                </a:solidFill>
              </a:rPr>
              <a:t>4. Some people take a whole week off and they can then spend more time with the whole family.</a:t>
            </a:r>
            <a:endParaRPr lang="en-GB" sz="2400" dirty="0">
              <a:solidFill>
                <a:srgbClr val="115076"/>
              </a:solidFill>
            </a:endParaRPr>
          </a:p>
        </p:txBody>
      </p:sp>
      <p:sp>
        <p:nvSpPr>
          <p:cNvPr id="38" name="Speech Bubble: Rectangle with Corners Rounded 37">
            <a:extLst>
              <a:ext uri="{FF2B5EF4-FFF2-40B4-BE49-F238E27FC236}">
                <a16:creationId xmlns:a16="http://schemas.microsoft.com/office/drawing/2014/main" id="{D806E86E-0BEE-40FE-B2BF-C24C7C987863}"/>
              </a:ext>
            </a:extLst>
          </p:cNvPr>
          <p:cNvSpPr/>
          <p:nvPr/>
        </p:nvSpPr>
        <p:spPr>
          <a:xfrm>
            <a:off x="123085" y="3926586"/>
            <a:ext cx="11726971" cy="582633"/>
          </a:xfrm>
          <a:prstGeom prst="wedgeRoundRectCallout">
            <a:avLst>
              <a:gd name="adj1" fmla="val 51819"/>
              <a:gd name="adj2" fmla="val 17602"/>
              <a:gd name="adj3" fmla="val 16667"/>
            </a:avLst>
          </a:prstGeom>
          <a:solidFill>
            <a:srgbClr val="F9DE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5. Food is especially important.  For example, we eat a whole fish, because it will bring us luck in the new year.</a:t>
            </a:r>
            <a:endParaRPr lang="en-GB" sz="2400" dirty="0">
              <a:solidFill>
                <a:srgbClr val="115076"/>
              </a:solidFill>
            </a:endParaRPr>
          </a:p>
        </p:txBody>
      </p:sp>
      <p:sp>
        <p:nvSpPr>
          <p:cNvPr id="39" name="Speech Bubble: Rectangle with Corners Rounded 38">
            <a:extLst>
              <a:ext uri="{FF2B5EF4-FFF2-40B4-BE49-F238E27FC236}">
                <a16:creationId xmlns:a16="http://schemas.microsoft.com/office/drawing/2014/main" id="{9B770F3D-CDBD-4C8B-B9D1-2EADD0EA2EB8}"/>
              </a:ext>
            </a:extLst>
          </p:cNvPr>
          <p:cNvSpPr/>
          <p:nvPr/>
        </p:nvSpPr>
        <p:spPr>
          <a:xfrm>
            <a:off x="131344" y="4598984"/>
            <a:ext cx="11726971" cy="582633"/>
          </a:xfrm>
          <a:prstGeom prst="wedgeRoundRectCallout">
            <a:avLst>
              <a:gd name="adj1" fmla="val 51819"/>
              <a:gd name="adj2" fmla="val 17602"/>
              <a:gd name="adj3" fmla="val 16667"/>
            </a:avLst>
          </a:prstGeom>
          <a:solidFill>
            <a:srgbClr val="F7D0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15076"/>
                </a:solidFill>
              </a:rPr>
              <a:t>6. In the night before the new year you open windows and doors as it should also bring us luck.</a:t>
            </a:r>
            <a:endParaRPr lang="en-GB" sz="2400" dirty="0">
              <a:solidFill>
                <a:srgbClr val="115076"/>
              </a:solidFill>
            </a:endParaRPr>
          </a:p>
        </p:txBody>
      </p:sp>
      <p:sp>
        <p:nvSpPr>
          <p:cNvPr id="40" name="Speech Bubble: Rectangle with Corners Rounded 39">
            <a:extLst>
              <a:ext uri="{FF2B5EF4-FFF2-40B4-BE49-F238E27FC236}">
                <a16:creationId xmlns:a16="http://schemas.microsoft.com/office/drawing/2014/main" id="{3708DB3F-1EE0-4ACA-B890-D6395F9666BE}"/>
              </a:ext>
            </a:extLst>
          </p:cNvPr>
          <p:cNvSpPr/>
          <p:nvPr/>
        </p:nvSpPr>
        <p:spPr>
          <a:xfrm>
            <a:off x="123801" y="5287335"/>
            <a:ext cx="11726971" cy="582633"/>
          </a:xfrm>
          <a:prstGeom prst="wedgeRoundRectCallout">
            <a:avLst>
              <a:gd name="adj1" fmla="val 51819"/>
              <a:gd name="adj2" fmla="val 17602"/>
              <a:gd name="adj3" fmla="val 16667"/>
            </a:avLst>
          </a:prstGeom>
          <a:solidFill>
            <a:srgbClr val="F4C4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15076"/>
                </a:solidFill>
              </a:rPr>
              <a:t>7. People always choose red decorations for the houses, because evil monsters should/are supposed to be afraid of the colour red.</a:t>
            </a:r>
            <a:endParaRPr lang="en-GB" sz="2000" dirty="0">
              <a:solidFill>
                <a:srgbClr val="115076"/>
              </a:solidFill>
            </a:endParaRPr>
          </a:p>
        </p:txBody>
      </p:sp>
      <p:sp>
        <p:nvSpPr>
          <p:cNvPr id="41" name="Speech Bubble: Rectangle with Corners Rounded 40">
            <a:extLst>
              <a:ext uri="{FF2B5EF4-FFF2-40B4-BE49-F238E27FC236}">
                <a16:creationId xmlns:a16="http://schemas.microsoft.com/office/drawing/2014/main" id="{9D7A831A-66D4-4668-81D9-5B88935BD685}"/>
              </a:ext>
            </a:extLst>
          </p:cNvPr>
          <p:cNvSpPr/>
          <p:nvPr/>
        </p:nvSpPr>
        <p:spPr>
          <a:xfrm>
            <a:off x="131344" y="5939315"/>
            <a:ext cx="11726971" cy="388711"/>
          </a:xfrm>
          <a:prstGeom prst="wedgeRoundRectCallout">
            <a:avLst>
              <a:gd name="adj1" fmla="val 51819"/>
              <a:gd name="adj2" fmla="val 17602"/>
              <a:gd name="adj3" fmla="val 16667"/>
            </a:avLst>
          </a:prstGeom>
          <a:solidFill>
            <a:srgbClr val="F2B7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15076"/>
                </a:solidFill>
              </a:rPr>
              <a:t>8. We always promise ourselves that we will soon be together again.</a:t>
            </a:r>
            <a:endParaRPr lang="en-GB" sz="2000" dirty="0">
              <a:solidFill>
                <a:srgbClr val="115076"/>
              </a:solidFill>
            </a:endParaRPr>
          </a:p>
        </p:txBody>
      </p:sp>
      <p:pic>
        <p:nvPicPr>
          <p:cNvPr id="6" name="Picture 5" descr="A person with the hand on the chin&#10;&#10;Description automatically generated with low confidence">
            <a:extLst>
              <a:ext uri="{FF2B5EF4-FFF2-40B4-BE49-F238E27FC236}">
                <a16:creationId xmlns:a16="http://schemas.microsoft.com/office/drawing/2014/main" id="{EA82B879-8D60-4D76-944A-F0E94D6CFD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1250" y="246708"/>
            <a:ext cx="1381230" cy="920460"/>
          </a:xfrm>
          <a:prstGeom prst="rect">
            <a:avLst/>
          </a:prstGeom>
        </p:spPr>
      </p:pic>
    </p:spTree>
    <p:extLst>
      <p:ext uri="{BB962C8B-B14F-4D97-AF65-F5344CB8AC3E}">
        <p14:creationId xmlns:p14="http://schemas.microsoft.com/office/powerpoint/2010/main" val="15062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6" grpId="0" animBg="1"/>
      <p:bldP spid="37" grpId="0" animBg="1"/>
      <p:bldP spid="38" grpId="0" animBg="1"/>
      <p:bldP spid="39" grpId="0" animBg="1"/>
      <p:bldP spid="40" grpId="0" animBg="1"/>
      <p:bldP spid="4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7A89D25A-7162-4828-94A0-EDF7F0C5B97B}"/>
              </a:ext>
            </a:extLst>
          </p:cNvPr>
          <p:cNvGraphicFramePr>
            <a:graphicFrameLocks noGrp="1"/>
          </p:cNvGraphicFramePr>
          <p:nvPr/>
        </p:nvGraphicFramePr>
        <p:xfrm>
          <a:off x="235751" y="1101098"/>
          <a:ext cx="11720500" cy="4975910"/>
        </p:xfrm>
        <a:graphic>
          <a:graphicData uri="http://schemas.openxmlformats.org/drawingml/2006/table">
            <a:tbl>
              <a:tblPr firstRow="1" bandRow="1">
                <a:tableStyleId>{5940675A-B579-460E-94D1-54222C63F5DA}</a:tableStyleId>
              </a:tblPr>
              <a:tblGrid>
                <a:gridCol w="2930125">
                  <a:extLst>
                    <a:ext uri="{9D8B030D-6E8A-4147-A177-3AD203B41FA5}">
                      <a16:colId xmlns:a16="http://schemas.microsoft.com/office/drawing/2014/main" val="4218511066"/>
                    </a:ext>
                  </a:extLst>
                </a:gridCol>
                <a:gridCol w="2930125">
                  <a:extLst>
                    <a:ext uri="{9D8B030D-6E8A-4147-A177-3AD203B41FA5}">
                      <a16:colId xmlns:a16="http://schemas.microsoft.com/office/drawing/2014/main" val="1421711129"/>
                    </a:ext>
                  </a:extLst>
                </a:gridCol>
                <a:gridCol w="2930125">
                  <a:extLst>
                    <a:ext uri="{9D8B030D-6E8A-4147-A177-3AD203B41FA5}">
                      <a16:colId xmlns:a16="http://schemas.microsoft.com/office/drawing/2014/main" val="2997456581"/>
                    </a:ext>
                  </a:extLst>
                </a:gridCol>
                <a:gridCol w="2930125">
                  <a:extLst>
                    <a:ext uri="{9D8B030D-6E8A-4147-A177-3AD203B41FA5}">
                      <a16:colId xmlns:a16="http://schemas.microsoft.com/office/drawing/2014/main" val="1216760198"/>
                    </a:ext>
                  </a:extLst>
                </a:gridCol>
              </a:tblGrid>
              <a:tr h="995182">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05845780"/>
                  </a:ext>
                </a:extLst>
              </a:tr>
              <a:tr h="995182">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17481603"/>
                  </a:ext>
                </a:extLst>
              </a:tr>
              <a:tr h="995182">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548373279"/>
                  </a:ext>
                </a:extLst>
              </a:tr>
              <a:tr h="995182">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26786343"/>
                  </a:ext>
                </a:extLst>
              </a:tr>
              <a:tr h="995182">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029806084"/>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0303"/>
            <a:ext cx="2743200" cy="869950"/>
          </a:xfrm>
          <a:prstGeom prst="rect">
            <a:avLst/>
          </a:prstGeom>
        </p:spPr>
      </p:pic>
      <p:sp>
        <p:nvSpPr>
          <p:cNvPr id="4" name="Title 3"/>
          <p:cNvSpPr>
            <a:spLocks noGrp="1"/>
          </p:cNvSpPr>
          <p:nvPr>
            <p:ph type="title"/>
          </p:nvPr>
        </p:nvSpPr>
        <p:spPr>
          <a:xfrm>
            <a:off x="0" y="168433"/>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036798" y="247046"/>
            <a:ext cx="292209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848455" y="197528"/>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a:t>
            </a:r>
          </a:p>
        </p:txBody>
      </p:sp>
      <p:sp>
        <p:nvSpPr>
          <p:cNvPr id="6" name="Rectangle 5">
            <a:extLst>
              <a:ext uri="{FF2B5EF4-FFF2-40B4-BE49-F238E27FC236}">
                <a16:creationId xmlns:a16="http://schemas.microsoft.com/office/drawing/2014/main" id="{6E7AA284-EE71-4AB3-8079-6ABFDF387E47}"/>
              </a:ext>
            </a:extLst>
          </p:cNvPr>
          <p:cNvSpPr/>
          <p:nvPr/>
        </p:nvSpPr>
        <p:spPr>
          <a:xfrm>
            <a:off x="235749" y="110158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a:t>
            </a:r>
          </a:p>
        </p:txBody>
      </p:sp>
      <p:sp>
        <p:nvSpPr>
          <p:cNvPr id="8" name="Rectangle 7">
            <a:extLst>
              <a:ext uri="{FF2B5EF4-FFF2-40B4-BE49-F238E27FC236}">
                <a16:creationId xmlns:a16="http://schemas.microsoft.com/office/drawing/2014/main" id="{FA2EC06A-B078-4488-A472-1D0F94EF1F49}"/>
              </a:ext>
            </a:extLst>
          </p:cNvPr>
          <p:cNvSpPr/>
          <p:nvPr/>
        </p:nvSpPr>
        <p:spPr>
          <a:xfrm>
            <a:off x="235749" y="2100261"/>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2</a:t>
            </a:r>
          </a:p>
        </p:txBody>
      </p:sp>
      <p:sp>
        <p:nvSpPr>
          <p:cNvPr id="9" name="Rectangle 8">
            <a:extLst>
              <a:ext uri="{FF2B5EF4-FFF2-40B4-BE49-F238E27FC236}">
                <a16:creationId xmlns:a16="http://schemas.microsoft.com/office/drawing/2014/main" id="{7AB63A4B-E6C6-4944-8921-A623C077A20C}"/>
              </a:ext>
            </a:extLst>
          </p:cNvPr>
          <p:cNvSpPr/>
          <p:nvPr/>
        </p:nvSpPr>
        <p:spPr>
          <a:xfrm>
            <a:off x="235749" y="3100185"/>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3</a:t>
            </a:r>
          </a:p>
        </p:txBody>
      </p:sp>
      <p:sp>
        <p:nvSpPr>
          <p:cNvPr id="10" name="Rectangle 9">
            <a:extLst>
              <a:ext uri="{FF2B5EF4-FFF2-40B4-BE49-F238E27FC236}">
                <a16:creationId xmlns:a16="http://schemas.microsoft.com/office/drawing/2014/main" id="{F8449627-B323-4020-8C65-176B6A92998D}"/>
              </a:ext>
            </a:extLst>
          </p:cNvPr>
          <p:cNvSpPr/>
          <p:nvPr/>
        </p:nvSpPr>
        <p:spPr>
          <a:xfrm>
            <a:off x="235749" y="4087977"/>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4</a:t>
            </a:r>
          </a:p>
        </p:txBody>
      </p:sp>
      <p:sp>
        <p:nvSpPr>
          <p:cNvPr id="11" name="Rectangle 10">
            <a:extLst>
              <a:ext uri="{FF2B5EF4-FFF2-40B4-BE49-F238E27FC236}">
                <a16:creationId xmlns:a16="http://schemas.microsoft.com/office/drawing/2014/main" id="{A959A256-62F6-4061-A408-C8612EA65EEA}"/>
              </a:ext>
            </a:extLst>
          </p:cNvPr>
          <p:cNvSpPr/>
          <p:nvPr/>
        </p:nvSpPr>
        <p:spPr>
          <a:xfrm>
            <a:off x="235749" y="5089216"/>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5</a:t>
            </a:r>
          </a:p>
        </p:txBody>
      </p:sp>
      <p:sp>
        <p:nvSpPr>
          <p:cNvPr id="12" name="Rectangle 11">
            <a:extLst>
              <a:ext uri="{FF2B5EF4-FFF2-40B4-BE49-F238E27FC236}">
                <a16:creationId xmlns:a16="http://schemas.microsoft.com/office/drawing/2014/main" id="{1D87F1AC-CA63-49AA-8CB9-7425BFEF9271}"/>
              </a:ext>
            </a:extLst>
          </p:cNvPr>
          <p:cNvSpPr/>
          <p:nvPr/>
        </p:nvSpPr>
        <p:spPr>
          <a:xfrm>
            <a:off x="3169854" y="1101098"/>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6</a:t>
            </a:r>
          </a:p>
        </p:txBody>
      </p:sp>
      <p:sp>
        <p:nvSpPr>
          <p:cNvPr id="14" name="Rectangle 13">
            <a:extLst>
              <a:ext uri="{FF2B5EF4-FFF2-40B4-BE49-F238E27FC236}">
                <a16:creationId xmlns:a16="http://schemas.microsoft.com/office/drawing/2014/main" id="{7AEE87AF-34C4-47C7-9D5D-1721630AED6F}"/>
              </a:ext>
            </a:extLst>
          </p:cNvPr>
          <p:cNvSpPr/>
          <p:nvPr/>
        </p:nvSpPr>
        <p:spPr>
          <a:xfrm>
            <a:off x="3169854" y="2089728"/>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7</a:t>
            </a:r>
          </a:p>
        </p:txBody>
      </p:sp>
      <p:sp>
        <p:nvSpPr>
          <p:cNvPr id="15" name="Rectangle 14">
            <a:extLst>
              <a:ext uri="{FF2B5EF4-FFF2-40B4-BE49-F238E27FC236}">
                <a16:creationId xmlns:a16="http://schemas.microsoft.com/office/drawing/2014/main" id="{A51B7F70-4DA2-4B55-B4D2-9DC6E959FF45}"/>
              </a:ext>
            </a:extLst>
          </p:cNvPr>
          <p:cNvSpPr/>
          <p:nvPr/>
        </p:nvSpPr>
        <p:spPr>
          <a:xfrm>
            <a:off x="3169854" y="308965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8</a:t>
            </a:r>
          </a:p>
        </p:txBody>
      </p:sp>
      <p:sp>
        <p:nvSpPr>
          <p:cNvPr id="16" name="Rectangle 15">
            <a:extLst>
              <a:ext uri="{FF2B5EF4-FFF2-40B4-BE49-F238E27FC236}">
                <a16:creationId xmlns:a16="http://schemas.microsoft.com/office/drawing/2014/main" id="{EC0FB043-D828-4513-964E-1EAB846D1B3B}"/>
              </a:ext>
            </a:extLst>
          </p:cNvPr>
          <p:cNvSpPr/>
          <p:nvPr/>
        </p:nvSpPr>
        <p:spPr>
          <a:xfrm>
            <a:off x="3169854" y="407744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9</a:t>
            </a:r>
          </a:p>
        </p:txBody>
      </p:sp>
      <p:sp>
        <p:nvSpPr>
          <p:cNvPr id="17" name="Rectangle 16">
            <a:extLst>
              <a:ext uri="{FF2B5EF4-FFF2-40B4-BE49-F238E27FC236}">
                <a16:creationId xmlns:a16="http://schemas.microsoft.com/office/drawing/2014/main" id="{2039DE3E-DCF8-48AA-86BF-7A385F9F491D}"/>
              </a:ext>
            </a:extLst>
          </p:cNvPr>
          <p:cNvSpPr/>
          <p:nvPr/>
        </p:nvSpPr>
        <p:spPr>
          <a:xfrm>
            <a:off x="3169854" y="507868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10</a:t>
            </a:r>
          </a:p>
        </p:txBody>
      </p:sp>
      <p:sp>
        <p:nvSpPr>
          <p:cNvPr id="18" name="Rectangle 17">
            <a:extLst>
              <a:ext uri="{FF2B5EF4-FFF2-40B4-BE49-F238E27FC236}">
                <a16:creationId xmlns:a16="http://schemas.microsoft.com/office/drawing/2014/main" id="{93F42215-833D-41E4-8F9C-F4A683B38CA2}"/>
              </a:ext>
            </a:extLst>
          </p:cNvPr>
          <p:cNvSpPr/>
          <p:nvPr/>
        </p:nvSpPr>
        <p:spPr>
          <a:xfrm>
            <a:off x="6103959" y="110158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11</a:t>
            </a:r>
          </a:p>
        </p:txBody>
      </p:sp>
      <p:sp>
        <p:nvSpPr>
          <p:cNvPr id="19" name="Rectangle 18">
            <a:extLst>
              <a:ext uri="{FF2B5EF4-FFF2-40B4-BE49-F238E27FC236}">
                <a16:creationId xmlns:a16="http://schemas.microsoft.com/office/drawing/2014/main" id="{BB2363CE-EF6F-46EA-A847-92D27CFC59D6}"/>
              </a:ext>
            </a:extLst>
          </p:cNvPr>
          <p:cNvSpPr/>
          <p:nvPr/>
        </p:nvSpPr>
        <p:spPr>
          <a:xfrm>
            <a:off x="6103959" y="2100261"/>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12</a:t>
            </a:r>
          </a:p>
        </p:txBody>
      </p:sp>
      <p:sp>
        <p:nvSpPr>
          <p:cNvPr id="20" name="Rectangle 19">
            <a:extLst>
              <a:ext uri="{FF2B5EF4-FFF2-40B4-BE49-F238E27FC236}">
                <a16:creationId xmlns:a16="http://schemas.microsoft.com/office/drawing/2014/main" id="{2AC2EA6F-E72D-4563-BB70-5CC4E1969FEC}"/>
              </a:ext>
            </a:extLst>
          </p:cNvPr>
          <p:cNvSpPr/>
          <p:nvPr/>
        </p:nvSpPr>
        <p:spPr>
          <a:xfrm>
            <a:off x="6103959" y="3100185"/>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13</a:t>
            </a:r>
          </a:p>
        </p:txBody>
      </p:sp>
      <p:sp>
        <p:nvSpPr>
          <p:cNvPr id="21" name="Rectangle 20">
            <a:extLst>
              <a:ext uri="{FF2B5EF4-FFF2-40B4-BE49-F238E27FC236}">
                <a16:creationId xmlns:a16="http://schemas.microsoft.com/office/drawing/2014/main" id="{075BA474-FEDD-4AFA-A94B-97B7D5AFFD3B}"/>
              </a:ext>
            </a:extLst>
          </p:cNvPr>
          <p:cNvSpPr/>
          <p:nvPr/>
        </p:nvSpPr>
        <p:spPr>
          <a:xfrm>
            <a:off x="6103959" y="4087977"/>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14</a:t>
            </a:r>
          </a:p>
        </p:txBody>
      </p:sp>
      <p:sp>
        <p:nvSpPr>
          <p:cNvPr id="22" name="Rectangle 21">
            <a:extLst>
              <a:ext uri="{FF2B5EF4-FFF2-40B4-BE49-F238E27FC236}">
                <a16:creationId xmlns:a16="http://schemas.microsoft.com/office/drawing/2014/main" id="{73CC51B1-F261-479C-8F4B-C389E211AB8B}"/>
              </a:ext>
            </a:extLst>
          </p:cNvPr>
          <p:cNvSpPr/>
          <p:nvPr/>
        </p:nvSpPr>
        <p:spPr>
          <a:xfrm>
            <a:off x="6103959" y="5089216"/>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15</a:t>
            </a:r>
          </a:p>
        </p:txBody>
      </p:sp>
      <p:sp>
        <p:nvSpPr>
          <p:cNvPr id="23" name="Rectangle 22">
            <a:extLst>
              <a:ext uri="{FF2B5EF4-FFF2-40B4-BE49-F238E27FC236}">
                <a16:creationId xmlns:a16="http://schemas.microsoft.com/office/drawing/2014/main" id="{D97191B6-71E2-45A0-9FAA-F908CD1F071E}"/>
              </a:ext>
            </a:extLst>
          </p:cNvPr>
          <p:cNvSpPr/>
          <p:nvPr/>
        </p:nvSpPr>
        <p:spPr>
          <a:xfrm>
            <a:off x="9038064" y="1101098"/>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16</a:t>
            </a:r>
          </a:p>
        </p:txBody>
      </p:sp>
      <p:sp>
        <p:nvSpPr>
          <p:cNvPr id="24" name="Rectangle 23">
            <a:extLst>
              <a:ext uri="{FF2B5EF4-FFF2-40B4-BE49-F238E27FC236}">
                <a16:creationId xmlns:a16="http://schemas.microsoft.com/office/drawing/2014/main" id="{6E9FA11B-C886-47F6-9A81-76F3294CF53F}"/>
              </a:ext>
            </a:extLst>
          </p:cNvPr>
          <p:cNvSpPr/>
          <p:nvPr/>
        </p:nvSpPr>
        <p:spPr>
          <a:xfrm>
            <a:off x="9038064" y="2089728"/>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17</a:t>
            </a:r>
          </a:p>
        </p:txBody>
      </p:sp>
      <p:sp>
        <p:nvSpPr>
          <p:cNvPr id="25" name="Rectangle 24">
            <a:extLst>
              <a:ext uri="{FF2B5EF4-FFF2-40B4-BE49-F238E27FC236}">
                <a16:creationId xmlns:a16="http://schemas.microsoft.com/office/drawing/2014/main" id="{885FAD2F-DAF3-4059-B219-466B142901D3}"/>
              </a:ext>
            </a:extLst>
          </p:cNvPr>
          <p:cNvSpPr/>
          <p:nvPr/>
        </p:nvSpPr>
        <p:spPr>
          <a:xfrm>
            <a:off x="9038064" y="308965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18</a:t>
            </a:r>
          </a:p>
        </p:txBody>
      </p:sp>
      <p:sp>
        <p:nvSpPr>
          <p:cNvPr id="26" name="Rectangle 25">
            <a:extLst>
              <a:ext uri="{FF2B5EF4-FFF2-40B4-BE49-F238E27FC236}">
                <a16:creationId xmlns:a16="http://schemas.microsoft.com/office/drawing/2014/main" id="{4892F96E-C891-4848-A036-5B23ABEF3AF6}"/>
              </a:ext>
            </a:extLst>
          </p:cNvPr>
          <p:cNvSpPr/>
          <p:nvPr/>
        </p:nvSpPr>
        <p:spPr>
          <a:xfrm>
            <a:off x="9038064" y="407744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19</a:t>
            </a:r>
          </a:p>
        </p:txBody>
      </p:sp>
      <p:sp>
        <p:nvSpPr>
          <p:cNvPr id="27" name="Rectangle 26">
            <a:extLst>
              <a:ext uri="{FF2B5EF4-FFF2-40B4-BE49-F238E27FC236}">
                <a16:creationId xmlns:a16="http://schemas.microsoft.com/office/drawing/2014/main" id="{70254FB9-B4BB-4469-B2E6-845B34769260}"/>
              </a:ext>
            </a:extLst>
          </p:cNvPr>
          <p:cNvSpPr/>
          <p:nvPr/>
        </p:nvSpPr>
        <p:spPr>
          <a:xfrm>
            <a:off x="9038064" y="507868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20</a:t>
            </a:r>
          </a:p>
        </p:txBody>
      </p:sp>
      <p:sp>
        <p:nvSpPr>
          <p:cNvPr id="48" name="TextBox 47">
            <a:extLst>
              <a:ext uri="{FF2B5EF4-FFF2-40B4-BE49-F238E27FC236}">
                <a16:creationId xmlns:a16="http://schemas.microsoft.com/office/drawing/2014/main" id="{8AECB5EF-AE77-40A0-A066-6002DA6436D0}"/>
              </a:ext>
            </a:extLst>
          </p:cNvPr>
          <p:cNvSpPr txBox="1"/>
          <p:nvPr/>
        </p:nvSpPr>
        <p:spPr>
          <a:xfrm>
            <a:off x="9566552" y="5134238"/>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accept</a:t>
            </a:r>
          </a:p>
        </p:txBody>
      </p:sp>
      <p:sp>
        <p:nvSpPr>
          <p:cNvPr id="50" name="TextBox 49">
            <a:extLst>
              <a:ext uri="{FF2B5EF4-FFF2-40B4-BE49-F238E27FC236}">
                <a16:creationId xmlns:a16="http://schemas.microsoft.com/office/drawing/2014/main" id="{941ED81D-7C35-4455-844F-4CC6DC7F336B}"/>
              </a:ext>
            </a:extLst>
          </p:cNvPr>
          <p:cNvSpPr txBox="1"/>
          <p:nvPr/>
        </p:nvSpPr>
        <p:spPr>
          <a:xfrm>
            <a:off x="907360" y="1668736"/>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kaum</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A43E4C00-DE2B-4B51-9CA3-CBF253441702}"/>
              </a:ext>
            </a:extLst>
          </p:cNvPr>
          <p:cNvSpPr txBox="1"/>
          <p:nvPr/>
        </p:nvSpPr>
        <p:spPr>
          <a:xfrm>
            <a:off x="907360" y="2682453"/>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fangen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AE393D50-E96E-49E4-91FD-F5C9B0E323B7}"/>
              </a:ext>
            </a:extLst>
          </p:cNvPr>
          <p:cNvSpPr txBox="1"/>
          <p:nvPr/>
        </p:nvSpPr>
        <p:spPr>
          <a:xfrm>
            <a:off x="821225" y="3685919"/>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anschauen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FD7F8300-5E2D-48B8-82EB-2496A5097315}"/>
              </a:ext>
            </a:extLst>
          </p:cNvPr>
          <p:cNvSpPr txBox="1"/>
          <p:nvPr/>
        </p:nvSpPr>
        <p:spPr>
          <a:xfrm>
            <a:off x="821225" y="4663663"/>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aufstehen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F56AF99C-AAD9-434B-9756-CFB661C35F54}"/>
              </a:ext>
            </a:extLst>
          </p:cNvPr>
          <p:cNvSpPr txBox="1"/>
          <p:nvPr/>
        </p:nvSpPr>
        <p:spPr>
          <a:xfrm>
            <a:off x="821225" y="5653228"/>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stattfinden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D205936B-78FF-4FDB-A952-476B29B153C9}"/>
              </a:ext>
            </a:extLst>
          </p:cNvPr>
          <p:cNvSpPr txBox="1"/>
          <p:nvPr/>
        </p:nvSpPr>
        <p:spPr>
          <a:xfrm>
            <a:off x="3847850" y="1669106"/>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relativ</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BD0A97ED-9461-4683-9FEA-BA36C4235B97}"/>
              </a:ext>
            </a:extLst>
          </p:cNvPr>
          <p:cNvSpPr txBox="1"/>
          <p:nvPr/>
        </p:nvSpPr>
        <p:spPr>
          <a:xfrm>
            <a:off x="3883243" y="2695040"/>
            <a:ext cx="21862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wünsche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mir</a:t>
            </a:r>
          </a:p>
        </p:txBody>
      </p:sp>
      <p:sp>
        <p:nvSpPr>
          <p:cNvPr id="57" name="TextBox 56">
            <a:extLst>
              <a:ext uri="{FF2B5EF4-FFF2-40B4-BE49-F238E27FC236}">
                <a16:creationId xmlns:a16="http://schemas.microsoft.com/office/drawing/2014/main" id="{6D996AB0-C3FF-4816-A1BC-87131DB3CD7C}"/>
              </a:ext>
            </a:extLst>
          </p:cNvPr>
          <p:cNvSpPr txBox="1"/>
          <p:nvPr/>
        </p:nvSpPr>
        <p:spPr>
          <a:xfrm>
            <a:off x="3823685" y="3666351"/>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aussehen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C5FCF7B8-6795-4397-9C4B-8C2F90430439}"/>
              </a:ext>
            </a:extLst>
          </p:cNvPr>
          <p:cNvSpPr txBox="1"/>
          <p:nvPr/>
        </p:nvSpPr>
        <p:spPr>
          <a:xfrm>
            <a:off x="3794883" y="4689106"/>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danken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C9AF4C30-0048-4ED3-A1D0-F00B81809E8B}"/>
              </a:ext>
            </a:extLst>
          </p:cNvPr>
          <p:cNvSpPr txBox="1"/>
          <p:nvPr/>
        </p:nvSpPr>
        <p:spPr>
          <a:xfrm>
            <a:off x="3769375" y="5611343"/>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Liste</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33969E47-4DF3-4BBD-AB5E-102C184F4418}"/>
              </a:ext>
            </a:extLst>
          </p:cNvPr>
          <p:cNvSpPr txBox="1"/>
          <p:nvPr/>
        </p:nvSpPr>
        <p:spPr>
          <a:xfrm>
            <a:off x="6743950" y="1682055"/>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suchen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53FA2C09-49C6-4E52-ABF3-5BCA1AC1B7D3}"/>
              </a:ext>
            </a:extLst>
          </p:cNvPr>
          <p:cNvSpPr txBox="1"/>
          <p:nvPr/>
        </p:nvSpPr>
        <p:spPr>
          <a:xfrm>
            <a:off x="6791305" y="2684882"/>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ankommen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66E88902-5A4A-478B-8896-771052BA6803}"/>
              </a:ext>
            </a:extLst>
          </p:cNvPr>
          <p:cNvSpPr txBox="1"/>
          <p:nvPr/>
        </p:nvSpPr>
        <p:spPr>
          <a:xfrm>
            <a:off x="6705170" y="3688348"/>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klettern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C1307B1B-C3AD-479E-B423-F1870AB25AE0}"/>
              </a:ext>
            </a:extLst>
          </p:cNvPr>
          <p:cNvSpPr txBox="1"/>
          <p:nvPr/>
        </p:nvSpPr>
        <p:spPr>
          <a:xfrm>
            <a:off x="6705170" y="4666092"/>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stellen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BC80DE5B-6B3B-4667-BC19-CFDD3BB05E46}"/>
              </a:ext>
            </a:extLst>
          </p:cNvPr>
          <p:cNvSpPr txBox="1"/>
          <p:nvPr/>
        </p:nvSpPr>
        <p:spPr>
          <a:xfrm>
            <a:off x="6705170" y="5655657"/>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häufig</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16623B30-BFEF-4B52-9BE0-346D6D28E1D0}"/>
              </a:ext>
            </a:extLst>
          </p:cNvPr>
          <p:cNvSpPr txBox="1"/>
          <p:nvPr/>
        </p:nvSpPr>
        <p:spPr>
          <a:xfrm>
            <a:off x="9660209" y="1673031"/>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Konzert</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5CE1045A-CA21-4396-AD35-0F81F1057E50}"/>
              </a:ext>
            </a:extLst>
          </p:cNvPr>
          <p:cNvSpPr txBox="1"/>
          <p:nvPr/>
        </p:nvSpPr>
        <p:spPr>
          <a:xfrm>
            <a:off x="9722016" y="2671435"/>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tanzen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E27D1BCA-FC17-4B25-B71C-25D7F88519C3}"/>
              </a:ext>
            </a:extLst>
          </p:cNvPr>
          <p:cNvSpPr txBox="1"/>
          <p:nvPr/>
        </p:nvSpPr>
        <p:spPr>
          <a:xfrm>
            <a:off x="9635880" y="3674901"/>
            <a:ext cx="20570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versprechen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06D75E2B-0352-433D-A4C3-24753A809405}"/>
              </a:ext>
            </a:extLst>
          </p:cNvPr>
          <p:cNvSpPr txBox="1"/>
          <p:nvPr/>
        </p:nvSpPr>
        <p:spPr>
          <a:xfrm>
            <a:off x="9635881" y="4652645"/>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pro</a:t>
            </a:r>
          </a:p>
        </p:txBody>
      </p:sp>
      <p:sp>
        <p:nvSpPr>
          <p:cNvPr id="69" name="TextBox 68">
            <a:extLst>
              <a:ext uri="{FF2B5EF4-FFF2-40B4-BE49-F238E27FC236}">
                <a16:creationId xmlns:a16="http://schemas.microsoft.com/office/drawing/2014/main" id="{25FD144E-CE59-405A-86F5-14C7323C01BE}"/>
              </a:ext>
            </a:extLst>
          </p:cNvPr>
          <p:cNvSpPr txBox="1"/>
          <p:nvPr/>
        </p:nvSpPr>
        <p:spPr>
          <a:xfrm>
            <a:off x="9635881" y="5642210"/>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annehmen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Rounded Rectangle 31">
            <a:extLst>
              <a:ext uri="{FF2B5EF4-FFF2-40B4-BE49-F238E27FC236}">
                <a16:creationId xmlns:a16="http://schemas.microsoft.com/office/drawing/2014/main" id="{D27203D4-01F5-4915-9F60-FFCA35859814}"/>
              </a:ext>
            </a:extLst>
          </p:cNvPr>
          <p:cNvSpPr/>
          <p:nvPr/>
        </p:nvSpPr>
        <p:spPr>
          <a:xfrm>
            <a:off x="3732046" y="5689699"/>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0" name="Rounded Rectangle 31">
            <a:extLst>
              <a:ext uri="{FF2B5EF4-FFF2-40B4-BE49-F238E27FC236}">
                <a16:creationId xmlns:a16="http://schemas.microsoft.com/office/drawing/2014/main" id="{FC67B329-18FF-4A18-80AD-1467866068F7}"/>
              </a:ext>
            </a:extLst>
          </p:cNvPr>
          <p:cNvSpPr/>
          <p:nvPr/>
        </p:nvSpPr>
        <p:spPr>
          <a:xfrm>
            <a:off x="743749" y="1726350"/>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1" name="Rounded Rectangle 31">
            <a:extLst>
              <a:ext uri="{FF2B5EF4-FFF2-40B4-BE49-F238E27FC236}">
                <a16:creationId xmlns:a16="http://schemas.microsoft.com/office/drawing/2014/main" id="{8B4153AD-B383-45C7-A8BA-4715327295B3}"/>
              </a:ext>
            </a:extLst>
          </p:cNvPr>
          <p:cNvSpPr/>
          <p:nvPr/>
        </p:nvSpPr>
        <p:spPr>
          <a:xfrm>
            <a:off x="781682" y="273286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2" name="Rounded Rectangle 31">
            <a:extLst>
              <a:ext uri="{FF2B5EF4-FFF2-40B4-BE49-F238E27FC236}">
                <a16:creationId xmlns:a16="http://schemas.microsoft.com/office/drawing/2014/main" id="{F64206F0-9D46-4CA2-ACC4-3F0088201932}"/>
              </a:ext>
            </a:extLst>
          </p:cNvPr>
          <p:cNvSpPr/>
          <p:nvPr/>
        </p:nvSpPr>
        <p:spPr>
          <a:xfrm>
            <a:off x="781682" y="3724628"/>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3" name="Rounded Rectangle 31">
            <a:extLst>
              <a:ext uri="{FF2B5EF4-FFF2-40B4-BE49-F238E27FC236}">
                <a16:creationId xmlns:a16="http://schemas.microsoft.com/office/drawing/2014/main" id="{BC66BEBB-AF39-40CC-813E-3A9FFCB5C4CC}"/>
              </a:ext>
            </a:extLst>
          </p:cNvPr>
          <p:cNvSpPr/>
          <p:nvPr/>
        </p:nvSpPr>
        <p:spPr>
          <a:xfrm>
            <a:off x="781682" y="470816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4" name="Rounded Rectangle 31">
            <a:extLst>
              <a:ext uri="{FF2B5EF4-FFF2-40B4-BE49-F238E27FC236}">
                <a16:creationId xmlns:a16="http://schemas.microsoft.com/office/drawing/2014/main" id="{E151A543-2B91-4B54-A760-C5FAC1D5030F}"/>
              </a:ext>
            </a:extLst>
          </p:cNvPr>
          <p:cNvSpPr/>
          <p:nvPr/>
        </p:nvSpPr>
        <p:spPr>
          <a:xfrm>
            <a:off x="781682" y="5689699"/>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5" name="Rounded Rectangle 31">
            <a:extLst>
              <a:ext uri="{FF2B5EF4-FFF2-40B4-BE49-F238E27FC236}">
                <a16:creationId xmlns:a16="http://schemas.microsoft.com/office/drawing/2014/main" id="{9038909C-02F0-48D3-B130-8160A93D9B85}"/>
              </a:ext>
            </a:extLst>
          </p:cNvPr>
          <p:cNvSpPr/>
          <p:nvPr/>
        </p:nvSpPr>
        <p:spPr>
          <a:xfrm>
            <a:off x="3694113" y="1726350"/>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6" name="Rounded Rectangle 31">
            <a:extLst>
              <a:ext uri="{FF2B5EF4-FFF2-40B4-BE49-F238E27FC236}">
                <a16:creationId xmlns:a16="http://schemas.microsoft.com/office/drawing/2014/main" id="{50D80F31-91B2-4B97-A56C-A3BAC0480BD6}"/>
              </a:ext>
            </a:extLst>
          </p:cNvPr>
          <p:cNvSpPr/>
          <p:nvPr/>
        </p:nvSpPr>
        <p:spPr>
          <a:xfrm>
            <a:off x="3732046" y="273286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7" name="Rounded Rectangle 31">
            <a:extLst>
              <a:ext uri="{FF2B5EF4-FFF2-40B4-BE49-F238E27FC236}">
                <a16:creationId xmlns:a16="http://schemas.microsoft.com/office/drawing/2014/main" id="{D8C496C5-C80C-4B0E-8D75-D36C2950909E}"/>
              </a:ext>
            </a:extLst>
          </p:cNvPr>
          <p:cNvSpPr/>
          <p:nvPr/>
        </p:nvSpPr>
        <p:spPr>
          <a:xfrm>
            <a:off x="3732046" y="3724628"/>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8" name="Rounded Rectangle 31">
            <a:extLst>
              <a:ext uri="{FF2B5EF4-FFF2-40B4-BE49-F238E27FC236}">
                <a16:creationId xmlns:a16="http://schemas.microsoft.com/office/drawing/2014/main" id="{16FB6415-48F0-4FC2-9389-6492D2DB2897}"/>
              </a:ext>
            </a:extLst>
          </p:cNvPr>
          <p:cNvSpPr/>
          <p:nvPr/>
        </p:nvSpPr>
        <p:spPr>
          <a:xfrm>
            <a:off x="3732046" y="470816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79" name="Rounded Rectangle 31">
            <a:extLst>
              <a:ext uri="{FF2B5EF4-FFF2-40B4-BE49-F238E27FC236}">
                <a16:creationId xmlns:a16="http://schemas.microsoft.com/office/drawing/2014/main" id="{D68EC059-CB63-4C4B-B498-E4CC7FDB3B69}"/>
              </a:ext>
            </a:extLst>
          </p:cNvPr>
          <p:cNvSpPr/>
          <p:nvPr/>
        </p:nvSpPr>
        <p:spPr>
          <a:xfrm>
            <a:off x="9543609" y="470816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0" name="Rounded Rectangle 31">
            <a:extLst>
              <a:ext uri="{FF2B5EF4-FFF2-40B4-BE49-F238E27FC236}">
                <a16:creationId xmlns:a16="http://schemas.microsoft.com/office/drawing/2014/main" id="{006CE78C-9B37-4FCF-BB7A-9E593D14139A}"/>
              </a:ext>
            </a:extLst>
          </p:cNvPr>
          <p:cNvSpPr/>
          <p:nvPr/>
        </p:nvSpPr>
        <p:spPr>
          <a:xfrm>
            <a:off x="6610432" y="1726350"/>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1" name="Rounded Rectangle 31">
            <a:extLst>
              <a:ext uri="{FF2B5EF4-FFF2-40B4-BE49-F238E27FC236}">
                <a16:creationId xmlns:a16="http://schemas.microsoft.com/office/drawing/2014/main" id="{A32CBA71-E9F4-451C-B250-EB594E33501E}"/>
              </a:ext>
            </a:extLst>
          </p:cNvPr>
          <p:cNvSpPr/>
          <p:nvPr/>
        </p:nvSpPr>
        <p:spPr>
          <a:xfrm>
            <a:off x="6648365" y="273286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2" name="Rounded Rectangle 31">
            <a:extLst>
              <a:ext uri="{FF2B5EF4-FFF2-40B4-BE49-F238E27FC236}">
                <a16:creationId xmlns:a16="http://schemas.microsoft.com/office/drawing/2014/main" id="{D9AE4C80-0950-49C3-9891-B63AFEDE739D}"/>
              </a:ext>
            </a:extLst>
          </p:cNvPr>
          <p:cNvSpPr/>
          <p:nvPr/>
        </p:nvSpPr>
        <p:spPr>
          <a:xfrm>
            <a:off x="6648365" y="5689699"/>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3" name="Rounded Rectangle 31">
            <a:extLst>
              <a:ext uri="{FF2B5EF4-FFF2-40B4-BE49-F238E27FC236}">
                <a16:creationId xmlns:a16="http://schemas.microsoft.com/office/drawing/2014/main" id="{99F09FDE-ADC0-4B5B-A034-E388BF76250A}"/>
              </a:ext>
            </a:extLst>
          </p:cNvPr>
          <p:cNvSpPr/>
          <p:nvPr/>
        </p:nvSpPr>
        <p:spPr>
          <a:xfrm>
            <a:off x="6648365" y="3724628"/>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4" name="Rounded Rectangle 31">
            <a:extLst>
              <a:ext uri="{FF2B5EF4-FFF2-40B4-BE49-F238E27FC236}">
                <a16:creationId xmlns:a16="http://schemas.microsoft.com/office/drawing/2014/main" id="{A6E7ED78-0372-4F04-BAEF-39E6E343F58D}"/>
              </a:ext>
            </a:extLst>
          </p:cNvPr>
          <p:cNvSpPr/>
          <p:nvPr/>
        </p:nvSpPr>
        <p:spPr>
          <a:xfrm>
            <a:off x="6648365" y="470816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5" name="Rounded Rectangle 31">
            <a:extLst>
              <a:ext uri="{FF2B5EF4-FFF2-40B4-BE49-F238E27FC236}">
                <a16:creationId xmlns:a16="http://schemas.microsoft.com/office/drawing/2014/main" id="{374446A6-D5B8-4351-AB43-EC862CCBD673}"/>
              </a:ext>
            </a:extLst>
          </p:cNvPr>
          <p:cNvSpPr/>
          <p:nvPr/>
        </p:nvSpPr>
        <p:spPr>
          <a:xfrm>
            <a:off x="9505676" y="1726350"/>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6" name="Rounded Rectangle 31">
            <a:extLst>
              <a:ext uri="{FF2B5EF4-FFF2-40B4-BE49-F238E27FC236}">
                <a16:creationId xmlns:a16="http://schemas.microsoft.com/office/drawing/2014/main" id="{3C1C8BC8-3A54-4141-8A12-FEE013342754}"/>
              </a:ext>
            </a:extLst>
          </p:cNvPr>
          <p:cNvSpPr/>
          <p:nvPr/>
        </p:nvSpPr>
        <p:spPr>
          <a:xfrm>
            <a:off x="9543609" y="273286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7" name="Rounded Rectangle 31">
            <a:extLst>
              <a:ext uri="{FF2B5EF4-FFF2-40B4-BE49-F238E27FC236}">
                <a16:creationId xmlns:a16="http://schemas.microsoft.com/office/drawing/2014/main" id="{4FE061D4-26BF-4850-B7E3-83AE1E4A35D7}"/>
              </a:ext>
            </a:extLst>
          </p:cNvPr>
          <p:cNvSpPr/>
          <p:nvPr/>
        </p:nvSpPr>
        <p:spPr>
          <a:xfrm>
            <a:off x="9543609" y="3724628"/>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8" name="Rounded Rectangle 31">
            <a:extLst>
              <a:ext uri="{FF2B5EF4-FFF2-40B4-BE49-F238E27FC236}">
                <a16:creationId xmlns:a16="http://schemas.microsoft.com/office/drawing/2014/main" id="{EE9A01D5-31D1-4CC4-AFFA-51793852E764}"/>
              </a:ext>
            </a:extLst>
          </p:cNvPr>
          <p:cNvSpPr/>
          <p:nvPr/>
        </p:nvSpPr>
        <p:spPr>
          <a:xfrm>
            <a:off x="9543609" y="5689699"/>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9" name="TextBox 88">
            <a:extLst>
              <a:ext uri="{FF2B5EF4-FFF2-40B4-BE49-F238E27FC236}">
                <a16:creationId xmlns:a16="http://schemas.microsoft.com/office/drawing/2014/main" id="{3CFF9BB4-92AE-4B27-80DD-1E8800E7E18C}"/>
              </a:ext>
            </a:extLst>
          </p:cNvPr>
          <p:cNvSpPr txBox="1"/>
          <p:nvPr/>
        </p:nvSpPr>
        <p:spPr>
          <a:xfrm>
            <a:off x="3769375" y="4188478"/>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thank</a:t>
            </a:r>
          </a:p>
        </p:txBody>
      </p:sp>
      <p:sp>
        <p:nvSpPr>
          <p:cNvPr id="90" name="TextBox 89">
            <a:extLst>
              <a:ext uri="{FF2B5EF4-FFF2-40B4-BE49-F238E27FC236}">
                <a16:creationId xmlns:a16="http://schemas.microsoft.com/office/drawing/2014/main" id="{FD918F9A-8E18-4B96-A7F3-0F8F922127E6}"/>
              </a:ext>
            </a:extLst>
          </p:cNvPr>
          <p:cNvSpPr txBox="1"/>
          <p:nvPr/>
        </p:nvSpPr>
        <p:spPr>
          <a:xfrm>
            <a:off x="816990" y="2211389"/>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catch</a:t>
            </a:r>
          </a:p>
        </p:txBody>
      </p:sp>
      <p:sp>
        <p:nvSpPr>
          <p:cNvPr id="91" name="TextBox 90">
            <a:extLst>
              <a:ext uri="{FF2B5EF4-FFF2-40B4-BE49-F238E27FC236}">
                <a16:creationId xmlns:a16="http://schemas.microsoft.com/office/drawing/2014/main" id="{BF1D43ED-B7B6-4479-8598-297449619D9E}"/>
              </a:ext>
            </a:extLst>
          </p:cNvPr>
          <p:cNvSpPr txBox="1"/>
          <p:nvPr/>
        </p:nvSpPr>
        <p:spPr>
          <a:xfrm>
            <a:off x="3801911" y="2192410"/>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 wish for</a:t>
            </a:r>
          </a:p>
        </p:txBody>
      </p:sp>
      <p:sp>
        <p:nvSpPr>
          <p:cNvPr id="92" name="TextBox 91">
            <a:extLst>
              <a:ext uri="{FF2B5EF4-FFF2-40B4-BE49-F238E27FC236}">
                <a16:creationId xmlns:a16="http://schemas.microsoft.com/office/drawing/2014/main" id="{494F7281-DB7D-46FF-BD68-1C2979FD13BE}"/>
              </a:ext>
            </a:extLst>
          </p:cNvPr>
          <p:cNvSpPr txBox="1"/>
          <p:nvPr/>
        </p:nvSpPr>
        <p:spPr>
          <a:xfrm>
            <a:off x="6743950" y="3219617"/>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climb</a:t>
            </a:r>
          </a:p>
        </p:txBody>
      </p:sp>
      <p:sp>
        <p:nvSpPr>
          <p:cNvPr id="93" name="TextBox 92">
            <a:extLst>
              <a:ext uri="{FF2B5EF4-FFF2-40B4-BE49-F238E27FC236}">
                <a16:creationId xmlns:a16="http://schemas.microsoft.com/office/drawing/2014/main" id="{172C7636-E957-4A72-A1CA-E542397234D0}"/>
              </a:ext>
            </a:extLst>
          </p:cNvPr>
          <p:cNvSpPr txBox="1"/>
          <p:nvPr/>
        </p:nvSpPr>
        <p:spPr>
          <a:xfrm>
            <a:off x="853856" y="5133087"/>
            <a:ext cx="18893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take place</a:t>
            </a:r>
          </a:p>
        </p:txBody>
      </p:sp>
      <p:sp>
        <p:nvSpPr>
          <p:cNvPr id="94" name="TextBox 93">
            <a:extLst>
              <a:ext uri="{FF2B5EF4-FFF2-40B4-BE49-F238E27FC236}">
                <a16:creationId xmlns:a16="http://schemas.microsoft.com/office/drawing/2014/main" id="{9B7B7E03-6568-43CB-83E8-F17AAA430487}"/>
              </a:ext>
            </a:extLst>
          </p:cNvPr>
          <p:cNvSpPr txBox="1"/>
          <p:nvPr/>
        </p:nvSpPr>
        <p:spPr>
          <a:xfrm>
            <a:off x="6770884" y="4148276"/>
            <a:ext cx="19502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put, place</a:t>
            </a:r>
          </a:p>
        </p:txBody>
      </p:sp>
      <p:sp>
        <p:nvSpPr>
          <p:cNvPr id="95" name="TextBox 94">
            <a:extLst>
              <a:ext uri="{FF2B5EF4-FFF2-40B4-BE49-F238E27FC236}">
                <a16:creationId xmlns:a16="http://schemas.microsoft.com/office/drawing/2014/main" id="{BC1BCBE5-3046-4080-B492-A5A07BBF3597}"/>
              </a:ext>
            </a:extLst>
          </p:cNvPr>
          <p:cNvSpPr txBox="1"/>
          <p:nvPr/>
        </p:nvSpPr>
        <p:spPr>
          <a:xfrm>
            <a:off x="9587767" y="3131188"/>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promise</a:t>
            </a:r>
          </a:p>
        </p:txBody>
      </p:sp>
      <p:sp>
        <p:nvSpPr>
          <p:cNvPr id="96" name="TextBox 95">
            <a:extLst>
              <a:ext uri="{FF2B5EF4-FFF2-40B4-BE49-F238E27FC236}">
                <a16:creationId xmlns:a16="http://schemas.microsoft.com/office/drawing/2014/main" id="{C3A3D5E4-23AC-4BA2-81DF-30ABD8527C3A}"/>
              </a:ext>
            </a:extLst>
          </p:cNvPr>
          <p:cNvSpPr txBox="1"/>
          <p:nvPr/>
        </p:nvSpPr>
        <p:spPr>
          <a:xfrm>
            <a:off x="3883243" y="5150338"/>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list</a:t>
            </a:r>
          </a:p>
        </p:txBody>
      </p:sp>
      <p:sp>
        <p:nvSpPr>
          <p:cNvPr id="97" name="TextBox 96">
            <a:extLst>
              <a:ext uri="{FF2B5EF4-FFF2-40B4-BE49-F238E27FC236}">
                <a16:creationId xmlns:a16="http://schemas.microsoft.com/office/drawing/2014/main" id="{E9A0502C-16BA-4F3A-8735-9DEE9E14950F}"/>
              </a:ext>
            </a:extLst>
          </p:cNvPr>
          <p:cNvSpPr txBox="1"/>
          <p:nvPr/>
        </p:nvSpPr>
        <p:spPr>
          <a:xfrm>
            <a:off x="6648365" y="5150338"/>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frequent</a:t>
            </a:r>
          </a:p>
        </p:txBody>
      </p:sp>
      <p:sp>
        <p:nvSpPr>
          <p:cNvPr id="98" name="TextBox 97">
            <a:extLst>
              <a:ext uri="{FF2B5EF4-FFF2-40B4-BE49-F238E27FC236}">
                <a16:creationId xmlns:a16="http://schemas.microsoft.com/office/drawing/2014/main" id="{643C5C35-F95A-4CF3-B489-4A00A843FB1B}"/>
              </a:ext>
            </a:extLst>
          </p:cNvPr>
          <p:cNvSpPr txBox="1"/>
          <p:nvPr/>
        </p:nvSpPr>
        <p:spPr>
          <a:xfrm>
            <a:off x="9639846" y="4122400"/>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per</a:t>
            </a:r>
          </a:p>
        </p:txBody>
      </p:sp>
      <p:sp>
        <p:nvSpPr>
          <p:cNvPr id="99" name="TextBox 98">
            <a:extLst>
              <a:ext uri="{FF2B5EF4-FFF2-40B4-BE49-F238E27FC236}">
                <a16:creationId xmlns:a16="http://schemas.microsoft.com/office/drawing/2014/main" id="{54CB5C44-76DB-4729-A81A-9D0F3D03EBDD}"/>
              </a:ext>
            </a:extLst>
          </p:cNvPr>
          <p:cNvSpPr txBox="1"/>
          <p:nvPr/>
        </p:nvSpPr>
        <p:spPr>
          <a:xfrm>
            <a:off x="3826982" y="1163654"/>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relatively</a:t>
            </a:r>
          </a:p>
        </p:txBody>
      </p:sp>
      <p:sp>
        <p:nvSpPr>
          <p:cNvPr id="100" name="TextBox 99">
            <a:extLst>
              <a:ext uri="{FF2B5EF4-FFF2-40B4-BE49-F238E27FC236}">
                <a16:creationId xmlns:a16="http://schemas.microsoft.com/office/drawing/2014/main" id="{4F2412EF-BC3D-44C1-A2F7-A0A33FF25C78}"/>
              </a:ext>
            </a:extLst>
          </p:cNvPr>
          <p:cNvSpPr txBox="1"/>
          <p:nvPr/>
        </p:nvSpPr>
        <p:spPr>
          <a:xfrm>
            <a:off x="6869767" y="2207299"/>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arrive</a:t>
            </a:r>
          </a:p>
        </p:txBody>
      </p:sp>
      <p:sp>
        <p:nvSpPr>
          <p:cNvPr id="101" name="TextBox 100">
            <a:extLst>
              <a:ext uri="{FF2B5EF4-FFF2-40B4-BE49-F238E27FC236}">
                <a16:creationId xmlns:a16="http://schemas.microsoft.com/office/drawing/2014/main" id="{BCE01608-3B80-4FE8-B033-A4E374EEE550}"/>
              </a:ext>
            </a:extLst>
          </p:cNvPr>
          <p:cNvSpPr txBox="1"/>
          <p:nvPr/>
        </p:nvSpPr>
        <p:spPr>
          <a:xfrm>
            <a:off x="885214" y="3175718"/>
            <a:ext cx="2280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watch, look at</a:t>
            </a:r>
          </a:p>
        </p:txBody>
      </p:sp>
      <p:sp>
        <p:nvSpPr>
          <p:cNvPr id="102" name="TextBox 101">
            <a:extLst>
              <a:ext uri="{FF2B5EF4-FFF2-40B4-BE49-F238E27FC236}">
                <a16:creationId xmlns:a16="http://schemas.microsoft.com/office/drawing/2014/main" id="{D653A61B-1855-447E-B902-3021343C723E}"/>
              </a:ext>
            </a:extLst>
          </p:cNvPr>
          <p:cNvSpPr txBox="1"/>
          <p:nvPr/>
        </p:nvSpPr>
        <p:spPr>
          <a:xfrm>
            <a:off x="3781691" y="3171599"/>
            <a:ext cx="21133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appear, look</a:t>
            </a:r>
          </a:p>
        </p:txBody>
      </p:sp>
      <p:sp>
        <p:nvSpPr>
          <p:cNvPr id="103" name="TextBox 102">
            <a:extLst>
              <a:ext uri="{FF2B5EF4-FFF2-40B4-BE49-F238E27FC236}">
                <a16:creationId xmlns:a16="http://schemas.microsoft.com/office/drawing/2014/main" id="{4D4307B3-F7D9-46EE-A3A0-034E244A3EC6}"/>
              </a:ext>
            </a:extLst>
          </p:cNvPr>
          <p:cNvSpPr txBox="1"/>
          <p:nvPr/>
        </p:nvSpPr>
        <p:spPr>
          <a:xfrm>
            <a:off x="825895" y="1216868"/>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hardly</a:t>
            </a:r>
          </a:p>
        </p:txBody>
      </p:sp>
      <p:sp>
        <p:nvSpPr>
          <p:cNvPr id="104" name="TextBox 103">
            <a:extLst>
              <a:ext uri="{FF2B5EF4-FFF2-40B4-BE49-F238E27FC236}">
                <a16:creationId xmlns:a16="http://schemas.microsoft.com/office/drawing/2014/main" id="{29A30294-F458-43EF-B001-24D5D6EF1BC0}"/>
              </a:ext>
            </a:extLst>
          </p:cNvPr>
          <p:cNvSpPr txBox="1"/>
          <p:nvPr/>
        </p:nvSpPr>
        <p:spPr>
          <a:xfrm>
            <a:off x="9732614" y="1148299"/>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concert</a:t>
            </a:r>
          </a:p>
        </p:txBody>
      </p:sp>
      <p:sp>
        <p:nvSpPr>
          <p:cNvPr id="105" name="TextBox 104">
            <a:extLst>
              <a:ext uri="{FF2B5EF4-FFF2-40B4-BE49-F238E27FC236}">
                <a16:creationId xmlns:a16="http://schemas.microsoft.com/office/drawing/2014/main" id="{2628FEB5-2138-43C4-BD6F-3EE7580B14B8}"/>
              </a:ext>
            </a:extLst>
          </p:cNvPr>
          <p:cNvSpPr txBox="1"/>
          <p:nvPr/>
        </p:nvSpPr>
        <p:spPr>
          <a:xfrm>
            <a:off x="845553" y="4142979"/>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get up</a:t>
            </a:r>
          </a:p>
        </p:txBody>
      </p:sp>
      <p:sp>
        <p:nvSpPr>
          <p:cNvPr id="107" name="TextBox 106">
            <a:extLst>
              <a:ext uri="{FF2B5EF4-FFF2-40B4-BE49-F238E27FC236}">
                <a16:creationId xmlns:a16="http://schemas.microsoft.com/office/drawing/2014/main" id="{4877C4CF-9DC9-46C1-B8C1-B829DD05E068}"/>
              </a:ext>
            </a:extLst>
          </p:cNvPr>
          <p:cNvSpPr txBox="1"/>
          <p:nvPr/>
        </p:nvSpPr>
        <p:spPr>
          <a:xfrm>
            <a:off x="6860187" y="1171052"/>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search </a:t>
            </a:r>
          </a:p>
        </p:txBody>
      </p:sp>
      <p:sp>
        <p:nvSpPr>
          <p:cNvPr id="108" name="TextBox 107">
            <a:extLst>
              <a:ext uri="{FF2B5EF4-FFF2-40B4-BE49-F238E27FC236}">
                <a16:creationId xmlns:a16="http://schemas.microsoft.com/office/drawing/2014/main" id="{0CDE2047-A3A1-400A-AF9A-D7A864607830}"/>
              </a:ext>
            </a:extLst>
          </p:cNvPr>
          <p:cNvSpPr txBox="1"/>
          <p:nvPr/>
        </p:nvSpPr>
        <p:spPr>
          <a:xfrm>
            <a:off x="9732614" y="2199062"/>
            <a:ext cx="1714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dance</a:t>
            </a:r>
          </a:p>
        </p:txBody>
      </p:sp>
    </p:spTree>
    <p:extLst>
      <p:ext uri="{BB962C8B-B14F-4D97-AF65-F5344CB8AC3E}">
        <p14:creationId xmlns:p14="http://schemas.microsoft.com/office/powerpoint/2010/main" val="1461006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 restart="whenNotActive" fill="hold" evtFilter="cancelBubble" nodeType="interactiveSeq">
                <p:stCondLst>
                  <p:cond evt="onClick" delay="0">
                    <p:tgtEl>
                      <p:spTgt spid="7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2" restart="whenNotActive" fill="hold" evtFilter="cancelBubble" nodeType="interactiveSeq">
                <p:stCondLst>
                  <p:cond evt="onClick" delay="0">
                    <p:tgtEl>
                      <p:spTgt spid="7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7" restart="whenNotActive" fill="hold" evtFilter="cancelBubble" nodeType="interactiveSeq">
                <p:stCondLst>
                  <p:cond evt="onClick" delay="0">
                    <p:tgtEl>
                      <p:spTgt spid="7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2" restart="whenNotActive" fill="hold" evtFilter="cancelBubble" nodeType="interactiveSeq">
                <p:stCondLst>
                  <p:cond evt="onClick" delay="0">
                    <p:tgtEl>
                      <p:spTgt spid="7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7" restart="whenNotActive" fill="hold" evtFilter="cancelBubble" nodeType="interactiveSeq">
                <p:stCondLst>
                  <p:cond evt="onClick" delay="0">
                    <p:tgtEl>
                      <p:spTgt spid="7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32" restart="whenNotActive" fill="hold" evtFilter="cancelBubble" nodeType="interactiveSeq">
                <p:stCondLst>
                  <p:cond evt="onClick" delay="0">
                    <p:tgtEl>
                      <p:spTgt spid="7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7" restart="whenNotActive" fill="hold" evtFilter="cancelBubble" nodeType="interactiveSeq">
                <p:stCondLst>
                  <p:cond evt="onClick" delay="0">
                    <p:tgtEl>
                      <p:spTgt spid="76"/>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42" restart="whenNotActive" fill="hold" evtFilter="cancelBubble" nodeType="interactiveSeq">
                <p:stCondLst>
                  <p:cond evt="onClick" delay="0">
                    <p:tgtEl>
                      <p:spTgt spid="77"/>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47" restart="whenNotActive" fill="hold" evtFilter="cancelBubble" nodeType="interactiveSeq">
                <p:stCondLst>
                  <p:cond evt="onClick" delay="0">
                    <p:tgtEl>
                      <p:spTgt spid="78"/>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52" restart="whenNotActive" fill="hold" evtFilter="cancelBubble" nodeType="interactiveSeq">
                <p:stCondLst>
                  <p:cond evt="onClick" delay="0">
                    <p:tgtEl>
                      <p:spTgt spid="79"/>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57" restart="whenNotActive" fill="hold" evtFilter="cancelBubble" nodeType="interactiveSeq">
                <p:stCondLst>
                  <p:cond evt="onClick" delay="0">
                    <p:tgtEl>
                      <p:spTgt spid="80"/>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62" restart="whenNotActive" fill="hold" evtFilter="cancelBubble" nodeType="interactiveSeq">
                <p:stCondLst>
                  <p:cond evt="onClick" delay="0">
                    <p:tgtEl>
                      <p:spTgt spid="81"/>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67" restart="whenNotActive" fill="hold" evtFilter="cancelBubble" nodeType="interactiveSeq">
                <p:stCondLst>
                  <p:cond evt="onClick" delay="0">
                    <p:tgtEl>
                      <p:spTgt spid="8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72" restart="whenNotActive" fill="hold" evtFilter="cancelBubble" nodeType="interactiveSeq">
                <p:stCondLst>
                  <p:cond evt="onClick" delay="0">
                    <p:tgtEl>
                      <p:spTgt spid="83"/>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77" restart="whenNotActive" fill="hold" evtFilter="cancelBubble" nodeType="interactiveSeq">
                <p:stCondLst>
                  <p:cond evt="onClick" delay="0">
                    <p:tgtEl>
                      <p:spTgt spid="84"/>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6"/>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92" restart="whenNotActive" fill="hold" evtFilter="cancelBubble" nodeType="interactiveSeq">
                <p:stCondLst>
                  <p:cond evt="onClick" delay="0">
                    <p:tgtEl>
                      <p:spTgt spid="87"/>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97" restart="whenNotActive" fill="hold" evtFilter="cancelBubble" nodeType="interactiveSeq">
                <p:stCondLst>
                  <p:cond evt="onClick" delay="0">
                    <p:tgtEl>
                      <p:spTgt spid="88"/>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childTnLst>
        </p:cTn>
      </p:par>
    </p:tnLst>
    <p:bldLst>
      <p:bldP spid="4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descr="Shape&#10;&#10;Description automatically generated">
            <a:extLst>
              <a:ext uri="{FF2B5EF4-FFF2-40B4-BE49-F238E27FC236}">
                <a16:creationId xmlns:a16="http://schemas.microsoft.com/office/drawing/2014/main" id="{1C089723-2C73-481D-8BB6-82B99776132D}"/>
              </a:ext>
            </a:extLst>
          </p:cNvPr>
          <p:cNvPicPr>
            <a:picLocks noChangeAspect="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486873" y="569008"/>
            <a:ext cx="6155099" cy="6155099"/>
          </a:xfrm>
          <a:prstGeom prst="rect">
            <a:avLst/>
          </a:prstGeom>
        </p:spPr>
      </p:pic>
      <p:pic>
        <p:nvPicPr>
          <p:cNvPr id="29" name="Picture 28">
            <a:extLst>
              <a:ext uri="{FF2B5EF4-FFF2-40B4-BE49-F238E27FC236}">
                <a16:creationId xmlns:a16="http://schemas.microsoft.com/office/drawing/2014/main" id="{5FBD6D18-C796-40FB-B959-7135D36323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97531">
            <a:off x="2797239" y="4432914"/>
            <a:ext cx="2080658" cy="200913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7" y="169002"/>
            <a:ext cx="3745089" cy="869950"/>
          </a:xfrm>
          <a:prstGeom prst="rect">
            <a:avLst/>
          </a:prstGeom>
        </p:spPr>
      </p:pic>
      <p:sp>
        <p:nvSpPr>
          <p:cNvPr id="4" name="Title 3"/>
          <p:cNvSpPr>
            <a:spLocks noGrp="1"/>
          </p:cNvSpPr>
          <p:nvPr>
            <p:ph type="title"/>
          </p:nvPr>
        </p:nvSpPr>
        <p:spPr>
          <a:xfrm>
            <a:off x="-1437" y="230232"/>
            <a:ext cx="3745089" cy="707849"/>
          </a:xfrm>
        </p:spPr>
        <p:txBody>
          <a:bodyPr>
            <a:normAutofit/>
          </a:bodyPr>
          <a:lstStyle/>
          <a:p>
            <a:r>
              <a:rPr lang="en-GB" sz="3600" b="1" dirty="0">
                <a:solidFill>
                  <a:schemeClr val="bg1"/>
                </a:solidFill>
              </a:rPr>
              <a:t>Ein </a:t>
            </a:r>
            <a:r>
              <a:rPr lang="en-GB" sz="3600" b="1" dirty="0" err="1">
                <a:solidFill>
                  <a:schemeClr val="bg1"/>
                </a:solidFill>
              </a:rPr>
              <a:t>neuer</a:t>
            </a:r>
            <a:r>
              <a:rPr lang="en-GB" sz="3600" b="1" dirty="0">
                <a:solidFill>
                  <a:schemeClr val="bg1"/>
                </a:solidFill>
              </a:rPr>
              <a:t> Start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5">
            <a:extLst>
              <a:ext uri="{FF2B5EF4-FFF2-40B4-BE49-F238E27FC236}">
                <a16:creationId xmlns:a16="http://schemas.microsoft.com/office/drawing/2014/main" id="{FA5050C0-0922-4309-9E20-C0B6F7CB6155}"/>
              </a:ext>
            </a:extLst>
          </p:cNvPr>
          <p:cNvGraphicFramePr>
            <a:graphicFrameLocks noGrp="1"/>
          </p:cNvGraphicFramePr>
          <p:nvPr>
            <p:extLst>
              <p:ext uri="{D42A27DB-BD31-4B8C-83A1-F6EECF244321}">
                <p14:modId xmlns:p14="http://schemas.microsoft.com/office/powerpoint/2010/main" val="3175403375"/>
              </p:ext>
            </p:extLst>
          </p:nvPr>
        </p:nvGraphicFramePr>
        <p:xfrm>
          <a:off x="9366434" y="2184895"/>
          <a:ext cx="2825185" cy="2286000"/>
        </p:xfrm>
        <a:graphic>
          <a:graphicData uri="http://schemas.openxmlformats.org/drawingml/2006/table">
            <a:tbl>
              <a:tblPr firstRow="1" bandRow="1">
                <a:tableStyleId>{00A15C55-8517-42AA-B614-E9B94910E393}</a:tableStyleId>
              </a:tblPr>
              <a:tblGrid>
                <a:gridCol w="1733496">
                  <a:extLst>
                    <a:ext uri="{9D8B030D-6E8A-4147-A177-3AD203B41FA5}">
                      <a16:colId xmlns:a16="http://schemas.microsoft.com/office/drawing/2014/main" val="1611895787"/>
                    </a:ext>
                  </a:extLst>
                </a:gridCol>
                <a:gridCol w="1091689">
                  <a:extLst>
                    <a:ext uri="{9D8B030D-6E8A-4147-A177-3AD203B41FA5}">
                      <a16:colId xmlns:a16="http://schemas.microsoft.com/office/drawing/2014/main" val="3752766340"/>
                    </a:ext>
                  </a:extLst>
                </a:gridCol>
              </a:tblGrid>
              <a:tr h="0">
                <a:tc>
                  <a:txBody>
                    <a:bodyPr/>
                    <a:lstStyle/>
                    <a:p>
                      <a:pPr algn="ctr"/>
                      <a:r>
                        <a:rPr lang="en-US" sz="2400" dirty="0">
                          <a:solidFill>
                            <a:srgbClr val="115076"/>
                          </a:solidFill>
                        </a:rPr>
                        <a:t>         WO3</a:t>
                      </a:r>
                      <a:endParaRPr lang="en-GB" sz="2400" dirty="0">
                        <a:solidFill>
                          <a:srgbClr val="115076"/>
                        </a:solidFill>
                      </a:endParaRPr>
                    </a:p>
                  </a:txBody>
                  <a:tcPr anchor="ctr"/>
                </a:tc>
                <a:tc>
                  <a:txBody>
                    <a:bodyPr/>
                    <a:lstStyle/>
                    <a:p>
                      <a:pPr algn="r"/>
                      <a:r>
                        <a:rPr lang="en-US" sz="2400" dirty="0">
                          <a:solidFill>
                            <a:srgbClr val="115076"/>
                          </a:solidFill>
                        </a:rPr>
                        <a:t>WO 1 </a:t>
                      </a:r>
                      <a:endParaRPr lang="en-GB" sz="2400" dirty="0">
                        <a:solidFill>
                          <a:srgbClr val="115076"/>
                        </a:solidFill>
                      </a:endParaRPr>
                    </a:p>
                  </a:txBody>
                  <a:tcPr anchor="ctr"/>
                </a:tc>
                <a:extLst>
                  <a:ext uri="{0D108BD9-81ED-4DB2-BD59-A6C34878D82A}">
                    <a16:rowId xmlns:a16="http://schemas.microsoft.com/office/drawing/2014/main" val="1500324733"/>
                  </a:ext>
                </a:extLst>
              </a:tr>
              <a:tr h="370840">
                <a:tc>
                  <a:txBody>
                    <a:bodyPr/>
                    <a:lstStyle/>
                    <a:p>
                      <a:pPr algn="r"/>
                      <a:r>
                        <a:rPr lang="en-US" sz="2400" dirty="0" err="1">
                          <a:solidFill>
                            <a:srgbClr val="115076"/>
                          </a:solidFill>
                        </a:rPr>
                        <a:t>weil</a:t>
                      </a:r>
                      <a:endParaRPr lang="en-GB" sz="2400" dirty="0">
                        <a:solidFill>
                          <a:srgbClr val="115076"/>
                        </a:solidFill>
                      </a:endParaRPr>
                    </a:p>
                  </a:txBody>
                  <a:tcPr/>
                </a:tc>
                <a:tc>
                  <a:txBody>
                    <a:bodyPr/>
                    <a:lstStyle/>
                    <a:p>
                      <a:pPr algn="r"/>
                      <a:r>
                        <a:rPr lang="en-US" sz="2400" dirty="0">
                          <a:solidFill>
                            <a:srgbClr val="115076"/>
                          </a:solidFill>
                        </a:rPr>
                        <a:t>und</a:t>
                      </a:r>
                      <a:endParaRPr lang="en-GB" sz="2400" dirty="0">
                        <a:solidFill>
                          <a:srgbClr val="115076"/>
                        </a:solidFill>
                      </a:endParaRPr>
                    </a:p>
                  </a:txBody>
                  <a:tcPr/>
                </a:tc>
                <a:extLst>
                  <a:ext uri="{0D108BD9-81ED-4DB2-BD59-A6C34878D82A}">
                    <a16:rowId xmlns:a16="http://schemas.microsoft.com/office/drawing/2014/main" val="2975848609"/>
                  </a:ext>
                </a:extLst>
              </a:tr>
              <a:tr h="370840">
                <a:tc>
                  <a:txBody>
                    <a:bodyPr/>
                    <a:lstStyle/>
                    <a:p>
                      <a:pPr algn="r"/>
                      <a:r>
                        <a:rPr lang="en-US" sz="2400" dirty="0" err="1">
                          <a:solidFill>
                            <a:srgbClr val="115076"/>
                          </a:solidFill>
                        </a:rPr>
                        <a:t>dass</a:t>
                      </a:r>
                      <a:endParaRPr lang="en-GB" sz="2400" dirty="0">
                        <a:solidFill>
                          <a:srgbClr val="115076"/>
                        </a:solidFill>
                      </a:endParaRPr>
                    </a:p>
                  </a:txBody>
                  <a:tcPr/>
                </a:tc>
                <a:tc>
                  <a:txBody>
                    <a:bodyPr/>
                    <a:lstStyle/>
                    <a:p>
                      <a:pPr algn="r"/>
                      <a:r>
                        <a:rPr lang="en-US" sz="2400" dirty="0" err="1">
                          <a:solidFill>
                            <a:srgbClr val="115076"/>
                          </a:solidFill>
                        </a:rPr>
                        <a:t>denn</a:t>
                      </a:r>
                      <a:endParaRPr lang="en-GB" sz="2400" dirty="0">
                        <a:solidFill>
                          <a:srgbClr val="115076"/>
                        </a:solidFill>
                      </a:endParaRPr>
                    </a:p>
                  </a:txBody>
                  <a:tcPr/>
                </a:tc>
                <a:extLst>
                  <a:ext uri="{0D108BD9-81ED-4DB2-BD59-A6C34878D82A}">
                    <a16:rowId xmlns:a16="http://schemas.microsoft.com/office/drawing/2014/main" val="906560216"/>
                  </a:ext>
                </a:extLst>
              </a:tr>
              <a:tr h="370840">
                <a:tc>
                  <a:txBody>
                    <a:bodyPr/>
                    <a:lstStyle/>
                    <a:p>
                      <a:pPr algn="r"/>
                      <a:r>
                        <a:rPr lang="en-US" sz="2400" dirty="0" err="1">
                          <a:solidFill>
                            <a:srgbClr val="115076"/>
                          </a:solidFill>
                        </a:rPr>
                        <a:t>wenn</a:t>
                      </a:r>
                      <a:endParaRPr lang="en-GB" sz="2400" dirty="0">
                        <a:solidFill>
                          <a:srgbClr val="115076"/>
                        </a:solidFill>
                      </a:endParaRPr>
                    </a:p>
                  </a:txBody>
                  <a:tcPr/>
                </a:tc>
                <a:tc>
                  <a:txBody>
                    <a:bodyPr/>
                    <a:lstStyle/>
                    <a:p>
                      <a:pPr algn="r"/>
                      <a:r>
                        <a:rPr lang="en-US" sz="2400" dirty="0" err="1">
                          <a:solidFill>
                            <a:srgbClr val="115076"/>
                          </a:solidFill>
                        </a:rPr>
                        <a:t>oder</a:t>
                      </a:r>
                      <a:endParaRPr lang="en-GB" sz="2400" dirty="0">
                        <a:solidFill>
                          <a:srgbClr val="115076"/>
                        </a:solidFill>
                      </a:endParaRPr>
                    </a:p>
                  </a:txBody>
                  <a:tcPr/>
                </a:tc>
                <a:extLst>
                  <a:ext uri="{0D108BD9-81ED-4DB2-BD59-A6C34878D82A}">
                    <a16:rowId xmlns:a16="http://schemas.microsoft.com/office/drawing/2014/main" val="2581902659"/>
                  </a:ext>
                </a:extLst>
              </a:tr>
              <a:tr h="370840">
                <a:tc>
                  <a:txBody>
                    <a:bodyPr/>
                    <a:lstStyle/>
                    <a:p>
                      <a:pPr algn="r"/>
                      <a:r>
                        <a:rPr lang="en-GB" sz="2400" dirty="0" err="1">
                          <a:solidFill>
                            <a:srgbClr val="115076"/>
                          </a:solidFill>
                        </a:rPr>
                        <a:t>obwohl</a:t>
                      </a:r>
                      <a:endParaRPr lang="en-GB" sz="2400" dirty="0">
                        <a:solidFill>
                          <a:srgbClr val="115076"/>
                        </a:solidFill>
                      </a:endParaRPr>
                    </a:p>
                  </a:txBody>
                  <a:tcPr/>
                </a:tc>
                <a:tc>
                  <a:txBody>
                    <a:bodyPr/>
                    <a:lstStyle/>
                    <a:p>
                      <a:pPr algn="r"/>
                      <a:r>
                        <a:rPr lang="en-US" sz="2400" dirty="0" err="1">
                          <a:solidFill>
                            <a:srgbClr val="115076"/>
                          </a:solidFill>
                        </a:rPr>
                        <a:t>aber</a:t>
                      </a:r>
                      <a:endParaRPr lang="en-GB" sz="2400" dirty="0">
                        <a:solidFill>
                          <a:srgbClr val="115076"/>
                        </a:solidFill>
                      </a:endParaRPr>
                    </a:p>
                  </a:txBody>
                  <a:tcPr/>
                </a:tc>
                <a:extLst>
                  <a:ext uri="{0D108BD9-81ED-4DB2-BD59-A6C34878D82A}">
                    <a16:rowId xmlns:a16="http://schemas.microsoft.com/office/drawing/2014/main" val="3836175497"/>
                  </a:ext>
                </a:extLst>
              </a:tr>
            </a:tbl>
          </a:graphicData>
        </a:graphic>
      </p:graphicFrame>
      <p:pic>
        <p:nvPicPr>
          <p:cNvPr id="21" name="Picture 20">
            <a:extLst>
              <a:ext uri="{FF2B5EF4-FFF2-40B4-BE49-F238E27FC236}">
                <a16:creationId xmlns:a16="http://schemas.microsoft.com/office/drawing/2014/main" id="{BFC6F860-695C-4168-903E-6D022D47B3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9215" y="1916990"/>
            <a:ext cx="2301317" cy="2222209"/>
          </a:xfrm>
          <a:prstGeom prst="rect">
            <a:avLst/>
          </a:prstGeom>
        </p:spPr>
      </p:pic>
      <p:pic>
        <p:nvPicPr>
          <p:cNvPr id="25" name="Picture 24">
            <a:extLst>
              <a:ext uri="{FF2B5EF4-FFF2-40B4-BE49-F238E27FC236}">
                <a16:creationId xmlns:a16="http://schemas.microsoft.com/office/drawing/2014/main" id="{24668F5B-E37B-4FCC-B391-295B955A3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55984">
            <a:off x="227946" y="1228943"/>
            <a:ext cx="2080658" cy="2009135"/>
          </a:xfrm>
          <a:prstGeom prst="rect">
            <a:avLst/>
          </a:prstGeom>
        </p:spPr>
      </p:pic>
      <p:sp>
        <p:nvSpPr>
          <p:cNvPr id="9" name="TextBox 8">
            <a:extLst>
              <a:ext uri="{FF2B5EF4-FFF2-40B4-BE49-F238E27FC236}">
                <a16:creationId xmlns:a16="http://schemas.microsoft.com/office/drawing/2014/main" id="{C7D7102C-B4C7-4101-83B1-4AB506763D29}"/>
              </a:ext>
            </a:extLst>
          </p:cNvPr>
          <p:cNvSpPr txBox="1"/>
          <p:nvPr/>
        </p:nvSpPr>
        <p:spPr>
          <a:xfrm>
            <a:off x="363909" y="1236286"/>
            <a:ext cx="1804737" cy="1938992"/>
          </a:xfrm>
          <a:prstGeom prst="rect">
            <a:avLst/>
          </a:prstGeom>
          <a:noFill/>
        </p:spPr>
        <p:txBody>
          <a:bodyPr wrap="square" rtlCol="0">
            <a:spAutoFit/>
          </a:bodyPr>
          <a:lstStyle/>
          <a:p>
            <a:pPr lvl="0">
              <a:defRPr/>
            </a:pPr>
            <a:r>
              <a:rPr lang="en-GB" sz="2000" dirty="0" err="1">
                <a:solidFill>
                  <a:srgbClr val="4472C4">
                    <a:lumMod val="50000"/>
                  </a:srgbClr>
                </a:solidFill>
              </a:rPr>
              <a:t>andere</a:t>
            </a:r>
            <a:r>
              <a:rPr lang="en-GB" sz="2000" dirty="0">
                <a:solidFill>
                  <a:srgbClr val="4472C4">
                    <a:lumMod val="50000"/>
                  </a:srgbClr>
                </a:solidFill>
              </a:rPr>
              <a:t>(-r,-s)</a:t>
            </a:r>
            <a:br>
              <a:rPr lang="en-GB" sz="2000" dirty="0">
                <a:solidFill>
                  <a:srgbClr val="4472C4">
                    <a:lumMod val="50000"/>
                  </a:srgbClr>
                </a:solidFill>
              </a:rPr>
            </a:br>
            <a: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Hobby</a:t>
            </a:r>
            <a:b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GB" sz="2000" dirty="0" err="1">
                <a:solidFill>
                  <a:srgbClr val="4472C4">
                    <a:lumMod val="50000"/>
                  </a:srgbClr>
                </a:solidFill>
              </a:rPr>
              <a:t>suchen</a:t>
            </a:r>
            <a:endPar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kumimoji="0" lang="en-GB" sz="20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br>
              <a:rPr kumimoji="0" lang="en-GB" sz="20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etwas</a:t>
            </a: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Neues</a:t>
            </a:r>
            <a:br>
              <a:rPr lang="en-GB" sz="2000" dirty="0">
                <a:solidFill>
                  <a:srgbClr val="4472C4">
                    <a:lumMod val="50000"/>
                  </a:srgbClr>
                </a:solidFill>
              </a:rPr>
            </a:br>
            <a:r>
              <a:rPr lang="en-GB" sz="2000" dirty="0" err="1">
                <a:solidFill>
                  <a:srgbClr val="4472C4">
                    <a:lumMod val="50000"/>
                  </a:srgbClr>
                </a:solidFill>
              </a:rPr>
              <a:t>lernen</a:t>
            </a:r>
            <a:endPar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6" name="Picture 25">
            <a:extLst>
              <a:ext uri="{FF2B5EF4-FFF2-40B4-BE49-F238E27FC236}">
                <a16:creationId xmlns:a16="http://schemas.microsoft.com/office/drawing/2014/main" id="{F3F5854B-356B-45E1-A5E4-207D01AF5F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97531">
            <a:off x="260602" y="3675383"/>
            <a:ext cx="2341826" cy="2261325"/>
          </a:xfrm>
          <a:prstGeom prst="rect">
            <a:avLst/>
          </a:prstGeom>
        </p:spPr>
      </p:pic>
      <p:sp>
        <p:nvSpPr>
          <p:cNvPr id="16" name="TextBox 15">
            <a:extLst>
              <a:ext uri="{FF2B5EF4-FFF2-40B4-BE49-F238E27FC236}">
                <a16:creationId xmlns:a16="http://schemas.microsoft.com/office/drawing/2014/main" id="{117F5D59-3938-4D79-B42F-363FCEC4638B}"/>
              </a:ext>
            </a:extLst>
          </p:cNvPr>
          <p:cNvSpPr txBox="1"/>
          <p:nvPr/>
        </p:nvSpPr>
        <p:spPr>
          <a:xfrm rot="246663">
            <a:off x="371768" y="3831856"/>
            <a:ext cx="2057072"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gut</a:t>
            </a:r>
            <a:b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b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stellen</a:t>
            </a:r>
            <a:b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a:t>
            </a:r>
            <a:br>
              <a:rPr kumimoji="0" lang="en-GB" sz="20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Hausaufgaben</a:t>
            </a:r>
            <a:b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br>
              <a:rPr kumimoji="0" lang="en-GB" sz="20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7" name="Picture 26">
            <a:extLst>
              <a:ext uri="{FF2B5EF4-FFF2-40B4-BE49-F238E27FC236}">
                <a16:creationId xmlns:a16="http://schemas.microsoft.com/office/drawing/2014/main" id="{BD7B50C3-3DF4-4E63-AAD0-3F2EBCF340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97531">
            <a:off x="5113503" y="4353422"/>
            <a:ext cx="2080658" cy="2009135"/>
          </a:xfrm>
          <a:prstGeom prst="rect">
            <a:avLst/>
          </a:prstGeom>
        </p:spPr>
      </p:pic>
      <p:sp>
        <p:nvSpPr>
          <p:cNvPr id="11" name="TextBox 10">
            <a:extLst>
              <a:ext uri="{FF2B5EF4-FFF2-40B4-BE49-F238E27FC236}">
                <a16:creationId xmlns:a16="http://schemas.microsoft.com/office/drawing/2014/main" id="{33DCDF62-483F-4C35-85FB-2C693E0BA127}"/>
              </a:ext>
            </a:extLst>
          </p:cNvPr>
          <p:cNvSpPr txBox="1"/>
          <p:nvPr/>
        </p:nvSpPr>
        <p:spPr>
          <a:xfrm rot="166596">
            <a:off x="5261034" y="4388492"/>
            <a:ext cx="187183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a:t>
            </a:r>
            <a:b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aufstehen</a:t>
            </a:r>
            <a:b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br>
              <a:rPr kumimoji="0" lang="en-GB" sz="20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versprechen</a:t>
            </a:r>
            <a:b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b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schlafen</a:t>
            </a:r>
            <a:endPar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3635797" y="278854"/>
            <a:ext cx="7651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Beschreib</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deine</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Pläne</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und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Ziele</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für</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das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neue</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Jahr</a:t>
            </a: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i="1" u="none" strike="noStrike" kern="1200" cap="none" spc="0" normalizeH="0" baseline="0" noProof="0" dirty="0">
                <a:ln>
                  <a:noFill/>
                </a:ln>
                <a:solidFill>
                  <a:srgbClr val="115076"/>
                </a:solidFill>
                <a:effectLst/>
                <a:uLnTx/>
                <a:uFillTx/>
                <a:latin typeface="Century Gothic" panose="020F0302020204030204"/>
                <a:ea typeface="+mn-ea"/>
                <a:cs typeface="+mn-cs"/>
              </a:rPr>
              <a:t>Du </a:t>
            </a:r>
            <a:r>
              <a:rPr kumimoji="0" lang="en-US" sz="2000" i="1" u="none" strike="noStrike" kern="1200" cap="none" spc="0" normalizeH="0" baseline="0" noProof="0" dirty="0" err="1">
                <a:ln>
                  <a:noFill/>
                </a:ln>
                <a:solidFill>
                  <a:srgbClr val="115076"/>
                </a:solidFill>
                <a:effectLst/>
                <a:uLnTx/>
                <a:uFillTx/>
                <a:latin typeface="Century Gothic" panose="020F0302020204030204"/>
                <a:ea typeface="+mn-ea"/>
                <a:cs typeface="+mn-cs"/>
              </a:rPr>
              <a:t>kannst</a:t>
            </a:r>
            <a:r>
              <a:rPr kumimoji="0" lang="en-US" sz="2000" i="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i="1" u="none" strike="noStrike" kern="1200" cap="none" spc="0" normalizeH="0" baseline="0" noProof="0" dirty="0" err="1">
                <a:ln>
                  <a:noFill/>
                </a:ln>
                <a:solidFill>
                  <a:srgbClr val="115076"/>
                </a:solidFill>
                <a:effectLst/>
                <a:uLnTx/>
                <a:uFillTx/>
                <a:latin typeface="Century Gothic" panose="020F0302020204030204"/>
                <a:ea typeface="+mn-ea"/>
                <a:cs typeface="+mn-cs"/>
              </a:rPr>
              <a:t>diese</a:t>
            </a:r>
            <a:r>
              <a:rPr kumimoji="0" lang="en-US" sz="2000" i="1" u="none" strike="noStrike" kern="1200" cap="none" spc="0" normalizeH="0" baseline="0" noProof="0" dirty="0">
                <a:ln>
                  <a:noFill/>
                </a:ln>
                <a:solidFill>
                  <a:srgbClr val="115076"/>
                </a:solidFill>
                <a:effectLst/>
                <a:uLnTx/>
                <a:uFillTx/>
                <a:latin typeface="Century Gothic" panose="020F0302020204030204"/>
                <a:ea typeface="+mn-ea"/>
                <a:cs typeface="+mn-cs"/>
              </a:rPr>
              <a:t> Ideen </a:t>
            </a:r>
            <a:r>
              <a:rPr kumimoji="0" lang="en-US" sz="2000" i="1" u="none" strike="noStrike" kern="1200" cap="none" spc="0" normalizeH="0" baseline="0" noProof="0" dirty="0" err="1">
                <a:ln>
                  <a:noFill/>
                </a:ln>
                <a:solidFill>
                  <a:srgbClr val="115076"/>
                </a:solidFill>
                <a:effectLst/>
                <a:uLnTx/>
                <a:uFillTx/>
                <a:latin typeface="Century Gothic" panose="020F0302020204030204"/>
                <a:ea typeface="+mn-ea"/>
                <a:cs typeface="+mn-cs"/>
              </a:rPr>
              <a:t>oder</a:t>
            </a:r>
            <a:r>
              <a:rPr kumimoji="0" lang="en-US" sz="2000" i="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i="1" u="none" strike="noStrike" kern="1200" cap="none" spc="0" normalizeH="0" baseline="0" noProof="0" dirty="0" err="1">
                <a:ln>
                  <a:noFill/>
                </a:ln>
                <a:solidFill>
                  <a:srgbClr val="115076"/>
                </a:solidFill>
                <a:effectLst/>
                <a:uLnTx/>
                <a:uFillTx/>
                <a:latin typeface="Century Gothic" panose="020F0302020204030204"/>
                <a:ea typeface="+mn-ea"/>
                <a:cs typeface="+mn-cs"/>
              </a:rPr>
              <a:t>deine</a:t>
            </a:r>
            <a:r>
              <a:rPr kumimoji="0" lang="en-US" sz="2000" i="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i="1" u="none" strike="noStrike" kern="1200" cap="none" spc="0" normalizeH="0" baseline="0" noProof="0" dirty="0" err="1">
                <a:ln>
                  <a:noFill/>
                </a:ln>
                <a:solidFill>
                  <a:srgbClr val="115076"/>
                </a:solidFill>
                <a:effectLst/>
                <a:uLnTx/>
                <a:uFillTx/>
                <a:latin typeface="Century Gothic" panose="020F0302020204030204"/>
                <a:ea typeface="+mn-ea"/>
                <a:cs typeface="+mn-cs"/>
              </a:rPr>
              <a:t>eigenen</a:t>
            </a:r>
            <a:r>
              <a:rPr kumimoji="0" lang="en-US" sz="2000" i="1" u="none" strike="noStrike" kern="1200" cap="none" spc="0" normalizeH="0" baseline="0" noProof="0" dirty="0">
                <a:ln>
                  <a:noFill/>
                </a:ln>
                <a:solidFill>
                  <a:srgbClr val="115076"/>
                </a:solidFill>
                <a:effectLst/>
                <a:uLnTx/>
                <a:uFillTx/>
                <a:latin typeface="Century Gothic" panose="020F0302020204030204"/>
                <a:ea typeface="+mn-ea"/>
                <a:cs typeface="+mn-cs"/>
              </a:rPr>
              <a:t> Ideen </a:t>
            </a:r>
            <a:r>
              <a:rPr kumimoji="0" lang="en-US" sz="2000" i="1" u="none" strike="noStrike" kern="1200" cap="none" spc="0" normalizeH="0" baseline="0" noProof="0" dirty="0" err="1">
                <a:ln>
                  <a:noFill/>
                </a:ln>
                <a:solidFill>
                  <a:srgbClr val="115076"/>
                </a:solidFill>
                <a:effectLst/>
                <a:uLnTx/>
                <a:uFillTx/>
                <a:latin typeface="Century Gothic" panose="020F0302020204030204"/>
                <a:ea typeface="+mn-ea"/>
                <a:cs typeface="+mn-cs"/>
              </a:rPr>
              <a:t>benutzen</a:t>
            </a:r>
            <a:r>
              <a:rPr kumimoji="0" lang="en-US" sz="2000" i="1"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4" name="Rectangle 23">
            <a:extLst>
              <a:ext uri="{FF2B5EF4-FFF2-40B4-BE49-F238E27FC236}">
                <a16:creationId xmlns:a16="http://schemas.microsoft.com/office/drawing/2014/main" id="{0941A5DE-EC9B-4EC7-80B7-45A39FA5BA5E}"/>
              </a:ext>
            </a:extLst>
          </p:cNvPr>
          <p:cNvSpPr/>
          <p:nvPr/>
        </p:nvSpPr>
        <p:spPr>
          <a:xfrm>
            <a:off x="9326235" y="986740"/>
            <a:ext cx="273323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Schreib </a:t>
            </a:r>
            <a:r>
              <a:rPr kumimoji="0" lang="de-DE" sz="2000" b="0" i="0" u="sng" strike="noStrike" kern="1200" cap="none" spc="0" normalizeH="0" baseline="0" noProof="0" dirty="0">
                <a:ln>
                  <a:noFill/>
                </a:ln>
                <a:solidFill>
                  <a:srgbClr val="115076"/>
                </a:solidFill>
                <a:effectLst/>
                <a:uLnTx/>
                <a:uFillTx/>
                <a:latin typeface="Century Gothic" panose="020F0302020204030204"/>
                <a:ea typeface="+mn-ea"/>
                <a:cs typeface="+mn-cs"/>
              </a:rPr>
              <a:t>acht</a:t>
            </a: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 Sätze und benutze die Konjunktionen.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FBC8B6F8-E53C-4516-B0C6-AFCB3B51AA46}"/>
              </a:ext>
            </a:extLst>
          </p:cNvPr>
          <p:cNvSpPr/>
          <p:nvPr/>
        </p:nvSpPr>
        <p:spPr>
          <a:xfrm>
            <a:off x="9351956" y="4662585"/>
            <a:ext cx="273323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Try to use WO3 with some one-verb and two-verb structures.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F767A1A-2705-4D4D-9358-B1F0EA1A19F6}"/>
              </a:ext>
            </a:extLst>
          </p:cNvPr>
          <p:cNvSpPr txBox="1"/>
          <p:nvPr/>
        </p:nvSpPr>
        <p:spPr>
          <a:xfrm rot="166596">
            <a:off x="2852269" y="2250421"/>
            <a:ext cx="187183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trinkt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Kaffee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2" name="TextBox 21">
            <a:extLst>
              <a:ext uri="{FF2B5EF4-FFF2-40B4-BE49-F238E27FC236}">
                <a16:creationId xmlns:a16="http://schemas.microsoft.com/office/drawing/2014/main" id="{06AF843F-1C2E-420B-A853-47796A52547C}"/>
              </a:ext>
            </a:extLst>
          </p:cNvPr>
          <p:cNvSpPr txBox="1"/>
          <p:nvPr/>
        </p:nvSpPr>
        <p:spPr>
          <a:xfrm rot="166596">
            <a:off x="7666721" y="1814923"/>
            <a:ext cx="187183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trinkt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Kaffee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3" name="Picture 22">
            <a:extLst>
              <a:ext uri="{FF2B5EF4-FFF2-40B4-BE49-F238E27FC236}">
                <a16:creationId xmlns:a16="http://schemas.microsoft.com/office/drawing/2014/main" id="{D33DFEE7-84AF-4124-85BF-ACF86E38F6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97531">
            <a:off x="7393158" y="1643255"/>
            <a:ext cx="2080658" cy="2009135"/>
          </a:xfrm>
          <a:prstGeom prst="rect">
            <a:avLst/>
          </a:prstGeom>
        </p:spPr>
      </p:pic>
      <p:pic>
        <p:nvPicPr>
          <p:cNvPr id="28" name="Picture 27">
            <a:extLst>
              <a:ext uri="{FF2B5EF4-FFF2-40B4-BE49-F238E27FC236}">
                <a16:creationId xmlns:a16="http://schemas.microsoft.com/office/drawing/2014/main" id="{A2DAABAE-1B15-40F2-A695-1A9D499329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97531">
            <a:off x="2621730" y="2048586"/>
            <a:ext cx="2080658" cy="2009135"/>
          </a:xfrm>
          <a:prstGeom prst="rect">
            <a:avLst/>
          </a:prstGeom>
        </p:spPr>
      </p:pic>
      <p:pic>
        <p:nvPicPr>
          <p:cNvPr id="30" name="Picture 29">
            <a:extLst>
              <a:ext uri="{FF2B5EF4-FFF2-40B4-BE49-F238E27FC236}">
                <a16:creationId xmlns:a16="http://schemas.microsoft.com/office/drawing/2014/main" id="{FAB1D791-C7D8-4A54-AC02-8E0103CC62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3157" y="4165848"/>
            <a:ext cx="2080658" cy="2009135"/>
          </a:xfrm>
          <a:prstGeom prst="rect">
            <a:avLst/>
          </a:prstGeom>
        </p:spPr>
      </p:pic>
      <p:sp>
        <p:nvSpPr>
          <p:cNvPr id="12" name="TextBox 11">
            <a:extLst>
              <a:ext uri="{FF2B5EF4-FFF2-40B4-BE49-F238E27FC236}">
                <a16:creationId xmlns:a16="http://schemas.microsoft.com/office/drawing/2014/main" id="{0F921D8F-DAD5-4DFC-BC2F-2288DA64CB9D}"/>
              </a:ext>
            </a:extLst>
          </p:cNvPr>
          <p:cNvSpPr txBox="1"/>
          <p:nvPr/>
        </p:nvSpPr>
        <p:spPr>
          <a:xfrm rot="202383">
            <a:off x="2722173" y="2209469"/>
            <a:ext cx="21840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obwohl</a:t>
            </a:r>
            <a:br>
              <a:rPr kumimoji="0" lang="en-GB" sz="20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Schokolade</a:t>
            </a:r>
            <a:b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mag</a:t>
            </a:r>
            <a:b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aufhören</a:t>
            </a:r>
            <a:b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essen</a:t>
            </a:r>
            <a:br>
              <a:rPr lang="en-GB" sz="2000" dirty="0">
                <a:solidFill>
                  <a:srgbClr val="4472C4">
                    <a:lumMod val="50000"/>
                  </a:srgbClr>
                </a:solidFill>
                <a:latin typeface="Century Gothic" panose="020F0302020204030204"/>
              </a:rPr>
            </a:br>
            <a:endParaRPr kumimoji="0" lang="en-GB" sz="20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945C679E-8156-4C80-8A06-F3263B498240}"/>
              </a:ext>
            </a:extLst>
          </p:cNvPr>
          <p:cNvSpPr txBox="1"/>
          <p:nvPr/>
        </p:nvSpPr>
        <p:spPr>
          <a:xfrm rot="21088112">
            <a:off x="4882913" y="2042979"/>
            <a:ext cx="186609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Universität</a:t>
            </a:r>
            <a:b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studieren</a:t>
            </a:r>
            <a:b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GB" sz="2000" b="1" dirty="0" err="1">
                <a:solidFill>
                  <a:srgbClr val="4472C4">
                    <a:lumMod val="50000"/>
                  </a:srgbClr>
                </a:solidFill>
                <a:latin typeface="Century Gothic" panose="020F0302020204030204"/>
              </a:rPr>
              <a:t>wenn</a:t>
            </a:r>
            <a:br>
              <a:rPr lang="en-GB" sz="2000" b="1" dirty="0">
                <a:solidFill>
                  <a:srgbClr val="4472C4">
                    <a:lumMod val="50000"/>
                  </a:srgbClr>
                </a:solidFill>
                <a:latin typeface="Century Gothic" panose="020F0302020204030204"/>
              </a:rPr>
            </a:br>
            <a:r>
              <a:rPr lang="en-GB" sz="2000" dirty="0">
                <a:solidFill>
                  <a:srgbClr val="4472C4">
                    <a:lumMod val="50000"/>
                  </a:srgbClr>
                </a:solidFill>
                <a:latin typeface="Century Gothic" panose="020F0302020204030204"/>
              </a:rPr>
              <a:t>gut</a:t>
            </a:r>
            <a:br>
              <a:rPr lang="en-GB" sz="2000" dirty="0">
                <a:solidFill>
                  <a:srgbClr val="4472C4">
                    <a:lumMod val="50000"/>
                  </a:srgbClr>
                </a:solidFill>
                <a:latin typeface="Century Gothic" panose="020F0302020204030204"/>
              </a:rPr>
            </a:br>
            <a:r>
              <a:rPr lang="en-GB" sz="2000" dirty="0">
                <a:solidFill>
                  <a:srgbClr val="4472C4">
                    <a:lumMod val="50000"/>
                  </a:srgbClr>
                </a:solidFill>
                <a:latin typeface="Century Gothic" panose="020F0302020204030204"/>
              </a:rPr>
              <a:t>Schule</a:t>
            </a:r>
            <a:br>
              <a:rPr lang="en-GB" sz="2000" dirty="0">
                <a:solidFill>
                  <a:srgbClr val="4472C4">
                    <a:lumMod val="50000"/>
                  </a:srgbClr>
                </a:solidFill>
                <a:latin typeface="Century Gothic" panose="020F0302020204030204"/>
              </a:rPr>
            </a:br>
            <a:r>
              <a:rPr lang="en-GB" sz="2000" dirty="0" err="1">
                <a:solidFill>
                  <a:srgbClr val="4472C4">
                    <a:lumMod val="50000"/>
                  </a:srgbClr>
                </a:solidFill>
                <a:latin typeface="Century Gothic" panose="020F0302020204030204"/>
              </a:rPr>
              <a:t>möchte</a:t>
            </a:r>
            <a:br>
              <a:rPr kumimoji="0" lang="en-GB" sz="20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0B9D5825-68DD-477D-8B8C-9EC98FE1898A}"/>
              </a:ext>
            </a:extLst>
          </p:cNvPr>
          <p:cNvSpPr txBox="1"/>
          <p:nvPr/>
        </p:nvSpPr>
        <p:spPr>
          <a:xfrm rot="286601">
            <a:off x="7550120" y="1848822"/>
            <a:ext cx="187183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Rad </a:t>
            </a:r>
            <a:r>
              <a:rPr kumimoji="0" lang="en-GB" sz="20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b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br>
              <a:rPr kumimoji="0" lang="en-GB" sz="20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tanzen</a:t>
            </a: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endPar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79619FDF-0A8A-4B19-A911-AE074990A154}"/>
              </a:ext>
            </a:extLst>
          </p:cNvPr>
          <p:cNvSpPr txBox="1"/>
          <p:nvPr/>
        </p:nvSpPr>
        <p:spPr>
          <a:xfrm rot="21044466">
            <a:off x="7490825" y="4286917"/>
            <a:ext cx="187183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denken</a:t>
            </a:r>
            <a:b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br>
              <a:rPr kumimoji="0" lang="en-GB" sz="20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häufig</a:t>
            </a:r>
            <a:b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Sport</a:t>
            </a:r>
            <a:b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endPar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0597EA76-CEEC-4D7D-B00A-AD24FBD982DE}"/>
              </a:ext>
            </a:extLst>
          </p:cNvPr>
          <p:cNvSpPr txBox="1"/>
          <p:nvPr/>
        </p:nvSpPr>
        <p:spPr>
          <a:xfrm rot="166596">
            <a:off x="2926035" y="4578102"/>
            <a:ext cx="187183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wenig</a:t>
            </a:r>
            <a:b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Kaffee</a:t>
            </a:r>
            <a: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br>
              <a:rPr kumimoji="0" lang="en-GB" sz="20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relativ</a:t>
            </a:r>
            <a:b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ungesund</a:t>
            </a:r>
            <a:endPar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15008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2.1, Week 2)</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8" y="2699479"/>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225440" y="3392455"/>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8" y="4185673"/>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hlinkClick r:id="rId7"/>
              </a:rPr>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Year 9 Term 1.2 Week 6</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Year 9 Term 1.1 Week 2</a:t>
            </a:r>
            <a:br>
              <a:rPr lang="en-GB" sz="2400" dirty="0">
                <a:solidFill>
                  <a:srgbClr val="5B9BD5">
                    <a:lumMod val="50000"/>
                  </a:srgbClr>
                </a:solidFill>
                <a:latin typeface="Century Gothic" panose="020B0502020202020204" pitchFamily="34" charset="0"/>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4" name="Picture 3" descr="Qr code&#10;&#10;Description automatically generated">
            <a:extLst>
              <a:ext uri="{FF2B5EF4-FFF2-40B4-BE49-F238E27FC236}">
                <a16:creationId xmlns:a16="http://schemas.microsoft.com/office/drawing/2014/main" id="{28907A21-F777-4DB7-A8EB-312C88102E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50524" y="1857970"/>
            <a:ext cx="1579294" cy="1579294"/>
          </a:xfrm>
          <a:prstGeom prst="rect">
            <a:avLst/>
          </a:prstGeom>
        </p:spPr>
      </p:pic>
      <p:pic>
        <p:nvPicPr>
          <p:cNvPr id="9" name="Picture 8" descr="Qr code&#10;&#10;Description automatically generated">
            <a:extLst>
              <a:ext uri="{FF2B5EF4-FFF2-40B4-BE49-F238E27FC236}">
                <a16:creationId xmlns:a16="http://schemas.microsoft.com/office/drawing/2014/main" id="{5A0589DC-1B9C-4ACD-B2D1-CEECA9BCCE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0521" y="3878188"/>
            <a:ext cx="1473485" cy="1473485"/>
          </a:xfrm>
          <a:prstGeom prst="rect">
            <a:avLst/>
          </a:prstGeom>
        </p:spPr>
      </p:pic>
      <p:sp>
        <p:nvSpPr>
          <p:cNvPr id="17" name="TextBox 16">
            <a:extLst>
              <a:ext uri="{FF2B5EF4-FFF2-40B4-BE49-F238E27FC236}">
                <a16:creationId xmlns:a16="http://schemas.microsoft.com/office/drawing/2014/main" id="{17665E2B-BE93-4FF0-9BD5-1CDD29C4A311}"/>
              </a:ext>
            </a:extLst>
          </p:cNvPr>
          <p:cNvSpPr txBox="1"/>
          <p:nvPr/>
        </p:nvSpPr>
        <p:spPr>
          <a:xfrm>
            <a:off x="175147" y="4832891"/>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Quizlet QR code:</a:t>
            </a:r>
          </a:p>
        </p:txBody>
      </p:sp>
      <p:sp>
        <p:nvSpPr>
          <p:cNvPr id="18" name="TextBox 17">
            <a:extLst>
              <a:ext uri="{FF2B5EF4-FFF2-40B4-BE49-F238E27FC236}">
                <a16:creationId xmlns:a16="http://schemas.microsoft.com/office/drawing/2014/main" id="{E5B073E3-C113-4A1E-8941-6797CD5A4166}"/>
              </a:ext>
            </a:extLst>
          </p:cNvPr>
          <p:cNvSpPr txBox="1"/>
          <p:nvPr/>
        </p:nvSpPr>
        <p:spPr>
          <a:xfrm>
            <a:off x="-3251185" y="4185673"/>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13"/>
              </a:rPr>
              <a:t>Answer sheet</a:t>
            </a:r>
            <a:endParaRPr lang="en-GB" sz="2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649273" cy="869950"/>
          </a:xfrm>
          <a:prstGeom prst="rect">
            <a:avLst/>
          </a:prstGeom>
        </p:spPr>
      </p:pic>
      <p:sp>
        <p:nvSpPr>
          <p:cNvPr id="4" name="Title 3"/>
          <p:cNvSpPr>
            <a:spLocks noGrp="1"/>
          </p:cNvSpPr>
          <p:nvPr>
            <p:ph type="title"/>
          </p:nvPr>
        </p:nvSpPr>
        <p:spPr>
          <a:xfrm>
            <a:off x="0" y="294041"/>
            <a:ext cx="4649273" cy="707849"/>
          </a:xfrm>
        </p:spPr>
        <p:txBody>
          <a:bodyPr>
            <a:normAutofit/>
          </a:bodyPr>
          <a:lstStyle/>
          <a:p>
            <a:r>
              <a:rPr lang="en-GB" sz="3600" b="1" dirty="0">
                <a:solidFill>
                  <a:schemeClr val="bg1"/>
                </a:solidFill>
              </a:rPr>
              <a:t>Was </a:t>
            </a:r>
            <a:r>
              <a:rPr lang="en-GB" sz="3600" b="1" dirty="0" err="1">
                <a:solidFill>
                  <a:schemeClr val="bg1"/>
                </a:solidFill>
              </a:rPr>
              <a:t>passt</a:t>
            </a:r>
            <a:r>
              <a:rPr lang="en-GB" sz="3600" b="1" dirty="0">
                <a:solidFill>
                  <a:schemeClr val="bg1"/>
                </a:solidFill>
              </a:rPr>
              <a:t> </a:t>
            </a:r>
            <a:r>
              <a:rPr lang="en-GB" sz="3600" b="1" dirty="0" err="1">
                <a:solidFill>
                  <a:schemeClr val="bg1"/>
                </a:solidFill>
              </a:rPr>
              <a:t>nicht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10119700" cy="461665"/>
          </a:xfrm>
          <a:prstGeom prst="rect">
            <a:avLst/>
          </a:prstGeom>
          <a:noFill/>
        </p:spPr>
        <p:txBody>
          <a:bodyPr wrap="square" rtlCol="0">
            <a:spAutoFit/>
          </a:bodyPr>
          <a:lstStyle/>
          <a:p>
            <a:r>
              <a:rPr lang="en-US" sz="2400" dirty="0">
                <a:solidFill>
                  <a:schemeClr val="accent5">
                    <a:lumMod val="50000"/>
                  </a:schemeClr>
                </a:solidFill>
              </a:rPr>
              <a:t>Which word is the odd one out? Think about grammar categories.</a:t>
            </a:r>
          </a:p>
        </p:txBody>
      </p:sp>
      <p:graphicFrame>
        <p:nvGraphicFramePr>
          <p:cNvPr id="7" name="Table 4">
            <a:extLst>
              <a:ext uri="{FF2B5EF4-FFF2-40B4-BE49-F238E27FC236}">
                <a16:creationId xmlns:a16="http://schemas.microsoft.com/office/drawing/2014/main" id="{05551DED-9F54-405B-85A2-43F6E0C96BDD}"/>
              </a:ext>
            </a:extLst>
          </p:cNvPr>
          <p:cNvGraphicFramePr>
            <a:graphicFrameLocks noGrp="1"/>
          </p:cNvGraphicFramePr>
          <p:nvPr>
            <p:extLst>
              <p:ext uri="{D42A27DB-BD31-4B8C-83A1-F6EECF244321}">
                <p14:modId xmlns:p14="http://schemas.microsoft.com/office/powerpoint/2010/main" val="3617624034"/>
              </p:ext>
            </p:extLst>
          </p:nvPr>
        </p:nvGraphicFramePr>
        <p:xfrm>
          <a:off x="143226" y="2215732"/>
          <a:ext cx="8640000" cy="3423288"/>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33209997"/>
                    </a:ext>
                  </a:extLst>
                </a:gridCol>
                <a:gridCol w="2700000">
                  <a:extLst>
                    <a:ext uri="{9D8B030D-6E8A-4147-A177-3AD203B41FA5}">
                      <a16:colId xmlns:a16="http://schemas.microsoft.com/office/drawing/2014/main" val="3691643346"/>
                    </a:ext>
                  </a:extLst>
                </a:gridCol>
                <a:gridCol w="2700000">
                  <a:extLst>
                    <a:ext uri="{9D8B030D-6E8A-4147-A177-3AD203B41FA5}">
                      <a16:colId xmlns:a16="http://schemas.microsoft.com/office/drawing/2014/main" val="39307311"/>
                    </a:ext>
                  </a:extLst>
                </a:gridCol>
                <a:gridCol w="2700000">
                  <a:extLst>
                    <a:ext uri="{9D8B030D-6E8A-4147-A177-3AD203B41FA5}">
                      <a16:colId xmlns:a16="http://schemas.microsoft.com/office/drawing/2014/main" val="2331276432"/>
                    </a:ext>
                  </a:extLst>
                </a:gridCol>
              </a:tblGrid>
              <a:tr h="370840">
                <a:tc>
                  <a:txBody>
                    <a:bodyPr/>
                    <a:lstStyle/>
                    <a:p>
                      <a:pPr algn="ctr">
                        <a:lnSpc>
                          <a:spcPct val="150000"/>
                        </a:lnSpc>
                      </a:pPr>
                      <a:r>
                        <a:rPr lang="fr-FR" sz="2400" b="1" dirty="0">
                          <a:solidFill>
                            <a:srgbClr val="115076"/>
                          </a:solidFill>
                          <a:latin typeface="Century Gothic" panose="020B0502020202020204" pitchFamily="34" charset="0"/>
                        </a:rPr>
                        <a:t>1.</a:t>
                      </a:r>
                    </a:p>
                  </a:txBody>
                  <a:tcPr anchor="ctr">
                    <a:lnR w="12700" cap="flat" cmpd="sng" algn="ctr">
                      <a:solidFill>
                        <a:srgbClr val="115076"/>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annehmen</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arbeiten</a:t>
                      </a:r>
                      <a:endParaRPr lang="fr-FR" sz="2400" b="0" dirty="0">
                        <a:solidFill>
                          <a:srgbClr val="115076"/>
                        </a:solidFill>
                        <a:latin typeface="Century Gothic" panose="020B0502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früh</a:t>
                      </a:r>
                      <a:endParaRPr lang="fr-FR" sz="2400" b="0" dirty="0">
                        <a:solidFill>
                          <a:srgbClr val="115076"/>
                        </a:solidFill>
                        <a:latin typeface="Century Gothic" panose="020B0502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1905786"/>
                  </a:ext>
                </a:extLst>
              </a:tr>
              <a:tr h="370840">
                <a:tc>
                  <a:txBody>
                    <a:bodyPr/>
                    <a:lstStyle/>
                    <a:p>
                      <a:pPr algn="ctr">
                        <a:lnSpc>
                          <a:spcPct val="150000"/>
                        </a:lnSpc>
                      </a:pPr>
                      <a:r>
                        <a:rPr lang="fr-FR" sz="2400" b="1" dirty="0">
                          <a:solidFill>
                            <a:srgbClr val="115076"/>
                          </a:solidFill>
                          <a:latin typeface="Century Gothic" panose="020B0502020202020204" pitchFamily="34" charset="0"/>
                        </a:rPr>
                        <a:t>2.</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viel</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Liste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so</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6787271"/>
                  </a:ext>
                </a:extLst>
              </a:tr>
              <a:tr h="370840">
                <a:tc>
                  <a:txBody>
                    <a:bodyPr/>
                    <a:lstStyle/>
                    <a:p>
                      <a:pPr algn="ctr">
                        <a:lnSpc>
                          <a:spcPct val="150000"/>
                        </a:lnSpc>
                      </a:pPr>
                      <a:r>
                        <a:rPr lang="fr-FR" sz="2400" b="1" dirty="0">
                          <a:solidFill>
                            <a:srgbClr val="115076"/>
                          </a:solidFill>
                          <a:latin typeface="Century Gothic" panose="020B0502020202020204" pitchFamily="34" charset="0"/>
                        </a:rPr>
                        <a:t>3.</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pro</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gut</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relativ</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6559874"/>
                  </a:ext>
                </a:extLst>
              </a:tr>
              <a:tr h="370840">
                <a:tc>
                  <a:txBody>
                    <a:bodyPr/>
                    <a:lstStyle/>
                    <a:p>
                      <a:pPr algn="ctr">
                        <a:lnSpc>
                          <a:spcPct val="150000"/>
                        </a:lnSpc>
                      </a:pPr>
                      <a:r>
                        <a:rPr lang="fr-FR" sz="2400" b="1" dirty="0">
                          <a:solidFill>
                            <a:srgbClr val="115076"/>
                          </a:solidFill>
                          <a:latin typeface="Century Gothic" panose="020B0502020202020204" pitchFamily="34" charset="0"/>
                        </a:rPr>
                        <a:t>4.</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stellen</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planen</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sucht</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8667469"/>
                  </a:ext>
                </a:extLst>
              </a:tr>
              <a:tr h="370840">
                <a:tc>
                  <a:txBody>
                    <a:bodyPr/>
                    <a:lstStyle/>
                    <a:p>
                      <a:pPr algn="ctr">
                        <a:lnSpc>
                          <a:spcPct val="150000"/>
                        </a:lnSpc>
                      </a:pPr>
                      <a:r>
                        <a:rPr lang="fr-FR" sz="2400" b="1" dirty="0">
                          <a:solidFill>
                            <a:srgbClr val="115076"/>
                          </a:solidFill>
                          <a:latin typeface="Century Gothic" panose="020B0502020202020204" pitchFamily="34" charset="0"/>
                        </a:rPr>
                        <a:t>5.</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ankommen</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versprechen</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anrufen</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9039026"/>
                  </a:ext>
                </a:extLst>
              </a:tr>
              <a:tr h="370840">
                <a:tc>
                  <a:txBody>
                    <a:bodyPr/>
                    <a:lstStyle/>
                    <a:p>
                      <a:pPr algn="ctr">
                        <a:lnSpc>
                          <a:spcPct val="150000"/>
                        </a:lnSpc>
                      </a:pPr>
                      <a:r>
                        <a:rPr lang="fr-FR" sz="2400" b="1" dirty="0">
                          <a:solidFill>
                            <a:srgbClr val="115076"/>
                          </a:solidFill>
                          <a:latin typeface="Century Gothic" panose="020B0502020202020204" pitchFamily="34" charset="0"/>
                        </a:rPr>
                        <a:t>6.</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Kaffee</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Konzert</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Sport</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803688620"/>
                  </a:ext>
                </a:extLst>
              </a:tr>
            </a:tbl>
          </a:graphicData>
        </a:graphic>
      </p:graphicFrame>
      <p:sp>
        <p:nvSpPr>
          <p:cNvPr id="8" name="Speech Bubble: Rectangle 7">
            <a:extLst>
              <a:ext uri="{FF2B5EF4-FFF2-40B4-BE49-F238E27FC236}">
                <a16:creationId xmlns:a16="http://schemas.microsoft.com/office/drawing/2014/main" id="{2944433C-2C70-46E8-83B0-1B086ADBD0FC}"/>
              </a:ext>
            </a:extLst>
          </p:cNvPr>
          <p:cNvSpPr/>
          <p:nvPr/>
        </p:nvSpPr>
        <p:spPr>
          <a:xfrm>
            <a:off x="9116800" y="1869929"/>
            <a:ext cx="2861246"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Speech Bubble: Rectangle 8">
            <a:extLst>
              <a:ext uri="{FF2B5EF4-FFF2-40B4-BE49-F238E27FC236}">
                <a16:creationId xmlns:a16="http://schemas.microsoft.com/office/drawing/2014/main" id="{2D656EAD-8D53-4549-915A-DDEBB52E83EA}"/>
              </a:ext>
            </a:extLst>
          </p:cNvPr>
          <p:cNvSpPr/>
          <p:nvPr/>
        </p:nvSpPr>
        <p:spPr>
          <a:xfrm>
            <a:off x="9116803" y="2610327"/>
            <a:ext cx="2861245"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Adverb</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Speech Bubble: Rectangle 9">
            <a:extLst>
              <a:ext uri="{FF2B5EF4-FFF2-40B4-BE49-F238E27FC236}">
                <a16:creationId xmlns:a16="http://schemas.microsoft.com/office/drawing/2014/main" id="{3B86A598-12F3-463B-BA01-0C8EB9239C93}"/>
              </a:ext>
            </a:extLst>
          </p:cNvPr>
          <p:cNvSpPr/>
          <p:nvPr/>
        </p:nvSpPr>
        <p:spPr>
          <a:xfrm>
            <a:off x="9128611" y="3350725"/>
            <a:ext cx="2861244"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Adjektiv</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Speech Bubble: Rectangle 10">
            <a:extLst>
              <a:ext uri="{FF2B5EF4-FFF2-40B4-BE49-F238E27FC236}">
                <a16:creationId xmlns:a16="http://schemas.microsoft.com/office/drawing/2014/main" id="{AF7B27E2-FE5F-4CB4-B9D7-04BA8B1E467A}"/>
              </a:ext>
            </a:extLst>
          </p:cNvPr>
          <p:cNvSpPr/>
          <p:nvPr/>
        </p:nvSpPr>
        <p:spPr>
          <a:xfrm>
            <a:off x="9116803" y="4091123"/>
            <a:ext cx="2873053"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Infinitiv</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Speech Bubble: Rectangle 11">
            <a:extLst>
              <a:ext uri="{FF2B5EF4-FFF2-40B4-BE49-F238E27FC236}">
                <a16:creationId xmlns:a16="http://schemas.microsoft.com/office/drawing/2014/main" id="{799CE3A0-E800-450D-B1AF-8A1526D83676}"/>
              </a:ext>
            </a:extLst>
          </p:cNvPr>
          <p:cNvSpPr/>
          <p:nvPr/>
        </p:nvSpPr>
        <p:spPr>
          <a:xfrm>
            <a:off x="9116803" y="4829654"/>
            <a:ext cx="2873052"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trennbares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Speech Bubble: Rectangle 12">
            <a:extLst>
              <a:ext uri="{FF2B5EF4-FFF2-40B4-BE49-F238E27FC236}">
                <a16:creationId xmlns:a16="http://schemas.microsoft.com/office/drawing/2014/main" id="{E8946DA1-E371-4386-888C-6CA4DDA026B2}"/>
              </a:ext>
            </a:extLst>
          </p:cNvPr>
          <p:cNvSpPr/>
          <p:nvPr/>
        </p:nvSpPr>
        <p:spPr>
          <a:xfrm>
            <a:off x="9116803" y="5568185"/>
            <a:ext cx="2861243" cy="399600"/>
          </a:xfrm>
          <a:prstGeom prst="wedgeRectCallout">
            <a:avLst>
              <a:gd name="adj1" fmla="val -57486"/>
              <a:gd name="adj2" fmla="val 53679"/>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maskulin</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17D34FE6-7897-4BF3-A852-E0D5826D0078}"/>
              </a:ext>
            </a:extLst>
          </p:cNvPr>
          <p:cNvSpPr/>
          <p:nvPr/>
        </p:nvSpPr>
        <p:spPr>
          <a:xfrm>
            <a:off x="9097957" y="729016"/>
            <a:ext cx="2861243" cy="399600"/>
          </a:xfrm>
          <a:prstGeom prst="wedgeRoundRectCallout">
            <a:avLst>
              <a:gd name="adj1" fmla="val -22939"/>
              <a:gd name="adj2" fmla="val -4882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trennbar</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separable</a:t>
            </a:r>
          </a:p>
        </p:txBody>
      </p:sp>
      <p:sp>
        <p:nvSpPr>
          <p:cNvPr id="16" name="Oval 15">
            <a:extLst>
              <a:ext uri="{FF2B5EF4-FFF2-40B4-BE49-F238E27FC236}">
                <a16:creationId xmlns:a16="http://schemas.microsoft.com/office/drawing/2014/main" id="{09C75E93-1A75-457A-B048-25F714B277E8}"/>
              </a:ext>
            </a:extLst>
          </p:cNvPr>
          <p:cNvSpPr/>
          <p:nvPr/>
        </p:nvSpPr>
        <p:spPr>
          <a:xfrm>
            <a:off x="6207888" y="2223161"/>
            <a:ext cx="2402712" cy="59473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Oval 16">
            <a:extLst>
              <a:ext uri="{FF2B5EF4-FFF2-40B4-BE49-F238E27FC236}">
                <a16:creationId xmlns:a16="http://schemas.microsoft.com/office/drawing/2014/main" id="{59C6A4DE-2D00-4140-A87D-83E41F702488}"/>
              </a:ext>
            </a:extLst>
          </p:cNvPr>
          <p:cNvSpPr/>
          <p:nvPr/>
        </p:nvSpPr>
        <p:spPr>
          <a:xfrm>
            <a:off x="3581400" y="2849074"/>
            <a:ext cx="2402712" cy="59473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Oval 17">
            <a:extLst>
              <a:ext uri="{FF2B5EF4-FFF2-40B4-BE49-F238E27FC236}">
                <a16:creationId xmlns:a16="http://schemas.microsoft.com/office/drawing/2014/main" id="{8AA0AD35-5055-4602-8432-3915CC39FB52}"/>
              </a:ext>
            </a:extLst>
          </p:cNvPr>
          <p:cNvSpPr/>
          <p:nvPr/>
        </p:nvSpPr>
        <p:spPr>
          <a:xfrm>
            <a:off x="899650" y="3506209"/>
            <a:ext cx="2402712" cy="59473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Oval 18">
            <a:extLst>
              <a:ext uri="{FF2B5EF4-FFF2-40B4-BE49-F238E27FC236}">
                <a16:creationId xmlns:a16="http://schemas.microsoft.com/office/drawing/2014/main" id="{EF46CF99-369B-4F97-9157-FB9A6E442F03}"/>
              </a:ext>
            </a:extLst>
          </p:cNvPr>
          <p:cNvSpPr/>
          <p:nvPr/>
        </p:nvSpPr>
        <p:spPr>
          <a:xfrm>
            <a:off x="6182313" y="4145365"/>
            <a:ext cx="2402712" cy="59473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Oval 19">
            <a:extLst>
              <a:ext uri="{FF2B5EF4-FFF2-40B4-BE49-F238E27FC236}">
                <a16:creationId xmlns:a16="http://schemas.microsoft.com/office/drawing/2014/main" id="{793D8B05-C4EF-42CB-B00B-FDA844A4E33D}"/>
              </a:ext>
            </a:extLst>
          </p:cNvPr>
          <p:cNvSpPr/>
          <p:nvPr/>
        </p:nvSpPr>
        <p:spPr>
          <a:xfrm>
            <a:off x="3581400" y="4825172"/>
            <a:ext cx="2402712" cy="59473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Oval 20">
            <a:extLst>
              <a:ext uri="{FF2B5EF4-FFF2-40B4-BE49-F238E27FC236}">
                <a16:creationId xmlns:a16="http://schemas.microsoft.com/office/drawing/2014/main" id="{9EF424D1-C667-4E1A-AF82-82F81931FF42}"/>
              </a:ext>
            </a:extLst>
          </p:cNvPr>
          <p:cNvSpPr/>
          <p:nvPr/>
        </p:nvSpPr>
        <p:spPr>
          <a:xfrm>
            <a:off x="3581400" y="5461473"/>
            <a:ext cx="2402712" cy="59473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4306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07805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13121" y="247046"/>
            <a:ext cx="134420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078051" y="407291"/>
            <a:ext cx="7573081"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Wörter</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6" name="TextBox 15">
            <a:extLst>
              <a:ext uri="{FF2B5EF4-FFF2-40B4-BE49-F238E27FC236}">
                <a16:creationId xmlns:a16="http://schemas.microsoft.com/office/drawing/2014/main" id="{4FFB7BCE-31AE-400E-8AC9-8356FD07EACB}"/>
              </a:ext>
            </a:extLst>
          </p:cNvPr>
          <p:cNvSpPr txBox="1"/>
          <p:nvPr/>
        </p:nvSpPr>
        <p:spPr>
          <a:xfrm>
            <a:off x="3831758" y="4758580"/>
            <a:ext cx="31188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aufstehen</a:t>
            </a:r>
            <a:endPar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E831280-4B68-44FF-8B07-BD4AFF7B962E}"/>
              </a:ext>
            </a:extLst>
          </p:cNvPr>
          <p:cNvSpPr txBox="1"/>
          <p:nvPr/>
        </p:nvSpPr>
        <p:spPr>
          <a:xfrm>
            <a:off x="7349894" y="4743619"/>
            <a:ext cx="26862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aussehen</a:t>
            </a:r>
            <a:endParaRPr kumimoji="0" lang="fr-FR" sz="4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B1D08EF-53FC-4C9E-B091-06D920E9774F}"/>
              </a:ext>
            </a:extLst>
          </p:cNvPr>
          <p:cNvSpPr txBox="1"/>
          <p:nvPr/>
        </p:nvSpPr>
        <p:spPr>
          <a:xfrm>
            <a:off x="445703" y="4758580"/>
            <a:ext cx="29133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annehmen</a:t>
            </a:r>
            <a:endParaRPr kumimoji="0" lang="fr-FR" sz="4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726D9CDF-F47E-45E6-B757-CA783D96A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117" y="1489026"/>
            <a:ext cx="1641547" cy="2728805"/>
          </a:xfrm>
          <a:prstGeom prst="rect">
            <a:avLst/>
          </a:prstGeom>
        </p:spPr>
      </p:pic>
      <p:sp>
        <p:nvSpPr>
          <p:cNvPr id="21" name="TextBox 20">
            <a:extLst>
              <a:ext uri="{FF2B5EF4-FFF2-40B4-BE49-F238E27FC236}">
                <a16:creationId xmlns:a16="http://schemas.microsoft.com/office/drawing/2014/main" id="{8F5E99DD-0CE0-48EA-9F7C-BAD7AC9D8317}"/>
              </a:ext>
            </a:extLst>
          </p:cNvPr>
          <p:cNvSpPr txBox="1"/>
          <p:nvPr/>
        </p:nvSpPr>
        <p:spPr>
          <a:xfrm>
            <a:off x="680448" y="4237149"/>
            <a:ext cx="22328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accept]</a:t>
            </a:r>
          </a:p>
        </p:txBody>
      </p:sp>
      <p:pic>
        <p:nvPicPr>
          <p:cNvPr id="22" name="Picture 21" descr="A close up of a logo&#10;&#10;Description automatically generated">
            <a:extLst>
              <a:ext uri="{FF2B5EF4-FFF2-40B4-BE49-F238E27FC236}">
                <a16:creationId xmlns:a16="http://schemas.microsoft.com/office/drawing/2014/main" id="{A955D792-861A-47F6-95BC-1EE9F1F09C9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48103" y="1823156"/>
            <a:ext cx="2686211" cy="2013259"/>
          </a:xfrm>
          <a:prstGeom prst="rect">
            <a:avLst/>
          </a:prstGeom>
        </p:spPr>
      </p:pic>
      <p:sp>
        <p:nvSpPr>
          <p:cNvPr id="23" name="TextBox 22">
            <a:extLst>
              <a:ext uri="{FF2B5EF4-FFF2-40B4-BE49-F238E27FC236}">
                <a16:creationId xmlns:a16="http://schemas.microsoft.com/office/drawing/2014/main" id="{E80B77C0-C187-4BA4-97B9-32DAE918EB2D}"/>
              </a:ext>
            </a:extLst>
          </p:cNvPr>
          <p:cNvSpPr txBox="1"/>
          <p:nvPr/>
        </p:nvSpPr>
        <p:spPr>
          <a:xfrm>
            <a:off x="4354528" y="4217831"/>
            <a:ext cx="19340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get up]</a:t>
            </a:r>
          </a:p>
        </p:txBody>
      </p:sp>
      <p:pic>
        <p:nvPicPr>
          <p:cNvPr id="24" name="Picture 23" descr="A close up of a logo&#10;&#10;Description automatically generated">
            <a:extLst>
              <a:ext uri="{FF2B5EF4-FFF2-40B4-BE49-F238E27FC236}">
                <a16:creationId xmlns:a16="http://schemas.microsoft.com/office/drawing/2014/main" id="{C8815409-9048-4221-8989-B6D0D1D864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266" y="2033649"/>
            <a:ext cx="1995237" cy="1895475"/>
          </a:xfrm>
          <a:prstGeom prst="rect">
            <a:avLst/>
          </a:prstGeom>
        </p:spPr>
      </p:pic>
      <p:sp>
        <p:nvSpPr>
          <p:cNvPr id="25" name="TextBox 24">
            <a:extLst>
              <a:ext uri="{FF2B5EF4-FFF2-40B4-BE49-F238E27FC236}">
                <a16:creationId xmlns:a16="http://schemas.microsoft.com/office/drawing/2014/main" id="{5C02D793-A245-4666-892E-247BF777906C}"/>
              </a:ext>
            </a:extLst>
          </p:cNvPr>
          <p:cNvSpPr txBox="1"/>
          <p:nvPr/>
        </p:nvSpPr>
        <p:spPr>
          <a:xfrm>
            <a:off x="7082877" y="4246493"/>
            <a:ext cx="30700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look, appear]</a:t>
            </a: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5000"/>
                                        <p:tgtEl>
                                          <p:spTgt spid="7"/>
                                        </p:tgtEl>
                                      </p:cBhvr>
                                    </p:animEffect>
                                    <p:set>
                                      <p:cBhvr>
                                        <p:cTn id="16"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07805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13121" y="247046"/>
            <a:ext cx="134420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078051" y="407291"/>
            <a:ext cx="7573081"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Wörter</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6" name="TextBox 15">
            <a:extLst>
              <a:ext uri="{FF2B5EF4-FFF2-40B4-BE49-F238E27FC236}">
                <a16:creationId xmlns:a16="http://schemas.microsoft.com/office/drawing/2014/main" id="{4FFB7BCE-31AE-400E-8AC9-8356FD07EACB}"/>
              </a:ext>
            </a:extLst>
          </p:cNvPr>
          <p:cNvSpPr txBox="1"/>
          <p:nvPr/>
        </p:nvSpPr>
        <p:spPr>
          <a:xfrm>
            <a:off x="3831758" y="4758580"/>
            <a:ext cx="31188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dirty="0" err="1">
                <a:solidFill>
                  <a:schemeClr val="accent5">
                    <a:lumMod val="50000"/>
                  </a:schemeClr>
                </a:solidFill>
                <a:latin typeface="Century Gothic" panose="020F0302020204030204"/>
              </a:rPr>
              <a:t>fangen</a:t>
            </a:r>
            <a:endPar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E831280-4B68-44FF-8B07-BD4AFF7B962E}"/>
              </a:ext>
            </a:extLst>
          </p:cNvPr>
          <p:cNvSpPr txBox="1"/>
          <p:nvPr/>
        </p:nvSpPr>
        <p:spPr>
          <a:xfrm>
            <a:off x="7349894" y="4743619"/>
            <a:ext cx="26862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arbeiten</a:t>
            </a:r>
            <a:endParaRPr kumimoji="0" lang="fr-FR" sz="4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B1D08EF-53FC-4C9E-B091-06D920E9774F}"/>
              </a:ext>
            </a:extLst>
          </p:cNvPr>
          <p:cNvSpPr txBox="1"/>
          <p:nvPr/>
        </p:nvSpPr>
        <p:spPr>
          <a:xfrm>
            <a:off x="445703" y="4758580"/>
            <a:ext cx="29133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aufhören</a:t>
            </a:r>
            <a:endParaRPr kumimoji="0" lang="fr-FR" sz="4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F5E99DD-0CE0-48EA-9F7C-BAD7AC9D8317}"/>
              </a:ext>
            </a:extLst>
          </p:cNvPr>
          <p:cNvSpPr txBox="1"/>
          <p:nvPr/>
        </p:nvSpPr>
        <p:spPr>
          <a:xfrm>
            <a:off x="680448" y="4237149"/>
            <a:ext cx="22328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stop]</a:t>
            </a:r>
          </a:p>
        </p:txBody>
      </p:sp>
      <p:sp>
        <p:nvSpPr>
          <p:cNvPr id="23" name="TextBox 22">
            <a:extLst>
              <a:ext uri="{FF2B5EF4-FFF2-40B4-BE49-F238E27FC236}">
                <a16:creationId xmlns:a16="http://schemas.microsoft.com/office/drawing/2014/main" id="{E80B77C0-C187-4BA4-97B9-32DAE918EB2D}"/>
              </a:ext>
            </a:extLst>
          </p:cNvPr>
          <p:cNvSpPr txBox="1"/>
          <p:nvPr/>
        </p:nvSpPr>
        <p:spPr>
          <a:xfrm>
            <a:off x="4354528" y="4217831"/>
            <a:ext cx="19340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catch]</a:t>
            </a:r>
          </a:p>
        </p:txBody>
      </p:sp>
      <p:sp>
        <p:nvSpPr>
          <p:cNvPr id="25" name="TextBox 24">
            <a:extLst>
              <a:ext uri="{FF2B5EF4-FFF2-40B4-BE49-F238E27FC236}">
                <a16:creationId xmlns:a16="http://schemas.microsoft.com/office/drawing/2014/main" id="{5C02D793-A245-4666-892E-247BF777906C}"/>
              </a:ext>
            </a:extLst>
          </p:cNvPr>
          <p:cNvSpPr txBox="1"/>
          <p:nvPr/>
        </p:nvSpPr>
        <p:spPr>
          <a:xfrm>
            <a:off x="7082877" y="4246493"/>
            <a:ext cx="30700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work]</a:t>
            </a:r>
          </a:p>
        </p:txBody>
      </p:sp>
      <p:pic>
        <p:nvPicPr>
          <p:cNvPr id="26" name="Picture 25" descr="A picture containing clock&#10;&#10;Description automatically generated">
            <a:extLst>
              <a:ext uri="{FF2B5EF4-FFF2-40B4-BE49-F238E27FC236}">
                <a16:creationId xmlns:a16="http://schemas.microsoft.com/office/drawing/2014/main" id="{4E83DA6D-7C49-43C1-BA72-BE56F0DE37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290" y="1823156"/>
            <a:ext cx="1822876" cy="2180639"/>
          </a:xfrm>
          <a:prstGeom prst="rect">
            <a:avLst/>
          </a:prstGeom>
        </p:spPr>
      </p:pic>
      <p:pic>
        <p:nvPicPr>
          <p:cNvPr id="28" name="Picture 27" descr="A close up of a logo&#10;&#10;Description automatically generated">
            <a:extLst>
              <a:ext uri="{FF2B5EF4-FFF2-40B4-BE49-F238E27FC236}">
                <a16:creationId xmlns:a16="http://schemas.microsoft.com/office/drawing/2014/main" id="{CE73F5DD-D1D7-44D1-882F-28799A41D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1111" y="1693310"/>
            <a:ext cx="1660808" cy="2271190"/>
          </a:xfrm>
          <a:prstGeom prst="rect">
            <a:avLst/>
          </a:prstGeom>
        </p:spPr>
      </p:pic>
      <p:pic>
        <p:nvPicPr>
          <p:cNvPr id="1026" name="Picture 2" descr="Programmer, Computer, Woman, Support">
            <a:extLst>
              <a:ext uri="{FF2B5EF4-FFF2-40B4-BE49-F238E27FC236}">
                <a16:creationId xmlns:a16="http://schemas.microsoft.com/office/drawing/2014/main" id="{C948F8A8-09AA-40BA-B06D-E526E9EC1A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2377" y="1923386"/>
            <a:ext cx="2429183" cy="208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41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5000"/>
                                        <p:tgtEl>
                                          <p:spTgt spid="7"/>
                                        </p:tgtEl>
                                      </p:cBhvr>
                                    </p:animEffect>
                                    <p:set>
                                      <p:cBhvr>
                                        <p:cTn id="16"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07805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13121" y="247046"/>
            <a:ext cx="134420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078051" y="407291"/>
            <a:ext cx="7573081"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Wörter</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6" name="TextBox 15">
            <a:extLst>
              <a:ext uri="{FF2B5EF4-FFF2-40B4-BE49-F238E27FC236}">
                <a16:creationId xmlns:a16="http://schemas.microsoft.com/office/drawing/2014/main" id="{4FFB7BCE-31AE-400E-8AC9-8356FD07EACB}"/>
              </a:ext>
            </a:extLst>
          </p:cNvPr>
          <p:cNvSpPr txBox="1"/>
          <p:nvPr/>
        </p:nvSpPr>
        <p:spPr>
          <a:xfrm>
            <a:off x="3831758" y="4758580"/>
            <a:ext cx="31188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noProof="0" dirty="0" err="1">
                <a:solidFill>
                  <a:schemeClr val="accent5">
                    <a:lumMod val="50000"/>
                  </a:schemeClr>
                </a:solidFill>
                <a:latin typeface="Century Gothic" panose="020F0302020204030204"/>
              </a:rPr>
              <a:t>früh</a:t>
            </a:r>
            <a:endPar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E831280-4B68-44FF-8B07-BD4AFF7B962E}"/>
              </a:ext>
            </a:extLst>
          </p:cNvPr>
          <p:cNvSpPr txBox="1"/>
          <p:nvPr/>
        </p:nvSpPr>
        <p:spPr>
          <a:xfrm>
            <a:off x="7349894" y="4743619"/>
            <a:ext cx="26862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dirty="0">
                <a:solidFill>
                  <a:schemeClr val="accent5">
                    <a:lumMod val="50000"/>
                  </a:schemeClr>
                </a:solidFill>
                <a:latin typeface="Century Gothic" panose="020F0302020204030204"/>
              </a:rPr>
              <a:t>d</a:t>
            </a:r>
            <a:r>
              <a:rPr lang="fr-FR" sz="4000" noProof="0" dirty="0" err="1">
                <a:solidFill>
                  <a:schemeClr val="accent5">
                    <a:lumMod val="50000"/>
                  </a:schemeClr>
                </a:solidFill>
                <a:latin typeface="Century Gothic" panose="020F0302020204030204"/>
              </a:rPr>
              <a:t>ie</a:t>
            </a:r>
            <a:r>
              <a:rPr lang="fr-FR" sz="4000" noProof="0" dirty="0">
                <a:solidFill>
                  <a:schemeClr val="accent5">
                    <a:lumMod val="50000"/>
                  </a:schemeClr>
                </a:solidFill>
                <a:latin typeface="Century Gothic" panose="020F0302020204030204"/>
              </a:rPr>
              <a:t> Liste</a:t>
            </a:r>
            <a:endParaRPr kumimoji="0" lang="fr-FR" sz="4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B1D08EF-53FC-4C9E-B091-06D920E9774F}"/>
              </a:ext>
            </a:extLst>
          </p:cNvPr>
          <p:cNvSpPr txBox="1"/>
          <p:nvPr/>
        </p:nvSpPr>
        <p:spPr>
          <a:xfrm>
            <a:off x="445703" y="4758580"/>
            <a:ext cx="29133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viel</a:t>
            </a:r>
            <a:endParaRPr kumimoji="0" lang="fr-FR" sz="4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F5E99DD-0CE0-48EA-9F7C-BAD7AC9D8317}"/>
              </a:ext>
            </a:extLst>
          </p:cNvPr>
          <p:cNvSpPr txBox="1"/>
          <p:nvPr/>
        </p:nvSpPr>
        <p:spPr>
          <a:xfrm>
            <a:off x="680448" y="4237149"/>
            <a:ext cx="22328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much, a lot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E80B77C0-C187-4BA4-97B9-32DAE918EB2D}"/>
              </a:ext>
            </a:extLst>
          </p:cNvPr>
          <p:cNvSpPr txBox="1"/>
          <p:nvPr/>
        </p:nvSpPr>
        <p:spPr>
          <a:xfrm>
            <a:off x="4354528" y="4217831"/>
            <a:ext cx="19340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[early]</a:t>
            </a:r>
          </a:p>
        </p:txBody>
      </p:sp>
      <p:sp>
        <p:nvSpPr>
          <p:cNvPr id="25" name="TextBox 24">
            <a:extLst>
              <a:ext uri="{FF2B5EF4-FFF2-40B4-BE49-F238E27FC236}">
                <a16:creationId xmlns:a16="http://schemas.microsoft.com/office/drawing/2014/main" id="{5C02D793-A245-4666-892E-247BF777906C}"/>
              </a:ext>
            </a:extLst>
          </p:cNvPr>
          <p:cNvSpPr txBox="1"/>
          <p:nvPr/>
        </p:nvSpPr>
        <p:spPr>
          <a:xfrm>
            <a:off x="7082877" y="4246493"/>
            <a:ext cx="30700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a:t>
            </a:r>
          </a:p>
        </p:txBody>
      </p:sp>
      <p:pic>
        <p:nvPicPr>
          <p:cNvPr id="2050" name="Picture 2" descr="Sewing Pattern Girls, Women, Retro, Girls, Silhouettes">
            <a:extLst>
              <a:ext uri="{FF2B5EF4-FFF2-40B4-BE49-F238E27FC236}">
                <a16:creationId xmlns:a16="http://schemas.microsoft.com/office/drawing/2014/main" id="{7C79E1AF-0143-44A1-843F-5B6167AF97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703" y="2287462"/>
            <a:ext cx="3000046" cy="170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arm Clock, Clock, Vintage, Antique, Old, Retro, Alarm">
            <a:extLst>
              <a:ext uri="{FF2B5EF4-FFF2-40B4-BE49-F238E27FC236}">
                <a16:creationId xmlns:a16="http://schemas.microsoft.com/office/drawing/2014/main" id="{DB09715E-3FC5-4B95-B3FF-F7F1BC158D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2837" y="1844265"/>
            <a:ext cx="1563672" cy="22338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ipboard, Green, Check, List">
            <a:extLst>
              <a:ext uri="{FF2B5EF4-FFF2-40B4-BE49-F238E27FC236}">
                <a16:creationId xmlns:a16="http://schemas.microsoft.com/office/drawing/2014/main" id="{5548A5F0-164B-4832-8480-23E8E4AF6B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6647" y="1733274"/>
            <a:ext cx="1608798" cy="234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36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5000"/>
                                        <p:tgtEl>
                                          <p:spTgt spid="7"/>
                                        </p:tgtEl>
                                      </p:cBhvr>
                                    </p:animEffect>
                                    <p:set>
                                      <p:cBhvr>
                                        <p:cTn id="16"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07805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13121" y="247046"/>
            <a:ext cx="134420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078051" y="407291"/>
            <a:ext cx="7573081"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Wörter</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6" name="TextBox 15">
            <a:extLst>
              <a:ext uri="{FF2B5EF4-FFF2-40B4-BE49-F238E27FC236}">
                <a16:creationId xmlns:a16="http://schemas.microsoft.com/office/drawing/2014/main" id="{4FFB7BCE-31AE-400E-8AC9-8356FD07EACB}"/>
              </a:ext>
            </a:extLst>
          </p:cNvPr>
          <p:cNvSpPr txBox="1"/>
          <p:nvPr/>
        </p:nvSpPr>
        <p:spPr>
          <a:xfrm>
            <a:off x="3831758" y="4758580"/>
            <a:ext cx="31188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dirty="0" err="1">
                <a:solidFill>
                  <a:schemeClr val="accent5">
                    <a:lumMod val="50000"/>
                  </a:schemeClr>
                </a:solidFill>
                <a:latin typeface="Century Gothic" panose="020F0302020204030204"/>
              </a:rPr>
              <a:t>ankommen</a:t>
            </a:r>
            <a:endPar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E831280-4B68-44FF-8B07-BD4AFF7B962E}"/>
              </a:ext>
            </a:extLst>
          </p:cNvPr>
          <p:cNvSpPr txBox="1"/>
          <p:nvPr/>
        </p:nvSpPr>
        <p:spPr>
          <a:xfrm>
            <a:off x="7349894" y="4743619"/>
            <a:ext cx="26862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noProof="0" dirty="0">
                <a:solidFill>
                  <a:schemeClr val="accent5">
                    <a:lumMod val="50000"/>
                  </a:schemeClr>
                </a:solidFill>
                <a:latin typeface="Century Gothic" panose="020F0302020204030204"/>
              </a:rPr>
              <a:t>pro</a:t>
            </a:r>
            <a:endParaRPr kumimoji="0" lang="fr-FR" sz="4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B1D08EF-53FC-4C9E-B091-06D920E9774F}"/>
              </a:ext>
            </a:extLst>
          </p:cNvPr>
          <p:cNvSpPr txBox="1"/>
          <p:nvPr/>
        </p:nvSpPr>
        <p:spPr>
          <a:xfrm>
            <a:off x="445703" y="4758580"/>
            <a:ext cx="29133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noProof="0" dirty="0">
                <a:solidFill>
                  <a:schemeClr val="accent5">
                    <a:lumMod val="50000"/>
                  </a:schemeClr>
                </a:solidFill>
                <a:latin typeface="Century Gothic" panose="020F0302020204030204"/>
              </a:rPr>
              <a:t>du </a:t>
            </a:r>
            <a:r>
              <a:rPr lang="fr-FR" sz="4000" noProof="0" dirty="0" err="1">
                <a:solidFill>
                  <a:schemeClr val="accent5">
                    <a:lumMod val="50000"/>
                  </a:schemeClr>
                </a:solidFill>
                <a:latin typeface="Century Gothic" panose="020F0302020204030204"/>
              </a:rPr>
              <a:t>magst</a:t>
            </a:r>
            <a:endParaRPr kumimoji="0" lang="fr-FR" sz="4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F5E99DD-0CE0-48EA-9F7C-BAD7AC9D8317}"/>
              </a:ext>
            </a:extLst>
          </p:cNvPr>
          <p:cNvSpPr txBox="1"/>
          <p:nvPr/>
        </p:nvSpPr>
        <p:spPr>
          <a:xfrm>
            <a:off x="680448" y="4237149"/>
            <a:ext cx="22328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you like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E80B77C0-C187-4BA4-97B9-32DAE918EB2D}"/>
              </a:ext>
            </a:extLst>
          </p:cNvPr>
          <p:cNvSpPr txBox="1"/>
          <p:nvPr/>
        </p:nvSpPr>
        <p:spPr>
          <a:xfrm>
            <a:off x="4424165" y="4237148"/>
            <a:ext cx="19340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[to arrive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5C02D793-A245-4666-892E-247BF777906C}"/>
              </a:ext>
            </a:extLst>
          </p:cNvPr>
          <p:cNvSpPr txBox="1"/>
          <p:nvPr/>
        </p:nvSpPr>
        <p:spPr>
          <a:xfrm>
            <a:off x="7082877" y="4246493"/>
            <a:ext cx="30700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a:t>
            </a:r>
          </a:p>
        </p:txBody>
      </p:sp>
      <p:pic>
        <p:nvPicPr>
          <p:cNvPr id="3074" name="Picture 2" descr="Like, Facebook, Social Media, Icon, Thumbs Up, Up, Pro">
            <a:extLst>
              <a:ext uri="{FF2B5EF4-FFF2-40B4-BE49-F238E27FC236}">
                <a16:creationId xmlns:a16="http://schemas.microsoft.com/office/drawing/2014/main" id="{84CC50D6-971E-4D06-8A61-0B169DE965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22" t="14920" r="16232" b="25739"/>
          <a:stretch/>
        </p:blipFill>
        <p:spPr bwMode="auto">
          <a:xfrm>
            <a:off x="586393" y="1826135"/>
            <a:ext cx="2420994" cy="2108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esk Clerk, Reception, Receptionist, Arrival, Suitcase">
            <a:extLst>
              <a:ext uri="{FF2B5EF4-FFF2-40B4-BE49-F238E27FC236}">
                <a16:creationId xmlns:a16="http://schemas.microsoft.com/office/drawing/2014/main" id="{405C85EA-3DE3-4B15-A9AB-6A46E95373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9918" y="1878975"/>
            <a:ext cx="1998330" cy="19983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thematics, Percentage, Symbol, Per Cent, Percent">
            <a:extLst>
              <a:ext uri="{FF2B5EF4-FFF2-40B4-BE49-F238E27FC236}">
                <a16:creationId xmlns:a16="http://schemas.microsoft.com/office/drawing/2014/main" id="{80B1F7F4-7224-48FA-9DC2-1C0ACF5A35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1828" y="1877918"/>
            <a:ext cx="1763136" cy="1903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45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5000"/>
                                        <p:tgtEl>
                                          <p:spTgt spid="7"/>
                                        </p:tgtEl>
                                      </p:cBhvr>
                                    </p:animEffect>
                                    <p:set>
                                      <p:cBhvr>
                                        <p:cTn id="16"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07805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13121" y="247046"/>
            <a:ext cx="134420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078051" y="407291"/>
            <a:ext cx="7573081"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Wörter</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6" name="TextBox 15">
            <a:extLst>
              <a:ext uri="{FF2B5EF4-FFF2-40B4-BE49-F238E27FC236}">
                <a16:creationId xmlns:a16="http://schemas.microsoft.com/office/drawing/2014/main" id="{4FFB7BCE-31AE-400E-8AC9-8356FD07EACB}"/>
              </a:ext>
            </a:extLst>
          </p:cNvPr>
          <p:cNvSpPr txBox="1"/>
          <p:nvPr/>
        </p:nvSpPr>
        <p:spPr>
          <a:xfrm>
            <a:off x="3831758" y="4758580"/>
            <a:ext cx="31188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noProof="0" dirty="0" err="1">
                <a:solidFill>
                  <a:schemeClr val="accent5">
                    <a:lumMod val="50000"/>
                  </a:schemeClr>
                </a:solidFill>
                <a:latin typeface="Century Gothic" panose="020F0302020204030204"/>
              </a:rPr>
              <a:t>relativ</a:t>
            </a:r>
            <a:endPar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E831280-4B68-44FF-8B07-BD4AFF7B962E}"/>
              </a:ext>
            </a:extLst>
          </p:cNvPr>
          <p:cNvSpPr txBox="1"/>
          <p:nvPr/>
        </p:nvSpPr>
        <p:spPr>
          <a:xfrm>
            <a:off x="6917208" y="4743619"/>
            <a:ext cx="31188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dirty="0">
                <a:solidFill>
                  <a:schemeClr val="accent5">
                    <a:lumMod val="50000"/>
                  </a:schemeClr>
                </a:solidFill>
                <a:latin typeface="Century Gothic" panose="020F0302020204030204"/>
              </a:rPr>
              <a:t>d</a:t>
            </a:r>
            <a:r>
              <a:rPr kumimoji="0" lang="fr-FR" sz="4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as </a:t>
            </a:r>
            <a:r>
              <a:rPr kumimoji="0" lang="fr-FR" sz="4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Konzert</a:t>
            </a:r>
            <a:endParaRPr kumimoji="0" lang="fr-FR" sz="4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B1D08EF-53FC-4C9E-B091-06D920E9774F}"/>
              </a:ext>
            </a:extLst>
          </p:cNvPr>
          <p:cNvSpPr txBox="1"/>
          <p:nvPr/>
        </p:nvSpPr>
        <p:spPr>
          <a:xfrm>
            <a:off x="445703" y="4758580"/>
            <a:ext cx="29133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dirty="0">
                <a:solidFill>
                  <a:schemeClr val="accent5">
                    <a:lumMod val="50000"/>
                  </a:schemeClr>
                </a:solidFill>
                <a:latin typeface="Century Gothic" panose="020F0302020204030204"/>
              </a:rPr>
              <a:t>der </a:t>
            </a:r>
            <a:r>
              <a:rPr lang="fr-FR" sz="4000" dirty="0" err="1">
                <a:solidFill>
                  <a:schemeClr val="accent5">
                    <a:lumMod val="50000"/>
                  </a:schemeClr>
                </a:solidFill>
                <a:latin typeface="Century Gothic" panose="020F0302020204030204"/>
              </a:rPr>
              <a:t>Kaffee</a:t>
            </a:r>
            <a:endParaRPr kumimoji="0" lang="fr-FR" sz="4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F5E99DD-0CE0-48EA-9F7C-BAD7AC9D8317}"/>
              </a:ext>
            </a:extLst>
          </p:cNvPr>
          <p:cNvSpPr txBox="1"/>
          <p:nvPr/>
        </p:nvSpPr>
        <p:spPr>
          <a:xfrm>
            <a:off x="680448" y="4237149"/>
            <a:ext cx="22328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coffee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E80B77C0-C187-4BA4-97B9-32DAE918EB2D}"/>
              </a:ext>
            </a:extLst>
          </p:cNvPr>
          <p:cNvSpPr txBox="1"/>
          <p:nvPr/>
        </p:nvSpPr>
        <p:spPr>
          <a:xfrm>
            <a:off x="4354528" y="4217831"/>
            <a:ext cx="19340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relatively</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5C02D793-A245-4666-892E-247BF777906C}"/>
              </a:ext>
            </a:extLst>
          </p:cNvPr>
          <p:cNvSpPr txBox="1"/>
          <p:nvPr/>
        </p:nvSpPr>
        <p:spPr>
          <a:xfrm>
            <a:off x="7082877" y="4246493"/>
            <a:ext cx="30700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[concert]</a:t>
            </a:r>
          </a:p>
        </p:txBody>
      </p:sp>
      <p:pic>
        <p:nvPicPr>
          <p:cNvPr id="4098" name="Picture 2" descr="Coffee, Cafe, Cafeteria, Drink, Beverage, Morning">
            <a:extLst>
              <a:ext uri="{FF2B5EF4-FFF2-40B4-BE49-F238E27FC236}">
                <a16:creationId xmlns:a16="http://schemas.microsoft.com/office/drawing/2014/main" id="{720F2F34-52F7-48A4-817A-31ABE3CBF7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485" y="2246029"/>
            <a:ext cx="2952809" cy="17255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iraffe, Black, Silhouette, Tall, Long">
            <a:extLst>
              <a:ext uri="{FF2B5EF4-FFF2-40B4-BE49-F238E27FC236}">
                <a16:creationId xmlns:a16="http://schemas.microsoft.com/office/drawing/2014/main" id="{E09E8BB8-8B94-4477-AE41-4944CE07A9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244" y="1619239"/>
            <a:ext cx="1279525" cy="25590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iraffe, Black, Silhouette, Tall, Long">
            <a:extLst>
              <a:ext uri="{FF2B5EF4-FFF2-40B4-BE49-F238E27FC236}">
                <a16:creationId xmlns:a16="http://schemas.microsoft.com/office/drawing/2014/main" id="{5FF126E0-2839-4C55-A708-CBAC0883B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4769" y="2349500"/>
            <a:ext cx="914395" cy="182878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iano, Player, Jazz, Music, Silhouette">
            <a:extLst>
              <a:ext uri="{FF2B5EF4-FFF2-40B4-BE49-F238E27FC236}">
                <a16:creationId xmlns:a16="http://schemas.microsoft.com/office/drawing/2014/main" id="{F6DEE7DB-A69D-4958-BDF6-24640C449F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8762" y="1463682"/>
            <a:ext cx="2338243" cy="2507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54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5000"/>
                                        <p:tgtEl>
                                          <p:spTgt spid="7"/>
                                        </p:tgtEl>
                                      </p:cBhvr>
                                    </p:animEffect>
                                    <p:set>
                                      <p:cBhvr>
                                        <p:cTn id="16"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18" grpId="0"/>
      <p:bldP spid="19"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1395</TotalTime>
  <Words>7673</Words>
  <Application>Microsoft Macintosh PowerPoint</Application>
  <PresentationFormat>Widescreen</PresentationFormat>
  <Paragraphs>1011</Paragraphs>
  <Slides>36</Slides>
  <Notes>36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Century Gothic</vt:lpstr>
      <vt:lpstr>Tw Cen MT</vt:lpstr>
      <vt:lpstr>1_Office Theme</vt:lpstr>
      <vt:lpstr>Neue Ziele für ein neues Jahr </vt:lpstr>
      <vt:lpstr>Phonetik</vt:lpstr>
      <vt:lpstr>Welche Kategorie ist das?</vt:lpstr>
      <vt:lpstr>Was passt nicht?</vt:lpstr>
      <vt:lpstr>Vokabeln</vt:lpstr>
      <vt:lpstr>Vokabeln</vt:lpstr>
      <vt:lpstr>Vokabeln</vt:lpstr>
      <vt:lpstr>Vokabeln</vt:lpstr>
      <vt:lpstr>Vokabeln</vt:lpstr>
      <vt:lpstr>Vokabeln</vt:lpstr>
      <vt:lpstr>das Futur</vt:lpstr>
      <vt:lpstr>zu + Infinitiv</vt:lpstr>
      <vt:lpstr>Ziele für das neue Jahr [1/2]</vt:lpstr>
      <vt:lpstr>Ziele für das neue Jahr [2/2]</vt:lpstr>
      <vt:lpstr>Paulas Neujahrsvorsätze*</vt:lpstr>
      <vt:lpstr>Ziele</vt:lpstr>
      <vt:lpstr>Neue Ziele für ein neues Jahr </vt:lpstr>
      <vt:lpstr>Neujahrsvorsätze</vt:lpstr>
      <vt:lpstr>Neujahrsvorsätze</vt:lpstr>
      <vt:lpstr>Vokabeln [1/4]</vt:lpstr>
      <vt:lpstr>Vokabeln [2/4]</vt:lpstr>
      <vt:lpstr>Vokabeln [3/4]</vt:lpstr>
      <vt:lpstr>Vokabeln [4/4]</vt:lpstr>
      <vt:lpstr>Fehler finden</vt:lpstr>
      <vt:lpstr>das Chinesische Neujahrsfest</vt:lpstr>
      <vt:lpstr>Bindewörter (conjunctions)</vt:lpstr>
      <vt:lpstr>Wie feiern sie? [1/4]</vt:lpstr>
      <vt:lpstr>Wie feiern sie? [2/4]</vt:lpstr>
      <vt:lpstr>Zwei-Verbsätze mit WO3</vt:lpstr>
      <vt:lpstr>Wie feiern sie? [3/4]</vt:lpstr>
      <vt:lpstr>Wie feiern sie? [4/4]</vt:lpstr>
      <vt:lpstr>Wie feiern sie? [Verstehen]</vt:lpstr>
      <vt:lpstr>Wie feiern sie? [Antworten]</vt:lpstr>
      <vt:lpstr>Vokabeln</vt:lpstr>
      <vt:lpstr>Ein neuer Start</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139</cp:revision>
  <dcterms:created xsi:type="dcterms:W3CDTF">2020-07-18T21:51:12Z</dcterms:created>
  <dcterms:modified xsi:type="dcterms:W3CDTF">2021-12-20T15:58:26Z</dcterms:modified>
</cp:coreProperties>
</file>