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4" r:id="rId4"/>
  </p:sldMasterIdLst>
  <p:notesMasterIdLst>
    <p:notesMasterId r:id="rId11"/>
  </p:notesMasterIdLst>
  <p:sldIdLst>
    <p:sldId id="256" r:id="rId5"/>
    <p:sldId id="278" r:id="rId6"/>
    <p:sldId id="279" r:id="rId7"/>
    <p:sldId id="284" r:id="rId8"/>
    <p:sldId id="326" r:id="rId9"/>
    <p:sldId id="327"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Tw Cen MT" panose="020B06020201040206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2" roundtripDataSignature="AMtx7mhyzp5ubtSqGLKGVDCAHg6RTo/u3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16" clrIdx="0">
    <p:extLst>
      <p:ext uri="{19B8F6BF-5375-455C-9EA6-DF929625EA0E}">
        <p15:presenceInfo xmlns:p15="http://schemas.microsoft.com/office/powerpoint/2012/main" userId="Natalie Finlayson" providerId="None"/>
      </p:ext>
    </p:extLst>
  </p:cmAuthor>
  <p:cmAuthor id="2" name="Stephen Owen" initials="SO" lastIdx="18" clrIdx="1">
    <p:extLst>
      <p:ext uri="{19B8F6BF-5375-455C-9EA6-DF929625EA0E}">
        <p15:presenceInfo xmlns:p15="http://schemas.microsoft.com/office/powerpoint/2012/main" userId="Stephen Owen" providerId="None"/>
      </p:ext>
    </p:extLst>
  </p:cmAuthor>
  <p:cmAuthor id="3" name="Emma Marsden" initials="EM" lastIdx="54" clrIdx="2">
    <p:extLst>
      <p:ext uri="{19B8F6BF-5375-455C-9EA6-DF929625EA0E}">
        <p15:presenceInfo xmlns:p15="http://schemas.microsoft.com/office/powerpoint/2012/main" userId="Emma Marsden" providerId="None"/>
      </p:ext>
    </p:extLst>
  </p:cmAuthor>
  <p:cmAuthor id="4" name="Natalie Finlayson" initials="NF [2]" lastIdx="3" clrIdx="3">
    <p:extLst>
      <p:ext uri="{19B8F6BF-5375-455C-9EA6-DF929625EA0E}">
        <p15:presenceInfo xmlns:p15="http://schemas.microsoft.com/office/powerpoint/2012/main" userId="63f56afcdd2336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00"/>
    <a:srgbClr val="FA65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36B53B-AF2B-4ED9-AE7D-DA19A883150E}">
  <a:tblStyle styleId="{7436B53B-AF2B-4ED9-AE7D-DA19A883150E}" styleName="Table_0">
    <a:wholeTbl>
      <a:tcTxStyle b="off" i="off">
        <a:font>
          <a:latin typeface="Century Gothic"/>
          <a:ea typeface="Century Gothic"/>
          <a:cs typeface="Century Gothic"/>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C2DEB4-D931-4B4B-B03F-5F9228FB7861}" styleName="Table_1">
    <a:wholeTbl>
      <a:tcTxStyle b="off" i="off">
        <a:font>
          <a:latin typeface="Century Gothic"/>
          <a:ea typeface="Century Gothic"/>
          <a:cs typeface="Century Gothic"/>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3013" autoAdjust="0"/>
  </p:normalViewPr>
  <p:slideViewPr>
    <p:cSldViewPr snapToGrid="0">
      <p:cViewPr varScale="1">
        <p:scale>
          <a:sx n="56" d="100"/>
          <a:sy n="56" d="100"/>
        </p:scale>
        <p:origin x="1109" y="38"/>
      </p:cViewPr>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85"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0.fntdata"/><Relationship Id="rId8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82"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8.fntdata"/><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796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u="none" strike="noStrike" kern="1200" cap="none">
                <a:solidFill>
                  <a:schemeClr val="tx1"/>
                </a:solidFill>
                <a:effectLst/>
                <a:latin typeface="Calibri"/>
                <a:ea typeface="Calibri"/>
                <a:cs typeface="Calibri"/>
                <a:sym typeface="Calibri"/>
              </a:rPr>
              <a:t>Frequency </a:t>
            </a:r>
            <a:r>
              <a:rPr lang="en-GB" sz="1200" b="1" i="0" u="none" strike="noStrike" kern="1200" cap="none" dirty="0">
                <a:solidFill>
                  <a:schemeClr val="tx1"/>
                </a:solidFill>
                <a:effectLst/>
                <a:latin typeface="Calibri"/>
                <a:ea typeface="Calibri"/>
                <a:cs typeface="Calibri"/>
                <a:sym typeface="Calibri"/>
              </a:rPr>
              <a:t>rankings of vocabulary </a:t>
            </a:r>
            <a:r>
              <a:rPr lang="en-GB" sz="1200" b="1" i="0" u="sng" strike="noStrike" kern="1200" cap="none" dirty="0">
                <a:solidFill>
                  <a:schemeClr val="tx1"/>
                </a:solidFill>
                <a:effectLst/>
                <a:latin typeface="Calibri"/>
                <a:ea typeface="Calibri"/>
                <a:cs typeface="Calibri"/>
                <a:sym typeface="Calibri"/>
              </a:rPr>
              <a:t>introduced</a:t>
            </a:r>
            <a:r>
              <a:rPr lang="en-GB" sz="1200" b="1" i="0" u="none" strike="noStrike" kern="1200" cap="none" dirty="0">
                <a:solidFill>
                  <a:schemeClr val="tx1"/>
                </a:solidFill>
                <a:effectLst/>
                <a:latin typeface="Calibri"/>
                <a:ea typeface="Calibri"/>
                <a:cs typeface="Calibri"/>
                <a:sym typeface="Calibri"/>
              </a:rPr>
              <a:t> this week (1 is the most common word in French): </a:t>
            </a:r>
            <a:br>
              <a:rPr lang="fr-FR" dirty="0"/>
            </a:br>
            <a:r>
              <a:rPr lang="fr-FR" sz="1200" b="0" i="0" u="none" strike="noStrike" cap="none" dirty="0">
                <a:solidFill>
                  <a:schemeClr val="dk1"/>
                </a:solidFill>
                <a:effectLst/>
                <a:latin typeface="Calibri"/>
                <a:ea typeface="Calibri"/>
                <a:cs typeface="Calibri"/>
                <a:sym typeface="Calibri"/>
              </a:rPr>
              <a:t>avons [8], avez [8], ont [8], enfant [126], famille [172], problème [188], difficile [296], ici [167], très [66], aussi [44], pour [10]</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Calibri"/>
                <a:ea typeface="Calibri"/>
                <a:cs typeface="Calibri"/>
                <a:sym typeface="Calibri"/>
              </a:rPr>
              <a:t>Frequency rankings of vocabulary </a:t>
            </a:r>
            <a:r>
              <a:rPr lang="en-GB" sz="1200" b="1" i="0" u="sng" strike="noStrike" kern="1200" cap="none" dirty="0">
                <a:solidFill>
                  <a:schemeClr val="tx1"/>
                </a:solidFill>
                <a:effectLst/>
                <a:latin typeface="Calibri"/>
                <a:ea typeface="Calibri"/>
                <a:cs typeface="Calibri"/>
                <a:sym typeface="Calibri"/>
              </a:rPr>
              <a:t>revisited</a:t>
            </a:r>
            <a:r>
              <a:rPr lang="en-GB" sz="1200" b="1" i="0" u="none" strike="noStrike" kern="1200" cap="none" dirty="0">
                <a:solidFill>
                  <a:schemeClr val="tx1"/>
                </a:solidFill>
                <a:effectLst/>
                <a:latin typeface="Calibri"/>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cap="none" dirty="0">
                <a:solidFill>
                  <a:schemeClr val="tx1"/>
                </a:solidFill>
                <a:effectLst/>
                <a:latin typeface="Calibri"/>
                <a:ea typeface="Calibri"/>
                <a:cs typeface="Calibri"/>
                <a:sym typeface="Calibri"/>
              </a:rPr>
              <a:t>1.2.7</a:t>
            </a:r>
            <a:r>
              <a:rPr lang="de-DE" sz="1200" b="1" i="0" u="none" strike="noStrike" kern="1200" cap="none" baseline="0" dirty="0">
                <a:solidFill>
                  <a:schemeClr val="tx1"/>
                </a:solidFill>
                <a:effectLst/>
                <a:latin typeface="Calibri"/>
                <a:ea typeface="Calibri"/>
                <a:cs typeface="Calibri"/>
                <a:sym typeface="Calibri"/>
              </a:rPr>
              <a:t> </a:t>
            </a:r>
            <a:r>
              <a:rPr lang="de-DE" sz="1200" b="0" i="0" u="none" strike="noStrike" kern="1200" cap="none" baseline="0" dirty="0">
                <a:solidFill>
                  <a:schemeClr val="tx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écrire [382], fermer [757], lire [278], mettre [27], ouvrir [257], vous [50], chemise [3892], classe [778], fenêtre [1604], porte [696], salle [812], silence [1281], tableau [1456], bien [47]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cap="none" baseline="0" dirty="0">
                <a:solidFill>
                  <a:schemeClr val="tx1"/>
                </a:solidFill>
                <a:effectLst/>
                <a:latin typeface="Calibri"/>
                <a:ea typeface="Calibri"/>
                <a:cs typeface="Calibri"/>
                <a:sym typeface="Calibri"/>
              </a:rPr>
              <a:t>1.2.2 </a:t>
            </a:r>
            <a:r>
              <a:rPr lang="de-DE" sz="1200" b="0" i="0" u="none" strike="noStrike" kern="1200" cap="none" baseline="0" dirty="0">
                <a:solidFill>
                  <a:schemeClr val="tx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bateau [1287], magasin [1736], numéro [766], promenade [&gt;5000], question [144], réponse [456], tour [523], voyage [904], beau [393], mauvais [274], en [7]</a:t>
            </a:r>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rPr>
              <a:t>1</a:t>
            </a:fld>
            <a:endParaRPr>
              <a:solidFill>
                <a:srgbClr val="000000"/>
              </a:solidFill>
            </a:endParaRPr>
          </a:p>
        </p:txBody>
      </p:sp>
    </p:spTree>
    <p:extLst>
      <p:ext uri="{BB962C8B-B14F-4D97-AF65-F5344CB8AC3E}">
        <p14:creationId xmlns:p14="http://schemas.microsoft.com/office/powerpoint/2010/main" val="382633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This word classification exercise</a:t>
            </a:r>
            <a:r>
              <a:rPr lang="en-GB" baseline="0" dirty="0"/>
              <a:t> consolidates the definitions of vocabulary items pre-learned as homework, and builds associations with vocabulary from previous weeks. The semantic categorisation element helps students consider the broader definitions of vocabulary items and organises vocabulary knowledge in the memory, enabling recall in appropriate contexts. The exercise prepares students for the segmentation task which appears in the next lesson.</a:t>
            </a:r>
          </a:p>
          <a:p>
            <a:pPr marL="0" lvl="0" indent="0" algn="l" rtl="0">
              <a:spcBef>
                <a:spcPts val="0"/>
              </a:spcBef>
              <a:spcAft>
                <a:spcPts val="0"/>
              </a:spcAft>
              <a:buNone/>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1/ students </a:t>
            </a:r>
            <a:r>
              <a:rPr lang="en-GB" b="1" baseline="0" dirty="0"/>
              <a:t>work in pairs to facilitate discussion. </a:t>
            </a:r>
            <a:r>
              <a:rPr lang="en-GB" b="0" baseline="0" dirty="0"/>
              <a:t>They </a:t>
            </a:r>
            <a:r>
              <a:rPr lang="en-GB" baseline="0" dirty="0"/>
              <a:t>write the words which they consider the best match in the gaps.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2/ Teacher elicits answers by pointing at e.g. question 2 and asking ‘</a:t>
            </a:r>
            <a:r>
              <a:rPr lang="en-GB" i="1" baseline="0" dirty="0" err="1"/>
              <a:t>C’est</a:t>
            </a:r>
            <a:r>
              <a:rPr lang="en-GB" i="1" baseline="0" dirty="0"/>
              <a:t> quoi, la solution</a:t>
            </a:r>
            <a:r>
              <a:rPr lang="en-GB" baseline="0" dirty="0"/>
              <a:t>?’ students volunteer answer ‘</a:t>
            </a:r>
            <a:r>
              <a:rPr lang="en-GB" i="1" baseline="0" dirty="0" err="1"/>
              <a:t>C’est</a:t>
            </a:r>
            <a:r>
              <a:rPr lang="en-GB" i="1" baseline="0" dirty="0"/>
              <a:t> </a:t>
            </a:r>
            <a:r>
              <a:rPr lang="en-GB" i="1" baseline="0" dirty="0" err="1"/>
              <a:t>ici</a:t>
            </a:r>
            <a:r>
              <a:rPr lang="en-GB" i="1" baseline="0" dirty="0"/>
              <a:t>’ </a:t>
            </a:r>
            <a:r>
              <a:rPr lang="en-GB" i="0" baseline="0" dirty="0"/>
              <a:t>etc. Teacher reveals the answers and pronounces the word again. Teacher draws attention to the position of the stress in the cognate words, which is different from English (</a:t>
            </a:r>
            <a:r>
              <a:rPr lang="en-GB" i="1" baseline="0" dirty="0"/>
              <a:t>diffi</a:t>
            </a:r>
            <a:r>
              <a:rPr lang="en-GB" b="1" i="1" baseline="0" dirty="0"/>
              <a:t>cile</a:t>
            </a:r>
            <a:r>
              <a:rPr lang="en-GB" b="1" i="0" baseline="0" dirty="0"/>
              <a:t>, </a:t>
            </a:r>
            <a:r>
              <a:rPr lang="en-GB" sz="1200" b="0" i="1" dirty="0" err="1">
                <a:solidFill>
                  <a:srgbClr val="5B9BD5">
                    <a:lumMod val="50000"/>
                  </a:srgbClr>
                </a:solidFill>
                <a:latin typeface="Century Gothic" panose="020F0302020204030204"/>
              </a:rPr>
              <a:t>prob</a:t>
            </a:r>
            <a:r>
              <a:rPr lang="en-GB" sz="1200" b="1" i="1" dirty="0" err="1">
                <a:solidFill>
                  <a:srgbClr val="5B9BD5">
                    <a:lumMod val="50000"/>
                  </a:srgbClr>
                </a:solidFill>
                <a:latin typeface="Century Gothic" panose="020F0302020204030204"/>
              </a:rPr>
              <a:t>lème</a:t>
            </a:r>
            <a:r>
              <a:rPr lang="en-GB" sz="1200" b="0" i="1" dirty="0">
                <a:solidFill>
                  <a:srgbClr val="5B9BD5">
                    <a:lumMod val="50000"/>
                  </a:srgbClr>
                </a:solidFill>
                <a:latin typeface="Century Gothic" panose="020F0302020204030204"/>
              </a:rPr>
              <a:t>, </a:t>
            </a:r>
            <a:r>
              <a:rPr lang="en-GB" sz="1200" b="0" i="1" dirty="0" err="1">
                <a:solidFill>
                  <a:srgbClr val="5B9BD5">
                    <a:lumMod val="50000"/>
                  </a:srgbClr>
                </a:solidFill>
                <a:latin typeface="Century Gothic" panose="020F0302020204030204"/>
              </a:rPr>
              <a:t>fa</a:t>
            </a:r>
            <a:r>
              <a:rPr lang="en-GB" sz="1200" b="1" i="1" dirty="0" err="1">
                <a:solidFill>
                  <a:srgbClr val="5B9BD5">
                    <a:lumMod val="50000"/>
                  </a:srgbClr>
                </a:solidFill>
                <a:latin typeface="Century Gothic" panose="020F0302020204030204"/>
              </a:rPr>
              <a:t>mille</a:t>
            </a:r>
            <a:r>
              <a:rPr lang="en-GB" sz="1200" b="0" i="0" dirty="0">
                <a:solidFill>
                  <a:srgbClr val="5B9BD5">
                    <a:lumMod val="50000"/>
                  </a:srgbClr>
                </a:solidFill>
                <a:latin typeface="Century Gothic" panose="020F0302020204030204"/>
              </a:rPr>
              <a:t>).</a:t>
            </a:r>
            <a:r>
              <a:rPr kumimoji="0" lang="en-GB" sz="1200" b="1" i="1" u="none" strike="noStrike" kern="0" cap="none" spc="0" normalizeH="0" baseline="0" noProof="0" dirty="0">
                <a:ln>
                  <a:noFill/>
                </a:ln>
                <a:solidFill>
                  <a:srgbClr val="5B9BD5">
                    <a:lumMod val="50000"/>
                  </a:srgbClr>
                </a:solidFill>
                <a:effectLst/>
                <a:uLnTx/>
                <a:uFillTx/>
                <a:latin typeface="Century Gothic" panose="020F0302020204030204"/>
              </a:rPr>
              <a:t> </a:t>
            </a:r>
            <a:r>
              <a:rPr lang="en-GB" i="0" baseline="0" dirty="0"/>
              <a:t>students repeat.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i="0" baseline="0" dirty="0"/>
              <a:t>3/ Teacher and students discuss as a class why e.g. </a:t>
            </a:r>
            <a:r>
              <a:rPr lang="en-GB" i="1" baseline="0" dirty="0" err="1"/>
              <a:t>ici</a:t>
            </a:r>
            <a:r>
              <a:rPr lang="en-GB" i="1" baseline="0" dirty="0"/>
              <a:t> </a:t>
            </a:r>
            <a:r>
              <a:rPr lang="en-GB" i="0" baseline="0" dirty="0"/>
              <a:t>fits here. By explaining and justifying their choices, students engage in creative processing of the vocabulary items, which helps retention.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i="0"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baseline="0" dirty="0"/>
              <a:t>Note: </a:t>
            </a:r>
            <a:r>
              <a:rPr lang="en-GB" b="0" i="0" baseline="0" dirty="0"/>
              <a:t>students have not yet encountered </a:t>
            </a:r>
            <a:r>
              <a:rPr lang="en-GB" sz="1200" i="1" dirty="0" err="1">
                <a:solidFill>
                  <a:schemeClr val="accent5">
                    <a:lumMod val="50000"/>
                  </a:schemeClr>
                </a:solidFill>
                <a:latin typeface="Century Gothic" panose="020B0502020202020204" pitchFamily="34" charset="0"/>
              </a:rPr>
              <a:t>extrêmement</a:t>
            </a:r>
            <a:r>
              <a:rPr lang="en-GB" sz="1200" i="1" dirty="0">
                <a:solidFill>
                  <a:schemeClr val="accent5">
                    <a:lumMod val="50000"/>
                  </a:schemeClr>
                </a:solidFill>
                <a:latin typeface="Century Gothic" panose="020B0502020202020204" pitchFamily="34" charset="0"/>
              </a:rPr>
              <a:t> </a:t>
            </a:r>
            <a:r>
              <a:rPr lang="en-GB" sz="1200" i="0" dirty="0">
                <a:solidFill>
                  <a:schemeClr val="accent5">
                    <a:lumMod val="50000"/>
                  </a:schemeClr>
                </a:solidFill>
                <a:latin typeface="Century Gothic" panose="020B0502020202020204" pitchFamily="34" charset="0"/>
              </a:rPr>
              <a:t>[1545] and </a:t>
            </a:r>
            <a:r>
              <a:rPr lang="en-GB" sz="1200" i="1" dirty="0" err="1">
                <a:solidFill>
                  <a:schemeClr val="accent5">
                    <a:lumMod val="50000"/>
                  </a:schemeClr>
                </a:solidFill>
                <a:latin typeface="Century Gothic" panose="020B0502020202020204" pitchFamily="34" charset="0"/>
              </a:rPr>
              <a:t>particulièrement</a:t>
            </a:r>
            <a:r>
              <a:rPr lang="en-GB" sz="1200" i="1" dirty="0">
                <a:solidFill>
                  <a:schemeClr val="accent5">
                    <a:lumMod val="50000"/>
                  </a:schemeClr>
                </a:solidFill>
                <a:latin typeface="Century Gothic" panose="020B0502020202020204" pitchFamily="34" charset="0"/>
              </a:rPr>
              <a:t> </a:t>
            </a:r>
            <a:r>
              <a:rPr lang="en-GB" sz="1200" i="0" dirty="0">
                <a:solidFill>
                  <a:schemeClr val="accent5">
                    <a:lumMod val="50000"/>
                  </a:schemeClr>
                </a:solidFill>
                <a:latin typeface="Century Gothic" panose="020B0502020202020204" pitchFamily="34" charset="0"/>
              </a:rPr>
              <a:t>[779], </a:t>
            </a:r>
            <a:r>
              <a:rPr lang="en-GB" sz="1200" i="0" dirty="0" err="1">
                <a:solidFill>
                  <a:schemeClr val="accent5">
                    <a:lumMod val="50000"/>
                  </a:schemeClr>
                </a:solidFill>
                <a:latin typeface="Century Gothic" panose="020B0502020202020204" pitchFamily="34" charset="0"/>
              </a:rPr>
              <a:t>incuded</a:t>
            </a:r>
            <a:r>
              <a:rPr lang="en-GB" sz="1200" i="0" dirty="0">
                <a:solidFill>
                  <a:schemeClr val="accent5">
                    <a:lumMod val="50000"/>
                  </a:schemeClr>
                </a:solidFill>
                <a:latin typeface="Century Gothic" panose="020B0502020202020204" pitchFamily="34" charset="0"/>
              </a:rPr>
              <a:t> here as cognates as no other intensifiers have previously been introduced. Before beginning the exercise, the teacher should clarify the meaning of these words by asking students where they have seen a word ending in </a:t>
            </a:r>
            <a:r>
              <a:rPr lang="en-GB" sz="1200" b="1" i="0" dirty="0">
                <a:solidFill>
                  <a:schemeClr val="accent5">
                    <a:lumMod val="50000"/>
                  </a:schemeClr>
                </a:solidFill>
                <a:latin typeface="Century Gothic" panose="020B0502020202020204" pitchFamily="34" charset="0"/>
              </a:rPr>
              <a:t>–</a:t>
            </a:r>
            <a:r>
              <a:rPr lang="en-GB" sz="1200" b="1" i="0" dirty="0" err="1">
                <a:solidFill>
                  <a:schemeClr val="accent5">
                    <a:lumMod val="50000"/>
                  </a:schemeClr>
                </a:solidFill>
                <a:latin typeface="Century Gothic" panose="020B0502020202020204" pitchFamily="34" charset="0"/>
              </a:rPr>
              <a:t>ment</a:t>
            </a:r>
            <a:r>
              <a:rPr lang="en-GB" sz="1200" b="1" i="0" dirty="0">
                <a:solidFill>
                  <a:schemeClr val="accent5">
                    <a:lumMod val="50000"/>
                  </a:schemeClr>
                </a:solidFill>
                <a:latin typeface="Century Gothic" panose="020B0502020202020204" pitchFamily="34" charset="0"/>
              </a:rPr>
              <a:t> </a:t>
            </a:r>
            <a:r>
              <a:rPr lang="en-GB" sz="1200" i="0" dirty="0">
                <a:solidFill>
                  <a:schemeClr val="accent5">
                    <a:lumMod val="50000"/>
                  </a:schemeClr>
                </a:solidFill>
                <a:latin typeface="Century Gothic" panose="020B0502020202020204" pitchFamily="34" charset="0"/>
              </a:rPr>
              <a:t>before </a:t>
            </a:r>
            <a:r>
              <a:rPr lang="en-GB" sz="1200" i="1" dirty="0" err="1">
                <a:solidFill>
                  <a:schemeClr val="accent5">
                    <a:lumMod val="50000"/>
                  </a:schemeClr>
                </a:solidFill>
                <a:latin typeface="Century Gothic" panose="020B0502020202020204" pitchFamily="34" charset="0"/>
              </a:rPr>
              <a:t>normalement</a:t>
            </a:r>
            <a:r>
              <a:rPr lang="en-GB" sz="1200" i="0" dirty="0">
                <a:solidFill>
                  <a:schemeClr val="accent5">
                    <a:lumMod val="50000"/>
                  </a:schemeClr>
                </a:solidFill>
                <a:latin typeface="Century Gothic" panose="020B0502020202020204" pitchFamily="34" charset="0"/>
              </a:rPr>
              <a:t>/normally, and asking what they think the </a:t>
            </a:r>
            <a:r>
              <a:rPr lang="en-GB" sz="1200" b="1" i="0" dirty="0">
                <a:solidFill>
                  <a:schemeClr val="accent5">
                    <a:lumMod val="50000"/>
                  </a:schemeClr>
                </a:solidFill>
                <a:latin typeface="Century Gothic" panose="020B0502020202020204" pitchFamily="34" charset="0"/>
              </a:rPr>
              <a:t>–</a:t>
            </a:r>
            <a:r>
              <a:rPr lang="en-GB" sz="1200" b="1" i="0" dirty="0" err="1">
                <a:solidFill>
                  <a:schemeClr val="accent5">
                    <a:lumMod val="50000"/>
                  </a:schemeClr>
                </a:solidFill>
                <a:latin typeface="Century Gothic" panose="020B0502020202020204" pitchFamily="34" charset="0"/>
              </a:rPr>
              <a:t>ment</a:t>
            </a:r>
            <a:r>
              <a:rPr lang="en-GB" sz="1200" b="1" i="0" dirty="0">
                <a:solidFill>
                  <a:schemeClr val="accent5">
                    <a:lumMod val="50000"/>
                  </a:schemeClr>
                </a:solidFill>
                <a:latin typeface="Century Gothic" panose="020B0502020202020204" pitchFamily="34" charset="0"/>
              </a:rPr>
              <a:t> </a:t>
            </a:r>
            <a:r>
              <a:rPr lang="en-GB" sz="1200" i="0" dirty="0">
                <a:solidFill>
                  <a:schemeClr val="accent5">
                    <a:lumMod val="50000"/>
                  </a:schemeClr>
                </a:solidFill>
                <a:latin typeface="Century Gothic" panose="020B0502020202020204" pitchFamily="34" charset="0"/>
              </a:rPr>
              <a:t>suffix is equivalent to in English </a:t>
            </a:r>
            <a:r>
              <a:rPr lang="en-GB" sz="1200" b="1" i="0" dirty="0">
                <a:solidFill>
                  <a:schemeClr val="accent5">
                    <a:lumMod val="50000"/>
                  </a:schemeClr>
                </a:solidFill>
                <a:latin typeface="Century Gothic" panose="020B0502020202020204" pitchFamily="34" charset="0"/>
              </a:rPr>
              <a:t>(-</a:t>
            </a:r>
            <a:r>
              <a:rPr lang="en-GB" sz="1200" b="1" i="0" dirty="0" err="1">
                <a:solidFill>
                  <a:schemeClr val="accent5">
                    <a:lumMod val="50000"/>
                  </a:schemeClr>
                </a:solidFill>
                <a:latin typeface="Century Gothic" panose="020B0502020202020204" pitchFamily="34" charset="0"/>
              </a:rPr>
              <a:t>ly</a:t>
            </a:r>
            <a:r>
              <a:rPr lang="en-GB" sz="1200" i="0" dirty="0">
                <a:solidFill>
                  <a:schemeClr val="accent5">
                    <a:lumMod val="50000"/>
                  </a:schemeClr>
                </a:solidFill>
                <a:latin typeface="Century Gothic" panose="020B0502020202020204" pitchFamily="34" charset="0"/>
              </a:rPr>
              <a:t>). From this information, they should be able to work out the meaning of the new words (extremely, particularly).</a:t>
            </a:r>
            <a:endParaRPr lang="en-GB" i="0" baseline="0" dirty="0"/>
          </a:p>
          <a:p>
            <a:pPr marL="0" lvl="0" indent="0" algn="l" rtl="0">
              <a:spcBef>
                <a:spcPts val="0"/>
              </a:spcBef>
              <a:spcAft>
                <a:spcPts val="0"/>
              </a:spcAft>
              <a:buNone/>
            </a:pPr>
            <a:endParaRPr lang="en-GB" i="0" baseline="0" dirty="0"/>
          </a:p>
          <a:p>
            <a:pPr marL="0" lvl="0" indent="0" algn="l" rtl="0">
              <a:spcBef>
                <a:spcPts val="0"/>
              </a:spcBef>
              <a:spcAft>
                <a:spcPts val="0"/>
              </a:spcAft>
              <a:buNone/>
            </a:pPr>
            <a:r>
              <a:rPr lang="en-GB" i="0" baseline="0" dirty="0"/>
              <a:t>Suggested justifications:</a:t>
            </a:r>
          </a:p>
          <a:p>
            <a:pPr marL="0" lvl="0" indent="0" algn="l" rtl="0">
              <a:spcBef>
                <a:spcPts val="0"/>
              </a:spcBef>
              <a:spcAft>
                <a:spcPts val="0"/>
              </a:spcAft>
              <a:buNone/>
            </a:pPr>
            <a:endParaRPr lang="en-GB" i="0" baseline="0" dirty="0"/>
          </a:p>
          <a:p>
            <a:pPr marL="228600" lvl="0" indent="-228600" algn="l" rtl="0">
              <a:spcBef>
                <a:spcPts val="0"/>
              </a:spcBef>
              <a:spcAft>
                <a:spcPts val="0"/>
              </a:spcAft>
              <a:buAutoNum type="arabicParenR"/>
            </a:pPr>
            <a:r>
              <a:rPr lang="en-GB" i="0" baseline="0" dirty="0"/>
              <a:t>family members / people / nouns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GB" i="0" baseline="0" dirty="0"/>
              <a:t>locations / places / words that describe where you are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GB" i="0" baseline="0" dirty="0"/>
              <a:t>words used to say things are negative / negative opinions of things / adjectives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GB" i="0" baseline="0" dirty="0"/>
              <a:t>linking words / words that introduce ideas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GB" i="0" baseline="0" dirty="0"/>
              <a:t>problems and solutions / questions and answers / abstract nouns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lang="en-GB" i="0" baseline="0" dirty="0"/>
              <a:t>words that emphasise something / intensifiers</a:t>
            </a:r>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56557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In this activity,</a:t>
            </a:r>
            <a:r>
              <a:rPr lang="en-GB" baseline="0" dirty="0"/>
              <a:t> students work in pairs to practise the pronunciation and spelling of words in this week’s vocabulary set. </a:t>
            </a:r>
          </a:p>
          <a:p>
            <a:pPr marL="0" lvl="0" indent="0" algn="l" rtl="0">
              <a:spcBef>
                <a:spcPts val="0"/>
              </a:spcBef>
              <a:spcAft>
                <a:spcPts val="0"/>
              </a:spcAft>
              <a:buNone/>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1/ Teacher distributes </a:t>
            </a:r>
            <a:r>
              <a:rPr lang="en-GB" b="1" baseline="0" dirty="0"/>
              <a:t>2.1.3</a:t>
            </a:r>
            <a:r>
              <a:rPr lang="en-GB" baseline="0" dirty="0"/>
              <a:t> </a:t>
            </a:r>
            <a:r>
              <a:rPr lang="en-GB" b="1" baseline="0" dirty="0"/>
              <a:t>vocabulary practice role cards </a:t>
            </a:r>
            <a:r>
              <a:rPr lang="en-GB" baseline="0" dirty="0"/>
              <a:t>(uploaded as a word document together with this resource) to students.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2/ Teacher explains that student </a:t>
            </a:r>
            <a:r>
              <a:rPr lang="en-GB" b="1" baseline="0" dirty="0"/>
              <a:t>A</a:t>
            </a:r>
            <a:r>
              <a:rPr lang="en-GB" b="0" baseline="0" dirty="0"/>
              <a:t> is going to read their story first. Student </a:t>
            </a:r>
            <a:r>
              <a:rPr lang="en-GB" b="1" baseline="0" dirty="0"/>
              <a:t>B</a:t>
            </a:r>
            <a:r>
              <a:rPr lang="en-GB" b="0" baseline="0" dirty="0"/>
              <a:t> listens, and writes the words they hear.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baseline="0" dirty="0"/>
              <a:t>3/ Teacher elicits answers from the full group, practising pronunciation again. Answers revealed on clicks.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dirty="0"/>
              <a:t>On revealing answer, teacher to spend some time discussing the position of </a:t>
            </a:r>
            <a:r>
              <a:rPr lang="de-DE" sz="1200" b="0" i="1" u="none" strike="noStrike" cap="none" dirty="0">
                <a:solidFill>
                  <a:schemeClr val="dk1"/>
                </a:solidFill>
                <a:effectLst/>
                <a:latin typeface="Calibri"/>
                <a:ea typeface="Calibri"/>
                <a:cs typeface="Calibri"/>
                <a:sym typeface="Calibri"/>
              </a:rPr>
              <a:t>aussi </a:t>
            </a:r>
            <a:r>
              <a:rPr lang="de-DE" sz="1200" b="0" i="0" u="none" strike="noStrike" cap="none" dirty="0">
                <a:solidFill>
                  <a:schemeClr val="dk1"/>
                </a:solidFill>
                <a:effectLst/>
                <a:latin typeface="Calibri"/>
                <a:ea typeface="Calibri"/>
                <a:cs typeface="Calibri"/>
                <a:sym typeface="Calibri"/>
              </a:rPr>
              <a:t>in the sentence (normall at the end of the sentence, unlike in English).</a:t>
            </a:r>
            <a:endParaRPr lang="en-GB" b="0" i="1"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Note: The stories are composed entirely of known vocabulary items, and have been designed so that students cannot guess what the missing word must be from context. </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1" baseline="0" dirty="0"/>
              <a:t>Nots: </a:t>
            </a:r>
            <a:r>
              <a:rPr lang="en-GB" b="0" baseline="0" dirty="0"/>
              <a:t>students have not yet formally learned </a:t>
            </a:r>
            <a:r>
              <a:rPr lang="en-GB" b="0" i="1" baseline="0" dirty="0"/>
              <a:t>de, </a:t>
            </a:r>
            <a:r>
              <a:rPr lang="en-GB" b="0" i="0" baseline="0" dirty="0"/>
              <a:t>meaning ‘of’ here, though have previously seen it in other lessons (e.g. </a:t>
            </a:r>
            <a:r>
              <a:rPr lang="en-GB" b="0" i="1" baseline="0" dirty="0"/>
              <a:t>la </a:t>
            </a:r>
            <a:r>
              <a:rPr lang="en-GB" b="0" i="1" baseline="0" dirty="0" err="1"/>
              <a:t>famille</a:t>
            </a:r>
            <a:r>
              <a:rPr lang="en-GB" b="0" i="1" baseline="0" dirty="0"/>
              <a:t> de</a:t>
            </a:r>
            <a:r>
              <a:rPr lang="en-GB" b="0" i="0" baseline="0" dirty="0"/>
              <a:t> …). Teacher to very briefly explain this structure while revealing answers. </a:t>
            </a:r>
            <a:r>
              <a:rPr lang="en-GB" b="0" i="1" baseline="0" dirty="0"/>
              <a:t>De</a:t>
            </a:r>
            <a:r>
              <a:rPr lang="en-GB" b="0" i="0" baseline="0" dirty="0"/>
              <a:t> will be introduced more thoroughly in 2.2.3.</a:t>
            </a:r>
          </a:p>
          <a:p>
            <a:pPr marL="0" lvl="0" indent="0" algn="l" rtl="0">
              <a:spcBef>
                <a:spcPts val="0"/>
              </a:spcBef>
              <a:spcAft>
                <a:spcPts val="0"/>
              </a:spcAft>
              <a:buNone/>
            </a:pPr>
            <a:endParaRPr lang="en-GB" b="0" i="0" baseline="0" dirty="0"/>
          </a:p>
          <a:p>
            <a:pPr marL="0" lvl="0" indent="0" algn="l" rtl="0">
              <a:spcBef>
                <a:spcPts val="0"/>
              </a:spcBef>
              <a:spcAft>
                <a:spcPts val="0"/>
              </a:spcAft>
              <a:buNone/>
            </a:pPr>
            <a:r>
              <a:rPr lang="en-GB" b="0" i="0" baseline="0" dirty="0"/>
              <a:t>Students have not yet encountered </a:t>
            </a:r>
            <a:r>
              <a:rPr lang="en-GB" sz="1200" b="0" i="1" u="none" strike="noStrike" cap="none" dirty="0" err="1">
                <a:solidFill>
                  <a:schemeClr val="dk1"/>
                </a:solidFill>
                <a:effectLst/>
                <a:latin typeface="Calibri"/>
                <a:ea typeface="Calibri"/>
                <a:cs typeface="Calibri"/>
                <a:sym typeface="Calibri"/>
              </a:rPr>
              <a:t>préférer</a:t>
            </a:r>
            <a:r>
              <a:rPr lang="en-GB" sz="1200" b="0" i="1" u="none" strike="noStrike" cap="none" dirty="0">
                <a:solidFill>
                  <a:schemeClr val="dk1"/>
                </a:solidFill>
                <a:effectLst/>
                <a:latin typeface="Calibri"/>
                <a:ea typeface="Calibri"/>
                <a:cs typeface="Calibri"/>
                <a:sym typeface="Calibri"/>
              </a:rPr>
              <a:t> </a:t>
            </a:r>
            <a:r>
              <a:rPr lang="en-GB" sz="1200" b="0" i="0" u="none" strike="noStrike" cap="none" dirty="0">
                <a:solidFill>
                  <a:schemeClr val="dk1"/>
                </a:solidFill>
                <a:effectLst/>
                <a:latin typeface="Calibri"/>
                <a:ea typeface="Calibri"/>
                <a:cs typeface="Calibri"/>
                <a:sym typeface="Calibri"/>
              </a:rPr>
              <a:t>[597], but should be able to work out the meaning from the cognate. The third person form </a:t>
            </a:r>
            <a:r>
              <a:rPr lang="en-GB" sz="1200" b="0" i="1" u="none" strike="noStrike" cap="none" dirty="0">
                <a:solidFill>
                  <a:schemeClr val="dk1"/>
                </a:solidFill>
                <a:effectLst/>
                <a:latin typeface="Calibri"/>
                <a:ea typeface="Calibri"/>
                <a:cs typeface="Calibri"/>
                <a:sym typeface="Calibri"/>
              </a:rPr>
              <a:t>Lucille </a:t>
            </a:r>
            <a:r>
              <a:rPr lang="en-GB" sz="1200" b="0" i="1" u="none" strike="noStrike" cap="none" dirty="0" err="1">
                <a:solidFill>
                  <a:schemeClr val="dk1"/>
                </a:solidFill>
                <a:effectLst/>
                <a:latin typeface="Calibri"/>
                <a:ea typeface="Calibri"/>
                <a:cs typeface="Calibri"/>
                <a:sym typeface="Calibri"/>
              </a:rPr>
              <a:t>pr</a:t>
            </a:r>
            <a:r>
              <a:rPr lang="en-GB" sz="1200" b="1" i="1" u="none" strike="noStrike" cap="none" dirty="0" err="1">
                <a:solidFill>
                  <a:schemeClr val="dk1"/>
                </a:solidFill>
                <a:effectLst/>
                <a:latin typeface="Calibri"/>
                <a:ea typeface="Calibri"/>
                <a:cs typeface="Calibri"/>
                <a:sym typeface="Calibri"/>
              </a:rPr>
              <a:t>é</a:t>
            </a:r>
            <a:r>
              <a:rPr lang="en-GB" sz="1200" b="0" i="1" u="none" strike="noStrike" cap="none" dirty="0" err="1">
                <a:solidFill>
                  <a:schemeClr val="dk1"/>
                </a:solidFill>
                <a:effectLst/>
                <a:latin typeface="Calibri"/>
                <a:ea typeface="Calibri"/>
                <a:cs typeface="Calibri"/>
                <a:sym typeface="Calibri"/>
              </a:rPr>
              <a:t>f</a:t>
            </a:r>
            <a:r>
              <a:rPr lang="en-GB" sz="1200" b="1" i="1" u="none" strike="noStrike" cap="none" dirty="0" err="1">
                <a:solidFill>
                  <a:schemeClr val="dk1"/>
                </a:solidFill>
                <a:effectLst/>
                <a:latin typeface="Calibri"/>
                <a:ea typeface="Calibri"/>
                <a:cs typeface="Calibri"/>
                <a:sym typeface="Calibri"/>
              </a:rPr>
              <a:t>è</a:t>
            </a:r>
            <a:r>
              <a:rPr lang="en-GB" sz="1200" b="0" i="1" u="none" strike="noStrike" cap="none" dirty="0" err="1">
                <a:solidFill>
                  <a:schemeClr val="dk1"/>
                </a:solidFill>
                <a:effectLst/>
                <a:latin typeface="Calibri"/>
                <a:ea typeface="Calibri"/>
                <a:cs typeface="Calibri"/>
                <a:sym typeface="Calibri"/>
              </a:rPr>
              <a:t>re</a:t>
            </a:r>
            <a:r>
              <a:rPr lang="en-GB" sz="1200" b="0" i="0" u="none" strike="noStrike" cap="none" dirty="0">
                <a:solidFill>
                  <a:schemeClr val="dk1"/>
                </a:solidFill>
                <a:effectLst/>
                <a:latin typeface="Calibri"/>
                <a:ea typeface="Calibri"/>
                <a:cs typeface="Calibri"/>
                <a:sym typeface="Calibri"/>
              </a:rPr>
              <a:t> gives students the opportunity to practise pronunciation of SSCs [é] and [è]. </a:t>
            </a:r>
            <a:endParaRPr lang="en-GB" b="0" i="1" baseline="0" dirty="0"/>
          </a:p>
          <a:p>
            <a:pPr marL="0" lvl="0" indent="0" algn="l" rtl="0">
              <a:spcBef>
                <a:spcPts val="0"/>
              </a:spcBef>
              <a:spcAft>
                <a:spcPts val="0"/>
              </a:spcAft>
              <a:buNone/>
            </a:pPr>
            <a:endParaRPr lang="en-GB" baseline="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270485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In this activity,</a:t>
            </a:r>
            <a:r>
              <a:rPr lang="en-GB" baseline="0" dirty="0"/>
              <a:t> students work in pairs to practise the pronunciation and spelling of words in this week’s vocabulary set. </a:t>
            </a:r>
          </a:p>
          <a:p>
            <a:pPr marL="0" lvl="0" indent="0" algn="l" rtl="0">
              <a:spcBef>
                <a:spcPts val="0"/>
              </a:spcBef>
              <a:spcAft>
                <a:spcPts val="0"/>
              </a:spcAft>
              <a:buNone/>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1/ Teacher explains that student </a:t>
            </a:r>
            <a:r>
              <a:rPr lang="en-GB" b="1" baseline="0" dirty="0"/>
              <a:t>B</a:t>
            </a:r>
            <a:r>
              <a:rPr lang="en-GB" b="0" baseline="0" dirty="0"/>
              <a:t> is now going to read their story. Student </a:t>
            </a:r>
            <a:r>
              <a:rPr lang="en-GB" b="1" baseline="0" dirty="0"/>
              <a:t>A</a:t>
            </a:r>
            <a:r>
              <a:rPr lang="en-GB" b="0" baseline="0" dirty="0"/>
              <a:t> listens, and writes the words they hear.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baseline="0" dirty="0"/>
              <a:t>2/ Teacher elicits answers from the full group, practising pronunciation again. Answers revealed on clicks.</a:t>
            </a:r>
            <a:endParaRPr lang="en-GB" baseline="0" dirty="0"/>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Note: The stories are composed entirely of known vocabulary items, and have been designed so that students cannot guess what the missing word must be from context. </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Teacher to draw attention to the difference in meaning between the use of the article in </a:t>
            </a:r>
            <a:r>
              <a:rPr lang="en-GB" sz="1200" b="0" i="1" u="none" strike="noStrike" cap="none" dirty="0">
                <a:solidFill>
                  <a:schemeClr val="dk1"/>
                </a:solidFill>
                <a:effectLst/>
                <a:latin typeface="Calibri"/>
                <a:ea typeface="Calibri"/>
                <a:cs typeface="Calibri"/>
                <a:sym typeface="Calibri"/>
              </a:rPr>
              <a:t>Il </a:t>
            </a:r>
            <a:r>
              <a:rPr lang="en-GB" sz="1200" b="0" i="1" u="none" strike="noStrike" cap="none" dirty="0" err="1">
                <a:solidFill>
                  <a:schemeClr val="dk1"/>
                </a:solidFill>
                <a:effectLst/>
                <a:latin typeface="Calibri"/>
                <a:ea typeface="Calibri"/>
                <a:cs typeface="Calibri"/>
                <a:sym typeface="Calibri"/>
              </a:rPr>
              <a:t>étudie</a:t>
            </a:r>
            <a:r>
              <a:rPr lang="en-GB" sz="1200" b="0" i="1" u="none" strike="noStrike" cap="none" dirty="0">
                <a:solidFill>
                  <a:schemeClr val="dk1"/>
                </a:solidFill>
                <a:effectLst/>
                <a:latin typeface="Calibri"/>
                <a:ea typeface="Calibri"/>
                <a:cs typeface="Calibri"/>
                <a:sym typeface="Calibri"/>
              </a:rPr>
              <a:t> </a:t>
            </a:r>
            <a:r>
              <a:rPr lang="en-GB" sz="1200" b="1" i="1" u="none" strike="noStrike" cap="none" dirty="0" err="1">
                <a:solidFill>
                  <a:schemeClr val="dk1"/>
                </a:solidFill>
                <a:effectLst/>
                <a:latin typeface="Calibri"/>
                <a:ea typeface="Calibri"/>
                <a:cs typeface="Calibri"/>
                <a:sym typeface="Calibri"/>
              </a:rPr>
              <a:t>l’anglais</a:t>
            </a:r>
            <a:r>
              <a:rPr lang="en-GB" sz="1200" b="0" i="0" u="none" strike="noStrike" cap="none" dirty="0">
                <a:solidFill>
                  <a:schemeClr val="dk1"/>
                </a:solidFill>
                <a:effectLst/>
                <a:latin typeface="Calibri"/>
                <a:ea typeface="Calibri"/>
                <a:cs typeface="Calibri"/>
                <a:sym typeface="Calibri"/>
              </a:rPr>
              <a:t>, and the lack of an article in </a:t>
            </a:r>
            <a:r>
              <a:rPr lang="fr-FR" sz="1200" b="0" i="1" dirty="0">
                <a:solidFill>
                  <a:schemeClr val="accent5">
                    <a:lumMod val="50000"/>
                  </a:schemeClr>
                </a:solidFill>
                <a:latin typeface="Century Gothic" panose="020B0502020202020204" pitchFamily="34" charset="0"/>
              </a:rPr>
              <a:t>il parle très bien </a:t>
            </a:r>
            <a:r>
              <a:rPr lang="fr-FR" sz="1200" b="1" i="1" dirty="0">
                <a:solidFill>
                  <a:schemeClr val="accent5">
                    <a:lumMod val="50000"/>
                  </a:schemeClr>
                </a:solidFill>
                <a:latin typeface="Century Gothic" panose="020B0502020202020204" pitchFamily="34" charset="0"/>
              </a:rPr>
              <a:t>anglais</a:t>
            </a:r>
            <a:r>
              <a:rPr lang="fr-FR" sz="1200" b="0" i="0" dirty="0">
                <a:solidFill>
                  <a:schemeClr val="accent5">
                    <a:lumMod val="50000"/>
                  </a:schemeClr>
                </a:solidFill>
                <a:latin typeface="Century Gothic" panose="020B0502020202020204" pitchFamily="34" charset="0"/>
              </a:rPr>
              <a:t>. Teacher to </a:t>
            </a:r>
            <a:r>
              <a:rPr lang="fr-FR" sz="1200" b="0" i="0" dirty="0" err="1">
                <a:solidFill>
                  <a:schemeClr val="accent5">
                    <a:lumMod val="50000"/>
                  </a:schemeClr>
                </a:solidFill>
                <a:latin typeface="Century Gothic" panose="020B0502020202020204" pitchFamily="34" charset="0"/>
              </a:rPr>
              <a:t>explain</a:t>
            </a:r>
            <a:r>
              <a:rPr lang="fr-FR" sz="1200" b="0" i="0" dirty="0">
                <a:solidFill>
                  <a:schemeClr val="accent5">
                    <a:lumMod val="50000"/>
                  </a:schemeClr>
                </a:solidFill>
                <a:latin typeface="Century Gothic" panose="020B0502020202020204" pitchFamily="34" charset="0"/>
              </a:rPr>
              <a:t> the </a:t>
            </a:r>
            <a:r>
              <a:rPr lang="fr-FR" sz="1200" b="0" i="0" dirty="0" err="1">
                <a:solidFill>
                  <a:schemeClr val="accent5">
                    <a:lumMod val="50000"/>
                  </a:schemeClr>
                </a:solidFill>
                <a:latin typeface="Century Gothic" panose="020B0502020202020204" pitchFamily="34" charset="0"/>
              </a:rPr>
              <a:t>difference</a:t>
            </a:r>
            <a:r>
              <a:rPr lang="fr-FR" sz="1200" b="0" i="0" dirty="0">
                <a:solidFill>
                  <a:schemeClr val="accent5">
                    <a:lumMod val="50000"/>
                  </a:schemeClr>
                </a:solidFill>
                <a:latin typeface="Century Gothic" panose="020B0502020202020204" pitchFamily="34" charset="0"/>
              </a:rPr>
              <a:t> in </a:t>
            </a:r>
            <a:r>
              <a:rPr lang="fr-FR" sz="1200" b="0" i="0" dirty="0" err="1">
                <a:solidFill>
                  <a:schemeClr val="accent5">
                    <a:lumMod val="50000"/>
                  </a:schemeClr>
                </a:solidFill>
                <a:latin typeface="Century Gothic" panose="020B0502020202020204" pitchFamily="34" charset="0"/>
              </a:rPr>
              <a:t>meaning</a:t>
            </a:r>
            <a:r>
              <a:rPr lang="fr-FR" sz="1200" b="0" i="0" dirty="0">
                <a:solidFill>
                  <a:schemeClr val="accent5">
                    <a:lumMod val="50000"/>
                  </a:schemeClr>
                </a:solidFill>
                <a:latin typeface="Century Gothic" panose="020B0502020202020204" pitchFamily="34" charset="0"/>
              </a:rPr>
              <a:t> - </a:t>
            </a:r>
            <a:r>
              <a:rPr lang="fr-FR" sz="1200" b="1" i="1" dirty="0">
                <a:solidFill>
                  <a:schemeClr val="accent5">
                    <a:lumMod val="50000"/>
                  </a:schemeClr>
                </a:solidFill>
                <a:latin typeface="Century Gothic" panose="020B0502020202020204" pitchFamily="34" charset="0"/>
              </a:rPr>
              <a:t>l</a:t>
            </a:r>
            <a:r>
              <a:rPr lang="fr-FR" sz="1200" b="0" i="1" dirty="0">
                <a:solidFill>
                  <a:schemeClr val="accent5">
                    <a:lumMod val="50000"/>
                  </a:schemeClr>
                </a:solidFill>
                <a:latin typeface="Century Gothic" panose="020B0502020202020204" pitchFamily="34" charset="0"/>
              </a:rPr>
              <a:t>’anglais </a:t>
            </a:r>
            <a:r>
              <a:rPr lang="fr-FR" sz="1200" b="0" i="0" dirty="0" err="1">
                <a:solidFill>
                  <a:schemeClr val="accent5">
                    <a:lumMod val="50000"/>
                  </a:schemeClr>
                </a:solidFill>
                <a:latin typeface="Century Gothic" panose="020B0502020202020204" pitchFamily="34" charset="0"/>
              </a:rPr>
              <a:t>is</a:t>
            </a:r>
            <a:r>
              <a:rPr lang="fr-FR" sz="1200" b="0" i="0" dirty="0">
                <a:solidFill>
                  <a:schemeClr val="accent5">
                    <a:lumMod val="50000"/>
                  </a:schemeClr>
                </a:solidFill>
                <a:latin typeface="Century Gothic" panose="020B0502020202020204" pitchFamily="34" charset="0"/>
              </a:rPr>
              <a:t> a </a:t>
            </a:r>
            <a:r>
              <a:rPr lang="fr-FR" sz="1200" b="0" i="0" dirty="0" err="1">
                <a:solidFill>
                  <a:schemeClr val="accent5">
                    <a:lumMod val="50000"/>
                  </a:schemeClr>
                </a:solidFill>
                <a:latin typeface="Century Gothic" panose="020B0502020202020204" pitchFamily="34" charset="0"/>
              </a:rPr>
              <a:t>school</a:t>
            </a:r>
            <a:r>
              <a:rPr lang="fr-FR" sz="1200" b="0" i="0" dirty="0">
                <a:solidFill>
                  <a:schemeClr val="accent5">
                    <a:lumMod val="50000"/>
                  </a:schemeClr>
                </a:solidFill>
                <a:latin typeface="Century Gothic" panose="020B0502020202020204" pitchFamily="34" charset="0"/>
              </a:rPr>
              <a:t> </a:t>
            </a:r>
            <a:r>
              <a:rPr lang="fr-FR" sz="1200" b="0" i="0" dirty="0" err="1">
                <a:solidFill>
                  <a:schemeClr val="accent5">
                    <a:lumMod val="50000"/>
                  </a:schemeClr>
                </a:solidFill>
                <a:latin typeface="Century Gothic" panose="020B0502020202020204" pitchFamily="34" charset="0"/>
              </a:rPr>
              <a:t>subject</a:t>
            </a:r>
            <a:r>
              <a:rPr lang="fr-FR" sz="1200" b="0" i="0" dirty="0">
                <a:solidFill>
                  <a:schemeClr val="accent5">
                    <a:lumMod val="50000"/>
                  </a:schemeClr>
                </a:solidFill>
                <a:latin typeface="Century Gothic" panose="020B0502020202020204" pitchFamily="34" charset="0"/>
              </a:rPr>
              <a:t>, </a:t>
            </a:r>
            <a:r>
              <a:rPr lang="fr-FR" sz="1200" b="0" i="1" dirty="0">
                <a:solidFill>
                  <a:schemeClr val="accent5">
                    <a:lumMod val="50000"/>
                  </a:schemeClr>
                </a:solidFill>
                <a:latin typeface="Century Gothic" panose="020B0502020202020204" pitchFamily="34" charset="0"/>
              </a:rPr>
              <a:t>anglais </a:t>
            </a:r>
            <a:r>
              <a:rPr lang="fr-FR" sz="1200" b="0" i="0" dirty="0" err="1">
                <a:solidFill>
                  <a:schemeClr val="accent5">
                    <a:lumMod val="50000"/>
                  </a:schemeClr>
                </a:solidFill>
                <a:latin typeface="Century Gothic" panose="020B0502020202020204" pitchFamily="34" charset="0"/>
              </a:rPr>
              <a:t>is</a:t>
            </a:r>
            <a:r>
              <a:rPr lang="fr-FR" sz="1200" b="0" i="0" dirty="0">
                <a:solidFill>
                  <a:schemeClr val="accent5">
                    <a:lumMod val="50000"/>
                  </a:schemeClr>
                </a:solidFill>
                <a:latin typeface="Century Gothic" panose="020B0502020202020204" pitchFamily="34" charset="0"/>
              </a:rPr>
              <a:t> a </a:t>
            </a:r>
            <a:r>
              <a:rPr lang="fr-FR" sz="1200" b="0" i="0" dirty="0" err="1">
                <a:solidFill>
                  <a:schemeClr val="accent5">
                    <a:lumMod val="50000"/>
                  </a:schemeClr>
                </a:solidFill>
                <a:latin typeface="Century Gothic" panose="020B0502020202020204" pitchFamily="34" charset="0"/>
              </a:rPr>
              <a:t>language</a:t>
            </a:r>
            <a:r>
              <a:rPr lang="fr-FR" sz="1200" b="0" i="0" dirty="0">
                <a:solidFill>
                  <a:schemeClr val="accent5">
                    <a:lumMod val="50000"/>
                  </a:schemeClr>
                </a:solidFill>
                <a:latin typeface="Century Gothic" panose="020B0502020202020204" pitchFamily="34" charset="0"/>
              </a:rPr>
              <a:t>.</a:t>
            </a:r>
          </a:p>
          <a:p>
            <a:pPr marL="0" lvl="0" indent="0" algn="l" rtl="0">
              <a:spcBef>
                <a:spcPts val="0"/>
              </a:spcBef>
              <a:spcAft>
                <a:spcPts val="0"/>
              </a:spcAft>
              <a:buNone/>
            </a:pPr>
            <a:endParaRPr lang="fr-FR" sz="1200" b="0" i="0" baseline="0" dirty="0">
              <a:solidFill>
                <a:schemeClr val="accent5">
                  <a:lumMod val="50000"/>
                </a:schemeClr>
              </a:solidFill>
              <a:latin typeface="Century Gothic" panose="020B0502020202020204" pitchFamily="34" charset="0"/>
            </a:endParaRPr>
          </a:p>
          <a:p>
            <a:pPr marL="0" lvl="0" indent="0" algn="l" rtl="0">
              <a:spcBef>
                <a:spcPts val="0"/>
              </a:spcBef>
              <a:spcAft>
                <a:spcPts val="0"/>
              </a:spcAft>
              <a:buNone/>
            </a:pPr>
            <a:r>
              <a:rPr lang="en-GB" b="0" i="0" baseline="0" dirty="0"/>
              <a:t>On revealing answer, teacher to spend some time discussing the position of </a:t>
            </a:r>
            <a:r>
              <a:rPr lang="de-DE" sz="1200" b="0" i="1" u="none" strike="noStrike" cap="none" dirty="0">
                <a:solidFill>
                  <a:schemeClr val="dk1"/>
                </a:solidFill>
                <a:effectLst/>
                <a:latin typeface="Calibri"/>
                <a:ea typeface="Calibri"/>
                <a:cs typeface="Calibri"/>
                <a:sym typeface="Calibri"/>
              </a:rPr>
              <a:t>très </a:t>
            </a:r>
            <a:r>
              <a:rPr lang="de-DE" sz="1200" b="0" i="0" u="none" strike="noStrike" cap="none" dirty="0">
                <a:solidFill>
                  <a:schemeClr val="dk1"/>
                </a:solidFill>
                <a:effectLst/>
                <a:latin typeface="Calibri"/>
                <a:ea typeface="Calibri"/>
                <a:cs typeface="Calibri"/>
                <a:sym typeface="Calibri"/>
              </a:rPr>
              <a:t>in the sentence (directly before an adjective or adverb, as in English).</a:t>
            </a:r>
            <a:endParaRPr lang="en-GB" b="0" i="1" baseline="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412377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Starter</a:t>
            </a:r>
            <a:br>
              <a:rPr lang="en-GB" dirty="0"/>
            </a:br>
            <a:br>
              <a:rPr lang="en-GB" dirty="0"/>
            </a:br>
            <a:r>
              <a:rPr lang="en-GB" b="1" dirty="0"/>
              <a:t>Note: </a:t>
            </a:r>
            <a:r>
              <a:rPr lang="en-GB" b="0" dirty="0"/>
              <a:t>a </a:t>
            </a:r>
            <a:r>
              <a:rPr lang="en-GB" b="1" dirty="0"/>
              <a:t>more complex </a:t>
            </a:r>
            <a:r>
              <a:rPr lang="en-GB" b="0" dirty="0"/>
              <a:t>version of this task, in which only the </a:t>
            </a:r>
            <a:r>
              <a:rPr lang="en-GB" b="1" dirty="0"/>
              <a:t>first letter </a:t>
            </a:r>
            <a:r>
              <a:rPr lang="en-GB" b="0" dirty="0"/>
              <a:t>of each word is given, can be found on the next slide.</a:t>
            </a:r>
            <a:br>
              <a:rPr lang="en-GB" dirty="0"/>
            </a:br>
            <a:br>
              <a:rPr lang="en-GB" dirty="0"/>
            </a:br>
            <a:r>
              <a:rPr lang="en-GB" dirty="0"/>
              <a:t>This starter task revises 10 items of vocabulary (shown in bold below) drawn from 1.2.7 and 1.2.2 (the two weeks students were set to revisit last week). A further 2 items of vocabulary (shown in italics below) feature in the clues and are therefore revised receptively. The</a:t>
            </a:r>
            <a:r>
              <a:rPr lang="en-GB" baseline="0" dirty="0"/>
              <a:t> vocabulary items which do not feature in this activity appear in other parts of the lesson sequence.</a:t>
            </a:r>
            <a:br>
              <a:rPr lang="en-GB" dirty="0"/>
            </a:br>
            <a:br>
              <a:rPr lang="en-GB" dirty="0"/>
            </a:br>
            <a:r>
              <a:rPr lang="en-GB" dirty="0"/>
              <a:t>By working out the answers to the clues and spelling out the words correctly, students create the near-cognate </a:t>
            </a:r>
            <a:r>
              <a:rPr lang="en-GB" b="1" i="1" dirty="0"/>
              <a:t>formidable. </a:t>
            </a:r>
            <a:r>
              <a:rPr lang="en-GB" baseline="0" dirty="0"/>
              <a:t>Teacher to explain that this is an appro</a:t>
            </a:r>
            <a:r>
              <a:rPr lang="en-GB" dirty="0"/>
              <a:t>priate praise word for</a:t>
            </a:r>
            <a:r>
              <a:rPr lang="en-GB" baseline="0" dirty="0"/>
              <a:t> completing a task correctly!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dirty="0"/>
              <a:t>Note: </a:t>
            </a:r>
            <a:r>
              <a:rPr lang="en-GB" dirty="0"/>
              <a:t>The clues, which relate to the words directly to their right,</a:t>
            </a:r>
            <a:r>
              <a:rPr lang="en-GB" baseline="0" dirty="0"/>
              <a:t> contain some cognates, the meanings of which may not be clear to all students. Teacher should draw attention to </a:t>
            </a:r>
            <a:r>
              <a:rPr lang="en-GB" sz="1200" i="1" dirty="0" err="1">
                <a:solidFill>
                  <a:schemeClr val="accent5">
                    <a:lumMod val="50000"/>
                  </a:schemeClr>
                </a:solidFill>
              </a:rPr>
              <a:t>problématique</a:t>
            </a:r>
            <a:r>
              <a:rPr lang="en-GB" sz="1200" i="1" dirty="0">
                <a:solidFill>
                  <a:schemeClr val="accent5">
                    <a:lumMod val="50000"/>
                  </a:schemeClr>
                </a:solidFill>
              </a:rPr>
              <a:t>, contraire, parc </a:t>
            </a:r>
            <a:r>
              <a:rPr lang="en-GB" sz="1200" i="0" dirty="0">
                <a:solidFill>
                  <a:schemeClr val="accent5">
                    <a:lumMod val="50000"/>
                  </a:schemeClr>
                </a:solidFill>
              </a:rPr>
              <a:t>and </a:t>
            </a:r>
            <a:r>
              <a:rPr lang="en-GB" sz="1200" i="1" dirty="0">
                <a:solidFill>
                  <a:schemeClr val="accent5">
                    <a:lumMod val="50000"/>
                  </a:schemeClr>
                </a:solidFill>
              </a:rPr>
              <a:t>véhicule</a:t>
            </a:r>
            <a:r>
              <a:rPr lang="en-GB" sz="1200" i="0" baseline="0" dirty="0">
                <a:solidFill>
                  <a:schemeClr val="accent5">
                    <a:lumMod val="50000"/>
                  </a:schemeClr>
                </a:solidFill>
              </a:rPr>
              <a:t> </a:t>
            </a:r>
            <a:r>
              <a:rPr lang="en-GB" baseline="0" dirty="0"/>
              <a:t>and ask students for potential English translations.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dirty="0"/>
              <a:t>Answers</a:t>
            </a:r>
            <a:r>
              <a:rPr lang="en-GB" b="1" baseline="0" dirty="0"/>
              <a:t> can be elicited with </a:t>
            </a:r>
            <a:r>
              <a:rPr lang="en-GB" b="1" dirty="0"/>
              <a:t>additional alphabet practice:</a:t>
            </a:r>
            <a:br>
              <a:rPr lang="en-GB" dirty="0"/>
            </a:br>
            <a:br>
              <a:rPr lang="en-GB" dirty="0"/>
            </a:br>
            <a:r>
              <a:rPr lang="en-GB" dirty="0"/>
              <a:t>1. Teacher asks question / gives clue in French as per 1-10 on slide.</a:t>
            </a:r>
            <a:br>
              <a:rPr lang="en-GB" dirty="0"/>
            </a:br>
            <a:r>
              <a:rPr lang="en-GB" dirty="0"/>
              <a:t>2. Student(s) volunteer(s) the answer (e.g. </a:t>
            </a:r>
            <a:r>
              <a:rPr lang="en-GB" i="0" dirty="0"/>
              <a:t>difficile</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Teacher</a:t>
            </a:r>
            <a:r>
              <a:rPr lang="en-GB" baseline="0" dirty="0"/>
              <a:t> repeats the answer, and draws attention to any pronunciation points (note the SFC on </a:t>
            </a:r>
            <a:r>
              <a:rPr lang="en-GB" i="1" baseline="0" dirty="0" err="1"/>
              <a:t>mauvais</a:t>
            </a:r>
            <a:r>
              <a:rPr lang="en-GB" i="0" baseline="0" dirty="0"/>
              <a:t>, </a:t>
            </a:r>
            <a:r>
              <a:rPr lang="en-GB" i="1" baseline="0" dirty="0" err="1"/>
              <a:t>magasins</a:t>
            </a:r>
            <a:r>
              <a:rPr lang="en-GB" i="0" baseline="0" dirty="0"/>
              <a:t> and the </a:t>
            </a:r>
            <a:r>
              <a:rPr lang="en-GB" i="1" baseline="0" dirty="0"/>
              <a:t>eau</a:t>
            </a:r>
            <a:r>
              <a:rPr lang="en-GB" i="0" baseline="0" dirty="0"/>
              <a:t> SSC on </a:t>
            </a:r>
            <a:r>
              <a:rPr lang="en-GB" i="1" baseline="0" dirty="0"/>
              <a:t>bateau</a:t>
            </a:r>
            <a:r>
              <a:rPr lang="en-GB" i="0" baseline="0" dirty="0"/>
              <a:t> and </a:t>
            </a:r>
            <a:r>
              <a:rPr lang="en-GB" i="1" baseline="0" dirty="0"/>
              <a:t>tableau</a:t>
            </a:r>
            <a:r>
              <a:rPr lang="en-GB" i="1" u="none" baseline="0" dirty="0"/>
              <a:t>, </a:t>
            </a:r>
            <a:r>
              <a:rPr lang="en-GB" i="0" u="none" baseline="0" dirty="0"/>
              <a:t>which is this week’s phonics focus).</a:t>
            </a:r>
            <a:br>
              <a:rPr lang="en-GB" dirty="0"/>
            </a:br>
            <a:r>
              <a:rPr lang="en-GB" dirty="0"/>
              <a:t>4. Teacher asks ‘Comment </a:t>
            </a:r>
            <a:r>
              <a:rPr lang="en-GB" dirty="0" err="1"/>
              <a:t>ça</a:t>
            </a:r>
            <a:r>
              <a:rPr lang="en-GB" dirty="0"/>
              <a:t> </a:t>
            </a:r>
            <a:r>
              <a:rPr lang="en-GB" dirty="0" err="1"/>
              <a:t>s'écrit</a:t>
            </a:r>
            <a:r>
              <a:rPr lang="en-GB" dirty="0"/>
              <a:t>?’</a:t>
            </a:r>
            <a:br>
              <a:rPr lang="en-GB" dirty="0"/>
            </a:br>
            <a:r>
              <a:rPr lang="en-GB" dirty="0"/>
              <a:t>5. Students in chorus (slowly and steadily) respond to spell out the answer: D – I – F – F – I – C –</a:t>
            </a:r>
            <a:r>
              <a:rPr lang="en-GB" baseline="0" dirty="0"/>
              <a:t> I </a:t>
            </a:r>
            <a:r>
              <a:rPr lang="en-GB" dirty="0"/>
              <a:t>– L – E.</a:t>
            </a:r>
            <a:br>
              <a:rPr lang="en-GB" dirty="0"/>
            </a:br>
            <a:r>
              <a:rPr lang="en-GB" dirty="0"/>
              <a:t>6. As students spell the word, teacher reveals each letter on a click.</a:t>
            </a:r>
            <a:br>
              <a:rPr lang="en-GB" dirty="0"/>
            </a:br>
            <a:br>
              <a:rPr lang="en-GB" dirty="0"/>
            </a:br>
            <a:r>
              <a:rPr lang="en-GB" dirty="0"/>
              <a:t>This will enable the teacher to pick up on any of the trickier letters, and do some remedial practice in the moment.</a:t>
            </a:r>
            <a:br>
              <a:rPr lang="en-GB" dirty="0"/>
            </a:br>
            <a:br>
              <a:rPr lang="en-GB" dirty="0"/>
            </a:br>
            <a:r>
              <a:rPr lang="de-DE" sz="1200" b="0" i="0" u="none" strike="noStrike" kern="1200" cap="none" dirty="0">
                <a:solidFill>
                  <a:schemeClr val="tx1"/>
                </a:solidFill>
                <a:effectLst/>
                <a:latin typeface="Calibri"/>
                <a:ea typeface="Calibri"/>
                <a:cs typeface="Calibri"/>
                <a:sym typeface="Calibri"/>
              </a:rPr>
              <a:t>1.2.7</a:t>
            </a:r>
            <a:r>
              <a:rPr lang="de-DE" sz="1200" b="0" i="0" u="none" strike="noStrike" kern="1200" cap="none" baseline="0" dirty="0">
                <a:solidFill>
                  <a:schemeClr val="tx1"/>
                </a:solidFill>
                <a:effectLst/>
                <a:latin typeface="Calibri"/>
                <a:ea typeface="Calibri"/>
                <a:cs typeface="Calibri"/>
                <a:sym typeface="Calibri"/>
              </a:rPr>
              <a:t> - </a:t>
            </a:r>
            <a:r>
              <a:rPr lang="fr-FR" sz="1200" b="0" i="0" u="none" strike="noStrike" cap="none" dirty="0">
                <a:solidFill>
                  <a:schemeClr val="dk1"/>
                </a:solidFill>
                <a:effectLst/>
                <a:latin typeface="Calibri"/>
                <a:ea typeface="Calibri"/>
                <a:cs typeface="Calibri"/>
                <a:sym typeface="Calibri"/>
              </a:rPr>
              <a:t>mettre [27], ouvrir [257], </a:t>
            </a:r>
            <a:r>
              <a:rPr lang="fr-FR" sz="1200" b="1" i="0" u="none" strike="noStrike" cap="none" dirty="0">
                <a:solidFill>
                  <a:schemeClr val="dk1"/>
                </a:solidFill>
                <a:effectLst/>
                <a:latin typeface="Calibri"/>
                <a:ea typeface="Calibri"/>
                <a:cs typeface="Calibri"/>
                <a:sym typeface="Calibri"/>
              </a:rPr>
              <a:t>écrire</a:t>
            </a:r>
            <a:r>
              <a:rPr lang="fr-FR" sz="1200" b="0" i="0" u="none" strike="noStrike" cap="none" dirty="0">
                <a:solidFill>
                  <a:schemeClr val="dk1"/>
                </a:solidFill>
                <a:effectLst/>
                <a:latin typeface="Calibri"/>
                <a:ea typeface="Calibri"/>
                <a:cs typeface="Calibri"/>
                <a:sym typeface="Calibri"/>
              </a:rPr>
              <a:t> [382], vous [50],</a:t>
            </a:r>
            <a:r>
              <a:rPr lang="fr-FR" sz="1200" b="1" i="0" u="none" strike="noStrike" cap="none" dirty="0">
                <a:solidFill>
                  <a:schemeClr val="dk1"/>
                </a:solidFill>
                <a:effectLst/>
                <a:latin typeface="Calibri"/>
                <a:ea typeface="Calibri"/>
                <a:cs typeface="Calibri"/>
                <a:sym typeface="Calibri"/>
              </a:rPr>
              <a:t> chemise </a:t>
            </a:r>
            <a:r>
              <a:rPr lang="fr-FR" sz="1200" b="0" i="0" u="none" strike="noStrike" cap="none" dirty="0">
                <a:solidFill>
                  <a:schemeClr val="dk1"/>
                </a:solidFill>
                <a:effectLst/>
                <a:latin typeface="Calibri"/>
                <a:ea typeface="Calibri"/>
                <a:cs typeface="Calibri"/>
                <a:sym typeface="Calibri"/>
              </a:rPr>
              <a:t>[3892], silence [1281], </a:t>
            </a:r>
            <a:r>
              <a:rPr lang="fr-FR" sz="1200" b="1" i="0" u="none" strike="noStrike" cap="none" dirty="0">
                <a:solidFill>
                  <a:schemeClr val="dk1"/>
                </a:solidFill>
                <a:effectLst/>
                <a:latin typeface="Calibri"/>
                <a:ea typeface="Calibri"/>
                <a:cs typeface="Calibri"/>
                <a:sym typeface="Calibri"/>
              </a:rPr>
              <a:t>tableau</a:t>
            </a:r>
            <a:r>
              <a:rPr lang="fr-FR" sz="1200" b="0" i="0" u="none" strike="noStrike" cap="none" dirty="0">
                <a:solidFill>
                  <a:schemeClr val="dk1"/>
                </a:solidFill>
                <a:effectLst/>
                <a:latin typeface="Calibri"/>
                <a:ea typeface="Calibri"/>
                <a:cs typeface="Calibri"/>
                <a:sym typeface="Calibri"/>
              </a:rPr>
              <a:t> [1456], classe [778], </a:t>
            </a:r>
            <a:r>
              <a:rPr lang="fr-FR" sz="1200" b="1" i="0" u="none" strike="noStrike" cap="none" dirty="0">
                <a:solidFill>
                  <a:schemeClr val="dk1"/>
                </a:solidFill>
                <a:effectLst/>
                <a:latin typeface="Calibri"/>
                <a:ea typeface="Calibri"/>
                <a:cs typeface="Calibri"/>
                <a:sym typeface="Calibri"/>
              </a:rPr>
              <a:t>bien</a:t>
            </a:r>
            <a:r>
              <a:rPr lang="fr-FR" sz="1200" b="0" i="0" u="none" strike="noStrike" cap="none" dirty="0">
                <a:solidFill>
                  <a:schemeClr val="dk1"/>
                </a:solidFill>
                <a:effectLst/>
                <a:latin typeface="Calibri"/>
                <a:ea typeface="Calibri"/>
                <a:cs typeface="Calibri"/>
                <a:sym typeface="Calibri"/>
              </a:rPr>
              <a:t> [47]</a:t>
            </a:r>
            <a:endParaRPr lang="de-DE" sz="1200" b="0" i="0" u="none" strike="noStrike" kern="1200" cap="none" baseline="0" dirty="0">
              <a:solidFill>
                <a:schemeClr val="tx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cap="none" baseline="0" dirty="0">
                <a:solidFill>
                  <a:schemeClr val="tx1"/>
                </a:solidFill>
                <a:effectLst/>
                <a:latin typeface="Calibri"/>
                <a:ea typeface="Calibri"/>
                <a:cs typeface="Calibri"/>
                <a:sym typeface="Calibri"/>
              </a:rPr>
              <a:t>1.2.2 - </a:t>
            </a:r>
            <a:r>
              <a:rPr lang="fr-FR" sz="1200" b="0" i="1" u="none" strike="noStrike" cap="none" dirty="0">
                <a:solidFill>
                  <a:schemeClr val="dk1"/>
                </a:solidFill>
                <a:effectLst/>
                <a:latin typeface="Calibri"/>
                <a:ea typeface="Calibri"/>
                <a:cs typeface="Calibri"/>
                <a:sym typeface="Calibri"/>
              </a:rPr>
              <a:t>voyage</a:t>
            </a:r>
            <a:r>
              <a:rPr lang="fr-FR" sz="1200" b="0" i="0" u="none" strike="noStrike" cap="none" dirty="0">
                <a:solidFill>
                  <a:schemeClr val="dk1"/>
                </a:solidFill>
                <a:effectLst/>
                <a:latin typeface="Calibri"/>
                <a:ea typeface="Calibri"/>
                <a:cs typeface="Calibri"/>
                <a:sym typeface="Calibri"/>
              </a:rPr>
              <a:t> [904], </a:t>
            </a:r>
            <a:r>
              <a:rPr lang="fr-FR" sz="1200" b="1" i="0" u="none" strike="noStrike" cap="none" dirty="0">
                <a:solidFill>
                  <a:schemeClr val="dk1"/>
                </a:solidFill>
                <a:effectLst/>
                <a:latin typeface="Calibri"/>
                <a:ea typeface="Calibri"/>
                <a:cs typeface="Calibri"/>
                <a:sym typeface="Calibri"/>
              </a:rPr>
              <a:t>promenade</a:t>
            </a:r>
            <a:r>
              <a:rPr lang="fr-FR" sz="1200" b="0" i="0" u="none" strike="noStrike" cap="none" dirty="0">
                <a:solidFill>
                  <a:schemeClr val="dk1"/>
                </a:solidFill>
                <a:effectLst/>
                <a:latin typeface="Calibri"/>
                <a:ea typeface="Calibri"/>
                <a:cs typeface="Calibri"/>
                <a:sym typeface="Calibri"/>
              </a:rPr>
              <a:t> [&gt;5000], </a:t>
            </a:r>
            <a:r>
              <a:rPr lang="fr-FR" sz="1200" b="1" i="0" u="none" strike="noStrike" cap="none" dirty="0">
                <a:solidFill>
                  <a:schemeClr val="dk1"/>
                </a:solidFill>
                <a:effectLst/>
                <a:latin typeface="Calibri"/>
                <a:ea typeface="Calibri"/>
                <a:cs typeface="Calibri"/>
                <a:sym typeface="Calibri"/>
              </a:rPr>
              <a:t>tour</a:t>
            </a:r>
            <a:r>
              <a:rPr lang="fr-FR" sz="1200" b="0" i="0" u="none" strike="noStrike" cap="none" dirty="0">
                <a:solidFill>
                  <a:schemeClr val="dk1"/>
                </a:solidFill>
                <a:effectLst/>
                <a:latin typeface="Calibri"/>
                <a:ea typeface="Calibri"/>
                <a:cs typeface="Calibri"/>
                <a:sym typeface="Calibri"/>
              </a:rPr>
              <a:t> [523], </a:t>
            </a:r>
            <a:r>
              <a:rPr lang="fr-FR" sz="1200" b="1" i="0" u="none" strike="noStrike" cap="none" dirty="0">
                <a:solidFill>
                  <a:schemeClr val="dk1"/>
                </a:solidFill>
                <a:effectLst/>
                <a:latin typeface="Calibri"/>
                <a:ea typeface="Calibri"/>
                <a:cs typeface="Calibri"/>
                <a:sym typeface="Calibri"/>
              </a:rPr>
              <a:t>magasins</a:t>
            </a:r>
            <a:r>
              <a:rPr lang="fr-FR" sz="1200" b="0" i="0" u="none" strike="noStrike" cap="none" dirty="0">
                <a:solidFill>
                  <a:schemeClr val="dk1"/>
                </a:solidFill>
                <a:effectLst/>
                <a:latin typeface="Calibri"/>
                <a:ea typeface="Calibri"/>
                <a:cs typeface="Calibri"/>
                <a:sym typeface="Calibri"/>
              </a:rPr>
              <a:t> [1736], </a:t>
            </a:r>
            <a:r>
              <a:rPr lang="fr-FR" sz="1200" b="1" i="0" u="none" strike="noStrike" cap="none" dirty="0">
                <a:solidFill>
                  <a:schemeClr val="dk1"/>
                </a:solidFill>
                <a:effectLst/>
                <a:latin typeface="Calibri"/>
                <a:ea typeface="Calibri"/>
                <a:cs typeface="Calibri"/>
                <a:sym typeface="Calibri"/>
              </a:rPr>
              <a:t>bateau</a:t>
            </a:r>
            <a:r>
              <a:rPr lang="fr-FR" sz="1200" b="0" i="0" u="none" strike="noStrike" cap="none" dirty="0">
                <a:solidFill>
                  <a:schemeClr val="dk1"/>
                </a:solidFill>
                <a:effectLst/>
                <a:latin typeface="Calibri"/>
                <a:ea typeface="Calibri"/>
                <a:cs typeface="Calibri"/>
                <a:sym typeface="Calibri"/>
              </a:rPr>
              <a:t> [1287], </a:t>
            </a:r>
            <a:r>
              <a:rPr lang="fr-FR" sz="1200" b="0" i="1" u="none" strike="noStrike" cap="none" dirty="0">
                <a:solidFill>
                  <a:schemeClr val="dk1"/>
                </a:solidFill>
                <a:effectLst/>
                <a:latin typeface="Calibri"/>
                <a:ea typeface="Calibri"/>
                <a:cs typeface="Calibri"/>
                <a:sym typeface="Calibri"/>
              </a:rPr>
              <a:t>beau</a:t>
            </a:r>
            <a:r>
              <a:rPr lang="fr-FR" sz="1200" b="0" i="0" u="none" strike="noStrike" cap="none" dirty="0">
                <a:solidFill>
                  <a:schemeClr val="dk1"/>
                </a:solidFill>
                <a:effectLst/>
                <a:latin typeface="Calibri"/>
                <a:ea typeface="Calibri"/>
                <a:cs typeface="Calibri"/>
                <a:sym typeface="Calibri"/>
              </a:rPr>
              <a:t> [393], </a:t>
            </a:r>
            <a:r>
              <a:rPr lang="fr-FR" sz="1200" b="1" i="0" u="none" strike="noStrike" cap="none" dirty="0">
                <a:solidFill>
                  <a:schemeClr val="dk1"/>
                </a:solidFill>
                <a:effectLst/>
                <a:latin typeface="Calibri"/>
                <a:ea typeface="Calibri"/>
                <a:cs typeface="Calibri"/>
                <a:sym typeface="Calibri"/>
              </a:rPr>
              <a:t>mauvais </a:t>
            </a:r>
            <a:r>
              <a:rPr lang="fr-FR" sz="1200" b="0" i="0" u="none" strike="noStrike" cap="none" dirty="0">
                <a:solidFill>
                  <a:schemeClr val="dk1"/>
                </a:solidFill>
                <a:effectLst/>
                <a:latin typeface="Calibri"/>
                <a:ea typeface="Calibri"/>
                <a:cs typeface="Calibri"/>
                <a:sym typeface="Calibri"/>
              </a:rPr>
              <a:t>[274], en [7]</a:t>
            </a:r>
          </a:p>
          <a:p>
            <a:pPr marL="0" lvl="0" indent="0" algn="l" rtl="0">
              <a:spcBef>
                <a:spcPts val="0"/>
              </a:spcBef>
              <a:spcAft>
                <a:spcPts val="0"/>
              </a:spcAft>
              <a:buNone/>
            </a:pPr>
            <a:endParaRPr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156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Starter</a:t>
            </a:r>
            <a:br>
              <a:rPr lang="en-GB" dirty="0"/>
            </a:br>
            <a:br>
              <a:rPr lang="en-GB" dirty="0"/>
            </a:br>
            <a:r>
              <a:rPr lang="en-GB" b="1" dirty="0"/>
              <a:t>Note: </a:t>
            </a:r>
            <a:r>
              <a:rPr lang="en-GB" b="0" dirty="0"/>
              <a:t>a </a:t>
            </a:r>
            <a:r>
              <a:rPr lang="en-GB" b="1" dirty="0"/>
              <a:t>less complex </a:t>
            </a:r>
            <a:r>
              <a:rPr lang="en-GB" b="0" dirty="0"/>
              <a:t>version of this task, in which </a:t>
            </a:r>
            <a:r>
              <a:rPr lang="en-GB" b="1" dirty="0"/>
              <a:t>several letters </a:t>
            </a:r>
            <a:r>
              <a:rPr lang="en-GB" b="0" dirty="0"/>
              <a:t>of each word are given, can be found on the previous</a:t>
            </a:r>
            <a:r>
              <a:rPr lang="en-GB" b="0" baseline="0" dirty="0"/>
              <a:t> </a:t>
            </a:r>
            <a:r>
              <a:rPr lang="en-GB" b="0" dirty="0"/>
              <a:t>slide.</a:t>
            </a:r>
            <a:br>
              <a:rPr lang="en-GB" dirty="0"/>
            </a:br>
            <a:br>
              <a:rPr lang="en-GB" dirty="0"/>
            </a:br>
            <a:r>
              <a:rPr lang="en-GB" dirty="0"/>
              <a:t>This starter task revises 10 items of vocabulary (shown in bold below) drawn from 1.2.7 and 1.2.2 (the two weeks students were set to revisit last week). A further 2 items of vocabulary (shown in italics below) feature in the clues and are therefore revised receptively. The</a:t>
            </a:r>
            <a:r>
              <a:rPr lang="en-GB" baseline="0" dirty="0"/>
              <a:t> vocabulary items which do not feature in this activity appear in other parts of the lesson sequence.</a:t>
            </a:r>
            <a:br>
              <a:rPr lang="en-GB" dirty="0"/>
            </a:br>
            <a:br>
              <a:rPr lang="en-GB" dirty="0"/>
            </a:br>
            <a:r>
              <a:rPr lang="en-GB" dirty="0"/>
              <a:t>By working out the answers to the clues and spelling out the words correctly, students create the near-cognate </a:t>
            </a:r>
            <a:r>
              <a:rPr lang="en-GB" b="1" i="1" dirty="0"/>
              <a:t>formidable. </a:t>
            </a:r>
            <a:r>
              <a:rPr lang="en-GB" baseline="0" dirty="0"/>
              <a:t>Teacher to explain that this is an appro</a:t>
            </a:r>
            <a:r>
              <a:rPr lang="en-GB" dirty="0"/>
              <a:t>priate praise word for</a:t>
            </a:r>
            <a:r>
              <a:rPr lang="en-GB" baseline="0" dirty="0"/>
              <a:t> completing a task correctly!</a:t>
            </a:r>
            <a:br>
              <a:rPr lang="en-GB" dirty="0"/>
            </a:br>
            <a:br>
              <a:rPr lang="en-GB" dirty="0"/>
            </a:br>
            <a:r>
              <a:rPr lang="en-GB" b="1" dirty="0"/>
              <a:t>Note: </a:t>
            </a:r>
            <a:r>
              <a:rPr lang="en-GB" dirty="0"/>
              <a:t>The clues, which relate to the words directly to their right,</a:t>
            </a:r>
            <a:r>
              <a:rPr lang="en-GB" baseline="0" dirty="0"/>
              <a:t> contain some cognates, the meanings of which may not be clear to all students. Teacher should draw attention to </a:t>
            </a:r>
            <a:r>
              <a:rPr lang="en-GB" sz="1200" i="1" dirty="0" err="1">
                <a:solidFill>
                  <a:schemeClr val="accent5">
                    <a:lumMod val="50000"/>
                  </a:schemeClr>
                </a:solidFill>
              </a:rPr>
              <a:t>problématique</a:t>
            </a:r>
            <a:r>
              <a:rPr lang="en-GB" sz="1200" i="1" dirty="0">
                <a:solidFill>
                  <a:schemeClr val="accent5">
                    <a:lumMod val="50000"/>
                  </a:schemeClr>
                </a:solidFill>
              </a:rPr>
              <a:t>, contraire, parc </a:t>
            </a:r>
            <a:r>
              <a:rPr lang="en-GB" sz="1200" i="0" dirty="0">
                <a:solidFill>
                  <a:schemeClr val="accent5">
                    <a:lumMod val="50000"/>
                  </a:schemeClr>
                </a:solidFill>
              </a:rPr>
              <a:t>and </a:t>
            </a:r>
            <a:r>
              <a:rPr lang="en-GB" sz="1200" i="1" dirty="0">
                <a:solidFill>
                  <a:schemeClr val="accent5">
                    <a:lumMod val="50000"/>
                  </a:schemeClr>
                </a:solidFill>
              </a:rPr>
              <a:t>véhicule</a:t>
            </a:r>
            <a:r>
              <a:rPr lang="en-GB" sz="1200" i="0" baseline="0" dirty="0">
                <a:solidFill>
                  <a:schemeClr val="accent5">
                    <a:lumMod val="50000"/>
                  </a:schemeClr>
                </a:solidFill>
              </a:rPr>
              <a:t> </a:t>
            </a:r>
            <a:r>
              <a:rPr lang="en-GB" baseline="0" dirty="0"/>
              <a:t>and ask students for potential English translations.</a:t>
            </a:r>
            <a:br>
              <a:rPr lang="en-GB" dirty="0"/>
            </a:br>
            <a:br>
              <a:rPr lang="en-GB" dirty="0"/>
            </a:br>
            <a:r>
              <a:rPr lang="en-GB" b="1" dirty="0"/>
              <a:t>Answers</a:t>
            </a:r>
            <a:r>
              <a:rPr lang="en-GB" b="1" baseline="0" dirty="0"/>
              <a:t> can be elicited with </a:t>
            </a:r>
            <a:r>
              <a:rPr lang="en-GB" b="1" dirty="0"/>
              <a:t>additional alphabet practice:</a:t>
            </a:r>
            <a:br>
              <a:rPr lang="en-GB" dirty="0"/>
            </a:br>
            <a:br>
              <a:rPr lang="en-GB" dirty="0"/>
            </a:br>
            <a:r>
              <a:rPr lang="en-GB" dirty="0"/>
              <a:t>1. Teacher asks question / gives clue in French as per 1-10 on slide.</a:t>
            </a:r>
            <a:br>
              <a:rPr lang="en-GB" dirty="0"/>
            </a:br>
            <a:r>
              <a:rPr lang="en-GB" dirty="0"/>
              <a:t>2. Student(s) volunteer(s) the answer (e.g. </a:t>
            </a:r>
            <a:r>
              <a:rPr lang="en-GB" i="0" dirty="0"/>
              <a:t>difficile</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Teacher</a:t>
            </a:r>
            <a:r>
              <a:rPr lang="en-GB" baseline="0" dirty="0"/>
              <a:t> repeats the answer, and draws attention to any pronunciation points (note the SFC on </a:t>
            </a:r>
            <a:r>
              <a:rPr lang="en-GB" i="1" baseline="0" dirty="0" err="1"/>
              <a:t>mauvais</a:t>
            </a:r>
            <a:r>
              <a:rPr lang="en-GB" i="0" baseline="0" dirty="0"/>
              <a:t>, </a:t>
            </a:r>
            <a:r>
              <a:rPr lang="en-GB" i="1" baseline="0" dirty="0" err="1"/>
              <a:t>magasins</a:t>
            </a:r>
            <a:r>
              <a:rPr lang="en-GB" i="0" baseline="0" dirty="0"/>
              <a:t> and the </a:t>
            </a:r>
            <a:r>
              <a:rPr lang="en-GB" i="1" baseline="0" dirty="0"/>
              <a:t>eau</a:t>
            </a:r>
            <a:r>
              <a:rPr lang="en-GB" i="0" baseline="0" dirty="0"/>
              <a:t> SSC on </a:t>
            </a:r>
            <a:r>
              <a:rPr lang="en-GB" i="1" baseline="0" dirty="0"/>
              <a:t>bateau</a:t>
            </a:r>
            <a:r>
              <a:rPr lang="en-GB" i="0" baseline="0" dirty="0"/>
              <a:t> and </a:t>
            </a:r>
            <a:r>
              <a:rPr lang="en-GB" i="1" baseline="0" dirty="0"/>
              <a:t>tableau</a:t>
            </a:r>
            <a:r>
              <a:rPr lang="en-GB" i="1" u="none" baseline="0" dirty="0"/>
              <a:t>, </a:t>
            </a:r>
            <a:r>
              <a:rPr lang="en-GB" i="0" u="none" baseline="0" dirty="0"/>
              <a:t>which is this week’s phonics focus).</a:t>
            </a:r>
            <a:br>
              <a:rPr lang="en-GB" dirty="0"/>
            </a:br>
            <a:r>
              <a:rPr lang="en-GB" dirty="0"/>
              <a:t>4. Teacher asks ‘Comment </a:t>
            </a:r>
            <a:r>
              <a:rPr lang="en-GB" dirty="0" err="1"/>
              <a:t>ça</a:t>
            </a:r>
            <a:r>
              <a:rPr lang="en-GB" dirty="0"/>
              <a:t> </a:t>
            </a:r>
            <a:r>
              <a:rPr lang="en-GB" dirty="0" err="1"/>
              <a:t>s'écrit</a:t>
            </a:r>
            <a:r>
              <a:rPr lang="en-GB" dirty="0"/>
              <a:t>?’</a:t>
            </a:r>
            <a:br>
              <a:rPr lang="en-GB" dirty="0"/>
            </a:br>
            <a:r>
              <a:rPr lang="en-GB" dirty="0"/>
              <a:t>5. Students in chorus (slowly and steadily) respond to spell out the answer: D – I – F – F – I – C –</a:t>
            </a:r>
            <a:r>
              <a:rPr lang="en-GB" baseline="0" dirty="0"/>
              <a:t> I </a:t>
            </a:r>
            <a:r>
              <a:rPr lang="en-GB" dirty="0"/>
              <a:t>– L – E.</a:t>
            </a:r>
            <a:br>
              <a:rPr lang="en-GB" dirty="0"/>
            </a:br>
            <a:r>
              <a:rPr lang="en-GB" dirty="0"/>
              <a:t>6. As students spell the word, teacher reveals each letter on a click.</a:t>
            </a:r>
            <a:br>
              <a:rPr lang="en-GB" dirty="0"/>
            </a:br>
            <a:br>
              <a:rPr lang="en-GB" dirty="0"/>
            </a:br>
            <a:r>
              <a:rPr lang="en-GB" dirty="0"/>
              <a:t>This will enable the teacher to pick up on any of the trickier letters, and do some remedial practice in the moment.</a:t>
            </a:r>
            <a:br>
              <a:rPr lang="en-GB" dirty="0"/>
            </a:br>
            <a:br>
              <a:rPr lang="en-GB" dirty="0"/>
            </a:br>
            <a:r>
              <a:rPr lang="de-DE" sz="1200" b="0" i="0" u="none" strike="noStrike" kern="1200" cap="none" dirty="0">
                <a:solidFill>
                  <a:schemeClr val="tx1"/>
                </a:solidFill>
                <a:effectLst/>
                <a:latin typeface="Calibri"/>
                <a:ea typeface="Calibri"/>
                <a:cs typeface="Calibri"/>
                <a:sym typeface="Calibri"/>
              </a:rPr>
              <a:t>1.2.7</a:t>
            </a:r>
            <a:r>
              <a:rPr lang="de-DE" sz="1200" b="0" i="0" u="none" strike="noStrike" kern="1200" cap="none" baseline="0" dirty="0">
                <a:solidFill>
                  <a:schemeClr val="tx1"/>
                </a:solidFill>
                <a:effectLst/>
                <a:latin typeface="Calibri"/>
                <a:ea typeface="Calibri"/>
                <a:cs typeface="Calibri"/>
                <a:sym typeface="Calibri"/>
              </a:rPr>
              <a:t> - </a:t>
            </a:r>
            <a:r>
              <a:rPr lang="fr-FR" sz="1200" b="0" i="0" u="none" strike="noStrike" cap="none" dirty="0">
                <a:solidFill>
                  <a:schemeClr val="dk1"/>
                </a:solidFill>
                <a:effectLst/>
                <a:latin typeface="Calibri"/>
                <a:ea typeface="Calibri"/>
                <a:cs typeface="Calibri"/>
                <a:sym typeface="Calibri"/>
              </a:rPr>
              <a:t>mettre [27], ouvrir [257], </a:t>
            </a:r>
            <a:r>
              <a:rPr lang="fr-FR" sz="1200" b="1" i="0" u="none" strike="noStrike" cap="none" dirty="0">
                <a:solidFill>
                  <a:schemeClr val="dk1"/>
                </a:solidFill>
                <a:effectLst/>
                <a:latin typeface="Calibri"/>
                <a:ea typeface="Calibri"/>
                <a:cs typeface="Calibri"/>
                <a:sym typeface="Calibri"/>
              </a:rPr>
              <a:t>écrire</a:t>
            </a:r>
            <a:r>
              <a:rPr lang="fr-FR" sz="1200" b="0" i="0" u="none" strike="noStrike" cap="none" dirty="0">
                <a:solidFill>
                  <a:schemeClr val="dk1"/>
                </a:solidFill>
                <a:effectLst/>
                <a:latin typeface="Calibri"/>
                <a:ea typeface="Calibri"/>
                <a:cs typeface="Calibri"/>
                <a:sym typeface="Calibri"/>
              </a:rPr>
              <a:t> [382], vous [50],</a:t>
            </a:r>
            <a:r>
              <a:rPr lang="fr-FR" sz="1200" b="1" i="0" u="none" strike="noStrike" cap="none" dirty="0">
                <a:solidFill>
                  <a:schemeClr val="dk1"/>
                </a:solidFill>
                <a:effectLst/>
                <a:latin typeface="Calibri"/>
                <a:ea typeface="Calibri"/>
                <a:cs typeface="Calibri"/>
                <a:sym typeface="Calibri"/>
              </a:rPr>
              <a:t> chemise </a:t>
            </a:r>
            <a:r>
              <a:rPr lang="fr-FR" sz="1200" b="0" i="0" u="none" strike="noStrike" cap="none" dirty="0">
                <a:solidFill>
                  <a:schemeClr val="dk1"/>
                </a:solidFill>
                <a:effectLst/>
                <a:latin typeface="Calibri"/>
                <a:ea typeface="Calibri"/>
                <a:cs typeface="Calibri"/>
                <a:sym typeface="Calibri"/>
              </a:rPr>
              <a:t>[3892], silence [1281], </a:t>
            </a:r>
            <a:r>
              <a:rPr lang="fr-FR" sz="1200" b="1" i="0" u="none" strike="noStrike" cap="none" dirty="0">
                <a:solidFill>
                  <a:schemeClr val="dk1"/>
                </a:solidFill>
                <a:effectLst/>
                <a:latin typeface="Calibri"/>
                <a:ea typeface="Calibri"/>
                <a:cs typeface="Calibri"/>
                <a:sym typeface="Calibri"/>
              </a:rPr>
              <a:t>tableau</a:t>
            </a:r>
            <a:r>
              <a:rPr lang="fr-FR" sz="1200" b="0" i="0" u="none" strike="noStrike" cap="none" dirty="0">
                <a:solidFill>
                  <a:schemeClr val="dk1"/>
                </a:solidFill>
                <a:effectLst/>
                <a:latin typeface="Calibri"/>
                <a:ea typeface="Calibri"/>
                <a:cs typeface="Calibri"/>
                <a:sym typeface="Calibri"/>
              </a:rPr>
              <a:t> [1456], classe [778], </a:t>
            </a:r>
            <a:r>
              <a:rPr lang="fr-FR" sz="1200" b="1" i="0" u="none" strike="noStrike" cap="none" dirty="0">
                <a:solidFill>
                  <a:schemeClr val="dk1"/>
                </a:solidFill>
                <a:effectLst/>
                <a:latin typeface="Calibri"/>
                <a:ea typeface="Calibri"/>
                <a:cs typeface="Calibri"/>
                <a:sym typeface="Calibri"/>
              </a:rPr>
              <a:t>bien</a:t>
            </a:r>
            <a:r>
              <a:rPr lang="fr-FR" sz="1200" b="0" i="0" u="none" strike="noStrike" cap="none" dirty="0">
                <a:solidFill>
                  <a:schemeClr val="dk1"/>
                </a:solidFill>
                <a:effectLst/>
                <a:latin typeface="Calibri"/>
                <a:ea typeface="Calibri"/>
                <a:cs typeface="Calibri"/>
                <a:sym typeface="Calibri"/>
              </a:rPr>
              <a:t> [47]</a:t>
            </a:r>
            <a:endParaRPr lang="de-DE" sz="1200" b="0" i="0" u="none" strike="noStrike" kern="1200" cap="none" baseline="0" dirty="0">
              <a:solidFill>
                <a:schemeClr val="tx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cap="none" baseline="0" dirty="0">
                <a:solidFill>
                  <a:schemeClr val="tx1"/>
                </a:solidFill>
                <a:effectLst/>
                <a:latin typeface="Calibri"/>
                <a:ea typeface="Calibri"/>
                <a:cs typeface="Calibri"/>
                <a:sym typeface="Calibri"/>
              </a:rPr>
              <a:t>1.2.2 - </a:t>
            </a:r>
            <a:r>
              <a:rPr lang="fr-FR" sz="1200" b="0" i="1" u="none" strike="noStrike" cap="none" dirty="0">
                <a:solidFill>
                  <a:schemeClr val="dk1"/>
                </a:solidFill>
                <a:effectLst/>
                <a:latin typeface="Calibri"/>
                <a:ea typeface="Calibri"/>
                <a:cs typeface="Calibri"/>
                <a:sym typeface="Calibri"/>
              </a:rPr>
              <a:t>voyage</a:t>
            </a:r>
            <a:r>
              <a:rPr lang="fr-FR" sz="1200" b="0" i="0" u="none" strike="noStrike" cap="none" dirty="0">
                <a:solidFill>
                  <a:schemeClr val="dk1"/>
                </a:solidFill>
                <a:effectLst/>
                <a:latin typeface="Calibri"/>
                <a:ea typeface="Calibri"/>
                <a:cs typeface="Calibri"/>
                <a:sym typeface="Calibri"/>
              </a:rPr>
              <a:t> [904], </a:t>
            </a:r>
            <a:r>
              <a:rPr lang="fr-FR" sz="1200" b="1" i="0" u="none" strike="noStrike" cap="none" dirty="0">
                <a:solidFill>
                  <a:schemeClr val="dk1"/>
                </a:solidFill>
                <a:effectLst/>
                <a:latin typeface="Calibri"/>
                <a:ea typeface="Calibri"/>
                <a:cs typeface="Calibri"/>
                <a:sym typeface="Calibri"/>
              </a:rPr>
              <a:t>promenade</a:t>
            </a:r>
            <a:r>
              <a:rPr lang="fr-FR" sz="1200" b="0" i="0" u="none" strike="noStrike" cap="none" dirty="0">
                <a:solidFill>
                  <a:schemeClr val="dk1"/>
                </a:solidFill>
                <a:effectLst/>
                <a:latin typeface="Calibri"/>
                <a:ea typeface="Calibri"/>
                <a:cs typeface="Calibri"/>
                <a:sym typeface="Calibri"/>
              </a:rPr>
              <a:t> [&gt;5000], </a:t>
            </a:r>
            <a:r>
              <a:rPr lang="fr-FR" sz="1200" b="1" i="0" u="none" strike="noStrike" cap="none" dirty="0">
                <a:solidFill>
                  <a:schemeClr val="dk1"/>
                </a:solidFill>
                <a:effectLst/>
                <a:latin typeface="Calibri"/>
                <a:ea typeface="Calibri"/>
                <a:cs typeface="Calibri"/>
                <a:sym typeface="Calibri"/>
              </a:rPr>
              <a:t>tour</a:t>
            </a:r>
            <a:r>
              <a:rPr lang="fr-FR" sz="1200" b="0" i="0" u="none" strike="noStrike" cap="none" dirty="0">
                <a:solidFill>
                  <a:schemeClr val="dk1"/>
                </a:solidFill>
                <a:effectLst/>
                <a:latin typeface="Calibri"/>
                <a:ea typeface="Calibri"/>
                <a:cs typeface="Calibri"/>
                <a:sym typeface="Calibri"/>
              </a:rPr>
              <a:t> [523], </a:t>
            </a:r>
            <a:r>
              <a:rPr lang="fr-FR" sz="1200" b="1" i="0" u="none" strike="noStrike" cap="none" dirty="0">
                <a:solidFill>
                  <a:schemeClr val="dk1"/>
                </a:solidFill>
                <a:effectLst/>
                <a:latin typeface="Calibri"/>
                <a:ea typeface="Calibri"/>
                <a:cs typeface="Calibri"/>
                <a:sym typeface="Calibri"/>
              </a:rPr>
              <a:t>magasins</a:t>
            </a:r>
            <a:r>
              <a:rPr lang="fr-FR" sz="1200" b="0" i="0" u="none" strike="noStrike" cap="none" dirty="0">
                <a:solidFill>
                  <a:schemeClr val="dk1"/>
                </a:solidFill>
                <a:effectLst/>
                <a:latin typeface="Calibri"/>
                <a:ea typeface="Calibri"/>
                <a:cs typeface="Calibri"/>
                <a:sym typeface="Calibri"/>
              </a:rPr>
              <a:t> [1736], </a:t>
            </a:r>
            <a:r>
              <a:rPr lang="fr-FR" sz="1200" b="1" i="0" u="none" strike="noStrike" cap="none" dirty="0">
                <a:solidFill>
                  <a:schemeClr val="dk1"/>
                </a:solidFill>
                <a:effectLst/>
                <a:latin typeface="Calibri"/>
                <a:ea typeface="Calibri"/>
                <a:cs typeface="Calibri"/>
                <a:sym typeface="Calibri"/>
              </a:rPr>
              <a:t>bateau</a:t>
            </a:r>
            <a:r>
              <a:rPr lang="fr-FR" sz="1200" b="0" i="0" u="none" strike="noStrike" cap="none" dirty="0">
                <a:solidFill>
                  <a:schemeClr val="dk1"/>
                </a:solidFill>
                <a:effectLst/>
                <a:latin typeface="Calibri"/>
                <a:ea typeface="Calibri"/>
                <a:cs typeface="Calibri"/>
                <a:sym typeface="Calibri"/>
              </a:rPr>
              <a:t> [1287], </a:t>
            </a:r>
            <a:r>
              <a:rPr lang="fr-FR" sz="1200" b="0" i="1" u="none" strike="noStrike" cap="none" dirty="0">
                <a:solidFill>
                  <a:schemeClr val="dk1"/>
                </a:solidFill>
                <a:effectLst/>
                <a:latin typeface="Calibri"/>
                <a:ea typeface="Calibri"/>
                <a:cs typeface="Calibri"/>
                <a:sym typeface="Calibri"/>
              </a:rPr>
              <a:t>beau</a:t>
            </a:r>
            <a:r>
              <a:rPr lang="fr-FR" sz="1200" b="0" i="0" u="none" strike="noStrike" cap="none" dirty="0">
                <a:solidFill>
                  <a:schemeClr val="dk1"/>
                </a:solidFill>
                <a:effectLst/>
                <a:latin typeface="Calibri"/>
                <a:ea typeface="Calibri"/>
                <a:cs typeface="Calibri"/>
                <a:sym typeface="Calibri"/>
              </a:rPr>
              <a:t> [393], </a:t>
            </a:r>
            <a:r>
              <a:rPr lang="fr-FR" sz="1200" b="1" i="0" u="none" strike="noStrike" cap="none" dirty="0">
                <a:solidFill>
                  <a:schemeClr val="dk1"/>
                </a:solidFill>
                <a:effectLst/>
                <a:latin typeface="Calibri"/>
                <a:ea typeface="Calibri"/>
                <a:cs typeface="Calibri"/>
                <a:sym typeface="Calibri"/>
              </a:rPr>
              <a:t>mauvais </a:t>
            </a:r>
            <a:r>
              <a:rPr lang="fr-FR" sz="1200" b="0" i="0" u="none" strike="noStrike" cap="none" dirty="0">
                <a:solidFill>
                  <a:schemeClr val="dk1"/>
                </a:solidFill>
                <a:effectLst/>
                <a:latin typeface="Calibri"/>
                <a:ea typeface="Calibri"/>
                <a:cs typeface="Calibri"/>
                <a:sym typeface="Calibri"/>
              </a:rPr>
              <a:t>[274], en [7]</a:t>
            </a:r>
          </a:p>
          <a:p>
            <a:pPr marL="0" lvl="0" indent="0" algn="l" rtl="0">
              <a:spcBef>
                <a:spcPts val="0"/>
              </a:spcBef>
              <a:spcAft>
                <a:spcPts val="0"/>
              </a:spcAft>
              <a:buNone/>
            </a:pPr>
            <a:endParaRPr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2610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039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8288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377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297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70171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13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69963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346532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21693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07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43352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105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6769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5833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167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77610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8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91953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39568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0952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9977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3929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2599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59833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698128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375596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48808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93767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765909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12827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06601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2424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417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NUL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3.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29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24076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1307903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1"/>
          <p:cNvGrpSpPr/>
          <p:nvPr/>
        </p:nvGrpSpPr>
        <p:grpSpPr>
          <a:xfrm>
            <a:off x="0" y="0"/>
            <a:ext cx="12192000" cy="6858000"/>
            <a:chOff x="-56445" y="0"/>
            <a:chExt cx="12192000" cy="6858000"/>
          </a:xfrm>
        </p:grpSpPr>
        <p:grpSp>
          <p:nvGrpSpPr>
            <p:cNvPr id="129" name="Google Shape;129;p1"/>
            <p:cNvGrpSpPr/>
            <p:nvPr/>
          </p:nvGrpSpPr>
          <p:grpSpPr>
            <a:xfrm>
              <a:off x="-56445" y="0"/>
              <a:ext cx="12192000" cy="6858000"/>
              <a:chOff x="0" y="0"/>
              <a:chExt cx="12192000" cy="6858000"/>
            </a:xfrm>
          </p:grpSpPr>
          <p:sp>
            <p:nvSpPr>
              <p:cNvPr id="130" name="Google Shape;130;p1"/>
              <p:cNvSpPr/>
              <p:nvPr/>
            </p:nvSpPr>
            <p:spPr>
              <a:xfrm rot="5400000">
                <a:off x="4992512" y="-341488"/>
                <a:ext cx="6857998" cy="7540978"/>
              </a:xfrm>
              <a:prstGeom prst="triangle">
                <a:avLst>
                  <a:gd name="adj" fmla="val 0"/>
                </a:avLst>
              </a:prstGeom>
              <a:solidFill>
                <a:srgbClr val="E3E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sp>
            <p:nvSpPr>
              <p:cNvPr id="131" name="Google Shape;131;p1"/>
              <p:cNvSpPr/>
              <p:nvPr/>
            </p:nvSpPr>
            <p:spPr>
              <a:xfrm>
                <a:off x="0" y="0"/>
                <a:ext cx="4651022" cy="6858000"/>
              </a:xfrm>
              <a:prstGeom prst="rect">
                <a:avLst/>
              </a:prstGeom>
              <a:solidFill>
                <a:srgbClr val="E3E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grpSp>
        <p:sp>
          <p:nvSpPr>
            <p:cNvPr id="132" name="Google Shape;132;p1"/>
            <p:cNvSpPr/>
            <p:nvPr/>
          </p:nvSpPr>
          <p:spPr>
            <a:xfrm rot="5400000">
              <a:off x="4636029" y="-341488"/>
              <a:ext cx="6857998" cy="7540978"/>
            </a:xfrm>
            <a:prstGeom prst="triangle">
              <a:avLst>
                <a:gd name="adj" fmla="val 0"/>
              </a:avLst>
            </a:prstGeom>
            <a:solidFill>
              <a:srgbClr val="1150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sp>
          <p:nvSpPr>
            <p:cNvPr id="133" name="Google Shape;133;p1"/>
            <p:cNvSpPr/>
            <p:nvPr/>
          </p:nvSpPr>
          <p:spPr>
            <a:xfrm>
              <a:off x="-56445" y="0"/>
              <a:ext cx="4350984" cy="6858000"/>
            </a:xfrm>
            <a:prstGeom prst="rect">
              <a:avLst/>
            </a:prstGeom>
            <a:solidFill>
              <a:srgbClr val="1150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grpSp>
      <p:sp>
        <p:nvSpPr>
          <p:cNvPr id="134" name="Google Shape;134;p1"/>
          <p:cNvSpPr txBox="1">
            <a:spLocks noGrp="1"/>
          </p:cNvSpPr>
          <p:nvPr>
            <p:ph type="ctrTitle"/>
          </p:nvPr>
        </p:nvSpPr>
        <p:spPr>
          <a:xfrm>
            <a:off x="350962" y="2799081"/>
            <a:ext cx="7308549" cy="106201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3600"/>
              <a:buFont typeface="Century Gothic"/>
              <a:buNone/>
            </a:pPr>
            <a:r>
              <a:rPr lang="en-GB" sz="4000" b="1" dirty="0">
                <a:solidFill>
                  <a:srgbClr val="FFFFFF"/>
                </a:solidFill>
              </a:rPr>
              <a:t>Vocabulary</a:t>
            </a:r>
            <a:br>
              <a:rPr lang="en-GB" sz="4000" b="1" dirty="0">
                <a:solidFill>
                  <a:srgbClr val="FFFFFF"/>
                </a:solidFill>
              </a:rPr>
            </a:br>
            <a:endParaRPr sz="4000" dirty="0"/>
          </a:p>
        </p:txBody>
      </p:sp>
      <p:sp>
        <p:nvSpPr>
          <p:cNvPr id="136" name="Google Shape;136;p1"/>
          <p:cNvSpPr txBox="1"/>
          <p:nvPr/>
        </p:nvSpPr>
        <p:spPr>
          <a:xfrm>
            <a:off x="266807" y="4946214"/>
            <a:ext cx="5784900" cy="999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2000"/>
              <a:buFont typeface="Century Gothic"/>
              <a:buNone/>
            </a:pPr>
            <a:r>
              <a:rPr lang="en-GB" sz="2000" b="1" i="0" u="none" strike="noStrike" cap="none" dirty="0">
                <a:solidFill>
                  <a:srgbClr val="FFFFFF"/>
                </a:solidFill>
                <a:latin typeface="Century Gothic"/>
                <a:ea typeface="Century Gothic"/>
                <a:cs typeface="Century Gothic"/>
                <a:sym typeface="Century Gothic"/>
              </a:rPr>
              <a:t>Y7 French</a:t>
            </a:r>
            <a:endParaRPr dirty="0"/>
          </a:p>
          <a:p>
            <a:pPr marL="0" marR="0" lvl="0" indent="0" algn="l" rtl="0">
              <a:lnSpc>
                <a:spcPct val="90000"/>
              </a:lnSpc>
              <a:spcBef>
                <a:spcPts val="0"/>
              </a:spcBef>
              <a:spcAft>
                <a:spcPts val="0"/>
              </a:spcAft>
              <a:buClr>
                <a:srgbClr val="FFFFFF"/>
              </a:buClr>
              <a:buSzPts val="2000"/>
              <a:buFont typeface="Century Gothic"/>
              <a:buNone/>
            </a:pPr>
            <a:r>
              <a:rPr lang="en-GB" sz="2000" b="0" i="0" u="none" strike="noStrike" cap="none" dirty="0">
                <a:solidFill>
                  <a:srgbClr val="FFFFFF"/>
                </a:solidFill>
                <a:latin typeface="Century Gothic"/>
                <a:ea typeface="Century Gothic"/>
                <a:cs typeface="Century Gothic"/>
                <a:sym typeface="Century Gothic"/>
              </a:rPr>
              <a:t>Term 2.1 - Week 3 - Lesson 33</a:t>
            </a:r>
            <a:endParaRPr dirty="0"/>
          </a:p>
        </p:txBody>
      </p:sp>
      <p:sp>
        <p:nvSpPr>
          <p:cNvPr id="137" name="Google Shape;137;p1"/>
          <p:cNvSpPr txBox="1"/>
          <p:nvPr/>
        </p:nvSpPr>
        <p:spPr>
          <a:xfrm>
            <a:off x="266770" y="5801705"/>
            <a:ext cx="5784900" cy="594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1400"/>
              <a:buFont typeface="Century Gothic"/>
              <a:buNone/>
            </a:pPr>
            <a:r>
              <a:rPr lang="en-GB" sz="1400" b="0" i="0" u="none" strike="noStrike" cap="none" dirty="0">
                <a:solidFill>
                  <a:srgbClr val="FFFFFF"/>
                </a:solidFill>
                <a:latin typeface="Century Gothic"/>
                <a:ea typeface="Century Gothic"/>
                <a:cs typeface="Century Gothic"/>
                <a:sym typeface="Century Gothic"/>
              </a:rPr>
              <a:t>Natalie Finlayson / Emma Marsden / Rachel Hawkes</a:t>
            </a:r>
            <a:br>
              <a:rPr lang="en-GB" sz="1600" b="0" i="0" u="none" strike="noStrike" cap="none" dirty="0">
                <a:solidFill>
                  <a:srgbClr val="FFFFFF"/>
                </a:solidFill>
                <a:latin typeface="Century Gothic"/>
                <a:ea typeface="Century Gothic"/>
                <a:cs typeface="Century Gothic"/>
                <a:sym typeface="Century Gothic"/>
              </a:rPr>
            </a:br>
            <a:endParaRPr sz="1600" b="0" i="0" u="none" strike="noStrike" cap="none" dirty="0">
              <a:solidFill>
                <a:srgbClr val="FFFFFF"/>
              </a:solidFill>
              <a:latin typeface="Century Gothic"/>
              <a:ea typeface="Century Gothic"/>
              <a:cs typeface="Century Gothic"/>
              <a:sym typeface="Century Gothic"/>
            </a:endParaRPr>
          </a:p>
        </p:txBody>
      </p:sp>
      <p:sp>
        <p:nvSpPr>
          <p:cNvPr id="139" name="Google Shape;139;p1"/>
          <p:cNvSpPr txBox="1"/>
          <p:nvPr/>
        </p:nvSpPr>
        <p:spPr>
          <a:xfrm>
            <a:off x="266770" y="6152230"/>
            <a:ext cx="5784900" cy="594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1400"/>
              <a:buFont typeface="Century Gothic"/>
              <a:buNone/>
            </a:pPr>
            <a:r>
              <a:rPr lang="en-GB" dirty="0">
                <a:solidFill>
                  <a:srgbClr val="FFFFFF"/>
                </a:solidFill>
                <a:latin typeface="Century Gothic"/>
                <a:ea typeface="Century Gothic"/>
                <a:cs typeface="Century Gothic"/>
                <a:sym typeface="Century Gothic"/>
              </a:rPr>
              <a:t>Date updated: 17/01/20</a:t>
            </a:r>
            <a:br>
              <a:rPr lang="en-GB" sz="1600" b="0" i="0" u="none" strike="noStrike" cap="none" dirty="0">
                <a:solidFill>
                  <a:srgbClr val="FFFFFF"/>
                </a:solidFill>
                <a:latin typeface="Century Gothic"/>
                <a:ea typeface="Century Gothic"/>
                <a:cs typeface="Century Gothic"/>
                <a:sym typeface="Century Gothic"/>
              </a:rPr>
            </a:br>
            <a:endParaRPr sz="1600" b="0" i="0" u="none" strike="noStrike" cap="none" dirty="0">
              <a:solidFill>
                <a:srgbClr val="FF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5" name="TextBox 14"/>
          <p:cNvSpPr txBox="1"/>
          <p:nvPr/>
        </p:nvSpPr>
        <p:spPr>
          <a:xfrm>
            <a:off x="285499" y="1342054"/>
            <a:ext cx="8955106" cy="4862870"/>
          </a:xfrm>
          <a:prstGeom prst="rect">
            <a:avLst/>
          </a:prstGeom>
          <a:noFill/>
        </p:spPr>
        <p:txBody>
          <a:bodyPr wrap="square" rtlCol="0">
            <a:spAutoFit/>
          </a:bodyPr>
          <a:lstStyle/>
          <a:p>
            <a:r>
              <a:rPr lang="en-GB" sz="2400" dirty="0" err="1">
                <a:solidFill>
                  <a:schemeClr val="accent1">
                    <a:lumMod val="50000"/>
                  </a:schemeClr>
                </a:solidFill>
                <a:latin typeface="Century Gothic" panose="020B0502020202020204" pitchFamily="34" charset="0"/>
              </a:rPr>
              <a:t>Complète</a:t>
            </a:r>
            <a:r>
              <a:rPr lang="en-GB" sz="2400" dirty="0">
                <a:solidFill>
                  <a:schemeClr val="accent1">
                    <a:lumMod val="50000"/>
                  </a:schemeClr>
                </a:solidFill>
                <a:latin typeface="Century Gothic" panose="020B0502020202020204" pitchFamily="34" charset="0"/>
              </a:rPr>
              <a:t> la </a:t>
            </a:r>
            <a:r>
              <a:rPr lang="en-GB" sz="2400" dirty="0" err="1">
                <a:solidFill>
                  <a:schemeClr val="accent1">
                    <a:lumMod val="50000"/>
                  </a:schemeClr>
                </a:solidFill>
                <a:latin typeface="Century Gothic" panose="020B0502020202020204" pitchFamily="34" charset="0"/>
              </a:rPr>
              <a:t>liste</a:t>
            </a:r>
            <a:r>
              <a:rPr lang="en-GB" sz="2400" dirty="0">
                <a:solidFill>
                  <a:schemeClr val="accent1">
                    <a:lumMod val="50000"/>
                  </a:schemeClr>
                </a:solidFill>
                <a:latin typeface="Century Gothic" panose="020B0502020202020204" pitchFamily="34" charset="0"/>
              </a:rPr>
              <a:t> avec les mots corrects.</a:t>
            </a:r>
            <a:br>
              <a:rPr lang="en-GB" sz="2400" dirty="0">
                <a:solidFill>
                  <a:schemeClr val="accent5">
                    <a:lumMod val="50000"/>
                  </a:schemeClr>
                </a:solidFill>
                <a:latin typeface="Century Gothic" panose="020B0502020202020204" pitchFamily="34" charset="0"/>
              </a:rPr>
            </a:br>
            <a:endParaRPr lang="en-GB" sz="2200" dirty="0">
              <a:solidFill>
                <a:schemeClr val="accent5">
                  <a:lumMod val="50000"/>
                </a:schemeClr>
              </a:solidFill>
              <a:latin typeface="Century Gothic" panose="020B0502020202020204" pitchFamily="34" charset="0"/>
            </a:endParaRPr>
          </a:p>
          <a:p>
            <a:r>
              <a:rPr lang="en-GB" sz="2200" dirty="0">
                <a:solidFill>
                  <a:schemeClr val="accent5">
                    <a:lumMod val="50000"/>
                  </a:schemeClr>
                </a:solidFill>
                <a:latin typeface="Century Gothic" panose="020B0502020202020204" pitchFamily="34" charset="0"/>
              </a:rPr>
              <a:t>1) les parents, la </a:t>
            </a:r>
            <a:r>
              <a:rPr lang="en-GB" sz="2200" dirty="0" err="1">
                <a:solidFill>
                  <a:schemeClr val="accent5">
                    <a:lumMod val="50000"/>
                  </a:schemeClr>
                </a:solidFill>
                <a:latin typeface="Century Gothic" panose="020B0502020202020204" pitchFamily="34" charset="0"/>
              </a:rPr>
              <a:t>famille</a:t>
            </a:r>
            <a:r>
              <a:rPr lang="en-GB" sz="2200" dirty="0">
                <a:solidFill>
                  <a:schemeClr val="accent5">
                    <a:lumMod val="50000"/>
                  </a:schemeClr>
                </a:solidFill>
                <a:latin typeface="Century Gothic" panose="020B0502020202020204" pitchFamily="34" charset="0"/>
              </a:rPr>
              <a:t>, </a:t>
            </a:r>
            <a:r>
              <a:rPr lang="en-GB" sz="2200" dirty="0" err="1">
                <a:solidFill>
                  <a:schemeClr val="accent5">
                    <a:lumMod val="50000"/>
                  </a:schemeClr>
                </a:solidFill>
                <a:latin typeface="Century Gothic" panose="020B0502020202020204" pitchFamily="34" charset="0"/>
              </a:rPr>
              <a:t>l’enfant</a:t>
            </a:r>
            <a:endParaRPr lang="en-GB" sz="2200" u="sng" dirty="0">
              <a:solidFill>
                <a:schemeClr val="accent5">
                  <a:lumMod val="50000"/>
                </a:schemeClr>
              </a:solidFill>
              <a:latin typeface="Century Gothic" panose="020B0502020202020204" pitchFamily="34" charset="0"/>
            </a:endParaRPr>
          </a:p>
          <a:p>
            <a:endParaRPr lang="en-GB" sz="2200" dirty="0">
              <a:solidFill>
                <a:schemeClr val="accent5">
                  <a:lumMod val="50000"/>
                </a:schemeClr>
              </a:solidFill>
              <a:latin typeface="Century Gothic" panose="020B0502020202020204" pitchFamily="34" charset="0"/>
            </a:endParaRPr>
          </a:p>
          <a:p>
            <a:r>
              <a:rPr lang="en-GB" sz="2200" dirty="0">
                <a:solidFill>
                  <a:schemeClr val="accent5">
                    <a:lumMod val="50000"/>
                  </a:schemeClr>
                </a:solidFill>
                <a:latin typeface="Century Gothic" panose="020B0502020202020204" pitchFamily="34" charset="0"/>
              </a:rPr>
              <a:t>2) à </a:t>
            </a:r>
            <a:r>
              <a:rPr lang="en-GB" sz="2200" dirty="0" err="1">
                <a:solidFill>
                  <a:schemeClr val="accent5">
                    <a:lumMod val="50000"/>
                  </a:schemeClr>
                </a:solidFill>
                <a:latin typeface="Century Gothic" panose="020B0502020202020204" pitchFamily="34" charset="0"/>
              </a:rPr>
              <a:t>l'école</a:t>
            </a:r>
            <a:r>
              <a:rPr lang="en-GB" sz="2200" dirty="0">
                <a:solidFill>
                  <a:schemeClr val="accent5">
                    <a:lumMod val="50000"/>
                  </a:schemeClr>
                </a:solidFill>
                <a:latin typeface="Century Gothic" panose="020B0502020202020204" pitchFamily="34" charset="0"/>
              </a:rPr>
              <a:t>, à la </a:t>
            </a:r>
            <a:r>
              <a:rPr lang="en-GB" sz="2200" dirty="0" err="1">
                <a:solidFill>
                  <a:schemeClr val="accent5">
                    <a:lumMod val="50000"/>
                  </a:schemeClr>
                </a:solidFill>
                <a:latin typeface="Century Gothic" panose="020B0502020202020204" pitchFamily="34" charset="0"/>
              </a:rPr>
              <a:t>maison</a:t>
            </a:r>
            <a:r>
              <a:rPr lang="en-GB" sz="2200" dirty="0">
                <a:solidFill>
                  <a:schemeClr val="accent5">
                    <a:lumMod val="50000"/>
                  </a:schemeClr>
                </a:solidFill>
                <a:latin typeface="Century Gothic" panose="020B0502020202020204" pitchFamily="34" charset="0"/>
              </a:rPr>
              <a:t>, </a:t>
            </a:r>
            <a:r>
              <a:rPr lang="en-GB" sz="2200" dirty="0" err="1">
                <a:solidFill>
                  <a:schemeClr val="accent5">
                    <a:lumMod val="50000"/>
                  </a:schemeClr>
                </a:solidFill>
                <a:latin typeface="Century Gothic" panose="020B0502020202020204" pitchFamily="34" charset="0"/>
              </a:rPr>
              <a:t>ici</a:t>
            </a:r>
            <a:endParaRPr lang="en-GB" sz="2200" dirty="0">
              <a:solidFill>
                <a:schemeClr val="accent5">
                  <a:lumMod val="50000"/>
                </a:schemeClr>
              </a:solidFill>
              <a:latin typeface="Century Gothic" panose="020B0502020202020204" pitchFamily="34" charset="0"/>
            </a:endParaRPr>
          </a:p>
          <a:p>
            <a:endParaRPr lang="en-GB" sz="2200" dirty="0">
              <a:solidFill>
                <a:schemeClr val="accent5">
                  <a:lumMod val="50000"/>
                </a:schemeClr>
              </a:solidFill>
              <a:latin typeface="Century Gothic" panose="020B0502020202020204" pitchFamily="34" charset="0"/>
            </a:endParaRPr>
          </a:p>
          <a:p>
            <a:r>
              <a:rPr lang="en-GB" sz="2200" dirty="0">
                <a:solidFill>
                  <a:schemeClr val="accent5">
                    <a:lumMod val="50000"/>
                  </a:schemeClr>
                </a:solidFill>
                <a:latin typeface="Century Gothic" panose="020B0502020202020204" pitchFamily="34" charset="0"/>
              </a:rPr>
              <a:t>3) </a:t>
            </a:r>
            <a:r>
              <a:rPr lang="en-GB" sz="2200" dirty="0" err="1">
                <a:solidFill>
                  <a:schemeClr val="accent5">
                    <a:lumMod val="50000"/>
                  </a:schemeClr>
                </a:solidFill>
                <a:latin typeface="Century Gothic" panose="020B0502020202020204" pitchFamily="34" charset="0"/>
              </a:rPr>
              <a:t>méchant</a:t>
            </a:r>
            <a:r>
              <a:rPr lang="en-GB" sz="2200" dirty="0">
                <a:solidFill>
                  <a:schemeClr val="accent5">
                    <a:lumMod val="50000"/>
                  </a:schemeClr>
                </a:solidFill>
                <a:latin typeface="Century Gothic" panose="020B0502020202020204" pitchFamily="34" charset="0"/>
              </a:rPr>
              <a:t>, </a:t>
            </a:r>
            <a:r>
              <a:rPr lang="en-GB" sz="2200" dirty="0" err="1">
                <a:solidFill>
                  <a:schemeClr val="accent5">
                    <a:lumMod val="50000"/>
                  </a:schemeClr>
                </a:solidFill>
                <a:latin typeface="Century Gothic" panose="020B0502020202020204" pitchFamily="34" charset="0"/>
              </a:rPr>
              <a:t>mauvais</a:t>
            </a:r>
            <a:r>
              <a:rPr lang="en-GB" sz="2200" dirty="0">
                <a:solidFill>
                  <a:schemeClr val="accent5">
                    <a:lumMod val="50000"/>
                  </a:schemeClr>
                </a:solidFill>
                <a:latin typeface="Century Gothic" panose="020B0502020202020204" pitchFamily="34" charset="0"/>
              </a:rPr>
              <a:t>, difficile</a:t>
            </a:r>
          </a:p>
          <a:p>
            <a:endParaRPr lang="en-GB" sz="2200" dirty="0">
              <a:solidFill>
                <a:schemeClr val="accent5">
                  <a:lumMod val="50000"/>
                </a:schemeClr>
              </a:solidFill>
              <a:latin typeface="Century Gothic" panose="020B0502020202020204" pitchFamily="34" charset="0"/>
            </a:endParaRPr>
          </a:p>
          <a:p>
            <a:r>
              <a:rPr lang="en-GB" sz="2200" dirty="0">
                <a:solidFill>
                  <a:schemeClr val="accent5">
                    <a:lumMod val="50000"/>
                  </a:schemeClr>
                </a:solidFill>
                <a:latin typeface="Century Gothic" panose="020B0502020202020204" pitchFamily="34" charset="0"/>
              </a:rPr>
              <a:t>4) et, </a:t>
            </a:r>
            <a:r>
              <a:rPr lang="en-GB" sz="2200" dirty="0" err="1">
                <a:solidFill>
                  <a:schemeClr val="accent5">
                    <a:lumMod val="50000"/>
                  </a:schemeClr>
                </a:solidFill>
                <a:latin typeface="Century Gothic" panose="020B0502020202020204" pitchFamily="34" charset="0"/>
              </a:rPr>
              <a:t>aussi</a:t>
            </a:r>
            <a:r>
              <a:rPr lang="en-GB" sz="2200" dirty="0">
                <a:solidFill>
                  <a:schemeClr val="accent5">
                    <a:lumMod val="50000"/>
                  </a:schemeClr>
                </a:solidFill>
                <a:latin typeface="Century Gothic" panose="020B0502020202020204" pitchFamily="34" charset="0"/>
              </a:rPr>
              <a:t>, pour</a:t>
            </a:r>
          </a:p>
          <a:p>
            <a:endParaRPr lang="en-GB" sz="2200" dirty="0">
              <a:solidFill>
                <a:schemeClr val="accent5">
                  <a:lumMod val="50000"/>
                </a:schemeClr>
              </a:solidFill>
              <a:latin typeface="Century Gothic" panose="020B0502020202020204" pitchFamily="34" charset="0"/>
            </a:endParaRPr>
          </a:p>
          <a:p>
            <a:r>
              <a:rPr lang="en-GB" sz="2200" dirty="0">
                <a:solidFill>
                  <a:schemeClr val="accent5">
                    <a:lumMod val="50000"/>
                  </a:schemeClr>
                </a:solidFill>
                <a:latin typeface="Century Gothic" panose="020B0502020202020204" pitchFamily="34" charset="0"/>
              </a:rPr>
              <a:t>5) la solution, la question, le </a:t>
            </a:r>
            <a:r>
              <a:rPr lang="en-GB" sz="2200" dirty="0" err="1">
                <a:solidFill>
                  <a:schemeClr val="accent5">
                    <a:lumMod val="50000"/>
                  </a:schemeClr>
                </a:solidFill>
                <a:latin typeface="Century Gothic" panose="020B0502020202020204" pitchFamily="34" charset="0"/>
              </a:rPr>
              <a:t>problème</a:t>
            </a:r>
            <a:endParaRPr lang="en-GB" sz="2200" dirty="0">
              <a:solidFill>
                <a:schemeClr val="accent5">
                  <a:lumMod val="50000"/>
                </a:schemeClr>
              </a:solidFill>
              <a:latin typeface="Century Gothic" panose="020B0502020202020204" pitchFamily="34" charset="0"/>
            </a:endParaRPr>
          </a:p>
          <a:p>
            <a:endParaRPr lang="en-GB" sz="2200" dirty="0">
              <a:solidFill>
                <a:schemeClr val="accent5">
                  <a:lumMod val="50000"/>
                </a:schemeClr>
              </a:solidFill>
              <a:latin typeface="Century Gothic" panose="020B0502020202020204" pitchFamily="34" charset="0"/>
            </a:endParaRPr>
          </a:p>
          <a:p>
            <a:r>
              <a:rPr lang="en-GB" sz="2200" dirty="0">
                <a:solidFill>
                  <a:schemeClr val="accent5">
                    <a:lumMod val="50000"/>
                  </a:schemeClr>
                </a:solidFill>
                <a:latin typeface="Century Gothic" panose="020B0502020202020204" pitchFamily="34" charset="0"/>
              </a:rPr>
              <a:t>6) </a:t>
            </a:r>
            <a:r>
              <a:rPr lang="en-GB" sz="2200" dirty="0" err="1">
                <a:solidFill>
                  <a:schemeClr val="accent5">
                    <a:lumMod val="50000"/>
                  </a:schemeClr>
                </a:solidFill>
                <a:latin typeface="Century Gothic" panose="020B0502020202020204" pitchFamily="34" charset="0"/>
              </a:rPr>
              <a:t>extrêmement</a:t>
            </a:r>
            <a:r>
              <a:rPr lang="en-GB" sz="2200" dirty="0">
                <a:solidFill>
                  <a:schemeClr val="accent5">
                    <a:lumMod val="50000"/>
                  </a:schemeClr>
                </a:solidFill>
                <a:latin typeface="Century Gothic" panose="020B0502020202020204" pitchFamily="34" charset="0"/>
              </a:rPr>
              <a:t>, </a:t>
            </a:r>
            <a:r>
              <a:rPr lang="en-GB" sz="2200" dirty="0" err="1">
                <a:solidFill>
                  <a:schemeClr val="accent5">
                    <a:lumMod val="50000"/>
                  </a:schemeClr>
                </a:solidFill>
                <a:latin typeface="Century Gothic" panose="020B0502020202020204" pitchFamily="34" charset="0"/>
              </a:rPr>
              <a:t>particulièrement</a:t>
            </a:r>
            <a:r>
              <a:rPr lang="en-GB" sz="2200" dirty="0">
                <a:solidFill>
                  <a:schemeClr val="accent5">
                    <a:lumMod val="50000"/>
                  </a:schemeClr>
                </a:solidFill>
                <a:latin typeface="Century Gothic" panose="020B0502020202020204" pitchFamily="34" charset="0"/>
              </a:rPr>
              <a:t>, </a:t>
            </a:r>
            <a:r>
              <a:rPr lang="en-GB" sz="2200" dirty="0" err="1">
                <a:solidFill>
                  <a:schemeClr val="accent5">
                    <a:lumMod val="50000"/>
                  </a:schemeClr>
                </a:solidFill>
                <a:latin typeface="Century Gothic" panose="020B0502020202020204" pitchFamily="34" charset="0"/>
              </a:rPr>
              <a:t>très</a:t>
            </a:r>
            <a:endParaRPr lang="en-GB" sz="2200" dirty="0">
              <a:solidFill>
                <a:schemeClr val="accent5">
                  <a:lumMod val="50000"/>
                </a:schemeClr>
              </a:solidFill>
              <a:latin typeface="Century Gothic" panose="020B0502020202020204" pitchFamily="34" charset="0"/>
            </a:endParaRPr>
          </a:p>
          <a:p>
            <a:r>
              <a:rPr lang="en-GB" sz="2200" dirty="0">
                <a:solidFill>
                  <a:schemeClr val="accent5">
                    <a:lumMod val="50000"/>
                  </a:schemeClr>
                </a:solidFill>
                <a:latin typeface="Century Gothic" panose="020B0502020202020204" pitchFamily="34" charset="0"/>
              </a:rPr>
              <a:t> </a:t>
            </a:r>
          </a:p>
        </p:txBody>
      </p:sp>
      <p:pic>
        <p:nvPicPr>
          <p:cNvPr id="145" name="Google Shape;145;p2"/>
          <p:cNvPicPr preferRelativeResize="0"/>
          <p:nvPr/>
        </p:nvPicPr>
        <p:blipFill rotWithShape="1">
          <a:blip r:embed="rId3">
            <a:alphaModFix/>
          </a:blip>
          <a:srcRect/>
          <a:stretch/>
        </p:blipFill>
        <p:spPr>
          <a:xfrm>
            <a:off x="-1" y="296864"/>
            <a:ext cx="6457246" cy="867128"/>
          </a:xfrm>
          <a:prstGeom prst="rect">
            <a:avLst/>
          </a:prstGeom>
          <a:noFill/>
          <a:ln>
            <a:noFill/>
          </a:ln>
        </p:spPr>
      </p:pic>
      <p:sp>
        <p:nvSpPr>
          <p:cNvPr id="146" name="Google Shape;146;p2"/>
          <p:cNvSpPr txBox="1">
            <a:spLocks noGrp="1"/>
          </p:cNvSpPr>
          <p:nvPr>
            <p:ph type="title"/>
          </p:nvPr>
        </p:nvSpPr>
        <p:spPr>
          <a:xfrm>
            <a:off x="188942" y="296864"/>
            <a:ext cx="5265384" cy="707849"/>
          </a:xfrm>
          <a:prstGeom prst="rect">
            <a:avLst/>
          </a:prstGeom>
          <a:noFill/>
          <a:ln>
            <a:noFill/>
          </a:ln>
        </p:spPr>
        <p:txBody>
          <a:bodyPr spcFirstLastPara="1" wrap="square" lIns="91425" tIns="45700" rIns="91425" bIns="45700" anchor="ctr" anchorCtr="0">
            <a:normAutofit/>
          </a:bodyPr>
          <a:lstStyle/>
          <a:p>
            <a:pPr lvl="0">
              <a:spcBef>
                <a:spcPts val="0"/>
              </a:spcBef>
              <a:buClr>
                <a:schemeClr val="lt1"/>
              </a:buClr>
              <a:buSzPts val="3600"/>
            </a:pPr>
            <a:r>
              <a:rPr lang="en-GB" sz="3600" b="1" dirty="0" err="1">
                <a:solidFill>
                  <a:schemeClr val="lt1"/>
                </a:solidFill>
              </a:rPr>
              <a:t>Vocabulaire</a:t>
            </a:r>
            <a:endParaRPr sz="3600" b="1" dirty="0">
              <a:solidFill>
                <a:schemeClr val="lt1"/>
              </a:solidFill>
            </a:endParaRPr>
          </a:p>
        </p:txBody>
      </p:sp>
      <p:sp>
        <p:nvSpPr>
          <p:cNvPr id="147" name="Google Shape;147;p2"/>
          <p:cNvSpPr/>
          <p:nvPr/>
        </p:nvSpPr>
        <p:spPr>
          <a:xfrm>
            <a:off x="10277061" y="249869"/>
            <a:ext cx="1632860" cy="366357"/>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FFFFF"/>
              </a:buClr>
              <a:buSzPts val="1800"/>
            </a:pPr>
            <a:r>
              <a:rPr lang="en-GB" sz="1800" b="1" dirty="0">
                <a:solidFill>
                  <a:srgbClr val="FFFFFF"/>
                </a:solidFill>
                <a:latin typeface="Century Gothic"/>
                <a:ea typeface="Century Gothic"/>
                <a:cs typeface="Century Gothic"/>
                <a:sym typeface="Century Gothic"/>
              </a:rPr>
              <a:t>l</a:t>
            </a:r>
            <a:r>
              <a:rPr lang="en-GB" sz="1800" b="1" i="0" u="none" strike="noStrike" cap="none" dirty="0">
                <a:solidFill>
                  <a:srgbClr val="FFFFFF"/>
                </a:solidFill>
                <a:latin typeface="Century Gothic"/>
                <a:ea typeface="Century Gothic"/>
                <a:cs typeface="Century Gothic"/>
                <a:sym typeface="Century Gothic"/>
              </a:rPr>
              <a:t>ire / </a:t>
            </a:r>
            <a:r>
              <a:rPr lang="en-GB" sz="1800" b="1" i="0" u="none" strike="noStrike" cap="none" dirty="0" err="1">
                <a:solidFill>
                  <a:srgbClr val="FFFFFF"/>
                </a:solidFill>
                <a:latin typeface="Century Gothic"/>
                <a:ea typeface="Century Gothic"/>
                <a:cs typeface="Century Gothic"/>
                <a:sym typeface="Century Gothic"/>
              </a:rPr>
              <a:t>parler</a:t>
            </a:r>
            <a:endParaRPr sz="1800" b="1" i="0" u="none" strike="noStrike" cap="none" dirty="0">
              <a:solidFill>
                <a:srgbClr val="FFFFFF"/>
              </a:solidFill>
              <a:latin typeface="Century Gothic"/>
              <a:ea typeface="Century Gothic"/>
              <a:cs typeface="Century Gothic"/>
              <a:sym typeface="Century Gothic"/>
            </a:endParaRPr>
          </a:p>
        </p:txBody>
      </p:sp>
      <p:sp>
        <p:nvSpPr>
          <p:cNvPr id="5" name="TextBox 4"/>
          <p:cNvSpPr txBox="1"/>
          <p:nvPr/>
        </p:nvSpPr>
        <p:spPr>
          <a:xfrm>
            <a:off x="9735469" y="3790842"/>
            <a:ext cx="2171032" cy="430887"/>
          </a:xfrm>
          <a:prstGeom prst="rect">
            <a:avLst/>
          </a:prstGeom>
          <a:solidFill>
            <a:srgbClr val="DAA521"/>
          </a:solidFill>
          <a:ln>
            <a:solidFill>
              <a:srgbClr val="5B9BD5">
                <a:lumMod val="50000"/>
              </a:srgbClr>
            </a:solidFill>
          </a:ln>
        </p:spPr>
        <p:txBody>
          <a:bodyPr wrap="square" rtlCol="0">
            <a:spAutoFit/>
          </a:bodyPr>
          <a:lstStyle/>
          <a:p>
            <a:pPr lvl="0" algn="ctr">
              <a:buClrTx/>
              <a:defRPr/>
            </a:pPr>
            <a:r>
              <a:rPr lang="en-GB" sz="2200" b="1" dirty="0">
                <a:solidFill>
                  <a:srgbClr val="5B9BD5">
                    <a:lumMod val="50000"/>
                  </a:srgbClr>
                </a:solidFill>
                <a:latin typeface="Century Gothic" panose="020F0302020204030204"/>
              </a:rPr>
              <a:t>le </a:t>
            </a:r>
            <a:r>
              <a:rPr lang="en-GB" sz="2200" b="1" dirty="0" err="1">
                <a:solidFill>
                  <a:srgbClr val="5B9BD5">
                    <a:lumMod val="50000"/>
                  </a:srgbClr>
                </a:solidFill>
                <a:latin typeface="Century Gothic" panose="020F0302020204030204"/>
              </a:rPr>
              <a:t>problème</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6" name="TextBox 5"/>
          <p:cNvSpPr txBox="1"/>
          <p:nvPr/>
        </p:nvSpPr>
        <p:spPr>
          <a:xfrm>
            <a:off x="9735469" y="4403039"/>
            <a:ext cx="2171032" cy="430887"/>
          </a:xfrm>
          <a:prstGeom prst="rect">
            <a:avLst/>
          </a:prstGeom>
          <a:solidFill>
            <a:srgbClr val="DAA521"/>
          </a:solidFill>
          <a:ln>
            <a:solidFill>
              <a:srgbClr val="5B9BD5">
                <a:lumMod val="50000"/>
              </a:srgbClr>
            </a:solidFill>
          </a:ln>
        </p:spPr>
        <p:txBody>
          <a:bodyPr wrap="square" rtlCol="0">
            <a:spAutoFit/>
          </a:bodyPr>
          <a:lstStyle/>
          <a:p>
            <a:pPr lvl="0" algn="ctr">
              <a:buClrTx/>
              <a:defRPr/>
            </a:pPr>
            <a:r>
              <a:rPr lang="en-GB" sz="2200" b="1" dirty="0" err="1">
                <a:solidFill>
                  <a:srgbClr val="5B9BD5">
                    <a:lumMod val="50000"/>
                  </a:srgbClr>
                </a:solidFill>
                <a:latin typeface="Century Gothic" panose="020F0302020204030204"/>
              </a:rPr>
              <a:t>très</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8" name="TextBox 7"/>
          <p:cNvSpPr txBox="1"/>
          <p:nvPr/>
        </p:nvSpPr>
        <p:spPr>
          <a:xfrm>
            <a:off x="9735469" y="5015236"/>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rPr>
              <a:t>difficile</a:t>
            </a:r>
          </a:p>
        </p:txBody>
      </p:sp>
      <p:sp>
        <p:nvSpPr>
          <p:cNvPr id="9" name="TextBox 8"/>
          <p:cNvSpPr txBox="1"/>
          <p:nvPr/>
        </p:nvSpPr>
        <p:spPr>
          <a:xfrm>
            <a:off x="9735469" y="3178645"/>
            <a:ext cx="2171032" cy="430887"/>
          </a:xfrm>
          <a:prstGeom prst="rect">
            <a:avLst/>
          </a:prstGeom>
          <a:solidFill>
            <a:srgbClr val="DAA521"/>
          </a:solidFill>
          <a:ln>
            <a:solidFill>
              <a:srgbClr val="5B9BD5">
                <a:lumMod val="50000"/>
              </a:srgbClr>
            </a:solidFill>
          </a:ln>
        </p:spPr>
        <p:txBody>
          <a:bodyPr wrap="square" rtlCol="0">
            <a:spAutoFit/>
          </a:bodyPr>
          <a:lstStyle/>
          <a:p>
            <a:pPr lvl="0" algn="ctr"/>
            <a:r>
              <a:rPr lang="en-GB" sz="2200" b="1" kern="0" dirty="0">
                <a:solidFill>
                  <a:srgbClr val="5B9BD5">
                    <a:lumMod val="50000"/>
                  </a:srgbClr>
                </a:solidFill>
                <a:latin typeface="Century Gothic" panose="020F0302020204030204"/>
              </a:rPr>
              <a:t>la </a:t>
            </a:r>
            <a:r>
              <a:rPr lang="en-GB" sz="2200" b="1" kern="0" dirty="0" err="1">
                <a:solidFill>
                  <a:srgbClr val="5B9BD5">
                    <a:lumMod val="50000"/>
                  </a:srgbClr>
                </a:solidFill>
                <a:latin typeface="Century Gothic" panose="020F0302020204030204"/>
              </a:rPr>
              <a:t>famille</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16" name="TextBox 15"/>
          <p:cNvSpPr txBox="1"/>
          <p:nvPr/>
        </p:nvSpPr>
        <p:spPr>
          <a:xfrm>
            <a:off x="2316480" y="2102992"/>
            <a:ext cx="2056438" cy="306323"/>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18" name="TextBox 17"/>
          <p:cNvSpPr txBox="1"/>
          <p:nvPr/>
        </p:nvSpPr>
        <p:spPr>
          <a:xfrm>
            <a:off x="3369524" y="3429000"/>
            <a:ext cx="2056438" cy="306323"/>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19" name="TextBox 18"/>
          <p:cNvSpPr txBox="1"/>
          <p:nvPr/>
        </p:nvSpPr>
        <p:spPr>
          <a:xfrm>
            <a:off x="3792434" y="4755008"/>
            <a:ext cx="2056438" cy="306323"/>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 _________________</a:t>
            </a:r>
          </a:p>
        </p:txBody>
      </p:sp>
      <p:sp>
        <p:nvSpPr>
          <p:cNvPr id="21" name="TextBox 20"/>
          <p:cNvSpPr txBox="1"/>
          <p:nvPr/>
        </p:nvSpPr>
        <p:spPr>
          <a:xfrm>
            <a:off x="9735469" y="2566448"/>
            <a:ext cx="2171032" cy="430887"/>
          </a:xfrm>
          <a:prstGeom prst="rect">
            <a:avLst/>
          </a:prstGeom>
          <a:solidFill>
            <a:srgbClr val="DAA521"/>
          </a:solidFill>
          <a:ln>
            <a:solidFill>
              <a:srgbClr val="5B9BD5">
                <a:lumMod val="50000"/>
              </a:srgbClr>
            </a:solidFill>
          </a:ln>
        </p:spPr>
        <p:txBody>
          <a:bodyPr wrap="square" rtlCol="0">
            <a:spAutoFit/>
          </a:bodyPr>
          <a:lstStyle/>
          <a:p>
            <a:pPr lvl="0" algn="ctr"/>
            <a:r>
              <a:rPr lang="en-GB" sz="2200" b="1" noProof="0" dirty="0" err="1">
                <a:solidFill>
                  <a:srgbClr val="5B9BD5">
                    <a:lumMod val="50000"/>
                  </a:srgbClr>
                </a:solidFill>
                <a:latin typeface="Century Gothic" panose="020F0302020204030204"/>
              </a:rPr>
              <a:t>aussi</a:t>
            </a:r>
            <a:endParaRPr kumimoji="0" lang="en-GB" sz="2200" b="1" i="0"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22" name="TextBox 21"/>
          <p:cNvSpPr txBox="1"/>
          <p:nvPr/>
        </p:nvSpPr>
        <p:spPr>
          <a:xfrm>
            <a:off x="4249112" y="2102992"/>
            <a:ext cx="2056438" cy="306323"/>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23" name="TextBox 22">
            <a:extLst>
              <a:ext uri="{FF2B5EF4-FFF2-40B4-BE49-F238E27FC236}">
                <a16:creationId xmlns:a16="http://schemas.microsoft.com/office/drawing/2014/main" id="{2CB08CC0-953F-4C87-958C-7126E21B2205}"/>
              </a:ext>
            </a:extLst>
          </p:cNvPr>
          <p:cNvSpPr txBox="1"/>
          <p:nvPr/>
        </p:nvSpPr>
        <p:spPr>
          <a:xfrm>
            <a:off x="9735469" y="5627430"/>
            <a:ext cx="2171032" cy="430887"/>
          </a:xfrm>
          <a:prstGeom prst="rect">
            <a:avLst/>
          </a:prstGeom>
          <a:solidFill>
            <a:srgbClr val="DAA521"/>
          </a:solidFill>
          <a:ln>
            <a:solidFill>
              <a:srgbClr val="5B9BD5">
                <a:lumMod val="50000"/>
              </a:srgbClr>
            </a:solidFill>
          </a:ln>
        </p:spPr>
        <p:txBody>
          <a:bodyPr wrap="square" rtlCol="0">
            <a:spAutoFit/>
          </a:bodyPr>
          <a:lstStyle/>
          <a:p>
            <a:pPr lvl="0" algn="ctr"/>
            <a:r>
              <a:rPr lang="en-GB" sz="2200" b="1" dirty="0" err="1">
                <a:solidFill>
                  <a:srgbClr val="5B9BD5">
                    <a:lumMod val="50000"/>
                  </a:srgbClr>
                </a:solidFill>
                <a:latin typeface="Century Gothic" panose="020F0302020204030204"/>
              </a:rPr>
              <a:t>l</a:t>
            </a:r>
            <a:r>
              <a:rPr lang="en-GB" sz="2200" b="1" kern="0" dirty="0" err="1">
                <a:solidFill>
                  <a:srgbClr val="5B9BD5">
                    <a:lumMod val="50000"/>
                  </a:srgbClr>
                </a:solidFill>
                <a:latin typeface="Century Gothic" panose="020F0302020204030204"/>
              </a:rPr>
              <a:t>’enfant</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24" name="TextBox 23">
            <a:extLst>
              <a:ext uri="{FF2B5EF4-FFF2-40B4-BE49-F238E27FC236}">
                <a16:creationId xmlns:a16="http://schemas.microsoft.com/office/drawing/2014/main" id="{93E3931C-81FC-47DC-B95B-13854CA3F0CD}"/>
              </a:ext>
            </a:extLst>
          </p:cNvPr>
          <p:cNvSpPr txBox="1"/>
          <p:nvPr/>
        </p:nvSpPr>
        <p:spPr>
          <a:xfrm>
            <a:off x="9735469" y="1954251"/>
            <a:ext cx="2171032" cy="430887"/>
          </a:xfrm>
          <a:prstGeom prst="rect">
            <a:avLst/>
          </a:prstGeom>
          <a:solidFill>
            <a:srgbClr val="DAA521"/>
          </a:solidFill>
          <a:ln>
            <a:solidFill>
              <a:srgbClr val="5B9BD5">
                <a:lumMod val="50000"/>
              </a:srgbClr>
            </a:solidFill>
          </a:ln>
        </p:spPr>
        <p:txBody>
          <a:bodyPr wrap="square" rtlCol="0">
            <a:spAutoFit/>
          </a:bodyPr>
          <a:lstStyle/>
          <a:p>
            <a:pPr lvl="0" algn="ctr"/>
            <a:r>
              <a:rPr lang="en-GB" sz="2200" b="1" noProof="0" dirty="0">
                <a:solidFill>
                  <a:srgbClr val="5B9BD5">
                    <a:lumMod val="50000"/>
                  </a:srgbClr>
                </a:solidFill>
                <a:latin typeface="Century Gothic" panose="020F0302020204030204"/>
              </a:rPr>
              <a:t>pour</a:t>
            </a:r>
            <a:endParaRPr kumimoji="0" lang="en-GB" sz="2200" b="1" i="0"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25" name="TextBox 24">
            <a:extLst>
              <a:ext uri="{FF2B5EF4-FFF2-40B4-BE49-F238E27FC236}">
                <a16:creationId xmlns:a16="http://schemas.microsoft.com/office/drawing/2014/main" id="{8076636C-6053-43C4-BA4E-093BCAA3A3FC}"/>
              </a:ext>
            </a:extLst>
          </p:cNvPr>
          <p:cNvSpPr txBox="1"/>
          <p:nvPr/>
        </p:nvSpPr>
        <p:spPr>
          <a:xfrm>
            <a:off x="9735469" y="1342054"/>
            <a:ext cx="2171032" cy="430887"/>
          </a:xfrm>
          <a:prstGeom prst="rect">
            <a:avLst/>
          </a:prstGeom>
          <a:solidFill>
            <a:srgbClr val="DAA521"/>
          </a:solidFill>
          <a:ln>
            <a:solidFill>
              <a:srgbClr val="5B9BD5">
                <a:lumMod val="50000"/>
              </a:srgbClr>
            </a:solidFill>
          </a:ln>
        </p:spPr>
        <p:txBody>
          <a:bodyPr wrap="square" rtlCol="0">
            <a:spAutoFit/>
          </a:bodyPr>
          <a:lstStyle/>
          <a:p>
            <a:pPr lvl="0" algn="ctr"/>
            <a:r>
              <a:rPr lang="en-GB" sz="2200" b="1" noProof="0" dirty="0" err="1">
                <a:solidFill>
                  <a:srgbClr val="5B9BD5">
                    <a:lumMod val="50000"/>
                  </a:srgbClr>
                </a:solidFill>
                <a:latin typeface="Century Gothic" panose="020F0302020204030204"/>
              </a:rPr>
              <a:t>ici</a:t>
            </a:r>
            <a:endParaRPr kumimoji="0" lang="en-GB" sz="2200" b="1" i="0"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26" name="TextBox 25">
            <a:extLst>
              <a:ext uri="{FF2B5EF4-FFF2-40B4-BE49-F238E27FC236}">
                <a16:creationId xmlns:a16="http://schemas.microsoft.com/office/drawing/2014/main" id="{DE02C579-1677-49D4-AC52-8B6F5D8F7F92}"/>
              </a:ext>
            </a:extLst>
          </p:cNvPr>
          <p:cNvSpPr txBox="1"/>
          <p:nvPr/>
        </p:nvSpPr>
        <p:spPr>
          <a:xfrm>
            <a:off x="3734833" y="2765996"/>
            <a:ext cx="2056438" cy="306323"/>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27" name="TextBox 26">
            <a:extLst>
              <a:ext uri="{FF2B5EF4-FFF2-40B4-BE49-F238E27FC236}">
                <a16:creationId xmlns:a16="http://schemas.microsoft.com/office/drawing/2014/main" id="{939AA6BB-B5C7-4684-B9F0-CB7FE28C640D}"/>
              </a:ext>
            </a:extLst>
          </p:cNvPr>
          <p:cNvSpPr txBox="1"/>
          <p:nvPr/>
        </p:nvSpPr>
        <p:spPr>
          <a:xfrm>
            <a:off x="1154430" y="4092004"/>
            <a:ext cx="2056438" cy="306323"/>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28" name="TextBox 27">
            <a:extLst>
              <a:ext uri="{FF2B5EF4-FFF2-40B4-BE49-F238E27FC236}">
                <a16:creationId xmlns:a16="http://schemas.microsoft.com/office/drawing/2014/main" id="{20F3C2D9-6E4D-4551-9032-D03C85BE413E}"/>
              </a:ext>
            </a:extLst>
          </p:cNvPr>
          <p:cNvSpPr txBox="1"/>
          <p:nvPr/>
        </p:nvSpPr>
        <p:spPr>
          <a:xfrm>
            <a:off x="3087062" y="4092004"/>
            <a:ext cx="2056438" cy="306323"/>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30" name="TextBox 29">
            <a:extLst>
              <a:ext uri="{FF2B5EF4-FFF2-40B4-BE49-F238E27FC236}">
                <a16:creationId xmlns:a16="http://schemas.microsoft.com/office/drawing/2014/main" id="{F1478FAC-39FB-4948-A0A8-5DC28F9E06CC}"/>
              </a:ext>
            </a:extLst>
          </p:cNvPr>
          <p:cNvSpPr txBox="1"/>
          <p:nvPr/>
        </p:nvSpPr>
        <p:spPr>
          <a:xfrm>
            <a:off x="5067781" y="5412147"/>
            <a:ext cx="2056438" cy="306323"/>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Tree>
    <p:extLst>
      <p:ext uri="{BB962C8B-B14F-4D97-AF65-F5344CB8AC3E}">
        <p14:creationId xmlns:p14="http://schemas.microsoft.com/office/powerpoint/2010/main" val="278586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6"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8" name="Picture 4" descr="http://www.clker.com/cliparts/9/9/3/9/11971497511117136851nlyl_reading_man_with_glasses.svg.hi.png">
            <a:extLst>
              <a:ext uri="{FF2B5EF4-FFF2-40B4-BE49-F238E27FC236}">
                <a16:creationId xmlns:a16="http://schemas.microsoft.com/office/drawing/2014/main" id="{F7523F5B-ABDC-4E75-9959-DBAB9C71B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91" y="3310493"/>
            <a:ext cx="2499667" cy="2533676"/>
          </a:xfrm>
          <a:prstGeom prst="rect">
            <a:avLst/>
          </a:prstGeom>
          <a:noFill/>
          <a:extLst>
            <a:ext uri="{909E8E84-426E-40DD-AFC4-6F175D3DCCD1}">
              <a14:hiddenFill xmlns:a14="http://schemas.microsoft.com/office/drawing/2010/main">
                <a:solidFill>
                  <a:srgbClr val="FFFFFF"/>
                </a:solidFill>
              </a14:hiddenFill>
            </a:ext>
          </a:extLst>
        </p:spPr>
      </p:pic>
      <p:pic>
        <p:nvPicPr>
          <p:cNvPr id="145" name="Google Shape;145;p2"/>
          <p:cNvPicPr preferRelativeResize="0"/>
          <p:nvPr/>
        </p:nvPicPr>
        <p:blipFill rotWithShape="1">
          <a:blip r:embed="rId4">
            <a:alphaModFix/>
          </a:blip>
          <a:srcRect/>
          <a:stretch/>
        </p:blipFill>
        <p:spPr>
          <a:xfrm>
            <a:off x="-1" y="296864"/>
            <a:ext cx="6457246" cy="867128"/>
          </a:xfrm>
          <a:prstGeom prst="rect">
            <a:avLst/>
          </a:prstGeom>
          <a:noFill/>
          <a:ln>
            <a:noFill/>
          </a:ln>
        </p:spPr>
      </p:pic>
      <p:sp>
        <p:nvSpPr>
          <p:cNvPr id="146" name="Google Shape;146;p2"/>
          <p:cNvSpPr txBox="1">
            <a:spLocks noGrp="1"/>
          </p:cNvSpPr>
          <p:nvPr>
            <p:ph type="title"/>
          </p:nvPr>
        </p:nvSpPr>
        <p:spPr>
          <a:xfrm>
            <a:off x="188942" y="296864"/>
            <a:ext cx="5265384"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Vocabulaire</a:t>
            </a:r>
            <a:endParaRPr sz="3600" b="1">
              <a:solidFill>
                <a:schemeClr val="lt1"/>
              </a:solidFill>
            </a:endParaRPr>
          </a:p>
        </p:txBody>
      </p:sp>
      <p:sp>
        <p:nvSpPr>
          <p:cNvPr id="147" name="Google Shape;147;p2"/>
          <p:cNvSpPr/>
          <p:nvPr/>
        </p:nvSpPr>
        <p:spPr>
          <a:xfrm>
            <a:off x="8430322" y="249868"/>
            <a:ext cx="3479599" cy="508415"/>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FFFFF"/>
              </a:buClr>
              <a:buSzPts val="1800"/>
            </a:pPr>
            <a:r>
              <a:rPr lang="en-GB" sz="1800" b="1" i="0" u="none" strike="noStrike" cap="none" dirty="0" err="1">
                <a:solidFill>
                  <a:srgbClr val="FFFFFF"/>
                </a:solidFill>
                <a:latin typeface="Century Gothic"/>
                <a:ea typeface="Century Gothic"/>
                <a:cs typeface="Century Gothic"/>
                <a:sym typeface="Century Gothic"/>
              </a:rPr>
              <a:t>écouter</a:t>
            </a:r>
            <a:r>
              <a:rPr lang="en-GB" sz="1800" b="1" i="0" u="none" strike="noStrike" cap="none" dirty="0">
                <a:solidFill>
                  <a:srgbClr val="FFFFFF"/>
                </a:solidFill>
                <a:latin typeface="Century Gothic"/>
                <a:ea typeface="Century Gothic"/>
                <a:cs typeface="Century Gothic"/>
                <a:sym typeface="Century Gothic"/>
              </a:rPr>
              <a:t> / </a:t>
            </a:r>
            <a:r>
              <a:rPr lang="en-GB" sz="1800" b="1" i="0" u="none" strike="noStrike" cap="none" dirty="0" err="1">
                <a:solidFill>
                  <a:srgbClr val="FFFFFF"/>
                </a:solidFill>
                <a:latin typeface="Century Gothic"/>
                <a:ea typeface="Century Gothic"/>
                <a:cs typeface="Century Gothic"/>
                <a:sym typeface="Century Gothic"/>
              </a:rPr>
              <a:t>parler</a:t>
            </a:r>
            <a:r>
              <a:rPr lang="en-GB" sz="1800" b="1" i="0" u="none" strike="noStrike" cap="none" dirty="0">
                <a:solidFill>
                  <a:srgbClr val="FFFFFF"/>
                </a:solidFill>
                <a:latin typeface="Century Gothic"/>
                <a:ea typeface="Century Gothic"/>
                <a:cs typeface="Century Gothic"/>
                <a:sym typeface="Century Gothic"/>
              </a:rPr>
              <a:t> </a:t>
            </a:r>
            <a:r>
              <a:rPr lang="en-GB" sz="1800" b="1" dirty="0">
                <a:solidFill>
                  <a:srgbClr val="FFFFFF"/>
                </a:solidFill>
                <a:latin typeface="Century Gothic"/>
                <a:ea typeface="Century Gothic"/>
                <a:cs typeface="Century Gothic"/>
                <a:sym typeface="Century Gothic"/>
              </a:rPr>
              <a:t>/ </a:t>
            </a:r>
            <a:r>
              <a:rPr lang="en-GB" sz="1800" b="1" dirty="0" err="1">
                <a:solidFill>
                  <a:srgbClr val="FFFFFF"/>
                </a:solidFill>
                <a:latin typeface="Century Gothic"/>
                <a:ea typeface="Century Gothic"/>
                <a:cs typeface="Century Gothic"/>
                <a:sym typeface="Century Gothic"/>
              </a:rPr>
              <a:t>écrire</a:t>
            </a:r>
            <a:r>
              <a:rPr lang="en-GB" sz="1800" b="1" dirty="0">
                <a:solidFill>
                  <a:srgbClr val="FFFFFF"/>
                </a:solidFill>
                <a:latin typeface="Century Gothic"/>
                <a:ea typeface="Century Gothic"/>
                <a:cs typeface="Century Gothic"/>
                <a:sym typeface="Century Gothic"/>
              </a:rPr>
              <a:t> (1/2)</a:t>
            </a:r>
            <a:endParaRPr sz="1800" b="1" i="0" u="none" strike="noStrike" cap="none" dirty="0">
              <a:solidFill>
                <a:srgbClr val="FFFFFF"/>
              </a:solidFill>
              <a:latin typeface="Century Gothic"/>
              <a:ea typeface="Century Gothic"/>
              <a:cs typeface="Century Gothic"/>
              <a:sym typeface="Century Gothic"/>
            </a:endParaRPr>
          </a:p>
        </p:txBody>
      </p:sp>
      <p:sp>
        <p:nvSpPr>
          <p:cNvPr id="2" name="TextBox 1"/>
          <p:cNvSpPr txBox="1"/>
          <p:nvPr/>
        </p:nvSpPr>
        <p:spPr>
          <a:xfrm>
            <a:off x="375326" y="1267925"/>
            <a:ext cx="5966198" cy="1938992"/>
          </a:xfrm>
          <a:prstGeom prst="rect">
            <a:avLst/>
          </a:prstGeom>
          <a:noFill/>
        </p:spPr>
        <p:txBody>
          <a:bodyPr wrap="square" rtlCol="0">
            <a:spAutoFit/>
          </a:bodyPr>
          <a:lstStyle/>
          <a:p>
            <a:r>
              <a:rPr lang="en-GB" sz="2000" b="1" dirty="0" err="1">
                <a:solidFill>
                  <a:schemeClr val="accent5">
                    <a:lumMod val="50000"/>
                  </a:schemeClr>
                </a:solidFill>
                <a:latin typeface="Century Gothic" panose="020B0502020202020204" pitchFamily="34" charset="0"/>
              </a:rPr>
              <a:t>Étudiant</a:t>
            </a:r>
            <a:r>
              <a:rPr lang="en-GB" sz="2000" b="1" dirty="0">
                <a:solidFill>
                  <a:schemeClr val="accent5">
                    <a:lumMod val="50000"/>
                  </a:schemeClr>
                </a:solidFill>
                <a:latin typeface="Century Gothic" panose="020B0502020202020204" pitchFamily="34" charset="0"/>
              </a:rPr>
              <a:t>(e) A</a:t>
            </a:r>
          </a:p>
          <a:p>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Lis </a:t>
            </a:r>
            <a:r>
              <a:rPr lang="en-GB" sz="2000" dirty="0" err="1">
                <a:solidFill>
                  <a:schemeClr val="accent5">
                    <a:lumMod val="50000"/>
                  </a:schemeClr>
                </a:solidFill>
                <a:latin typeface="Century Gothic" panose="020B0502020202020204" pitchFamily="34" charset="0"/>
              </a:rPr>
              <a:t>l’histoire</a:t>
            </a:r>
            <a:r>
              <a:rPr lang="en-GB" sz="2000" dirty="0">
                <a:solidFill>
                  <a:schemeClr val="accent5">
                    <a:lumMod val="50000"/>
                  </a:schemeClr>
                </a:solidFill>
                <a:latin typeface="Century Gothic" panose="020B0502020202020204" pitchFamily="34" charset="0"/>
              </a:rPr>
              <a:t>.</a:t>
            </a:r>
          </a:p>
          <a:p>
            <a:endParaRPr lang="en-GB" sz="2000"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p:txBody>
      </p:sp>
      <p:sp>
        <p:nvSpPr>
          <p:cNvPr id="7" name="TextBox 6"/>
          <p:cNvSpPr txBox="1"/>
          <p:nvPr/>
        </p:nvSpPr>
        <p:spPr>
          <a:xfrm>
            <a:off x="5454326" y="1252398"/>
            <a:ext cx="7296769" cy="4647426"/>
          </a:xfrm>
          <a:prstGeom prst="rect">
            <a:avLst/>
          </a:prstGeom>
          <a:noFill/>
        </p:spPr>
        <p:txBody>
          <a:bodyPr wrap="square" rtlCol="0">
            <a:spAutoFit/>
          </a:bodyPr>
          <a:lstStyle/>
          <a:p>
            <a:r>
              <a:rPr lang="en-GB" sz="2000" b="1" dirty="0" err="1">
                <a:solidFill>
                  <a:schemeClr val="accent5">
                    <a:lumMod val="50000"/>
                  </a:schemeClr>
                </a:solidFill>
                <a:latin typeface="Century Gothic" panose="020B0502020202020204" pitchFamily="34" charset="0"/>
              </a:rPr>
              <a:t>Étudiant</a:t>
            </a:r>
            <a:r>
              <a:rPr lang="en-GB" sz="2000" b="1" dirty="0">
                <a:solidFill>
                  <a:schemeClr val="accent5">
                    <a:lumMod val="50000"/>
                  </a:schemeClr>
                </a:solidFill>
                <a:latin typeface="Century Gothic" panose="020B0502020202020204" pitchFamily="34" charset="0"/>
              </a:rPr>
              <a:t>(e) B</a:t>
            </a:r>
          </a:p>
          <a:p>
            <a:endParaRPr lang="en-GB" sz="2000" dirty="0">
              <a:solidFill>
                <a:schemeClr val="accent5">
                  <a:lumMod val="50000"/>
                </a:schemeClr>
              </a:solidFill>
              <a:latin typeface="Century Gothic" panose="020B0502020202020204" pitchFamily="34" charset="0"/>
            </a:endParaRPr>
          </a:p>
          <a:p>
            <a:r>
              <a:rPr lang="en-GB" sz="2000" dirty="0" err="1">
                <a:solidFill>
                  <a:schemeClr val="accent5">
                    <a:lumMod val="50000"/>
                  </a:schemeClr>
                </a:solidFill>
                <a:latin typeface="Century Gothic" panose="020B0502020202020204" pitchFamily="34" charset="0"/>
              </a:rPr>
              <a:t>Écoute</a:t>
            </a:r>
            <a:r>
              <a:rPr lang="en-GB" sz="2000" dirty="0">
                <a:solidFill>
                  <a:schemeClr val="accent5">
                    <a:lumMod val="50000"/>
                  </a:schemeClr>
                </a:solidFill>
                <a:latin typeface="Century Gothic" panose="020B0502020202020204" pitchFamily="34" charset="0"/>
              </a:rPr>
              <a:t>. </a:t>
            </a:r>
            <a:r>
              <a:rPr lang="en-GB" sz="2000" dirty="0" err="1">
                <a:solidFill>
                  <a:schemeClr val="accent1">
                    <a:lumMod val="50000"/>
                  </a:schemeClr>
                </a:solidFill>
                <a:latin typeface="Century Gothic" panose="020B0502020202020204" pitchFamily="34" charset="0"/>
              </a:rPr>
              <a:t>Complète</a:t>
            </a:r>
            <a:r>
              <a:rPr lang="en-GB" sz="2000" dirty="0">
                <a:solidFill>
                  <a:schemeClr val="accent5">
                    <a:lumMod val="50000"/>
                  </a:schemeClr>
                </a:solidFill>
                <a:latin typeface="Century Gothic" panose="020B0502020202020204" pitchFamily="34" charset="0"/>
              </a:rPr>
              <a:t> les phrases.</a:t>
            </a:r>
          </a:p>
          <a:p>
            <a:endParaRPr lang="en-GB" sz="2000" dirty="0">
              <a:solidFill>
                <a:schemeClr val="accent5">
                  <a:lumMod val="50000"/>
                </a:schemeClr>
              </a:solidFill>
              <a:latin typeface="Century Gothic" panose="020B0502020202020204" pitchFamily="34" charset="0"/>
            </a:endParaRPr>
          </a:p>
          <a:p>
            <a:endParaRPr lang="en-GB" sz="12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Le frère de Lucille a </a:t>
            </a:r>
            <a:r>
              <a:rPr lang="en-GB" sz="2000" b="1" dirty="0">
                <a:solidFill>
                  <a:srgbClr val="FA6500"/>
                </a:solidFill>
                <a:latin typeface="Century Gothic" panose="020B0502020202020204" pitchFamily="34" charset="0"/>
              </a:rPr>
              <a:t>un </a:t>
            </a:r>
            <a:r>
              <a:rPr lang="en-GB" sz="2000" b="1" dirty="0" err="1">
                <a:solidFill>
                  <a:srgbClr val="FA6500"/>
                </a:solidFill>
                <a:latin typeface="Century Gothic" panose="020B0502020202020204" pitchFamily="34" charset="0"/>
              </a:rPr>
              <a:t>problème</a:t>
            </a:r>
            <a:r>
              <a:rPr lang="en-GB" sz="2000" dirty="0">
                <a:solidFill>
                  <a:schemeClr val="accent5">
                    <a:lumMod val="50000"/>
                  </a:schemeClr>
                </a:solidFill>
                <a:latin typeface="Century Gothic" panose="020B0502020202020204" pitchFamily="34" charset="0"/>
              </a:rPr>
              <a:t>.</a:t>
            </a:r>
          </a:p>
          <a:p>
            <a:endParaRPr lang="en-GB" sz="2000" dirty="0">
              <a:solidFill>
                <a:schemeClr val="accent5">
                  <a:lumMod val="50000"/>
                </a:schemeClr>
              </a:solidFill>
              <a:latin typeface="Century Gothic" panose="020B0502020202020204" pitchFamily="34" charset="0"/>
            </a:endParaRPr>
          </a:p>
          <a:p>
            <a:r>
              <a:rPr lang="fr-FR" sz="2000" dirty="0">
                <a:solidFill>
                  <a:schemeClr val="accent5">
                    <a:lumMod val="50000"/>
                  </a:schemeClr>
                </a:solidFill>
                <a:latin typeface="Century Gothic" panose="020B0502020202020204" pitchFamily="34" charset="0"/>
              </a:rPr>
              <a:t>Il a un cadeau </a:t>
            </a:r>
            <a:r>
              <a:rPr lang="fr-FR" sz="2000" dirty="0" err="1">
                <a:solidFill>
                  <a:schemeClr val="accent5">
                    <a:lumMod val="50000"/>
                  </a:schemeClr>
                </a:solidFill>
                <a:latin typeface="Century Gothic" panose="020B0502020202020204" pitchFamily="34" charset="0"/>
              </a:rPr>
              <a:t>intèressant</a:t>
            </a:r>
            <a:r>
              <a:rPr lang="fr-FR" sz="2000" dirty="0">
                <a:solidFill>
                  <a:schemeClr val="accent5">
                    <a:lumMod val="50000"/>
                  </a:schemeClr>
                </a:solidFill>
                <a:latin typeface="Century Gothic" panose="020B0502020202020204" pitchFamily="34" charset="0"/>
              </a:rPr>
              <a:t> </a:t>
            </a:r>
            <a:r>
              <a:rPr lang="fr-FR" sz="2000" b="1" dirty="0">
                <a:solidFill>
                  <a:srgbClr val="FA6500"/>
                </a:solidFill>
                <a:latin typeface="Century Gothic" panose="020B0502020202020204" pitchFamily="34" charset="0"/>
              </a:rPr>
              <a:t>pour</a:t>
            </a:r>
            <a:r>
              <a:rPr lang="fr-FR" sz="2000" dirty="0">
                <a:solidFill>
                  <a:schemeClr val="accent5">
                    <a:lumMod val="50000"/>
                  </a:schemeClr>
                </a:solidFill>
                <a:latin typeface="Century Gothic" panose="020B0502020202020204" pitchFamily="34" charset="0"/>
              </a:rPr>
              <a:t> Lucille.</a:t>
            </a:r>
          </a:p>
          <a:p>
            <a:endParaRPr lang="en-GB" sz="2000" dirty="0">
              <a:solidFill>
                <a:schemeClr val="accent5">
                  <a:lumMod val="50000"/>
                </a:schemeClr>
              </a:solidFill>
              <a:latin typeface="Century Gothic" panose="020B0502020202020204" pitchFamily="34" charset="0"/>
            </a:endParaRPr>
          </a:p>
          <a:p>
            <a:r>
              <a:rPr lang="en-GB" sz="2000" dirty="0" err="1">
                <a:solidFill>
                  <a:schemeClr val="accent5">
                    <a:lumMod val="50000"/>
                  </a:schemeClr>
                </a:solidFill>
                <a:latin typeface="Century Gothic" panose="020B0502020202020204" pitchFamily="34" charset="0"/>
              </a:rPr>
              <a:t>C’est</a:t>
            </a:r>
            <a:r>
              <a:rPr lang="en-GB" sz="2000" dirty="0">
                <a:solidFill>
                  <a:schemeClr val="accent5">
                    <a:lumMod val="50000"/>
                  </a:schemeClr>
                </a:solidFill>
                <a:latin typeface="Century Gothic" panose="020B0502020202020204" pitchFamily="34" charset="0"/>
              </a:rPr>
              <a:t> </a:t>
            </a:r>
            <a:r>
              <a:rPr lang="en-GB" sz="2000" dirty="0">
                <a:solidFill>
                  <a:srgbClr val="002060"/>
                </a:solidFill>
                <a:latin typeface="Century Gothic" panose="020B0502020202020204" pitchFamily="34" charset="0"/>
              </a:rPr>
              <a:t>un serpent</a:t>
            </a:r>
            <a:r>
              <a:rPr lang="en-GB" sz="2000" dirty="0">
                <a:solidFill>
                  <a:schemeClr val="accent5">
                    <a:lumMod val="50000"/>
                  </a:schemeClr>
                </a:solidFill>
                <a:latin typeface="Century Gothic" panose="020B0502020202020204" pitchFamily="34" charset="0"/>
              </a:rPr>
              <a:t>!</a:t>
            </a:r>
          </a:p>
          <a:p>
            <a:endParaRPr lang="en-GB" sz="2000" dirty="0">
              <a:solidFill>
                <a:schemeClr val="accent5">
                  <a:lumMod val="50000"/>
                </a:schemeClr>
              </a:solidFill>
              <a:latin typeface="Century Gothic" panose="020B0502020202020204" pitchFamily="34" charset="0"/>
            </a:endParaRPr>
          </a:p>
          <a:p>
            <a:r>
              <a:rPr lang="fr-FR" sz="2000" dirty="0">
                <a:solidFill>
                  <a:schemeClr val="accent5">
                    <a:lumMod val="50000"/>
                  </a:schemeClr>
                </a:solidFill>
                <a:latin typeface="Century Gothic" panose="020B0502020202020204" pitchFamily="34" charset="0"/>
              </a:rPr>
              <a:t>Mais Lucille préfère les chiens.</a:t>
            </a:r>
            <a:r>
              <a:rPr lang="en-GB" sz="2000" dirty="0">
                <a:solidFill>
                  <a:schemeClr val="accent5">
                    <a:lumMod val="50000"/>
                  </a:schemeClr>
                </a:solidFill>
                <a:latin typeface="Century Gothic" panose="020B0502020202020204" pitchFamily="34" charset="0"/>
              </a:rPr>
              <a:t> Elle </a:t>
            </a:r>
            <a:r>
              <a:rPr lang="en-GB" sz="2000" dirty="0" err="1">
                <a:solidFill>
                  <a:schemeClr val="accent5">
                    <a:lumMod val="50000"/>
                  </a:schemeClr>
                </a:solidFill>
                <a:latin typeface="Century Gothic" panose="020B0502020202020204" pitchFamily="34" charset="0"/>
              </a:rPr>
              <a:t>demande</a:t>
            </a:r>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un </a:t>
            </a:r>
            <a:r>
              <a:rPr lang="en-GB" sz="2000" dirty="0" err="1">
                <a:solidFill>
                  <a:schemeClr val="accent5">
                    <a:lumMod val="50000"/>
                  </a:schemeClr>
                </a:solidFill>
                <a:latin typeface="Century Gothic" panose="020B0502020202020204" pitchFamily="34" charset="0"/>
              </a:rPr>
              <a:t>chien</a:t>
            </a:r>
            <a:r>
              <a:rPr lang="en-GB" sz="2000" dirty="0">
                <a:solidFill>
                  <a:schemeClr val="accent5">
                    <a:lumMod val="50000"/>
                  </a:schemeClr>
                </a:solidFill>
                <a:latin typeface="Century Gothic" panose="020B0502020202020204" pitchFamily="34" charset="0"/>
              </a:rPr>
              <a:t> </a:t>
            </a:r>
            <a:r>
              <a:rPr lang="en-GB" sz="2000" b="1" dirty="0" err="1">
                <a:solidFill>
                  <a:srgbClr val="FA6500"/>
                </a:solidFill>
                <a:latin typeface="Century Gothic" panose="020B0502020202020204" pitchFamily="34" charset="0"/>
              </a:rPr>
              <a:t>aussi</a:t>
            </a:r>
            <a:r>
              <a:rPr lang="en-GB" sz="2000" dirty="0">
                <a:solidFill>
                  <a:schemeClr val="accent5">
                    <a:lumMod val="50000"/>
                  </a:schemeClr>
                </a:solidFill>
                <a:latin typeface="Century Gothic" panose="020B0502020202020204" pitchFamily="34" charset="0"/>
              </a:rPr>
              <a:t>.</a:t>
            </a:r>
          </a:p>
          <a:p>
            <a:endParaRPr lang="en-GB" sz="2000" dirty="0">
              <a:solidFill>
                <a:schemeClr val="accent5">
                  <a:lumMod val="50000"/>
                </a:schemeClr>
              </a:solidFill>
              <a:latin typeface="Century Gothic" panose="020B0502020202020204" pitchFamily="34" charset="0"/>
            </a:endParaRPr>
          </a:p>
          <a:p>
            <a:r>
              <a:rPr lang="en-GB" sz="2000" dirty="0" err="1">
                <a:solidFill>
                  <a:schemeClr val="accent5">
                    <a:lumMod val="50000"/>
                  </a:schemeClr>
                </a:solidFill>
                <a:latin typeface="Century Gothic" panose="020B0502020202020204" pitchFamily="34" charset="0"/>
              </a:rPr>
              <a:t>C’est</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une</a:t>
            </a:r>
            <a:r>
              <a:rPr lang="en-GB" sz="2000" dirty="0">
                <a:solidFill>
                  <a:schemeClr val="accent5">
                    <a:lumMod val="50000"/>
                  </a:schemeClr>
                </a:solidFill>
                <a:latin typeface="Century Gothic" panose="020B0502020202020204" pitchFamily="34" charset="0"/>
              </a:rPr>
              <a:t> situation </a:t>
            </a:r>
            <a:r>
              <a:rPr lang="en-GB" sz="2000" b="1" dirty="0">
                <a:solidFill>
                  <a:srgbClr val="FA6500"/>
                </a:solidFill>
                <a:latin typeface="Century Gothic" panose="020B0502020202020204" pitchFamily="34" charset="0"/>
              </a:rPr>
              <a:t>difficile </a:t>
            </a:r>
            <a:r>
              <a:rPr lang="en-GB" sz="2000" dirty="0">
                <a:solidFill>
                  <a:srgbClr val="002060"/>
                </a:solidFill>
                <a:latin typeface="Century Gothic" panose="020B0502020202020204" pitchFamily="34" charset="0"/>
              </a:rPr>
              <a:t>pour</a:t>
            </a:r>
            <a:r>
              <a:rPr lang="en-GB" sz="2000" b="1" dirty="0">
                <a:solidFill>
                  <a:srgbClr val="FA6500"/>
                </a:solidFill>
                <a:latin typeface="Century Gothic" panose="020B0502020202020204" pitchFamily="34" charset="0"/>
              </a:rPr>
              <a:t> la </a:t>
            </a:r>
            <a:r>
              <a:rPr lang="en-GB" sz="2000" b="1" dirty="0" err="1">
                <a:solidFill>
                  <a:srgbClr val="FA6500"/>
                </a:solidFill>
                <a:latin typeface="Century Gothic" panose="020B0502020202020204" pitchFamily="34" charset="0"/>
              </a:rPr>
              <a:t>famille</a:t>
            </a:r>
            <a:r>
              <a:rPr lang="en-GB" sz="2000" dirty="0">
                <a:solidFill>
                  <a:srgbClr val="002060"/>
                </a:solidFill>
                <a:latin typeface="Century Gothic" panose="020B0502020202020204" pitchFamily="34" charset="0"/>
              </a:rPr>
              <a:t>!</a:t>
            </a:r>
          </a:p>
        </p:txBody>
      </p:sp>
      <p:sp>
        <p:nvSpPr>
          <p:cNvPr id="27" name="TextBox 26">
            <a:extLst>
              <a:ext uri="{FF2B5EF4-FFF2-40B4-BE49-F238E27FC236}">
                <a16:creationId xmlns:a16="http://schemas.microsoft.com/office/drawing/2014/main" id="{B4F4F67C-C810-4492-91A7-0E978B8C99E2}"/>
              </a:ext>
            </a:extLst>
          </p:cNvPr>
          <p:cNvSpPr txBox="1"/>
          <p:nvPr/>
        </p:nvSpPr>
        <p:spPr>
          <a:xfrm>
            <a:off x="8022624" y="2710662"/>
            <a:ext cx="1578576" cy="306323"/>
          </a:xfrm>
          <a:prstGeom prst="rect">
            <a:avLst/>
          </a:prstGeom>
          <a:solidFill>
            <a:schemeClr val="bg1"/>
          </a:solidFill>
        </p:spPr>
        <p:txBody>
          <a:bodyPr wrap="square" lIns="0" tIns="90000" rIns="0" bIns="0" rtlCol="0">
            <a:spAutoFit/>
          </a:bodyPr>
          <a:lstStyle/>
          <a:p>
            <a:r>
              <a:rPr lang="en-GB" dirty="0">
                <a:solidFill>
                  <a:schemeClr val="accent5">
                    <a:lumMod val="50000"/>
                  </a:schemeClr>
                </a:solidFill>
              </a:rPr>
              <a:t>___    __________</a:t>
            </a:r>
          </a:p>
        </p:txBody>
      </p:sp>
      <p:sp>
        <p:nvSpPr>
          <p:cNvPr id="29" name="TextBox 28">
            <a:extLst>
              <a:ext uri="{FF2B5EF4-FFF2-40B4-BE49-F238E27FC236}">
                <a16:creationId xmlns:a16="http://schemas.microsoft.com/office/drawing/2014/main" id="{EAF95768-D400-4401-991E-7CF8CE9122C6}"/>
              </a:ext>
            </a:extLst>
          </p:cNvPr>
          <p:cNvSpPr txBox="1"/>
          <p:nvPr/>
        </p:nvSpPr>
        <p:spPr>
          <a:xfrm>
            <a:off x="9493128" y="5419703"/>
            <a:ext cx="1622079" cy="306323"/>
          </a:xfrm>
          <a:prstGeom prst="rect">
            <a:avLst/>
          </a:prstGeom>
          <a:solidFill>
            <a:schemeClr val="bg1"/>
          </a:solidFill>
        </p:spPr>
        <p:txBody>
          <a:bodyPr wrap="square" lIns="0" tIns="90000" rIns="0" bIns="0" rtlCol="0">
            <a:spAutoFit/>
          </a:bodyPr>
          <a:lstStyle/>
          <a:p>
            <a:r>
              <a:rPr lang="en-GB" dirty="0">
                <a:solidFill>
                  <a:schemeClr val="accent5">
                    <a:lumMod val="50000"/>
                  </a:schemeClr>
                </a:solidFill>
              </a:rPr>
              <a:t>___    __________ !</a:t>
            </a:r>
          </a:p>
        </p:txBody>
      </p:sp>
      <p:sp>
        <p:nvSpPr>
          <p:cNvPr id="15" name="TextBox 14">
            <a:extLst>
              <a:ext uri="{FF2B5EF4-FFF2-40B4-BE49-F238E27FC236}">
                <a16:creationId xmlns:a16="http://schemas.microsoft.com/office/drawing/2014/main" id="{3AB8925F-9E3A-473E-B840-1C5B96600425}"/>
              </a:ext>
            </a:extLst>
          </p:cNvPr>
          <p:cNvSpPr txBox="1"/>
          <p:nvPr/>
        </p:nvSpPr>
        <p:spPr>
          <a:xfrm>
            <a:off x="6671310" y="4821387"/>
            <a:ext cx="605790" cy="306323"/>
          </a:xfrm>
          <a:prstGeom prst="rect">
            <a:avLst/>
          </a:prstGeom>
          <a:solidFill>
            <a:schemeClr val="bg1"/>
          </a:solidFill>
        </p:spPr>
        <p:txBody>
          <a:bodyPr wrap="square" lIns="0" tIns="90000" rIns="0" bIns="0" rtlCol="0">
            <a:spAutoFit/>
          </a:bodyPr>
          <a:lstStyle/>
          <a:p>
            <a:pPr algn="ctr"/>
            <a:r>
              <a:rPr lang="en-GB" dirty="0">
                <a:solidFill>
                  <a:schemeClr val="accent5">
                    <a:lumMod val="50000"/>
                  </a:schemeClr>
                </a:solidFill>
              </a:rPr>
              <a:t>_____</a:t>
            </a:r>
          </a:p>
        </p:txBody>
      </p:sp>
      <p:sp>
        <p:nvSpPr>
          <p:cNvPr id="16" name="TextBox 15">
            <a:extLst>
              <a:ext uri="{FF2B5EF4-FFF2-40B4-BE49-F238E27FC236}">
                <a16:creationId xmlns:a16="http://schemas.microsoft.com/office/drawing/2014/main" id="{075CBA45-8266-4659-A118-69F31045DCA9}"/>
              </a:ext>
            </a:extLst>
          </p:cNvPr>
          <p:cNvSpPr txBox="1"/>
          <p:nvPr/>
        </p:nvSpPr>
        <p:spPr>
          <a:xfrm>
            <a:off x="7894320" y="5412741"/>
            <a:ext cx="925830" cy="306323"/>
          </a:xfrm>
          <a:prstGeom prst="rect">
            <a:avLst/>
          </a:prstGeom>
          <a:solidFill>
            <a:schemeClr val="bg1"/>
          </a:solidFill>
        </p:spPr>
        <p:txBody>
          <a:bodyPr wrap="square" lIns="0" tIns="90000" rIns="0" bIns="0" rtlCol="0">
            <a:spAutoFit/>
          </a:bodyPr>
          <a:lstStyle/>
          <a:p>
            <a:pPr algn="ctr"/>
            <a:r>
              <a:rPr lang="en-GB" dirty="0">
                <a:solidFill>
                  <a:schemeClr val="accent5">
                    <a:lumMod val="50000"/>
                  </a:schemeClr>
                </a:solidFill>
              </a:rPr>
              <a:t>_____</a:t>
            </a:r>
          </a:p>
        </p:txBody>
      </p:sp>
      <p:sp>
        <p:nvSpPr>
          <p:cNvPr id="13" name="Speech Bubble: Rectangle with Corners Rounded 12">
            <a:extLst>
              <a:ext uri="{FF2B5EF4-FFF2-40B4-BE49-F238E27FC236}">
                <a16:creationId xmlns:a16="http://schemas.microsoft.com/office/drawing/2014/main" id="{1F63ED4D-BCEC-48FB-9964-62469A6D0629}"/>
              </a:ext>
            </a:extLst>
          </p:cNvPr>
          <p:cNvSpPr/>
          <p:nvPr/>
        </p:nvSpPr>
        <p:spPr>
          <a:xfrm>
            <a:off x="304891" y="3013513"/>
            <a:ext cx="3612630" cy="2872283"/>
          </a:xfrm>
          <a:prstGeom prst="wedgeRoundRectCallout">
            <a:avLst>
              <a:gd name="adj1" fmla="val 62711"/>
              <a:gd name="adj2" fmla="val 2058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Use </a:t>
            </a:r>
            <a:r>
              <a:rPr lang="en-GB" sz="2000" b="1" i="1" dirty="0" err="1">
                <a:latin typeface="Century Gothic" panose="020B0502020202020204" pitchFamily="34" charset="0"/>
              </a:rPr>
              <a:t>aussi</a:t>
            </a:r>
            <a:r>
              <a:rPr lang="en-GB" sz="2000" b="1" i="1" dirty="0">
                <a:latin typeface="Century Gothic" panose="020B0502020202020204" pitchFamily="34" charset="0"/>
              </a:rPr>
              <a:t> </a:t>
            </a:r>
            <a:r>
              <a:rPr lang="en-GB" sz="2000" dirty="0">
                <a:latin typeface="Century Gothic" panose="020B0502020202020204" pitchFamily="34" charset="0"/>
              </a:rPr>
              <a:t>(also) at the </a:t>
            </a:r>
            <a:r>
              <a:rPr lang="en-GB" sz="2000" b="1" dirty="0">
                <a:latin typeface="Century Gothic" panose="020B0502020202020204" pitchFamily="34" charset="0"/>
              </a:rPr>
              <a:t>end</a:t>
            </a:r>
            <a:r>
              <a:rPr lang="en-GB" sz="2000" dirty="0">
                <a:latin typeface="Century Gothic" panose="020B0502020202020204" pitchFamily="34" charset="0"/>
              </a:rPr>
              <a:t> of a sentence.</a:t>
            </a:r>
          </a:p>
          <a:p>
            <a:pPr algn="ctr"/>
            <a:endParaRPr lang="en-GB" sz="2000" b="1" i="1" dirty="0">
              <a:latin typeface="Century Gothic" panose="020B0502020202020204" pitchFamily="34" charset="0"/>
            </a:endParaRPr>
          </a:p>
          <a:p>
            <a:pPr algn="ctr"/>
            <a:r>
              <a:rPr lang="en-GB" sz="2000" dirty="0">
                <a:latin typeface="Century Gothic" panose="020B0502020202020204" pitchFamily="34" charset="0"/>
              </a:rPr>
              <a:t>The word order is the </a:t>
            </a:r>
            <a:r>
              <a:rPr lang="en-GB" sz="2000" b="1" dirty="0">
                <a:latin typeface="Century Gothic" panose="020B0502020202020204" pitchFamily="34" charset="0"/>
              </a:rPr>
              <a:t>different </a:t>
            </a:r>
            <a:r>
              <a:rPr lang="en-GB" sz="2000" dirty="0">
                <a:latin typeface="Century Gothic" panose="020B0502020202020204" pitchFamily="34" charset="0"/>
              </a:rPr>
              <a:t>from </a:t>
            </a:r>
            <a:r>
              <a:rPr lang="en-GB" sz="2000" b="1" dirty="0">
                <a:latin typeface="Century Gothic" panose="020B0502020202020204" pitchFamily="34" charset="0"/>
              </a:rPr>
              <a:t>English</a:t>
            </a:r>
            <a:r>
              <a:rPr lang="en-GB" sz="2000" dirty="0">
                <a:latin typeface="Century Gothic" panose="020B0502020202020204" pitchFamily="34" charset="0"/>
              </a:rPr>
              <a:t>.</a:t>
            </a:r>
          </a:p>
        </p:txBody>
      </p:sp>
      <p:sp>
        <p:nvSpPr>
          <p:cNvPr id="17" name="TextBox 16">
            <a:extLst>
              <a:ext uri="{FF2B5EF4-FFF2-40B4-BE49-F238E27FC236}">
                <a16:creationId xmlns:a16="http://schemas.microsoft.com/office/drawing/2014/main" id="{BD4259AA-1B48-4D8B-AAEA-37209B3D1FCE}"/>
              </a:ext>
            </a:extLst>
          </p:cNvPr>
          <p:cNvSpPr txBox="1"/>
          <p:nvPr/>
        </p:nvSpPr>
        <p:spPr>
          <a:xfrm>
            <a:off x="8803625" y="3308817"/>
            <a:ext cx="598170" cy="306323"/>
          </a:xfrm>
          <a:prstGeom prst="rect">
            <a:avLst/>
          </a:prstGeom>
          <a:solidFill>
            <a:schemeClr val="bg1"/>
          </a:solidFill>
        </p:spPr>
        <p:txBody>
          <a:bodyPr wrap="square" lIns="0" tIns="90000" rIns="0" bIns="0" rtlCol="0">
            <a:spAutoFit/>
          </a:bodyPr>
          <a:lstStyle/>
          <a:p>
            <a:pPr algn="ctr"/>
            <a:r>
              <a:rPr lang="en-GB" dirty="0">
                <a:solidFill>
                  <a:schemeClr val="accent5">
                    <a:lumMod val="50000"/>
                  </a:schemeClr>
                </a:solidFill>
              </a:rPr>
              <a:t>_____</a:t>
            </a:r>
          </a:p>
        </p:txBody>
      </p:sp>
    </p:spTree>
    <p:extLst>
      <p:ext uri="{BB962C8B-B14F-4D97-AF65-F5344CB8AC3E}">
        <p14:creationId xmlns:p14="http://schemas.microsoft.com/office/powerpoint/2010/main" val="41005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15" grpId="0" animBg="1"/>
      <p:bldP spid="16" grpId="0" animBg="1"/>
      <p:bldP spid="13"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
          <p:cNvPicPr preferRelativeResize="0"/>
          <p:nvPr/>
        </p:nvPicPr>
        <p:blipFill rotWithShape="1">
          <a:blip r:embed="rId3">
            <a:alphaModFix/>
          </a:blip>
          <a:srcRect/>
          <a:stretch/>
        </p:blipFill>
        <p:spPr>
          <a:xfrm>
            <a:off x="-1" y="296864"/>
            <a:ext cx="6457246" cy="867128"/>
          </a:xfrm>
          <a:prstGeom prst="rect">
            <a:avLst/>
          </a:prstGeom>
          <a:noFill/>
          <a:ln>
            <a:noFill/>
          </a:ln>
        </p:spPr>
      </p:pic>
      <p:sp>
        <p:nvSpPr>
          <p:cNvPr id="146" name="Google Shape;146;p2"/>
          <p:cNvSpPr txBox="1">
            <a:spLocks noGrp="1"/>
          </p:cNvSpPr>
          <p:nvPr>
            <p:ph type="title"/>
          </p:nvPr>
        </p:nvSpPr>
        <p:spPr>
          <a:xfrm>
            <a:off x="188942" y="296864"/>
            <a:ext cx="5265384"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Vocabulaire</a:t>
            </a:r>
            <a:endParaRPr sz="3600" b="1">
              <a:solidFill>
                <a:schemeClr val="lt1"/>
              </a:solidFill>
            </a:endParaRPr>
          </a:p>
        </p:txBody>
      </p:sp>
      <p:sp>
        <p:nvSpPr>
          <p:cNvPr id="147" name="Google Shape;147;p2"/>
          <p:cNvSpPr/>
          <p:nvPr/>
        </p:nvSpPr>
        <p:spPr>
          <a:xfrm>
            <a:off x="8430322" y="249868"/>
            <a:ext cx="3479599" cy="508415"/>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FFFFF"/>
              </a:buClr>
              <a:buSzPts val="1800"/>
            </a:pPr>
            <a:r>
              <a:rPr lang="en-GB" sz="1800" b="1" i="0" u="none" strike="noStrike" cap="none" dirty="0" err="1">
                <a:solidFill>
                  <a:srgbClr val="FFFFFF"/>
                </a:solidFill>
                <a:latin typeface="Century Gothic"/>
                <a:ea typeface="Century Gothic"/>
                <a:cs typeface="Century Gothic"/>
                <a:sym typeface="Century Gothic"/>
              </a:rPr>
              <a:t>écouter</a:t>
            </a:r>
            <a:r>
              <a:rPr lang="en-GB" sz="1800" b="1" i="0" u="none" strike="noStrike" cap="none" dirty="0">
                <a:solidFill>
                  <a:srgbClr val="FFFFFF"/>
                </a:solidFill>
                <a:latin typeface="Century Gothic"/>
                <a:ea typeface="Century Gothic"/>
                <a:cs typeface="Century Gothic"/>
                <a:sym typeface="Century Gothic"/>
              </a:rPr>
              <a:t> / </a:t>
            </a:r>
            <a:r>
              <a:rPr lang="en-GB" sz="1800" b="1" i="0" u="none" strike="noStrike" cap="none" dirty="0" err="1">
                <a:solidFill>
                  <a:srgbClr val="FFFFFF"/>
                </a:solidFill>
                <a:latin typeface="Century Gothic"/>
                <a:ea typeface="Century Gothic"/>
                <a:cs typeface="Century Gothic"/>
                <a:sym typeface="Century Gothic"/>
              </a:rPr>
              <a:t>parler</a:t>
            </a:r>
            <a:r>
              <a:rPr lang="en-GB" sz="1800" b="1" i="0" u="none" strike="noStrike" cap="none" dirty="0">
                <a:solidFill>
                  <a:srgbClr val="FFFFFF"/>
                </a:solidFill>
                <a:latin typeface="Century Gothic"/>
                <a:ea typeface="Century Gothic"/>
                <a:cs typeface="Century Gothic"/>
                <a:sym typeface="Century Gothic"/>
              </a:rPr>
              <a:t> </a:t>
            </a:r>
            <a:r>
              <a:rPr lang="en-GB" sz="1800" b="1" dirty="0">
                <a:solidFill>
                  <a:srgbClr val="FFFFFF"/>
                </a:solidFill>
                <a:latin typeface="Century Gothic"/>
                <a:ea typeface="Century Gothic"/>
                <a:cs typeface="Century Gothic"/>
                <a:sym typeface="Century Gothic"/>
              </a:rPr>
              <a:t>/ </a:t>
            </a:r>
            <a:r>
              <a:rPr lang="en-GB" sz="1800" b="1" dirty="0" err="1">
                <a:solidFill>
                  <a:srgbClr val="FFFFFF"/>
                </a:solidFill>
                <a:latin typeface="Century Gothic"/>
                <a:ea typeface="Century Gothic"/>
                <a:cs typeface="Century Gothic"/>
                <a:sym typeface="Century Gothic"/>
              </a:rPr>
              <a:t>écrire</a:t>
            </a:r>
            <a:r>
              <a:rPr lang="en-GB" sz="1800" b="1" dirty="0">
                <a:solidFill>
                  <a:srgbClr val="FFFFFF"/>
                </a:solidFill>
                <a:latin typeface="Century Gothic"/>
                <a:ea typeface="Century Gothic"/>
                <a:cs typeface="Century Gothic"/>
                <a:sym typeface="Century Gothic"/>
              </a:rPr>
              <a:t> (2/2)</a:t>
            </a:r>
            <a:endParaRPr sz="1800" b="1" i="0" u="none" strike="noStrike" cap="none" dirty="0">
              <a:solidFill>
                <a:srgbClr val="FFFFFF"/>
              </a:solidFill>
              <a:latin typeface="Century Gothic"/>
              <a:ea typeface="Century Gothic"/>
              <a:cs typeface="Century Gothic"/>
              <a:sym typeface="Century Gothic"/>
            </a:endParaRPr>
          </a:p>
        </p:txBody>
      </p:sp>
      <p:sp>
        <p:nvSpPr>
          <p:cNvPr id="2" name="TextBox 1"/>
          <p:cNvSpPr txBox="1"/>
          <p:nvPr/>
        </p:nvSpPr>
        <p:spPr>
          <a:xfrm>
            <a:off x="304891" y="1274732"/>
            <a:ext cx="5966198" cy="1938992"/>
          </a:xfrm>
          <a:prstGeom prst="rect">
            <a:avLst/>
          </a:prstGeom>
          <a:noFill/>
        </p:spPr>
        <p:txBody>
          <a:bodyPr wrap="square" rtlCol="0">
            <a:spAutoFit/>
          </a:bodyPr>
          <a:lstStyle/>
          <a:p>
            <a:r>
              <a:rPr lang="en-GB" sz="2000" b="1" dirty="0" err="1">
                <a:solidFill>
                  <a:schemeClr val="accent5">
                    <a:lumMod val="50000"/>
                  </a:schemeClr>
                </a:solidFill>
                <a:latin typeface="Century Gothic" panose="020B0502020202020204" pitchFamily="34" charset="0"/>
              </a:rPr>
              <a:t>Étudiant</a:t>
            </a:r>
            <a:r>
              <a:rPr lang="en-GB" sz="2000" b="1" dirty="0">
                <a:solidFill>
                  <a:schemeClr val="accent5">
                    <a:lumMod val="50000"/>
                  </a:schemeClr>
                </a:solidFill>
                <a:latin typeface="Century Gothic" panose="020B0502020202020204" pitchFamily="34" charset="0"/>
              </a:rPr>
              <a:t>(e) B</a:t>
            </a:r>
          </a:p>
          <a:p>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Lis </a:t>
            </a:r>
            <a:r>
              <a:rPr lang="en-GB" sz="2000" dirty="0" err="1">
                <a:solidFill>
                  <a:schemeClr val="accent5">
                    <a:lumMod val="50000"/>
                  </a:schemeClr>
                </a:solidFill>
                <a:latin typeface="Century Gothic" panose="020B0502020202020204" pitchFamily="34" charset="0"/>
              </a:rPr>
              <a:t>l’histoire</a:t>
            </a:r>
            <a:r>
              <a:rPr lang="en-GB" sz="2000" dirty="0">
                <a:solidFill>
                  <a:schemeClr val="accent5">
                    <a:lumMod val="50000"/>
                  </a:schemeClr>
                </a:solidFill>
                <a:latin typeface="Century Gothic" panose="020B0502020202020204" pitchFamily="34" charset="0"/>
              </a:rPr>
              <a:t>.</a:t>
            </a:r>
          </a:p>
          <a:p>
            <a:endParaRPr lang="en-GB" sz="2000"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p:txBody>
      </p:sp>
      <p:sp>
        <p:nvSpPr>
          <p:cNvPr id="7" name="TextBox 6"/>
          <p:cNvSpPr txBox="1"/>
          <p:nvPr/>
        </p:nvSpPr>
        <p:spPr>
          <a:xfrm>
            <a:off x="5454327" y="1278958"/>
            <a:ext cx="6582775" cy="4893647"/>
          </a:xfrm>
          <a:prstGeom prst="rect">
            <a:avLst/>
          </a:prstGeom>
          <a:noFill/>
        </p:spPr>
        <p:txBody>
          <a:bodyPr wrap="square" rtlCol="0">
            <a:spAutoFit/>
          </a:bodyPr>
          <a:lstStyle/>
          <a:p>
            <a:r>
              <a:rPr lang="en-GB" sz="2000" b="1" dirty="0" err="1">
                <a:solidFill>
                  <a:schemeClr val="accent5">
                    <a:lumMod val="50000"/>
                  </a:schemeClr>
                </a:solidFill>
                <a:latin typeface="Century Gothic" panose="020B0502020202020204" pitchFamily="34" charset="0"/>
              </a:rPr>
              <a:t>Étudiant</a:t>
            </a:r>
            <a:r>
              <a:rPr lang="en-GB" sz="2000" b="1" dirty="0">
                <a:solidFill>
                  <a:schemeClr val="accent5">
                    <a:lumMod val="50000"/>
                  </a:schemeClr>
                </a:solidFill>
                <a:latin typeface="Century Gothic" panose="020B0502020202020204" pitchFamily="34" charset="0"/>
              </a:rPr>
              <a:t>(e) A</a:t>
            </a:r>
          </a:p>
          <a:p>
            <a:endParaRPr lang="en-GB" sz="2000" dirty="0">
              <a:solidFill>
                <a:schemeClr val="accent5">
                  <a:lumMod val="50000"/>
                </a:schemeClr>
              </a:solidFill>
              <a:latin typeface="Century Gothic" panose="020B0502020202020204" pitchFamily="34" charset="0"/>
            </a:endParaRPr>
          </a:p>
          <a:p>
            <a:r>
              <a:rPr lang="en-GB" sz="2000" dirty="0" err="1">
                <a:solidFill>
                  <a:schemeClr val="accent5">
                    <a:lumMod val="50000"/>
                  </a:schemeClr>
                </a:solidFill>
                <a:latin typeface="Century Gothic" panose="020B0502020202020204" pitchFamily="34" charset="0"/>
              </a:rPr>
              <a:t>Écoute</a:t>
            </a:r>
            <a:r>
              <a:rPr lang="en-GB" sz="2000" dirty="0">
                <a:solidFill>
                  <a:schemeClr val="accent5">
                    <a:lumMod val="50000"/>
                  </a:schemeClr>
                </a:solidFill>
                <a:latin typeface="Century Gothic" panose="020B0502020202020204" pitchFamily="34" charset="0"/>
              </a:rPr>
              <a:t>. </a:t>
            </a:r>
            <a:r>
              <a:rPr lang="en-GB" sz="2000" dirty="0" err="1">
                <a:solidFill>
                  <a:schemeClr val="accent1">
                    <a:lumMod val="50000"/>
                  </a:schemeClr>
                </a:solidFill>
                <a:latin typeface="Century Gothic" panose="020B0502020202020204" pitchFamily="34" charset="0"/>
              </a:rPr>
              <a:t>Complète</a:t>
            </a:r>
            <a:r>
              <a:rPr lang="en-GB" sz="2000" dirty="0">
                <a:solidFill>
                  <a:schemeClr val="accent5">
                    <a:lumMod val="50000"/>
                  </a:schemeClr>
                </a:solidFill>
                <a:latin typeface="Century Gothic" panose="020B0502020202020204" pitchFamily="34" charset="0"/>
              </a:rPr>
              <a:t> les phrases.</a:t>
            </a:r>
          </a:p>
          <a:p>
            <a:endParaRPr lang="en-GB" sz="2000" dirty="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p>
            <a:r>
              <a:rPr lang="fr-FR" sz="2000" dirty="0">
                <a:solidFill>
                  <a:schemeClr val="accent5">
                    <a:lumMod val="50000"/>
                  </a:schemeClr>
                </a:solidFill>
                <a:latin typeface="Century Gothic" panose="020B0502020202020204" pitchFamily="34" charset="0"/>
              </a:rPr>
              <a:t>Marc est à l’école. Il étudie l’anglais </a:t>
            </a:r>
            <a:r>
              <a:rPr lang="fr-FR" sz="2000" b="1" dirty="0">
                <a:solidFill>
                  <a:srgbClr val="EE6000"/>
                </a:solidFill>
                <a:latin typeface="Century Gothic" panose="020B0502020202020204" pitchFamily="34" charset="0"/>
              </a:rPr>
              <a:t>ici</a:t>
            </a:r>
            <a:r>
              <a:rPr lang="fr-FR" sz="2000" dirty="0">
                <a:solidFill>
                  <a:schemeClr val="accent5">
                    <a:lumMod val="50000"/>
                  </a:schemeClr>
                </a:solidFill>
                <a:latin typeface="Century Gothic" panose="020B0502020202020204" pitchFamily="34" charset="0"/>
              </a:rPr>
              <a:t>.</a:t>
            </a:r>
          </a:p>
          <a:p>
            <a:endParaRPr lang="fr-FR" sz="2000" dirty="0">
              <a:solidFill>
                <a:schemeClr val="accent5">
                  <a:lumMod val="50000"/>
                </a:schemeClr>
              </a:solidFill>
              <a:latin typeface="Century Gothic" panose="020B0502020202020204" pitchFamily="34" charset="0"/>
            </a:endParaRPr>
          </a:p>
          <a:p>
            <a:r>
              <a:rPr lang="fr-FR" sz="2000" dirty="0">
                <a:solidFill>
                  <a:schemeClr val="accent5">
                    <a:lumMod val="50000"/>
                  </a:schemeClr>
                </a:solidFill>
                <a:latin typeface="Century Gothic" panose="020B0502020202020204" pitchFamily="34" charset="0"/>
              </a:rPr>
              <a:t>Mais Marc a </a:t>
            </a:r>
            <a:r>
              <a:rPr lang="fr-FR" sz="2000" b="1" dirty="0">
                <a:solidFill>
                  <a:srgbClr val="EE6000"/>
                </a:solidFill>
                <a:latin typeface="Century Gothic" panose="020B0502020202020204" pitchFamily="34" charset="0"/>
              </a:rPr>
              <a:t>un problème</a:t>
            </a:r>
            <a:r>
              <a:rPr lang="fr-FR" sz="2000" dirty="0">
                <a:solidFill>
                  <a:schemeClr val="accent5">
                    <a:lumMod val="50000"/>
                  </a:schemeClr>
                </a:solidFill>
                <a:latin typeface="Century Gothic" panose="020B0502020202020204" pitchFamily="34" charset="0"/>
              </a:rPr>
              <a:t>. Il trouve l’anglais </a:t>
            </a:r>
            <a:r>
              <a:rPr lang="fr-FR" sz="2000" b="1" dirty="0">
                <a:solidFill>
                  <a:srgbClr val="EE6000"/>
                </a:solidFill>
                <a:latin typeface="Century Gothic" panose="020B0502020202020204" pitchFamily="34" charset="0"/>
              </a:rPr>
              <a:t>très</a:t>
            </a:r>
            <a:r>
              <a:rPr lang="fr-FR" sz="2000" dirty="0">
                <a:solidFill>
                  <a:schemeClr val="accent5">
                    <a:lumMod val="50000"/>
                  </a:schemeClr>
                </a:solidFill>
                <a:latin typeface="Century Gothic" panose="020B0502020202020204" pitchFamily="34" charset="0"/>
              </a:rPr>
              <a:t> </a:t>
            </a:r>
            <a:r>
              <a:rPr lang="fr-FR" sz="2000" b="1" dirty="0">
                <a:solidFill>
                  <a:srgbClr val="EE6000"/>
                </a:solidFill>
                <a:latin typeface="Century Gothic" panose="020B0502020202020204" pitchFamily="34" charset="0"/>
              </a:rPr>
              <a:t>difficile</a:t>
            </a:r>
            <a:r>
              <a:rPr lang="fr-FR" sz="2000" dirty="0">
                <a:solidFill>
                  <a:schemeClr val="accent5">
                    <a:lumMod val="50000"/>
                  </a:schemeClr>
                </a:solidFill>
                <a:latin typeface="Century Gothic" panose="020B0502020202020204" pitchFamily="34" charset="0"/>
              </a:rPr>
              <a:t>.</a:t>
            </a:r>
          </a:p>
          <a:p>
            <a:endParaRPr lang="fr-FR" sz="2000" dirty="0">
              <a:solidFill>
                <a:schemeClr val="accent5">
                  <a:lumMod val="50000"/>
                </a:schemeClr>
              </a:solidFill>
              <a:latin typeface="Century Gothic" panose="020B0502020202020204" pitchFamily="34" charset="0"/>
            </a:endParaRPr>
          </a:p>
          <a:p>
            <a:r>
              <a:rPr lang="fr-FR" sz="2000" dirty="0">
                <a:solidFill>
                  <a:schemeClr val="accent5">
                    <a:lumMod val="50000"/>
                  </a:schemeClr>
                </a:solidFill>
                <a:latin typeface="Century Gothic" panose="020B0502020202020204" pitchFamily="34" charset="0"/>
              </a:rPr>
              <a:t>Marc travaille bien en classe et il fait les devoirs chaque semaine </a:t>
            </a:r>
            <a:r>
              <a:rPr lang="fr-FR" sz="2000" b="1" dirty="0">
                <a:solidFill>
                  <a:srgbClr val="FA6500"/>
                </a:solidFill>
                <a:latin typeface="Century Gothic" panose="020B0502020202020204" pitchFamily="34" charset="0"/>
              </a:rPr>
              <a:t>aussi</a:t>
            </a:r>
            <a:r>
              <a:rPr lang="fr-FR" sz="2000" dirty="0">
                <a:solidFill>
                  <a:schemeClr val="accent5">
                    <a:lumMod val="50000"/>
                  </a:schemeClr>
                </a:solidFill>
                <a:latin typeface="Century Gothic" panose="020B0502020202020204" pitchFamily="34" charset="0"/>
              </a:rPr>
              <a:t>. Maintenant il parle </a:t>
            </a:r>
            <a:r>
              <a:rPr lang="fr-FR" sz="2000" b="1" dirty="0">
                <a:solidFill>
                  <a:srgbClr val="EE6000"/>
                </a:solidFill>
                <a:latin typeface="Century Gothic" panose="020B0502020202020204" pitchFamily="34" charset="0"/>
              </a:rPr>
              <a:t>très</a:t>
            </a:r>
            <a:r>
              <a:rPr lang="fr-FR" sz="2000" dirty="0">
                <a:solidFill>
                  <a:schemeClr val="accent5">
                    <a:lumMod val="50000"/>
                  </a:schemeClr>
                </a:solidFill>
                <a:latin typeface="Century Gothic" panose="020B0502020202020204" pitchFamily="34" charset="0"/>
              </a:rPr>
              <a:t> bien anglais! </a:t>
            </a:r>
          </a:p>
          <a:p>
            <a:endParaRPr lang="fr-FR" sz="2000" dirty="0">
              <a:solidFill>
                <a:schemeClr val="accent5">
                  <a:lumMod val="50000"/>
                </a:schemeClr>
              </a:solidFill>
              <a:latin typeface="Century Gothic" panose="020B0502020202020204" pitchFamily="34" charset="0"/>
            </a:endParaRPr>
          </a:p>
          <a:p>
            <a:r>
              <a:rPr lang="fr-FR" sz="2000" dirty="0">
                <a:solidFill>
                  <a:schemeClr val="accent5">
                    <a:lumMod val="50000"/>
                  </a:schemeClr>
                </a:solidFill>
                <a:latin typeface="Century Gothic" panose="020B0502020202020204" pitchFamily="34" charset="0"/>
              </a:rPr>
              <a:t>C’est </a:t>
            </a:r>
            <a:r>
              <a:rPr lang="fr-FR" sz="2000" b="1" dirty="0">
                <a:solidFill>
                  <a:srgbClr val="EE6000"/>
                </a:solidFill>
                <a:latin typeface="Century Gothic" panose="020B0502020202020204" pitchFamily="34" charset="0"/>
              </a:rPr>
              <a:t>un enfant</a:t>
            </a:r>
            <a:r>
              <a:rPr lang="fr-FR" sz="2000" dirty="0">
                <a:solidFill>
                  <a:schemeClr val="accent5">
                    <a:lumMod val="50000"/>
                  </a:schemeClr>
                </a:solidFill>
                <a:latin typeface="Century Gothic" panose="020B0502020202020204" pitchFamily="34" charset="0"/>
              </a:rPr>
              <a:t> intelligent!</a:t>
            </a:r>
          </a:p>
          <a:p>
            <a:endParaRPr lang="en-GB" sz="1200" dirty="0">
              <a:solidFill>
                <a:schemeClr val="accent5">
                  <a:lumMod val="50000"/>
                </a:schemeClr>
              </a:solidFill>
              <a:latin typeface="Century Gothic" panose="020B0502020202020204" pitchFamily="34" charset="0"/>
            </a:endParaRPr>
          </a:p>
        </p:txBody>
      </p:sp>
      <p:pic>
        <p:nvPicPr>
          <p:cNvPr id="1028" name="Picture 4" descr="http://www.clker.com/cliparts/9/9/3/9/11971497511117136851nlyl_reading_man_with_glasses.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91" y="3310493"/>
            <a:ext cx="2499667" cy="253367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CA488F7-B3E1-4939-A3F9-4C5022942EED}"/>
              </a:ext>
            </a:extLst>
          </p:cNvPr>
          <p:cNvSpPr txBox="1"/>
          <p:nvPr/>
        </p:nvSpPr>
        <p:spPr>
          <a:xfrm>
            <a:off x="6271089" y="5579473"/>
            <a:ext cx="1194013" cy="306323"/>
          </a:xfrm>
          <a:prstGeom prst="rect">
            <a:avLst/>
          </a:prstGeom>
          <a:solidFill>
            <a:schemeClr val="bg1"/>
          </a:solidFill>
        </p:spPr>
        <p:txBody>
          <a:bodyPr wrap="square" lIns="0" tIns="90000" rIns="0" bIns="0" rtlCol="0">
            <a:spAutoFit/>
          </a:bodyPr>
          <a:lstStyle/>
          <a:p>
            <a:r>
              <a:rPr lang="en-GB" dirty="0">
                <a:solidFill>
                  <a:schemeClr val="accent5">
                    <a:lumMod val="50000"/>
                  </a:schemeClr>
                </a:solidFill>
              </a:rPr>
              <a:t>___   _______</a:t>
            </a:r>
          </a:p>
        </p:txBody>
      </p:sp>
      <p:sp>
        <p:nvSpPr>
          <p:cNvPr id="28" name="TextBox 27">
            <a:extLst>
              <a:ext uri="{FF2B5EF4-FFF2-40B4-BE49-F238E27FC236}">
                <a16:creationId xmlns:a16="http://schemas.microsoft.com/office/drawing/2014/main" id="{BBAFDEE6-03AA-4888-B33B-0A373BD493ED}"/>
              </a:ext>
            </a:extLst>
          </p:cNvPr>
          <p:cNvSpPr txBox="1"/>
          <p:nvPr/>
        </p:nvSpPr>
        <p:spPr>
          <a:xfrm>
            <a:off x="10010332" y="2799152"/>
            <a:ext cx="760537" cy="306323"/>
          </a:xfrm>
          <a:prstGeom prst="rect">
            <a:avLst/>
          </a:prstGeom>
          <a:solidFill>
            <a:schemeClr val="bg1"/>
          </a:solidFill>
        </p:spPr>
        <p:txBody>
          <a:bodyPr wrap="square" lIns="0" tIns="90000" rIns="0" bIns="0" rtlCol="0">
            <a:spAutoFit/>
          </a:bodyPr>
          <a:lstStyle/>
          <a:p>
            <a:pPr algn="ctr"/>
            <a:r>
              <a:rPr lang="en-GB" dirty="0">
                <a:solidFill>
                  <a:schemeClr val="accent5">
                    <a:lumMod val="50000"/>
                  </a:schemeClr>
                </a:solidFill>
              </a:rPr>
              <a:t>_____ .</a:t>
            </a:r>
          </a:p>
        </p:txBody>
      </p:sp>
      <p:sp>
        <p:nvSpPr>
          <p:cNvPr id="29" name="TextBox 28">
            <a:extLst>
              <a:ext uri="{FF2B5EF4-FFF2-40B4-BE49-F238E27FC236}">
                <a16:creationId xmlns:a16="http://schemas.microsoft.com/office/drawing/2014/main" id="{1A3A3E6D-1E29-4B23-BC39-0F0952F33034}"/>
              </a:ext>
            </a:extLst>
          </p:cNvPr>
          <p:cNvSpPr txBox="1"/>
          <p:nvPr/>
        </p:nvSpPr>
        <p:spPr>
          <a:xfrm>
            <a:off x="5514887" y="3797869"/>
            <a:ext cx="1003019" cy="306323"/>
          </a:xfrm>
          <a:prstGeom prst="rect">
            <a:avLst/>
          </a:prstGeom>
          <a:solidFill>
            <a:schemeClr val="bg1"/>
          </a:solidFill>
        </p:spPr>
        <p:txBody>
          <a:bodyPr wrap="square" lIns="0" tIns="90000" rIns="0" bIns="0" rtlCol="0">
            <a:spAutoFit/>
          </a:bodyPr>
          <a:lstStyle/>
          <a:p>
            <a:pPr algn="ctr"/>
            <a:r>
              <a:rPr lang="en-GB" dirty="0">
                <a:solidFill>
                  <a:schemeClr val="accent5">
                    <a:lumMod val="50000"/>
                  </a:schemeClr>
                </a:solidFill>
              </a:rPr>
              <a:t> ________ .</a:t>
            </a:r>
          </a:p>
        </p:txBody>
      </p:sp>
      <p:sp>
        <p:nvSpPr>
          <p:cNvPr id="30" name="TextBox 29">
            <a:extLst>
              <a:ext uri="{FF2B5EF4-FFF2-40B4-BE49-F238E27FC236}">
                <a16:creationId xmlns:a16="http://schemas.microsoft.com/office/drawing/2014/main" id="{DDD68215-0F04-4A22-9F6F-698671A6FF76}"/>
              </a:ext>
            </a:extLst>
          </p:cNvPr>
          <p:cNvSpPr txBox="1"/>
          <p:nvPr/>
        </p:nvSpPr>
        <p:spPr>
          <a:xfrm>
            <a:off x="10814401" y="4669608"/>
            <a:ext cx="493050" cy="306323"/>
          </a:xfrm>
          <a:prstGeom prst="rect">
            <a:avLst/>
          </a:prstGeom>
          <a:solidFill>
            <a:schemeClr val="bg1"/>
          </a:solidFill>
        </p:spPr>
        <p:txBody>
          <a:bodyPr wrap="square" lIns="0" tIns="90000" rIns="0" bIns="0" rtlCol="0">
            <a:spAutoFit/>
          </a:bodyPr>
          <a:lstStyle/>
          <a:p>
            <a:pPr algn="ctr"/>
            <a:r>
              <a:rPr lang="en-GB" dirty="0">
                <a:solidFill>
                  <a:schemeClr val="accent5">
                    <a:lumMod val="50000"/>
                  </a:schemeClr>
                </a:solidFill>
              </a:rPr>
              <a:t>____</a:t>
            </a:r>
          </a:p>
        </p:txBody>
      </p:sp>
      <p:sp>
        <p:nvSpPr>
          <p:cNvPr id="31" name="TextBox 30">
            <a:extLst>
              <a:ext uri="{FF2B5EF4-FFF2-40B4-BE49-F238E27FC236}">
                <a16:creationId xmlns:a16="http://schemas.microsoft.com/office/drawing/2014/main" id="{DBA6DBAC-7D0F-4027-B950-6ACFB7AFA82F}"/>
              </a:ext>
            </a:extLst>
          </p:cNvPr>
          <p:cNvSpPr txBox="1"/>
          <p:nvPr/>
        </p:nvSpPr>
        <p:spPr>
          <a:xfrm>
            <a:off x="10922558" y="3472935"/>
            <a:ext cx="464581" cy="306323"/>
          </a:xfrm>
          <a:prstGeom prst="rect">
            <a:avLst/>
          </a:prstGeom>
          <a:solidFill>
            <a:schemeClr val="bg1"/>
          </a:solidFill>
        </p:spPr>
        <p:txBody>
          <a:bodyPr wrap="square" lIns="0" tIns="90000" rIns="0" bIns="0" rtlCol="0">
            <a:spAutoFit/>
          </a:bodyPr>
          <a:lstStyle/>
          <a:p>
            <a:pPr algn="ctr"/>
            <a:r>
              <a:rPr lang="en-GB" dirty="0">
                <a:solidFill>
                  <a:schemeClr val="accent5">
                    <a:lumMod val="50000"/>
                  </a:schemeClr>
                </a:solidFill>
              </a:rPr>
              <a:t>____</a:t>
            </a:r>
          </a:p>
        </p:txBody>
      </p:sp>
      <p:sp>
        <p:nvSpPr>
          <p:cNvPr id="32" name="TextBox 31">
            <a:extLst>
              <a:ext uri="{FF2B5EF4-FFF2-40B4-BE49-F238E27FC236}">
                <a16:creationId xmlns:a16="http://schemas.microsoft.com/office/drawing/2014/main" id="{46D04BE1-5131-4217-816C-C1A18C97BDBC}"/>
              </a:ext>
            </a:extLst>
          </p:cNvPr>
          <p:cNvSpPr txBox="1"/>
          <p:nvPr/>
        </p:nvSpPr>
        <p:spPr>
          <a:xfrm>
            <a:off x="7120328" y="3472935"/>
            <a:ext cx="1620431" cy="306323"/>
          </a:xfrm>
          <a:prstGeom prst="rect">
            <a:avLst/>
          </a:prstGeom>
          <a:solidFill>
            <a:schemeClr val="bg1"/>
          </a:solidFill>
        </p:spPr>
        <p:txBody>
          <a:bodyPr wrap="square" lIns="0" tIns="90000" rIns="0" bIns="0" rtlCol="0">
            <a:spAutoFit/>
          </a:bodyPr>
          <a:lstStyle/>
          <a:p>
            <a:pPr algn="ctr"/>
            <a:r>
              <a:rPr lang="en-GB" dirty="0">
                <a:solidFill>
                  <a:schemeClr val="accent5">
                    <a:lumMod val="50000"/>
                  </a:schemeClr>
                </a:solidFill>
              </a:rPr>
              <a:t>___    _______</a:t>
            </a:r>
          </a:p>
        </p:txBody>
      </p:sp>
      <p:sp>
        <p:nvSpPr>
          <p:cNvPr id="34" name="Speech Bubble: Rectangle with Corners Rounded 33">
            <a:extLst>
              <a:ext uri="{FF2B5EF4-FFF2-40B4-BE49-F238E27FC236}">
                <a16:creationId xmlns:a16="http://schemas.microsoft.com/office/drawing/2014/main" id="{8C67A81E-D6FF-4A8A-8862-94319C69D0B4}"/>
              </a:ext>
            </a:extLst>
          </p:cNvPr>
          <p:cNvSpPr/>
          <p:nvPr/>
        </p:nvSpPr>
        <p:spPr>
          <a:xfrm>
            <a:off x="304891" y="3013513"/>
            <a:ext cx="3612630" cy="2872283"/>
          </a:xfrm>
          <a:prstGeom prst="wedgeRoundRectCallout">
            <a:avLst>
              <a:gd name="adj1" fmla="val 61117"/>
              <a:gd name="adj2" fmla="val -2478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Use </a:t>
            </a:r>
            <a:r>
              <a:rPr lang="en-GB" sz="2000" b="1" i="1" dirty="0" err="1">
                <a:latin typeface="Century Gothic" panose="020B0502020202020204" pitchFamily="34" charset="0"/>
              </a:rPr>
              <a:t>très</a:t>
            </a:r>
            <a:r>
              <a:rPr lang="en-GB" sz="2000" dirty="0">
                <a:latin typeface="Century Gothic" panose="020B0502020202020204" pitchFamily="34" charset="0"/>
              </a:rPr>
              <a:t> (very) </a:t>
            </a:r>
            <a:r>
              <a:rPr lang="en-GB" sz="2000" b="1" dirty="0">
                <a:latin typeface="Century Gothic" panose="020B0502020202020204" pitchFamily="34" charset="0"/>
              </a:rPr>
              <a:t>before</a:t>
            </a:r>
            <a:r>
              <a:rPr lang="en-GB" sz="2000" dirty="0">
                <a:latin typeface="Century Gothic" panose="020B0502020202020204" pitchFamily="34" charset="0"/>
              </a:rPr>
              <a:t> an adjective or adverb to add emphasis.</a:t>
            </a:r>
          </a:p>
          <a:p>
            <a:pPr algn="ctr"/>
            <a:endParaRPr lang="en-GB" sz="2000" b="1" i="1" dirty="0">
              <a:latin typeface="Century Gothic" panose="020B0502020202020204" pitchFamily="34" charset="0"/>
            </a:endParaRPr>
          </a:p>
          <a:p>
            <a:pPr algn="ctr"/>
            <a:r>
              <a:rPr lang="en-GB" sz="2000" dirty="0">
                <a:latin typeface="Century Gothic" panose="020B0502020202020204" pitchFamily="34" charset="0"/>
              </a:rPr>
              <a:t>The word order is the </a:t>
            </a:r>
            <a:r>
              <a:rPr lang="en-GB" sz="2000" b="1" dirty="0">
                <a:latin typeface="Century Gothic" panose="020B0502020202020204" pitchFamily="34" charset="0"/>
              </a:rPr>
              <a:t>same</a:t>
            </a:r>
            <a:r>
              <a:rPr lang="en-GB" sz="2000" dirty="0">
                <a:latin typeface="Century Gothic" panose="020B0502020202020204" pitchFamily="34" charset="0"/>
              </a:rPr>
              <a:t> as in </a:t>
            </a:r>
            <a:r>
              <a:rPr lang="en-GB" sz="2000" b="1" dirty="0">
                <a:latin typeface="Century Gothic" panose="020B0502020202020204" pitchFamily="34" charset="0"/>
              </a:rPr>
              <a:t>English</a:t>
            </a:r>
            <a:r>
              <a:rPr lang="en-GB" sz="2000" dirty="0">
                <a:latin typeface="Century Gothic" panose="020B0502020202020204" pitchFamily="34" charset="0"/>
              </a:rPr>
              <a:t>.</a:t>
            </a:r>
          </a:p>
        </p:txBody>
      </p:sp>
      <p:sp>
        <p:nvSpPr>
          <p:cNvPr id="18" name="TextBox 17">
            <a:extLst>
              <a:ext uri="{FF2B5EF4-FFF2-40B4-BE49-F238E27FC236}">
                <a16:creationId xmlns:a16="http://schemas.microsoft.com/office/drawing/2014/main" id="{1C6FC9D3-9CF9-4BB8-A236-DA3B0691B837}"/>
              </a:ext>
            </a:extLst>
          </p:cNvPr>
          <p:cNvSpPr txBox="1"/>
          <p:nvPr/>
        </p:nvSpPr>
        <p:spPr>
          <a:xfrm>
            <a:off x="7704001" y="4669608"/>
            <a:ext cx="602250" cy="306323"/>
          </a:xfrm>
          <a:prstGeom prst="rect">
            <a:avLst/>
          </a:prstGeom>
          <a:solidFill>
            <a:schemeClr val="bg1"/>
          </a:solidFill>
        </p:spPr>
        <p:txBody>
          <a:bodyPr wrap="square" lIns="0" tIns="90000" rIns="0" bIns="0" rtlCol="0">
            <a:spAutoFit/>
          </a:bodyPr>
          <a:lstStyle/>
          <a:p>
            <a:pPr algn="ctr"/>
            <a:r>
              <a:rPr lang="en-GB" dirty="0">
                <a:solidFill>
                  <a:schemeClr val="accent5">
                    <a:lumMod val="50000"/>
                  </a:schemeClr>
                </a:solidFill>
              </a:rPr>
              <a:t>____</a:t>
            </a:r>
          </a:p>
        </p:txBody>
      </p:sp>
    </p:spTree>
    <p:extLst>
      <p:ext uri="{BB962C8B-B14F-4D97-AF65-F5344CB8AC3E}">
        <p14:creationId xmlns:p14="http://schemas.microsoft.com/office/powerpoint/2010/main" val="235616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4"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pic>
        <p:nvPicPr>
          <p:cNvPr id="145" name="Google Shape;145;p2"/>
          <p:cNvPicPr preferRelativeResize="0"/>
          <p:nvPr/>
        </p:nvPicPr>
        <p:blipFill rotWithShape="1">
          <a:blip r:embed="rId3">
            <a:alphaModFix/>
          </a:blip>
          <a:srcRect/>
          <a:stretch/>
        </p:blipFill>
        <p:spPr>
          <a:xfrm>
            <a:off x="-1" y="296864"/>
            <a:ext cx="6457246" cy="867128"/>
          </a:xfrm>
          <a:prstGeom prst="rect">
            <a:avLst/>
          </a:prstGeom>
          <a:noFill/>
          <a:ln>
            <a:noFill/>
          </a:ln>
        </p:spPr>
      </p:pic>
      <p:sp>
        <p:nvSpPr>
          <p:cNvPr id="146" name="Google Shape;146;p2"/>
          <p:cNvSpPr txBox="1">
            <a:spLocks noGrp="1"/>
          </p:cNvSpPr>
          <p:nvPr>
            <p:ph type="title"/>
          </p:nvPr>
        </p:nvSpPr>
        <p:spPr>
          <a:xfrm>
            <a:off x="188942" y="296864"/>
            <a:ext cx="5265384"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Vocabulaire</a:t>
            </a:r>
            <a:endParaRPr sz="3600" b="1">
              <a:solidFill>
                <a:schemeClr val="l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5849284"/>
              </p:ext>
            </p:extLst>
          </p:nvPr>
        </p:nvGraphicFramePr>
        <p:xfrm>
          <a:off x="5769256" y="1923791"/>
          <a:ext cx="6321784" cy="3962400"/>
        </p:xfrm>
        <a:graphic>
          <a:graphicData uri="http://schemas.openxmlformats.org/drawingml/2006/table">
            <a:tbl>
              <a:tblPr firstRow="1" bandRow="1">
                <a:tableStyleId>{7436B53B-AF2B-4ED9-AE7D-DA19A883150E}</a:tableStyleId>
              </a:tblPr>
              <a:tblGrid>
                <a:gridCol w="451556">
                  <a:extLst>
                    <a:ext uri="{9D8B030D-6E8A-4147-A177-3AD203B41FA5}">
                      <a16:colId xmlns:a16="http://schemas.microsoft.com/office/drawing/2014/main" val="582143934"/>
                    </a:ext>
                  </a:extLst>
                </a:gridCol>
                <a:gridCol w="451556">
                  <a:extLst>
                    <a:ext uri="{9D8B030D-6E8A-4147-A177-3AD203B41FA5}">
                      <a16:colId xmlns:a16="http://schemas.microsoft.com/office/drawing/2014/main" val="3477130466"/>
                    </a:ext>
                  </a:extLst>
                </a:gridCol>
                <a:gridCol w="451556">
                  <a:extLst>
                    <a:ext uri="{9D8B030D-6E8A-4147-A177-3AD203B41FA5}">
                      <a16:colId xmlns:a16="http://schemas.microsoft.com/office/drawing/2014/main" val="3558036712"/>
                    </a:ext>
                  </a:extLst>
                </a:gridCol>
                <a:gridCol w="451556">
                  <a:extLst>
                    <a:ext uri="{9D8B030D-6E8A-4147-A177-3AD203B41FA5}">
                      <a16:colId xmlns:a16="http://schemas.microsoft.com/office/drawing/2014/main" val="3283555029"/>
                    </a:ext>
                  </a:extLst>
                </a:gridCol>
                <a:gridCol w="451556">
                  <a:extLst>
                    <a:ext uri="{9D8B030D-6E8A-4147-A177-3AD203B41FA5}">
                      <a16:colId xmlns:a16="http://schemas.microsoft.com/office/drawing/2014/main" val="2456104817"/>
                    </a:ext>
                  </a:extLst>
                </a:gridCol>
                <a:gridCol w="451556">
                  <a:extLst>
                    <a:ext uri="{9D8B030D-6E8A-4147-A177-3AD203B41FA5}">
                      <a16:colId xmlns:a16="http://schemas.microsoft.com/office/drawing/2014/main" val="271748248"/>
                    </a:ext>
                  </a:extLst>
                </a:gridCol>
                <a:gridCol w="451556">
                  <a:extLst>
                    <a:ext uri="{9D8B030D-6E8A-4147-A177-3AD203B41FA5}">
                      <a16:colId xmlns:a16="http://schemas.microsoft.com/office/drawing/2014/main" val="3367005210"/>
                    </a:ext>
                  </a:extLst>
                </a:gridCol>
                <a:gridCol w="451556">
                  <a:extLst>
                    <a:ext uri="{9D8B030D-6E8A-4147-A177-3AD203B41FA5}">
                      <a16:colId xmlns:a16="http://schemas.microsoft.com/office/drawing/2014/main" val="2569981655"/>
                    </a:ext>
                  </a:extLst>
                </a:gridCol>
                <a:gridCol w="451556">
                  <a:extLst>
                    <a:ext uri="{9D8B030D-6E8A-4147-A177-3AD203B41FA5}">
                      <a16:colId xmlns:a16="http://schemas.microsoft.com/office/drawing/2014/main" val="2790647050"/>
                    </a:ext>
                  </a:extLst>
                </a:gridCol>
                <a:gridCol w="451556">
                  <a:extLst>
                    <a:ext uri="{9D8B030D-6E8A-4147-A177-3AD203B41FA5}">
                      <a16:colId xmlns:a16="http://schemas.microsoft.com/office/drawing/2014/main" val="3029556851"/>
                    </a:ext>
                  </a:extLst>
                </a:gridCol>
                <a:gridCol w="451556">
                  <a:extLst>
                    <a:ext uri="{9D8B030D-6E8A-4147-A177-3AD203B41FA5}">
                      <a16:colId xmlns:a16="http://schemas.microsoft.com/office/drawing/2014/main" val="905955815"/>
                    </a:ext>
                  </a:extLst>
                </a:gridCol>
                <a:gridCol w="451556">
                  <a:extLst>
                    <a:ext uri="{9D8B030D-6E8A-4147-A177-3AD203B41FA5}">
                      <a16:colId xmlns:a16="http://schemas.microsoft.com/office/drawing/2014/main" val="271660464"/>
                    </a:ext>
                  </a:extLst>
                </a:gridCol>
                <a:gridCol w="451556">
                  <a:extLst>
                    <a:ext uri="{9D8B030D-6E8A-4147-A177-3AD203B41FA5}">
                      <a16:colId xmlns:a16="http://schemas.microsoft.com/office/drawing/2014/main" val="1815903981"/>
                    </a:ext>
                  </a:extLst>
                </a:gridCol>
                <a:gridCol w="451556">
                  <a:extLst>
                    <a:ext uri="{9D8B030D-6E8A-4147-A177-3AD203B41FA5}">
                      <a16:colId xmlns:a16="http://schemas.microsoft.com/office/drawing/2014/main" val="1587351443"/>
                    </a:ext>
                  </a:extLst>
                </a:gridCol>
              </a:tblGrid>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C</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767557"/>
                  </a:ext>
                </a:extLst>
              </a:tr>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i="0" u="none" strike="noStrike" cap="none" dirty="0">
                        <a:solidFill>
                          <a:schemeClr val="accent5">
                            <a:lumMod val="50000"/>
                          </a:schemeClr>
                        </a:solidFill>
                        <a:latin typeface="Century Gothic"/>
                        <a:ea typeface="Century Gothic"/>
                        <a:cs typeface="Century Gothic"/>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alpha val="0"/>
                      </a:schemeClr>
                    </a:solidFill>
                  </a:tcPr>
                </a:tc>
                <a:tc>
                  <a:txBody>
                    <a:bodyPr/>
                    <a:lstStyle/>
                    <a:p>
                      <a:pPr algn="ctr"/>
                      <a:r>
                        <a:rPr lang="en-GB" sz="2000" b="1" dirty="0">
                          <a:solidFill>
                            <a:schemeClr val="accent5">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U</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07126823"/>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rgbClr val="FF6600"/>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0744394"/>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accent5">
                          <a:lumMod val="50000"/>
                        </a:schemeClr>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F</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A</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I</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R</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6600"/>
                          </a:solidFill>
                        </a:rPr>
                        <a:t>M</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107138"/>
                  </a:ext>
                </a:extLst>
              </a:tr>
              <a:tr h="370840">
                <a:tc>
                  <a:txBody>
                    <a:bodyPr/>
                    <a:lstStyle/>
                    <a:p>
                      <a:pPr algn="ctr"/>
                      <a:r>
                        <a:rPr lang="en-GB" sz="2000" b="1" dirty="0">
                          <a:solidFill>
                            <a:schemeClr val="accent5">
                              <a:lumMod val="50000"/>
                            </a:schemeClr>
                          </a:solidFill>
                        </a:rPr>
                        <a:t>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C</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I</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3503587"/>
                  </a:ext>
                </a:extLst>
              </a:tr>
              <a:tr h="370840">
                <a:tc>
                  <a:txBody>
                    <a:bodyPr/>
                    <a:lstStyle/>
                    <a:p>
                      <a:pPr algn="ctr"/>
                      <a:r>
                        <a:rPr lang="en-GB" sz="2000" b="1" dirty="0">
                          <a:solidFill>
                            <a:schemeClr val="accent5">
                              <a:lumMod val="50000"/>
                            </a:schemeClr>
                          </a:solidFill>
                        </a:rPr>
                        <a:t>P</a:t>
                      </a: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R</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O</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M</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813138"/>
                  </a:ext>
                </a:extLst>
              </a:tr>
              <a:tr h="370840">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L</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S</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M</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3968999"/>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tcPr>
                </a:tc>
                <a:extLst>
                  <a:ext uri="{0D108BD9-81ED-4DB2-BD59-A6C34878D82A}">
                    <a16:rowId xmlns:a16="http://schemas.microsoft.com/office/drawing/2014/main" val="403748154"/>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T</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750452913"/>
                  </a:ext>
                </a:extLst>
              </a:tr>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122751571"/>
                  </a:ext>
                </a:extLst>
              </a:tr>
            </a:tbl>
          </a:graphicData>
        </a:graphic>
      </p:graphicFrame>
      <p:sp>
        <p:nvSpPr>
          <p:cNvPr id="7" name="Down Arrow 6"/>
          <p:cNvSpPr/>
          <p:nvPr/>
        </p:nvSpPr>
        <p:spPr>
          <a:xfrm>
            <a:off x="8956342" y="1163992"/>
            <a:ext cx="386946" cy="628650"/>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t>
            </a:r>
          </a:p>
        </p:txBody>
      </p:sp>
      <p:graphicFrame>
        <p:nvGraphicFramePr>
          <p:cNvPr id="8" name="Table 7"/>
          <p:cNvGraphicFramePr>
            <a:graphicFrameLocks noGrp="1"/>
          </p:cNvGraphicFramePr>
          <p:nvPr>
            <p:extLst>
              <p:ext uri="{D42A27DB-BD31-4B8C-83A1-F6EECF244321}">
                <p14:modId xmlns:p14="http://schemas.microsoft.com/office/powerpoint/2010/main" val="2612959806"/>
              </p:ext>
            </p:extLst>
          </p:nvPr>
        </p:nvGraphicFramePr>
        <p:xfrm>
          <a:off x="188942" y="1923791"/>
          <a:ext cx="3510573" cy="3962400"/>
        </p:xfrm>
        <a:graphic>
          <a:graphicData uri="http://schemas.openxmlformats.org/drawingml/2006/table">
            <a:tbl>
              <a:tblPr firstRow="1" bandRow="1">
                <a:tableStyleId>{7436B53B-AF2B-4ED9-AE7D-DA19A883150E}</a:tableStyleId>
              </a:tblPr>
              <a:tblGrid>
                <a:gridCol w="3510573">
                  <a:extLst>
                    <a:ext uri="{9D8B030D-6E8A-4147-A177-3AD203B41FA5}">
                      <a16:colId xmlns:a16="http://schemas.microsoft.com/office/drawing/2014/main" val="4099220719"/>
                    </a:ext>
                  </a:extLst>
                </a:gridCol>
              </a:tblGrid>
              <a:tr h="393889">
                <a:tc>
                  <a:txBody>
                    <a:bodyPr/>
                    <a:lstStyle/>
                    <a:p>
                      <a:r>
                        <a:rPr lang="en-GB" sz="2000" dirty="0">
                          <a:solidFill>
                            <a:schemeClr val="accent5">
                              <a:lumMod val="50000"/>
                            </a:schemeClr>
                          </a:solidFill>
                        </a:rPr>
                        <a:t>1. </a:t>
                      </a:r>
                      <a:r>
                        <a:rPr lang="en-GB" sz="2000" dirty="0" err="1">
                          <a:solidFill>
                            <a:schemeClr val="accent5">
                              <a:lumMod val="50000"/>
                            </a:schemeClr>
                          </a:solidFill>
                        </a:rPr>
                        <a:t>problématique</a:t>
                      </a:r>
                      <a:endParaRPr lang="en-GB" sz="2000" dirty="0">
                        <a:solidFill>
                          <a:schemeClr val="accent5">
                            <a:lumMod val="50000"/>
                          </a:schemeClr>
                        </a:solidFill>
                      </a:endParaRPr>
                    </a:p>
                  </a:txBody>
                  <a:tcPr>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7521949"/>
                  </a:ext>
                </a:extLst>
              </a:tr>
              <a:tr h="393889">
                <a:tc>
                  <a:txBody>
                    <a:bodyPr/>
                    <a:lstStyle/>
                    <a:p>
                      <a:r>
                        <a:rPr lang="en-GB" sz="2000" dirty="0">
                          <a:solidFill>
                            <a:schemeClr val="accent5">
                              <a:lumMod val="50000"/>
                            </a:schemeClr>
                          </a:solidFill>
                        </a:rPr>
                        <a:t>2. un petit voyage</a:t>
                      </a:r>
                    </a:p>
                  </a:txBody>
                  <a:tcPr>
                    <a:lnT w="12700" cap="flat" cmpd="sng" algn="ctr">
                      <a:solidFill>
                        <a:schemeClr val="accent5">
                          <a:lumMod val="50000"/>
                        </a:schemeClr>
                      </a:solidFill>
                      <a:prstDash val="solid"/>
                      <a:round/>
                      <a:headEnd type="none" w="med" len="med"/>
                      <a:tailEnd type="none" w="med" len="med"/>
                    </a:lnT>
                  </a:tcPr>
                </a:tc>
                <a:extLst>
                  <a:ext uri="{0D108BD9-81ED-4DB2-BD59-A6C34878D82A}">
                    <a16:rowId xmlns:a16="http://schemas.microsoft.com/office/drawing/2014/main" val="1382858401"/>
                  </a:ext>
                </a:extLst>
              </a:tr>
              <a:tr h="393889">
                <a:tc>
                  <a:txBody>
                    <a:bodyPr/>
                    <a:lstStyle/>
                    <a:p>
                      <a:r>
                        <a:rPr lang="en-GB" sz="2000" dirty="0">
                          <a:solidFill>
                            <a:schemeClr val="accent5">
                              <a:lumMod val="50000"/>
                            </a:schemeClr>
                          </a:solidFill>
                        </a:rPr>
                        <a:t>3. </a:t>
                      </a:r>
                      <a:r>
                        <a:rPr lang="en-GB" sz="2000" dirty="0" err="1">
                          <a:solidFill>
                            <a:schemeClr val="accent5">
                              <a:lumMod val="50000"/>
                            </a:schemeClr>
                          </a:solidFill>
                        </a:rPr>
                        <a:t>parler</a:t>
                      </a:r>
                      <a:r>
                        <a:rPr lang="en-GB" sz="2000" dirty="0">
                          <a:solidFill>
                            <a:schemeClr val="accent5">
                              <a:lumMod val="50000"/>
                            </a:schemeClr>
                          </a:solidFill>
                        </a:rPr>
                        <a:t>, </a:t>
                      </a:r>
                      <a:r>
                        <a:rPr lang="en-GB" sz="2000" dirty="0" err="1">
                          <a:solidFill>
                            <a:schemeClr val="accent5">
                              <a:lumMod val="50000"/>
                            </a:schemeClr>
                          </a:solidFill>
                        </a:rPr>
                        <a:t>écouter</a:t>
                      </a:r>
                      <a:r>
                        <a:rPr lang="en-GB" sz="2000" dirty="0">
                          <a:solidFill>
                            <a:schemeClr val="accent5">
                              <a:lumMod val="50000"/>
                            </a:schemeClr>
                          </a:solidFill>
                        </a:rPr>
                        <a:t>, lire</a:t>
                      </a:r>
                      <a:r>
                        <a:rPr lang="en-GB" sz="2000" baseline="0" dirty="0">
                          <a:solidFill>
                            <a:schemeClr val="accent5">
                              <a:lumMod val="50000"/>
                            </a:schemeClr>
                          </a:solidFill>
                        </a:rPr>
                        <a:t> et …</a:t>
                      </a:r>
                      <a:endParaRPr lang="en-GB" sz="2000" dirty="0">
                        <a:solidFill>
                          <a:schemeClr val="accent5">
                            <a:lumMod val="50000"/>
                          </a:schemeClr>
                        </a:solidFill>
                      </a:endParaRPr>
                    </a:p>
                  </a:txBody>
                  <a:tcPr/>
                </a:tc>
                <a:extLst>
                  <a:ext uri="{0D108BD9-81ED-4DB2-BD59-A6C34878D82A}">
                    <a16:rowId xmlns:a16="http://schemas.microsoft.com/office/drawing/2014/main" val="1741217812"/>
                  </a:ext>
                </a:extLst>
              </a:tr>
              <a:tr h="393889">
                <a:tc>
                  <a:txBody>
                    <a:bodyPr/>
                    <a:lstStyle/>
                    <a:p>
                      <a:r>
                        <a:rPr lang="en-GB" sz="2000" dirty="0">
                          <a:solidFill>
                            <a:schemeClr val="accent5">
                              <a:lumMod val="50000"/>
                            </a:schemeClr>
                          </a:solidFill>
                        </a:rPr>
                        <a:t>4. le contraire: faire beau</a:t>
                      </a:r>
                    </a:p>
                  </a:txBody>
                  <a:tcPr/>
                </a:tc>
                <a:extLst>
                  <a:ext uri="{0D108BD9-81ED-4DB2-BD59-A6C34878D82A}">
                    <a16:rowId xmlns:a16="http://schemas.microsoft.com/office/drawing/2014/main" val="287490459"/>
                  </a:ext>
                </a:extLst>
              </a:tr>
              <a:tr h="393889">
                <a:tc>
                  <a:txBody>
                    <a:bodyPr/>
                    <a:lstStyle/>
                    <a:p>
                      <a:r>
                        <a:rPr lang="en-GB" sz="2000" dirty="0">
                          <a:solidFill>
                            <a:schemeClr val="accent5">
                              <a:lumMod val="50000"/>
                            </a:schemeClr>
                          </a:solidFill>
                        </a:rPr>
                        <a:t>5. je </a:t>
                      </a:r>
                      <a:r>
                        <a:rPr lang="en-GB" sz="2000" dirty="0" err="1">
                          <a:solidFill>
                            <a:schemeClr val="accent5">
                              <a:lumMod val="50000"/>
                            </a:schemeClr>
                          </a:solidFill>
                        </a:rPr>
                        <a:t>porte</a:t>
                      </a:r>
                      <a:r>
                        <a:rPr lang="en-GB" sz="2000" dirty="0">
                          <a:solidFill>
                            <a:schemeClr val="accent5">
                              <a:lumMod val="50000"/>
                            </a:schemeClr>
                          </a:solidFill>
                        </a:rPr>
                        <a:t> …</a:t>
                      </a:r>
                    </a:p>
                  </a:txBody>
                  <a:tcPr/>
                </a:tc>
                <a:extLst>
                  <a:ext uri="{0D108BD9-81ED-4DB2-BD59-A6C34878D82A}">
                    <a16:rowId xmlns:a16="http://schemas.microsoft.com/office/drawing/2014/main" val="837114526"/>
                  </a:ext>
                </a:extLst>
              </a:tr>
              <a:tr h="393889">
                <a:tc>
                  <a:txBody>
                    <a:bodyPr/>
                    <a:lstStyle/>
                    <a:p>
                      <a:r>
                        <a:rPr lang="en-GB" sz="2000" dirty="0">
                          <a:solidFill>
                            <a:schemeClr val="accent5">
                              <a:lumMod val="50000"/>
                            </a:schemeClr>
                          </a:solidFill>
                        </a:rPr>
                        <a:t>6. je </a:t>
                      </a:r>
                      <a:r>
                        <a:rPr lang="en-GB" sz="2000" dirty="0" err="1">
                          <a:solidFill>
                            <a:schemeClr val="accent5">
                              <a:lumMod val="50000"/>
                            </a:schemeClr>
                          </a:solidFill>
                        </a:rPr>
                        <a:t>fais</a:t>
                      </a:r>
                      <a:r>
                        <a:rPr lang="en-GB" sz="2000" dirty="0">
                          <a:solidFill>
                            <a:schemeClr val="accent5">
                              <a:lumMod val="50000"/>
                            </a:schemeClr>
                          </a:solidFill>
                        </a:rPr>
                        <a:t> … </a:t>
                      </a:r>
                      <a:r>
                        <a:rPr lang="en-GB" sz="2000" dirty="0" err="1">
                          <a:solidFill>
                            <a:schemeClr val="accent5">
                              <a:lumMod val="50000"/>
                            </a:schemeClr>
                          </a:solidFill>
                        </a:rPr>
                        <a:t>dans</a:t>
                      </a:r>
                      <a:r>
                        <a:rPr lang="en-GB" sz="2000" dirty="0">
                          <a:solidFill>
                            <a:schemeClr val="accent5">
                              <a:lumMod val="50000"/>
                            </a:schemeClr>
                          </a:solidFill>
                        </a:rPr>
                        <a:t> le </a:t>
                      </a:r>
                      <a:r>
                        <a:rPr lang="en-GB" sz="2000" dirty="0" err="1">
                          <a:solidFill>
                            <a:schemeClr val="accent5">
                              <a:lumMod val="50000"/>
                            </a:schemeClr>
                          </a:solidFill>
                        </a:rPr>
                        <a:t>parc</a:t>
                      </a:r>
                      <a:endParaRPr lang="en-GB" sz="2000" dirty="0">
                        <a:solidFill>
                          <a:schemeClr val="accent5">
                            <a:lumMod val="50000"/>
                          </a:schemeClr>
                        </a:solidFill>
                      </a:endParaRPr>
                    </a:p>
                  </a:txBody>
                  <a:tcPr/>
                </a:tc>
                <a:extLst>
                  <a:ext uri="{0D108BD9-81ED-4DB2-BD59-A6C34878D82A}">
                    <a16:rowId xmlns:a16="http://schemas.microsoft.com/office/drawing/2014/main" val="1769562885"/>
                  </a:ext>
                </a:extLst>
              </a:tr>
              <a:tr h="393889">
                <a:tc>
                  <a:txBody>
                    <a:bodyPr/>
                    <a:lstStyle/>
                    <a:p>
                      <a:r>
                        <a:rPr lang="en-GB" sz="2000" dirty="0">
                          <a:solidFill>
                            <a:schemeClr val="accent5">
                              <a:lumMod val="50000"/>
                            </a:schemeClr>
                          </a:solidFill>
                        </a:rPr>
                        <a:t>7.</a:t>
                      </a:r>
                      <a:r>
                        <a:rPr lang="en-GB" sz="2000" baseline="0" dirty="0">
                          <a:solidFill>
                            <a:schemeClr val="accent5">
                              <a:lumMod val="50000"/>
                            </a:schemeClr>
                          </a:solidFill>
                        </a:rPr>
                        <a:t> faire les courses </a:t>
                      </a:r>
                      <a:endParaRPr lang="en-GB" sz="2000" dirty="0">
                        <a:solidFill>
                          <a:schemeClr val="accent5">
                            <a:lumMod val="50000"/>
                          </a:schemeClr>
                        </a:solidFill>
                      </a:endParaRPr>
                    </a:p>
                  </a:txBody>
                  <a:tcPr/>
                </a:tc>
                <a:extLst>
                  <a:ext uri="{0D108BD9-81ED-4DB2-BD59-A6C34878D82A}">
                    <a16:rowId xmlns:a16="http://schemas.microsoft.com/office/drawing/2014/main" val="4076347275"/>
                  </a:ext>
                </a:extLst>
              </a:tr>
              <a:tr h="393889">
                <a:tc>
                  <a:txBody>
                    <a:bodyPr/>
                    <a:lstStyle/>
                    <a:p>
                      <a:r>
                        <a:rPr lang="en-GB" sz="2000" dirty="0">
                          <a:solidFill>
                            <a:schemeClr val="accent5">
                              <a:lumMod val="50000"/>
                            </a:schemeClr>
                          </a:solidFill>
                        </a:rPr>
                        <a:t>8. un </a:t>
                      </a:r>
                      <a:r>
                        <a:rPr lang="en-GB" sz="2000" dirty="0" err="1">
                          <a:solidFill>
                            <a:schemeClr val="accent5">
                              <a:lumMod val="50000"/>
                            </a:schemeClr>
                          </a:solidFill>
                        </a:rPr>
                        <a:t>véhicule</a:t>
                      </a:r>
                      <a:endParaRPr lang="en-GB" sz="2000" dirty="0">
                        <a:solidFill>
                          <a:schemeClr val="accent5">
                            <a:lumMod val="50000"/>
                          </a:schemeClr>
                        </a:solidFill>
                      </a:endParaRPr>
                    </a:p>
                  </a:txBody>
                  <a:tcPr/>
                </a:tc>
                <a:extLst>
                  <a:ext uri="{0D108BD9-81ED-4DB2-BD59-A6C34878D82A}">
                    <a16:rowId xmlns:a16="http://schemas.microsoft.com/office/drawing/2014/main" val="3450050900"/>
                  </a:ext>
                </a:extLst>
              </a:tr>
              <a:tr h="393889">
                <a:tc>
                  <a:txBody>
                    <a:bodyPr/>
                    <a:lstStyle/>
                    <a:p>
                      <a:r>
                        <a:rPr lang="en-GB" sz="2000" dirty="0">
                          <a:solidFill>
                            <a:schemeClr val="accent5">
                              <a:lumMod val="50000"/>
                            </a:schemeClr>
                          </a:solidFill>
                        </a:rPr>
                        <a:t>9. le prof </a:t>
                      </a:r>
                      <a:r>
                        <a:rPr lang="en-GB" sz="2000" dirty="0" err="1">
                          <a:solidFill>
                            <a:schemeClr val="accent5">
                              <a:lumMod val="50000"/>
                            </a:schemeClr>
                          </a:solidFill>
                        </a:rPr>
                        <a:t>écrit</a:t>
                      </a:r>
                      <a:r>
                        <a:rPr lang="en-GB" sz="2000" dirty="0">
                          <a:solidFill>
                            <a:schemeClr val="accent5">
                              <a:lumMod val="50000"/>
                            </a:schemeClr>
                          </a:solidFill>
                        </a:rPr>
                        <a:t> au …</a:t>
                      </a:r>
                    </a:p>
                  </a:txBody>
                  <a:tcPr/>
                </a:tc>
                <a:extLst>
                  <a:ext uri="{0D108BD9-81ED-4DB2-BD59-A6C34878D82A}">
                    <a16:rowId xmlns:a16="http://schemas.microsoft.com/office/drawing/2014/main" val="1248792560"/>
                  </a:ext>
                </a:extLst>
              </a:tr>
              <a:tr h="393889">
                <a:tc>
                  <a:txBody>
                    <a:bodyPr/>
                    <a:lstStyle/>
                    <a:p>
                      <a:r>
                        <a:rPr lang="en-GB" sz="2000" dirty="0">
                          <a:solidFill>
                            <a:schemeClr val="accent5">
                              <a:lumMod val="50000"/>
                            </a:schemeClr>
                          </a:solidFill>
                        </a:rPr>
                        <a:t>10. bon</a:t>
                      </a:r>
                    </a:p>
                  </a:txBody>
                  <a:tcPr/>
                </a:tc>
                <a:extLst>
                  <a:ext uri="{0D108BD9-81ED-4DB2-BD59-A6C34878D82A}">
                    <a16:rowId xmlns:a16="http://schemas.microsoft.com/office/drawing/2014/main" val="64254713"/>
                  </a:ext>
                </a:extLst>
              </a:tr>
            </a:tbl>
          </a:graphicData>
        </a:graphic>
      </p:graphicFrame>
      <p:grpSp>
        <p:nvGrpSpPr>
          <p:cNvPr id="9" name="Group 8"/>
          <p:cNvGrpSpPr/>
          <p:nvPr/>
        </p:nvGrpSpPr>
        <p:grpSpPr>
          <a:xfrm>
            <a:off x="6677418" y="2333675"/>
            <a:ext cx="2231298" cy="2740199"/>
            <a:chOff x="6479774" y="2344392"/>
            <a:chExt cx="2231298" cy="2740199"/>
          </a:xfrm>
        </p:grpSpPr>
        <p:grpSp>
          <p:nvGrpSpPr>
            <p:cNvPr id="10" name="Group 9"/>
            <p:cNvGrpSpPr/>
            <p:nvPr/>
          </p:nvGrpSpPr>
          <p:grpSpPr>
            <a:xfrm>
              <a:off x="7839866" y="2344392"/>
              <a:ext cx="871206" cy="2740199"/>
              <a:chOff x="6486856" y="2435883"/>
              <a:chExt cx="871206" cy="2740199"/>
            </a:xfrm>
          </p:grpSpPr>
          <p:sp>
            <p:nvSpPr>
              <p:cNvPr id="12" name="Rectangle 11"/>
              <p:cNvSpPr/>
              <p:nvPr/>
            </p:nvSpPr>
            <p:spPr>
              <a:xfrm>
                <a:off x="6486856" y="2435883"/>
                <a:ext cx="428409" cy="3619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941344" y="4812715"/>
                <a:ext cx="416718" cy="36336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6479774" y="3530714"/>
              <a:ext cx="430614" cy="36935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4" name="Table 13"/>
          <p:cNvGraphicFramePr>
            <a:graphicFrameLocks noGrp="1"/>
          </p:cNvGraphicFramePr>
          <p:nvPr>
            <p:extLst>
              <p:ext uri="{D42A27DB-BD31-4B8C-83A1-F6EECF244321}">
                <p14:modId xmlns:p14="http://schemas.microsoft.com/office/powerpoint/2010/main" val="2252123727"/>
              </p:ext>
            </p:extLst>
          </p:nvPr>
        </p:nvGraphicFramePr>
        <p:xfrm>
          <a:off x="3963032" y="1892508"/>
          <a:ext cx="1806224" cy="3993683"/>
        </p:xfrm>
        <a:graphic>
          <a:graphicData uri="http://schemas.openxmlformats.org/drawingml/2006/table">
            <a:tbl>
              <a:tblPr firstRow="1" bandRow="1">
                <a:tableStyleId>{7436B53B-AF2B-4ED9-AE7D-DA19A883150E}</a:tableStyleId>
              </a:tblPr>
              <a:tblGrid>
                <a:gridCol w="451556">
                  <a:extLst>
                    <a:ext uri="{9D8B030D-6E8A-4147-A177-3AD203B41FA5}">
                      <a16:colId xmlns:a16="http://schemas.microsoft.com/office/drawing/2014/main" val="1144635332"/>
                    </a:ext>
                  </a:extLst>
                </a:gridCol>
                <a:gridCol w="451556">
                  <a:extLst>
                    <a:ext uri="{9D8B030D-6E8A-4147-A177-3AD203B41FA5}">
                      <a16:colId xmlns:a16="http://schemas.microsoft.com/office/drawing/2014/main" val="388650844"/>
                    </a:ext>
                  </a:extLst>
                </a:gridCol>
                <a:gridCol w="451556">
                  <a:extLst>
                    <a:ext uri="{9D8B030D-6E8A-4147-A177-3AD203B41FA5}">
                      <a16:colId xmlns:a16="http://schemas.microsoft.com/office/drawing/2014/main" val="855901060"/>
                    </a:ext>
                  </a:extLst>
                </a:gridCol>
                <a:gridCol w="451556">
                  <a:extLst>
                    <a:ext uri="{9D8B030D-6E8A-4147-A177-3AD203B41FA5}">
                      <a16:colId xmlns:a16="http://schemas.microsoft.com/office/drawing/2014/main" val="4171689792"/>
                    </a:ext>
                  </a:extLst>
                </a:gridCol>
              </a:tblGrid>
              <a:tr h="427523">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1939782"/>
                  </a:ext>
                </a:extLst>
              </a:tr>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5630687"/>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00161025"/>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9541496"/>
                  </a:ext>
                </a:extLst>
              </a:tr>
              <a:tr h="370840">
                <a:tc>
                  <a:txBody>
                    <a:bodyPr/>
                    <a:lstStyle/>
                    <a:p>
                      <a:pPr algn="ctr"/>
                      <a:endParaRPr lang="en-GB" sz="2000" b="1"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U</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647244924"/>
                  </a:ext>
                </a:extLst>
              </a:tr>
              <a:tr h="370840">
                <a:tc>
                  <a:txBody>
                    <a:bodyPr/>
                    <a:lstStyle/>
                    <a:p>
                      <a:pPr algn="ctr"/>
                      <a:r>
                        <a:rPr lang="en-GB" sz="2000" b="1" dirty="0">
                          <a:solidFill>
                            <a:schemeClr val="accent5">
                              <a:lumMod val="50000"/>
                            </a:schemeClr>
                          </a:solidFill>
                        </a:rPr>
                        <a:t>U</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245384464"/>
                  </a:ext>
                </a:extLst>
              </a:tr>
              <a:tr h="370840">
                <a:tc>
                  <a:txBody>
                    <a:bodyPr/>
                    <a:lstStyle/>
                    <a:p>
                      <a:pPr algn="ctr"/>
                      <a:r>
                        <a:rPr lang="en-GB" sz="2000" b="1" dirty="0">
                          <a:solidFill>
                            <a:schemeClr val="accent5">
                              <a:lumMod val="50000"/>
                            </a:schemeClr>
                          </a:solidFill>
                        </a:rPr>
                        <a:t>F</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A</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I</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R</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060811"/>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661827"/>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9198955"/>
                  </a:ext>
                </a:extLst>
              </a:tr>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47541950"/>
                  </a:ext>
                </a:extLst>
              </a:tr>
            </a:tbl>
          </a:graphicData>
        </a:graphic>
      </p:graphicFrame>
      <p:sp>
        <p:nvSpPr>
          <p:cNvPr id="15" name="Rectangle 14"/>
          <p:cNvSpPr/>
          <p:nvPr/>
        </p:nvSpPr>
        <p:spPr>
          <a:xfrm>
            <a:off x="5334000" y="3919538"/>
            <a:ext cx="431757" cy="371475"/>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6228773" y="4315334"/>
            <a:ext cx="2241712" cy="369353"/>
            <a:chOff x="6214486" y="4315334"/>
            <a:chExt cx="2241712" cy="369353"/>
          </a:xfrm>
        </p:grpSpPr>
        <p:sp>
          <p:nvSpPr>
            <p:cNvPr id="17" name="Rectangle 16"/>
            <p:cNvSpPr/>
            <p:nvPr/>
          </p:nvSpPr>
          <p:spPr>
            <a:xfrm>
              <a:off x="6214486" y="4315334"/>
              <a:ext cx="430614" cy="36935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025584" y="4315334"/>
              <a:ext cx="430614" cy="36935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p:cNvSpPr/>
          <p:nvPr/>
        </p:nvSpPr>
        <p:spPr>
          <a:xfrm>
            <a:off x="8491996" y="3120377"/>
            <a:ext cx="416719" cy="377145"/>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138159" y="2024743"/>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9032249" y="2020167"/>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992604" y="2020167"/>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1287769" y="2015591"/>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694018" y="2397859"/>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9032249" y="2397859"/>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9506578" y="2402535"/>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8123325" y="2726908"/>
            <a:ext cx="249965" cy="31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9032249" y="2781311"/>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771230" y="319537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153565" y="3166205"/>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9010467" y="317678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0873334" y="317678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848389" y="357250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348320" y="3546668"/>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9074809" y="358157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517317" y="3973111"/>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9977770" y="3572508"/>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4991834" y="3960492"/>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010468" y="399025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868825" y="399025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7694018" y="3977000"/>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517317" y="436784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5410930" y="435887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6821302" y="4372203"/>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9011781" y="435887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0873333" y="436784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11784937" y="435887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8123325" y="476002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9069158" y="4751043"/>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8123325" y="354666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0877276" y="4796912"/>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9069157" y="5186453"/>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9977769" y="518155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9069156" y="556175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8575374" y="556934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Google Shape;147;p2"/>
          <p:cNvSpPr/>
          <p:nvPr/>
        </p:nvSpPr>
        <p:spPr>
          <a:xfrm>
            <a:off x="9741709" y="249869"/>
            <a:ext cx="2168211" cy="355163"/>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lire, </a:t>
            </a:r>
            <a:r>
              <a:rPr lang="en-GB" sz="1800" b="1" i="0" u="none" strike="noStrike" cap="none" dirty="0" err="1">
                <a:solidFill>
                  <a:srgbClr val="FFFFFF"/>
                </a:solidFill>
                <a:latin typeface="Century Gothic"/>
                <a:ea typeface="Century Gothic"/>
                <a:cs typeface="Century Gothic"/>
                <a:sym typeface="Century Gothic"/>
              </a:rPr>
              <a:t>écrire</a:t>
            </a:r>
            <a:r>
              <a:rPr lang="en-GB" sz="1800" b="1" i="0" u="none" strike="noStrike" cap="none" dirty="0">
                <a:solidFill>
                  <a:srgbClr val="FFFFFF"/>
                </a:solidFill>
                <a:latin typeface="Century Gothic"/>
                <a:ea typeface="Century Gothic"/>
                <a:cs typeface="Century Gothic"/>
                <a:sym typeface="Century Gothic"/>
              </a:rPr>
              <a:t>, </a:t>
            </a:r>
            <a:r>
              <a:rPr lang="en-GB" sz="1800" b="1" i="0" u="none" strike="noStrike" cap="none" dirty="0" err="1">
                <a:solidFill>
                  <a:srgbClr val="FFFFFF"/>
                </a:solidFill>
                <a:latin typeface="Century Gothic"/>
                <a:ea typeface="Century Gothic"/>
                <a:cs typeface="Century Gothic"/>
                <a:sym typeface="Century Gothic"/>
              </a:rPr>
              <a:t>parler</a:t>
            </a:r>
            <a:endParaRPr sz="1800" b="1" i="0" u="none" strike="noStrike" cap="none"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0221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4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4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4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4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4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4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51"/>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0" nodeType="clickEffect">
                                  <p:stCondLst>
                                    <p:cond delay="0"/>
                                  </p:stCondLst>
                                  <p:childTnLst>
                                    <p:set>
                                      <p:cBhvr>
                                        <p:cTn id="134" dur="1" fill="hold">
                                          <p:stCondLst>
                                            <p:cond delay="0"/>
                                          </p:stCondLst>
                                        </p:cTn>
                                        <p:tgtEl>
                                          <p:spTgt spid="52"/>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53"/>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5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pic>
        <p:nvPicPr>
          <p:cNvPr id="145" name="Google Shape;145;p2"/>
          <p:cNvPicPr preferRelativeResize="0"/>
          <p:nvPr/>
        </p:nvPicPr>
        <p:blipFill rotWithShape="1">
          <a:blip r:embed="rId3">
            <a:alphaModFix/>
          </a:blip>
          <a:srcRect/>
          <a:stretch/>
        </p:blipFill>
        <p:spPr>
          <a:xfrm>
            <a:off x="-1" y="296864"/>
            <a:ext cx="6457246" cy="867128"/>
          </a:xfrm>
          <a:prstGeom prst="rect">
            <a:avLst/>
          </a:prstGeom>
          <a:noFill/>
          <a:ln>
            <a:noFill/>
          </a:ln>
        </p:spPr>
      </p:pic>
      <p:sp>
        <p:nvSpPr>
          <p:cNvPr id="146" name="Google Shape;146;p2"/>
          <p:cNvSpPr txBox="1">
            <a:spLocks noGrp="1"/>
          </p:cNvSpPr>
          <p:nvPr>
            <p:ph type="title"/>
          </p:nvPr>
        </p:nvSpPr>
        <p:spPr>
          <a:xfrm>
            <a:off x="188942" y="296864"/>
            <a:ext cx="5265384"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Vocabulaire</a:t>
            </a:r>
            <a:endParaRPr sz="3600" b="1">
              <a:solidFill>
                <a:schemeClr val="lt1"/>
              </a:solidFill>
            </a:endParaRPr>
          </a:p>
        </p:txBody>
      </p:sp>
      <p:graphicFrame>
        <p:nvGraphicFramePr>
          <p:cNvPr id="6" name="Table 5"/>
          <p:cNvGraphicFramePr>
            <a:graphicFrameLocks noGrp="1"/>
          </p:cNvGraphicFramePr>
          <p:nvPr/>
        </p:nvGraphicFramePr>
        <p:xfrm>
          <a:off x="5769256" y="1923791"/>
          <a:ext cx="6321784" cy="3962400"/>
        </p:xfrm>
        <a:graphic>
          <a:graphicData uri="http://schemas.openxmlformats.org/drawingml/2006/table">
            <a:tbl>
              <a:tblPr firstRow="1" bandRow="1">
                <a:tableStyleId>{7436B53B-AF2B-4ED9-AE7D-DA19A883150E}</a:tableStyleId>
              </a:tblPr>
              <a:tblGrid>
                <a:gridCol w="451556">
                  <a:extLst>
                    <a:ext uri="{9D8B030D-6E8A-4147-A177-3AD203B41FA5}">
                      <a16:colId xmlns:a16="http://schemas.microsoft.com/office/drawing/2014/main" val="582143934"/>
                    </a:ext>
                  </a:extLst>
                </a:gridCol>
                <a:gridCol w="451556">
                  <a:extLst>
                    <a:ext uri="{9D8B030D-6E8A-4147-A177-3AD203B41FA5}">
                      <a16:colId xmlns:a16="http://schemas.microsoft.com/office/drawing/2014/main" val="3477130466"/>
                    </a:ext>
                  </a:extLst>
                </a:gridCol>
                <a:gridCol w="451556">
                  <a:extLst>
                    <a:ext uri="{9D8B030D-6E8A-4147-A177-3AD203B41FA5}">
                      <a16:colId xmlns:a16="http://schemas.microsoft.com/office/drawing/2014/main" val="3558036712"/>
                    </a:ext>
                  </a:extLst>
                </a:gridCol>
                <a:gridCol w="451556">
                  <a:extLst>
                    <a:ext uri="{9D8B030D-6E8A-4147-A177-3AD203B41FA5}">
                      <a16:colId xmlns:a16="http://schemas.microsoft.com/office/drawing/2014/main" val="3283555029"/>
                    </a:ext>
                  </a:extLst>
                </a:gridCol>
                <a:gridCol w="451556">
                  <a:extLst>
                    <a:ext uri="{9D8B030D-6E8A-4147-A177-3AD203B41FA5}">
                      <a16:colId xmlns:a16="http://schemas.microsoft.com/office/drawing/2014/main" val="2456104817"/>
                    </a:ext>
                  </a:extLst>
                </a:gridCol>
                <a:gridCol w="451556">
                  <a:extLst>
                    <a:ext uri="{9D8B030D-6E8A-4147-A177-3AD203B41FA5}">
                      <a16:colId xmlns:a16="http://schemas.microsoft.com/office/drawing/2014/main" val="271748248"/>
                    </a:ext>
                  </a:extLst>
                </a:gridCol>
                <a:gridCol w="451556">
                  <a:extLst>
                    <a:ext uri="{9D8B030D-6E8A-4147-A177-3AD203B41FA5}">
                      <a16:colId xmlns:a16="http://schemas.microsoft.com/office/drawing/2014/main" val="3367005210"/>
                    </a:ext>
                  </a:extLst>
                </a:gridCol>
                <a:gridCol w="451556">
                  <a:extLst>
                    <a:ext uri="{9D8B030D-6E8A-4147-A177-3AD203B41FA5}">
                      <a16:colId xmlns:a16="http://schemas.microsoft.com/office/drawing/2014/main" val="2569981655"/>
                    </a:ext>
                  </a:extLst>
                </a:gridCol>
                <a:gridCol w="451556">
                  <a:extLst>
                    <a:ext uri="{9D8B030D-6E8A-4147-A177-3AD203B41FA5}">
                      <a16:colId xmlns:a16="http://schemas.microsoft.com/office/drawing/2014/main" val="2790647050"/>
                    </a:ext>
                  </a:extLst>
                </a:gridCol>
                <a:gridCol w="451556">
                  <a:extLst>
                    <a:ext uri="{9D8B030D-6E8A-4147-A177-3AD203B41FA5}">
                      <a16:colId xmlns:a16="http://schemas.microsoft.com/office/drawing/2014/main" val="3029556851"/>
                    </a:ext>
                  </a:extLst>
                </a:gridCol>
                <a:gridCol w="451556">
                  <a:extLst>
                    <a:ext uri="{9D8B030D-6E8A-4147-A177-3AD203B41FA5}">
                      <a16:colId xmlns:a16="http://schemas.microsoft.com/office/drawing/2014/main" val="905955815"/>
                    </a:ext>
                  </a:extLst>
                </a:gridCol>
                <a:gridCol w="451556">
                  <a:extLst>
                    <a:ext uri="{9D8B030D-6E8A-4147-A177-3AD203B41FA5}">
                      <a16:colId xmlns:a16="http://schemas.microsoft.com/office/drawing/2014/main" val="271660464"/>
                    </a:ext>
                  </a:extLst>
                </a:gridCol>
                <a:gridCol w="451556">
                  <a:extLst>
                    <a:ext uri="{9D8B030D-6E8A-4147-A177-3AD203B41FA5}">
                      <a16:colId xmlns:a16="http://schemas.microsoft.com/office/drawing/2014/main" val="1815903981"/>
                    </a:ext>
                  </a:extLst>
                </a:gridCol>
                <a:gridCol w="451556">
                  <a:extLst>
                    <a:ext uri="{9D8B030D-6E8A-4147-A177-3AD203B41FA5}">
                      <a16:colId xmlns:a16="http://schemas.microsoft.com/office/drawing/2014/main" val="1587351443"/>
                    </a:ext>
                  </a:extLst>
                </a:gridCol>
              </a:tblGrid>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C</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767557"/>
                  </a:ext>
                </a:extLst>
              </a:tr>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i="0" u="none" strike="noStrike" cap="none" dirty="0">
                        <a:solidFill>
                          <a:schemeClr val="accent5">
                            <a:lumMod val="50000"/>
                          </a:schemeClr>
                        </a:solidFill>
                        <a:latin typeface="Century Gothic"/>
                        <a:ea typeface="Century Gothic"/>
                        <a:cs typeface="Century Gothic"/>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alpha val="0"/>
                      </a:schemeClr>
                    </a:solidFill>
                  </a:tcPr>
                </a:tc>
                <a:tc>
                  <a:txBody>
                    <a:bodyPr/>
                    <a:lstStyle/>
                    <a:p>
                      <a:pPr algn="ctr"/>
                      <a:r>
                        <a:rPr lang="en-GB" sz="2000" b="1" dirty="0">
                          <a:solidFill>
                            <a:schemeClr val="accent5">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U</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07126823"/>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rgbClr val="FF6600"/>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0744394"/>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accent5">
                          <a:lumMod val="50000"/>
                        </a:schemeClr>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F</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A</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I</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R</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6600"/>
                          </a:solidFill>
                        </a:rPr>
                        <a:t>M</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107138"/>
                  </a:ext>
                </a:extLst>
              </a:tr>
              <a:tr h="370840">
                <a:tc>
                  <a:txBody>
                    <a:bodyPr/>
                    <a:lstStyle/>
                    <a:p>
                      <a:pPr algn="ctr"/>
                      <a:r>
                        <a:rPr lang="en-GB" sz="2000" b="1" dirty="0">
                          <a:solidFill>
                            <a:schemeClr val="accent5">
                              <a:lumMod val="50000"/>
                            </a:schemeClr>
                          </a:solidFill>
                        </a:rPr>
                        <a:t>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C</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I</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3503587"/>
                  </a:ext>
                </a:extLst>
              </a:tr>
              <a:tr h="370840">
                <a:tc>
                  <a:txBody>
                    <a:bodyPr/>
                    <a:lstStyle/>
                    <a:p>
                      <a:pPr algn="ctr"/>
                      <a:r>
                        <a:rPr lang="en-GB" sz="2000" b="1" dirty="0">
                          <a:solidFill>
                            <a:schemeClr val="accent5">
                              <a:lumMod val="50000"/>
                            </a:schemeClr>
                          </a:solidFill>
                        </a:rPr>
                        <a:t>P</a:t>
                      </a:r>
                    </a:p>
                  </a:txBody>
                  <a:tcPr>
                    <a:lnL w="12700" cap="flat" cmpd="sng" algn="ctr">
                      <a:solidFill>
                        <a:schemeClr val="tx1"/>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R</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O</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M</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813138"/>
                  </a:ext>
                </a:extLst>
              </a:tr>
              <a:tr h="370840">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L</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S</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M</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3968999"/>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tcPr>
                </a:tc>
                <a:extLst>
                  <a:ext uri="{0D108BD9-81ED-4DB2-BD59-A6C34878D82A}">
                    <a16:rowId xmlns:a16="http://schemas.microsoft.com/office/drawing/2014/main" val="403748154"/>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T</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750452913"/>
                  </a:ext>
                </a:extLst>
              </a:tr>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rgbClr val="FF66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122751571"/>
                  </a:ext>
                </a:extLst>
              </a:tr>
            </a:tbl>
          </a:graphicData>
        </a:graphic>
      </p:graphicFrame>
      <p:sp>
        <p:nvSpPr>
          <p:cNvPr id="7" name="Down Arrow 6"/>
          <p:cNvSpPr/>
          <p:nvPr/>
        </p:nvSpPr>
        <p:spPr>
          <a:xfrm>
            <a:off x="8956342" y="1163992"/>
            <a:ext cx="386946" cy="628650"/>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t>
            </a:r>
          </a:p>
        </p:txBody>
      </p:sp>
      <p:graphicFrame>
        <p:nvGraphicFramePr>
          <p:cNvPr id="8" name="Table 7"/>
          <p:cNvGraphicFramePr>
            <a:graphicFrameLocks noGrp="1"/>
          </p:cNvGraphicFramePr>
          <p:nvPr>
            <p:extLst>
              <p:ext uri="{D42A27DB-BD31-4B8C-83A1-F6EECF244321}">
                <p14:modId xmlns:p14="http://schemas.microsoft.com/office/powerpoint/2010/main" val="2615474029"/>
              </p:ext>
            </p:extLst>
          </p:nvPr>
        </p:nvGraphicFramePr>
        <p:xfrm>
          <a:off x="188942" y="1923791"/>
          <a:ext cx="3510573" cy="3962400"/>
        </p:xfrm>
        <a:graphic>
          <a:graphicData uri="http://schemas.openxmlformats.org/drawingml/2006/table">
            <a:tbl>
              <a:tblPr firstRow="1" bandRow="1">
                <a:tableStyleId>{7436B53B-AF2B-4ED9-AE7D-DA19A883150E}</a:tableStyleId>
              </a:tblPr>
              <a:tblGrid>
                <a:gridCol w="3510573">
                  <a:extLst>
                    <a:ext uri="{9D8B030D-6E8A-4147-A177-3AD203B41FA5}">
                      <a16:colId xmlns:a16="http://schemas.microsoft.com/office/drawing/2014/main" val="4099220719"/>
                    </a:ext>
                  </a:extLst>
                </a:gridCol>
              </a:tblGrid>
              <a:tr h="393889">
                <a:tc>
                  <a:txBody>
                    <a:bodyPr/>
                    <a:lstStyle/>
                    <a:p>
                      <a:r>
                        <a:rPr lang="en-GB" sz="2000" dirty="0">
                          <a:solidFill>
                            <a:schemeClr val="accent5">
                              <a:lumMod val="50000"/>
                            </a:schemeClr>
                          </a:solidFill>
                        </a:rPr>
                        <a:t>1. </a:t>
                      </a:r>
                      <a:r>
                        <a:rPr lang="en-GB" sz="2000" dirty="0" err="1">
                          <a:solidFill>
                            <a:schemeClr val="accent5">
                              <a:lumMod val="50000"/>
                            </a:schemeClr>
                          </a:solidFill>
                        </a:rPr>
                        <a:t>problématique</a:t>
                      </a:r>
                      <a:endParaRPr lang="en-GB" sz="2000" dirty="0">
                        <a:solidFill>
                          <a:schemeClr val="accent5">
                            <a:lumMod val="50000"/>
                          </a:schemeClr>
                        </a:solidFill>
                      </a:endParaRPr>
                    </a:p>
                  </a:txBody>
                  <a:tcPr>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7521949"/>
                  </a:ext>
                </a:extLst>
              </a:tr>
              <a:tr h="393889">
                <a:tc>
                  <a:txBody>
                    <a:bodyPr/>
                    <a:lstStyle/>
                    <a:p>
                      <a:r>
                        <a:rPr lang="en-GB" sz="2000" dirty="0">
                          <a:solidFill>
                            <a:schemeClr val="accent5">
                              <a:lumMod val="50000"/>
                            </a:schemeClr>
                          </a:solidFill>
                        </a:rPr>
                        <a:t>2. un petit voyage</a:t>
                      </a:r>
                    </a:p>
                  </a:txBody>
                  <a:tcPr>
                    <a:lnT w="12700" cap="flat" cmpd="sng" algn="ctr">
                      <a:solidFill>
                        <a:schemeClr val="accent5">
                          <a:lumMod val="50000"/>
                        </a:schemeClr>
                      </a:solidFill>
                      <a:prstDash val="solid"/>
                      <a:round/>
                      <a:headEnd type="none" w="med" len="med"/>
                      <a:tailEnd type="none" w="med" len="med"/>
                    </a:lnT>
                  </a:tcPr>
                </a:tc>
                <a:extLst>
                  <a:ext uri="{0D108BD9-81ED-4DB2-BD59-A6C34878D82A}">
                    <a16:rowId xmlns:a16="http://schemas.microsoft.com/office/drawing/2014/main" val="1382858401"/>
                  </a:ext>
                </a:extLst>
              </a:tr>
              <a:tr h="393889">
                <a:tc>
                  <a:txBody>
                    <a:bodyPr/>
                    <a:lstStyle/>
                    <a:p>
                      <a:r>
                        <a:rPr lang="en-GB" sz="2000" dirty="0">
                          <a:solidFill>
                            <a:schemeClr val="accent5">
                              <a:lumMod val="50000"/>
                            </a:schemeClr>
                          </a:solidFill>
                        </a:rPr>
                        <a:t>3. </a:t>
                      </a:r>
                      <a:r>
                        <a:rPr lang="en-GB" sz="2000" dirty="0" err="1">
                          <a:solidFill>
                            <a:schemeClr val="accent5">
                              <a:lumMod val="50000"/>
                            </a:schemeClr>
                          </a:solidFill>
                        </a:rPr>
                        <a:t>parler</a:t>
                      </a:r>
                      <a:r>
                        <a:rPr lang="en-GB" sz="2000" dirty="0">
                          <a:solidFill>
                            <a:schemeClr val="accent5">
                              <a:lumMod val="50000"/>
                            </a:schemeClr>
                          </a:solidFill>
                        </a:rPr>
                        <a:t>, </a:t>
                      </a:r>
                      <a:r>
                        <a:rPr lang="en-GB" sz="2000" dirty="0" err="1">
                          <a:solidFill>
                            <a:schemeClr val="accent5">
                              <a:lumMod val="50000"/>
                            </a:schemeClr>
                          </a:solidFill>
                        </a:rPr>
                        <a:t>écouter</a:t>
                      </a:r>
                      <a:r>
                        <a:rPr lang="en-GB" sz="2000" dirty="0">
                          <a:solidFill>
                            <a:schemeClr val="accent5">
                              <a:lumMod val="50000"/>
                            </a:schemeClr>
                          </a:solidFill>
                        </a:rPr>
                        <a:t>, lire</a:t>
                      </a:r>
                      <a:r>
                        <a:rPr lang="en-GB" sz="2000" baseline="0" dirty="0">
                          <a:solidFill>
                            <a:schemeClr val="accent5">
                              <a:lumMod val="50000"/>
                            </a:schemeClr>
                          </a:solidFill>
                        </a:rPr>
                        <a:t> et …</a:t>
                      </a:r>
                      <a:endParaRPr lang="en-GB" sz="2000" dirty="0">
                        <a:solidFill>
                          <a:schemeClr val="accent5">
                            <a:lumMod val="50000"/>
                          </a:schemeClr>
                        </a:solidFill>
                      </a:endParaRPr>
                    </a:p>
                  </a:txBody>
                  <a:tcPr/>
                </a:tc>
                <a:extLst>
                  <a:ext uri="{0D108BD9-81ED-4DB2-BD59-A6C34878D82A}">
                    <a16:rowId xmlns:a16="http://schemas.microsoft.com/office/drawing/2014/main" val="1741217812"/>
                  </a:ext>
                </a:extLst>
              </a:tr>
              <a:tr h="393889">
                <a:tc>
                  <a:txBody>
                    <a:bodyPr/>
                    <a:lstStyle/>
                    <a:p>
                      <a:r>
                        <a:rPr lang="en-GB" sz="2000" dirty="0">
                          <a:solidFill>
                            <a:schemeClr val="accent5">
                              <a:lumMod val="50000"/>
                            </a:schemeClr>
                          </a:solidFill>
                        </a:rPr>
                        <a:t>4. le contraire: faire beau</a:t>
                      </a:r>
                    </a:p>
                  </a:txBody>
                  <a:tcPr/>
                </a:tc>
                <a:extLst>
                  <a:ext uri="{0D108BD9-81ED-4DB2-BD59-A6C34878D82A}">
                    <a16:rowId xmlns:a16="http://schemas.microsoft.com/office/drawing/2014/main" val="287490459"/>
                  </a:ext>
                </a:extLst>
              </a:tr>
              <a:tr h="393889">
                <a:tc>
                  <a:txBody>
                    <a:bodyPr/>
                    <a:lstStyle/>
                    <a:p>
                      <a:r>
                        <a:rPr lang="en-GB" sz="2000" dirty="0">
                          <a:solidFill>
                            <a:schemeClr val="accent5">
                              <a:lumMod val="50000"/>
                            </a:schemeClr>
                          </a:solidFill>
                        </a:rPr>
                        <a:t>5. je </a:t>
                      </a:r>
                      <a:r>
                        <a:rPr lang="en-GB" sz="2000" dirty="0" err="1">
                          <a:solidFill>
                            <a:schemeClr val="accent5">
                              <a:lumMod val="50000"/>
                            </a:schemeClr>
                          </a:solidFill>
                        </a:rPr>
                        <a:t>porte</a:t>
                      </a:r>
                      <a:r>
                        <a:rPr lang="en-GB" sz="2000" dirty="0">
                          <a:solidFill>
                            <a:schemeClr val="accent5">
                              <a:lumMod val="50000"/>
                            </a:schemeClr>
                          </a:solidFill>
                        </a:rPr>
                        <a:t> …</a:t>
                      </a:r>
                    </a:p>
                  </a:txBody>
                  <a:tcPr/>
                </a:tc>
                <a:extLst>
                  <a:ext uri="{0D108BD9-81ED-4DB2-BD59-A6C34878D82A}">
                    <a16:rowId xmlns:a16="http://schemas.microsoft.com/office/drawing/2014/main" val="837114526"/>
                  </a:ext>
                </a:extLst>
              </a:tr>
              <a:tr h="393889">
                <a:tc>
                  <a:txBody>
                    <a:bodyPr/>
                    <a:lstStyle/>
                    <a:p>
                      <a:r>
                        <a:rPr lang="en-GB" sz="2000" dirty="0">
                          <a:solidFill>
                            <a:schemeClr val="accent5">
                              <a:lumMod val="50000"/>
                            </a:schemeClr>
                          </a:solidFill>
                        </a:rPr>
                        <a:t>6. je </a:t>
                      </a:r>
                      <a:r>
                        <a:rPr lang="en-GB" sz="2000" dirty="0" err="1">
                          <a:solidFill>
                            <a:schemeClr val="accent5">
                              <a:lumMod val="50000"/>
                            </a:schemeClr>
                          </a:solidFill>
                        </a:rPr>
                        <a:t>fais</a:t>
                      </a:r>
                      <a:r>
                        <a:rPr lang="en-GB" sz="2000" dirty="0">
                          <a:solidFill>
                            <a:schemeClr val="accent5">
                              <a:lumMod val="50000"/>
                            </a:schemeClr>
                          </a:solidFill>
                        </a:rPr>
                        <a:t> … </a:t>
                      </a:r>
                      <a:r>
                        <a:rPr lang="en-GB" sz="2000" dirty="0" err="1">
                          <a:solidFill>
                            <a:schemeClr val="accent5">
                              <a:lumMod val="50000"/>
                            </a:schemeClr>
                          </a:solidFill>
                        </a:rPr>
                        <a:t>dans</a:t>
                      </a:r>
                      <a:r>
                        <a:rPr lang="en-GB" sz="2000" dirty="0">
                          <a:solidFill>
                            <a:schemeClr val="accent5">
                              <a:lumMod val="50000"/>
                            </a:schemeClr>
                          </a:solidFill>
                        </a:rPr>
                        <a:t> le </a:t>
                      </a:r>
                      <a:r>
                        <a:rPr lang="en-GB" sz="2000" dirty="0" err="1">
                          <a:solidFill>
                            <a:schemeClr val="accent5">
                              <a:lumMod val="50000"/>
                            </a:schemeClr>
                          </a:solidFill>
                        </a:rPr>
                        <a:t>parc</a:t>
                      </a:r>
                      <a:endParaRPr lang="en-GB" sz="2000" dirty="0">
                        <a:solidFill>
                          <a:schemeClr val="accent5">
                            <a:lumMod val="50000"/>
                          </a:schemeClr>
                        </a:solidFill>
                      </a:endParaRPr>
                    </a:p>
                  </a:txBody>
                  <a:tcPr/>
                </a:tc>
                <a:extLst>
                  <a:ext uri="{0D108BD9-81ED-4DB2-BD59-A6C34878D82A}">
                    <a16:rowId xmlns:a16="http://schemas.microsoft.com/office/drawing/2014/main" val="1769562885"/>
                  </a:ext>
                </a:extLst>
              </a:tr>
              <a:tr h="393889">
                <a:tc>
                  <a:txBody>
                    <a:bodyPr/>
                    <a:lstStyle/>
                    <a:p>
                      <a:r>
                        <a:rPr lang="en-GB" sz="2000" dirty="0">
                          <a:solidFill>
                            <a:schemeClr val="accent5">
                              <a:lumMod val="50000"/>
                            </a:schemeClr>
                          </a:solidFill>
                        </a:rPr>
                        <a:t>7.</a:t>
                      </a:r>
                      <a:r>
                        <a:rPr lang="en-GB" sz="2000" baseline="0" dirty="0">
                          <a:solidFill>
                            <a:schemeClr val="accent5">
                              <a:lumMod val="50000"/>
                            </a:schemeClr>
                          </a:solidFill>
                        </a:rPr>
                        <a:t> faire les courses </a:t>
                      </a:r>
                      <a:endParaRPr lang="en-GB" sz="2000" dirty="0">
                        <a:solidFill>
                          <a:schemeClr val="accent5">
                            <a:lumMod val="50000"/>
                          </a:schemeClr>
                        </a:solidFill>
                      </a:endParaRPr>
                    </a:p>
                  </a:txBody>
                  <a:tcPr/>
                </a:tc>
                <a:extLst>
                  <a:ext uri="{0D108BD9-81ED-4DB2-BD59-A6C34878D82A}">
                    <a16:rowId xmlns:a16="http://schemas.microsoft.com/office/drawing/2014/main" val="4076347275"/>
                  </a:ext>
                </a:extLst>
              </a:tr>
              <a:tr h="393889">
                <a:tc>
                  <a:txBody>
                    <a:bodyPr/>
                    <a:lstStyle/>
                    <a:p>
                      <a:r>
                        <a:rPr lang="en-GB" sz="2000" dirty="0">
                          <a:solidFill>
                            <a:schemeClr val="accent5">
                              <a:lumMod val="50000"/>
                            </a:schemeClr>
                          </a:solidFill>
                        </a:rPr>
                        <a:t>8. un </a:t>
                      </a:r>
                      <a:r>
                        <a:rPr lang="en-GB" sz="2000" dirty="0" err="1">
                          <a:solidFill>
                            <a:schemeClr val="accent5">
                              <a:lumMod val="50000"/>
                            </a:schemeClr>
                          </a:solidFill>
                        </a:rPr>
                        <a:t>véhicule</a:t>
                      </a:r>
                      <a:endParaRPr lang="en-GB" sz="2000" dirty="0">
                        <a:solidFill>
                          <a:schemeClr val="accent5">
                            <a:lumMod val="50000"/>
                          </a:schemeClr>
                        </a:solidFill>
                      </a:endParaRPr>
                    </a:p>
                  </a:txBody>
                  <a:tcPr/>
                </a:tc>
                <a:extLst>
                  <a:ext uri="{0D108BD9-81ED-4DB2-BD59-A6C34878D82A}">
                    <a16:rowId xmlns:a16="http://schemas.microsoft.com/office/drawing/2014/main" val="3450050900"/>
                  </a:ext>
                </a:extLst>
              </a:tr>
              <a:tr h="393889">
                <a:tc>
                  <a:txBody>
                    <a:bodyPr/>
                    <a:lstStyle/>
                    <a:p>
                      <a:r>
                        <a:rPr lang="en-GB" sz="2000" dirty="0">
                          <a:solidFill>
                            <a:schemeClr val="accent5">
                              <a:lumMod val="50000"/>
                            </a:schemeClr>
                          </a:solidFill>
                        </a:rPr>
                        <a:t>9. le prof </a:t>
                      </a:r>
                      <a:r>
                        <a:rPr lang="en-GB" sz="2000" dirty="0" err="1">
                          <a:solidFill>
                            <a:schemeClr val="accent5">
                              <a:lumMod val="50000"/>
                            </a:schemeClr>
                          </a:solidFill>
                        </a:rPr>
                        <a:t>écrit</a:t>
                      </a:r>
                      <a:r>
                        <a:rPr lang="en-GB" sz="2000" dirty="0">
                          <a:solidFill>
                            <a:schemeClr val="accent5">
                              <a:lumMod val="50000"/>
                            </a:schemeClr>
                          </a:solidFill>
                        </a:rPr>
                        <a:t> au …</a:t>
                      </a:r>
                    </a:p>
                  </a:txBody>
                  <a:tcPr/>
                </a:tc>
                <a:extLst>
                  <a:ext uri="{0D108BD9-81ED-4DB2-BD59-A6C34878D82A}">
                    <a16:rowId xmlns:a16="http://schemas.microsoft.com/office/drawing/2014/main" val="1248792560"/>
                  </a:ext>
                </a:extLst>
              </a:tr>
              <a:tr h="393889">
                <a:tc>
                  <a:txBody>
                    <a:bodyPr/>
                    <a:lstStyle/>
                    <a:p>
                      <a:r>
                        <a:rPr lang="en-GB" sz="2000" dirty="0">
                          <a:solidFill>
                            <a:schemeClr val="accent5">
                              <a:lumMod val="50000"/>
                            </a:schemeClr>
                          </a:solidFill>
                        </a:rPr>
                        <a:t>10. bon</a:t>
                      </a:r>
                    </a:p>
                  </a:txBody>
                  <a:tcPr/>
                </a:tc>
                <a:extLst>
                  <a:ext uri="{0D108BD9-81ED-4DB2-BD59-A6C34878D82A}">
                    <a16:rowId xmlns:a16="http://schemas.microsoft.com/office/drawing/2014/main" val="64254713"/>
                  </a:ext>
                </a:extLst>
              </a:tr>
            </a:tbl>
          </a:graphicData>
        </a:graphic>
      </p:graphicFrame>
      <p:grpSp>
        <p:nvGrpSpPr>
          <p:cNvPr id="9" name="Group 8"/>
          <p:cNvGrpSpPr/>
          <p:nvPr/>
        </p:nvGrpSpPr>
        <p:grpSpPr>
          <a:xfrm>
            <a:off x="6677418" y="2333675"/>
            <a:ext cx="2231298" cy="2740199"/>
            <a:chOff x="6479774" y="2344392"/>
            <a:chExt cx="2231298" cy="2740199"/>
          </a:xfrm>
        </p:grpSpPr>
        <p:grpSp>
          <p:nvGrpSpPr>
            <p:cNvPr id="10" name="Group 9"/>
            <p:cNvGrpSpPr/>
            <p:nvPr/>
          </p:nvGrpSpPr>
          <p:grpSpPr>
            <a:xfrm>
              <a:off x="7839866" y="2344392"/>
              <a:ext cx="871206" cy="2740199"/>
              <a:chOff x="6486856" y="2435883"/>
              <a:chExt cx="871206" cy="2740199"/>
            </a:xfrm>
          </p:grpSpPr>
          <p:sp>
            <p:nvSpPr>
              <p:cNvPr id="12" name="Rectangle 11"/>
              <p:cNvSpPr/>
              <p:nvPr/>
            </p:nvSpPr>
            <p:spPr>
              <a:xfrm>
                <a:off x="6486856" y="2435883"/>
                <a:ext cx="428409" cy="36195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941344" y="4812715"/>
                <a:ext cx="416718" cy="36336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6479774" y="3530714"/>
              <a:ext cx="430614" cy="36935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4" name="Table 13"/>
          <p:cNvGraphicFramePr>
            <a:graphicFrameLocks noGrp="1"/>
          </p:cNvGraphicFramePr>
          <p:nvPr/>
        </p:nvGraphicFramePr>
        <p:xfrm>
          <a:off x="3963032" y="1892508"/>
          <a:ext cx="1806224" cy="3993683"/>
        </p:xfrm>
        <a:graphic>
          <a:graphicData uri="http://schemas.openxmlformats.org/drawingml/2006/table">
            <a:tbl>
              <a:tblPr firstRow="1" bandRow="1">
                <a:tableStyleId>{7436B53B-AF2B-4ED9-AE7D-DA19A883150E}</a:tableStyleId>
              </a:tblPr>
              <a:tblGrid>
                <a:gridCol w="451556">
                  <a:extLst>
                    <a:ext uri="{9D8B030D-6E8A-4147-A177-3AD203B41FA5}">
                      <a16:colId xmlns:a16="http://schemas.microsoft.com/office/drawing/2014/main" val="1144635332"/>
                    </a:ext>
                  </a:extLst>
                </a:gridCol>
                <a:gridCol w="451556">
                  <a:extLst>
                    <a:ext uri="{9D8B030D-6E8A-4147-A177-3AD203B41FA5}">
                      <a16:colId xmlns:a16="http://schemas.microsoft.com/office/drawing/2014/main" val="388650844"/>
                    </a:ext>
                  </a:extLst>
                </a:gridCol>
                <a:gridCol w="451556">
                  <a:extLst>
                    <a:ext uri="{9D8B030D-6E8A-4147-A177-3AD203B41FA5}">
                      <a16:colId xmlns:a16="http://schemas.microsoft.com/office/drawing/2014/main" val="855901060"/>
                    </a:ext>
                  </a:extLst>
                </a:gridCol>
                <a:gridCol w="451556">
                  <a:extLst>
                    <a:ext uri="{9D8B030D-6E8A-4147-A177-3AD203B41FA5}">
                      <a16:colId xmlns:a16="http://schemas.microsoft.com/office/drawing/2014/main" val="4171689792"/>
                    </a:ext>
                  </a:extLst>
                </a:gridCol>
              </a:tblGrid>
              <a:tr h="427523">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1939782"/>
                  </a:ext>
                </a:extLst>
              </a:tr>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5630687"/>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00161025"/>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9541496"/>
                  </a:ext>
                </a:extLst>
              </a:tr>
              <a:tr h="370840">
                <a:tc>
                  <a:txBody>
                    <a:bodyPr/>
                    <a:lstStyle/>
                    <a:p>
                      <a:pPr algn="ctr"/>
                      <a:endParaRPr lang="en-GB" sz="2000" b="1"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lgn="ctr">
                      <a:no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U</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647244924"/>
                  </a:ext>
                </a:extLst>
              </a:tr>
              <a:tr h="370840">
                <a:tc>
                  <a:txBody>
                    <a:bodyPr/>
                    <a:lstStyle/>
                    <a:p>
                      <a:pPr algn="ctr"/>
                      <a:r>
                        <a:rPr lang="en-GB" sz="2000" b="1" dirty="0">
                          <a:solidFill>
                            <a:schemeClr val="accent5">
                              <a:lumMod val="50000"/>
                            </a:schemeClr>
                          </a:solidFill>
                        </a:rPr>
                        <a:t>U</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b="1"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4245384464"/>
                  </a:ext>
                </a:extLst>
              </a:tr>
              <a:tr h="370840">
                <a:tc>
                  <a:txBody>
                    <a:bodyPr/>
                    <a:lstStyle/>
                    <a:p>
                      <a:pPr algn="ctr"/>
                      <a:r>
                        <a:rPr lang="en-GB" sz="2000" b="1" dirty="0">
                          <a:solidFill>
                            <a:schemeClr val="accent5">
                              <a:lumMod val="50000"/>
                            </a:schemeClr>
                          </a:solidFill>
                        </a:rPr>
                        <a:t>F</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A</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I</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chemeClr val="accent5">
                              <a:lumMod val="50000"/>
                            </a:schemeClr>
                          </a:solidFill>
                        </a:rPr>
                        <a:t>R</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060811"/>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661827"/>
                  </a:ext>
                </a:extLst>
              </a:tr>
              <a:tr h="370840">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9198955"/>
                  </a:ext>
                </a:extLst>
              </a:tr>
              <a:tr h="370840">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GB" sz="2000" b="1" dirty="0">
                        <a:solidFill>
                          <a:schemeClr val="accent5">
                            <a:lumMod val="50000"/>
                          </a:schemeClr>
                        </a:solidFil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47541950"/>
                  </a:ext>
                </a:extLst>
              </a:tr>
            </a:tbl>
          </a:graphicData>
        </a:graphic>
      </p:graphicFrame>
      <p:sp>
        <p:nvSpPr>
          <p:cNvPr id="15" name="Rectangle 14"/>
          <p:cNvSpPr/>
          <p:nvPr/>
        </p:nvSpPr>
        <p:spPr>
          <a:xfrm>
            <a:off x="5334000" y="3919538"/>
            <a:ext cx="431757" cy="371475"/>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6228773" y="4315334"/>
            <a:ext cx="2241712" cy="369353"/>
            <a:chOff x="6214486" y="4315334"/>
            <a:chExt cx="2241712" cy="369353"/>
          </a:xfrm>
        </p:grpSpPr>
        <p:sp>
          <p:nvSpPr>
            <p:cNvPr id="17" name="Rectangle 16"/>
            <p:cNvSpPr/>
            <p:nvPr/>
          </p:nvSpPr>
          <p:spPr>
            <a:xfrm>
              <a:off x="6214486" y="4315334"/>
              <a:ext cx="430614" cy="36935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025584" y="4315334"/>
              <a:ext cx="430614" cy="369353"/>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p:cNvSpPr/>
          <p:nvPr/>
        </p:nvSpPr>
        <p:spPr>
          <a:xfrm>
            <a:off x="8491996" y="3120377"/>
            <a:ext cx="416719" cy="377145"/>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623600" y="2015591"/>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9032249" y="2020167"/>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992604" y="2020167"/>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1287769" y="2015591"/>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694018" y="2397859"/>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9032249" y="2397859"/>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9506578" y="2402535"/>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9521755" y="2781310"/>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9032249" y="2781311"/>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767742" y="3190095"/>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153565" y="3166205"/>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9966997" y="3178172"/>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0873334" y="317678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848389" y="357250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348320" y="3546668"/>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9074809" y="358157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517317" y="3973111"/>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9977770" y="3572508"/>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4991834" y="3960492"/>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010468" y="399025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6340249" y="399025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7694018" y="3977000"/>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517317" y="436784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5410930" y="435887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7723857" y="4358878"/>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9011781" y="435887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0873333" y="436784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11784937" y="435887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8123325" y="476002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9499160" y="4777142"/>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8123325" y="354666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0877276" y="4796912"/>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9069157" y="5186453"/>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9939124" y="5183753"/>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9069156" y="556175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8575374" y="556934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9521755" y="2015591"/>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0419910" y="2014739"/>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10892873" y="2014739"/>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11780564" y="2014739"/>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9977769" y="2397859"/>
            <a:ext cx="235131" cy="23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9939125" y="279394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8563811" y="2779944"/>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10436848" y="2784331"/>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270558" y="319203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7638659" y="320465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9475230" y="3176785"/>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10404909" y="315400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11324285" y="3176878"/>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11775728" y="315400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7712229" y="3546668"/>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8563812" y="3599683"/>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9491744" y="358860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6748509" y="3998613"/>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7221263" y="395183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8115908" y="395183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8602208" y="397045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9531211" y="396984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4913439" y="4403588"/>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5897445" y="4367846"/>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7233182" y="4387941"/>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9514337" y="4384221"/>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9961729" y="4368232"/>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10388365" y="4369490"/>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11302292" y="4346188"/>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9932644" y="476039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10375794" y="4777142"/>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11297846" y="4747839"/>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8130195" y="5153275"/>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8607549" y="5162367"/>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9496170" y="5179835"/>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10384791" y="5187221"/>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9488840" y="5543885"/>
            <a:ext cx="249965" cy="26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Google Shape;147;p2"/>
          <p:cNvSpPr/>
          <p:nvPr/>
        </p:nvSpPr>
        <p:spPr>
          <a:xfrm>
            <a:off x="9741709" y="249869"/>
            <a:ext cx="2168211" cy="355163"/>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lire, </a:t>
            </a:r>
            <a:r>
              <a:rPr lang="en-GB" sz="1800" b="1" i="0" u="none" strike="noStrike" cap="none" dirty="0" err="1">
                <a:solidFill>
                  <a:srgbClr val="FFFFFF"/>
                </a:solidFill>
                <a:latin typeface="Century Gothic"/>
                <a:ea typeface="Century Gothic"/>
                <a:cs typeface="Century Gothic"/>
                <a:sym typeface="Century Gothic"/>
              </a:rPr>
              <a:t>écrire</a:t>
            </a:r>
            <a:r>
              <a:rPr lang="en-GB" sz="1800" b="1" i="0" u="none" strike="noStrike" cap="none" dirty="0">
                <a:solidFill>
                  <a:srgbClr val="FFFFFF"/>
                </a:solidFill>
                <a:latin typeface="Century Gothic"/>
                <a:ea typeface="Century Gothic"/>
                <a:cs typeface="Century Gothic"/>
                <a:sym typeface="Century Gothic"/>
              </a:rPr>
              <a:t>, </a:t>
            </a:r>
            <a:r>
              <a:rPr lang="en-GB" sz="1800" b="1" i="0" u="none" strike="noStrike" cap="none" dirty="0" err="1">
                <a:solidFill>
                  <a:srgbClr val="FFFFFF"/>
                </a:solidFill>
                <a:latin typeface="Century Gothic"/>
                <a:ea typeface="Century Gothic"/>
                <a:cs typeface="Century Gothic"/>
                <a:sym typeface="Century Gothic"/>
              </a:rPr>
              <a:t>parler</a:t>
            </a:r>
            <a:endParaRPr sz="1800" b="1" i="0" u="none" strike="noStrike" cap="none"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612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6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6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6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7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5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71"/>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72"/>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3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3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38"/>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40"/>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0" nodeType="clickEffect">
                                  <p:stCondLst>
                                    <p:cond delay="0"/>
                                  </p:stCondLst>
                                  <p:childTnLst>
                                    <p:set>
                                      <p:cBhvr>
                                        <p:cTn id="158" dur="1" fill="hold">
                                          <p:stCondLst>
                                            <p:cond delay="0"/>
                                          </p:stCondLst>
                                        </p:cTn>
                                        <p:tgtEl>
                                          <p:spTgt spid="7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7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0" nodeType="clickEffect">
                                  <p:stCondLst>
                                    <p:cond delay="0"/>
                                  </p:stCondLst>
                                  <p:childTnLst>
                                    <p:set>
                                      <p:cBhvr>
                                        <p:cTn id="166" dur="1" fill="hold">
                                          <p:stCondLst>
                                            <p:cond delay="0"/>
                                          </p:stCondLst>
                                        </p:cTn>
                                        <p:tgtEl>
                                          <p:spTgt spid="41"/>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0" nodeType="clickEffect">
                                  <p:stCondLst>
                                    <p:cond delay="0"/>
                                  </p:stCondLst>
                                  <p:childTnLst>
                                    <p:set>
                                      <p:cBhvr>
                                        <p:cTn id="170" dur="1" fill="hold">
                                          <p:stCondLst>
                                            <p:cond delay="0"/>
                                          </p:stCondLst>
                                        </p:cTn>
                                        <p:tgtEl>
                                          <p:spTgt spid="75"/>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grpId="0" nodeType="clickEffect">
                                  <p:stCondLst>
                                    <p:cond delay="0"/>
                                  </p:stCondLst>
                                  <p:childTnLst>
                                    <p:set>
                                      <p:cBhvr>
                                        <p:cTn id="174" dur="1" fill="hold">
                                          <p:stCondLst>
                                            <p:cond delay="0"/>
                                          </p:stCondLst>
                                        </p:cTn>
                                        <p:tgtEl>
                                          <p:spTgt spid="76"/>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0" nodeType="clickEffect">
                                  <p:stCondLst>
                                    <p:cond delay="0"/>
                                  </p:stCondLst>
                                  <p:childTnLst>
                                    <p:set>
                                      <p:cBhvr>
                                        <p:cTn id="178" dur="1" fill="hold">
                                          <p:stCondLst>
                                            <p:cond delay="0"/>
                                          </p:stCondLst>
                                        </p:cTn>
                                        <p:tgtEl>
                                          <p:spTgt spid="39"/>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grpId="0" nodeType="clickEffect">
                                  <p:stCondLst>
                                    <p:cond delay="0"/>
                                  </p:stCondLst>
                                  <p:childTnLst>
                                    <p:set>
                                      <p:cBhvr>
                                        <p:cTn id="182" dur="1" fill="hold">
                                          <p:stCondLst>
                                            <p:cond delay="0"/>
                                          </p:stCondLst>
                                        </p:cTn>
                                        <p:tgtEl>
                                          <p:spTgt spid="77"/>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xit" presetSubtype="0" fill="hold" grpId="0" nodeType="clickEffect">
                                  <p:stCondLst>
                                    <p:cond delay="0"/>
                                  </p:stCondLst>
                                  <p:childTnLst>
                                    <p:set>
                                      <p:cBhvr>
                                        <p:cTn id="186" dur="1" fill="hold">
                                          <p:stCondLst>
                                            <p:cond delay="0"/>
                                          </p:stCondLst>
                                        </p:cTn>
                                        <p:tgtEl>
                                          <p:spTgt spid="42"/>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0" nodeType="clickEffect">
                                  <p:stCondLst>
                                    <p:cond delay="0"/>
                                  </p:stCondLst>
                                  <p:childTnLst>
                                    <p:set>
                                      <p:cBhvr>
                                        <p:cTn id="190" dur="1" fill="hold">
                                          <p:stCondLst>
                                            <p:cond delay="0"/>
                                          </p:stCondLst>
                                        </p:cTn>
                                        <p:tgtEl>
                                          <p:spTgt spid="78"/>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grpId="0" nodeType="clickEffect">
                                  <p:stCondLst>
                                    <p:cond delay="0"/>
                                  </p:stCondLst>
                                  <p:childTnLst>
                                    <p:set>
                                      <p:cBhvr>
                                        <p:cTn id="194" dur="1" fill="hold">
                                          <p:stCondLst>
                                            <p:cond delay="0"/>
                                          </p:stCondLst>
                                        </p:cTn>
                                        <p:tgtEl>
                                          <p:spTgt spid="43"/>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 presetClass="exit" presetSubtype="0" fill="hold" grpId="0" nodeType="clickEffect">
                                  <p:stCondLst>
                                    <p:cond delay="0"/>
                                  </p:stCondLst>
                                  <p:childTnLst>
                                    <p:set>
                                      <p:cBhvr>
                                        <p:cTn id="198" dur="1" fill="hold">
                                          <p:stCondLst>
                                            <p:cond delay="0"/>
                                          </p:stCondLst>
                                        </p:cTn>
                                        <p:tgtEl>
                                          <p:spTgt spid="79"/>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0" nodeType="clickEffect">
                                  <p:stCondLst>
                                    <p:cond delay="0"/>
                                  </p:stCondLst>
                                  <p:childTnLst>
                                    <p:set>
                                      <p:cBhvr>
                                        <p:cTn id="202" dur="1" fill="hold">
                                          <p:stCondLst>
                                            <p:cond delay="0"/>
                                          </p:stCondLst>
                                        </p:cTn>
                                        <p:tgtEl>
                                          <p:spTgt spid="80"/>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0" nodeType="clickEffect">
                                  <p:stCondLst>
                                    <p:cond delay="0"/>
                                  </p:stCondLst>
                                  <p:childTnLst>
                                    <p:set>
                                      <p:cBhvr>
                                        <p:cTn id="206" dur="1" fill="hold">
                                          <p:stCondLst>
                                            <p:cond delay="0"/>
                                          </p:stCondLst>
                                        </p:cTn>
                                        <p:tgtEl>
                                          <p:spTgt spid="44"/>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 presetClass="exit" presetSubtype="0" fill="hold" grpId="0" nodeType="clickEffect">
                                  <p:stCondLst>
                                    <p:cond delay="0"/>
                                  </p:stCondLst>
                                  <p:childTnLst>
                                    <p:set>
                                      <p:cBhvr>
                                        <p:cTn id="210" dur="1" fill="hold">
                                          <p:stCondLst>
                                            <p:cond delay="0"/>
                                          </p:stCondLst>
                                        </p:cTn>
                                        <p:tgtEl>
                                          <p:spTgt spid="45"/>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0" nodeType="clickEffect">
                                  <p:stCondLst>
                                    <p:cond delay="0"/>
                                  </p:stCondLst>
                                  <p:childTnLst>
                                    <p:set>
                                      <p:cBhvr>
                                        <p:cTn id="214" dur="1" fill="hold">
                                          <p:stCondLst>
                                            <p:cond delay="0"/>
                                          </p:stCondLst>
                                        </p:cTn>
                                        <p:tgtEl>
                                          <p:spTgt spid="81"/>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0" nodeType="clickEffect">
                                  <p:stCondLst>
                                    <p:cond delay="0"/>
                                  </p:stCondLst>
                                  <p:childTnLst>
                                    <p:set>
                                      <p:cBhvr>
                                        <p:cTn id="218" dur="1" fill="hold">
                                          <p:stCondLst>
                                            <p:cond delay="0"/>
                                          </p:stCondLst>
                                        </p:cTn>
                                        <p:tgtEl>
                                          <p:spTgt spid="82"/>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 presetClass="exit" presetSubtype="0" fill="hold" grpId="0" nodeType="clickEffect">
                                  <p:stCondLst>
                                    <p:cond delay="0"/>
                                  </p:stCondLst>
                                  <p:childTnLst>
                                    <p:set>
                                      <p:cBhvr>
                                        <p:cTn id="222" dur="1" fill="hold">
                                          <p:stCondLst>
                                            <p:cond delay="0"/>
                                          </p:stCondLst>
                                        </p:cTn>
                                        <p:tgtEl>
                                          <p:spTgt spid="83"/>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0" nodeType="clickEffect">
                                  <p:stCondLst>
                                    <p:cond delay="0"/>
                                  </p:stCondLst>
                                  <p:childTnLst>
                                    <p:set>
                                      <p:cBhvr>
                                        <p:cTn id="226" dur="1" fill="hold">
                                          <p:stCondLst>
                                            <p:cond delay="0"/>
                                          </p:stCondLst>
                                        </p:cTn>
                                        <p:tgtEl>
                                          <p:spTgt spid="46"/>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84"/>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1" presetClass="exit" presetSubtype="0" fill="hold" grpId="0" nodeType="clickEffect">
                                  <p:stCondLst>
                                    <p:cond delay="0"/>
                                  </p:stCondLst>
                                  <p:childTnLst>
                                    <p:set>
                                      <p:cBhvr>
                                        <p:cTn id="234" dur="1" fill="hold">
                                          <p:stCondLst>
                                            <p:cond delay="0"/>
                                          </p:stCondLst>
                                        </p:cTn>
                                        <p:tgtEl>
                                          <p:spTgt spid="47"/>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0" nodeType="clickEffect">
                                  <p:stCondLst>
                                    <p:cond delay="0"/>
                                  </p:stCondLst>
                                  <p:childTnLst>
                                    <p:set>
                                      <p:cBhvr>
                                        <p:cTn id="238" dur="1" fill="hold">
                                          <p:stCondLst>
                                            <p:cond delay="0"/>
                                          </p:stCondLst>
                                        </p:cTn>
                                        <p:tgtEl>
                                          <p:spTgt spid="48"/>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grpId="0" nodeType="clickEffect">
                                  <p:stCondLst>
                                    <p:cond delay="0"/>
                                  </p:stCondLst>
                                  <p:childTnLst>
                                    <p:set>
                                      <p:cBhvr>
                                        <p:cTn id="242" dur="1" fill="hold">
                                          <p:stCondLst>
                                            <p:cond delay="0"/>
                                          </p:stCondLst>
                                        </p:cTn>
                                        <p:tgtEl>
                                          <p:spTgt spid="49"/>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1" presetClass="exit" presetSubtype="0" fill="hold" grpId="0" nodeType="clickEffect">
                                  <p:stCondLst>
                                    <p:cond delay="0"/>
                                  </p:stCondLst>
                                  <p:childTnLst>
                                    <p:set>
                                      <p:cBhvr>
                                        <p:cTn id="246" dur="1" fill="hold">
                                          <p:stCondLst>
                                            <p:cond delay="0"/>
                                          </p:stCondLst>
                                        </p:cTn>
                                        <p:tgtEl>
                                          <p:spTgt spid="85"/>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0" nodeType="clickEffect">
                                  <p:stCondLst>
                                    <p:cond delay="0"/>
                                  </p:stCondLst>
                                  <p:childTnLst>
                                    <p:set>
                                      <p:cBhvr>
                                        <p:cTn id="250" dur="1" fill="hold">
                                          <p:stCondLst>
                                            <p:cond delay="0"/>
                                          </p:stCondLst>
                                        </p:cTn>
                                        <p:tgtEl>
                                          <p:spTgt spid="86"/>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grpId="0" nodeType="clickEffect">
                                  <p:stCondLst>
                                    <p:cond delay="0"/>
                                  </p:stCondLst>
                                  <p:childTnLst>
                                    <p:set>
                                      <p:cBhvr>
                                        <p:cTn id="254" dur="1" fill="hold">
                                          <p:stCondLst>
                                            <p:cond delay="0"/>
                                          </p:stCondLst>
                                        </p:cTn>
                                        <p:tgtEl>
                                          <p:spTgt spid="51"/>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0" nodeType="clickEffect">
                                  <p:stCondLst>
                                    <p:cond delay="0"/>
                                  </p:stCondLst>
                                  <p:childTnLst>
                                    <p:set>
                                      <p:cBhvr>
                                        <p:cTn id="258" dur="1" fill="hold">
                                          <p:stCondLst>
                                            <p:cond delay="0"/>
                                          </p:stCondLst>
                                        </p:cTn>
                                        <p:tgtEl>
                                          <p:spTgt spid="87"/>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0" nodeType="clickEffect">
                                  <p:stCondLst>
                                    <p:cond delay="0"/>
                                  </p:stCondLst>
                                  <p:childTnLst>
                                    <p:set>
                                      <p:cBhvr>
                                        <p:cTn id="262" dur="1" fill="hold">
                                          <p:stCondLst>
                                            <p:cond delay="0"/>
                                          </p:stCondLst>
                                        </p:cTn>
                                        <p:tgtEl>
                                          <p:spTgt spid="88"/>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 presetClass="exit" presetSubtype="0" fill="hold" grpId="0" nodeType="clickEffect">
                                  <p:stCondLst>
                                    <p:cond delay="0"/>
                                  </p:stCondLst>
                                  <p:childTnLst>
                                    <p:set>
                                      <p:cBhvr>
                                        <p:cTn id="266" dur="1" fill="hold">
                                          <p:stCondLst>
                                            <p:cond delay="0"/>
                                          </p:stCondLst>
                                        </p:cTn>
                                        <p:tgtEl>
                                          <p:spTgt spid="89"/>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 presetClass="exit" presetSubtype="0" fill="hold" grpId="0" nodeType="clickEffect">
                                  <p:stCondLst>
                                    <p:cond delay="0"/>
                                  </p:stCondLst>
                                  <p:childTnLst>
                                    <p:set>
                                      <p:cBhvr>
                                        <p:cTn id="270" dur="1" fill="hold">
                                          <p:stCondLst>
                                            <p:cond delay="0"/>
                                          </p:stCondLst>
                                        </p:cTn>
                                        <p:tgtEl>
                                          <p:spTgt spid="52"/>
                                        </p:tgtEl>
                                        <p:attrNameLst>
                                          <p:attrName>style.visibility</p:attrName>
                                        </p:attrNameLst>
                                      </p:cBhvr>
                                      <p:to>
                                        <p:strVal val="hidden"/>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0" nodeType="clickEffect">
                                  <p:stCondLst>
                                    <p:cond delay="0"/>
                                  </p:stCondLst>
                                  <p:childTnLst>
                                    <p:set>
                                      <p:cBhvr>
                                        <p:cTn id="274" dur="1" fill="hold">
                                          <p:stCondLst>
                                            <p:cond delay="0"/>
                                          </p:stCondLst>
                                        </p:cTn>
                                        <p:tgtEl>
                                          <p:spTgt spid="90"/>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0" nodeType="clickEffect">
                                  <p:stCondLst>
                                    <p:cond delay="0"/>
                                  </p:stCondLst>
                                  <p:childTnLst>
                                    <p:set>
                                      <p:cBhvr>
                                        <p:cTn id="278" dur="1" fill="hold">
                                          <p:stCondLst>
                                            <p:cond delay="0"/>
                                          </p:stCondLst>
                                        </p:cTn>
                                        <p:tgtEl>
                                          <p:spTgt spid="53"/>
                                        </p:tgtEl>
                                        <p:attrNameLst>
                                          <p:attrName>style.visibility</p:attrName>
                                        </p:attrNameLst>
                                      </p:cBhvr>
                                      <p:to>
                                        <p:strVal val="hidden"/>
                                      </p:to>
                                    </p:set>
                                  </p:childTnLst>
                                </p:cTn>
                              </p:par>
                            </p:childTnLst>
                          </p:cTn>
                        </p:par>
                      </p:childTnLst>
                    </p:cTn>
                  </p:par>
                  <p:par>
                    <p:cTn id="279" fill="hold">
                      <p:stCondLst>
                        <p:cond delay="indefinite"/>
                      </p:stCondLst>
                      <p:childTnLst>
                        <p:par>
                          <p:cTn id="280" fill="hold">
                            <p:stCondLst>
                              <p:cond delay="0"/>
                            </p:stCondLst>
                            <p:childTnLst>
                              <p:par>
                                <p:cTn id="281" presetID="1" presetClass="exit" presetSubtype="0" fill="hold" grpId="0" nodeType="clickEffect">
                                  <p:stCondLst>
                                    <p:cond delay="0"/>
                                  </p:stCondLst>
                                  <p:childTnLst>
                                    <p:set>
                                      <p:cBhvr>
                                        <p:cTn id="282" dur="1" fill="hold">
                                          <p:stCondLst>
                                            <p:cond delay="0"/>
                                          </p:stCondLst>
                                        </p:cTn>
                                        <p:tgtEl>
                                          <p:spTgt spid="91"/>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55"/>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ID="1" presetClass="exit" presetSubtype="0" fill="hold" grpId="0" nodeType="clickEffect">
                                  <p:stCondLst>
                                    <p:cond delay="0"/>
                                  </p:stCondLst>
                                  <p:childTnLst>
                                    <p:set>
                                      <p:cBhvr>
                                        <p:cTn id="290" dur="1" fill="hold">
                                          <p:stCondLst>
                                            <p:cond delay="0"/>
                                          </p:stCondLst>
                                        </p:cTn>
                                        <p:tgtEl>
                                          <p:spTgt spid="54"/>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1" presetClass="exit" presetSubtype="0" fill="hold" grpId="0" nodeType="clickEffect">
                                  <p:stCondLst>
                                    <p:cond delay="0"/>
                                  </p:stCondLst>
                                  <p:childTnLst>
                                    <p:set>
                                      <p:cBhvr>
                                        <p:cTn id="294"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6586</TotalTime>
  <Words>2487</Words>
  <Application>Microsoft Office PowerPoint</Application>
  <PresentationFormat>Widescreen</PresentationFormat>
  <Paragraphs>359</Paragraphs>
  <Slides>6</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Tw Cen MT</vt:lpstr>
      <vt:lpstr>Century Gothic</vt:lpstr>
      <vt:lpstr>Calibri</vt:lpstr>
      <vt:lpstr>Arial</vt:lpstr>
      <vt:lpstr>1_Office Theme</vt:lpstr>
      <vt:lpstr>2_Office Theme</vt:lpstr>
      <vt:lpstr>3_Office Theme</vt:lpstr>
      <vt:lpstr>4_Office Theme</vt:lpstr>
      <vt:lpstr>Vocabulary </vt:lpstr>
      <vt:lpstr>Vocabulaire</vt:lpstr>
      <vt:lpstr>Vocabulaire</vt:lpstr>
      <vt:lpstr>Vocabulaire</vt:lpstr>
      <vt:lpstr>Vocabulaire</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Natalie Finlayson</cp:lastModifiedBy>
  <cp:revision>308</cp:revision>
  <dcterms:created xsi:type="dcterms:W3CDTF">2019-03-27T07:30:03Z</dcterms:created>
  <dcterms:modified xsi:type="dcterms:W3CDTF">2020-01-24T18:58:59Z</dcterms:modified>
</cp:coreProperties>
</file>