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84" autoAdjust="0"/>
  </p:normalViewPr>
  <p:slideViewPr>
    <p:cSldViewPr snapToGrid="0">
      <p:cViewPr varScale="1">
        <p:scale>
          <a:sx n="92" d="100"/>
          <a:sy n="92" d="100"/>
        </p:scale>
        <p:origin x="12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33DF2-0E82-4543-BF4D-0E411B0B0667}"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202FA-6F06-476E-B597-21AFBA516554}" type="slidenum">
              <a:rPr lang="en-GB" smtClean="0"/>
              <a:t>‹#›</a:t>
            </a:fld>
            <a:endParaRPr lang="en-GB"/>
          </a:p>
        </p:txBody>
      </p:sp>
    </p:spTree>
    <p:extLst>
      <p:ext uri="{BB962C8B-B14F-4D97-AF65-F5344CB8AC3E}">
        <p14:creationId xmlns:p14="http://schemas.microsoft.com/office/powerpoint/2010/main" val="29328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9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or sound, students have to pronounce the words themselves.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75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are high-frequency words that some students will acquire incidentally.</a:t>
            </a:r>
            <a:r>
              <a:rPr lang="en-GB" sz="1200" kern="1200" baseline="0" dirty="0" smtClean="0">
                <a:solidFill>
                  <a:schemeClr val="tx1"/>
                </a:solidFill>
                <a:effectLst/>
                <a:latin typeface="+mn-lt"/>
                <a:ea typeface="+mn-ea"/>
                <a:cs typeface="+mn-cs"/>
              </a:rPr>
              <a:t> They</a:t>
            </a:r>
            <a:r>
              <a:rPr lang="en-GB" sz="1200" kern="1200" dirty="0" smtClean="0">
                <a:solidFill>
                  <a:schemeClr val="tx1"/>
                </a:solidFill>
                <a:effectLst/>
                <a:latin typeface="+mn-lt"/>
                <a:ea typeface="+mn-ea"/>
                <a:cs typeface="+mn-cs"/>
              </a:rPr>
              <a:t> are not counted within the core expected learning of 400 words in Y7, so the additional challenge of translating into English shouldn’t be seen as a test, but as an additional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See</a:t>
            </a:r>
            <a:r>
              <a:rPr lang="en-GB" sz="1200" kern="1200" baseline="0" dirty="0" smtClean="0">
                <a:solidFill>
                  <a:schemeClr val="tx1"/>
                </a:solidFill>
                <a:effectLst/>
                <a:latin typeface="+mn-lt"/>
                <a:ea typeface="+mn-ea"/>
                <a:cs typeface="+mn-cs"/>
              </a:rPr>
              <a:t> the next slide for a variation of this activity.</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2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Variation: </a:t>
            </a:r>
            <a:r>
              <a:rPr lang="en-GB" sz="1200" kern="1200" dirty="0" smtClean="0">
                <a:solidFill>
                  <a:schemeClr val="tx1"/>
                </a:solidFill>
                <a:effectLst/>
                <a:latin typeface="+mn-lt"/>
                <a:ea typeface="+mn-ea"/>
                <a:cs typeface="+mn-cs"/>
              </a:rPr>
              <a:t>students</a:t>
            </a:r>
            <a:r>
              <a:rPr lang="en-GB" sz="1200" kern="1200" baseline="0" dirty="0" smtClean="0">
                <a:solidFill>
                  <a:schemeClr val="tx1"/>
                </a:solidFill>
                <a:effectLst/>
                <a:latin typeface="+mn-lt"/>
                <a:ea typeface="+mn-ea"/>
                <a:cs typeface="+mn-cs"/>
              </a:rPr>
              <a:t> have to write the whole word.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are high-frequency words that some students will acquire incidentally.</a:t>
            </a:r>
            <a:r>
              <a:rPr lang="en-GB" sz="1200" kern="1200" baseline="0" dirty="0" smtClean="0">
                <a:solidFill>
                  <a:schemeClr val="tx1"/>
                </a:solidFill>
                <a:effectLst/>
                <a:latin typeface="+mn-lt"/>
                <a:ea typeface="+mn-ea"/>
                <a:cs typeface="+mn-cs"/>
              </a:rPr>
              <a:t> They</a:t>
            </a:r>
            <a:r>
              <a:rPr lang="en-GB" sz="1200" kern="1200" dirty="0" smtClean="0">
                <a:solidFill>
                  <a:schemeClr val="tx1"/>
                </a:solidFill>
                <a:effectLst/>
                <a:latin typeface="+mn-lt"/>
                <a:ea typeface="+mn-ea"/>
                <a:cs typeface="+mn-cs"/>
              </a:rPr>
              <a:t> are not counted within the core expected learning of 400 words in Y7, so the additional challenge of translating into English shouldn’t be seen as a test, but as an additional opportunity.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7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Sentence-level phonics practice (whole class activity). Students first listen and decide which target SSC(s) they hear. They are then shown the sentence. Before showing its translation, it is worth seeing if it can be elicited from students.  On the next slide, the same sentence appears with target SSCs missing. Students have to read the sentence aloud in chorus, recalling the missing SSCs as they read aloud.</a:t>
            </a:r>
          </a:p>
        </p:txBody>
      </p:sp>
      <p:sp>
        <p:nvSpPr>
          <p:cNvPr id="4" name="Slide Number Placeholder 3"/>
          <p:cNvSpPr>
            <a:spLocks noGrp="1"/>
          </p:cNvSpPr>
          <p:nvPr>
            <p:ph type="sldNum" sz="quarter" idx="10"/>
          </p:nvPr>
        </p:nvSpPr>
        <p:spPr/>
        <p:txBody>
          <a:bodyPr/>
          <a:lstStyle/>
          <a:p>
            <a:fld id="{E40764B7-4A3E-4C39-BCC4-CFEE7F419104}" type="slidenum">
              <a:rPr lang="en-GB" smtClean="0"/>
              <a:t>13</a:t>
            </a:fld>
            <a:endParaRPr lang="en-GB"/>
          </a:p>
        </p:txBody>
      </p:sp>
    </p:spTree>
    <p:extLst>
      <p:ext uri="{BB962C8B-B14F-4D97-AF65-F5344CB8AC3E}">
        <p14:creationId xmlns:p14="http://schemas.microsoft.com/office/powerpoint/2010/main" val="38616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E40764B7-4A3E-4C39-BCC4-CFEE7F419104}" type="slidenum">
              <a:rPr lang="en-GB" smtClean="0"/>
              <a:t>14</a:t>
            </a:fld>
            <a:endParaRPr lang="en-GB"/>
          </a:p>
        </p:txBody>
      </p:sp>
    </p:spTree>
    <p:extLst>
      <p:ext uri="{BB962C8B-B14F-4D97-AF65-F5344CB8AC3E}">
        <p14:creationId xmlns:p14="http://schemas.microsoft.com/office/powerpoint/2010/main" val="347086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E40764B7-4A3E-4C39-BCC4-CFEE7F419104}" type="slidenum">
              <a:rPr lang="en-GB" smtClean="0"/>
              <a:t>15</a:t>
            </a:fld>
            <a:endParaRPr lang="en-GB"/>
          </a:p>
        </p:txBody>
      </p:sp>
    </p:spTree>
    <p:extLst>
      <p:ext uri="{BB962C8B-B14F-4D97-AF65-F5344CB8AC3E}">
        <p14:creationId xmlns:p14="http://schemas.microsoft.com/office/powerpoint/2010/main" val="374629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E40764B7-4A3E-4C39-BCC4-CFEE7F419104}" type="slidenum">
              <a:rPr lang="en-GB" smtClean="0"/>
              <a:t>16</a:t>
            </a:fld>
            <a:endParaRPr lang="en-GB"/>
          </a:p>
        </p:txBody>
      </p:sp>
    </p:spTree>
    <p:extLst>
      <p:ext uri="{BB962C8B-B14F-4D97-AF65-F5344CB8AC3E}">
        <p14:creationId xmlns:p14="http://schemas.microsoft.com/office/powerpoint/2010/main" val="292037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a:t>
            </a:r>
            <a:r>
              <a:rPr lang="en-GB" b="1" baseline="0" dirty="0" err="1" smtClean="0"/>
              <a:t>ga</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or sound, students have to pronounce the words themselves.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70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‘go’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93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55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or sound, students have to pronounce the words themselves.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90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a:t>
            </a:r>
            <a:r>
              <a:rPr lang="en-GB" b="1" baseline="0" dirty="0" err="1" smtClean="0"/>
              <a:t>gu</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4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9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E5D42D-98A2-45C7-A58F-7BD01317AC0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89580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5D42D-98A2-45C7-A58F-7BD01317AC0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175627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5D42D-98A2-45C7-A58F-7BD01317AC0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381528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90716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61469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16441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8889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1073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0603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83788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0901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5D42D-98A2-45C7-A58F-7BD01317AC0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783844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07516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8464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26/11/2019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68974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E5D42D-98A2-45C7-A58F-7BD01317AC05}"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237431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5D42D-98A2-45C7-A58F-7BD01317AC0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302201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E5D42D-98A2-45C7-A58F-7BD01317AC05}" type="datetimeFigureOut">
              <a:rPr lang="en-GB" smtClean="0"/>
              <a:t>26/11/2019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329749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E5D42D-98A2-45C7-A58F-7BD01317AC05}" type="datetimeFigureOut">
              <a:rPr lang="en-GB" smtClean="0"/>
              <a:t>26/11/2019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274563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5D42D-98A2-45C7-A58F-7BD01317AC05}" type="datetimeFigureOut">
              <a:rPr lang="en-GB" smtClean="0"/>
              <a:t>26/11/2019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63493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E5D42D-98A2-45C7-A58F-7BD01317AC0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190569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E5D42D-98A2-45C7-A58F-7BD01317AC05}"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578DC-2BEC-436B-8F41-A673305A1E86}" type="slidenum">
              <a:rPr lang="en-GB" smtClean="0"/>
              <a:t>‹#›</a:t>
            </a:fld>
            <a:endParaRPr lang="en-GB"/>
          </a:p>
        </p:txBody>
      </p:sp>
    </p:spTree>
    <p:extLst>
      <p:ext uri="{BB962C8B-B14F-4D97-AF65-F5344CB8AC3E}">
        <p14:creationId xmlns:p14="http://schemas.microsoft.com/office/powerpoint/2010/main" val="25983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5D42D-98A2-45C7-A58F-7BD01317AC05}" type="datetimeFigureOut">
              <a:rPr lang="en-GB" smtClean="0"/>
              <a:t>26/11/2019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578DC-2BEC-436B-8F41-A673305A1E86}" type="slidenum">
              <a:rPr lang="en-GB" smtClean="0"/>
              <a:t>‹#›</a:t>
            </a:fld>
            <a:endParaRPr lang="en-GB"/>
          </a:p>
        </p:txBody>
      </p:sp>
    </p:spTree>
    <p:extLst>
      <p:ext uri="{BB962C8B-B14F-4D97-AF65-F5344CB8AC3E}">
        <p14:creationId xmlns:p14="http://schemas.microsoft.com/office/powerpoint/2010/main" val="129704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Tw Cen MT" panose="020B0602020104020603" pitchFamily="34" charset="0"/>
              </a:rPr>
              <a:t>Material</a:t>
            </a:r>
            <a:r>
              <a:rPr lang="en-GB" sz="1100" dirty="0" smtClean="0">
                <a:solidFill>
                  <a:srgbClr val="002060"/>
                </a:solidFill>
                <a:latin typeface="Arial" panose="020B0604020202020204" pitchFamily="34" charset="0"/>
              </a:rPr>
              <a:t> </a:t>
            </a:r>
            <a:r>
              <a:rPr lang="en-GB" sz="1100" dirty="0" smtClean="0">
                <a:solidFill>
                  <a:srgbClr val="002060"/>
                </a:solidFill>
                <a:latin typeface="Tw Cen MT" panose="020B0602020104020603" pitchFamily="34" charset="0"/>
              </a:rPr>
              <a:t>licensed as </a:t>
            </a:r>
            <a:r>
              <a:rPr lang="en-GB" sz="1100" b="1" u="sng" dirty="0" smtClean="0">
                <a:solidFill>
                  <a:srgbClr val="FFFFFF"/>
                </a:solidFill>
                <a:latin typeface="Tw Cen MT" panose="020B0602020104020603" pitchFamily="34" charset="0"/>
                <a:hlinkClick r:id="rId16"/>
              </a:rPr>
              <a:t>CC BY-NC-SA 4.0</a:t>
            </a:r>
            <a:r>
              <a:rPr lang="en-GB" sz="1100" dirty="0" smtClean="0">
                <a:latin typeface="Tw Cen MT" panose="020B0602020104020603" pitchFamily="34" charset="0"/>
              </a:rPr>
              <a:t/>
            </a:r>
            <a:br>
              <a:rPr lang="en-GB" sz="1100" dirty="0" smtClean="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smtClean="0">
                <a:solidFill>
                  <a:srgbClr val="002060"/>
                </a:solidFill>
              </a:rPr>
              <a:t>Nick Avery</a:t>
            </a:r>
            <a:endParaRPr lang="en-GB" sz="1100" dirty="0">
              <a:solidFill>
                <a:srgbClr val="002060"/>
              </a:solidFill>
            </a:endParaRPr>
          </a:p>
        </p:txBody>
      </p:sp>
    </p:spTree>
    <p:extLst>
      <p:ext uri="{BB962C8B-B14F-4D97-AF65-F5344CB8AC3E}">
        <p14:creationId xmlns:p14="http://schemas.microsoft.com/office/powerpoint/2010/main" val="3161857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image" Target="../media/image14.png"/><Relationship Id="rId3" Type="http://schemas.openxmlformats.org/officeDocument/2006/relationships/audio" Target="../media/audio14.wav"/><Relationship Id="rId7" Type="http://schemas.openxmlformats.org/officeDocument/2006/relationships/audio" Target="../media/audio17.wav"/><Relationship Id="rId12" Type="http://schemas.openxmlformats.org/officeDocument/2006/relationships/audio" Target="../media/audio22.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media/audio16.wav"/><Relationship Id="rId11" Type="http://schemas.openxmlformats.org/officeDocument/2006/relationships/audio" Target="../media/audio21.wav"/><Relationship Id="rId5" Type="http://schemas.openxmlformats.org/officeDocument/2006/relationships/audio" Target="../media/audio15.wav"/><Relationship Id="rId10" Type="http://schemas.openxmlformats.org/officeDocument/2006/relationships/audio" Target="../media/audio20.wav"/><Relationship Id="rId4" Type="http://schemas.openxmlformats.org/officeDocument/2006/relationships/audio" Target="../media/audio13.wav"/><Relationship Id="rId9" Type="http://schemas.openxmlformats.org/officeDocument/2006/relationships/audio" Target="../media/audio19.wav"/></Relationships>
</file>

<file path=ppt/slides/_rels/slide12.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audio" Target="../media/audio22.wav"/><Relationship Id="rId3" Type="http://schemas.openxmlformats.org/officeDocument/2006/relationships/image" Target="../media/image14.png"/><Relationship Id="rId7" Type="http://schemas.openxmlformats.org/officeDocument/2006/relationships/audio" Target="../media/audio16.wav"/><Relationship Id="rId12" Type="http://schemas.openxmlformats.org/officeDocument/2006/relationships/audio" Target="../media/audio21.wav"/><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audio" Target="../media/audio15.wav"/><Relationship Id="rId11" Type="http://schemas.openxmlformats.org/officeDocument/2006/relationships/audio" Target="../media/audio20.wav"/><Relationship Id="rId5" Type="http://schemas.openxmlformats.org/officeDocument/2006/relationships/audio" Target="../media/audio13.wav"/><Relationship Id="rId10" Type="http://schemas.openxmlformats.org/officeDocument/2006/relationships/audio" Target="../media/audio19.wav"/><Relationship Id="rId4" Type="http://schemas.openxmlformats.org/officeDocument/2006/relationships/audio" Target="../media/audio14.wav"/><Relationship Id="rId9" Type="http://schemas.openxmlformats.org/officeDocument/2006/relationships/audio" Target="../media/audio18.wav"/></Relationships>
</file>

<file path=ppt/slides/_rels/slide1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5.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25.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6.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audio" Target="../media/audio26.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7.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28.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5.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9.wav"/><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10.wav"/><Relationship Id="rId9"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8" name="TextBox 17"/>
          <p:cNvSpPr txBox="1"/>
          <p:nvPr/>
        </p:nvSpPr>
        <p:spPr>
          <a:xfrm>
            <a:off x="52294" y="6328379"/>
            <a:ext cx="30894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t>
            </a: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Avery &amp; Rachel 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108639" y="2288621"/>
            <a:ext cx="9469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Phonics: ‘GA’, ‘GO’, ‘GU’ SSCs</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CC87BED3-1F94-4685-B918-7B7ACC5E053C}"/>
              </a:ext>
            </a:extLst>
          </p:cNvPr>
          <p:cNvSpPr/>
          <p:nvPr/>
        </p:nvSpPr>
        <p:spPr>
          <a:xfrm>
            <a:off x="52293" y="5993014"/>
            <a:ext cx="228460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Updated: 17/11/2019</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7392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11" name="TextBox 10"/>
          <p:cNvSpPr txBox="1"/>
          <p:nvPr/>
        </p:nvSpPr>
        <p:spPr>
          <a:xfrm>
            <a:off x="4654099" y="-392094"/>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gu</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Nick Avery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8891178" y="2042407"/>
            <a:ext cx="2987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se</a:t>
            </a:r>
            <a:r>
              <a:rPr kumimoji="0" lang="en-GB" sz="6000" b="0"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ro</a:t>
            </a:r>
            <a:endParaRPr kumimoji="0" lang="en-GB" sz="60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998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nvPr>
        </p:nvGraphicFramePr>
        <p:xfrm>
          <a:off x="5479186" y="537986"/>
          <a:ext cx="1592177" cy="5696459"/>
        </p:xfrm>
        <a:graphic>
          <a:graphicData uri="http://schemas.openxmlformats.org/drawingml/2006/table">
            <a:tbl>
              <a:tblPr firstRow="1" bandRow="1">
                <a:tableStyleId>{5DA37D80-6434-44D0-A028-1B22A696006F}</a:tableStyleId>
              </a:tblPr>
              <a:tblGrid>
                <a:gridCol w="1592177">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1459">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31" name="TextBox 30"/>
          <p:cNvSpPr txBox="1"/>
          <p:nvPr/>
        </p:nvSpPr>
        <p:spPr>
          <a:xfrm>
            <a:off x="5577772" y="3699149"/>
            <a:ext cx="14371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se___</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ndo</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5479186" y="3170771"/>
            <a:ext cx="16410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pre___</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ntar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6070096" y="2652985"/>
            <a:ext cx="13479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__to</a:t>
            </a:r>
            <a:endParaRPr kumimoji="0" lang="en-GB" sz="22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endParaRPr>
          </a:p>
        </p:txBody>
      </p:sp>
      <p:sp>
        <p:nvSpPr>
          <p:cNvPr id="28" name="TextBox 27"/>
          <p:cNvSpPr txBox="1"/>
          <p:nvPr/>
        </p:nvSpPr>
        <p:spPr>
          <a:xfrm>
            <a:off x="6028313" y="2101843"/>
            <a:ext cx="15384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p>
        </p:txBody>
      </p:sp>
      <p:graphicFrame>
        <p:nvGraphicFramePr>
          <p:cNvPr id="4" name="Table 3"/>
          <p:cNvGraphicFramePr>
            <a:graphicFrameLocks noGrp="1"/>
          </p:cNvGraphicFramePr>
          <p:nvPr>
            <p:extLst/>
          </p:nvPr>
        </p:nvGraphicFramePr>
        <p:xfrm>
          <a:off x="1392852" y="523524"/>
          <a:ext cx="3990563" cy="5682547"/>
        </p:xfrm>
        <a:graphic>
          <a:graphicData uri="http://schemas.openxmlformats.org/drawingml/2006/table">
            <a:tbl>
              <a:tblPr firstRow="1" bandRow="1">
                <a:tableStyleId>{8A107856-5554-42FB-B03E-39F5DBC370BA}</a:tableStyleId>
              </a:tblPr>
              <a:tblGrid>
                <a:gridCol w="599016">
                  <a:extLst>
                    <a:ext uri="{9D8B030D-6E8A-4147-A177-3AD203B41FA5}">
                      <a16:colId xmlns:a16="http://schemas.microsoft.com/office/drawing/2014/main" val="3826511760"/>
                    </a:ext>
                  </a:extLst>
                </a:gridCol>
                <a:gridCol w="1168565">
                  <a:extLst>
                    <a:ext uri="{9D8B030D-6E8A-4147-A177-3AD203B41FA5}">
                      <a16:colId xmlns:a16="http://schemas.microsoft.com/office/drawing/2014/main" val="2766133930"/>
                    </a:ext>
                  </a:extLst>
                </a:gridCol>
                <a:gridCol w="1111491">
                  <a:extLst>
                    <a:ext uri="{9D8B030D-6E8A-4147-A177-3AD203B41FA5}">
                      <a16:colId xmlns:a16="http://schemas.microsoft.com/office/drawing/2014/main" val="1055200239"/>
                    </a:ext>
                  </a:extLst>
                </a:gridCol>
                <a:gridCol w="1111491">
                  <a:extLst>
                    <a:ext uri="{9D8B030D-6E8A-4147-A177-3AD203B41FA5}">
                      <a16:colId xmlns:a16="http://schemas.microsoft.com/office/drawing/2014/main" val="3969185420"/>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GA</a:t>
                      </a:r>
                      <a:endParaRPr lang="en-GB" sz="2000" b="1"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GO</a:t>
                      </a:r>
                      <a:endParaRPr lang="en-GB" sz="2000" b="1"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GU</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5" name="Action Button: Custom 4">
            <a:hlinkClick r:id="" action="ppaction://noaction" highlightClick="1">
              <a:snd r:embed="rId3" name="conmigo.wav"/>
            </a:hlinkClick>
          </p:cNvPr>
          <p:cNvSpPr/>
          <p:nvPr/>
        </p:nvSpPr>
        <p:spPr>
          <a:xfrm>
            <a:off x="1537567" y="112566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5">
            <a:hlinkClick r:id="" action="ppaction://noaction" highlightClick="1">
              <a:snd r:embed="rId4" name="seguro.wav"/>
            </a:hlinkClick>
          </p:cNvPr>
          <p:cNvSpPr/>
          <p:nvPr/>
        </p:nvSpPr>
        <p:spPr>
          <a:xfrm>
            <a:off x="1537567" y="17037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6">
            <a:hlinkClick r:id="" action="ppaction://noaction" highlightClick="1">
              <a:snd r:embed="rId5" name="gol.wav"/>
            </a:hlinkClick>
          </p:cNvPr>
          <p:cNvSpPr/>
          <p:nvPr/>
        </p:nvSpPr>
        <p:spPr>
          <a:xfrm>
            <a:off x="1524405" y="21981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7">
            <a:hlinkClick r:id="" action="ppaction://noaction" highlightClick="1">
              <a:snd r:embed="rId6" name="gato.wav"/>
            </a:hlinkClick>
          </p:cNvPr>
          <p:cNvSpPr/>
          <p:nvPr/>
        </p:nvSpPr>
        <p:spPr>
          <a:xfrm>
            <a:off x="1537566" y="272120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8">
            <a:hlinkClick r:id="" action="ppaction://noaction" highlightClick="1">
              <a:snd r:embed="rId7" name="preguntar.wav"/>
            </a:hlinkClick>
          </p:cNvPr>
          <p:cNvSpPr/>
          <p:nvPr/>
        </p:nvSpPr>
        <p:spPr>
          <a:xfrm>
            <a:off x="1524404" y="322379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9">
            <a:hlinkClick r:id="" action="ppaction://noaction" highlightClick="1">
              <a:snd r:embed="rId8" name="segundo.wav"/>
            </a:hlinkClick>
          </p:cNvPr>
          <p:cNvSpPr/>
          <p:nvPr/>
        </p:nvSpPr>
        <p:spPr>
          <a:xfrm>
            <a:off x="1524404" y="374683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1" name="Action Button: Custom 10">
            <a:hlinkClick r:id="" action="ppaction://noaction" highlightClick="1">
              <a:snd r:embed="rId9" name="amiga.wav"/>
            </a:hlinkClick>
          </p:cNvPr>
          <p:cNvSpPr/>
          <p:nvPr/>
        </p:nvSpPr>
        <p:spPr>
          <a:xfrm>
            <a:off x="1524403" y="424418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2" name="Action Button: Custom 11">
            <a:hlinkClick r:id="" action="ppaction://noaction" highlightClick="1">
              <a:snd r:embed="rId10" name="ganar.wav"/>
            </a:hlinkClick>
          </p:cNvPr>
          <p:cNvSpPr/>
          <p:nvPr/>
        </p:nvSpPr>
        <p:spPr>
          <a:xfrm>
            <a:off x="1524403" y="477111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3" name="Action Button: Custom 12">
            <a:hlinkClick r:id="" action="ppaction://noaction" highlightClick="1">
              <a:snd r:embed="rId11" name="largo.wav"/>
            </a:hlinkClick>
          </p:cNvPr>
          <p:cNvSpPr/>
          <p:nvPr/>
        </p:nvSpPr>
        <p:spPr>
          <a:xfrm>
            <a:off x="1524403" y="529119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14" name="Action Button: Custom 13">
            <a:hlinkClick r:id="" action="ppaction://noaction" highlightClick="1">
              <a:snd r:embed="rId12" name="lugar.wav"/>
            </a:hlinkClick>
          </p:cNvPr>
          <p:cNvSpPr/>
          <p:nvPr/>
        </p:nvSpPr>
        <p:spPr>
          <a:xfrm>
            <a:off x="1524402" y="577708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2887" y="1033602"/>
            <a:ext cx="522871" cy="544657"/>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6483" y="1536467"/>
            <a:ext cx="522871" cy="544657"/>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6950" y="2056207"/>
            <a:ext cx="522871" cy="544657"/>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50671" y="2615647"/>
            <a:ext cx="522871" cy="544657"/>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7156" y="3133994"/>
            <a:ext cx="522871" cy="544657"/>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8999" y="3627221"/>
            <a:ext cx="522871" cy="544657"/>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3167" y="4140552"/>
            <a:ext cx="522871" cy="544657"/>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9104" y="4672257"/>
            <a:ext cx="522871" cy="544657"/>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41608" y="5189992"/>
            <a:ext cx="522871" cy="544657"/>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9103" y="5649419"/>
            <a:ext cx="522871" cy="544657"/>
          </a:xfrm>
          <a:prstGeom prst="rect">
            <a:avLst/>
          </a:prstGeom>
        </p:spPr>
      </p:pic>
      <p:sp>
        <p:nvSpPr>
          <p:cNvPr id="3" name="TextBox 2"/>
          <p:cNvSpPr txBox="1"/>
          <p:nvPr/>
        </p:nvSpPr>
        <p:spPr>
          <a:xfrm>
            <a:off x="5745306" y="1565047"/>
            <a:ext cx="15334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se___ro</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p:cNvSpPr txBox="1"/>
          <p:nvPr/>
        </p:nvSpPr>
        <p:spPr>
          <a:xfrm>
            <a:off x="5864670" y="5218532"/>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lar__</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p:cNvSpPr txBox="1"/>
          <p:nvPr/>
        </p:nvSpPr>
        <p:spPr>
          <a:xfrm>
            <a:off x="5857560" y="4685209"/>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nar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p:cNvSpPr txBox="1"/>
          <p:nvPr/>
        </p:nvSpPr>
        <p:spPr>
          <a:xfrm>
            <a:off x="5765201" y="4178125"/>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ami</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p:cNvSpPr txBox="1"/>
          <p:nvPr/>
        </p:nvSpPr>
        <p:spPr>
          <a:xfrm>
            <a:off x="5800048" y="5721763"/>
            <a:ext cx="15384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lu</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5181798" y="75956"/>
            <a:ext cx="31557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 otra vez.</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p:cNvSpPr txBox="1"/>
          <p:nvPr/>
        </p:nvSpPr>
        <p:spPr>
          <a:xfrm>
            <a:off x="7829974" y="75955"/>
            <a:ext cx="2958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palabra.</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49261" y="76803"/>
            <a:ext cx="1962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p:cNvSpPr txBox="1"/>
          <p:nvPr/>
        </p:nvSpPr>
        <p:spPr>
          <a:xfrm>
            <a:off x="1502287" y="75108"/>
            <a:ext cx="3823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Marca ‘GA’, ‘GA’ o ‘GU’.</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6063693" y="1565047"/>
            <a:ext cx="5569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gu</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0" name="TextBox 39"/>
          <p:cNvSpPr txBox="1"/>
          <p:nvPr/>
        </p:nvSpPr>
        <p:spPr>
          <a:xfrm>
            <a:off x="6063693" y="2092469"/>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go</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1" name="TextBox 40"/>
          <p:cNvSpPr txBox="1"/>
          <p:nvPr/>
        </p:nvSpPr>
        <p:spPr>
          <a:xfrm>
            <a:off x="5974325" y="2642619"/>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ga</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2" name="TextBox 41"/>
          <p:cNvSpPr txBox="1"/>
          <p:nvPr/>
        </p:nvSpPr>
        <p:spPr>
          <a:xfrm>
            <a:off x="5954786" y="3174182"/>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gu</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3" name="TextBox 42"/>
          <p:cNvSpPr txBox="1"/>
          <p:nvPr/>
        </p:nvSpPr>
        <p:spPr>
          <a:xfrm>
            <a:off x="5918780" y="3707520"/>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gu</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4" name="TextBox 43"/>
          <p:cNvSpPr txBox="1"/>
          <p:nvPr/>
        </p:nvSpPr>
        <p:spPr>
          <a:xfrm>
            <a:off x="6224041" y="5209174"/>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go</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5" name="TextBox 44"/>
          <p:cNvSpPr txBox="1"/>
          <p:nvPr/>
        </p:nvSpPr>
        <p:spPr>
          <a:xfrm>
            <a:off x="5745306" y="4693580"/>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ga</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6" name="TextBox 45"/>
          <p:cNvSpPr txBox="1"/>
          <p:nvPr/>
        </p:nvSpPr>
        <p:spPr>
          <a:xfrm>
            <a:off x="6296817" y="4178351"/>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ga</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7" name="TextBox 46"/>
          <p:cNvSpPr txBox="1"/>
          <p:nvPr/>
        </p:nvSpPr>
        <p:spPr>
          <a:xfrm>
            <a:off x="6036862" y="5725506"/>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ga</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graphicFrame>
        <p:nvGraphicFramePr>
          <p:cNvPr id="48" name="Table 47"/>
          <p:cNvGraphicFramePr>
            <a:graphicFrameLocks noGrp="1"/>
          </p:cNvGraphicFramePr>
          <p:nvPr>
            <p:extLst/>
          </p:nvPr>
        </p:nvGraphicFramePr>
        <p:xfrm>
          <a:off x="7171143" y="544688"/>
          <a:ext cx="3130176" cy="5696459"/>
        </p:xfrm>
        <a:graphic>
          <a:graphicData uri="http://schemas.openxmlformats.org/drawingml/2006/table">
            <a:tbl>
              <a:tblPr firstRow="1" bandRow="1">
                <a:tableStyleId>{5DA37D80-6434-44D0-A028-1B22A696006F}</a:tableStyleId>
              </a:tblPr>
              <a:tblGrid>
                <a:gridCol w="3130176">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1459">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49" name="TextBox 48"/>
          <p:cNvSpPr txBox="1"/>
          <p:nvPr/>
        </p:nvSpPr>
        <p:spPr>
          <a:xfrm>
            <a:off x="7196771" y="612058"/>
            <a:ext cx="3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en inglés</a:t>
            </a: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8073973" y="1069924"/>
            <a:ext cx="14463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with me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p:cNvSpPr txBox="1"/>
          <p:nvPr/>
        </p:nvSpPr>
        <p:spPr>
          <a:xfrm>
            <a:off x="8097328" y="1578259"/>
            <a:ext cx="15870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sure, safe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8301060" y="2115792"/>
            <a:ext cx="10677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goal</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8339870" y="2653325"/>
            <a:ext cx="9330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8223479" y="3176517"/>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ask</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8127842" y="3678651"/>
            <a:ext cx="12285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second</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p:cNvSpPr txBox="1"/>
          <p:nvPr/>
        </p:nvSpPr>
        <p:spPr>
          <a:xfrm>
            <a:off x="8384306" y="5254448"/>
            <a:ext cx="8483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long</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p:cNvSpPr txBox="1"/>
          <p:nvPr/>
        </p:nvSpPr>
        <p:spPr>
          <a:xfrm>
            <a:off x="8339870" y="4729141"/>
            <a:ext cx="10587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win</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p:cNvSpPr txBox="1"/>
          <p:nvPr/>
        </p:nvSpPr>
        <p:spPr>
          <a:xfrm>
            <a:off x="7718047" y="4209720"/>
            <a:ext cx="25743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(female) friend</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p:cNvSpPr txBox="1"/>
          <p:nvPr/>
        </p:nvSpPr>
        <p:spPr>
          <a:xfrm>
            <a:off x="8339870" y="5735767"/>
            <a:ext cx="1083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place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5564829" y="1057775"/>
            <a:ext cx="15546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conmi</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extBox 1"/>
          <p:cNvSpPr txBox="1"/>
          <p:nvPr/>
        </p:nvSpPr>
        <p:spPr>
          <a:xfrm>
            <a:off x="6436331" y="1057688"/>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go</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0" name="Rounded Rectangle 59"/>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200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9"/>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4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4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49"/>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5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2"/>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55"/>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58"/>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57"/>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56"/>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29" grpId="0"/>
      <p:bldP spid="28"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 grpId="0"/>
      <p:bldP spid="32" grpId="0"/>
      <p:bldP spid="33" grpId="0"/>
      <p:bldP spid="34" grpId="0"/>
      <p:bldP spid="35" grpId="0"/>
      <p:bldP spid="25" grpId="0"/>
      <p:bldP spid="26" grpId="0"/>
      <p:bldP spid="36" grpId="0"/>
      <p:bldP spid="37" grpId="0"/>
      <p:bldP spid="39" grpId="0"/>
      <p:bldP spid="40" grpId="0"/>
      <p:bldP spid="41" grpId="0"/>
      <p:bldP spid="42" grpId="0"/>
      <p:bldP spid="43" grpId="0"/>
      <p:bldP spid="44" grpId="0"/>
      <p:bldP spid="45" grpId="0"/>
      <p:bldP spid="46" grpId="0"/>
      <p:bldP spid="47" grpId="0"/>
      <p:bldP spid="49" grpId="0"/>
      <p:bldP spid="50" grpId="0"/>
      <p:bldP spid="51" grpId="0"/>
      <p:bldP spid="52" grpId="0"/>
      <p:bldP spid="53" grpId="0"/>
      <p:bldP spid="54" grpId="0"/>
      <p:bldP spid="55" grpId="0"/>
      <p:bldP spid="56" grpId="0"/>
      <p:bldP spid="57" grpId="0"/>
      <p:bldP spid="58" grpId="0"/>
      <p:bldP spid="59" grpId="0"/>
      <p:bldP spid="3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nvPr>
        </p:nvGraphicFramePr>
        <p:xfrm>
          <a:off x="5479186" y="537986"/>
          <a:ext cx="1592177" cy="5696459"/>
        </p:xfrm>
        <a:graphic>
          <a:graphicData uri="http://schemas.openxmlformats.org/drawingml/2006/table">
            <a:tbl>
              <a:tblPr firstRow="1" bandRow="1">
                <a:tableStyleId>{5DA37D80-6434-44D0-A028-1B22A696006F}</a:tableStyleId>
              </a:tblPr>
              <a:tblGrid>
                <a:gridCol w="1592177">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1459">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31" name="TextBox 30"/>
          <p:cNvSpPr txBox="1"/>
          <p:nvPr/>
        </p:nvSpPr>
        <p:spPr>
          <a:xfrm>
            <a:off x="5621540" y="3685819"/>
            <a:ext cx="14371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se</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ndo</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5492277" y="3170871"/>
            <a:ext cx="16410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pre</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ntar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5952796" y="2666111"/>
            <a:ext cx="13479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ga</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to</a:t>
            </a:r>
            <a:endParaRPr kumimoji="0" lang="en-GB" sz="22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endParaRPr>
          </a:p>
        </p:txBody>
      </p:sp>
      <p:sp>
        <p:nvSpPr>
          <p:cNvPr id="28" name="TextBox 27"/>
          <p:cNvSpPr txBox="1"/>
          <p:nvPr/>
        </p:nvSpPr>
        <p:spPr>
          <a:xfrm>
            <a:off x="6028313" y="2101843"/>
            <a:ext cx="6986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go</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4" name="Table 3"/>
          <p:cNvGraphicFramePr>
            <a:graphicFrameLocks noGrp="1"/>
          </p:cNvGraphicFramePr>
          <p:nvPr>
            <p:extLst/>
          </p:nvPr>
        </p:nvGraphicFramePr>
        <p:xfrm>
          <a:off x="1392852" y="523524"/>
          <a:ext cx="3990563" cy="5682547"/>
        </p:xfrm>
        <a:graphic>
          <a:graphicData uri="http://schemas.openxmlformats.org/drawingml/2006/table">
            <a:tbl>
              <a:tblPr firstRow="1" bandRow="1">
                <a:tableStyleId>{8A107856-5554-42FB-B03E-39F5DBC370BA}</a:tableStyleId>
              </a:tblPr>
              <a:tblGrid>
                <a:gridCol w="599016">
                  <a:extLst>
                    <a:ext uri="{9D8B030D-6E8A-4147-A177-3AD203B41FA5}">
                      <a16:colId xmlns:a16="http://schemas.microsoft.com/office/drawing/2014/main" val="3826511760"/>
                    </a:ext>
                  </a:extLst>
                </a:gridCol>
                <a:gridCol w="1168565">
                  <a:extLst>
                    <a:ext uri="{9D8B030D-6E8A-4147-A177-3AD203B41FA5}">
                      <a16:colId xmlns:a16="http://schemas.microsoft.com/office/drawing/2014/main" val="2766133930"/>
                    </a:ext>
                  </a:extLst>
                </a:gridCol>
                <a:gridCol w="1111491">
                  <a:extLst>
                    <a:ext uri="{9D8B030D-6E8A-4147-A177-3AD203B41FA5}">
                      <a16:colId xmlns:a16="http://schemas.microsoft.com/office/drawing/2014/main" val="1055200239"/>
                    </a:ext>
                  </a:extLst>
                </a:gridCol>
                <a:gridCol w="1111491">
                  <a:extLst>
                    <a:ext uri="{9D8B030D-6E8A-4147-A177-3AD203B41FA5}">
                      <a16:colId xmlns:a16="http://schemas.microsoft.com/office/drawing/2014/main" val="3969185420"/>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GA</a:t>
                      </a:r>
                      <a:endParaRPr lang="en-GB" sz="2000" b="1"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GO</a:t>
                      </a:r>
                      <a:endParaRPr lang="en-GB" sz="2000" b="1" dirty="0">
                        <a:solidFill>
                          <a:srgbClr val="002060"/>
                        </a:solidFill>
                        <a:latin typeface="Century Gothic" panose="020B0502020202020204" pitchFamily="34" charset="0"/>
                      </a:endParaRPr>
                    </a:p>
                  </a:txBody>
                  <a:tcPr anchor="ctr"/>
                </a:tc>
                <a:tc>
                  <a:txBody>
                    <a:bodyPr/>
                    <a:lstStyle/>
                    <a:p>
                      <a:pPr algn="ctr"/>
                      <a:r>
                        <a:rPr lang="en-GB" sz="2000" b="1" dirty="0" smtClean="0">
                          <a:solidFill>
                            <a:srgbClr val="002060"/>
                          </a:solidFill>
                          <a:latin typeface="Century Gothic" panose="020B0502020202020204" pitchFamily="34" charset="0"/>
                        </a:rPr>
                        <a:t>GU</a:t>
                      </a: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0210">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61" y="1033602"/>
            <a:ext cx="522871" cy="54465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520" y="1536467"/>
            <a:ext cx="522871" cy="54465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950" y="2056207"/>
            <a:ext cx="522871" cy="54465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101" y="2628952"/>
            <a:ext cx="522871" cy="54465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156" y="3101916"/>
            <a:ext cx="522871" cy="54465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912" y="3598940"/>
            <a:ext cx="522871" cy="54465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71" y="4126506"/>
            <a:ext cx="522871" cy="54465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72" y="4658905"/>
            <a:ext cx="522871" cy="5446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846" y="5161646"/>
            <a:ext cx="522871" cy="544657"/>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101" y="5649419"/>
            <a:ext cx="522871" cy="544657"/>
          </a:xfrm>
          <a:prstGeom prst="rect">
            <a:avLst/>
          </a:prstGeom>
        </p:spPr>
      </p:pic>
      <p:sp>
        <p:nvSpPr>
          <p:cNvPr id="3" name="TextBox 2"/>
          <p:cNvSpPr txBox="1"/>
          <p:nvPr/>
        </p:nvSpPr>
        <p:spPr>
          <a:xfrm>
            <a:off x="5745306" y="1565047"/>
            <a:ext cx="15334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se</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ro</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p:cNvSpPr txBox="1"/>
          <p:nvPr/>
        </p:nvSpPr>
        <p:spPr>
          <a:xfrm>
            <a:off x="5864670" y="5218532"/>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lar</a:t>
            </a:r>
            <a:r>
              <a:rPr kumimoji="0" lang="en-GB" sz="22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go</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33" name="TextBox 32"/>
          <p:cNvSpPr txBox="1"/>
          <p:nvPr/>
        </p:nvSpPr>
        <p:spPr>
          <a:xfrm>
            <a:off x="5857560" y="4671163"/>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ga</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nar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p:cNvSpPr txBox="1"/>
          <p:nvPr/>
        </p:nvSpPr>
        <p:spPr>
          <a:xfrm>
            <a:off x="5765201" y="4178125"/>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ami</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ga</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35" name="TextBox 34"/>
          <p:cNvSpPr txBox="1"/>
          <p:nvPr/>
        </p:nvSpPr>
        <p:spPr>
          <a:xfrm>
            <a:off x="5857560" y="5721763"/>
            <a:ext cx="15384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lu</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ga</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r</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p:cNvSpPr txBox="1"/>
          <p:nvPr/>
        </p:nvSpPr>
        <p:spPr>
          <a:xfrm>
            <a:off x="5149248" y="75956"/>
            <a:ext cx="31557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 otra vez.</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p:cNvSpPr txBox="1"/>
          <p:nvPr/>
        </p:nvSpPr>
        <p:spPr>
          <a:xfrm>
            <a:off x="7797424" y="75955"/>
            <a:ext cx="2958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palabra.</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49261" y="76803"/>
            <a:ext cx="1962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p:cNvSpPr txBox="1"/>
          <p:nvPr/>
        </p:nvSpPr>
        <p:spPr>
          <a:xfrm>
            <a:off x="1502287" y="75108"/>
            <a:ext cx="3823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Marca ‘GA’, ‘GA’ o ‘GU’.</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48" name="Table 47"/>
          <p:cNvGraphicFramePr>
            <a:graphicFrameLocks noGrp="1"/>
          </p:cNvGraphicFramePr>
          <p:nvPr>
            <p:extLst/>
          </p:nvPr>
        </p:nvGraphicFramePr>
        <p:xfrm>
          <a:off x="7171143" y="544688"/>
          <a:ext cx="3130176" cy="5696459"/>
        </p:xfrm>
        <a:graphic>
          <a:graphicData uri="http://schemas.openxmlformats.org/drawingml/2006/table">
            <a:tbl>
              <a:tblPr firstRow="1" bandRow="1">
                <a:tableStyleId>{5DA37D80-6434-44D0-A028-1B22A696006F}</a:tableStyleId>
              </a:tblPr>
              <a:tblGrid>
                <a:gridCol w="3130176">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245996"/>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r h="511459">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75022070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914553514"/>
                  </a:ext>
                </a:extLst>
              </a:tr>
            </a:tbl>
          </a:graphicData>
        </a:graphic>
      </p:graphicFrame>
      <p:sp>
        <p:nvSpPr>
          <p:cNvPr id="49" name="TextBox 48"/>
          <p:cNvSpPr txBox="1"/>
          <p:nvPr/>
        </p:nvSpPr>
        <p:spPr>
          <a:xfrm>
            <a:off x="7196771" y="612058"/>
            <a:ext cx="3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en inglés</a:t>
            </a:r>
            <a:r>
              <a:rPr kumimoji="0" lang="en-GB" sz="18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8073973" y="1069924"/>
            <a:ext cx="14463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with me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p:cNvSpPr txBox="1"/>
          <p:nvPr/>
        </p:nvSpPr>
        <p:spPr>
          <a:xfrm>
            <a:off x="7987229" y="1578259"/>
            <a:ext cx="18177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sure, safe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8301060" y="2115792"/>
            <a:ext cx="10677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goal</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8339870" y="2653325"/>
            <a:ext cx="9330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8223479" y="3176517"/>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ask</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8127842" y="3678651"/>
            <a:ext cx="12285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second</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p:cNvSpPr txBox="1"/>
          <p:nvPr/>
        </p:nvSpPr>
        <p:spPr>
          <a:xfrm>
            <a:off x="8419300" y="5235874"/>
            <a:ext cx="8483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long</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p:cNvSpPr txBox="1"/>
          <p:nvPr/>
        </p:nvSpPr>
        <p:spPr>
          <a:xfrm>
            <a:off x="8335098" y="4715789"/>
            <a:ext cx="10887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win</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p:cNvSpPr txBox="1"/>
          <p:nvPr/>
        </p:nvSpPr>
        <p:spPr>
          <a:xfrm>
            <a:off x="7764824" y="4210409"/>
            <a:ext cx="25743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(female) friend</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p:cNvSpPr txBox="1"/>
          <p:nvPr/>
        </p:nvSpPr>
        <p:spPr>
          <a:xfrm>
            <a:off x="8339870" y="5735767"/>
            <a:ext cx="10839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place</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5564829" y="1057775"/>
            <a:ext cx="15546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conmi</a:t>
            </a:r>
            <a:r>
              <a:rPr kumimoji="0" lang="en-GB" sz="2200" b="1"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go</a:t>
            </a:r>
            <a:endParaRPr kumimoji="0" lang="en-GB" sz="22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0" name="Rounded Rectangle 59"/>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1" name="Action Button: Custom 60">
            <a:hlinkClick r:id="" action="ppaction://noaction" highlightClick="1">
              <a:snd r:embed="rId4" name="conmigo.wav"/>
            </a:hlinkClick>
          </p:cNvPr>
          <p:cNvSpPr/>
          <p:nvPr/>
        </p:nvSpPr>
        <p:spPr>
          <a:xfrm>
            <a:off x="1537567" y="112566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2" name="Action Button: Custom 61">
            <a:hlinkClick r:id="" action="ppaction://noaction" highlightClick="1">
              <a:snd r:embed="rId5" name="seguro.wav"/>
            </a:hlinkClick>
          </p:cNvPr>
          <p:cNvSpPr/>
          <p:nvPr/>
        </p:nvSpPr>
        <p:spPr>
          <a:xfrm>
            <a:off x="1537567" y="17037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63" name="Action Button: Custom 62">
            <a:hlinkClick r:id="" action="ppaction://noaction" highlightClick="1">
              <a:snd r:embed="rId6" name="gol.wav"/>
            </a:hlinkClick>
          </p:cNvPr>
          <p:cNvSpPr/>
          <p:nvPr/>
        </p:nvSpPr>
        <p:spPr>
          <a:xfrm>
            <a:off x="1524405" y="21981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4" name="Action Button: Custom 63">
            <a:hlinkClick r:id="" action="ppaction://noaction" highlightClick="1">
              <a:snd r:embed="rId7" name="gato.wav"/>
            </a:hlinkClick>
          </p:cNvPr>
          <p:cNvSpPr/>
          <p:nvPr/>
        </p:nvSpPr>
        <p:spPr>
          <a:xfrm>
            <a:off x="1537566" y="272120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5" name="Action Button: Custom 64">
            <a:hlinkClick r:id="" action="ppaction://noaction" highlightClick="1">
              <a:snd r:embed="rId8" name="preguntar.wav"/>
            </a:hlinkClick>
          </p:cNvPr>
          <p:cNvSpPr/>
          <p:nvPr/>
        </p:nvSpPr>
        <p:spPr>
          <a:xfrm>
            <a:off x="1524404" y="322379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66" name="Action Button: Custom 65">
            <a:hlinkClick r:id="" action="ppaction://noaction" highlightClick="1">
              <a:snd r:embed="rId9" name="segundo.wav"/>
            </a:hlinkClick>
          </p:cNvPr>
          <p:cNvSpPr/>
          <p:nvPr/>
        </p:nvSpPr>
        <p:spPr>
          <a:xfrm>
            <a:off x="1524404" y="374683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67" name="Action Button: Custom 66">
            <a:hlinkClick r:id="" action="ppaction://noaction" highlightClick="1">
              <a:snd r:embed="rId10" name="amiga.wav"/>
            </a:hlinkClick>
          </p:cNvPr>
          <p:cNvSpPr/>
          <p:nvPr/>
        </p:nvSpPr>
        <p:spPr>
          <a:xfrm>
            <a:off x="1524403" y="424418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68" name="Action Button: Custom 67">
            <a:hlinkClick r:id="" action="ppaction://noaction" highlightClick="1">
              <a:snd r:embed="rId11" name="ganar.wav"/>
            </a:hlinkClick>
          </p:cNvPr>
          <p:cNvSpPr/>
          <p:nvPr/>
        </p:nvSpPr>
        <p:spPr>
          <a:xfrm>
            <a:off x="1524403" y="477111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69" name="Action Button: Custom 68">
            <a:hlinkClick r:id="" action="ppaction://noaction" highlightClick="1">
              <a:snd r:embed="rId12" name="largo.wav"/>
            </a:hlinkClick>
          </p:cNvPr>
          <p:cNvSpPr/>
          <p:nvPr/>
        </p:nvSpPr>
        <p:spPr>
          <a:xfrm>
            <a:off x="1524403" y="529119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70" name="Action Button: Custom 69">
            <a:hlinkClick r:id="" action="ppaction://noaction" highlightClick="1">
              <a:snd r:embed="rId13" name="lugar.wav"/>
            </a:hlinkClick>
          </p:cNvPr>
          <p:cNvSpPr/>
          <p:nvPr/>
        </p:nvSpPr>
        <p:spPr>
          <a:xfrm>
            <a:off x="1524402" y="577708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Tree>
    <p:extLst>
      <p:ext uri="{BB962C8B-B14F-4D97-AF65-F5344CB8AC3E}">
        <p14:creationId xmlns:p14="http://schemas.microsoft.com/office/powerpoint/2010/main" val="5149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6"/>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29" grpId="0"/>
      <p:bldP spid="28" grpId="0"/>
      <p:bldP spid="3" grpId="0"/>
      <p:bldP spid="32" grpId="0"/>
      <p:bldP spid="33" grpId="0"/>
      <p:bldP spid="34" grpId="0"/>
      <p:bldP spid="35" grpId="0"/>
      <p:bldP spid="25" grpId="0"/>
      <p:bldP spid="26" grpId="0"/>
      <p:bldP spid="36" grpId="0"/>
      <p:bldP spid="37" grpId="0"/>
      <p:bldP spid="49" grpId="0"/>
      <p:bldP spid="50" grpId="0"/>
      <p:bldP spid="51" grpId="0"/>
      <p:bldP spid="52" grpId="0"/>
      <p:bldP spid="53" grpId="0"/>
      <p:bldP spid="54" grpId="0"/>
      <p:bldP spid="55" grpId="0"/>
      <p:bldP spid="56" grpId="0"/>
      <p:bldP spid="57" grpId="0"/>
      <p:bldP spid="58" grpId="0"/>
      <p:bldP spid="59" grpId="0"/>
      <p:bldP spid="38"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0286" y="2201538"/>
            <a:ext cx="1122804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err="1" smtClean="0">
                <a:ln>
                  <a:noFill/>
                </a:ln>
                <a:solidFill>
                  <a:schemeClr val="accent2"/>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nt</a:t>
            </a:r>
            <a:r>
              <a:rPr lang="es-CO" sz="6000" dirty="0" smtClean="0">
                <a:solidFill>
                  <a:srgbClr val="002060"/>
                </a:solidFill>
                <a:latin typeface="Century Gothic" panose="020B0502020202020204" pitchFamily="34" charset="0"/>
                <a:cs typeface="Calibri" panose="020F0502020204030204" pitchFamily="34" charset="0"/>
              </a:rPr>
              <a:t>a mucho en clase.</a:t>
            </a:r>
            <a:endPar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endParaRPr>
          </a:p>
        </p:txBody>
      </p:sp>
      <p:sp>
        <p:nvSpPr>
          <p:cNvPr id="13" name="TextBox 12"/>
          <p:cNvSpPr txBox="1"/>
          <p:nvPr/>
        </p:nvSpPr>
        <p:spPr>
          <a:xfrm>
            <a:off x="3003382" y="3217201"/>
            <a:ext cx="684382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S/he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asks</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lot</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in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class</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a:t>
            </a:r>
            <a:endPar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522515" y="356951"/>
            <a:ext cx="11805556" cy="707886"/>
          </a:xfrm>
          <a:prstGeom prst="rect">
            <a:avLst/>
          </a:prstGeom>
          <a:noFill/>
        </p:spPr>
        <p:txBody>
          <a:bodyPr wrap="square" rtlCol="0">
            <a:spAutoFit/>
          </a:bodyPr>
          <a:lstStyle/>
          <a:p>
            <a:r>
              <a:rPr lang="en-GB" sz="4000" b="1" i="1" dirty="0" smtClean="0">
                <a:solidFill>
                  <a:srgbClr val="002060"/>
                </a:solidFill>
                <a:latin typeface="Century Gothic" panose="020B0502020202020204" pitchFamily="34" charset="0"/>
              </a:rPr>
              <a:t>¿Qué escuchas? ‘GA’, ‘GO’ o ‘GU’?</a:t>
            </a:r>
            <a:endParaRPr lang="en-GB" sz="4000" b="1" i="1" dirty="0">
              <a:solidFill>
                <a:srgbClr val="002060"/>
              </a:solidFill>
              <a:latin typeface="Century Gothic" panose="020B0502020202020204" pitchFamily="34" charset="0"/>
            </a:endParaRPr>
          </a:p>
        </p:txBody>
      </p:sp>
      <p:sp>
        <p:nvSpPr>
          <p:cNvPr id="16" name="Action Button: Custom 15">
            <a:hlinkClick r:id="" action="ppaction://noaction" highlightClick="1">
              <a:snd r:embed="rId3" name="pregunta mucho en clase.wav"/>
            </a:hlinkClick>
          </p:cNvPr>
          <p:cNvSpPr/>
          <p:nvPr/>
        </p:nvSpPr>
        <p:spPr>
          <a:xfrm>
            <a:off x="167512" y="131293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6913" y="1197418"/>
            <a:ext cx="522871" cy="544657"/>
          </a:xfrm>
          <a:prstGeom prst="rect">
            <a:avLst/>
          </a:prstGeom>
        </p:spPr>
      </p:pic>
      <p:sp>
        <p:nvSpPr>
          <p:cNvPr id="19" name="TextBox 18"/>
          <p:cNvSpPr txBox="1"/>
          <p:nvPr/>
        </p:nvSpPr>
        <p:spPr>
          <a:xfrm>
            <a:off x="708406" y="1150297"/>
            <a:ext cx="1038507" cy="646331"/>
          </a:xfrm>
          <a:prstGeom prst="rect">
            <a:avLst/>
          </a:prstGeom>
          <a:noFill/>
        </p:spPr>
        <p:txBody>
          <a:bodyPr wrap="square" rtlCol="0">
            <a:spAutoFit/>
          </a:bodyPr>
          <a:lstStyle/>
          <a:p>
            <a:r>
              <a:rPr lang="en-GB" sz="3600" b="1" dirty="0" smtClean="0">
                <a:solidFill>
                  <a:srgbClr val="002060"/>
                </a:solidFill>
                <a:latin typeface="Century Gothic" panose="020B0502020202020204" pitchFamily="34" charset="0"/>
              </a:rPr>
              <a:t>GU</a:t>
            </a:r>
            <a:endParaRPr lang="en-GB" sz="3600" b="1" dirty="0">
              <a:solidFill>
                <a:srgbClr val="002060"/>
              </a:solidFill>
              <a:latin typeface="Century Gothic" panose="020B0502020202020204" pitchFamily="34" charset="0"/>
            </a:endParaRPr>
          </a:p>
        </p:txBody>
      </p:sp>
      <p:sp>
        <p:nvSpPr>
          <p:cNvPr id="8" name="Rounded Rectangle 7"/>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26674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820" y="2201533"/>
            <a:ext cx="11789229" cy="1015663"/>
          </a:xfrm>
          <a:prstGeom prst="rect">
            <a:avLst/>
          </a:prstGeom>
          <a:noFill/>
        </p:spPr>
        <p:txBody>
          <a:bodyPr wrap="square" rtlCol="0">
            <a:spAutoFit/>
          </a:bodyPr>
          <a:lstStyle/>
          <a:p>
            <a:r>
              <a:rPr lang="es-CO" sz="6000" dirty="0" smtClean="0">
                <a:solidFill>
                  <a:srgbClr val="002060"/>
                </a:solidFill>
                <a:latin typeface="Century Gothic" panose="020B0502020202020204" pitchFamily="34" charset="0"/>
                <a:cs typeface="Calibri" panose="020F0502020204030204" pitchFamily="34" charset="0"/>
              </a:rPr>
              <a:t>Pre___</a:t>
            </a:r>
            <a:r>
              <a:rPr lang="es-CO" sz="6000" dirty="0" err="1" smtClean="0">
                <a:solidFill>
                  <a:srgbClr val="002060"/>
                </a:solidFill>
                <a:latin typeface="Century Gothic" panose="020B0502020202020204" pitchFamily="34" charset="0"/>
                <a:cs typeface="Calibri" panose="020F0502020204030204" pitchFamily="34" charset="0"/>
              </a:rPr>
              <a:t>nta</a:t>
            </a:r>
            <a:r>
              <a:rPr lang="es-CO" sz="6000" dirty="0" smtClean="0">
                <a:solidFill>
                  <a:srgbClr val="002060"/>
                </a:solidFill>
                <a:latin typeface="Century Gothic" panose="020B0502020202020204" pitchFamily="34" charset="0"/>
                <a:cs typeface="Calibri" panose="020F0502020204030204" pitchFamily="34" charset="0"/>
              </a:rPr>
              <a:t> mucho en clase.</a:t>
            </a:r>
            <a:endParaRPr lang="es-CO" sz="6000" dirty="0">
              <a:solidFill>
                <a:srgbClr val="002060"/>
              </a:solidFill>
              <a:latin typeface="Century Gothic" panose="020B0502020202020204" pitchFamily="34" charset="0"/>
              <a:cs typeface="Calibri" panose="020F0502020204030204" pitchFamily="34" charset="0"/>
            </a:endParaRPr>
          </a:p>
        </p:txBody>
      </p:sp>
      <p:sp>
        <p:nvSpPr>
          <p:cNvPr id="2" name="TextBox 1"/>
          <p:cNvSpPr txBox="1"/>
          <p:nvPr/>
        </p:nvSpPr>
        <p:spPr>
          <a:xfrm>
            <a:off x="2487389" y="2201532"/>
            <a:ext cx="1583871" cy="1015663"/>
          </a:xfrm>
          <a:prstGeom prst="rect">
            <a:avLst/>
          </a:prstGeom>
          <a:noFill/>
        </p:spPr>
        <p:txBody>
          <a:bodyPr wrap="square" rtlCol="0">
            <a:spAutoFit/>
          </a:bodyPr>
          <a:lstStyle/>
          <a:p>
            <a:r>
              <a:rPr lang="en-GB" sz="6000" dirty="0" smtClean="0">
                <a:solidFill>
                  <a:schemeClr val="accent2"/>
                </a:solidFill>
                <a:latin typeface="Century Gothic" panose="020B0502020202020204" pitchFamily="34" charset="0"/>
              </a:rPr>
              <a:t>gu</a:t>
            </a:r>
            <a:endParaRPr lang="en-GB" sz="6000" dirty="0">
              <a:solidFill>
                <a:schemeClr val="accent2"/>
              </a:solidFill>
              <a:latin typeface="Century Gothic" panose="020B0502020202020204" pitchFamily="34" charset="0"/>
            </a:endParaRPr>
          </a:p>
        </p:txBody>
      </p:sp>
      <p:sp>
        <p:nvSpPr>
          <p:cNvPr id="5" name="Action Button: Custom 4">
            <a:hlinkClick r:id="" action="ppaction://noaction" highlightClick="1">
              <a:snd r:embed="rId3" name="pregunta mucho en clase.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6" name="Rounded Rectangle 5"/>
          <p:cNvSpPr/>
          <p:nvPr/>
        </p:nvSpPr>
        <p:spPr>
          <a:xfrm>
            <a:off x="10406743" y="1517"/>
            <a:ext cx="17852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7326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04993" y="3495162"/>
            <a:ext cx="64863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3600" noProof="0" dirty="0" smtClean="0">
                <a:solidFill>
                  <a:srgbClr val="002060"/>
                </a:solidFill>
                <a:latin typeface="Century Gothic" panose="020B0502020202020204" pitchFamily="34" charset="0"/>
                <a:cs typeface="Calibri" panose="020F0502020204030204" pitchFamily="34" charset="0"/>
              </a:rPr>
              <a:t>I </a:t>
            </a:r>
            <a:r>
              <a:rPr lang="es-CO" sz="3600" noProof="0" dirty="0" err="1" smtClean="0">
                <a:solidFill>
                  <a:srgbClr val="002060"/>
                </a:solidFill>
                <a:latin typeface="Century Gothic" panose="020B0502020202020204" pitchFamily="34" charset="0"/>
                <a:cs typeface="Calibri" panose="020F0502020204030204" pitchFamily="34" charset="0"/>
              </a:rPr>
              <a:t>don’t</a:t>
            </a:r>
            <a:r>
              <a:rPr lang="es-CO" sz="3600" noProof="0" dirty="0" smtClean="0">
                <a:solidFill>
                  <a:srgbClr val="002060"/>
                </a:solidFill>
                <a:latin typeface="Century Gothic" panose="020B0502020202020204" pitchFamily="34" charset="0"/>
                <a:cs typeface="Calibri" panose="020F0502020204030204" pitchFamily="34" charset="0"/>
              </a:rPr>
              <a:t> </a:t>
            </a:r>
            <a:r>
              <a:rPr lang="es-CO" sz="3600" noProof="0" dirty="0" err="1" smtClean="0">
                <a:solidFill>
                  <a:srgbClr val="002060"/>
                </a:solidFill>
                <a:latin typeface="Century Gothic" panose="020B0502020202020204" pitchFamily="34" charset="0"/>
                <a:cs typeface="Calibri" panose="020F0502020204030204" pitchFamily="34" charset="0"/>
              </a:rPr>
              <a:t>want</a:t>
            </a:r>
            <a:r>
              <a:rPr lang="es-CO" sz="3600" noProof="0" dirty="0" smtClean="0">
                <a:solidFill>
                  <a:srgbClr val="002060"/>
                </a:solidFill>
                <a:latin typeface="Century Gothic" panose="020B0502020202020204" pitchFamily="34" charset="0"/>
                <a:cs typeface="Calibri" panose="020F0502020204030204" pitchFamily="34" charset="0"/>
              </a:rPr>
              <a:t> a cat. </a:t>
            </a:r>
            <a:r>
              <a:rPr lang="es-CO" sz="3600" noProof="0" dirty="0" err="1" smtClean="0">
                <a:solidFill>
                  <a:srgbClr val="002060"/>
                </a:solidFill>
                <a:latin typeface="Century Gothic" panose="020B0502020202020204" pitchFamily="34" charset="0"/>
                <a:cs typeface="Calibri" panose="020F0502020204030204" pitchFamily="34" charset="0"/>
              </a:rPr>
              <a:t>I’m</a:t>
            </a:r>
            <a:r>
              <a:rPr lang="es-CO" sz="3600" noProof="0" dirty="0" smtClean="0">
                <a:solidFill>
                  <a:srgbClr val="002060"/>
                </a:solidFill>
                <a:latin typeface="Century Gothic" panose="020B0502020202020204" pitchFamily="34" charset="0"/>
                <a:cs typeface="Calibri" panose="020F0502020204030204" pitchFamily="34" charset="0"/>
              </a:rPr>
              <a:t> </a:t>
            </a:r>
            <a:r>
              <a:rPr lang="es-CO" sz="3600" noProof="0" dirty="0" err="1" smtClean="0">
                <a:solidFill>
                  <a:srgbClr val="002060"/>
                </a:solidFill>
                <a:latin typeface="Century Gothic" panose="020B0502020202020204" pitchFamily="34" charset="0"/>
                <a:cs typeface="Calibri" panose="020F0502020204030204" pitchFamily="34" charset="0"/>
              </a:rPr>
              <a:t>sure</a:t>
            </a:r>
            <a:r>
              <a:rPr lang="es-CO" sz="3600" noProof="0" dirty="0" smtClean="0">
                <a:solidFill>
                  <a:srgbClr val="002060"/>
                </a:solidFill>
                <a:latin typeface="Century Gothic" panose="020B0502020202020204" pitchFamily="34" charset="0"/>
                <a:cs typeface="Calibri" panose="020F0502020204030204" pitchFamily="34" charset="0"/>
              </a:rPr>
              <a:t>.</a:t>
            </a:r>
            <a:endPar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522515" y="356951"/>
            <a:ext cx="11805556" cy="707886"/>
          </a:xfrm>
          <a:prstGeom prst="rect">
            <a:avLst/>
          </a:prstGeom>
          <a:noFill/>
        </p:spPr>
        <p:txBody>
          <a:bodyPr wrap="square" rtlCol="0">
            <a:spAutoFit/>
          </a:bodyPr>
          <a:lstStyle/>
          <a:p>
            <a:r>
              <a:rPr lang="en-GB" sz="4000" b="1" i="1" dirty="0" smtClean="0">
                <a:solidFill>
                  <a:srgbClr val="002060"/>
                </a:solidFill>
                <a:latin typeface="Century Gothic" panose="020B0502020202020204" pitchFamily="34" charset="0"/>
              </a:rPr>
              <a:t>¿Qué escuchas? ‘GA’, ‘GU’ o ‘GA’ y ‘GU’?</a:t>
            </a:r>
            <a:endParaRPr lang="en-GB" sz="4000" b="1" i="1" dirty="0">
              <a:solidFill>
                <a:srgbClr val="002060"/>
              </a:solidFill>
              <a:latin typeface="Century Gothic" panose="020B0502020202020204" pitchFamily="34" charset="0"/>
            </a:endParaRPr>
          </a:p>
        </p:txBody>
      </p:sp>
      <p:sp>
        <p:nvSpPr>
          <p:cNvPr id="16" name="Action Button: Custom 15">
            <a:hlinkClick r:id="" action="ppaction://noaction" highlightClick="1">
              <a:snd r:embed="rId3" name="no quiero un gato estoy seguro.wav"/>
            </a:hlinkClick>
          </p:cNvPr>
          <p:cNvSpPr/>
          <p:nvPr/>
        </p:nvSpPr>
        <p:spPr>
          <a:xfrm>
            <a:off x="345013" y="11950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2</a:t>
            </a:r>
            <a:endParaRPr lang="en-GB" sz="2000" b="1" dirty="0">
              <a:latin typeface="Century Gothic" panose="020B0502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035" y="1064837"/>
            <a:ext cx="522871" cy="544657"/>
          </a:xfrm>
          <a:prstGeom prst="rect">
            <a:avLst/>
          </a:prstGeom>
        </p:spPr>
      </p:pic>
      <p:sp>
        <p:nvSpPr>
          <p:cNvPr id="8" name="TextBox 7"/>
          <p:cNvSpPr txBox="1"/>
          <p:nvPr/>
        </p:nvSpPr>
        <p:spPr>
          <a:xfrm>
            <a:off x="877135" y="1064837"/>
            <a:ext cx="2628900" cy="646331"/>
          </a:xfrm>
          <a:prstGeom prst="rect">
            <a:avLst/>
          </a:prstGeom>
          <a:noFill/>
        </p:spPr>
        <p:txBody>
          <a:bodyPr wrap="square" rtlCol="0">
            <a:spAutoFit/>
          </a:bodyPr>
          <a:lstStyle/>
          <a:p>
            <a:r>
              <a:rPr lang="en-GB" sz="3600" b="1" dirty="0" smtClean="0">
                <a:solidFill>
                  <a:srgbClr val="002060"/>
                </a:solidFill>
                <a:latin typeface="Century Gothic" panose="020B0502020202020204" pitchFamily="34" charset="0"/>
              </a:rPr>
              <a:t>GA y GU</a:t>
            </a:r>
            <a:endParaRPr lang="en-GB" sz="3600" b="1" dirty="0">
              <a:solidFill>
                <a:srgbClr val="002060"/>
              </a:solidFill>
              <a:latin typeface="Century Gothic" panose="020B0502020202020204" pitchFamily="34" charset="0"/>
            </a:endParaRPr>
          </a:p>
        </p:txBody>
      </p:sp>
      <p:sp>
        <p:nvSpPr>
          <p:cNvPr id="2" name="TextBox 1"/>
          <p:cNvSpPr txBox="1"/>
          <p:nvPr/>
        </p:nvSpPr>
        <p:spPr>
          <a:xfrm>
            <a:off x="953861" y="2419054"/>
            <a:ext cx="11038114" cy="923330"/>
          </a:xfrm>
          <a:prstGeom prst="rect">
            <a:avLst/>
          </a:prstGeom>
          <a:noFill/>
        </p:spPr>
        <p:txBody>
          <a:bodyPr wrap="square" rtlCol="0">
            <a:spAutoFit/>
          </a:bodyPr>
          <a:lstStyle/>
          <a:p>
            <a:r>
              <a:rPr lang="es-CO" sz="5400" dirty="0" smtClean="0">
                <a:solidFill>
                  <a:srgbClr val="002060"/>
                </a:solidFill>
                <a:latin typeface="Century Gothic" panose="020B0502020202020204" pitchFamily="34" charset="0"/>
                <a:cs typeface="Calibri" panose="020F0502020204030204" pitchFamily="34" charset="0"/>
              </a:rPr>
              <a:t>No quiero un </a:t>
            </a:r>
            <a:r>
              <a:rPr lang="es-CO" sz="5400" dirty="0" smtClean="0">
                <a:solidFill>
                  <a:schemeClr val="accent2"/>
                </a:solidFill>
                <a:latin typeface="Century Gothic" panose="020B0502020202020204" pitchFamily="34" charset="0"/>
                <a:cs typeface="Calibri" panose="020F0502020204030204" pitchFamily="34" charset="0"/>
              </a:rPr>
              <a:t>ga</a:t>
            </a:r>
            <a:r>
              <a:rPr lang="es-CO" sz="5400" dirty="0" smtClean="0">
                <a:solidFill>
                  <a:srgbClr val="002060"/>
                </a:solidFill>
                <a:latin typeface="Century Gothic" panose="020B0502020202020204" pitchFamily="34" charset="0"/>
                <a:cs typeface="Calibri" panose="020F0502020204030204" pitchFamily="34" charset="0"/>
              </a:rPr>
              <a:t>to. Estoy se</a:t>
            </a:r>
            <a:r>
              <a:rPr lang="es-CO" sz="5400" dirty="0" smtClean="0">
                <a:solidFill>
                  <a:schemeClr val="accent2"/>
                </a:solidFill>
                <a:latin typeface="Century Gothic" panose="020B0502020202020204" pitchFamily="34" charset="0"/>
                <a:cs typeface="Calibri" panose="020F0502020204030204" pitchFamily="34" charset="0"/>
              </a:rPr>
              <a:t>gu</a:t>
            </a:r>
            <a:r>
              <a:rPr lang="es-CO" sz="5400" dirty="0" smtClean="0">
                <a:solidFill>
                  <a:srgbClr val="002060"/>
                </a:solidFill>
                <a:latin typeface="Century Gothic" panose="020B0502020202020204" pitchFamily="34" charset="0"/>
                <a:cs typeface="Calibri" panose="020F0502020204030204" pitchFamily="34" charset="0"/>
              </a:rPr>
              <a:t>ro.</a:t>
            </a:r>
            <a:endParaRPr lang="en-GB" sz="5400" dirty="0">
              <a:solidFill>
                <a:srgbClr val="002060"/>
              </a:solidFill>
            </a:endParaRPr>
          </a:p>
        </p:txBody>
      </p:sp>
      <p:sp>
        <p:nvSpPr>
          <p:cNvPr id="9" name="Rounded Rectangle 8"/>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38930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94" y="2201538"/>
            <a:ext cx="11674929" cy="954107"/>
          </a:xfrm>
          <a:prstGeom prst="rect">
            <a:avLst/>
          </a:prstGeom>
          <a:noFill/>
        </p:spPr>
        <p:txBody>
          <a:bodyPr wrap="square" rtlCol="0">
            <a:spAutoFit/>
          </a:bodyPr>
          <a:lstStyle/>
          <a:p>
            <a:r>
              <a:rPr lang="es-CO" sz="5600" dirty="0" smtClean="0">
                <a:solidFill>
                  <a:srgbClr val="002060"/>
                </a:solidFill>
                <a:latin typeface="Century Gothic" panose="020B0502020202020204" pitchFamily="34" charset="0"/>
                <a:cs typeface="Calibri" panose="020F0502020204030204" pitchFamily="34" charset="0"/>
              </a:rPr>
              <a:t>No quiero un ___to. Estoy </a:t>
            </a:r>
            <a:r>
              <a:rPr lang="es-CO" sz="5600" dirty="0" err="1" smtClean="0">
                <a:solidFill>
                  <a:srgbClr val="002060"/>
                </a:solidFill>
                <a:latin typeface="Century Gothic" panose="020B0502020202020204" pitchFamily="34" charset="0"/>
                <a:cs typeface="Calibri" panose="020F0502020204030204" pitchFamily="34" charset="0"/>
              </a:rPr>
              <a:t>se___ro</a:t>
            </a:r>
            <a:r>
              <a:rPr lang="es-CO" sz="5600" dirty="0" smtClean="0">
                <a:solidFill>
                  <a:srgbClr val="002060"/>
                </a:solidFill>
                <a:latin typeface="Century Gothic" panose="020B0502020202020204" pitchFamily="34" charset="0"/>
                <a:cs typeface="Calibri" panose="020F0502020204030204" pitchFamily="34" charset="0"/>
              </a:rPr>
              <a:t>.</a:t>
            </a:r>
            <a:endParaRPr lang="es-CO" sz="5600" dirty="0">
              <a:solidFill>
                <a:srgbClr val="002060"/>
              </a:solidFill>
              <a:latin typeface="Century Gothic" panose="020B0502020202020204" pitchFamily="34" charset="0"/>
              <a:cs typeface="Calibri" panose="020F0502020204030204" pitchFamily="34" charset="0"/>
            </a:endParaRPr>
          </a:p>
        </p:txBody>
      </p:sp>
      <p:sp>
        <p:nvSpPr>
          <p:cNvPr id="8" name="TextBox 7"/>
          <p:cNvSpPr txBox="1"/>
          <p:nvPr/>
        </p:nvSpPr>
        <p:spPr>
          <a:xfrm>
            <a:off x="5294844" y="2170759"/>
            <a:ext cx="1926771" cy="923330"/>
          </a:xfrm>
          <a:prstGeom prst="rect">
            <a:avLst/>
          </a:prstGeom>
          <a:noFill/>
        </p:spPr>
        <p:txBody>
          <a:bodyPr wrap="square" rtlCol="0">
            <a:spAutoFit/>
          </a:bodyPr>
          <a:lstStyle/>
          <a:p>
            <a:r>
              <a:rPr lang="en-GB" sz="5400" dirty="0" smtClean="0">
                <a:solidFill>
                  <a:schemeClr val="accent2"/>
                </a:solidFill>
                <a:latin typeface="Century Gothic" panose="020B0502020202020204" pitchFamily="34" charset="0"/>
              </a:rPr>
              <a:t>ga</a:t>
            </a:r>
            <a:endParaRPr lang="en-GB" sz="54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no quiero un gato estoy seguro.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2</a:t>
            </a:r>
            <a:endParaRPr lang="en-GB" sz="2000" b="1" dirty="0">
              <a:latin typeface="Century Gothic" panose="020B0502020202020204" pitchFamily="34" charset="0"/>
            </a:endParaRPr>
          </a:p>
        </p:txBody>
      </p:sp>
      <p:sp>
        <p:nvSpPr>
          <p:cNvPr id="7" name="TextBox 6"/>
          <p:cNvSpPr txBox="1"/>
          <p:nvPr/>
        </p:nvSpPr>
        <p:spPr>
          <a:xfrm>
            <a:off x="10169369" y="2212467"/>
            <a:ext cx="1089182" cy="923330"/>
          </a:xfrm>
          <a:prstGeom prst="rect">
            <a:avLst/>
          </a:prstGeom>
          <a:noFill/>
        </p:spPr>
        <p:txBody>
          <a:bodyPr wrap="square" rtlCol="0">
            <a:spAutoFit/>
          </a:bodyPr>
          <a:lstStyle/>
          <a:p>
            <a:r>
              <a:rPr lang="en-GB" sz="5400" dirty="0" smtClean="0">
                <a:solidFill>
                  <a:schemeClr val="accent2"/>
                </a:solidFill>
                <a:latin typeface="Century Gothic" panose="020B0502020202020204" pitchFamily="34" charset="0"/>
              </a:rPr>
              <a:t>gu</a:t>
            </a:r>
            <a:endParaRPr lang="en-GB" sz="5400" dirty="0">
              <a:solidFill>
                <a:schemeClr val="accent2"/>
              </a:solidFill>
              <a:latin typeface="Century Gothic" panose="020B0502020202020204" pitchFamily="34" charset="0"/>
            </a:endParaRPr>
          </a:p>
        </p:txBody>
      </p:sp>
      <p:sp>
        <p:nvSpPr>
          <p:cNvPr id="10" name="Rounded Rectangle 9"/>
          <p:cNvSpPr/>
          <p:nvPr/>
        </p:nvSpPr>
        <p:spPr>
          <a:xfrm>
            <a:off x="10406743" y="1517"/>
            <a:ext cx="17852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17442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2" name="una amiga estudia conmigo.wav"/>
            </a:hlinkClick>
          </p:cNvPr>
          <p:cNvSpPr/>
          <p:nvPr/>
        </p:nvSpPr>
        <p:spPr>
          <a:xfrm>
            <a:off x="211056" y="122288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3</a:t>
            </a:r>
            <a:endParaRPr lang="en-GB" sz="2000" b="1" dirty="0">
              <a:latin typeface="Century Gothic" panose="020B0502020202020204" pitchFamily="34" charset="0"/>
            </a:endParaRPr>
          </a:p>
        </p:txBody>
      </p:sp>
      <p:sp>
        <p:nvSpPr>
          <p:cNvPr id="6" name="TextBox 5"/>
          <p:cNvSpPr txBox="1"/>
          <p:nvPr/>
        </p:nvSpPr>
        <p:spPr>
          <a:xfrm>
            <a:off x="2104499" y="3466307"/>
            <a:ext cx="8427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A (</a:t>
            </a:r>
            <a:r>
              <a:rPr kumimoji="0" lang="es-CO" sz="4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female</a:t>
            </a: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friend</a:t>
            </a: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studies</a:t>
            </a: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with</a:t>
            </a: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me.</a:t>
            </a:r>
            <a:endPar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522515" y="356951"/>
            <a:ext cx="11805556" cy="707886"/>
          </a:xfrm>
          <a:prstGeom prst="rect">
            <a:avLst/>
          </a:prstGeom>
          <a:noFill/>
        </p:spPr>
        <p:txBody>
          <a:bodyPr wrap="square" rtlCol="0">
            <a:spAutoFit/>
          </a:bodyPr>
          <a:lstStyle/>
          <a:p>
            <a:r>
              <a:rPr lang="en-GB" sz="4000" b="1" i="1" dirty="0" smtClean="0">
                <a:solidFill>
                  <a:srgbClr val="002060"/>
                </a:solidFill>
                <a:latin typeface="Century Gothic" panose="020B0502020202020204" pitchFamily="34" charset="0"/>
              </a:rPr>
              <a:t>¿Qué escuchas? ‘GA’, ‘GO’ o ‘GA’ y ‘GO’?</a:t>
            </a:r>
            <a:endParaRPr lang="en-GB" sz="4000" b="1" i="1" dirty="0">
              <a:solidFill>
                <a:srgbClr val="002060"/>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8949" y="1107764"/>
            <a:ext cx="522871" cy="544657"/>
          </a:xfrm>
          <a:prstGeom prst="rect">
            <a:avLst/>
          </a:prstGeom>
        </p:spPr>
      </p:pic>
      <p:sp>
        <p:nvSpPr>
          <p:cNvPr id="9" name="TextBox 8"/>
          <p:cNvSpPr txBox="1"/>
          <p:nvPr/>
        </p:nvSpPr>
        <p:spPr>
          <a:xfrm>
            <a:off x="790049" y="1107764"/>
            <a:ext cx="2628900" cy="646331"/>
          </a:xfrm>
          <a:prstGeom prst="rect">
            <a:avLst/>
          </a:prstGeom>
          <a:noFill/>
        </p:spPr>
        <p:txBody>
          <a:bodyPr wrap="square" rtlCol="0">
            <a:spAutoFit/>
          </a:bodyPr>
          <a:lstStyle/>
          <a:p>
            <a:r>
              <a:rPr lang="en-GB" sz="3600" b="1" dirty="0" smtClean="0">
                <a:solidFill>
                  <a:srgbClr val="002060"/>
                </a:solidFill>
                <a:latin typeface="Century Gothic" panose="020B0502020202020204" pitchFamily="34" charset="0"/>
              </a:rPr>
              <a:t>GA y GO</a:t>
            </a:r>
            <a:endParaRPr lang="en-GB" sz="3600" b="1" dirty="0">
              <a:solidFill>
                <a:srgbClr val="002060"/>
              </a:solidFill>
              <a:latin typeface="Century Gothic" panose="020B0502020202020204" pitchFamily="34" charset="0"/>
            </a:endParaRPr>
          </a:p>
        </p:txBody>
      </p:sp>
      <p:sp>
        <p:nvSpPr>
          <p:cNvPr id="10" name="TextBox 9"/>
          <p:cNvSpPr txBox="1"/>
          <p:nvPr/>
        </p:nvSpPr>
        <p:spPr>
          <a:xfrm>
            <a:off x="1852503" y="2371674"/>
            <a:ext cx="11897514" cy="830997"/>
          </a:xfrm>
          <a:prstGeom prst="rect">
            <a:avLst/>
          </a:prstGeom>
          <a:noFill/>
        </p:spPr>
        <p:txBody>
          <a:bodyPr wrap="square" rtlCol="0">
            <a:spAutoFit/>
          </a:bodyPr>
          <a:lstStyle/>
          <a:p>
            <a:r>
              <a:rPr lang="es-CO" sz="4800" dirty="0" smtClean="0">
                <a:solidFill>
                  <a:srgbClr val="002060"/>
                </a:solidFill>
                <a:latin typeface="Century Gothic" panose="020B0502020202020204" pitchFamily="34" charset="0"/>
                <a:cs typeface="Calibri" panose="020F0502020204030204" pitchFamily="34" charset="0"/>
              </a:rPr>
              <a:t>Una ami</a:t>
            </a:r>
            <a:r>
              <a:rPr lang="es-CO" sz="4800" dirty="0" smtClean="0">
                <a:solidFill>
                  <a:schemeClr val="accent2"/>
                </a:solidFill>
                <a:latin typeface="Century Gothic" panose="020B0502020202020204" pitchFamily="34" charset="0"/>
                <a:cs typeface="Calibri" panose="020F0502020204030204" pitchFamily="34" charset="0"/>
              </a:rPr>
              <a:t>ga</a:t>
            </a:r>
            <a:r>
              <a:rPr lang="es-CO" sz="4800" dirty="0" smtClean="0">
                <a:solidFill>
                  <a:srgbClr val="002060"/>
                </a:solidFill>
                <a:latin typeface="Century Gothic" panose="020B0502020202020204" pitchFamily="34" charset="0"/>
                <a:cs typeface="Calibri" panose="020F0502020204030204" pitchFamily="34" charset="0"/>
              </a:rPr>
              <a:t> estudia conmi</a:t>
            </a:r>
            <a:r>
              <a:rPr lang="es-CO" sz="4800" dirty="0" smtClean="0">
                <a:solidFill>
                  <a:schemeClr val="accent2"/>
                </a:solidFill>
                <a:latin typeface="Century Gothic" panose="020B0502020202020204" pitchFamily="34" charset="0"/>
                <a:cs typeface="Calibri" panose="020F0502020204030204" pitchFamily="34" charset="0"/>
              </a:rPr>
              <a:t>go</a:t>
            </a:r>
            <a:r>
              <a:rPr lang="es-CO" sz="4800" dirty="0" smtClean="0">
                <a:solidFill>
                  <a:srgbClr val="002060"/>
                </a:solidFill>
                <a:latin typeface="Century Gothic" panose="020B0502020202020204" pitchFamily="34" charset="0"/>
                <a:cs typeface="Calibri" panose="020F0502020204030204" pitchFamily="34" charset="0"/>
              </a:rPr>
              <a:t>.</a:t>
            </a:r>
            <a:endParaRPr lang="es-CO" sz="4800" dirty="0">
              <a:solidFill>
                <a:srgbClr val="002060"/>
              </a:solidFill>
              <a:latin typeface="Century Gothic" panose="020B0502020202020204" pitchFamily="34" charset="0"/>
              <a:cs typeface="Calibri" panose="020F0502020204030204" pitchFamily="34" charset="0"/>
            </a:endParaRPr>
          </a:p>
        </p:txBody>
      </p:sp>
      <p:sp>
        <p:nvSpPr>
          <p:cNvPr id="11" name="Rounded Rectangle 10"/>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21529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205" y="2317186"/>
            <a:ext cx="12162972" cy="1569660"/>
          </a:xfrm>
          <a:prstGeom prst="rect">
            <a:avLst/>
          </a:prstGeom>
          <a:noFill/>
        </p:spPr>
        <p:txBody>
          <a:bodyPr wrap="square" rtlCol="0">
            <a:spAutoFit/>
          </a:bodyPr>
          <a:lstStyle/>
          <a:p>
            <a:r>
              <a:rPr lang="es-CO" sz="4800" dirty="0" smtClean="0">
                <a:solidFill>
                  <a:srgbClr val="002060"/>
                </a:solidFill>
                <a:latin typeface="Century Gothic" panose="020B0502020202020204" pitchFamily="34" charset="0"/>
                <a:cs typeface="Calibri" panose="020F0502020204030204" pitchFamily="34" charset="0"/>
              </a:rPr>
              <a:t>Una ami___ estudia conmi___.</a:t>
            </a:r>
            <a:endParaRPr lang="es-CO" sz="4800" dirty="0">
              <a:solidFill>
                <a:srgbClr val="002060"/>
              </a:solidFill>
              <a:latin typeface="Century Gothic" panose="020B0502020202020204" pitchFamily="34" charset="0"/>
              <a:cs typeface="Calibri" panose="020F0502020204030204" pitchFamily="34" charset="0"/>
            </a:endParaRPr>
          </a:p>
          <a:p>
            <a:endParaRPr lang="en-GB" sz="4800" dirty="0"/>
          </a:p>
        </p:txBody>
      </p:sp>
      <p:sp>
        <p:nvSpPr>
          <p:cNvPr id="10" name="TextBox 9"/>
          <p:cNvSpPr txBox="1"/>
          <p:nvPr/>
        </p:nvSpPr>
        <p:spPr>
          <a:xfrm>
            <a:off x="3467668" y="2317185"/>
            <a:ext cx="1455395" cy="830997"/>
          </a:xfrm>
          <a:prstGeom prst="rect">
            <a:avLst/>
          </a:prstGeom>
          <a:noFill/>
        </p:spPr>
        <p:txBody>
          <a:bodyPr wrap="square" rtlCol="0">
            <a:spAutoFit/>
          </a:bodyPr>
          <a:lstStyle/>
          <a:p>
            <a:r>
              <a:rPr lang="en-GB" sz="4800" dirty="0" smtClean="0">
                <a:solidFill>
                  <a:schemeClr val="accent2"/>
                </a:solidFill>
                <a:latin typeface="Century Gothic" panose="020B0502020202020204" pitchFamily="34" charset="0"/>
              </a:rPr>
              <a:t>ga</a:t>
            </a:r>
            <a:endParaRPr lang="en-GB" sz="4800" dirty="0">
              <a:solidFill>
                <a:schemeClr val="accent2"/>
              </a:solidFill>
              <a:latin typeface="Century Gothic" panose="020B0502020202020204" pitchFamily="34" charset="0"/>
            </a:endParaRPr>
          </a:p>
        </p:txBody>
      </p:sp>
      <p:sp>
        <p:nvSpPr>
          <p:cNvPr id="11" name="TextBox 10"/>
          <p:cNvSpPr txBox="1"/>
          <p:nvPr/>
        </p:nvSpPr>
        <p:spPr>
          <a:xfrm>
            <a:off x="8759733" y="2317185"/>
            <a:ext cx="1455395" cy="830997"/>
          </a:xfrm>
          <a:prstGeom prst="rect">
            <a:avLst/>
          </a:prstGeom>
          <a:noFill/>
        </p:spPr>
        <p:txBody>
          <a:bodyPr wrap="square" rtlCol="0">
            <a:spAutoFit/>
          </a:bodyPr>
          <a:lstStyle/>
          <a:p>
            <a:r>
              <a:rPr lang="en-GB" sz="4800" dirty="0" smtClean="0">
                <a:solidFill>
                  <a:schemeClr val="accent2"/>
                </a:solidFill>
                <a:latin typeface="Century Gothic" panose="020B0502020202020204" pitchFamily="34" charset="0"/>
              </a:rPr>
              <a:t>go</a:t>
            </a:r>
            <a:endParaRPr lang="en-GB" sz="48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2" name="una amiga estudia conmigo.wav"/>
            </a:hlinkClick>
          </p:cNvPr>
          <p:cNvSpPr/>
          <p:nvPr/>
        </p:nvSpPr>
        <p:spPr>
          <a:xfrm>
            <a:off x="249152" y="25535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3</a:t>
            </a:r>
            <a:endParaRPr lang="en-GB" sz="2000" b="1" dirty="0">
              <a:latin typeface="Century Gothic" panose="020B0502020202020204" pitchFamily="34" charset="0"/>
            </a:endParaRPr>
          </a:p>
        </p:txBody>
      </p:sp>
      <p:sp>
        <p:nvSpPr>
          <p:cNvPr id="9" name="Rounded Rectangle 8"/>
          <p:cNvSpPr/>
          <p:nvPr/>
        </p:nvSpPr>
        <p:spPr>
          <a:xfrm>
            <a:off x="10406743" y="1517"/>
            <a:ext cx="17852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22577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2" name="gol gana el real madrid.wav"/>
            </a:hlinkClick>
          </p:cNvPr>
          <p:cNvSpPr/>
          <p:nvPr/>
        </p:nvSpPr>
        <p:spPr>
          <a:xfrm>
            <a:off x="345013" y="12627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4</a:t>
            </a:r>
            <a:endParaRPr lang="en-GB" sz="2000" b="1" dirty="0">
              <a:latin typeface="Century Gothic" panose="020B0502020202020204" pitchFamily="34" charset="0"/>
            </a:endParaRPr>
          </a:p>
        </p:txBody>
      </p:sp>
      <p:sp>
        <p:nvSpPr>
          <p:cNvPr id="6" name="TextBox 5"/>
          <p:cNvSpPr txBox="1"/>
          <p:nvPr/>
        </p:nvSpPr>
        <p:spPr>
          <a:xfrm>
            <a:off x="3360409" y="3292764"/>
            <a:ext cx="67757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Goal!</a:t>
            </a:r>
            <a:r>
              <a:rPr kumimoji="0" lang="es-CO" sz="4000" b="0" i="0" u="none" strike="noStrike" kern="1200" cap="none" spc="0" normalizeH="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Real Madrid win!</a:t>
            </a:r>
            <a:endPar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522515" y="356951"/>
            <a:ext cx="11805556" cy="707886"/>
          </a:xfrm>
          <a:prstGeom prst="rect">
            <a:avLst/>
          </a:prstGeom>
          <a:noFill/>
        </p:spPr>
        <p:txBody>
          <a:bodyPr wrap="square" rtlCol="0">
            <a:spAutoFit/>
          </a:bodyPr>
          <a:lstStyle/>
          <a:p>
            <a:r>
              <a:rPr lang="en-GB" sz="4000" b="1" i="1" dirty="0" smtClean="0">
                <a:solidFill>
                  <a:srgbClr val="002060"/>
                </a:solidFill>
                <a:latin typeface="Century Gothic" panose="020B0502020202020204" pitchFamily="34" charset="0"/>
              </a:rPr>
              <a:t>¿Qué escuchas? ‘GA’, ‘GO’ o ‘GA’ y ‘GO’?</a:t>
            </a:r>
            <a:endParaRPr lang="en-GB" sz="4000" b="1" i="1" dirty="0">
              <a:solidFill>
                <a:srgbClr val="002060"/>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409" y="1108703"/>
            <a:ext cx="522871" cy="544657"/>
          </a:xfrm>
          <a:prstGeom prst="rect">
            <a:avLst/>
          </a:prstGeom>
        </p:spPr>
      </p:pic>
      <p:sp>
        <p:nvSpPr>
          <p:cNvPr id="9" name="TextBox 8"/>
          <p:cNvSpPr txBox="1"/>
          <p:nvPr/>
        </p:nvSpPr>
        <p:spPr>
          <a:xfrm>
            <a:off x="880219" y="1103872"/>
            <a:ext cx="2741626" cy="646331"/>
          </a:xfrm>
          <a:prstGeom prst="rect">
            <a:avLst/>
          </a:prstGeom>
          <a:noFill/>
        </p:spPr>
        <p:txBody>
          <a:bodyPr wrap="square" rtlCol="0">
            <a:spAutoFit/>
          </a:bodyPr>
          <a:lstStyle/>
          <a:p>
            <a:r>
              <a:rPr lang="en-GB" sz="3600" b="1" dirty="0" smtClean="0">
                <a:solidFill>
                  <a:srgbClr val="002060"/>
                </a:solidFill>
                <a:latin typeface="Century Gothic" panose="020B0502020202020204" pitchFamily="34" charset="0"/>
              </a:rPr>
              <a:t>GA y GO</a:t>
            </a:r>
            <a:endParaRPr lang="en-GB" sz="3600" b="1" dirty="0">
              <a:solidFill>
                <a:srgbClr val="002060"/>
              </a:solidFill>
              <a:latin typeface="Century Gothic" panose="020B0502020202020204" pitchFamily="34" charset="0"/>
            </a:endParaRPr>
          </a:p>
        </p:txBody>
      </p:sp>
      <p:sp>
        <p:nvSpPr>
          <p:cNvPr id="2" name="TextBox 1"/>
          <p:cNvSpPr txBox="1"/>
          <p:nvPr/>
        </p:nvSpPr>
        <p:spPr>
          <a:xfrm>
            <a:off x="1554149" y="2236790"/>
            <a:ext cx="10276114" cy="923330"/>
          </a:xfrm>
          <a:prstGeom prst="rect">
            <a:avLst/>
          </a:prstGeom>
          <a:noFill/>
        </p:spPr>
        <p:txBody>
          <a:bodyPr wrap="square" rtlCol="0">
            <a:spAutoFit/>
          </a:bodyPr>
          <a:lstStyle/>
          <a:p>
            <a:r>
              <a:rPr lang="es-CO" sz="5400" dirty="0" smtClean="0">
                <a:solidFill>
                  <a:srgbClr val="002060"/>
                </a:solidFill>
                <a:latin typeface="Century Gothic" panose="020B0502020202020204" pitchFamily="34" charset="0"/>
                <a:cs typeface="Calibri" panose="020F0502020204030204" pitchFamily="34" charset="0"/>
              </a:rPr>
              <a:t>¡</a:t>
            </a:r>
            <a:r>
              <a:rPr lang="es-CO" sz="5400" dirty="0" smtClean="0">
                <a:solidFill>
                  <a:schemeClr val="accent2"/>
                </a:solidFill>
                <a:latin typeface="Century Gothic" panose="020B0502020202020204" pitchFamily="34" charset="0"/>
                <a:cs typeface="Calibri" panose="020F0502020204030204" pitchFamily="34" charset="0"/>
              </a:rPr>
              <a:t>Go</a:t>
            </a:r>
            <a:r>
              <a:rPr lang="es-CO" sz="5400" dirty="0" smtClean="0">
                <a:solidFill>
                  <a:srgbClr val="002060"/>
                </a:solidFill>
                <a:latin typeface="Century Gothic" panose="020B0502020202020204" pitchFamily="34" charset="0"/>
                <a:cs typeface="Calibri" panose="020F0502020204030204" pitchFamily="34" charset="0"/>
              </a:rPr>
              <a:t>l! ¡</a:t>
            </a:r>
            <a:r>
              <a:rPr lang="es-CO" sz="5400" dirty="0" smtClean="0">
                <a:solidFill>
                  <a:schemeClr val="accent2"/>
                </a:solidFill>
                <a:latin typeface="Century Gothic" panose="020B0502020202020204" pitchFamily="34" charset="0"/>
                <a:cs typeface="Calibri" panose="020F0502020204030204" pitchFamily="34" charset="0"/>
              </a:rPr>
              <a:t>Ga</a:t>
            </a:r>
            <a:r>
              <a:rPr lang="es-CO" sz="5400" dirty="0" smtClean="0">
                <a:solidFill>
                  <a:srgbClr val="002060"/>
                </a:solidFill>
                <a:latin typeface="Century Gothic" panose="020B0502020202020204" pitchFamily="34" charset="0"/>
                <a:cs typeface="Calibri" panose="020F0502020204030204" pitchFamily="34" charset="0"/>
              </a:rPr>
              <a:t>na el Real Madrid!</a:t>
            </a:r>
            <a:endParaRPr lang="es-CO" sz="5400" dirty="0">
              <a:solidFill>
                <a:srgbClr val="002060"/>
              </a:solidFill>
              <a:latin typeface="Century Gothic" panose="020B0502020202020204" pitchFamily="34" charset="0"/>
              <a:cs typeface="Calibri" panose="020F0502020204030204" pitchFamily="34" charset="0"/>
            </a:endParaRPr>
          </a:p>
        </p:txBody>
      </p:sp>
      <p:sp>
        <p:nvSpPr>
          <p:cNvPr id="10" name="Rounded Rectangle 9"/>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28785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pic>
        <p:nvPicPr>
          <p:cNvPr id="6" name="Picture 10" descr="http://www.clker.com/cliparts/1/5/2/f/1219988685315274755checkered%20flag.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1953" y="2141461"/>
            <a:ext cx="1181480" cy="12119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grpSp>
        <p:nvGrpSpPr>
          <p:cNvPr id="2" name="Group 1"/>
          <p:cNvGrpSpPr/>
          <p:nvPr/>
        </p:nvGrpSpPr>
        <p:grpSpPr>
          <a:xfrm>
            <a:off x="9272427" y="4251102"/>
            <a:ext cx="1522693" cy="1735411"/>
            <a:chOff x="8170335" y="3214515"/>
            <a:chExt cx="2017035" cy="2298812"/>
          </a:xfrm>
        </p:grpSpPr>
        <p:pic>
          <p:nvPicPr>
            <p:cNvPr id="13" name="Picture 12"/>
            <p:cNvPicPr>
              <a:picLocks noChangeAspect="1"/>
            </p:cNvPicPr>
            <p:nvPr/>
          </p:nvPicPr>
          <p:blipFill rotWithShape="1">
            <a:blip r:embed="rId8"/>
            <a:srcRect l="29619" t="17389" r="58968" b="59483"/>
            <a:stretch/>
          </p:blipFill>
          <p:spPr>
            <a:xfrm>
              <a:off x="8170335" y="3214515"/>
              <a:ext cx="2017035" cy="2298812"/>
            </a:xfrm>
            <a:prstGeom prst="rect">
              <a:avLst/>
            </a:prstGeom>
          </p:spPr>
        </p:pic>
        <p:cxnSp>
          <p:nvCxnSpPr>
            <p:cNvPr id="14" name="Straight Arrow Connector 13"/>
            <p:cNvCxnSpPr/>
            <p:nvPr/>
          </p:nvCxnSpPr>
          <p:spPr>
            <a:xfrm flipH="1">
              <a:off x="9178851" y="3235271"/>
              <a:ext cx="26922" cy="431131"/>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6386" name="Picture 2" descr="http://www.clker.com/cliparts/7/f/8/3/11949855171422370184cartoon_cat_gerald_g._0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083" y="4360472"/>
            <a:ext cx="2022229" cy="1516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clker.com/cliparts/e/b/1/8/11954298221122337321liftarn_A_raised_fist.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6420" y="2037232"/>
            <a:ext cx="898679" cy="143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68102" y="3352012"/>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9" name="TextBox 18"/>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ga</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6485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g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anar.wav"/>
                                        </p:tgtEl>
                                      </p:cMediaNode>
                                    </p:audio>
                                  </p:sub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5" name="gato.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386"/>
                                        </p:tgtEl>
                                        <p:attrNameLst>
                                          <p:attrName>style.visibility</p:attrName>
                                        </p:attrNameLst>
                                      </p:cBhvr>
                                      <p:to>
                                        <p:strVal val="visible"/>
                                      </p:to>
                                    </p:set>
                                    <p:animEffect transition="in" filter="fade">
                                      <p:cBhvr>
                                        <p:cTn id="31" dur="500"/>
                                        <p:tgtEl>
                                          <p:spTgt spid="16386"/>
                                        </p:tgtEl>
                                      </p:cBhvr>
                                    </p:animEffect>
                                  </p:childTnLst>
                                  <p:subTnLst>
                                    <p:audio>
                                      <p:cMediaNode>
                                        <p:cTn display="0" masterRel="sameClick">
                                          <p:stCondLst>
                                            <p:cond evt="begin" delay="0">
                                              <p:tn val="29"/>
                                            </p:cond>
                                          </p:stCondLst>
                                          <p:endCondLst>
                                            <p:cond evt="onStopAudio" delay="0">
                                              <p:tgtEl>
                                                <p:sldTgt/>
                                              </p:tgtEl>
                                            </p:cond>
                                          </p:endCondLst>
                                        </p:cTn>
                                        <p:tgtEl>
                                          <p:sndTgt r:embed="rId5" name="gato.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6" name="amiga.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6" name="amig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437" y="2276465"/>
            <a:ext cx="10795538" cy="1754326"/>
          </a:xfrm>
          <a:prstGeom prst="rect">
            <a:avLst/>
          </a:prstGeom>
          <a:noFill/>
        </p:spPr>
        <p:txBody>
          <a:bodyPr wrap="square" rtlCol="0">
            <a:spAutoFit/>
          </a:bodyPr>
          <a:lstStyle/>
          <a:p>
            <a:r>
              <a:rPr lang="es-CO" sz="5400" dirty="0" smtClean="0">
                <a:solidFill>
                  <a:srgbClr val="002060"/>
                </a:solidFill>
                <a:latin typeface="Century Gothic" panose="020B0502020202020204" pitchFamily="34" charset="0"/>
                <a:cs typeface="Calibri" panose="020F0502020204030204" pitchFamily="34" charset="0"/>
              </a:rPr>
              <a:t>___l! ¡___na el Real Madrid!</a:t>
            </a:r>
            <a:endParaRPr lang="es-CO" sz="5400" dirty="0">
              <a:solidFill>
                <a:srgbClr val="002060"/>
              </a:solidFill>
              <a:latin typeface="Century Gothic" panose="020B0502020202020204" pitchFamily="34" charset="0"/>
              <a:cs typeface="Calibri" panose="020F0502020204030204" pitchFamily="34" charset="0"/>
            </a:endParaRPr>
          </a:p>
          <a:p>
            <a:endParaRPr lang="en-GB" sz="5400" dirty="0"/>
          </a:p>
        </p:txBody>
      </p:sp>
      <p:sp>
        <p:nvSpPr>
          <p:cNvPr id="11" name="TextBox 10"/>
          <p:cNvSpPr txBox="1"/>
          <p:nvPr/>
        </p:nvSpPr>
        <p:spPr>
          <a:xfrm>
            <a:off x="1577437" y="2230298"/>
            <a:ext cx="1455395" cy="923330"/>
          </a:xfrm>
          <a:prstGeom prst="rect">
            <a:avLst/>
          </a:prstGeom>
          <a:noFill/>
        </p:spPr>
        <p:txBody>
          <a:bodyPr wrap="square" rtlCol="0">
            <a:spAutoFit/>
          </a:bodyPr>
          <a:lstStyle/>
          <a:p>
            <a:r>
              <a:rPr lang="en-GB" sz="5400" dirty="0" smtClean="0">
                <a:solidFill>
                  <a:schemeClr val="accent2"/>
                </a:solidFill>
                <a:latin typeface="Century Gothic" panose="020B0502020202020204" pitchFamily="34" charset="0"/>
              </a:rPr>
              <a:t>Go</a:t>
            </a:r>
            <a:endParaRPr lang="en-GB" sz="5400" dirty="0">
              <a:solidFill>
                <a:schemeClr val="accent2"/>
              </a:solidFill>
              <a:latin typeface="Century Gothic" panose="020B0502020202020204" pitchFamily="34" charset="0"/>
            </a:endParaRPr>
          </a:p>
        </p:txBody>
      </p:sp>
      <p:sp>
        <p:nvSpPr>
          <p:cNvPr id="12" name="TextBox 11"/>
          <p:cNvSpPr txBox="1"/>
          <p:nvPr/>
        </p:nvSpPr>
        <p:spPr>
          <a:xfrm>
            <a:off x="3288055" y="2276464"/>
            <a:ext cx="1455395" cy="923330"/>
          </a:xfrm>
          <a:prstGeom prst="rect">
            <a:avLst/>
          </a:prstGeom>
          <a:noFill/>
        </p:spPr>
        <p:txBody>
          <a:bodyPr wrap="square" rtlCol="0">
            <a:spAutoFit/>
          </a:bodyPr>
          <a:lstStyle/>
          <a:p>
            <a:r>
              <a:rPr lang="en-GB" sz="5400" dirty="0" smtClean="0">
                <a:solidFill>
                  <a:schemeClr val="accent2"/>
                </a:solidFill>
                <a:latin typeface="Century Gothic" panose="020B0502020202020204" pitchFamily="34" charset="0"/>
              </a:rPr>
              <a:t>Ga</a:t>
            </a:r>
            <a:endParaRPr lang="en-GB" sz="54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2" name="gol gana el real madrid.wav"/>
            </a:hlinkClick>
          </p:cNvPr>
          <p:cNvSpPr/>
          <p:nvPr/>
        </p:nvSpPr>
        <p:spPr>
          <a:xfrm>
            <a:off x="406758" y="25970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4</a:t>
            </a:r>
            <a:endParaRPr lang="en-GB" sz="2000" b="1" dirty="0">
              <a:latin typeface="Century Gothic" panose="020B0502020202020204" pitchFamily="34" charset="0"/>
            </a:endParaRPr>
          </a:p>
        </p:txBody>
      </p:sp>
      <p:sp>
        <p:nvSpPr>
          <p:cNvPr id="8" name="Rounded Rectangle 7"/>
          <p:cNvSpPr/>
          <p:nvPr/>
        </p:nvSpPr>
        <p:spPr>
          <a:xfrm>
            <a:off x="10406743" y="1517"/>
            <a:ext cx="17852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11423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2" name="b es la segunda letra.wav"/>
            </a:hlinkClick>
          </p:cNvPr>
          <p:cNvSpPr/>
          <p:nvPr/>
        </p:nvSpPr>
        <p:spPr>
          <a:xfrm>
            <a:off x="357117" y="130626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5</a:t>
            </a:r>
            <a:endParaRPr lang="en-GB" sz="2000" b="1" dirty="0">
              <a:latin typeface="Century Gothic" panose="020B0502020202020204" pitchFamily="34" charset="0"/>
            </a:endParaRPr>
          </a:p>
        </p:txBody>
      </p:sp>
      <p:sp>
        <p:nvSpPr>
          <p:cNvPr id="7" name="TextBox 6"/>
          <p:cNvSpPr txBox="1"/>
          <p:nvPr/>
        </p:nvSpPr>
        <p:spPr>
          <a:xfrm>
            <a:off x="522515" y="356951"/>
            <a:ext cx="11805556" cy="707886"/>
          </a:xfrm>
          <a:prstGeom prst="rect">
            <a:avLst/>
          </a:prstGeom>
          <a:noFill/>
        </p:spPr>
        <p:txBody>
          <a:bodyPr wrap="square" rtlCol="0">
            <a:spAutoFit/>
          </a:bodyPr>
          <a:lstStyle/>
          <a:p>
            <a:r>
              <a:rPr lang="en-GB" sz="4000" b="1" i="1" dirty="0" smtClean="0">
                <a:solidFill>
                  <a:srgbClr val="002060"/>
                </a:solidFill>
                <a:latin typeface="Century Gothic" panose="020B0502020202020204" pitchFamily="34" charset="0"/>
              </a:rPr>
              <a:t>¿Qué escuchas? ‘GA’, ‘GU’ o ‘GA’ y ‘GU’?</a:t>
            </a:r>
            <a:endParaRPr lang="en-GB" sz="4000" b="1" i="1" dirty="0">
              <a:solidFill>
                <a:srgbClr val="002060"/>
              </a:solidFill>
              <a:latin typeface="Century Gothic" panose="020B0502020202020204" pitchFamily="34" charset="0"/>
            </a:endParaRPr>
          </a:p>
        </p:txBody>
      </p:sp>
      <p:sp>
        <p:nvSpPr>
          <p:cNvPr id="8" name="TextBox 7"/>
          <p:cNvSpPr txBox="1"/>
          <p:nvPr/>
        </p:nvSpPr>
        <p:spPr>
          <a:xfrm>
            <a:off x="3373424" y="3172678"/>
            <a:ext cx="76034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‘B’ is the second letter.</a:t>
            </a:r>
            <a:endPar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999" y="1084804"/>
            <a:ext cx="522871" cy="544657"/>
          </a:xfrm>
          <a:prstGeom prst="rect">
            <a:avLst/>
          </a:prstGeom>
        </p:spPr>
      </p:pic>
      <p:sp>
        <p:nvSpPr>
          <p:cNvPr id="12" name="TextBox 11"/>
          <p:cNvSpPr txBox="1"/>
          <p:nvPr/>
        </p:nvSpPr>
        <p:spPr>
          <a:xfrm>
            <a:off x="887399" y="1084804"/>
            <a:ext cx="1194779" cy="646331"/>
          </a:xfrm>
          <a:prstGeom prst="rect">
            <a:avLst/>
          </a:prstGeom>
          <a:noFill/>
        </p:spPr>
        <p:txBody>
          <a:bodyPr wrap="square" rtlCol="0">
            <a:spAutoFit/>
          </a:bodyPr>
          <a:lstStyle/>
          <a:p>
            <a:r>
              <a:rPr lang="en-GB" sz="3600" b="1" dirty="0" smtClean="0">
                <a:solidFill>
                  <a:srgbClr val="002060"/>
                </a:solidFill>
                <a:latin typeface="Century Gothic" panose="020B0502020202020204" pitchFamily="34" charset="0"/>
              </a:rPr>
              <a:t>GU</a:t>
            </a:r>
            <a:endParaRPr lang="en-GB" sz="3600" b="1" dirty="0">
              <a:solidFill>
                <a:srgbClr val="002060"/>
              </a:solidFill>
              <a:latin typeface="Century Gothic" panose="020B0502020202020204" pitchFamily="34" charset="0"/>
            </a:endParaRPr>
          </a:p>
        </p:txBody>
      </p:sp>
      <p:sp>
        <p:nvSpPr>
          <p:cNvPr id="2" name="TextBox 1"/>
          <p:cNvSpPr txBox="1"/>
          <p:nvPr/>
        </p:nvSpPr>
        <p:spPr>
          <a:xfrm>
            <a:off x="2687624" y="2214171"/>
            <a:ext cx="9218626" cy="830997"/>
          </a:xfrm>
          <a:prstGeom prst="rect">
            <a:avLst/>
          </a:prstGeom>
          <a:noFill/>
        </p:spPr>
        <p:txBody>
          <a:bodyPr wrap="square" rtlCol="0">
            <a:spAutoFit/>
          </a:bodyPr>
          <a:lstStyle/>
          <a:p>
            <a:r>
              <a:rPr lang="es-CO" sz="4800" dirty="0" smtClean="0">
                <a:solidFill>
                  <a:srgbClr val="002060"/>
                </a:solidFill>
                <a:latin typeface="Century Gothic" panose="020B0502020202020204" pitchFamily="34" charset="0"/>
                <a:cs typeface="Calibri" panose="020F0502020204030204" pitchFamily="34" charset="0"/>
              </a:rPr>
              <a:t>‘B’ es la se</a:t>
            </a:r>
            <a:r>
              <a:rPr lang="es-CO" sz="4800" dirty="0" smtClean="0">
                <a:solidFill>
                  <a:schemeClr val="accent2"/>
                </a:solidFill>
                <a:latin typeface="Century Gothic" panose="020B0502020202020204" pitchFamily="34" charset="0"/>
                <a:cs typeface="Calibri" panose="020F0502020204030204" pitchFamily="34" charset="0"/>
              </a:rPr>
              <a:t>gu</a:t>
            </a:r>
            <a:r>
              <a:rPr lang="es-CO" sz="4800" dirty="0" smtClean="0">
                <a:solidFill>
                  <a:srgbClr val="002060"/>
                </a:solidFill>
                <a:latin typeface="Century Gothic" panose="020B0502020202020204" pitchFamily="34" charset="0"/>
                <a:cs typeface="Calibri" panose="020F0502020204030204" pitchFamily="34" charset="0"/>
              </a:rPr>
              <a:t>nda letra. </a:t>
            </a:r>
            <a:endParaRPr lang="es-CO" sz="4800" dirty="0">
              <a:solidFill>
                <a:srgbClr val="002060"/>
              </a:solidFill>
              <a:latin typeface="Century Gothic" panose="020B0502020202020204" pitchFamily="34" charset="0"/>
              <a:cs typeface="Calibri" panose="020F0502020204030204" pitchFamily="34" charset="0"/>
            </a:endParaRPr>
          </a:p>
        </p:txBody>
      </p:sp>
      <p:sp>
        <p:nvSpPr>
          <p:cNvPr id="10" name="Rounded Rectangle 9"/>
          <p:cNvSpPr/>
          <p:nvPr/>
        </p:nvSpPr>
        <p:spPr>
          <a:xfrm>
            <a:off x="10768398" y="151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132969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48741" y="2295514"/>
            <a:ext cx="11793452" cy="830997"/>
          </a:xfrm>
          <a:prstGeom prst="rect">
            <a:avLst/>
          </a:prstGeom>
          <a:noFill/>
        </p:spPr>
        <p:txBody>
          <a:bodyPr wrap="square" rtlCol="0">
            <a:spAutoFit/>
          </a:bodyPr>
          <a:lstStyle/>
          <a:p>
            <a:r>
              <a:rPr lang="es-CO" sz="4800" dirty="0">
                <a:solidFill>
                  <a:srgbClr val="002060"/>
                </a:solidFill>
                <a:latin typeface="Century Gothic" panose="020B0502020202020204" pitchFamily="34" charset="0"/>
                <a:cs typeface="Calibri" panose="020F0502020204030204" pitchFamily="34" charset="0"/>
              </a:rPr>
              <a:t>‘B’ es la </a:t>
            </a:r>
            <a:r>
              <a:rPr lang="es-CO" sz="4800" dirty="0" err="1" smtClean="0">
                <a:solidFill>
                  <a:srgbClr val="002060"/>
                </a:solidFill>
                <a:latin typeface="Century Gothic" panose="020B0502020202020204" pitchFamily="34" charset="0"/>
                <a:cs typeface="Calibri" panose="020F0502020204030204" pitchFamily="34" charset="0"/>
              </a:rPr>
              <a:t>se</a:t>
            </a:r>
            <a:r>
              <a:rPr lang="es-CO" sz="4800" dirty="0" err="1" smtClean="0">
                <a:solidFill>
                  <a:schemeClr val="accent2"/>
                </a:solidFill>
                <a:latin typeface="Century Gothic" panose="020B0502020202020204" pitchFamily="34" charset="0"/>
                <a:cs typeface="Calibri" panose="020F0502020204030204" pitchFamily="34" charset="0"/>
              </a:rPr>
              <a:t>___</a:t>
            </a:r>
            <a:r>
              <a:rPr lang="es-CO" sz="4800" dirty="0" err="1" smtClean="0">
                <a:solidFill>
                  <a:srgbClr val="002060"/>
                </a:solidFill>
                <a:latin typeface="Century Gothic" panose="020B0502020202020204" pitchFamily="34" charset="0"/>
                <a:cs typeface="Calibri" panose="020F0502020204030204" pitchFamily="34" charset="0"/>
              </a:rPr>
              <a:t>nda</a:t>
            </a:r>
            <a:r>
              <a:rPr lang="es-CO" sz="4800" dirty="0" smtClean="0">
                <a:solidFill>
                  <a:srgbClr val="002060"/>
                </a:solidFill>
                <a:latin typeface="Century Gothic" panose="020B0502020202020204" pitchFamily="34" charset="0"/>
                <a:cs typeface="Calibri" panose="020F0502020204030204" pitchFamily="34" charset="0"/>
              </a:rPr>
              <a:t> </a:t>
            </a:r>
            <a:r>
              <a:rPr lang="es-CO" sz="4800" dirty="0">
                <a:solidFill>
                  <a:srgbClr val="002060"/>
                </a:solidFill>
                <a:latin typeface="Century Gothic" panose="020B0502020202020204" pitchFamily="34" charset="0"/>
                <a:cs typeface="Calibri" panose="020F0502020204030204" pitchFamily="34" charset="0"/>
              </a:rPr>
              <a:t>letra. </a:t>
            </a:r>
          </a:p>
        </p:txBody>
      </p:sp>
      <p:sp>
        <p:nvSpPr>
          <p:cNvPr id="13" name="TextBox 12"/>
          <p:cNvSpPr txBox="1"/>
          <p:nvPr/>
        </p:nvSpPr>
        <p:spPr>
          <a:xfrm>
            <a:off x="6020850" y="2318597"/>
            <a:ext cx="1103849" cy="784830"/>
          </a:xfrm>
          <a:prstGeom prst="rect">
            <a:avLst/>
          </a:prstGeom>
          <a:noFill/>
        </p:spPr>
        <p:txBody>
          <a:bodyPr wrap="square" rtlCol="0">
            <a:spAutoFit/>
          </a:bodyPr>
          <a:lstStyle/>
          <a:p>
            <a:r>
              <a:rPr lang="en-GB" sz="4500" dirty="0" err="1" smtClean="0">
                <a:solidFill>
                  <a:schemeClr val="accent2"/>
                </a:solidFill>
                <a:latin typeface="Century Gothic" panose="020B0502020202020204" pitchFamily="34" charset="0"/>
              </a:rPr>
              <a:t>gu</a:t>
            </a:r>
            <a:endParaRPr lang="en-GB" sz="4500" dirty="0">
              <a:solidFill>
                <a:schemeClr val="accent2"/>
              </a:solidFill>
              <a:latin typeface="Century Gothic" panose="020B0502020202020204" pitchFamily="34" charset="0"/>
            </a:endParaRPr>
          </a:p>
        </p:txBody>
      </p:sp>
      <p:sp>
        <p:nvSpPr>
          <p:cNvPr id="7" name="Action Button: Custom 6">
            <a:hlinkClick r:id="" action="ppaction://noaction" highlightClick="1">
              <a:snd r:embed="rId2" name="¿Quién tiene un gato_.wav"/>
            </a:hlinkClick>
          </p:cNvPr>
          <p:cNvSpPr/>
          <p:nvPr/>
        </p:nvSpPr>
        <p:spPr>
          <a:xfrm>
            <a:off x="302846" y="257397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5</a:t>
            </a:r>
            <a:endParaRPr lang="en-GB" sz="2000" b="1" dirty="0">
              <a:latin typeface="Century Gothic" panose="020B0502020202020204" pitchFamily="34" charset="0"/>
            </a:endParaRPr>
          </a:p>
        </p:txBody>
      </p:sp>
      <p:sp>
        <p:nvSpPr>
          <p:cNvPr id="6" name="Rounded Rectangle 5"/>
          <p:cNvSpPr/>
          <p:nvPr/>
        </p:nvSpPr>
        <p:spPr>
          <a:xfrm>
            <a:off x="10406743" y="1517"/>
            <a:ext cx="17852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9223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9" name="TextBox 8"/>
          <p:cNvSpPr txBox="1"/>
          <p:nvPr/>
        </p:nvSpPr>
        <p:spPr>
          <a:xfrm>
            <a:off x="8668102" y="3352012"/>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9" name="TextBox 18"/>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ga</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420330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g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ana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gat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amig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9" name="TextBox 8"/>
          <p:cNvSpPr txBox="1"/>
          <p:nvPr/>
        </p:nvSpPr>
        <p:spPr>
          <a:xfrm>
            <a:off x="8668102" y="3352012"/>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9" name="TextBox 18"/>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ga</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3020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grpSp>
        <p:nvGrpSpPr>
          <p:cNvPr id="19" name="Group 18"/>
          <p:cNvGrpSpPr/>
          <p:nvPr/>
        </p:nvGrpSpPr>
        <p:grpSpPr>
          <a:xfrm>
            <a:off x="5164679" y="2083447"/>
            <a:ext cx="2053190" cy="1345553"/>
            <a:chOff x="1083567" y="4298684"/>
            <a:chExt cx="2741959" cy="1796936"/>
          </a:xfrm>
        </p:grpSpPr>
        <p:pic>
          <p:nvPicPr>
            <p:cNvPr id="8" name="Picture 10" descr="http://www.clker.com/cliparts/f/b/c/e/1194984631377607546io_bambina_architetto_fr_01.svg.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3567" y="4298684"/>
              <a:ext cx="1407092" cy="1796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clker.com/cliparts/F/D/w/Z/V/P/soccer-goal-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2857" y="4839855"/>
              <a:ext cx="1862669" cy="85372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1" name="TextBox 10"/>
          <p:cNvSpPr txBox="1"/>
          <p:nvPr/>
        </p:nvSpPr>
        <p:spPr>
          <a:xfrm>
            <a:off x="8271930" y="2021058"/>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endParaRPr>
          </a:p>
        </p:txBody>
      </p:sp>
      <p:grpSp>
        <p:nvGrpSpPr>
          <p:cNvPr id="3" name="Group 2"/>
          <p:cNvGrpSpPr/>
          <p:nvPr/>
        </p:nvGrpSpPr>
        <p:grpSpPr>
          <a:xfrm>
            <a:off x="8702628" y="3127949"/>
            <a:ext cx="2451395" cy="1468849"/>
            <a:chOff x="8939417" y="1279156"/>
            <a:chExt cx="2451395" cy="1468849"/>
          </a:xfrm>
        </p:grpSpPr>
        <p:pic>
          <p:nvPicPr>
            <p:cNvPr id="17410" name="Picture 2" descr="http://www.clker.com/cliparts/Q/4/9/X/L/2/girl-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9417" y="1279156"/>
              <a:ext cx="1911735" cy="14688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10851152" y="2104596"/>
              <a:ext cx="539660" cy="261756"/>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go</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704725" y="4326886"/>
            <a:ext cx="29611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[with me]</a:t>
            </a:r>
            <a:endPar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8278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go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gol.wav"/>
                                        </p:tgtEl>
                                      </p:cMediaNode>
                                    </p:audio>
                                  </p:sub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5" name="larg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largo.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6" name="conmigo.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6" name="conm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1" name="TextBox 10"/>
          <p:cNvSpPr txBox="1"/>
          <p:nvPr/>
        </p:nvSpPr>
        <p:spPr>
          <a:xfrm>
            <a:off x="8362415" y="1852863"/>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go</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9146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go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gol.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larg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conm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1" name="TextBox 10"/>
          <p:cNvSpPr txBox="1"/>
          <p:nvPr/>
        </p:nvSpPr>
        <p:spPr>
          <a:xfrm>
            <a:off x="8106383" y="2267357"/>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smtClean="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a:off x="4654099" y="-32593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go</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905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9579" y="1903820"/>
            <a:ext cx="2652837" cy="2652837"/>
          </a:xfrm>
          <a:prstGeom prst="rect">
            <a:avLst/>
          </a:prstGeom>
        </p:spPr>
      </p:pic>
      <p:sp>
        <p:nvSpPr>
          <p:cNvPr id="4" name="Rounded Rectangle 3"/>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pic>
        <p:nvPicPr>
          <p:cNvPr id="18434" name="Picture 2" descr="http://www.clker.com/cliparts/c/f/b/b/12585375491648303350podest.svg.m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260" y="3635946"/>
            <a:ext cx="2178579" cy="124179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813391" y="3058070"/>
            <a:ext cx="303028" cy="879007"/>
          </a:xfrm>
          <a:prstGeom prst="straightConnector1">
            <a:avLst/>
          </a:prstGeom>
          <a:ln w="47625">
            <a:solidFill>
              <a:srgbClr val="E87D1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54099" y="-392094"/>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gu</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 name="TextBox 1">
            <a:hlinkClick r:id="" action="ppaction://noaction">
              <a:snd r:embed="rId9" name="seguro.wav"/>
            </a:hlinkClick>
          </p:cNvPr>
          <p:cNvSpPr txBox="1"/>
          <p:nvPr/>
        </p:nvSpPr>
        <p:spPr>
          <a:xfrm>
            <a:off x="8891178" y="2042407"/>
            <a:ext cx="2987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se</a:t>
            </a:r>
            <a:r>
              <a:rPr kumimoji="0" lang="en-GB" sz="6000" b="0"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ro</a:t>
            </a:r>
            <a:endParaRPr kumimoji="0" lang="en-GB" sz="60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
        <p:nvSpPr>
          <p:cNvPr id="12" name="TextBox 11"/>
          <p:cNvSpPr txBox="1"/>
          <p:nvPr/>
        </p:nvSpPr>
        <p:spPr>
          <a:xfrm>
            <a:off x="8891178" y="2919483"/>
            <a:ext cx="26544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4472C4">
                    <a:lumMod val="75000"/>
                  </a:srgbClr>
                </a:solidFill>
                <a:effectLst/>
                <a:uLnTx/>
                <a:uFillTx/>
                <a:latin typeface="Century Gothic" panose="020B0502020202020204" pitchFamily="34" charset="0"/>
                <a:ea typeface="+mn-ea"/>
                <a:cs typeface="+mn-cs"/>
              </a:rPr>
              <a:t>[sure, safe]</a:t>
            </a:r>
            <a:endParaRPr kumimoji="0" lang="en-GB" sz="3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53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g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reguntar.wav"/>
                                        </p:tgtEl>
                                      </p:cMediaNode>
                                    </p:audio>
                                  </p:sub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egund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500"/>
                                        <p:tgtEl>
                                          <p:spTgt spid="18434"/>
                                        </p:tgtEl>
                                      </p:cBhvr>
                                    </p:animEffect>
                                  </p:childTnLst>
                                  <p:subTnLst>
                                    <p:audio>
                                      <p:cMediaNode>
                                        <p:cTn display="0" masterRel="sameClick">
                                          <p:stCondLst>
                                            <p:cond evt="begin" delay="0">
                                              <p:tn val="26"/>
                                            </p:cond>
                                          </p:stCondLst>
                                          <p:endCondLst>
                                            <p:cond evt="onStopAudio" delay="0">
                                              <p:tgtEl>
                                                <p:sldTgt/>
                                              </p:tgtEl>
                                            </p:cond>
                                          </p:endCondLst>
                                        </p:cTn>
                                        <p:tgtEl>
                                          <p:sndTgt r:embed="rId5" name="segundo.wav"/>
                                        </p:tgtEl>
                                      </p:cMediaNode>
                                    </p:audio>
                                  </p:sub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seguro.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6" name="segu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1" grpId="0"/>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11" name="TextBox 10"/>
          <p:cNvSpPr txBox="1"/>
          <p:nvPr/>
        </p:nvSpPr>
        <p:spPr>
          <a:xfrm>
            <a:off x="4654099" y="-392094"/>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gu</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Nick Avery</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8891178" y="2042407"/>
            <a:ext cx="2987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se</a:t>
            </a:r>
            <a:r>
              <a:rPr kumimoji="0" lang="en-GB" sz="6000" b="0"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gu</a:t>
            </a:r>
            <a:r>
              <a:rPr kumimoji="0" lang="en-GB" sz="6000" b="0" i="0" u="none" strike="noStrike" kern="1200" cap="none" spc="0" normalizeH="0" baseline="0" noProof="0" dirty="0" err="1" smtClean="0">
                <a:ln>
                  <a:noFill/>
                </a:ln>
                <a:solidFill>
                  <a:srgbClr val="4472C4">
                    <a:lumMod val="75000"/>
                  </a:srgbClr>
                </a:solidFill>
                <a:effectLst/>
                <a:uLnTx/>
                <a:uFillTx/>
                <a:latin typeface="Century Gothic" panose="020B0502020202020204" pitchFamily="34" charset="0"/>
                <a:ea typeface="+mn-ea"/>
                <a:cs typeface="+mn-cs"/>
              </a:rPr>
              <a:t>ro</a:t>
            </a:r>
            <a:endParaRPr kumimoji="0" lang="en-GB" sz="60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466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g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regunta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segundo.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6" name="segu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864</Words>
  <Application>Microsoft Office PowerPoint</Application>
  <PresentationFormat>Widescreen</PresentationFormat>
  <Paragraphs>218</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Century Gothic</vt:lpstr>
      <vt:lpstr>Tw Cen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2019-11-26T18:46:13Z</dcterms:created>
  <dcterms:modified xsi:type="dcterms:W3CDTF">2019-11-26T18:47:23Z</dcterms:modified>
</cp:coreProperties>
</file>