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708" autoAdjust="0"/>
  </p:normalViewPr>
  <p:slideViewPr>
    <p:cSldViewPr snapToGrid="0">
      <p:cViewPr varScale="1">
        <p:scale>
          <a:sx n="51" d="100"/>
          <a:sy n="51" d="100"/>
        </p:scale>
        <p:origin x="1458"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9D866-6524-474F-A79C-63438631AC12}"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A5DFF-48B9-4FC7-92D3-3F107529462C}" type="slidenum">
              <a:rPr lang="en-GB" smtClean="0"/>
              <a:t>‹#›</a:t>
            </a:fld>
            <a:endParaRPr lang="en-GB"/>
          </a:p>
        </p:txBody>
      </p:sp>
    </p:spTree>
    <p:extLst>
      <p:ext uri="{BB962C8B-B14F-4D97-AF65-F5344CB8AC3E}">
        <p14:creationId xmlns:p14="http://schemas.microsoft.com/office/powerpoint/2010/main" val="45714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517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a:t>The activity aims to </a:t>
            </a:r>
            <a:r>
              <a:rPr lang="en-GB" dirty="0"/>
              <a:t>help students </a:t>
            </a:r>
            <a:r>
              <a:rPr lang="x-none" dirty="0"/>
              <a:t>practi</a:t>
            </a:r>
            <a:r>
              <a:rPr lang="en-GB" dirty="0"/>
              <a:t>s</a:t>
            </a:r>
            <a:r>
              <a:rPr lang="x-none" dirty="0"/>
              <a:t>e </a:t>
            </a:r>
            <a:r>
              <a:rPr lang="en-GB" dirty="0"/>
              <a:t>distinguishing</a:t>
            </a:r>
            <a:r>
              <a:rPr lang="en-GB" baseline="0" dirty="0"/>
              <a:t> between</a:t>
            </a:r>
            <a:r>
              <a:rPr lang="en-GB" dirty="0"/>
              <a:t> between </a:t>
            </a:r>
            <a:r>
              <a:rPr lang="x-none" dirty="0"/>
              <a:t>the SCCs revisited this week, </a:t>
            </a:r>
            <a:r>
              <a:rPr lang="en-GB" sz="1200" b="0" i="0" dirty="0">
                <a:solidFill>
                  <a:schemeClr val="dk1"/>
                </a:solidFill>
                <a:latin typeface="+mn-lt"/>
                <a:ea typeface="Calibri"/>
                <a:cs typeface="Calibri"/>
                <a:sym typeface="Calibri"/>
              </a:rPr>
              <a:t>[LL]</a:t>
            </a:r>
            <a:r>
              <a:rPr lang="en-GB" sz="1200" b="0" i="0" baseline="0" dirty="0">
                <a:solidFill>
                  <a:schemeClr val="dk1"/>
                </a:solidFill>
                <a:latin typeface="+mn-lt"/>
                <a:ea typeface="Calibri"/>
                <a:cs typeface="Calibri"/>
                <a:sym typeface="Calibri"/>
              </a:rPr>
              <a:t> and</a:t>
            </a:r>
            <a:r>
              <a:rPr lang="en-GB" sz="1200" b="0" i="0" dirty="0">
                <a:solidFill>
                  <a:schemeClr val="dk1"/>
                </a:solidFill>
                <a:latin typeface="+mn-lt"/>
                <a:ea typeface="Calibri"/>
                <a:cs typeface="Calibri"/>
                <a:sym typeface="Calibri"/>
              </a:rPr>
              <a:t> [L]. Students listen to the recording and write down the words in the corresponding column. Then, students can write the meaning in English.</a:t>
            </a:r>
          </a:p>
          <a:p>
            <a:endParaRPr lang="en-GB" sz="1200" b="0" i="0" dirty="0">
              <a:solidFill>
                <a:schemeClr val="dk1"/>
              </a:solidFill>
              <a:latin typeface="+mn-lt"/>
              <a:cs typeface="Calibri"/>
              <a:sym typeface="Calibri"/>
            </a:endParaRPr>
          </a:p>
          <a:p>
            <a:r>
              <a:rPr lang="en-GB" sz="1200" b="0" i="0" dirty="0">
                <a:solidFill>
                  <a:schemeClr val="dk1"/>
                </a:solidFill>
                <a:latin typeface="+mn-lt"/>
                <a:cs typeface="Calibri"/>
                <a:sym typeface="Calibri"/>
              </a:rPr>
              <a:t>Answers appear in the order in</a:t>
            </a:r>
            <a:r>
              <a:rPr lang="en-GB" sz="1200" b="0" i="0" baseline="0" dirty="0">
                <a:solidFill>
                  <a:schemeClr val="dk1"/>
                </a:solidFill>
                <a:latin typeface="+mn-lt"/>
                <a:cs typeface="Calibri"/>
                <a:sym typeface="Calibri"/>
              </a:rPr>
              <a:t> which words are said in the audio recording.</a:t>
            </a:r>
            <a:endParaRPr lang="x-none" dirty="0"/>
          </a:p>
          <a:p>
            <a:endParaRPr lang="x-none" dirty="0"/>
          </a:p>
          <a:p>
            <a:r>
              <a:rPr lang="en-GB" dirty="0"/>
              <a:t>All words included in this activity are previously taught vocabulary</a:t>
            </a:r>
            <a:r>
              <a:rPr lang="en-GB" baseline="0" dirty="0"/>
              <a:t> items or phonics words. ‘Paella’ is a word that might be challenging. It has appeared in one activity in 2.2.3.</a:t>
            </a:r>
          </a:p>
          <a:p>
            <a:endParaRPr lang="en-GB" baseline="0" dirty="0"/>
          </a:p>
          <a:p>
            <a:r>
              <a:rPr lang="en-GB" baseline="0" dirty="0"/>
              <a:t>Weeks in which vocabulary items were taught: </a:t>
            </a:r>
          </a:p>
          <a:p>
            <a:r>
              <a:rPr lang="en-GB" baseline="0" dirty="0" err="1"/>
              <a:t>listo</a:t>
            </a:r>
            <a:r>
              <a:rPr lang="en-GB" baseline="0" dirty="0"/>
              <a:t> [1684] – 1.1.2</a:t>
            </a:r>
          </a:p>
          <a:p>
            <a:r>
              <a:rPr lang="en-GB" baseline="0" dirty="0" err="1"/>
              <a:t>letra</a:t>
            </a:r>
            <a:r>
              <a:rPr lang="en-GB" baseline="0" dirty="0"/>
              <a:t> [977]– 1.1.4</a:t>
            </a:r>
          </a:p>
          <a:p>
            <a:r>
              <a:rPr lang="en-GB" baseline="0" dirty="0"/>
              <a:t>regalo [1986]– 1.2.7</a:t>
            </a:r>
          </a:p>
          <a:p>
            <a:r>
              <a:rPr lang="en-GB" baseline="0" dirty="0" err="1"/>
              <a:t>iglesia</a:t>
            </a:r>
            <a:r>
              <a:rPr lang="en-GB" baseline="0" dirty="0"/>
              <a:t> [437]– 1.2.5</a:t>
            </a:r>
          </a:p>
          <a:p>
            <a:r>
              <a:rPr lang="es-ES" sz="1200" b="0" i="0" kern="1200" dirty="0">
                <a:solidFill>
                  <a:schemeClr val="tx1"/>
                </a:solidFill>
                <a:effectLst/>
                <a:latin typeface="+mn-lt"/>
                <a:ea typeface="+mn-ea"/>
                <a:cs typeface="+mn-cs"/>
              </a:rPr>
              <a:t>tranquilo [1073]</a:t>
            </a:r>
            <a:r>
              <a:rPr lang="en-GB" baseline="0" dirty="0"/>
              <a:t> – 1.1.2</a:t>
            </a:r>
          </a:p>
          <a:p>
            <a:r>
              <a:rPr lang="es-ES" sz="1200" b="0" i="0" kern="1200" dirty="0">
                <a:solidFill>
                  <a:schemeClr val="tx1"/>
                </a:solidFill>
                <a:effectLst/>
                <a:latin typeface="+mn-lt"/>
                <a:ea typeface="+mn-ea"/>
                <a:cs typeface="+mn-cs"/>
              </a:rPr>
              <a:t>julio [659]</a:t>
            </a:r>
            <a:r>
              <a:rPr lang="en-GB" baseline="0" dirty="0"/>
              <a:t>– 3.1.1</a:t>
            </a:r>
          </a:p>
          <a:p>
            <a:r>
              <a:rPr lang="en-GB" baseline="0" dirty="0" err="1"/>
              <a:t>llave</a:t>
            </a:r>
            <a:r>
              <a:rPr lang="en-GB" baseline="0" dirty="0"/>
              <a:t>– SCC 1.1.4 and 3.1.3</a:t>
            </a:r>
          </a:p>
          <a:p>
            <a:r>
              <a:rPr lang="es-ES" sz="1200" b="0" i="0" kern="1200" dirty="0">
                <a:solidFill>
                  <a:schemeClr val="tx1"/>
                </a:solidFill>
                <a:effectLst/>
                <a:latin typeface="+mn-lt"/>
                <a:ea typeface="+mn-ea"/>
                <a:cs typeface="+mn-cs"/>
              </a:rPr>
              <a:t>botella [1878]</a:t>
            </a:r>
            <a:r>
              <a:rPr lang="en-GB" baseline="0" dirty="0"/>
              <a:t>– 1.1.5</a:t>
            </a:r>
          </a:p>
          <a:p>
            <a:r>
              <a:rPr lang="en-GB" baseline="0" dirty="0" err="1"/>
              <a:t>llamar</a:t>
            </a:r>
            <a:r>
              <a:rPr lang="en-GB" baseline="0" dirty="0"/>
              <a:t> – SCC 1.1.4 and 3.1.3</a:t>
            </a:r>
          </a:p>
          <a:p>
            <a:r>
              <a:rPr lang="es-ES" sz="1200" b="0" i="0" kern="1200" dirty="0">
                <a:solidFill>
                  <a:schemeClr val="tx1"/>
                </a:solidFill>
                <a:effectLst/>
                <a:latin typeface="+mn-lt"/>
                <a:ea typeface="+mn-ea"/>
                <a:cs typeface="+mn-cs"/>
              </a:rPr>
              <a:t>amarillo [1381]</a:t>
            </a:r>
            <a:r>
              <a:rPr lang="en-GB" baseline="0" dirty="0"/>
              <a:t>– 2.1.3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caballo [907] </a:t>
            </a:r>
            <a:r>
              <a:rPr lang="en-GB" baseline="0" dirty="0"/>
              <a:t>– 1.1.5</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20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Vocabulary</a:t>
            </a:r>
            <a:r>
              <a:rPr lang="en-GB" baseline="0" dirty="0"/>
              <a:t> revision activity. This activity revisits a number of previously taught nouns and adjectives. It can be used to also remind students of post-nominal position of adjectives in Spanish and gender agreement (where relevant).</a:t>
            </a:r>
          </a:p>
          <a:p>
            <a:endParaRPr lang="en-GB" baseline="0" dirty="0"/>
          </a:p>
          <a:p>
            <a:r>
              <a:rPr lang="en-GB" baseline="0" dirty="0"/>
              <a:t>Extension: ask students for their own examples of such noun-verb combinations.</a:t>
            </a:r>
            <a:endParaRPr lang="en-GB" dirty="0"/>
          </a:p>
          <a:p>
            <a:endParaRPr lang="en-GB" baseline="0" dirty="0"/>
          </a:p>
          <a:p>
            <a:r>
              <a:rPr lang="en-GB" baseline="0" dirty="0"/>
              <a:t>Word, when previously taught and frequency ranking:</a:t>
            </a:r>
          </a:p>
          <a:p>
            <a:r>
              <a:rPr lang="en-GB" baseline="0" dirty="0" err="1"/>
              <a:t>bolígrafo</a:t>
            </a:r>
            <a:r>
              <a:rPr lang="en-GB" baseline="0" dirty="0"/>
              <a:t> 1.1.4 [&gt;5000]</a:t>
            </a:r>
          </a:p>
          <a:p>
            <a:r>
              <a:rPr lang="en-GB" baseline="0" dirty="0" err="1"/>
              <a:t>amarillo</a:t>
            </a:r>
            <a:r>
              <a:rPr lang="en-GB" baseline="0" dirty="0"/>
              <a:t> 2.1.3 [1381]</a:t>
            </a:r>
          </a:p>
          <a:p>
            <a:r>
              <a:rPr lang="en-GB" baseline="0" dirty="0" err="1"/>
              <a:t>edifico</a:t>
            </a:r>
            <a:r>
              <a:rPr lang="en-GB" baseline="0" dirty="0"/>
              <a:t> 1.2.6 [857]</a:t>
            </a:r>
          </a:p>
          <a:p>
            <a:r>
              <a:rPr lang="en-GB" baseline="0" dirty="0" err="1"/>
              <a:t>feo</a:t>
            </a:r>
            <a:r>
              <a:rPr lang="en-GB" baseline="0" dirty="0"/>
              <a:t> 1.2.4 [2373]</a:t>
            </a:r>
          </a:p>
          <a:p>
            <a:r>
              <a:rPr lang="en-GB" baseline="0" dirty="0" err="1"/>
              <a:t>periódico</a:t>
            </a:r>
            <a:r>
              <a:rPr lang="en-GB" baseline="0" dirty="0"/>
              <a:t> 1.1.5 [1026]</a:t>
            </a:r>
          </a:p>
          <a:p>
            <a:r>
              <a:rPr lang="en-GB" baseline="0" dirty="0" err="1"/>
              <a:t>barato</a:t>
            </a:r>
            <a:r>
              <a:rPr lang="en-GB" baseline="0" dirty="0"/>
              <a:t> 1.2.4 [2164]</a:t>
            </a:r>
          </a:p>
          <a:p>
            <a:r>
              <a:rPr lang="en-GB" baseline="0" dirty="0" err="1"/>
              <a:t>película</a:t>
            </a:r>
            <a:r>
              <a:rPr lang="en-GB" baseline="0" dirty="0"/>
              <a:t> 1.2.6 [543]</a:t>
            </a:r>
          </a:p>
          <a:p>
            <a:r>
              <a:rPr lang="en-GB" baseline="0" dirty="0" err="1"/>
              <a:t>interesante</a:t>
            </a:r>
            <a:r>
              <a:rPr lang="en-GB" baseline="0" dirty="0"/>
              <a:t> 1.2.6 [616]</a:t>
            </a:r>
          </a:p>
          <a:p>
            <a:r>
              <a:rPr lang="en-GB" baseline="0" dirty="0"/>
              <a:t>vista 1.2.6 [408]</a:t>
            </a:r>
          </a:p>
          <a:p>
            <a:r>
              <a:rPr lang="en-GB" baseline="0" dirty="0" err="1"/>
              <a:t>hermoso</a:t>
            </a:r>
            <a:r>
              <a:rPr lang="en-GB" baseline="0" dirty="0"/>
              <a:t> 2.1.2 [980]</a:t>
            </a:r>
          </a:p>
          <a:p>
            <a:r>
              <a:rPr lang="en-GB" baseline="0" dirty="0" err="1"/>
              <a:t>plato</a:t>
            </a:r>
            <a:r>
              <a:rPr lang="en-GB" baseline="0" dirty="0"/>
              <a:t> 1.2.6 [1808]</a:t>
            </a:r>
          </a:p>
          <a:p>
            <a:r>
              <a:rPr lang="en-GB" baseline="0" dirty="0" err="1"/>
              <a:t>azul</a:t>
            </a:r>
            <a:r>
              <a:rPr lang="en-GB" baseline="0" dirty="0"/>
              <a:t> 2.1.3 [811]</a:t>
            </a:r>
          </a:p>
          <a:p>
            <a:r>
              <a:rPr lang="en-GB" baseline="0" dirty="0" err="1"/>
              <a:t>dibujo</a:t>
            </a:r>
            <a:r>
              <a:rPr lang="en-GB" baseline="0" dirty="0"/>
              <a:t> 2.1.4 [1726]</a:t>
            </a:r>
          </a:p>
          <a:p>
            <a:r>
              <a:rPr lang="en-GB" baseline="0" dirty="0" err="1"/>
              <a:t>famoso</a:t>
            </a:r>
            <a:r>
              <a:rPr lang="en-GB" baseline="0" dirty="0"/>
              <a:t> 1.2.4 [997]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56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‘LL’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6076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7258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6230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‘L’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9187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6570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4357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write the missing word</a:t>
            </a:r>
            <a:r>
              <a:rPr lang="en-GB" baseline="0" dirty="0"/>
              <a:t>. Then ask them to give the English translation and word class of the phonics word. See next slide for a variation of the same activity.</a:t>
            </a:r>
          </a:p>
          <a:p>
            <a:endParaRPr lang="en-GB" dirty="0"/>
          </a:p>
          <a:p>
            <a:r>
              <a:rPr lang="en-GB" dirty="0"/>
              <a:t>All words included in this activity are previously taught vocabulary</a:t>
            </a:r>
            <a:r>
              <a:rPr lang="en-GB" baseline="0" dirty="0"/>
              <a:t> items or phonics words. ‘Normal’ [1000] is a cognate.</a:t>
            </a:r>
          </a:p>
          <a:p>
            <a:endParaRPr lang="en-GB" baseline="0" dirty="0"/>
          </a:p>
          <a:p>
            <a:r>
              <a:rPr lang="en-GB" baseline="0" dirty="0"/>
              <a:t>Weeks in which vocabulary items were taught: </a:t>
            </a:r>
          </a:p>
          <a:p>
            <a:r>
              <a:rPr lang="en-GB" baseline="0" dirty="0" err="1"/>
              <a:t>mañana</a:t>
            </a:r>
            <a:r>
              <a:rPr lang="en-GB" baseline="0" dirty="0"/>
              <a:t>, </a:t>
            </a:r>
            <a:r>
              <a:rPr lang="en-GB" baseline="0" dirty="0" err="1"/>
              <a:t>noche</a:t>
            </a:r>
            <a:r>
              <a:rPr lang="en-GB" baseline="0" dirty="0"/>
              <a:t> – 2.1.4</a:t>
            </a:r>
          </a:p>
          <a:p>
            <a:r>
              <a:rPr lang="en-GB" baseline="0" dirty="0" err="1"/>
              <a:t>dónde</a:t>
            </a:r>
            <a:r>
              <a:rPr lang="en-GB" baseline="0" dirty="0"/>
              <a:t>, </a:t>
            </a:r>
            <a:r>
              <a:rPr lang="en-GB" baseline="0" dirty="0" err="1"/>
              <a:t>está</a:t>
            </a:r>
            <a:r>
              <a:rPr lang="en-GB" baseline="0" dirty="0"/>
              <a:t> – 1.1.1</a:t>
            </a:r>
          </a:p>
          <a:p>
            <a:r>
              <a:rPr lang="en-GB" baseline="0" dirty="0" err="1"/>
              <a:t>cómo</a:t>
            </a:r>
            <a:r>
              <a:rPr lang="en-GB" baseline="0" dirty="0"/>
              <a:t>, </a:t>
            </a:r>
            <a:r>
              <a:rPr lang="en-GB" baseline="0" dirty="0" err="1"/>
              <a:t>muy</a:t>
            </a:r>
            <a:r>
              <a:rPr lang="en-GB" baseline="0" dirty="0"/>
              <a:t> – 1.1.2</a:t>
            </a:r>
          </a:p>
          <a:p>
            <a:r>
              <a:rPr lang="en-GB" baseline="0" dirty="0" err="1"/>
              <a:t>aquí</a:t>
            </a:r>
            <a:r>
              <a:rPr lang="en-GB" baseline="0" dirty="0"/>
              <a:t>, </a:t>
            </a:r>
            <a:r>
              <a:rPr lang="en-GB" baseline="0" dirty="0" err="1"/>
              <a:t>chico</a:t>
            </a:r>
            <a:r>
              <a:rPr lang="en-GB" baseline="0" dirty="0"/>
              <a:t> – 1.2.3</a:t>
            </a:r>
          </a:p>
          <a:p>
            <a:r>
              <a:rPr lang="en-GB" baseline="0" dirty="0" err="1"/>
              <a:t>oscuro</a:t>
            </a:r>
            <a:r>
              <a:rPr lang="en-GB" baseline="0" dirty="0"/>
              <a:t> – 2.2.5</a:t>
            </a:r>
          </a:p>
          <a:p>
            <a:r>
              <a:rPr lang="en-GB" baseline="0" dirty="0" err="1"/>
              <a:t>profesor</a:t>
            </a:r>
            <a:r>
              <a:rPr lang="en-GB" baseline="0" dirty="0"/>
              <a:t>/a – 1.2.2</a:t>
            </a:r>
          </a:p>
          <a:p>
            <a:r>
              <a:rPr lang="en-GB" baseline="0" dirty="0" err="1"/>
              <a:t>sólo</a:t>
            </a:r>
            <a:r>
              <a:rPr lang="en-GB" baseline="0" dirty="0"/>
              <a:t>, </a:t>
            </a:r>
            <a:r>
              <a:rPr lang="en-GB" baseline="0" dirty="0" err="1"/>
              <a:t>amarillo</a:t>
            </a:r>
            <a:r>
              <a:rPr lang="en-GB" baseline="0" dirty="0"/>
              <a:t> – 2.1.3</a:t>
            </a:r>
          </a:p>
          <a:p>
            <a:r>
              <a:rPr lang="en-GB" baseline="0" dirty="0"/>
              <a:t>da, a – 1.2.7</a:t>
            </a:r>
          </a:p>
          <a:p>
            <a:r>
              <a:rPr lang="en-GB" baseline="0" dirty="0" err="1"/>
              <a:t>quién</a:t>
            </a:r>
            <a:r>
              <a:rPr lang="en-GB" baseline="0" dirty="0"/>
              <a:t>, </a:t>
            </a:r>
            <a:r>
              <a:rPr lang="en-GB" baseline="0" dirty="0" err="1"/>
              <a:t>bien</a:t>
            </a:r>
            <a:r>
              <a:rPr lang="en-GB" baseline="0" dirty="0"/>
              <a:t> – 1.1.6</a:t>
            </a:r>
          </a:p>
          <a:p>
            <a:r>
              <a:rPr lang="en-GB" baseline="0" dirty="0" err="1"/>
              <a:t>tienes</a:t>
            </a:r>
            <a:r>
              <a:rPr lang="en-GB" baseline="0" dirty="0"/>
              <a:t>, </a:t>
            </a:r>
            <a:r>
              <a:rPr lang="en-GB" baseline="0" dirty="0" err="1"/>
              <a:t>nuevo</a:t>
            </a:r>
            <a:r>
              <a:rPr lang="en-GB" baseline="0" dirty="0"/>
              <a:t> – 1.1.4</a:t>
            </a:r>
          </a:p>
          <a:p>
            <a:r>
              <a:rPr lang="en-GB" baseline="0" dirty="0" err="1"/>
              <a:t>película</a:t>
            </a:r>
            <a:r>
              <a:rPr lang="en-GB" baseline="0" dirty="0"/>
              <a:t> – 1.2.6</a:t>
            </a:r>
          </a:p>
          <a:p>
            <a:r>
              <a:rPr lang="en-GB" baseline="0" dirty="0"/>
              <a:t>lunes – 2.2.3</a:t>
            </a:r>
          </a:p>
          <a:p>
            <a:r>
              <a:rPr lang="en-GB" baseline="0" dirty="0"/>
              <a:t>no – 1.2.1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30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write the missing word</a:t>
            </a:r>
            <a:r>
              <a:rPr lang="en-GB" baseline="0" dirty="0"/>
              <a:t>. Then ask them to give the English translation and word class of the phonics word. See next slide for a variation of the same activity.</a:t>
            </a:r>
          </a:p>
          <a:p>
            <a:endParaRPr lang="en-GB" dirty="0"/>
          </a:p>
          <a:p>
            <a:r>
              <a:rPr lang="en-GB" dirty="0"/>
              <a:t>All words included in this activity are previously taught vocabulary</a:t>
            </a:r>
            <a:r>
              <a:rPr lang="en-GB" baseline="0" dirty="0"/>
              <a:t> items or phonics words. ‘Normal’ [1000] is a cognate.</a:t>
            </a:r>
          </a:p>
          <a:p>
            <a:endParaRPr lang="en-GB" baseline="0" dirty="0"/>
          </a:p>
          <a:p>
            <a:r>
              <a:rPr lang="en-GB" baseline="0" dirty="0"/>
              <a:t>Weeks in which vocabulary items were taught: </a:t>
            </a:r>
          </a:p>
          <a:p>
            <a:r>
              <a:rPr lang="en-GB" baseline="0" dirty="0" err="1"/>
              <a:t>mañana</a:t>
            </a:r>
            <a:r>
              <a:rPr lang="en-GB" baseline="0" dirty="0"/>
              <a:t>, </a:t>
            </a:r>
            <a:r>
              <a:rPr lang="en-GB" baseline="0" dirty="0" err="1"/>
              <a:t>noche</a:t>
            </a:r>
            <a:r>
              <a:rPr lang="en-GB" baseline="0" dirty="0"/>
              <a:t> – 2.1.4</a:t>
            </a:r>
          </a:p>
          <a:p>
            <a:r>
              <a:rPr lang="en-GB" baseline="0" dirty="0" err="1"/>
              <a:t>dónde</a:t>
            </a:r>
            <a:r>
              <a:rPr lang="en-GB" baseline="0" dirty="0"/>
              <a:t>, está – 1.1.1</a:t>
            </a:r>
          </a:p>
          <a:p>
            <a:r>
              <a:rPr lang="en-GB" baseline="0" dirty="0"/>
              <a:t>Cómo, </a:t>
            </a:r>
            <a:r>
              <a:rPr lang="en-GB" baseline="0" dirty="0" err="1"/>
              <a:t>muy</a:t>
            </a:r>
            <a:r>
              <a:rPr lang="en-GB" baseline="0" dirty="0"/>
              <a:t> – 1.1.2</a:t>
            </a:r>
          </a:p>
          <a:p>
            <a:r>
              <a:rPr lang="en-GB" baseline="0" dirty="0" err="1"/>
              <a:t>Aquí</a:t>
            </a:r>
            <a:r>
              <a:rPr lang="en-GB" baseline="0" dirty="0"/>
              <a:t>, chico – 1.2.3</a:t>
            </a:r>
          </a:p>
          <a:p>
            <a:r>
              <a:rPr lang="en-GB" baseline="0" dirty="0" err="1"/>
              <a:t>oscuro</a:t>
            </a:r>
            <a:r>
              <a:rPr lang="en-GB" baseline="0" dirty="0"/>
              <a:t> – 2.2.5</a:t>
            </a:r>
          </a:p>
          <a:p>
            <a:r>
              <a:rPr lang="en-GB" baseline="0" dirty="0"/>
              <a:t>persona – 1.2.3</a:t>
            </a:r>
          </a:p>
          <a:p>
            <a:r>
              <a:rPr lang="en-GB" baseline="0" dirty="0" err="1"/>
              <a:t>sólo</a:t>
            </a:r>
            <a:r>
              <a:rPr lang="en-GB" baseline="0" dirty="0"/>
              <a:t>, </a:t>
            </a:r>
            <a:r>
              <a:rPr lang="en-GB" baseline="0" dirty="0" err="1"/>
              <a:t>amarillo</a:t>
            </a:r>
            <a:r>
              <a:rPr lang="en-GB" baseline="0" dirty="0"/>
              <a:t> – 2.1.3</a:t>
            </a:r>
          </a:p>
          <a:p>
            <a:r>
              <a:rPr lang="en-GB" baseline="0" dirty="0"/>
              <a:t>da, a – 1.2.7</a:t>
            </a:r>
          </a:p>
          <a:p>
            <a:r>
              <a:rPr lang="en-GB" baseline="0" dirty="0" err="1"/>
              <a:t>quién</a:t>
            </a:r>
            <a:r>
              <a:rPr lang="en-GB" baseline="0" dirty="0"/>
              <a:t>, </a:t>
            </a:r>
            <a:r>
              <a:rPr lang="en-GB" baseline="0" dirty="0" err="1"/>
              <a:t>bien</a:t>
            </a:r>
            <a:r>
              <a:rPr lang="en-GB" baseline="0" dirty="0"/>
              <a:t> – 1.1.6</a:t>
            </a:r>
          </a:p>
          <a:p>
            <a:r>
              <a:rPr lang="en-GB" baseline="0" dirty="0" err="1"/>
              <a:t>tienes</a:t>
            </a:r>
            <a:r>
              <a:rPr lang="en-GB" baseline="0" dirty="0"/>
              <a:t>, </a:t>
            </a:r>
            <a:r>
              <a:rPr lang="en-GB" baseline="0" dirty="0" err="1"/>
              <a:t>nuevo</a:t>
            </a:r>
            <a:r>
              <a:rPr lang="en-GB" baseline="0" dirty="0"/>
              <a:t> – 1.1.4</a:t>
            </a:r>
          </a:p>
          <a:p>
            <a:r>
              <a:rPr lang="en-GB" baseline="0" dirty="0" err="1"/>
              <a:t>película</a:t>
            </a:r>
            <a:r>
              <a:rPr lang="en-GB" baseline="0" dirty="0"/>
              <a:t> – 1.2.6</a:t>
            </a:r>
          </a:p>
          <a:p>
            <a:r>
              <a:rPr lang="en-GB" baseline="0" dirty="0"/>
              <a:t>lunes – 2.2.3</a:t>
            </a:r>
          </a:p>
          <a:p>
            <a:r>
              <a:rPr lang="en-GB" baseline="0" dirty="0"/>
              <a:t>no – 1.2.1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4AA3A-6297-4A81-B074-FA71CC3753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74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948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291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410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77085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464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440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673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86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93708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081801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4712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637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21574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454155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27790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7233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07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38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324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1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2961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6239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1702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r>
              <a:rPr lang="en-GB" sz="1100" dirty="0">
                <a:latin typeface="Tw Cen MT" panose="020B0602020104020603" pitchFamily="34" charset="0"/>
              </a:rPr>
              <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3222127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7.jpe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jp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5.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11.wav"/><Relationship Id="rId11" Type="http://schemas.openxmlformats.org/officeDocument/2006/relationships/image" Target="../media/image13.png"/><Relationship Id="rId5" Type="http://schemas.openxmlformats.org/officeDocument/2006/relationships/audio" Target="../media/audio10.wav"/><Relationship Id="rId10" Type="http://schemas.openxmlformats.org/officeDocument/2006/relationships/image" Target="../media/image12.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_rels/slide9.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55948" y="1489451"/>
            <a:ext cx="7360958" cy="1563582"/>
          </a:xfrm>
        </p:spPr>
        <p:txBody>
          <a:bodyPr>
            <a:normAutofit/>
          </a:bodyPr>
          <a:lstStyle/>
          <a:p>
            <a:pPr algn="l"/>
            <a:r>
              <a:rPr lang="en-GB" sz="4000" b="1" dirty="0" smtClean="0">
                <a:solidFill>
                  <a:prstClr val="white"/>
                </a:solidFill>
              </a:rPr>
              <a:t>Phonics</a:t>
            </a:r>
            <a:endParaRPr lang="en-US" sz="4000" dirty="0"/>
          </a:p>
        </p:txBody>
      </p:sp>
      <p:sp>
        <p:nvSpPr>
          <p:cNvPr id="6" name="Subtitle 5">
            <a:extLst>
              <a:ext uri="{FF2B5EF4-FFF2-40B4-BE49-F238E27FC236}">
                <a16:creationId xmlns:a16="http://schemas.microsoft.com/office/drawing/2014/main" id="{DDFED1B0-8365-D84A-847E-1CD3FA337399}"/>
              </a:ext>
            </a:extLst>
          </p:cNvPr>
          <p:cNvSpPr>
            <a:spLocks noGrp="1"/>
          </p:cNvSpPr>
          <p:nvPr>
            <p:ph type="subTitle" idx="1"/>
          </p:nvPr>
        </p:nvSpPr>
        <p:spPr>
          <a:xfrm>
            <a:off x="190328" y="3145187"/>
            <a:ext cx="7848771" cy="1346131"/>
          </a:xfrm>
        </p:spPr>
        <p:txBody>
          <a:bodyPr>
            <a:normAutofit/>
          </a:bodyPr>
          <a:lstStyle/>
          <a:p>
            <a:pPr algn="l"/>
            <a:r>
              <a:rPr lang="en-GB" dirty="0" smtClean="0">
                <a:solidFill>
                  <a:prstClr val="white"/>
                </a:solidFill>
              </a:rPr>
              <a:t>Revisiting SSCs </a:t>
            </a:r>
            <a:r>
              <a:rPr lang="en-GB" dirty="0" smtClean="0">
                <a:solidFill>
                  <a:prstClr val="white"/>
                </a:solidFill>
              </a:rPr>
              <a:t>[</a:t>
            </a:r>
            <a:r>
              <a:rPr lang="en-GB" dirty="0">
                <a:solidFill>
                  <a:prstClr val="white"/>
                </a:solidFill>
              </a:rPr>
              <a:t>l</a:t>
            </a:r>
            <a:r>
              <a:rPr lang="en-GB" dirty="0" smtClean="0">
                <a:solidFill>
                  <a:prstClr val="white"/>
                </a:solidFill>
              </a:rPr>
              <a:t>], [</a:t>
            </a:r>
            <a:r>
              <a:rPr lang="en-GB" dirty="0" err="1" smtClean="0">
                <a:solidFill>
                  <a:prstClr val="white"/>
                </a:solidFill>
              </a:rPr>
              <a:t>ll</a:t>
            </a:r>
            <a:r>
              <a:rPr lang="en-GB" dirty="0" smtClean="0">
                <a:solidFill>
                  <a:prstClr val="white"/>
                </a:solidFill>
              </a:rPr>
              <a:t>]</a:t>
            </a:r>
            <a:endParaRPr lang="en-US" sz="1200"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39652"/>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3.1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Week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3</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a:extLs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4"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smtClean="0">
                <a:solidFill>
                  <a:prstClr val="white"/>
                </a:solidFill>
                <a:latin typeface="Century Gothic" panose="020B0502020202020204" pitchFamily="34" charset="0"/>
              </a:rPr>
              <a:t>Author names</a:t>
            </a:r>
            <a:r>
              <a:rPr lang="en-GB" sz="1400" dirty="0" smtClean="0">
                <a:solidFill>
                  <a:prstClr val="white"/>
                </a:solidFill>
                <a:latin typeface="Century Gothic" panose="020B0502020202020204" pitchFamily="34" charset="0"/>
              </a:rPr>
              <a:t>: </a:t>
            </a:r>
            <a:r>
              <a:rPr lang="en-GB" sz="1400" dirty="0">
                <a:solidFill>
                  <a:prstClr val="white"/>
                </a:solidFill>
                <a:latin typeface="Century Gothic" panose="020B0502020202020204" pitchFamily="34" charset="0"/>
              </a:rPr>
              <a:t>Nick Avery</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a:t>
            </a:r>
            <a:r>
              <a:rPr lang="en-GB" sz="1400" dirty="0" smtClean="0">
                <a:solidFill>
                  <a:prstClr val="white"/>
                </a:solidFill>
                <a:latin typeface="Century Gothic" panose="020B0502020202020204" pitchFamily="34" charset="0"/>
              </a:rPr>
              <a:t>Rachel </a:t>
            </a:r>
            <a:r>
              <a:rPr lang="en-GB" sz="1400" dirty="0" smtClean="0">
                <a:solidFill>
                  <a:prstClr val="white"/>
                </a:solidFill>
                <a:latin typeface="Century Gothic" panose="020B0502020202020204" pitchFamily="34" charset="0"/>
              </a:rPr>
              <a:t>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smtClean="0">
                <a:solidFill>
                  <a:prstClr val="white"/>
                </a:solidFill>
                <a:latin typeface="Century Gothic" panose="020B0502020202020204" pitchFamily="34" charset="0"/>
              </a:rPr>
              <a:t>16</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31257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0A31AF-E07E-C645-9257-C911DAA2D0CA}"/>
              </a:ext>
            </a:extLst>
          </p:cNvPr>
          <p:cNvSpPr>
            <a:spLocks noGrp="1"/>
          </p:cNvSpPr>
          <p:nvPr>
            <p:ph type="title"/>
          </p:nvPr>
        </p:nvSpPr>
        <p:spPr>
          <a:xfrm>
            <a:off x="256155" y="244360"/>
            <a:ext cx="10515600" cy="543045"/>
          </a:xfrm>
        </p:spPr>
        <p:txBody>
          <a:bodyPr>
            <a:noAutofit/>
          </a:bodyPr>
          <a:lstStyle/>
          <a:p>
            <a:r>
              <a:rPr lang="x-none" sz="2400" b="1" dirty="0">
                <a:latin typeface="Century Gothic" panose="020B0502020202020204" pitchFamily="34" charset="0"/>
              </a:rPr>
              <a:t>Escucha y escribe las palabras en la columna correcta.</a:t>
            </a:r>
            <a:br>
              <a:rPr lang="x-none" sz="2400" b="1" dirty="0">
                <a:latin typeface="Century Gothic" panose="020B0502020202020204" pitchFamily="34" charset="0"/>
              </a:rPr>
            </a:br>
            <a:r>
              <a:rPr lang="x-none" sz="2400" b="1" dirty="0">
                <a:latin typeface="Century Gothic" panose="020B0502020202020204" pitchFamily="34" charset="0"/>
              </a:rPr>
              <a:t>Luego, escribe también la palabra en inglés.</a:t>
            </a:r>
          </a:p>
        </p:txBody>
      </p:sp>
      <p:sp>
        <p:nvSpPr>
          <p:cNvPr id="4" name="Rounded Rectangle 11" descr="background rectangle&#10;">
            <a:extLst>
              <a:ext uri="{FF2B5EF4-FFF2-40B4-BE49-F238E27FC236}">
                <a16:creationId xmlns:a16="http://schemas.microsoft.com/office/drawing/2014/main" id="{A2361DA1-71A7-6A48-969A-178AA65C1661}"/>
              </a:ext>
            </a:extLst>
          </p:cNvPr>
          <p:cNvSpPr/>
          <p:nvPr/>
        </p:nvSpPr>
        <p:spPr>
          <a:xfrm>
            <a:off x="10771755" y="24157"/>
            <a:ext cx="1333159"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itle 2">
            <a:extLst>
              <a:ext uri="{FF2B5EF4-FFF2-40B4-BE49-F238E27FC236}">
                <a16:creationId xmlns:a16="http://schemas.microsoft.com/office/drawing/2014/main" id="{14DA0AA9-D2A1-934E-825D-F339EA400C5A}"/>
              </a:ext>
            </a:extLst>
          </p:cNvPr>
          <p:cNvSpPr txBox="1">
            <a:spLocks/>
          </p:cNvSpPr>
          <p:nvPr/>
        </p:nvSpPr>
        <p:spPr>
          <a:xfrm>
            <a:off x="10771755" y="-159904"/>
            <a:ext cx="1415902" cy="769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escuchar</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graphicFrame>
        <p:nvGraphicFramePr>
          <p:cNvPr id="6" name="Tabla 5">
            <a:extLst>
              <a:ext uri="{FF2B5EF4-FFF2-40B4-BE49-F238E27FC236}">
                <a16:creationId xmlns:a16="http://schemas.microsoft.com/office/drawing/2014/main" id="{0E63205D-1163-6540-86C4-4B5540B2987E}"/>
              </a:ext>
            </a:extLst>
          </p:cNvPr>
          <p:cNvGraphicFramePr>
            <a:graphicFrameLocks noGrp="1"/>
          </p:cNvGraphicFramePr>
          <p:nvPr/>
        </p:nvGraphicFramePr>
        <p:xfrm>
          <a:off x="2032000" y="1191669"/>
          <a:ext cx="8128000" cy="469759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394340948"/>
                    </a:ext>
                  </a:extLst>
                </a:gridCol>
                <a:gridCol w="2032000">
                  <a:extLst>
                    <a:ext uri="{9D8B030D-6E8A-4147-A177-3AD203B41FA5}">
                      <a16:colId xmlns:a16="http://schemas.microsoft.com/office/drawing/2014/main" val="3665678489"/>
                    </a:ext>
                  </a:extLst>
                </a:gridCol>
                <a:gridCol w="2032000">
                  <a:extLst>
                    <a:ext uri="{9D8B030D-6E8A-4147-A177-3AD203B41FA5}">
                      <a16:colId xmlns:a16="http://schemas.microsoft.com/office/drawing/2014/main" val="2340108337"/>
                    </a:ext>
                  </a:extLst>
                </a:gridCol>
                <a:gridCol w="2032000">
                  <a:extLst>
                    <a:ext uri="{9D8B030D-6E8A-4147-A177-3AD203B41FA5}">
                      <a16:colId xmlns:a16="http://schemas.microsoft.com/office/drawing/2014/main" val="3880516330"/>
                    </a:ext>
                  </a:extLst>
                </a:gridCol>
              </a:tblGrid>
              <a:tr h="587199">
                <a:tc gridSpan="2">
                  <a:txBody>
                    <a:bodyPr/>
                    <a:lstStyle/>
                    <a:p>
                      <a:pPr algn="ctr"/>
                      <a:r>
                        <a:rPr lang="en-GB" sz="2400" b="1" dirty="0">
                          <a:solidFill>
                            <a:srgbClr val="002060"/>
                          </a:solidFill>
                          <a:latin typeface="Century Gothic" panose="020B0502020202020204" pitchFamily="34" charset="0"/>
                        </a:rPr>
                        <a:t>[L] </a:t>
                      </a:r>
                      <a:endParaRPr lang="x-none" sz="2400" dirty="0"/>
                    </a:p>
                  </a:txBody>
                  <a:tcPr>
                    <a:solidFill>
                      <a:srgbClr val="FEF2CC"/>
                    </a:solidFill>
                  </a:tcPr>
                </a:tc>
                <a:tc hMerge="1">
                  <a:txBody>
                    <a:bodyPr/>
                    <a:lstStyle/>
                    <a:p>
                      <a:endParaRPr lang="x-none"/>
                    </a:p>
                  </a:txBody>
                  <a:tcPr/>
                </a:tc>
                <a:tc gridSpan="2">
                  <a:txBody>
                    <a:bodyPr/>
                    <a:lstStyle/>
                    <a:p>
                      <a:pPr algn="ctr"/>
                      <a:r>
                        <a:rPr lang="en-GB" sz="2400" b="1" dirty="0">
                          <a:solidFill>
                            <a:srgbClr val="002060"/>
                          </a:solidFill>
                          <a:latin typeface="Century Gothic" panose="020B0502020202020204" pitchFamily="34" charset="0"/>
                        </a:rPr>
                        <a:t>[LL]</a:t>
                      </a:r>
                      <a:endParaRPr lang="x-none" sz="2400" dirty="0"/>
                    </a:p>
                  </a:txBody>
                  <a:tcPr>
                    <a:solidFill>
                      <a:srgbClr val="FEF2CC"/>
                    </a:solidFill>
                  </a:tcPr>
                </a:tc>
                <a:tc hMerge="1">
                  <a:txBody>
                    <a:bodyPr/>
                    <a:lstStyle/>
                    <a:p>
                      <a:endParaRPr lang="x-none"/>
                    </a:p>
                  </a:txBody>
                  <a:tcPr/>
                </a:tc>
                <a:extLst>
                  <a:ext uri="{0D108BD9-81ED-4DB2-BD59-A6C34878D82A}">
                    <a16:rowId xmlns:a16="http://schemas.microsoft.com/office/drawing/2014/main" val="1056643223"/>
                  </a:ext>
                </a:extLst>
              </a:tr>
              <a:tr h="587199">
                <a:tc>
                  <a:txBody>
                    <a:bodyPr/>
                    <a:lstStyle/>
                    <a:p>
                      <a:pPr algn="ctr"/>
                      <a:r>
                        <a:rPr lang="x-none" sz="2200" b="1" dirty="0">
                          <a:solidFill>
                            <a:srgbClr val="002060"/>
                          </a:solidFill>
                          <a:latin typeface="Century Gothic" panose="020B0502020202020204" pitchFamily="34" charset="0"/>
                        </a:rPr>
                        <a:t>español</a:t>
                      </a:r>
                    </a:p>
                  </a:txBody>
                  <a:tcPr/>
                </a:tc>
                <a:tc>
                  <a:txBody>
                    <a:bodyPr/>
                    <a:lstStyle/>
                    <a:p>
                      <a:pPr algn="ctr"/>
                      <a:r>
                        <a:rPr lang="x-none" sz="2200" b="1" dirty="0">
                          <a:solidFill>
                            <a:srgbClr val="002060"/>
                          </a:solidFill>
                          <a:latin typeface="Century Gothic" panose="020B0502020202020204" pitchFamily="34" charset="0"/>
                        </a:rPr>
                        <a:t>inglés</a:t>
                      </a:r>
                    </a:p>
                  </a:txBody>
                  <a:tcPr/>
                </a:tc>
                <a:tc>
                  <a:txBody>
                    <a:bodyPr/>
                    <a:lstStyle/>
                    <a:p>
                      <a:pPr algn="ctr"/>
                      <a:r>
                        <a:rPr lang="x-none" sz="2200" b="1" dirty="0">
                          <a:solidFill>
                            <a:srgbClr val="002060"/>
                          </a:solidFill>
                          <a:latin typeface="Century Gothic" panose="020B0502020202020204" pitchFamily="34" charset="0"/>
                        </a:rPr>
                        <a:t>español</a:t>
                      </a:r>
                    </a:p>
                  </a:txBody>
                  <a:tcPr/>
                </a:tc>
                <a:tc>
                  <a:txBody>
                    <a:bodyPr/>
                    <a:lstStyle/>
                    <a:p>
                      <a:pPr algn="ctr"/>
                      <a:r>
                        <a:rPr lang="x-none" sz="2200" b="1" dirty="0">
                          <a:solidFill>
                            <a:srgbClr val="002060"/>
                          </a:solidFill>
                          <a:latin typeface="Century Gothic" panose="020B0502020202020204" pitchFamily="34" charset="0"/>
                        </a:rPr>
                        <a:t>inglés</a:t>
                      </a:r>
                    </a:p>
                  </a:txBody>
                  <a:tcPr/>
                </a:tc>
                <a:extLst>
                  <a:ext uri="{0D108BD9-81ED-4DB2-BD59-A6C34878D82A}">
                    <a16:rowId xmlns:a16="http://schemas.microsoft.com/office/drawing/2014/main" val="2101760049"/>
                  </a:ext>
                </a:extLst>
              </a:tr>
              <a:tr h="587199">
                <a:tc>
                  <a:txBody>
                    <a:bodyPr/>
                    <a:lstStyle/>
                    <a:p>
                      <a:endParaRPr lang="x-none" sz="2400" dirty="0"/>
                    </a:p>
                  </a:txBody>
                  <a:tcPr/>
                </a:tc>
                <a:tc>
                  <a:txBody>
                    <a:bodyPr/>
                    <a:lstStyle/>
                    <a:p>
                      <a:endParaRPr lang="x-none" sz="2400" dirty="0"/>
                    </a:p>
                  </a:txBody>
                  <a:tcPr/>
                </a:tc>
                <a:tc>
                  <a:txBody>
                    <a:bodyPr/>
                    <a:lstStyle/>
                    <a:p>
                      <a:endParaRPr lang="x-none" sz="2400" dirty="0"/>
                    </a:p>
                  </a:txBody>
                  <a:tcPr/>
                </a:tc>
                <a:tc>
                  <a:txBody>
                    <a:bodyPr/>
                    <a:lstStyle/>
                    <a:p>
                      <a:endParaRPr lang="x-none" sz="2400" dirty="0"/>
                    </a:p>
                  </a:txBody>
                  <a:tcPr/>
                </a:tc>
                <a:extLst>
                  <a:ext uri="{0D108BD9-81ED-4DB2-BD59-A6C34878D82A}">
                    <a16:rowId xmlns:a16="http://schemas.microsoft.com/office/drawing/2014/main" val="233653557"/>
                  </a:ext>
                </a:extLst>
              </a:tr>
              <a:tr h="587199">
                <a:tc>
                  <a:txBody>
                    <a:bodyPr/>
                    <a:lstStyle/>
                    <a:p>
                      <a:endParaRPr lang="x-none" sz="2400"/>
                    </a:p>
                  </a:txBody>
                  <a:tcPr/>
                </a:tc>
                <a:tc>
                  <a:txBody>
                    <a:bodyPr/>
                    <a:lstStyle/>
                    <a:p>
                      <a:endParaRPr lang="x-none" sz="2400"/>
                    </a:p>
                  </a:txBody>
                  <a:tcPr/>
                </a:tc>
                <a:tc>
                  <a:txBody>
                    <a:bodyPr/>
                    <a:lstStyle/>
                    <a:p>
                      <a:endParaRPr lang="x-none" sz="2400"/>
                    </a:p>
                  </a:txBody>
                  <a:tcPr/>
                </a:tc>
                <a:tc>
                  <a:txBody>
                    <a:bodyPr/>
                    <a:lstStyle/>
                    <a:p>
                      <a:endParaRPr lang="x-none" sz="2400" dirty="0"/>
                    </a:p>
                  </a:txBody>
                  <a:tcPr/>
                </a:tc>
                <a:extLst>
                  <a:ext uri="{0D108BD9-81ED-4DB2-BD59-A6C34878D82A}">
                    <a16:rowId xmlns:a16="http://schemas.microsoft.com/office/drawing/2014/main" val="3044097486"/>
                  </a:ext>
                </a:extLst>
              </a:tr>
              <a:tr h="587199">
                <a:tc>
                  <a:txBody>
                    <a:bodyPr/>
                    <a:lstStyle/>
                    <a:p>
                      <a:endParaRPr lang="x-none" sz="2400" dirty="0"/>
                    </a:p>
                  </a:txBody>
                  <a:tcPr/>
                </a:tc>
                <a:tc>
                  <a:txBody>
                    <a:bodyPr/>
                    <a:lstStyle/>
                    <a:p>
                      <a:endParaRPr lang="x-none" sz="2400" dirty="0"/>
                    </a:p>
                  </a:txBody>
                  <a:tcPr/>
                </a:tc>
                <a:tc>
                  <a:txBody>
                    <a:bodyPr/>
                    <a:lstStyle/>
                    <a:p>
                      <a:endParaRPr lang="x-none" sz="2400"/>
                    </a:p>
                  </a:txBody>
                  <a:tcPr/>
                </a:tc>
                <a:tc>
                  <a:txBody>
                    <a:bodyPr/>
                    <a:lstStyle/>
                    <a:p>
                      <a:endParaRPr lang="x-none" sz="2400"/>
                    </a:p>
                  </a:txBody>
                  <a:tcPr/>
                </a:tc>
                <a:extLst>
                  <a:ext uri="{0D108BD9-81ED-4DB2-BD59-A6C34878D82A}">
                    <a16:rowId xmlns:a16="http://schemas.microsoft.com/office/drawing/2014/main" val="1096260398"/>
                  </a:ext>
                </a:extLst>
              </a:tr>
              <a:tr h="587199">
                <a:tc>
                  <a:txBody>
                    <a:bodyPr/>
                    <a:lstStyle/>
                    <a:p>
                      <a:endParaRPr lang="x-none" sz="2400"/>
                    </a:p>
                  </a:txBody>
                  <a:tcPr/>
                </a:tc>
                <a:tc>
                  <a:txBody>
                    <a:bodyPr/>
                    <a:lstStyle/>
                    <a:p>
                      <a:endParaRPr lang="x-none" sz="2400"/>
                    </a:p>
                  </a:txBody>
                  <a:tcPr/>
                </a:tc>
                <a:tc>
                  <a:txBody>
                    <a:bodyPr/>
                    <a:lstStyle/>
                    <a:p>
                      <a:endParaRPr lang="x-none" sz="2400"/>
                    </a:p>
                  </a:txBody>
                  <a:tcPr/>
                </a:tc>
                <a:tc>
                  <a:txBody>
                    <a:bodyPr/>
                    <a:lstStyle/>
                    <a:p>
                      <a:endParaRPr lang="x-none" sz="2400"/>
                    </a:p>
                  </a:txBody>
                  <a:tcPr/>
                </a:tc>
                <a:extLst>
                  <a:ext uri="{0D108BD9-81ED-4DB2-BD59-A6C34878D82A}">
                    <a16:rowId xmlns:a16="http://schemas.microsoft.com/office/drawing/2014/main" val="3282787536"/>
                  </a:ext>
                </a:extLst>
              </a:tr>
              <a:tr h="587199">
                <a:tc>
                  <a:txBody>
                    <a:bodyPr/>
                    <a:lstStyle/>
                    <a:p>
                      <a:endParaRPr lang="x-none" sz="2400" dirty="0"/>
                    </a:p>
                  </a:txBody>
                  <a:tcPr/>
                </a:tc>
                <a:tc>
                  <a:txBody>
                    <a:bodyPr/>
                    <a:lstStyle/>
                    <a:p>
                      <a:endParaRPr lang="x-none" sz="2400" dirty="0"/>
                    </a:p>
                  </a:txBody>
                  <a:tcPr/>
                </a:tc>
                <a:tc>
                  <a:txBody>
                    <a:bodyPr/>
                    <a:lstStyle/>
                    <a:p>
                      <a:endParaRPr lang="x-none" sz="2400" dirty="0"/>
                    </a:p>
                  </a:txBody>
                  <a:tcPr/>
                </a:tc>
                <a:tc>
                  <a:txBody>
                    <a:bodyPr/>
                    <a:lstStyle/>
                    <a:p>
                      <a:endParaRPr lang="x-none" sz="2400" dirty="0"/>
                    </a:p>
                  </a:txBody>
                  <a:tcPr/>
                </a:tc>
                <a:extLst>
                  <a:ext uri="{0D108BD9-81ED-4DB2-BD59-A6C34878D82A}">
                    <a16:rowId xmlns:a16="http://schemas.microsoft.com/office/drawing/2014/main" val="379112139"/>
                  </a:ext>
                </a:extLst>
              </a:tr>
              <a:tr h="587199">
                <a:tc>
                  <a:txBody>
                    <a:bodyPr/>
                    <a:lstStyle/>
                    <a:p>
                      <a:endParaRPr lang="x-none" sz="2400"/>
                    </a:p>
                  </a:txBody>
                  <a:tcPr/>
                </a:tc>
                <a:tc>
                  <a:txBody>
                    <a:bodyPr/>
                    <a:lstStyle/>
                    <a:p>
                      <a:endParaRPr lang="x-none" sz="2400" dirty="0"/>
                    </a:p>
                  </a:txBody>
                  <a:tcPr/>
                </a:tc>
                <a:tc>
                  <a:txBody>
                    <a:bodyPr/>
                    <a:lstStyle/>
                    <a:p>
                      <a:endParaRPr lang="x-none" sz="2400" dirty="0"/>
                    </a:p>
                  </a:txBody>
                  <a:tcPr/>
                </a:tc>
                <a:tc>
                  <a:txBody>
                    <a:bodyPr/>
                    <a:lstStyle/>
                    <a:p>
                      <a:endParaRPr lang="x-none" sz="2400" dirty="0"/>
                    </a:p>
                  </a:txBody>
                  <a:tcPr/>
                </a:tc>
                <a:extLst>
                  <a:ext uri="{0D108BD9-81ED-4DB2-BD59-A6C34878D82A}">
                    <a16:rowId xmlns:a16="http://schemas.microsoft.com/office/drawing/2014/main" val="3964661432"/>
                  </a:ext>
                </a:extLst>
              </a:tr>
            </a:tbl>
          </a:graphicData>
        </a:graphic>
      </p:graphicFrame>
      <p:sp>
        <p:nvSpPr>
          <p:cNvPr id="7" name="CuadroTexto 6">
            <a:extLst>
              <a:ext uri="{FF2B5EF4-FFF2-40B4-BE49-F238E27FC236}">
                <a16:creationId xmlns:a16="http://schemas.microsoft.com/office/drawing/2014/main" id="{EFCA7A36-D715-E94B-ADF4-C884CD3AE4C0}"/>
              </a:ext>
            </a:extLst>
          </p:cNvPr>
          <p:cNvSpPr txBox="1"/>
          <p:nvPr/>
        </p:nvSpPr>
        <p:spPr>
          <a:xfrm>
            <a:off x="6705599" y="2432902"/>
            <a:ext cx="82907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llave</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CuadroTexto 7">
            <a:extLst>
              <a:ext uri="{FF2B5EF4-FFF2-40B4-BE49-F238E27FC236}">
                <a16:creationId xmlns:a16="http://schemas.microsoft.com/office/drawing/2014/main" id="{B172A8D0-0817-CC42-8FFA-E5E307123C66}"/>
              </a:ext>
            </a:extLst>
          </p:cNvPr>
          <p:cNvSpPr txBox="1"/>
          <p:nvPr/>
        </p:nvSpPr>
        <p:spPr>
          <a:xfrm>
            <a:off x="6593355" y="3091851"/>
            <a:ext cx="114486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botella</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CuadroTexto 8">
            <a:extLst>
              <a:ext uri="{FF2B5EF4-FFF2-40B4-BE49-F238E27FC236}">
                <a16:creationId xmlns:a16="http://schemas.microsoft.com/office/drawing/2014/main" id="{F4D14C27-4FD0-C748-9D64-CD582AD56118}"/>
              </a:ext>
            </a:extLst>
          </p:cNvPr>
          <p:cNvSpPr txBox="1"/>
          <p:nvPr/>
        </p:nvSpPr>
        <p:spPr>
          <a:xfrm>
            <a:off x="2454820" y="2432899"/>
            <a:ext cx="68640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listo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CuadroTexto 9">
            <a:extLst>
              <a:ext uri="{FF2B5EF4-FFF2-40B4-BE49-F238E27FC236}">
                <a16:creationId xmlns:a16="http://schemas.microsoft.com/office/drawing/2014/main" id="{31AE4418-9CBC-5843-A062-CE5DFC33F89B}"/>
              </a:ext>
            </a:extLst>
          </p:cNvPr>
          <p:cNvSpPr txBox="1"/>
          <p:nvPr/>
        </p:nvSpPr>
        <p:spPr>
          <a:xfrm>
            <a:off x="2391621" y="3635110"/>
            <a:ext cx="107433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regalo</a:t>
            </a:r>
          </a:p>
        </p:txBody>
      </p:sp>
      <p:sp>
        <p:nvSpPr>
          <p:cNvPr id="12" name="CuadroTexto 11">
            <a:extLst>
              <a:ext uri="{FF2B5EF4-FFF2-40B4-BE49-F238E27FC236}">
                <a16:creationId xmlns:a16="http://schemas.microsoft.com/office/drawing/2014/main" id="{48ED5B8E-7D44-0942-A1D4-AD45427EE325}"/>
              </a:ext>
            </a:extLst>
          </p:cNvPr>
          <p:cNvSpPr txBox="1"/>
          <p:nvPr/>
        </p:nvSpPr>
        <p:spPr>
          <a:xfrm>
            <a:off x="2406808" y="5407921"/>
            <a:ext cx="102624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iglesia</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CuadroTexto 12">
            <a:extLst>
              <a:ext uri="{FF2B5EF4-FFF2-40B4-BE49-F238E27FC236}">
                <a16:creationId xmlns:a16="http://schemas.microsoft.com/office/drawing/2014/main" id="{13A44AFB-5F35-CB4A-AC67-373D01DFD488}"/>
              </a:ext>
            </a:extLst>
          </p:cNvPr>
          <p:cNvSpPr txBox="1"/>
          <p:nvPr/>
        </p:nvSpPr>
        <p:spPr>
          <a:xfrm>
            <a:off x="6484383" y="4266248"/>
            <a:ext cx="127150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amarillo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CuadroTexto 13">
            <a:extLst>
              <a:ext uri="{FF2B5EF4-FFF2-40B4-BE49-F238E27FC236}">
                <a16:creationId xmlns:a16="http://schemas.microsoft.com/office/drawing/2014/main" id="{3CB60298-4A55-B545-B5A3-2B9D859BE535}"/>
              </a:ext>
            </a:extLst>
          </p:cNvPr>
          <p:cNvSpPr txBox="1"/>
          <p:nvPr/>
        </p:nvSpPr>
        <p:spPr>
          <a:xfrm>
            <a:off x="2224868" y="4226709"/>
            <a:ext cx="139012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CuadroTexto 14">
            <a:extLst>
              <a:ext uri="{FF2B5EF4-FFF2-40B4-BE49-F238E27FC236}">
                <a16:creationId xmlns:a16="http://schemas.microsoft.com/office/drawing/2014/main" id="{D04F8CF8-CA97-0448-9A6C-30B24F91C38C}"/>
              </a:ext>
            </a:extLst>
          </p:cNvPr>
          <p:cNvSpPr txBox="1"/>
          <p:nvPr/>
        </p:nvSpPr>
        <p:spPr>
          <a:xfrm>
            <a:off x="6499611" y="5356962"/>
            <a:ext cx="124104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caballo</a:t>
            </a:r>
          </a:p>
        </p:txBody>
      </p:sp>
      <p:sp>
        <p:nvSpPr>
          <p:cNvPr id="17" name="CuadroTexto 16">
            <a:extLst>
              <a:ext uri="{FF2B5EF4-FFF2-40B4-BE49-F238E27FC236}">
                <a16:creationId xmlns:a16="http://schemas.microsoft.com/office/drawing/2014/main" id="{27A3847F-56B4-984C-8587-99D46EE54F37}"/>
              </a:ext>
            </a:extLst>
          </p:cNvPr>
          <p:cNvSpPr txBox="1"/>
          <p:nvPr/>
        </p:nvSpPr>
        <p:spPr>
          <a:xfrm>
            <a:off x="6644752" y="4763971"/>
            <a:ext cx="105670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paella</a:t>
            </a:r>
          </a:p>
        </p:txBody>
      </p:sp>
      <p:sp>
        <p:nvSpPr>
          <p:cNvPr id="18" name="CuadroTexto 17">
            <a:extLst>
              <a:ext uri="{FF2B5EF4-FFF2-40B4-BE49-F238E27FC236}">
                <a16:creationId xmlns:a16="http://schemas.microsoft.com/office/drawing/2014/main" id="{DCFC7DFD-0E74-E646-AAB3-3D13EAAACE77}"/>
              </a:ext>
            </a:extLst>
          </p:cNvPr>
          <p:cNvSpPr txBox="1"/>
          <p:nvPr/>
        </p:nvSpPr>
        <p:spPr>
          <a:xfrm>
            <a:off x="2454813" y="3020199"/>
            <a:ext cx="79701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letra</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CuadroTexto 18">
            <a:extLst>
              <a:ext uri="{FF2B5EF4-FFF2-40B4-BE49-F238E27FC236}">
                <a16:creationId xmlns:a16="http://schemas.microsoft.com/office/drawing/2014/main" id="{1A0E08C2-54D0-FF42-924A-86298F94CBFB}"/>
              </a:ext>
            </a:extLst>
          </p:cNvPr>
          <p:cNvSpPr txBox="1"/>
          <p:nvPr/>
        </p:nvSpPr>
        <p:spPr>
          <a:xfrm>
            <a:off x="2463380" y="4817315"/>
            <a:ext cx="71045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julio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CuadroTexto 19">
            <a:extLst>
              <a:ext uri="{FF2B5EF4-FFF2-40B4-BE49-F238E27FC236}">
                <a16:creationId xmlns:a16="http://schemas.microsoft.com/office/drawing/2014/main" id="{ABC3CCD5-4713-1546-8A35-7E5FC443FC25}"/>
              </a:ext>
            </a:extLst>
          </p:cNvPr>
          <p:cNvSpPr txBox="1"/>
          <p:nvPr/>
        </p:nvSpPr>
        <p:spPr>
          <a:xfrm>
            <a:off x="6657578" y="3666237"/>
            <a:ext cx="103105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llamar</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CuadroTexto 21">
            <a:extLst>
              <a:ext uri="{FF2B5EF4-FFF2-40B4-BE49-F238E27FC236}">
                <a16:creationId xmlns:a16="http://schemas.microsoft.com/office/drawing/2014/main" id="{86DCCE64-CB89-1B41-A32D-C52D71672A68}"/>
              </a:ext>
            </a:extLst>
          </p:cNvPr>
          <p:cNvSpPr txBox="1"/>
          <p:nvPr/>
        </p:nvSpPr>
        <p:spPr>
          <a:xfrm>
            <a:off x="4570656" y="2460076"/>
            <a:ext cx="989373"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ready</a:t>
            </a:r>
          </a:p>
        </p:txBody>
      </p:sp>
      <p:sp>
        <p:nvSpPr>
          <p:cNvPr id="24" name="CuadroTexto 23">
            <a:extLst>
              <a:ext uri="{FF2B5EF4-FFF2-40B4-BE49-F238E27FC236}">
                <a16:creationId xmlns:a16="http://schemas.microsoft.com/office/drawing/2014/main" id="{F0A27573-5738-3347-A1C5-CA067D058F42}"/>
              </a:ext>
            </a:extLst>
          </p:cNvPr>
          <p:cNvSpPr txBox="1"/>
          <p:nvPr/>
        </p:nvSpPr>
        <p:spPr>
          <a:xfrm>
            <a:off x="4585216" y="2978775"/>
            <a:ext cx="88357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letter</a:t>
            </a:r>
          </a:p>
        </p:txBody>
      </p:sp>
      <p:sp>
        <p:nvSpPr>
          <p:cNvPr id="25" name="CuadroTexto 24">
            <a:extLst>
              <a:ext uri="{FF2B5EF4-FFF2-40B4-BE49-F238E27FC236}">
                <a16:creationId xmlns:a16="http://schemas.microsoft.com/office/drawing/2014/main" id="{41CF6B43-A8D0-5847-8DB1-D5DF39E454E1}"/>
              </a:ext>
            </a:extLst>
          </p:cNvPr>
          <p:cNvSpPr txBox="1"/>
          <p:nvPr/>
        </p:nvSpPr>
        <p:spPr>
          <a:xfrm>
            <a:off x="4719867" y="3635109"/>
            <a:ext cx="614271"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gift</a:t>
            </a:r>
          </a:p>
        </p:txBody>
      </p:sp>
      <p:sp>
        <p:nvSpPr>
          <p:cNvPr id="26" name="CuadroTexto 25">
            <a:extLst>
              <a:ext uri="{FF2B5EF4-FFF2-40B4-BE49-F238E27FC236}">
                <a16:creationId xmlns:a16="http://schemas.microsoft.com/office/drawing/2014/main" id="{F1731446-A4F1-F74A-A9C3-85D57C55B950}"/>
              </a:ext>
            </a:extLst>
          </p:cNvPr>
          <p:cNvSpPr txBox="1"/>
          <p:nvPr/>
        </p:nvSpPr>
        <p:spPr>
          <a:xfrm>
            <a:off x="4490506" y="5401741"/>
            <a:ext cx="114967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church</a:t>
            </a:r>
          </a:p>
        </p:txBody>
      </p:sp>
      <p:sp>
        <p:nvSpPr>
          <p:cNvPr id="27" name="CuadroTexto 26">
            <a:extLst>
              <a:ext uri="{FF2B5EF4-FFF2-40B4-BE49-F238E27FC236}">
                <a16:creationId xmlns:a16="http://schemas.microsoft.com/office/drawing/2014/main" id="{0599BE23-3217-4845-A31B-6CC5C00B1948}"/>
              </a:ext>
            </a:extLst>
          </p:cNvPr>
          <p:cNvSpPr txBox="1"/>
          <p:nvPr/>
        </p:nvSpPr>
        <p:spPr>
          <a:xfrm>
            <a:off x="4588422" y="4226708"/>
            <a:ext cx="88036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p>
        </p:txBody>
      </p:sp>
      <p:sp>
        <p:nvSpPr>
          <p:cNvPr id="28" name="CuadroTexto 27">
            <a:extLst>
              <a:ext uri="{FF2B5EF4-FFF2-40B4-BE49-F238E27FC236}">
                <a16:creationId xmlns:a16="http://schemas.microsoft.com/office/drawing/2014/main" id="{217B590C-E5B8-EB4D-8DD1-29D82DB7ADF0}"/>
              </a:ext>
            </a:extLst>
          </p:cNvPr>
          <p:cNvSpPr txBox="1"/>
          <p:nvPr/>
        </p:nvSpPr>
        <p:spPr>
          <a:xfrm>
            <a:off x="4715728" y="4817315"/>
            <a:ext cx="69923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July</a:t>
            </a:r>
          </a:p>
        </p:txBody>
      </p:sp>
      <p:sp>
        <p:nvSpPr>
          <p:cNvPr id="29" name="CuadroTexto 28">
            <a:extLst>
              <a:ext uri="{FF2B5EF4-FFF2-40B4-BE49-F238E27FC236}">
                <a16:creationId xmlns:a16="http://schemas.microsoft.com/office/drawing/2014/main" id="{D8F48D9D-2B41-014F-AB95-8F77F673E939}"/>
              </a:ext>
            </a:extLst>
          </p:cNvPr>
          <p:cNvSpPr txBox="1"/>
          <p:nvPr/>
        </p:nvSpPr>
        <p:spPr>
          <a:xfrm>
            <a:off x="8785636" y="2432900"/>
            <a:ext cx="65915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key</a:t>
            </a:r>
          </a:p>
        </p:txBody>
      </p:sp>
      <p:sp>
        <p:nvSpPr>
          <p:cNvPr id="30" name="CuadroTexto 29">
            <a:extLst>
              <a:ext uri="{FF2B5EF4-FFF2-40B4-BE49-F238E27FC236}">
                <a16:creationId xmlns:a16="http://schemas.microsoft.com/office/drawing/2014/main" id="{7CB5517E-1E7E-0542-9F6B-CEB98937B1F0}"/>
              </a:ext>
            </a:extLst>
          </p:cNvPr>
          <p:cNvSpPr txBox="1"/>
          <p:nvPr/>
        </p:nvSpPr>
        <p:spPr>
          <a:xfrm>
            <a:off x="8618923" y="3020198"/>
            <a:ext cx="99257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bottle</a:t>
            </a:r>
          </a:p>
        </p:txBody>
      </p:sp>
      <p:sp>
        <p:nvSpPr>
          <p:cNvPr id="31" name="CuadroTexto 30">
            <a:extLst>
              <a:ext uri="{FF2B5EF4-FFF2-40B4-BE49-F238E27FC236}">
                <a16:creationId xmlns:a16="http://schemas.microsoft.com/office/drawing/2014/main" id="{48632D56-51EB-3A4A-83DD-72B364E0A450}"/>
              </a:ext>
            </a:extLst>
          </p:cNvPr>
          <p:cNvSpPr txBox="1"/>
          <p:nvPr/>
        </p:nvSpPr>
        <p:spPr>
          <a:xfrm>
            <a:off x="8091532" y="3607621"/>
            <a:ext cx="209223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call, calling</a:t>
            </a:r>
          </a:p>
        </p:txBody>
      </p:sp>
      <p:sp>
        <p:nvSpPr>
          <p:cNvPr id="32" name="CuadroTexto 31">
            <a:extLst>
              <a:ext uri="{FF2B5EF4-FFF2-40B4-BE49-F238E27FC236}">
                <a16:creationId xmlns:a16="http://schemas.microsoft.com/office/drawing/2014/main" id="{C93FF513-0699-4A4E-BAE0-7A385FFCB26F}"/>
              </a:ext>
            </a:extLst>
          </p:cNvPr>
          <p:cNvSpPr txBox="1"/>
          <p:nvPr/>
        </p:nvSpPr>
        <p:spPr>
          <a:xfrm>
            <a:off x="8562817" y="4227328"/>
            <a:ext cx="104868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yellow</a:t>
            </a:r>
          </a:p>
        </p:txBody>
      </p:sp>
      <p:sp>
        <p:nvSpPr>
          <p:cNvPr id="33" name="CuadroTexto 32">
            <a:extLst>
              <a:ext uri="{FF2B5EF4-FFF2-40B4-BE49-F238E27FC236}">
                <a16:creationId xmlns:a16="http://schemas.microsoft.com/office/drawing/2014/main" id="{087D8EDB-68AF-074D-8763-298E39547368}"/>
              </a:ext>
            </a:extLst>
          </p:cNvPr>
          <p:cNvSpPr txBox="1"/>
          <p:nvPr/>
        </p:nvSpPr>
        <p:spPr>
          <a:xfrm>
            <a:off x="8605475" y="4714345"/>
            <a:ext cx="105670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paella</a:t>
            </a:r>
          </a:p>
        </p:txBody>
      </p:sp>
      <p:sp>
        <p:nvSpPr>
          <p:cNvPr id="34" name="CuadroTexto 33">
            <a:extLst>
              <a:ext uri="{FF2B5EF4-FFF2-40B4-BE49-F238E27FC236}">
                <a16:creationId xmlns:a16="http://schemas.microsoft.com/office/drawing/2014/main" id="{1E179E94-3CB4-694E-A145-B7C9BC0222E1}"/>
              </a:ext>
            </a:extLst>
          </p:cNvPr>
          <p:cNvSpPr txBox="1"/>
          <p:nvPr/>
        </p:nvSpPr>
        <p:spPr>
          <a:xfrm>
            <a:off x="8694263" y="5334052"/>
            <a:ext cx="91723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horse</a:t>
            </a:r>
          </a:p>
        </p:txBody>
      </p:sp>
      <p:pic>
        <p:nvPicPr>
          <p:cNvPr id="35" name="Diferenciacion l y ll.wav" descr="Diferenciacion l y ll.wav">
            <a:hlinkClick r:id="" action="ppaction://media"/>
            <a:extLst>
              <a:ext uri="{FF2B5EF4-FFF2-40B4-BE49-F238E27FC236}">
                <a16:creationId xmlns:a16="http://schemas.microsoft.com/office/drawing/2014/main" id="{76637C87-0674-5F4E-BE4C-0D0E447211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4622" y="785269"/>
            <a:ext cx="812800" cy="812800"/>
          </a:xfrm>
          <a:prstGeom prst="rect">
            <a:avLst/>
          </a:prstGeom>
        </p:spPr>
      </p:pic>
    </p:spTree>
    <p:extLst>
      <p:ext uri="{BB962C8B-B14F-4D97-AF65-F5344CB8AC3E}">
        <p14:creationId xmlns:p14="http://schemas.microsoft.com/office/powerpoint/2010/main" val="40962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9" fill="hold" display="0">
                  <p:stCondLst>
                    <p:cond delay="indefinite"/>
                  </p:stCondLst>
                  <p:endCondLst>
                    <p:cond evt="onStopAudio" delay="0">
                      <p:tgtEl>
                        <p:sldTgt/>
                      </p:tgtEl>
                    </p:cond>
                  </p:endCondLst>
                </p:cTn>
                <p:tgtEl>
                  <p:spTgt spid="35"/>
                </p:tgtEl>
              </p:cMediaNode>
            </p:audio>
          </p:childTnLst>
        </p:cTn>
      </p:par>
    </p:tnLst>
    <p:bldLst>
      <p:bldP spid="7" grpId="0"/>
      <p:bldP spid="8" grpId="0"/>
      <p:bldP spid="9" grpId="0"/>
      <p:bldP spid="10" grpId="0"/>
      <p:bldP spid="12" grpId="0"/>
      <p:bldP spid="13" grpId="0"/>
      <p:bldP spid="14" grpId="0"/>
      <p:bldP spid="15" grpId="0"/>
      <p:bldP spid="17" grpId="0"/>
      <p:bldP spid="18" grpId="0"/>
      <p:bldP spid="19" grpId="0"/>
      <p:bldP spid="20" grpId="0"/>
      <p:bldP spid="22" grpId="0"/>
      <p:bldP spid="24" grpId="0"/>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7800422" y="5389347"/>
            <a:ext cx="45103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d_ _ _ _ _ f_ _ _ _ _</a:t>
            </a:r>
          </a:p>
        </p:txBody>
      </p:sp>
      <p:sp>
        <p:nvSpPr>
          <p:cNvPr id="29" name="TextBox 28"/>
          <p:cNvSpPr txBox="1"/>
          <p:nvPr/>
        </p:nvSpPr>
        <p:spPr>
          <a:xfrm>
            <a:off x="6640620" y="4274405"/>
            <a:ext cx="321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p_ _ _ _ a_ _ _</a:t>
            </a:r>
          </a:p>
        </p:txBody>
      </p:sp>
      <p:sp>
        <p:nvSpPr>
          <p:cNvPr id="2" name="Title 1"/>
          <p:cNvSpPr>
            <a:spLocks noGrp="1"/>
          </p:cNvSpPr>
          <p:nvPr>
            <p:ph type="title"/>
          </p:nvPr>
        </p:nvSpPr>
        <p:spPr>
          <a:xfrm>
            <a:off x="111087" y="1"/>
            <a:ext cx="5573617" cy="859316"/>
          </a:xfrm>
        </p:spPr>
        <p:txBody>
          <a:bodyPr>
            <a:normAutofit/>
          </a:bodyPr>
          <a:lstStyle/>
          <a:p>
            <a:r>
              <a:rPr lang="en-GB" sz="3200" b="1" dirty="0">
                <a:latin typeface="Century Gothic" panose="020B0502020202020204" pitchFamily="34" charset="0"/>
              </a:rPr>
              <a:t>¿</a:t>
            </a:r>
            <a:r>
              <a:rPr lang="en-GB" sz="3200" b="1" dirty="0" err="1">
                <a:latin typeface="Century Gothic" panose="020B0502020202020204" pitchFamily="34" charset="0"/>
              </a:rPr>
              <a:t>Qué</a:t>
            </a:r>
            <a:r>
              <a:rPr lang="en-GB" sz="3200" b="1" dirty="0">
                <a:latin typeface="Century Gothic" panose="020B0502020202020204" pitchFamily="34" charset="0"/>
              </a:rPr>
              <a:t> </a:t>
            </a:r>
            <a:r>
              <a:rPr lang="en-GB" sz="3200" b="1" dirty="0" err="1">
                <a:latin typeface="Century Gothic" panose="020B0502020202020204" pitchFamily="34" charset="0"/>
              </a:rPr>
              <a:t>es</a:t>
            </a:r>
            <a:r>
              <a:rPr lang="en-GB" sz="3200" b="1" dirty="0">
                <a:latin typeface="Century Gothic" panose="020B0502020202020204" pitchFamily="34" charset="0"/>
              </a:rPr>
              <a:t>, y </a:t>
            </a:r>
            <a:r>
              <a:rPr lang="en-GB" sz="3200" b="1" dirty="0" err="1">
                <a:latin typeface="Century Gothic" panose="020B0502020202020204" pitchFamily="34" charset="0"/>
              </a:rPr>
              <a:t>cómo</a:t>
            </a:r>
            <a:r>
              <a:rPr lang="en-GB" sz="3200" b="1" dirty="0">
                <a:latin typeface="Century Gothic" panose="020B0502020202020204" pitchFamily="34" charset="0"/>
              </a:rPr>
              <a:t> </a:t>
            </a:r>
            <a:r>
              <a:rPr lang="en-GB" sz="3200" b="1" dirty="0" err="1">
                <a:latin typeface="Century Gothic" panose="020B0502020202020204" pitchFamily="34" charset="0"/>
              </a:rPr>
              <a:t>es</a:t>
            </a:r>
            <a:r>
              <a:rPr lang="en-GB" sz="3200" b="1" dirty="0">
                <a:latin typeface="Century Gothic" panose="020B0502020202020204" pitchFamily="34" charset="0"/>
              </a:rPr>
              <a:t>?</a:t>
            </a:r>
          </a:p>
        </p:txBody>
      </p:sp>
      <p:pic>
        <p:nvPicPr>
          <p:cNvPr id="1026" name="Picture 2" descr="http://www.clker.com/cliparts/a/f/1/d/1195431476773104917johnny_automatic_ballpoint_pen.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284" y="788880"/>
            <a:ext cx="122053" cy="1315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4945" y="1335241"/>
            <a:ext cx="49808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b_ _ _ _ _ _ _ _ a_ _ _ _ _ _ _</a:t>
            </a:r>
          </a:p>
        </p:txBody>
      </p:sp>
      <p:sp>
        <p:nvSpPr>
          <p:cNvPr id="5" name="TextBox 4"/>
          <p:cNvSpPr txBox="1"/>
          <p:nvPr/>
        </p:nvSpPr>
        <p:spPr>
          <a:xfrm>
            <a:off x="648707" y="1335241"/>
            <a:ext cx="498083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bolígrafo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amarillo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 name="TextBox 3"/>
          <p:cNvSpPr txBox="1"/>
          <p:nvPr/>
        </p:nvSpPr>
        <p:spPr>
          <a:xfrm>
            <a:off x="1" y="3230265"/>
            <a:ext cx="1457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[ugly]</a:t>
            </a:r>
          </a:p>
        </p:txBody>
      </p:sp>
      <p:pic>
        <p:nvPicPr>
          <p:cNvPr id="1030" name="Picture 6" descr="http://www.clker.com/cliparts/4/2/4/2/11949837631116556473grain_elevator_gans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298173"/>
            <a:ext cx="853872" cy="945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39120" y="2586478"/>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e_ _ _ _ _ _ _ f_ _</a:t>
            </a:r>
          </a:p>
        </p:txBody>
      </p:sp>
      <p:sp>
        <p:nvSpPr>
          <p:cNvPr id="10" name="TextBox 9"/>
          <p:cNvSpPr txBox="1"/>
          <p:nvPr/>
        </p:nvSpPr>
        <p:spPr>
          <a:xfrm>
            <a:off x="1339120" y="2577983"/>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edificio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032" name="Picture 8" descr="http://www.clker.com/cliparts/c/e/1/7/11949844171677658659newspaper_aubanel_monnie_01.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50" y="3922230"/>
            <a:ext cx="882926" cy="51209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561" y="4490205"/>
            <a:ext cx="1457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[cheap]</a:t>
            </a:r>
          </a:p>
        </p:txBody>
      </p:sp>
      <p:sp>
        <p:nvSpPr>
          <p:cNvPr id="13" name="TextBox 12"/>
          <p:cNvSpPr txBox="1"/>
          <p:nvPr/>
        </p:nvSpPr>
        <p:spPr>
          <a:xfrm>
            <a:off x="1407340" y="3979833"/>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p_ _ _ _ _ _ _ _ b_ _ _ _ _</a:t>
            </a:r>
          </a:p>
        </p:txBody>
      </p:sp>
      <p:sp>
        <p:nvSpPr>
          <p:cNvPr id="14" name="TextBox 13"/>
          <p:cNvSpPr txBox="1"/>
          <p:nvPr/>
        </p:nvSpPr>
        <p:spPr>
          <a:xfrm>
            <a:off x="1407340" y="3972662"/>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periódico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barato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5" name="TextBox 14"/>
          <p:cNvSpPr txBox="1"/>
          <p:nvPr/>
        </p:nvSpPr>
        <p:spPr>
          <a:xfrm>
            <a:off x="108616" y="5995081"/>
            <a:ext cx="145790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[big]</a:t>
            </a:r>
          </a:p>
        </p:txBody>
      </p:sp>
      <p:pic>
        <p:nvPicPr>
          <p:cNvPr id="1034" name="Picture 10" descr="http://www.clker.com/cliparts/1/5/b/4/1237562172708840408pitr_Window_icon.svg.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97" y="5294157"/>
            <a:ext cx="910385" cy="63727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627677" y="5311006"/>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ventana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grande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8" name="TextBox 17"/>
          <p:cNvSpPr txBox="1"/>
          <p:nvPr/>
        </p:nvSpPr>
        <p:spPr>
          <a:xfrm>
            <a:off x="1627677" y="5311006"/>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v_ _ _ _ _ _ g_ _ _ _ _</a:t>
            </a:r>
          </a:p>
        </p:txBody>
      </p:sp>
      <p:pic>
        <p:nvPicPr>
          <p:cNvPr id="1036" name="Picture 12" descr="http://www.clker.com/cliparts/b/b/0/c/1195431703233884825Stellaris_Clapper-board.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3442" y="61206"/>
            <a:ext cx="1233891" cy="107759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0621" y="1227169"/>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interesante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1" name="TextBox 20"/>
          <p:cNvSpPr txBox="1"/>
          <p:nvPr/>
        </p:nvSpPr>
        <p:spPr>
          <a:xfrm>
            <a:off x="6640620" y="1243079"/>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p_ _ _ _ _ _ _  i_ _ _ _ _ _ _ _ _ _</a:t>
            </a:r>
          </a:p>
        </p:txBody>
      </p:sp>
      <p:pic>
        <p:nvPicPr>
          <p:cNvPr id="1038" name="Picture 14" descr="http://www.clker.com/cliparts/e/4/b/5/12456422921954456725johnny_automatic_man_using_binoculars_2.svg.m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0417" y="1729150"/>
            <a:ext cx="1816512" cy="98697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590416" y="2766807"/>
            <a:ext cx="58169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vista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hermosa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4" name="TextBox 23"/>
          <p:cNvSpPr txBox="1"/>
          <p:nvPr/>
        </p:nvSpPr>
        <p:spPr>
          <a:xfrm>
            <a:off x="6590418" y="2745902"/>
            <a:ext cx="4092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v_ _ _ _  h_ _ _ _ _ _</a:t>
            </a:r>
          </a:p>
        </p:txBody>
      </p:sp>
      <p:sp>
        <p:nvSpPr>
          <p:cNvPr id="25" name="TextBox 24"/>
          <p:cNvSpPr txBox="1"/>
          <p:nvPr/>
        </p:nvSpPr>
        <p:spPr>
          <a:xfrm>
            <a:off x="8040968" y="406379"/>
            <a:ext cx="17843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[interesting]</a:t>
            </a:r>
          </a:p>
        </p:txBody>
      </p:sp>
      <p:sp>
        <p:nvSpPr>
          <p:cNvPr id="26" name="TextBox 25"/>
          <p:cNvSpPr txBox="1"/>
          <p:nvPr/>
        </p:nvSpPr>
        <p:spPr>
          <a:xfrm>
            <a:off x="7714524" y="2035720"/>
            <a:ext cx="17843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[beautiful]</a:t>
            </a:r>
          </a:p>
        </p:txBody>
      </p:sp>
      <p:pic>
        <p:nvPicPr>
          <p:cNvPr id="1040" name="Picture 16" descr="Dinner plate clip art free clipart imag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687" r="-3796"/>
          <a:stretch/>
        </p:blipFill>
        <p:spPr bwMode="auto">
          <a:xfrm>
            <a:off x="6500297" y="3348410"/>
            <a:ext cx="1286933" cy="9444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640620" y="4274405"/>
            <a:ext cx="3076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plato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azul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044" name="Picture 20" descr="Sketch Pad Clip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0620" y="4875029"/>
            <a:ext cx="1115942" cy="148297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7800422" y="5389347"/>
            <a:ext cx="37765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dibujo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famoso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5" name="TextBox 34"/>
          <p:cNvSpPr txBox="1"/>
          <p:nvPr/>
        </p:nvSpPr>
        <p:spPr>
          <a:xfrm>
            <a:off x="7357036" y="6026617"/>
            <a:ext cx="17843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[famous]</a:t>
            </a:r>
          </a:p>
        </p:txBody>
      </p:sp>
      <p:sp>
        <p:nvSpPr>
          <p:cNvPr id="6" name="Rectangle 5"/>
          <p:cNvSpPr/>
          <p:nvPr/>
        </p:nvSpPr>
        <p:spPr>
          <a:xfrm>
            <a:off x="327700" y="1411864"/>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37" name="Rectangle 36"/>
          <p:cNvSpPr/>
          <p:nvPr/>
        </p:nvSpPr>
        <p:spPr>
          <a:xfrm>
            <a:off x="1048477" y="2656736"/>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38" name="Rectangle 37"/>
          <p:cNvSpPr/>
          <p:nvPr/>
        </p:nvSpPr>
        <p:spPr>
          <a:xfrm>
            <a:off x="1048478" y="3990205"/>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39" name="Rectangle 38"/>
          <p:cNvSpPr/>
          <p:nvPr/>
        </p:nvSpPr>
        <p:spPr>
          <a:xfrm>
            <a:off x="1062129" y="5387629"/>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40" name="Rectangle 39"/>
          <p:cNvSpPr/>
          <p:nvPr/>
        </p:nvSpPr>
        <p:spPr>
          <a:xfrm>
            <a:off x="6235551" y="1341798"/>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41" name="Rectangle 40"/>
          <p:cNvSpPr/>
          <p:nvPr/>
        </p:nvSpPr>
        <p:spPr>
          <a:xfrm>
            <a:off x="6230432" y="2847204"/>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p>
        </p:txBody>
      </p:sp>
      <p:sp>
        <p:nvSpPr>
          <p:cNvPr id="42" name="Rectangle 41"/>
          <p:cNvSpPr/>
          <p:nvPr/>
        </p:nvSpPr>
        <p:spPr>
          <a:xfrm>
            <a:off x="6235550" y="4358810"/>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7</a:t>
            </a:r>
          </a:p>
        </p:txBody>
      </p:sp>
      <p:sp>
        <p:nvSpPr>
          <p:cNvPr id="43" name="Rectangle 42"/>
          <p:cNvSpPr/>
          <p:nvPr/>
        </p:nvSpPr>
        <p:spPr>
          <a:xfrm>
            <a:off x="6230431" y="5618462"/>
            <a:ext cx="345211" cy="30841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a:t>
            </a:r>
          </a:p>
        </p:txBody>
      </p:sp>
      <p:sp>
        <p:nvSpPr>
          <p:cNvPr id="44" name="Rounded Rectangle 11" descr="background rectangle&#10;">
            <a:extLst>
              <a:ext uri="{FF2B5EF4-FFF2-40B4-BE49-F238E27FC236}">
                <a16:creationId xmlns:a16="http://schemas.microsoft.com/office/drawing/2014/main" id="{A2361DA1-71A7-6A48-969A-178AA65C1661}"/>
              </a:ext>
            </a:extLst>
          </p:cNvPr>
          <p:cNvSpPr/>
          <p:nvPr/>
        </p:nvSpPr>
        <p:spPr>
          <a:xfrm>
            <a:off x="10900229" y="24157"/>
            <a:ext cx="1204685"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5" name="Title 2">
            <a:extLst>
              <a:ext uri="{FF2B5EF4-FFF2-40B4-BE49-F238E27FC236}">
                <a16:creationId xmlns:a16="http://schemas.microsoft.com/office/drawing/2014/main" id="{14DA0AA9-D2A1-934E-825D-F339EA400C5A}"/>
              </a:ext>
            </a:extLst>
          </p:cNvPr>
          <p:cNvSpPr txBox="1">
            <a:spLocks/>
          </p:cNvSpPr>
          <p:nvPr/>
        </p:nvSpPr>
        <p:spPr>
          <a:xfrm>
            <a:off x="10771755" y="-159904"/>
            <a:ext cx="1415902" cy="769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escribir</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41875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34"/>
                                        </p:tgtEl>
                                      </p:cBhvr>
                                    </p:animEffect>
                                    <p:set>
                                      <p:cBhvr>
                                        <p:cTn id="77" dur="1" fill="hold">
                                          <p:stCondLst>
                                            <p:cond delay="499"/>
                                          </p:stCondLst>
                                        </p:cTn>
                                        <p:tgtEl>
                                          <p:spTgt spid="3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9" grpId="0"/>
      <p:bldP spid="3" grpId="0"/>
      <p:bldP spid="5" grpId="0"/>
      <p:bldP spid="9" grpId="0"/>
      <p:bldP spid="10" grpId="0"/>
      <p:bldP spid="13" grpId="0"/>
      <p:bldP spid="14" grpId="0"/>
      <p:bldP spid="17" grpId="0"/>
      <p:bldP spid="18" grpId="0"/>
      <p:bldP spid="20" grpId="0"/>
      <p:bldP spid="21" grpId="0"/>
      <p:bldP spid="23" grpId="0"/>
      <p:bldP spid="24" grpId="0"/>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0E703D-7994-1F4D-B549-CB3ADF0F7A46}"/>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ll</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 name="Picture 5" descr="man talking on the phone"/>
          <p:cNvPicPr>
            <a:picLocks noChangeAspect="1"/>
          </p:cNvPicPr>
          <p:nvPr/>
        </p:nvPicPr>
        <p:blipFill rotWithShape="1">
          <a:blip r:embed="rId10">
            <a:extLst>
              <a:ext uri="{28A0092B-C50C-407E-A947-70E740481C1C}">
                <a14:useLocalDpi xmlns:a14="http://schemas.microsoft.com/office/drawing/2010/main" val="0"/>
              </a:ext>
            </a:extLst>
          </a:blip>
          <a:srcRect t="27482" r="38869" b="1"/>
          <a:stretch/>
        </p:blipFill>
        <p:spPr>
          <a:xfrm>
            <a:off x="5468744" y="1729654"/>
            <a:ext cx="1260513" cy="1495306"/>
          </a:xfrm>
          <a:prstGeom prst="rect">
            <a:avLst/>
          </a:prstGeom>
        </p:spPr>
      </p:pic>
      <p:sp>
        <p:nvSpPr>
          <p:cNvPr id="5" name="TextBox 4"/>
          <p:cNvSpPr txBox="1"/>
          <p:nvPr/>
        </p:nvSpPr>
        <p:spPr>
          <a:xfrm>
            <a:off x="4816013" y="3062452"/>
            <a:ext cx="25886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a:t>
            </a:r>
          </a:p>
        </p:txBody>
      </p:sp>
      <p:sp>
        <p:nvSpPr>
          <p:cNvPr id="9" name="TextBox 8"/>
          <p:cNvSpPr txBox="1"/>
          <p:nvPr/>
        </p:nvSpPr>
        <p:spPr>
          <a:xfrm>
            <a:off x="1172936" y="175646"/>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egar</a:t>
            </a:r>
          </a:p>
        </p:txBody>
      </p:sp>
      <p:grpSp>
        <p:nvGrpSpPr>
          <p:cNvPr id="2" name="Group 1" descr="boy walking into a building"/>
          <p:cNvGrpSpPr/>
          <p:nvPr/>
        </p:nvGrpSpPr>
        <p:grpSpPr>
          <a:xfrm>
            <a:off x="1526941" y="1369299"/>
            <a:ext cx="1657580" cy="1844694"/>
            <a:chOff x="1560136" y="1205375"/>
            <a:chExt cx="2231774" cy="2483705"/>
          </a:xfrm>
        </p:grpSpPr>
        <p:pic>
          <p:nvPicPr>
            <p:cNvPr id="6156" name="Picture 12" descr="boy walking into a buildi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9731" b="7189"/>
            <a:stretch/>
          </p:blipFill>
          <p:spPr bwMode="auto">
            <a:xfrm>
              <a:off x="1797456" y="1205375"/>
              <a:ext cx="1994454" cy="24098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6200000">
              <a:off x="457706" y="2309651"/>
              <a:ext cx="24818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w Cen MT" panose="020B0602020104020603"/>
                  <a:ea typeface="+mn-ea"/>
                  <a:cs typeface="+mn-cs"/>
                </a:rPr>
                <a:t>© www.englishrescue.com</a:t>
              </a:r>
            </a:p>
          </p:txBody>
        </p:sp>
      </p:grpSp>
      <p:sp>
        <p:nvSpPr>
          <p:cNvPr id="11" name="TextBox 10"/>
          <p:cNvSpPr txBox="1"/>
          <p:nvPr/>
        </p:nvSpPr>
        <p:spPr>
          <a:xfrm>
            <a:off x="1199319" y="3337161"/>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evar</a:t>
            </a:r>
          </a:p>
        </p:txBody>
      </p:sp>
      <p:pic>
        <p:nvPicPr>
          <p:cNvPr id="6154" name="Picture 10" descr="man carrying a big box"/>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23709" y="4636231"/>
            <a:ext cx="902519" cy="14386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24545" y="4128399"/>
            <a:ext cx="19429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pic>
        <p:nvPicPr>
          <p:cNvPr id="12" name="Picture 11" descr="two children pointing to a girl"/>
          <p:cNvPicPr>
            <a:picLocks noChangeAspect="1"/>
          </p:cNvPicPr>
          <p:nvPr/>
        </p:nvPicPr>
        <p:blipFill rotWithShape="1">
          <a:blip r:embed="rId13"/>
          <a:srcRect l="31902" t="44851" r="51621" b="32309"/>
          <a:stretch/>
        </p:blipFill>
        <p:spPr>
          <a:xfrm>
            <a:off x="5370607" y="4969111"/>
            <a:ext cx="1450786" cy="1131230"/>
          </a:xfrm>
          <a:prstGeom prst="rect">
            <a:avLst/>
          </a:prstGeom>
        </p:spPr>
      </p:pic>
      <p:sp>
        <p:nvSpPr>
          <p:cNvPr id="8" name="TextBox 7"/>
          <p:cNvSpPr txBox="1"/>
          <p:nvPr/>
        </p:nvSpPr>
        <p:spPr>
          <a:xfrm>
            <a:off x="8731281" y="173345"/>
            <a:ext cx="23363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ave</a:t>
            </a:r>
          </a:p>
        </p:txBody>
      </p:sp>
      <p:pic>
        <p:nvPicPr>
          <p:cNvPr id="21" name="Picture 6" descr="key"/>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84033">
            <a:off x="8442113" y="1214280"/>
            <a:ext cx="2875875" cy="151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357755" y="3362155"/>
            <a:ext cx="32342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p>
        </p:txBody>
      </p:sp>
      <p:pic>
        <p:nvPicPr>
          <p:cNvPr id="6150" name="Picture 6" descr="paint brush with yellow paint p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28700" y="4264012"/>
            <a:ext cx="1570043" cy="173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4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ll.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llamar.wav"/>
                                        </p:tgtEl>
                                      </p:cMediaNode>
                                    </p:audio>
                                  </p:sub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llama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5" name="llega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5" name="llega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6" name="llave.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subTnLst>
                                    <p:audio>
                                      <p:cMediaNode>
                                        <p:cTn display="0" masterRel="sameClick">
                                          <p:stCondLst>
                                            <p:cond evt="begin" delay="0">
                                              <p:tn val="35"/>
                                            </p:cond>
                                          </p:stCondLst>
                                          <p:endCondLst>
                                            <p:cond evt="onStopAudio" delay="0">
                                              <p:tgtEl>
                                                <p:sldTgt/>
                                              </p:tgtEl>
                                            </p:cond>
                                          </p:endCondLst>
                                        </p:cTn>
                                        <p:tgtEl>
                                          <p:sndTgt r:embed="rId6" name="llave.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llevar.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54"/>
                                        </p:tgtEl>
                                        <p:attrNameLst>
                                          <p:attrName>style.visibility</p:attrName>
                                        </p:attrNameLst>
                                      </p:cBhvr>
                                      <p:to>
                                        <p:strVal val="visible"/>
                                      </p:to>
                                    </p:set>
                                    <p:animEffect transition="in" filter="fade">
                                      <p:cBhvr>
                                        <p:cTn id="47" dur="500"/>
                                        <p:tgtEl>
                                          <p:spTgt spid="6154"/>
                                        </p:tgtEl>
                                      </p:cBhvr>
                                    </p:animEffect>
                                  </p:childTnLst>
                                  <p:subTnLst>
                                    <p:audio>
                                      <p:cMediaNode>
                                        <p:cTn display="0" masterRel="sameClick">
                                          <p:stCondLst>
                                            <p:cond evt="begin" delay="0">
                                              <p:tn val="45"/>
                                            </p:cond>
                                          </p:stCondLst>
                                          <p:endCondLst>
                                            <p:cond evt="onStopAudio" delay="0">
                                              <p:tgtEl>
                                                <p:sldTgt/>
                                              </p:tgtEl>
                                            </p:cond>
                                          </p:endCondLst>
                                        </p:cTn>
                                        <p:tgtEl>
                                          <p:sndTgt r:embed="rId7" name="llevar.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subTnLst>
                                    <p:audio>
                                      <p:cMediaNode>
                                        <p:cTn display="0" masterRel="sameClick">
                                          <p:stCondLst>
                                            <p:cond evt="begin" delay="0">
                                              <p:tn val="50"/>
                                            </p:cond>
                                          </p:stCondLst>
                                          <p:endCondLst>
                                            <p:cond evt="onStopAudio" delay="0">
                                              <p:tgtEl>
                                                <p:sldTgt/>
                                              </p:tgtEl>
                                            </p:cond>
                                          </p:endCondLst>
                                        </p:cTn>
                                        <p:tgtEl>
                                          <p:sndTgt r:embed="rId8" name="ella.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subTnLst>
                                    <p:audio>
                                      <p:cMediaNode>
                                        <p:cTn display="0" masterRel="sameClick">
                                          <p:stCondLst>
                                            <p:cond evt="begin" delay="0">
                                              <p:tn val="55"/>
                                            </p:cond>
                                          </p:stCondLst>
                                          <p:endCondLst>
                                            <p:cond evt="onStopAudio" delay="0">
                                              <p:tgtEl>
                                                <p:sldTgt/>
                                              </p:tgtEl>
                                            </p:cond>
                                          </p:endCondLst>
                                        </p:cTn>
                                        <p:tgtEl>
                                          <p:sndTgt r:embed="rId8" name="ella.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subTnLst>
                                    <p:audio>
                                      <p:cMediaNode>
                                        <p:cTn display="0" masterRel="sameClick">
                                          <p:stCondLst>
                                            <p:cond evt="begin" delay="0">
                                              <p:tn val="60"/>
                                            </p:cond>
                                          </p:stCondLst>
                                          <p:endCondLst>
                                            <p:cond evt="onStopAudio" delay="0">
                                              <p:tgtEl>
                                                <p:sldTgt/>
                                              </p:tgtEl>
                                            </p:cond>
                                          </p:endCondLst>
                                        </p:cTn>
                                        <p:tgtEl>
                                          <p:sndTgt r:embed="rId9" name="amarillo.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50"/>
                                        </p:tgtEl>
                                        <p:attrNameLst>
                                          <p:attrName>style.visibility</p:attrName>
                                        </p:attrNameLst>
                                      </p:cBhvr>
                                      <p:to>
                                        <p:strVal val="visible"/>
                                      </p:to>
                                    </p:set>
                                    <p:animEffect transition="in" filter="fade">
                                      <p:cBhvr>
                                        <p:cTn id="67" dur="500"/>
                                        <p:tgtEl>
                                          <p:spTgt spid="6150"/>
                                        </p:tgtEl>
                                      </p:cBhvr>
                                    </p:animEffect>
                                  </p:childTnLst>
                                  <p:subTnLst>
                                    <p:audio>
                                      <p:cMediaNode>
                                        <p:cTn display="0" masterRel="sameClick">
                                          <p:stCondLst>
                                            <p:cond evt="begin" delay="0">
                                              <p:tn val="65"/>
                                            </p:cond>
                                          </p:stCondLst>
                                          <p:endCondLst>
                                            <p:cond evt="onStopAudio" delay="0">
                                              <p:tgtEl>
                                                <p:sldTgt/>
                                              </p:tgtEl>
                                            </p:cond>
                                          </p:endCondLst>
                                        </p:cTn>
                                        <p:tgtEl>
                                          <p:sndTgt r:embed="rId9" name="amaril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P spid="11"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85A5-11B4-2545-8DFA-D9B39A000707}"/>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ll</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816013" y="3062452"/>
            <a:ext cx="25886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a:t>
            </a:r>
          </a:p>
        </p:txBody>
      </p:sp>
      <p:sp>
        <p:nvSpPr>
          <p:cNvPr id="9" name="TextBox 8"/>
          <p:cNvSpPr txBox="1"/>
          <p:nvPr/>
        </p:nvSpPr>
        <p:spPr>
          <a:xfrm>
            <a:off x="1185330" y="200559"/>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egar</a:t>
            </a:r>
          </a:p>
        </p:txBody>
      </p:sp>
      <p:sp>
        <p:nvSpPr>
          <p:cNvPr id="11" name="TextBox 10"/>
          <p:cNvSpPr txBox="1"/>
          <p:nvPr/>
        </p:nvSpPr>
        <p:spPr>
          <a:xfrm>
            <a:off x="1185330" y="3362154"/>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evar</a:t>
            </a:r>
          </a:p>
        </p:txBody>
      </p:sp>
      <p:sp>
        <p:nvSpPr>
          <p:cNvPr id="7" name="TextBox 6"/>
          <p:cNvSpPr txBox="1"/>
          <p:nvPr/>
        </p:nvSpPr>
        <p:spPr>
          <a:xfrm>
            <a:off x="5138877" y="4625940"/>
            <a:ext cx="19429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8" name="TextBox 7"/>
          <p:cNvSpPr txBox="1"/>
          <p:nvPr/>
        </p:nvSpPr>
        <p:spPr>
          <a:xfrm>
            <a:off x="8699501" y="200560"/>
            <a:ext cx="23363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ave</a:t>
            </a:r>
          </a:p>
        </p:txBody>
      </p:sp>
      <p:sp>
        <p:nvSpPr>
          <p:cNvPr id="10" name="TextBox 9"/>
          <p:cNvSpPr txBox="1"/>
          <p:nvPr/>
        </p:nvSpPr>
        <p:spPr>
          <a:xfrm>
            <a:off x="8357755" y="3362155"/>
            <a:ext cx="32342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p>
        </p:txBody>
      </p:sp>
    </p:spTree>
    <p:extLst>
      <p:ext uri="{BB962C8B-B14F-4D97-AF65-F5344CB8AC3E}">
        <p14:creationId xmlns:p14="http://schemas.microsoft.com/office/powerpoint/2010/main" val="250782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ll.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llamar.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5" name="llegar.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6" name="llave.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7" name="llevar.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8" name="ella.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9" name="amaril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11" grpId="0"/>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DC67-B305-7748-AC4D-9A888DDE7CE0}"/>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ll</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816013" y="3062452"/>
            <a:ext cx="25886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a:t>
            </a:r>
          </a:p>
        </p:txBody>
      </p:sp>
      <p:sp>
        <p:nvSpPr>
          <p:cNvPr id="9" name="TextBox 8"/>
          <p:cNvSpPr txBox="1"/>
          <p:nvPr/>
        </p:nvSpPr>
        <p:spPr>
          <a:xfrm>
            <a:off x="1185330" y="200559"/>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egar</a:t>
            </a:r>
          </a:p>
        </p:txBody>
      </p:sp>
      <p:sp>
        <p:nvSpPr>
          <p:cNvPr id="11" name="TextBox 10"/>
          <p:cNvSpPr txBox="1"/>
          <p:nvPr/>
        </p:nvSpPr>
        <p:spPr>
          <a:xfrm>
            <a:off x="1185330" y="3362154"/>
            <a:ext cx="230716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evar</a:t>
            </a:r>
          </a:p>
        </p:txBody>
      </p:sp>
      <p:sp>
        <p:nvSpPr>
          <p:cNvPr id="7" name="TextBox 6"/>
          <p:cNvSpPr txBox="1"/>
          <p:nvPr/>
        </p:nvSpPr>
        <p:spPr>
          <a:xfrm>
            <a:off x="5138877" y="4625939"/>
            <a:ext cx="194290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p>
        </p:txBody>
      </p:sp>
      <p:sp>
        <p:nvSpPr>
          <p:cNvPr id="8" name="TextBox 7"/>
          <p:cNvSpPr txBox="1"/>
          <p:nvPr/>
        </p:nvSpPr>
        <p:spPr>
          <a:xfrm>
            <a:off x="8699501" y="200560"/>
            <a:ext cx="23363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ave</a:t>
            </a:r>
          </a:p>
        </p:txBody>
      </p:sp>
      <p:sp>
        <p:nvSpPr>
          <p:cNvPr id="10" name="TextBox 9"/>
          <p:cNvSpPr txBox="1"/>
          <p:nvPr/>
        </p:nvSpPr>
        <p:spPr>
          <a:xfrm>
            <a:off x="8357755" y="3362155"/>
            <a:ext cx="32342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amari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p>
        </p:txBody>
      </p:sp>
    </p:spTree>
    <p:extLst>
      <p:ext uri="{BB962C8B-B14F-4D97-AF65-F5344CB8AC3E}">
        <p14:creationId xmlns:p14="http://schemas.microsoft.com/office/powerpoint/2010/main" val="34723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1"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0B67-E5BD-9948-B6B9-727914F49588}"/>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l</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 name="Picture 4" descr="open boo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956" y="2037106"/>
            <a:ext cx="2563940" cy="1350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1166" y="3387451"/>
            <a:ext cx="19896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ibro</a:t>
            </a:r>
          </a:p>
        </p:txBody>
      </p:sp>
      <p:sp>
        <p:nvSpPr>
          <p:cNvPr id="10" name="TextBox 9"/>
          <p:cNvSpPr txBox="1"/>
          <p:nvPr/>
        </p:nvSpPr>
        <p:spPr>
          <a:xfrm>
            <a:off x="1466747" y="134399"/>
            <a:ext cx="17769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ir</a:t>
            </a:r>
          </a:p>
        </p:txBody>
      </p:sp>
      <p:pic>
        <p:nvPicPr>
          <p:cNvPr id="7176" name="Picture 8" descr="exit sig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4185" y="1491356"/>
            <a:ext cx="2379427" cy="12135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4741" y="3387452"/>
            <a:ext cx="17383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ista</a:t>
            </a:r>
          </a:p>
        </p:txBody>
      </p:sp>
      <p:pic>
        <p:nvPicPr>
          <p:cNvPr id="12" name="Picture 6" descr="list with a checkmar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9527" y="4476363"/>
            <a:ext cx="1100616" cy="13497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05488" y="4560309"/>
            <a:ext cx="27810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uego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4617082" y="5420306"/>
            <a:ext cx="30112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[then]</a:t>
            </a:r>
          </a:p>
        </p:txBody>
      </p:sp>
      <p:sp>
        <p:nvSpPr>
          <p:cNvPr id="8" name="TextBox 7"/>
          <p:cNvSpPr txBox="1"/>
          <p:nvPr/>
        </p:nvSpPr>
        <p:spPr>
          <a:xfrm>
            <a:off x="8247145" y="178264"/>
            <a:ext cx="33518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abra</a:t>
            </a:r>
          </a:p>
        </p:txBody>
      </p:sp>
      <p:pic>
        <p:nvPicPr>
          <p:cNvPr id="7170" name="Picture 2" descr="crossword with word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85062" y="1505350"/>
            <a:ext cx="2284874" cy="15879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34474" y="3387451"/>
            <a:ext cx="14656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uz</a:t>
            </a:r>
          </a:p>
        </p:txBody>
      </p:sp>
      <p:pic>
        <p:nvPicPr>
          <p:cNvPr id="7174" name="Picture 6" descr="lightbul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03097" y="4403114"/>
            <a:ext cx="1639916" cy="164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0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ele.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libro.wav"/>
                                        </p:tgtEl>
                                      </p:cMediaNode>
                                    </p:audio>
                                  </p:sub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libro.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5" name="sali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animEffect transition="in" filter="fade">
                                      <p:cBhvr>
                                        <p:cTn id="27" dur="500"/>
                                        <p:tgtEl>
                                          <p:spTgt spid="7176"/>
                                        </p:tgtEl>
                                      </p:cBhvr>
                                    </p:animEffect>
                                  </p:childTnLst>
                                  <p:subTnLst>
                                    <p:audio>
                                      <p:cMediaNode>
                                        <p:cTn display="0" masterRel="sameClick">
                                          <p:stCondLst>
                                            <p:cond evt="begin" delay="0">
                                              <p:tn val="25"/>
                                            </p:cond>
                                          </p:stCondLst>
                                          <p:endCondLst>
                                            <p:cond evt="onStopAudio" delay="0">
                                              <p:tgtEl>
                                                <p:sldTgt/>
                                              </p:tgtEl>
                                            </p:cond>
                                          </p:endCondLst>
                                        </p:cTn>
                                        <p:tgtEl>
                                          <p:sndTgt r:embed="rId5" name="sali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6" name="palabra.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fade">
                                      <p:cBhvr>
                                        <p:cTn id="37" dur="500"/>
                                        <p:tgtEl>
                                          <p:spTgt spid="7170"/>
                                        </p:tgtEl>
                                      </p:cBhvr>
                                    </p:animEffect>
                                  </p:childTnLst>
                                  <p:subTnLst>
                                    <p:audio>
                                      <p:cMediaNode>
                                        <p:cTn display="0" masterRel="sameClick">
                                          <p:stCondLst>
                                            <p:cond evt="begin" delay="0">
                                              <p:tn val="35"/>
                                            </p:cond>
                                          </p:stCondLst>
                                          <p:endCondLst>
                                            <p:cond evt="onStopAudio" delay="0">
                                              <p:tgtEl>
                                                <p:sldTgt/>
                                              </p:tgtEl>
                                            </p:cond>
                                          </p:endCondLst>
                                        </p:cTn>
                                        <p:tgtEl>
                                          <p:sndTgt r:embed="rId6" name="palabra.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7" name="lista.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7" name="lista.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subTnLst>
                                    <p:audio>
                                      <p:cMediaNode>
                                        <p:cTn display="0" masterRel="sameClick">
                                          <p:stCondLst>
                                            <p:cond evt="begin" delay="0">
                                              <p:tn val="50"/>
                                            </p:cond>
                                          </p:stCondLst>
                                          <p:endCondLst>
                                            <p:cond evt="onStopAudio" delay="0">
                                              <p:tgtEl>
                                                <p:sldTgt/>
                                              </p:tgtEl>
                                            </p:cond>
                                          </p:endCondLst>
                                        </p:cTn>
                                        <p:tgtEl>
                                          <p:sndTgt r:embed="rId8" name="luego.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subTnLst>
                                    <p:audio>
                                      <p:cMediaNode>
                                        <p:cTn display="0" masterRel="sameClick">
                                          <p:stCondLst>
                                            <p:cond evt="begin" delay="0">
                                              <p:tn val="55"/>
                                            </p:cond>
                                          </p:stCondLst>
                                          <p:endCondLst>
                                            <p:cond evt="onStopAudio" delay="0">
                                              <p:tgtEl>
                                                <p:sldTgt/>
                                              </p:tgtEl>
                                            </p:cond>
                                          </p:endCondLst>
                                        </p:cTn>
                                        <p:tgtEl>
                                          <p:sndTgt r:embed="rId8" name="luego.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subTnLst>
                                    <p:audio>
                                      <p:cMediaNode>
                                        <p:cTn display="0" masterRel="sameClick">
                                          <p:stCondLst>
                                            <p:cond evt="begin" delay="0">
                                              <p:tn val="60"/>
                                            </p:cond>
                                          </p:stCondLst>
                                          <p:endCondLst>
                                            <p:cond evt="onStopAudio" delay="0">
                                              <p:tgtEl>
                                                <p:sldTgt/>
                                              </p:tgtEl>
                                            </p:cond>
                                          </p:endCondLst>
                                        </p:cTn>
                                        <p:tgtEl>
                                          <p:sndTgt r:embed="rId9" name="luz.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174"/>
                                        </p:tgtEl>
                                        <p:attrNameLst>
                                          <p:attrName>style.visibility</p:attrName>
                                        </p:attrNameLst>
                                      </p:cBhvr>
                                      <p:to>
                                        <p:strVal val="visible"/>
                                      </p:to>
                                    </p:set>
                                    <p:animEffect transition="in" filter="fade">
                                      <p:cBhvr>
                                        <p:cTn id="67" dur="500"/>
                                        <p:tgtEl>
                                          <p:spTgt spid="7174"/>
                                        </p:tgtEl>
                                      </p:cBhvr>
                                    </p:animEffect>
                                  </p:childTnLst>
                                  <p:subTnLst>
                                    <p:audio>
                                      <p:cMediaNode>
                                        <p:cTn display="0" masterRel="sameClick">
                                          <p:stCondLst>
                                            <p:cond evt="begin" delay="0">
                                              <p:tn val="65"/>
                                            </p:cond>
                                          </p:stCondLst>
                                          <p:endCondLst>
                                            <p:cond evt="onStopAudio" delay="0">
                                              <p:tgtEl>
                                                <p:sldTgt/>
                                              </p:tgtEl>
                                            </p:cond>
                                          </p:endCondLst>
                                        </p:cTn>
                                        <p:tgtEl>
                                          <p:sndTgt r:embed="rId9" name="lu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11" grpId="0"/>
      <p:bldP spid="7" grpId="0"/>
      <p:bldP spid="1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1B00-4370-6449-A83B-882E90F4A3DC}"/>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l</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5101166" y="3387451"/>
            <a:ext cx="19896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ibro</a:t>
            </a:r>
          </a:p>
        </p:txBody>
      </p:sp>
      <p:sp>
        <p:nvSpPr>
          <p:cNvPr id="10" name="TextBox 9"/>
          <p:cNvSpPr txBox="1"/>
          <p:nvPr/>
        </p:nvSpPr>
        <p:spPr>
          <a:xfrm>
            <a:off x="1466747" y="134399"/>
            <a:ext cx="17769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ir</a:t>
            </a:r>
          </a:p>
        </p:txBody>
      </p:sp>
      <p:sp>
        <p:nvSpPr>
          <p:cNvPr id="11" name="TextBox 10"/>
          <p:cNvSpPr txBox="1"/>
          <p:nvPr/>
        </p:nvSpPr>
        <p:spPr>
          <a:xfrm>
            <a:off x="1344741" y="3387452"/>
            <a:ext cx="17383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ista</a:t>
            </a:r>
          </a:p>
        </p:txBody>
      </p:sp>
      <p:sp>
        <p:nvSpPr>
          <p:cNvPr id="7" name="TextBox 6"/>
          <p:cNvSpPr txBox="1"/>
          <p:nvPr/>
        </p:nvSpPr>
        <p:spPr>
          <a:xfrm>
            <a:off x="4705488" y="4560309"/>
            <a:ext cx="27810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uego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247145" y="178264"/>
            <a:ext cx="33518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abra</a:t>
            </a:r>
          </a:p>
        </p:txBody>
      </p:sp>
      <p:sp>
        <p:nvSpPr>
          <p:cNvPr id="9" name="TextBox 8"/>
          <p:cNvSpPr txBox="1"/>
          <p:nvPr/>
        </p:nvSpPr>
        <p:spPr>
          <a:xfrm>
            <a:off x="9134474" y="3387451"/>
            <a:ext cx="14656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uz</a:t>
            </a:r>
          </a:p>
        </p:txBody>
      </p:sp>
    </p:spTree>
    <p:extLst>
      <p:ext uri="{BB962C8B-B14F-4D97-AF65-F5344CB8AC3E}">
        <p14:creationId xmlns:p14="http://schemas.microsoft.com/office/powerpoint/2010/main" val="122669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ele.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libro.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5" name="salir.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6" name="palabra.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7" name="lista.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8" name="luego.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subTnLst>
                                    <p:audio>
                                      <p:cMediaNode>
                                        <p:cTn display="0" masterRel="sameClick">
                                          <p:stCondLst>
                                            <p:cond evt="begin" delay="0">
                                              <p:tn val="37"/>
                                            </p:cond>
                                          </p:stCondLst>
                                          <p:endCondLst>
                                            <p:cond evt="onStopAudio" delay="0">
                                              <p:tgtEl>
                                                <p:sldTgt/>
                                              </p:tgtEl>
                                            </p:cond>
                                          </p:endCondLst>
                                        </p:cTn>
                                        <p:tgtEl>
                                          <p:sndTgt r:embed="rId9" name="lu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11"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7D6C-7C72-FD42-972F-6FDDF9469EBB}"/>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l</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5101166" y="3387451"/>
            <a:ext cx="19896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ibro</a:t>
            </a:r>
          </a:p>
        </p:txBody>
      </p:sp>
      <p:sp>
        <p:nvSpPr>
          <p:cNvPr id="10" name="TextBox 9"/>
          <p:cNvSpPr txBox="1"/>
          <p:nvPr/>
        </p:nvSpPr>
        <p:spPr>
          <a:xfrm>
            <a:off x="1466747" y="134399"/>
            <a:ext cx="17769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ir</a:t>
            </a:r>
          </a:p>
        </p:txBody>
      </p:sp>
      <p:sp>
        <p:nvSpPr>
          <p:cNvPr id="11" name="TextBox 10"/>
          <p:cNvSpPr txBox="1"/>
          <p:nvPr/>
        </p:nvSpPr>
        <p:spPr>
          <a:xfrm>
            <a:off x="1344741" y="3387452"/>
            <a:ext cx="17383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ista</a:t>
            </a:r>
          </a:p>
        </p:txBody>
      </p:sp>
      <p:sp>
        <p:nvSpPr>
          <p:cNvPr id="7" name="TextBox 6"/>
          <p:cNvSpPr txBox="1"/>
          <p:nvPr/>
        </p:nvSpPr>
        <p:spPr>
          <a:xfrm>
            <a:off x="4705488" y="4560309"/>
            <a:ext cx="278102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uego</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8247145" y="178264"/>
            <a:ext cx="33518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abra</a:t>
            </a:r>
          </a:p>
        </p:txBody>
      </p:sp>
      <p:sp>
        <p:nvSpPr>
          <p:cNvPr id="9" name="TextBox 8"/>
          <p:cNvSpPr txBox="1"/>
          <p:nvPr/>
        </p:nvSpPr>
        <p:spPr>
          <a:xfrm>
            <a:off x="9134474" y="3387451"/>
            <a:ext cx="14656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uz</a:t>
            </a:r>
          </a:p>
        </p:txBody>
      </p:sp>
    </p:spTree>
    <p:extLst>
      <p:ext uri="{BB962C8B-B14F-4D97-AF65-F5344CB8AC3E}">
        <p14:creationId xmlns:p14="http://schemas.microsoft.com/office/powerpoint/2010/main" val="22954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P spid="11"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 y="-100118"/>
            <a:ext cx="7584142" cy="642562"/>
          </a:xfrm>
        </p:spPr>
        <p:txBody>
          <a:bodyPr>
            <a:normAutofit/>
          </a:bodyPr>
          <a:lstStyle/>
          <a:p>
            <a:r>
              <a:rPr lang="en-GB" sz="2200" b="1" dirty="0">
                <a:solidFill>
                  <a:srgbClr val="002060"/>
                </a:solidFill>
                <a:latin typeface="Century Gothic" panose="020B0502020202020204" pitchFamily="34" charset="0"/>
              </a:rPr>
              <a:t>Escucha y completa las frases. </a:t>
            </a:r>
          </a:p>
        </p:txBody>
      </p:sp>
      <p:sp>
        <p:nvSpPr>
          <p:cNvPr id="3" name="Rectangle 2"/>
          <p:cNvSpPr/>
          <p:nvPr/>
        </p:nvSpPr>
        <p:spPr>
          <a:xfrm>
            <a:off x="47424" y="324766"/>
            <a:ext cx="4302781"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¿Las palabras tienen [L] o [LL]?</a:t>
            </a:r>
            <a:endParaRPr kumimoji="0" lang="en-GB" sz="22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4" name="Action Button: Custom 3">
            <a:hlinkClick r:id="" action="ppaction://noaction" highlightClick="1">
              <a:snd r:embed="rId3" name="es normal llamar por la manana.wav"/>
            </a:hlinkClick>
          </p:cNvPr>
          <p:cNvSpPr/>
          <p:nvPr/>
        </p:nvSpPr>
        <p:spPr>
          <a:xfrm>
            <a:off x="115669" y="924433"/>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5" name="Action Button: Custom 4">
            <a:hlinkClick r:id="" action="ppaction://noaction" highlightClick="1">
              <a:snd r:embed="rId4" name="donde esta la luz esta muy oscuro aqui.wav"/>
            </a:hlinkClick>
          </p:cNvPr>
          <p:cNvSpPr/>
          <p:nvPr/>
        </p:nvSpPr>
        <p:spPr>
          <a:xfrm>
            <a:off x="115669" y="1863327"/>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6" name="Action Button: Custom 5">
            <a:hlinkClick r:id="" action="ppaction://noaction" highlightClick="1">
              <a:snd r:embed="rId5" name="la persona solo da libros amarillos a los chicos.wav"/>
            </a:hlinkClick>
          </p:cNvPr>
          <p:cNvSpPr/>
          <p:nvPr/>
        </p:nvSpPr>
        <p:spPr>
          <a:xfrm>
            <a:off x="121022" y="2845872"/>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sp>
        <p:nvSpPr>
          <p:cNvPr id="7" name="Action Button: Custom 6">
            <a:hlinkClick r:id="" action="ppaction://noaction" highlightClick="1">
              <a:snd r:embed="rId6" name="como esta quien ella esta bien.wav"/>
            </a:hlinkClick>
          </p:cNvPr>
          <p:cNvSpPr/>
          <p:nvPr/>
        </p:nvSpPr>
        <p:spPr>
          <a:xfrm>
            <a:off x="121021" y="3727574"/>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4</a:t>
            </a:r>
          </a:p>
        </p:txBody>
      </p:sp>
      <p:sp>
        <p:nvSpPr>
          <p:cNvPr id="8" name="Action Button: Custom 7">
            <a:hlinkClick r:id="" action="ppaction://noaction" highlightClick="1">
              <a:snd r:embed="rId7" name="tienes una lista de peliculas nuevas.wav"/>
            </a:hlinkClick>
          </p:cNvPr>
          <p:cNvSpPr/>
          <p:nvPr/>
        </p:nvSpPr>
        <p:spPr>
          <a:xfrm>
            <a:off x="115670" y="4635031"/>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sp>
        <p:nvSpPr>
          <p:cNvPr id="9" name="Rectangle 8"/>
          <p:cNvSpPr/>
          <p:nvPr/>
        </p:nvSpPr>
        <p:spPr>
          <a:xfrm>
            <a:off x="972770" y="1062373"/>
            <a:ext cx="532229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normal ________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mañana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1" name="Rectangle 10"/>
          <p:cNvSpPr/>
          <p:nvPr/>
        </p:nvSpPr>
        <p:spPr>
          <a:xfrm>
            <a:off x="6778207" y="111582"/>
            <a:ext cx="50321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Qué</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tipo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palabra(s) es/son?</a:t>
            </a:r>
            <a:endParaRPr kumimoji="0" lang="en-GB" sz="24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2" name="TextBox 11"/>
          <p:cNvSpPr txBox="1"/>
          <p:nvPr/>
        </p:nvSpPr>
        <p:spPr>
          <a:xfrm>
            <a:off x="2568070" y="1027341"/>
            <a:ext cx="13783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llamar</a:t>
            </a:r>
          </a:p>
        </p:txBody>
      </p:sp>
      <p:sp>
        <p:nvSpPr>
          <p:cNvPr id="15" name="Action Button: Custom 14">
            <a:hlinkClick r:id="" action="ppaction://noaction" highlightClick="1">
              <a:snd r:embed="rId8" name="salir los lunes por la noche no es normal.wav"/>
            </a:hlinkClick>
          </p:cNvPr>
          <p:cNvSpPr/>
          <p:nvPr/>
        </p:nvSpPr>
        <p:spPr>
          <a:xfrm>
            <a:off x="115670" y="5570300"/>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sp>
        <p:nvSpPr>
          <p:cNvPr id="16" name="Rectangle 15"/>
          <p:cNvSpPr/>
          <p:nvPr/>
        </p:nvSpPr>
        <p:spPr>
          <a:xfrm>
            <a:off x="972772" y="2897075"/>
            <a:ext cx="73789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persona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sólo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 libros __________ a los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chicos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0" name="Rectangle 19"/>
          <p:cNvSpPr/>
          <p:nvPr/>
        </p:nvSpPr>
        <p:spPr>
          <a:xfrm>
            <a:off x="916127" y="1954877"/>
            <a:ext cx="67890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Dónde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está la ____? ¡Está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oscuro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aquí</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1" name="TextBox 20"/>
          <p:cNvSpPr txBox="1"/>
          <p:nvPr/>
        </p:nvSpPr>
        <p:spPr>
          <a:xfrm>
            <a:off x="3400198" y="1949614"/>
            <a:ext cx="7530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luz</a:t>
            </a:r>
          </a:p>
        </p:txBody>
      </p:sp>
      <p:sp>
        <p:nvSpPr>
          <p:cNvPr id="22" name="TextBox 21"/>
          <p:cNvSpPr txBox="1"/>
          <p:nvPr/>
        </p:nvSpPr>
        <p:spPr>
          <a:xfrm>
            <a:off x="4803715" y="2859700"/>
            <a:ext cx="1951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amarillos</a:t>
            </a:r>
          </a:p>
        </p:txBody>
      </p:sp>
      <p:sp>
        <p:nvSpPr>
          <p:cNvPr id="23" name="Rectangle 22"/>
          <p:cNvSpPr/>
          <p:nvPr/>
        </p:nvSpPr>
        <p:spPr>
          <a:xfrm>
            <a:off x="972771" y="3865514"/>
            <a:ext cx="88704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está? …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_____? Está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5" name="TextBox 24"/>
          <p:cNvSpPr txBox="1"/>
          <p:nvPr/>
        </p:nvSpPr>
        <p:spPr>
          <a:xfrm>
            <a:off x="4803715" y="3823420"/>
            <a:ext cx="1951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ella</a:t>
            </a:r>
            <a:endPar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7" name="Rectangle 26"/>
          <p:cNvSpPr/>
          <p:nvPr/>
        </p:nvSpPr>
        <p:spPr>
          <a:xfrm>
            <a:off x="972770" y="4757569"/>
            <a:ext cx="88704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una _____ 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nuevas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8" name="TextBox 27"/>
          <p:cNvSpPr txBox="1"/>
          <p:nvPr/>
        </p:nvSpPr>
        <p:spPr>
          <a:xfrm>
            <a:off x="2890371" y="4704656"/>
            <a:ext cx="19518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lista</a:t>
            </a:r>
            <a:endPar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29" name="Rectangle 28"/>
          <p:cNvSpPr/>
          <p:nvPr/>
        </p:nvSpPr>
        <p:spPr>
          <a:xfrm>
            <a:off x="972770" y="5579506"/>
            <a:ext cx="88704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 los lunes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noche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normal.</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0" name="TextBox 29"/>
          <p:cNvSpPr txBox="1"/>
          <p:nvPr/>
        </p:nvSpPr>
        <p:spPr>
          <a:xfrm>
            <a:off x="1173285" y="5538567"/>
            <a:ext cx="13783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Salir</a:t>
            </a:r>
            <a:endParaRPr kumimoji="0" lang="en-GB" sz="24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3" name="TextBox 12"/>
          <p:cNvSpPr txBox="1"/>
          <p:nvPr/>
        </p:nvSpPr>
        <p:spPr>
          <a:xfrm>
            <a:off x="857759" y="645947"/>
            <a:ext cx="47490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Cómo</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 dice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TextBox 30"/>
          <p:cNvSpPr txBox="1"/>
          <p:nvPr/>
        </p:nvSpPr>
        <p:spPr>
          <a:xfrm>
            <a:off x="973691" y="1438310"/>
            <a:ext cx="50904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It’s normal to call in the morning.</a:t>
            </a:r>
          </a:p>
        </p:txBody>
      </p:sp>
      <p:sp>
        <p:nvSpPr>
          <p:cNvPr id="32" name="TextBox 31"/>
          <p:cNvSpPr txBox="1"/>
          <p:nvPr/>
        </p:nvSpPr>
        <p:spPr>
          <a:xfrm>
            <a:off x="932063" y="2390426"/>
            <a:ext cx="62878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Where’s the light? It’s very dark here!</a:t>
            </a:r>
          </a:p>
        </p:txBody>
      </p:sp>
      <p:sp>
        <p:nvSpPr>
          <p:cNvPr id="34" name="TextBox 33"/>
          <p:cNvSpPr txBox="1"/>
          <p:nvPr/>
        </p:nvSpPr>
        <p:spPr>
          <a:xfrm>
            <a:off x="1009289" y="3308044"/>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The person only gives yellow books to the boys.</a:t>
            </a:r>
          </a:p>
        </p:txBody>
      </p:sp>
      <p:sp>
        <p:nvSpPr>
          <p:cNvPr id="35" name="TextBox 34"/>
          <p:cNvSpPr txBox="1"/>
          <p:nvPr/>
        </p:nvSpPr>
        <p:spPr>
          <a:xfrm>
            <a:off x="1009289" y="4269975"/>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¿How is s/he? … Who, her? She’s well/fine.</a:t>
            </a:r>
          </a:p>
        </p:txBody>
      </p:sp>
      <p:sp>
        <p:nvSpPr>
          <p:cNvPr id="41" name="TextBox 40"/>
          <p:cNvSpPr txBox="1"/>
          <p:nvPr/>
        </p:nvSpPr>
        <p:spPr>
          <a:xfrm>
            <a:off x="991539" y="5116327"/>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Do you have a list of new films?</a:t>
            </a:r>
          </a:p>
        </p:txBody>
      </p:sp>
      <p:sp>
        <p:nvSpPr>
          <p:cNvPr id="42" name="TextBox 41"/>
          <p:cNvSpPr txBox="1"/>
          <p:nvPr/>
        </p:nvSpPr>
        <p:spPr>
          <a:xfrm>
            <a:off x="1009289" y="5917858"/>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Going out on Monday nights isn’t normal.</a:t>
            </a:r>
          </a:p>
        </p:txBody>
      </p:sp>
      <p:sp>
        <p:nvSpPr>
          <p:cNvPr id="17" name="Rectangle 16"/>
          <p:cNvSpPr/>
          <p:nvPr/>
        </p:nvSpPr>
        <p:spPr>
          <a:xfrm>
            <a:off x="961038" y="1551545"/>
            <a:ext cx="5004896" cy="308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Rectangle 42"/>
          <p:cNvSpPr/>
          <p:nvPr/>
        </p:nvSpPr>
        <p:spPr>
          <a:xfrm>
            <a:off x="857759" y="2378487"/>
            <a:ext cx="5778460" cy="450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Rectangle 44"/>
          <p:cNvSpPr/>
          <p:nvPr/>
        </p:nvSpPr>
        <p:spPr>
          <a:xfrm>
            <a:off x="1035956" y="3359497"/>
            <a:ext cx="7252574" cy="445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Rectangle 45"/>
          <p:cNvSpPr/>
          <p:nvPr/>
        </p:nvSpPr>
        <p:spPr>
          <a:xfrm>
            <a:off x="1057160" y="4326699"/>
            <a:ext cx="7252574" cy="445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Rectangle 46"/>
          <p:cNvSpPr/>
          <p:nvPr/>
        </p:nvSpPr>
        <p:spPr>
          <a:xfrm>
            <a:off x="1009323" y="5161943"/>
            <a:ext cx="7252574" cy="445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8" name="Rectangle 47"/>
          <p:cNvSpPr/>
          <p:nvPr/>
        </p:nvSpPr>
        <p:spPr>
          <a:xfrm>
            <a:off x="1009323" y="6012171"/>
            <a:ext cx="7252574" cy="36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Rectangle 35"/>
          <p:cNvSpPr/>
          <p:nvPr/>
        </p:nvSpPr>
        <p:spPr>
          <a:xfrm>
            <a:off x="7128967" y="665771"/>
            <a:ext cx="1180767"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nombre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le 32"/>
          <p:cNvSpPr/>
          <p:nvPr/>
        </p:nvSpPr>
        <p:spPr>
          <a:xfrm>
            <a:off x="7353471" y="1163994"/>
            <a:ext cx="1180767"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verbo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Rectangle 37"/>
          <p:cNvSpPr/>
          <p:nvPr/>
        </p:nvSpPr>
        <p:spPr>
          <a:xfrm>
            <a:off x="8660925" y="1163994"/>
            <a:ext cx="1198785"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adjetivo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36"/>
          <p:cNvSpPr/>
          <p:nvPr/>
        </p:nvSpPr>
        <p:spPr>
          <a:xfrm>
            <a:off x="8424745" y="671195"/>
            <a:ext cx="1198785"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nombre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 name="Rectangle 38"/>
          <p:cNvSpPr/>
          <p:nvPr/>
        </p:nvSpPr>
        <p:spPr>
          <a:xfrm>
            <a:off x="9707655" y="689266"/>
            <a:ext cx="1633820"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pronombre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Rectangle 39"/>
          <p:cNvSpPr/>
          <p:nvPr/>
        </p:nvSpPr>
        <p:spPr>
          <a:xfrm>
            <a:off x="9962757" y="1175272"/>
            <a:ext cx="1120117"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verbo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9257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grpId="0" nodeType="clickEffect">
                                  <p:stCondLst>
                                    <p:cond delay="0"/>
                                  </p:stCondLst>
                                  <p:childTnLst>
                                    <p:animMotion origin="layout" path="M -2.5E-6 1.85185E-6 L -0.39232 0.04352 " pathEditMode="relative" rAng="0" ptsTypes="AA">
                                      <p:cBhvr>
                                        <p:cTn id="90" dur="2000" fill="hold"/>
                                        <p:tgtEl>
                                          <p:spTgt spid="33"/>
                                        </p:tgtEl>
                                        <p:attrNameLst>
                                          <p:attrName>ppt_x</p:attrName>
                                          <p:attrName>ppt_y</p:attrName>
                                        </p:attrNameLst>
                                      </p:cBhvr>
                                      <p:rCtr x="-19622" y="2176"/>
                                    </p:animMotion>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0" nodeType="clickEffect">
                                  <p:stCondLst>
                                    <p:cond delay="0"/>
                                  </p:stCondLst>
                                  <p:childTnLst>
                                    <p:animMotion origin="layout" path="M -2.91667E-6 -2.96296E-6 L -0.32552 0.26343 " pathEditMode="relative" rAng="0" ptsTypes="AA">
                                      <p:cBhvr>
                                        <p:cTn id="94" dur="2000" fill="hold"/>
                                        <p:tgtEl>
                                          <p:spTgt spid="36"/>
                                        </p:tgtEl>
                                        <p:attrNameLst>
                                          <p:attrName>ppt_x</p:attrName>
                                          <p:attrName>ppt_y</p:attrName>
                                        </p:attrNameLst>
                                      </p:cBhvr>
                                      <p:rCtr x="-16276" y="13171"/>
                                    </p:animMotion>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4.79167E-6 1.85185E-6 L -0.28568 0.31041 " pathEditMode="relative" rAng="0" ptsTypes="AA">
                                      <p:cBhvr>
                                        <p:cTn id="98" dur="2000" fill="hold"/>
                                        <p:tgtEl>
                                          <p:spTgt spid="38"/>
                                        </p:tgtEl>
                                        <p:attrNameLst>
                                          <p:attrName>ppt_x</p:attrName>
                                          <p:attrName>ppt_y</p:attrName>
                                        </p:attrNameLst>
                                      </p:cBhvr>
                                      <p:rCtr x="-14284" y="15509"/>
                                    </p:animMotion>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grpId="0" nodeType="clickEffect">
                                  <p:stCondLst>
                                    <p:cond delay="0"/>
                                  </p:stCondLst>
                                  <p:childTnLst>
                                    <p:animMotion origin="layout" path="M -1.04167E-6 4.81481E-6 L -0.43945 0.5243 " pathEditMode="relative" rAng="0" ptsTypes="AA">
                                      <p:cBhvr>
                                        <p:cTn id="102" dur="2000" fill="hold"/>
                                        <p:tgtEl>
                                          <p:spTgt spid="39"/>
                                        </p:tgtEl>
                                        <p:attrNameLst>
                                          <p:attrName>ppt_x</p:attrName>
                                          <p:attrName>ppt_y</p:attrName>
                                        </p:attrNameLst>
                                      </p:cBhvr>
                                      <p:rCtr x="-21979" y="26204"/>
                                    </p:animMotion>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0" nodeType="clickEffect">
                                  <p:stCondLst>
                                    <p:cond delay="0"/>
                                  </p:stCondLst>
                                  <p:childTnLst>
                                    <p:animMotion origin="layout" path="M -4.16667E-6 1.11111E-6 L -0.47213 0.65717 " pathEditMode="relative" rAng="0" ptsTypes="AA">
                                      <p:cBhvr>
                                        <p:cTn id="106" dur="2000" fill="hold"/>
                                        <p:tgtEl>
                                          <p:spTgt spid="37"/>
                                        </p:tgtEl>
                                        <p:attrNameLst>
                                          <p:attrName>ppt_x</p:attrName>
                                          <p:attrName>ppt_y</p:attrName>
                                        </p:attrNameLst>
                                      </p:cBhvr>
                                      <p:rCtr x="-23607" y="32847"/>
                                    </p:animMotion>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grpId="0" nodeType="clickEffect">
                                  <p:stCondLst>
                                    <p:cond delay="0"/>
                                  </p:stCondLst>
                                  <p:childTnLst>
                                    <p:animMotion origin="layout" path="M -8.33333E-7 1.48148E-6 L -0.72956 0.7 " pathEditMode="relative" rAng="0" ptsTypes="AA">
                                      <p:cBhvr>
                                        <p:cTn id="110" dur="2000" fill="hold"/>
                                        <p:tgtEl>
                                          <p:spTgt spid="40"/>
                                        </p:tgtEl>
                                        <p:attrNameLst>
                                          <p:attrName>ppt_x</p:attrName>
                                          <p:attrName>ppt_y</p:attrName>
                                        </p:attrNameLst>
                                      </p:cBhvr>
                                      <p:rCtr x="-36484" y="3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22" grpId="0"/>
      <p:bldP spid="25" grpId="0"/>
      <p:bldP spid="28" grpId="0"/>
      <p:bldP spid="30" grpId="0"/>
      <p:bldP spid="13" grpId="0"/>
      <p:bldP spid="31" grpId="0"/>
      <p:bldP spid="32" grpId="0"/>
      <p:bldP spid="34" grpId="0"/>
      <p:bldP spid="35" grpId="0"/>
      <p:bldP spid="41" grpId="0"/>
      <p:bldP spid="42" grpId="0"/>
      <p:bldP spid="17" grpId="0" animBg="1"/>
      <p:bldP spid="43" grpId="0" animBg="1"/>
      <p:bldP spid="45" grpId="0" animBg="1"/>
      <p:bldP spid="46" grpId="0" animBg="1"/>
      <p:bldP spid="47" grpId="0" animBg="1"/>
      <p:bldP spid="48" grpId="0" animBg="1"/>
      <p:bldP spid="36" grpId="0" animBg="1"/>
      <p:bldP spid="33" grpId="0" animBg="1"/>
      <p:bldP spid="38" grpId="0" animBg="1"/>
      <p:bldP spid="37"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 y="-100118"/>
            <a:ext cx="7584142" cy="642562"/>
          </a:xfrm>
        </p:spPr>
        <p:txBody>
          <a:bodyPr>
            <a:normAutofit/>
          </a:bodyPr>
          <a:lstStyle/>
          <a:p>
            <a:r>
              <a:rPr lang="en-GB" sz="2200" b="1" dirty="0">
                <a:solidFill>
                  <a:srgbClr val="002060"/>
                </a:solidFill>
                <a:latin typeface="Century Gothic" panose="020B0502020202020204" pitchFamily="34" charset="0"/>
              </a:rPr>
              <a:t>Escucha y completa las frases. </a:t>
            </a:r>
          </a:p>
        </p:txBody>
      </p:sp>
      <p:sp>
        <p:nvSpPr>
          <p:cNvPr id="3" name="Rectangle 2"/>
          <p:cNvSpPr/>
          <p:nvPr/>
        </p:nvSpPr>
        <p:spPr>
          <a:xfrm>
            <a:off x="47424" y="324766"/>
            <a:ext cx="4302781"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¿Las palabras tienen [L] o [LL]?</a:t>
            </a:r>
            <a:endParaRPr kumimoji="0" lang="en-GB" sz="22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4" name="Action Button: Custom 3">
            <a:hlinkClick r:id="" action="ppaction://noaction" highlightClick="1">
              <a:snd r:embed="rId3" name="es normal llamar por la manana.wav"/>
            </a:hlinkClick>
          </p:cNvPr>
          <p:cNvSpPr/>
          <p:nvPr/>
        </p:nvSpPr>
        <p:spPr>
          <a:xfrm>
            <a:off x="115669" y="924433"/>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5" name="Action Button: Custom 4">
            <a:hlinkClick r:id="" action="ppaction://noaction" highlightClick="1">
              <a:snd r:embed="rId4" name="donde esta la luz esta muy oscuro aqui.wav"/>
            </a:hlinkClick>
          </p:cNvPr>
          <p:cNvSpPr/>
          <p:nvPr/>
        </p:nvSpPr>
        <p:spPr>
          <a:xfrm>
            <a:off x="115669" y="1863327"/>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6" name="Action Button: Custom 5">
            <a:hlinkClick r:id="" action="ppaction://noaction" highlightClick="1">
              <a:snd r:embed="rId5" name="la persona solo da libros amarillos a los chicos.wav"/>
            </a:hlinkClick>
          </p:cNvPr>
          <p:cNvSpPr/>
          <p:nvPr/>
        </p:nvSpPr>
        <p:spPr>
          <a:xfrm>
            <a:off x="121022" y="2845872"/>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sp>
        <p:nvSpPr>
          <p:cNvPr id="7" name="Action Button: Custom 6">
            <a:hlinkClick r:id="" action="ppaction://noaction" highlightClick="1">
              <a:snd r:embed="rId6" name="como esta quien ella esta bien.wav"/>
            </a:hlinkClick>
          </p:cNvPr>
          <p:cNvSpPr/>
          <p:nvPr/>
        </p:nvSpPr>
        <p:spPr>
          <a:xfrm>
            <a:off x="121021" y="3727574"/>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4</a:t>
            </a:r>
          </a:p>
        </p:txBody>
      </p:sp>
      <p:sp>
        <p:nvSpPr>
          <p:cNvPr id="8" name="Action Button: Custom 7">
            <a:hlinkClick r:id="" action="ppaction://noaction" highlightClick="1">
              <a:snd r:embed="rId7" name="tienes una lista de peliculas nuevas.wav"/>
            </a:hlinkClick>
          </p:cNvPr>
          <p:cNvSpPr/>
          <p:nvPr/>
        </p:nvSpPr>
        <p:spPr>
          <a:xfrm>
            <a:off x="115670" y="4635031"/>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sp>
        <p:nvSpPr>
          <p:cNvPr id="9" name="Rectangle 8"/>
          <p:cNvSpPr/>
          <p:nvPr/>
        </p:nvSpPr>
        <p:spPr>
          <a:xfrm>
            <a:off x="972770" y="1062373"/>
            <a:ext cx="501451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normal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llamar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mañana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1" name="Rectangle 10"/>
          <p:cNvSpPr/>
          <p:nvPr/>
        </p:nvSpPr>
        <p:spPr>
          <a:xfrm>
            <a:off x="6778207" y="111582"/>
            <a:ext cx="50321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Qué</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tipo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palabra(s) es/son?</a:t>
            </a:r>
            <a:endParaRPr kumimoji="0" lang="en-GB" sz="2400" b="1"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5" name="Action Button: Custom 14">
            <a:hlinkClick r:id="" action="ppaction://noaction" highlightClick="1">
              <a:snd r:embed="rId8" name="salir los lunes por la noche no es normal.wav"/>
            </a:hlinkClick>
          </p:cNvPr>
          <p:cNvSpPr/>
          <p:nvPr/>
        </p:nvSpPr>
        <p:spPr>
          <a:xfrm>
            <a:off x="115670" y="5570300"/>
            <a:ext cx="616077" cy="599605"/>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sp>
        <p:nvSpPr>
          <p:cNvPr id="16" name="Rectangle 15"/>
          <p:cNvSpPr/>
          <p:nvPr/>
        </p:nvSpPr>
        <p:spPr>
          <a:xfrm>
            <a:off x="972772" y="2897075"/>
            <a:ext cx="718658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persona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sólo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amarillos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los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chicos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0" name="Rectangle 19"/>
          <p:cNvSpPr/>
          <p:nvPr/>
        </p:nvSpPr>
        <p:spPr>
          <a:xfrm>
            <a:off x="916127" y="1954877"/>
            <a:ext cx="655339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Dónde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está la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luz</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¡Está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oscuro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aquí</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3" name="Rectangle 22"/>
          <p:cNvSpPr/>
          <p:nvPr/>
        </p:nvSpPr>
        <p:spPr>
          <a:xfrm>
            <a:off x="972771" y="3865514"/>
            <a:ext cx="88704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está? …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ella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Está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7" name="Rectangle 26"/>
          <p:cNvSpPr/>
          <p:nvPr/>
        </p:nvSpPr>
        <p:spPr>
          <a:xfrm>
            <a:off x="972770" y="4757569"/>
            <a:ext cx="88704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lista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nuevas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9" name="Rectangle 28"/>
          <p:cNvSpPr/>
          <p:nvPr/>
        </p:nvSpPr>
        <p:spPr>
          <a:xfrm>
            <a:off x="972770" y="5579506"/>
            <a:ext cx="887047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Salir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los lunes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noche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normal.</a:t>
            </a:r>
            <a:endParaRPr kumimoji="0" lang="en-GB" sz="24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3" name="TextBox 12"/>
          <p:cNvSpPr txBox="1"/>
          <p:nvPr/>
        </p:nvSpPr>
        <p:spPr>
          <a:xfrm>
            <a:off x="857759" y="645947"/>
            <a:ext cx="47490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Cómo</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 dice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TextBox 30"/>
          <p:cNvSpPr txBox="1"/>
          <p:nvPr/>
        </p:nvSpPr>
        <p:spPr>
          <a:xfrm>
            <a:off x="973691" y="1438310"/>
            <a:ext cx="50904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It’s normal to call in the morning.</a:t>
            </a:r>
          </a:p>
        </p:txBody>
      </p:sp>
      <p:sp>
        <p:nvSpPr>
          <p:cNvPr id="32" name="TextBox 31"/>
          <p:cNvSpPr txBox="1"/>
          <p:nvPr/>
        </p:nvSpPr>
        <p:spPr>
          <a:xfrm>
            <a:off x="932063" y="2390426"/>
            <a:ext cx="62878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Where’s the light? It’s very dark here!</a:t>
            </a:r>
          </a:p>
        </p:txBody>
      </p:sp>
      <p:sp>
        <p:nvSpPr>
          <p:cNvPr id="34" name="TextBox 33"/>
          <p:cNvSpPr txBox="1"/>
          <p:nvPr/>
        </p:nvSpPr>
        <p:spPr>
          <a:xfrm>
            <a:off x="1009289" y="3308044"/>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The person only gives yellow books to the boys.</a:t>
            </a:r>
          </a:p>
        </p:txBody>
      </p:sp>
      <p:sp>
        <p:nvSpPr>
          <p:cNvPr id="35" name="TextBox 34"/>
          <p:cNvSpPr txBox="1"/>
          <p:nvPr/>
        </p:nvSpPr>
        <p:spPr>
          <a:xfrm>
            <a:off x="1009289" y="4269975"/>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¿How is s/he? … Who, her? She’s well/fine.</a:t>
            </a:r>
          </a:p>
        </p:txBody>
      </p:sp>
      <p:sp>
        <p:nvSpPr>
          <p:cNvPr id="41" name="TextBox 40"/>
          <p:cNvSpPr txBox="1"/>
          <p:nvPr/>
        </p:nvSpPr>
        <p:spPr>
          <a:xfrm>
            <a:off x="991539" y="5116327"/>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Do you have a list of new films?</a:t>
            </a:r>
          </a:p>
        </p:txBody>
      </p:sp>
      <p:sp>
        <p:nvSpPr>
          <p:cNvPr id="42" name="TextBox 41"/>
          <p:cNvSpPr txBox="1"/>
          <p:nvPr/>
        </p:nvSpPr>
        <p:spPr>
          <a:xfrm>
            <a:off x="1009289" y="5917858"/>
            <a:ext cx="8020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Going out on Monday nights isn’t normal.</a:t>
            </a:r>
          </a:p>
        </p:txBody>
      </p:sp>
      <p:sp>
        <p:nvSpPr>
          <p:cNvPr id="17" name="Rectangle 16"/>
          <p:cNvSpPr/>
          <p:nvPr/>
        </p:nvSpPr>
        <p:spPr>
          <a:xfrm>
            <a:off x="961038" y="1551545"/>
            <a:ext cx="5004896" cy="308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3" name="Rectangle 42"/>
          <p:cNvSpPr/>
          <p:nvPr/>
        </p:nvSpPr>
        <p:spPr>
          <a:xfrm>
            <a:off x="857759" y="2378487"/>
            <a:ext cx="5778460" cy="450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Rectangle 44"/>
          <p:cNvSpPr/>
          <p:nvPr/>
        </p:nvSpPr>
        <p:spPr>
          <a:xfrm>
            <a:off x="1057160" y="3359497"/>
            <a:ext cx="7252574" cy="445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Rectangle 45"/>
          <p:cNvSpPr/>
          <p:nvPr/>
        </p:nvSpPr>
        <p:spPr>
          <a:xfrm>
            <a:off x="1057160" y="4326699"/>
            <a:ext cx="7252574" cy="445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Rectangle 46"/>
          <p:cNvSpPr/>
          <p:nvPr/>
        </p:nvSpPr>
        <p:spPr>
          <a:xfrm>
            <a:off x="1009323" y="5161943"/>
            <a:ext cx="7252574" cy="445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8" name="Rectangle 47"/>
          <p:cNvSpPr/>
          <p:nvPr/>
        </p:nvSpPr>
        <p:spPr>
          <a:xfrm>
            <a:off x="1009323" y="6012171"/>
            <a:ext cx="7252574" cy="36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Rectangle 35"/>
          <p:cNvSpPr/>
          <p:nvPr/>
        </p:nvSpPr>
        <p:spPr>
          <a:xfrm>
            <a:off x="7128967" y="665771"/>
            <a:ext cx="1180767"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nombre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le 32"/>
          <p:cNvSpPr/>
          <p:nvPr/>
        </p:nvSpPr>
        <p:spPr>
          <a:xfrm>
            <a:off x="7353471" y="1163994"/>
            <a:ext cx="1180767"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verbo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Rectangle 37"/>
          <p:cNvSpPr/>
          <p:nvPr/>
        </p:nvSpPr>
        <p:spPr>
          <a:xfrm>
            <a:off x="8660925" y="1163994"/>
            <a:ext cx="1198785"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adjetivo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36"/>
          <p:cNvSpPr/>
          <p:nvPr/>
        </p:nvSpPr>
        <p:spPr>
          <a:xfrm>
            <a:off x="8424745" y="671195"/>
            <a:ext cx="1198785"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nombre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9" name="Rectangle 38"/>
          <p:cNvSpPr/>
          <p:nvPr/>
        </p:nvSpPr>
        <p:spPr>
          <a:xfrm>
            <a:off x="9707655" y="689266"/>
            <a:ext cx="1633820"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pronombre</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Rectangle 39"/>
          <p:cNvSpPr/>
          <p:nvPr/>
        </p:nvSpPr>
        <p:spPr>
          <a:xfrm>
            <a:off x="9962757" y="1175272"/>
            <a:ext cx="1120117" cy="3916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verbo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566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2.5E-6 1.85185E-6 L -0.39232 0.04352 " pathEditMode="relative" rAng="0" ptsTypes="AA">
                                      <p:cBhvr>
                                        <p:cTn id="96" dur="2000" fill="hold"/>
                                        <p:tgtEl>
                                          <p:spTgt spid="33"/>
                                        </p:tgtEl>
                                        <p:attrNameLst>
                                          <p:attrName>ppt_x</p:attrName>
                                          <p:attrName>ppt_y</p:attrName>
                                        </p:attrNameLst>
                                      </p:cBhvr>
                                      <p:rCtr x="-19622" y="2176"/>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0" nodeType="clickEffect">
                                  <p:stCondLst>
                                    <p:cond delay="0"/>
                                  </p:stCondLst>
                                  <p:childTnLst>
                                    <p:animMotion origin="layout" path="M -2.91667E-6 -2.96296E-6 L -0.32552 0.26343 " pathEditMode="relative" rAng="0" ptsTypes="AA">
                                      <p:cBhvr>
                                        <p:cTn id="100" dur="2000" fill="hold"/>
                                        <p:tgtEl>
                                          <p:spTgt spid="36"/>
                                        </p:tgtEl>
                                        <p:attrNameLst>
                                          <p:attrName>ppt_x</p:attrName>
                                          <p:attrName>ppt_y</p:attrName>
                                        </p:attrNameLst>
                                      </p:cBhvr>
                                      <p:rCtr x="-16276" y="13171"/>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0" nodeType="clickEffect">
                                  <p:stCondLst>
                                    <p:cond delay="0"/>
                                  </p:stCondLst>
                                  <p:childTnLst>
                                    <p:animMotion origin="layout" path="M 4.79167E-6 1.85185E-6 L -0.28568 0.31041 " pathEditMode="relative" rAng="0" ptsTypes="AA">
                                      <p:cBhvr>
                                        <p:cTn id="104" dur="2000" fill="hold"/>
                                        <p:tgtEl>
                                          <p:spTgt spid="38"/>
                                        </p:tgtEl>
                                        <p:attrNameLst>
                                          <p:attrName>ppt_x</p:attrName>
                                          <p:attrName>ppt_y</p:attrName>
                                        </p:attrNameLst>
                                      </p:cBhvr>
                                      <p:rCtr x="-14284" y="15509"/>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0" nodeType="clickEffect">
                                  <p:stCondLst>
                                    <p:cond delay="0"/>
                                  </p:stCondLst>
                                  <p:childTnLst>
                                    <p:animMotion origin="layout" path="M -1.04167E-6 4.81481E-6 L -0.43945 0.5243 " pathEditMode="relative" rAng="0" ptsTypes="AA">
                                      <p:cBhvr>
                                        <p:cTn id="108" dur="2000" fill="hold"/>
                                        <p:tgtEl>
                                          <p:spTgt spid="39"/>
                                        </p:tgtEl>
                                        <p:attrNameLst>
                                          <p:attrName>ppt_x</p:attrName>
                                          <p:attrName>ppt_y</p:attrName>
                                        </p:attrNameLst>
                                      </p:cBhvr>
                                      <p:rCtr x="-21979" y="26204"/>
                                    </p:animMotion>
                                  </p:childTnLst>
                                </p:cTn>
                              </p:par>
                            </p:childTnLst>
                          </p:cTn>
                        </p:par>
                      </p:childTnLst>
                    </p:cTn>
                  </p:par>
                  <p:par>
                    <p:cTn id="109" fill="hold">
                      <p:stCondLst>
                        <p:cond delay="indefinite"/>
                      </p:stCondLst>
                      <p:childTnLst>
                        <p:par>
                          <p:cTn id="110" fill="hold">
                            <p:stCondLst>
                              <p:cond delay="0"/>
                            </p:stCondLst>
                            <p:childTnLst>
                              <p:par>
                                <p:cTn id="111" presetID="42" presetClass="path" presetSubtype="0" accel="50000" decel="50000" fill="hold" grpId="0" nodeType="clickEffect">
                                  <p:stCondLst>
                                    <p:cond delay="0"/>
                                  </p:stCondLst>
                                  <p:childTnLst>
                                    <p:animMotion origin="layout" path="M -4.16667E-6 1.11111E-6 L -0.47213 0.65717 " pathEditMode="relative" rAng="0" ptsTypes="AA">
                                      <p:cBhvr>
                                        <p:cTn id="112" dur="2000" fill="hold"/>
                                        <p:tgtEl>
                                          <p:spTgt spid="37"/>
                                        </p:tgtEl>
                                        <p:attrNameLst>
                                          <p:attrName>ppt_x</p:attrName>
                                          <p:attrName>ppt_y</p:attrName>
                                        </p:attrNameLst>
                                      </p:cBhvr>
                                      <p:rCtr x="-23607" y="32847"/>
                                    </p:animMotion>
                                  </p:childTnLst>
                                </p:cTn>
                              </p:par>
                            </p:childTnLst>
                          </p:cTn>
                        </p:par>
                      </p:childTnLst>
                    </p:cTn>
                  </p:par>
                  <p:par>
                    <p:cTn id="113" fill="hold">
                      <p:stCondLst>
                        <p:cond delay="indefinite"/>
                      </p:stCondLst>
                      <p:childTnLst>
                        <p:par>
                          <p:cTn id="114" fill="hold">
                            <p:stCondLst>
                              <p:cond delay="0"/>
                            </p:stCondLst>
                            <p:childTnLst>
                              <p:par>
                                <p:cTn id="115" presetID="42" presetClass="path" presetSubtype="0" accel="50000" decel="50000" fill="hold" grpId="0" nodeType="clickEffect">
                                  <p:stCondLst>
                                    <p:cond delay="0"/>
                                  </p:stCondLst>
                                  <p:childTnLst>
                                    <p:animMotion origin="layout" path="M -8.33333E-7 1.48148E-6 L -0.72956 0.7 " pathEditMode="relative" rAng="0" ptsTypes="AA">
                                      <p:cBhvr>
                                        <p:cTn id="116" dur="2000" fill="hold"/>
                                        <p:tgtEl>
                                          <p:spTgt spid="40"/>
                                        </p:tgtEl>
                                        <p:attrNameLst>
                                          <p:attrName>ppt_x</p:attrName>
                                          <p:attrName>ppt_y</p:attrName>
                                        </p:attrNameLst>
                                      </p:cBhvr>
                                      <p:rCtr x="-36484" y="3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20" grpId="0"/>
      <p:bldP spid="23" grpId="0"/>
      <p:bldP spid="27" grpId="0"/>
      <p:bldP spid="29" grpId="0"/>
      <p:bldP spid="13" grpId="0"/>
      <p:bldP spid="31" grpId="0"/>
      <p:bldP spid="32" grpId="0"/>
      <p:bldP spid="34" grpId="0"/>
      <p:bldP spid="35" grpId="0"/>
      <p:bldP spid="41" grpId="0"/>
      <p:bldP spid="42" grpId="0"/>
      <p:bldP spid="17" grpId="0" animBg="1"/>
      <p:bldP spid="43" grpId="0" animBg="1"/>
      <p:bldP spid="45" grpId="0" animBg="1"/>
      <p:bldP spid="46" grpId="0" animBg="1"/>
      <p:bldP spid="47" grpId="0" animBg="1"/>
      <p:bldP spid="48" grpId="0" animBg="1"/>
      <p:bldP spid="36" grpId="0" animBg="1"/>
      <p:bldP spid="33" grpId="0" animBg="1"/>
      <p:bldP spid="38" grpId="0" animBg="1"/>
      <p:bldP spid="37" grpId="0" animBg="1"/>
      <p:bldP spid="39" grpId="0" animBg="1"/>
      <p:bldP spid="40"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template.pptx [Read-Only]" id="{223A5FE2-D646-431C-A223-FF3E69290268}" vid="{7360DC47-A87F-4B2E-B0FA-554F224BB3C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3200" b="1" i="0" u="none" strike="noStrike" kern="0" cap="none" spc="0" normalizeH="0" baseline="0" noProof="0" dirty="0">
            <a:ln>
              <a:noFill/>
            </a:ln>
            <a:solidFill>
              <a:prstClr val="white"/>
            </a:solidFill>
            <a:effectLst/>
            <a:uLnTx/>
            <a:uFillTx/>
            <a:ea typeface="+mn-ea"/>
            <a:cs typeface="+mn-cs"/>
          </a:defRPr>
        </a:defPPr>
      </a:lstStyle>
    </a:spDef>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1546</Words>
  <Application>Microsoft Office PowerPoint</Application>
  <PresentationFormat>Widescreen</PresentationFormat>
  <Paragraphs>268</Paragraphs>
  <Slides>11</Slides>
  <Notes>11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Century Gothic</vt:lpstr>
      <vt:lpstr>Tw Cen MT</vt:lpstr>
      <vt:lpstr>1_Office Theme</vt:lpstr>
      <vt:lpstr>Office Theme</vt:lpstr>
      <vt:lpstr>Phonics</vt:lpstr>
      <vt:lpstr>ll </vt:lpstr>
      <vt:lpstr>ll </vt:lpstr>
      <vt:lpstr>ll </vt:lpstr>
      <vt:lpstr>l </vt:lpstr>
      <vt:lpstr>l </vt:lpstr>
      <vt:lpstr>l </vt:lpstr>
      <vt:lpstr>Escucha y completa las frases. </vt:lpstr>
      <vt:lpstr>Escucha y completa las frases. </vt:lpstr>
      <vt:lpstr>Escucha y escribe las palabras en la columna correcta. Luego, escribe también la palabra en inglés.</vt:lpstr>
      <vt:lpstr>¿Qué es, y cómo es?</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Nicholas Avery</dc:creator>
  <cp:lastModifiedBy>Victoria Hobson</cp:lastModifiedBy>
  <cp:revision>8</cp:revision>
  <dcterms:created xsi:type="dcterms:W3CDTF">2020-04-20T12:50:35Z</dcterms:created>
  <dcterms:modified xsi:type="dcterms:W3CDTF">2020-05-16T14:16:21Z</dcterms:modified>
</cp:coreProperties>
</file>