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7" r:id="rId2"/>
    <p:sldId id="259" r:id="rId3"/>
    <p:sldId id="261" r:id="rId4"/>
    <p:sldId id="260"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1423" autoAdjust="0"/>
  </p:normalViewPr>
  <p:slideViewPr>
    <p:cSldViewPr snapToGrid="0">
      <p:cViewPr varScale="1">
        <p:scale>
          <a:sx n="67" d="100"/>
          <a:sy n="67" d="100"/>
        </p:scale>
        <p:origin x="8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9B71FD-2EC9-4BF5-B15C-D229EDA8D122}" type="datetimeFigureOut">
              <a:rPr lang="en-GB" smtClean="0"/>
              <a:t>16/05/2020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57970F-64A2-4860-BD1E-547A82723593}" type="slidenum">
              <a:rPr lang="en-GB" smtClean="0"/>
              <a:t>‹#›</a:t>
            </a:fld>
            <a:endParaRPr lang="en-GB"/>
          </a:p>
        </p:txBody>
      </p:sp>
    </p:spTree>
    <p:extLst>
      <p:ext uri="{BB962C8B-B14F-4D97-AF65-F5344CB8AC3E}">
        <p14:creationId xmlns:p14="http://schemas.microsoft.com/office/powerpoint/2010/main" val="519378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lipart-library.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s-ES" dirty="0" err="1" smtClean="0"/>
              <a:t>Source</a:t>
            </a:r>
            <a:r>
              <a:rPr lang="es-ES" dirty="0" smtClean="0"/>
              <a:t> of </a:t>
            </a:r>
            <a:r>
              <a:rPr lang="es-ES" dirty="0" err="1" smtClean="0"/>
              <a:t>frequency</a:t>
            </a:r>
            <a:r>
              <a:rPr lang="es-ES" dirty="0" smtClean="0"/>
              <a:t> rankings: Davies, M. &amp; Davies, K. (2018).</a:t>
            </a:r>
            <a:r>
              <a:rPr lang="es-ES" baseline="0" dirty="0" smtClean="0"/>
              <a:t> </a:t>
            </a:r>
            <a:r>
              <a:rPr lang="es-ES" i="1" baseline="0" dirty="0" smtClean="0"/>
              <a:t>A </a:t>
            </a:r>
            <a:r>
              <a:rPr lang="es-ES" i="1" baseline="0" dirty="0" err="1" smtClean="0"/>
              <a:t>frequency</a:t>
            </a:r>
            <a:r>
              <a:rPr lang="es-ES" i="1" baseline="0" dirty="0" smtClean="0"/>
              <a:t> </a:t>
            </a:r>
            <a:r>
              <a:rPr lang="es-ES" i="1" baseline="0" dirty="0" err="1" smtClean="0"/>
              <a:t>dictionary</a:t>
            </a:r>
            <a:r>
              <a:rPr lang="es-ES" i="1" baseline="0" dirty="0" smtClean="0"/>
              <a:t> of </a:t>
            </a:r>
            <a:r>
              <a:rPr lang="es-ES" i="1" baseline="0" dirty="0" err="1" smtClean="0"/>
              <a:t>Spanish</a:t>
            </a:r>
            <a:r>
              <a:rPr lang="es-ES" i="1" baseline="0" dirty="0" smtClean="0"/>
              <a:t>: Core </a:t>
            </a:r>
            <a:r>
              <a:rPr lang="es-ES" i="1" baseline="0" dirty="0" err="1" smtClean="0"/>
              <a:t>vocabulary</a:t>
            </a:r>
            <a:r>
              <a:rPr lang="es-ES" i="1" baseline="0" dirty="0" smtClean="0"/>
              <a:t> </a:t>
            </a:r>
            <a:r>
              <a:rPr lang="es-ES" i="1" baseline="0" dirty="0" err="1" smtClean="0"/>
              <a:t>for</a:t>
            </a:r>
            <a:r>
              <a:rPr lang="es-ES" i="1" baseline="0" dirty="0" smtClean="0"/>
              <a:t> </a:t>
            </a:r>
            <a:r>
              <a:rPr lang="es-ES" i="1" baseline="0" dirty="0" err="1" smtClean="0"/>
              <a:t>learners</a:t>
            </a:r>
            <a:r>
              <a:rPr lang="es-ES" i="1" baseline="0" dirty="0" smtClean="0"/>
              <a:t> (2nd ed.)</a:t>
            </a:r>
            <a:r>
              <a:rPr lang="es-ES" baseline="0" dirty="0" smtClean="0"/>
              <a:t>. London: </a:t>
            </a:r>
            <a:r>
              <a:rPr lang="es-ES" baseline="0" dirty="0" err="1" smtClean="0"/>
              <a:t>Routledge</a:t>
            </a:r>
            <a:r>
              <a:rPr lang="es-ES" baseline="0" dirty="0" smtClean="0"/>
              <a:t> </a:t>
            </a:r>
            <a:endParaRPr lang="en-GB" dirty="0" smtClean="0"/>
          </a:p>
          <a:p>
            <a:pPr fontAlgn="base"/>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594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Vocabulary practice slide</a:t>
            </a:r>
            <a:r>
              <a:rPr lang="en-GB" dirty="0" smtClean="0"/>
              <a:t/>
            </a:r>
            <a:br>
              <a:rPr lang="en-GB" dirty="0" smtClean="0"/>
            </a:br>
            <a:r>
              <a:rPr lang="en-GB" dirty="0" smtClean="0"/>
              <a:t>Pupils</a:t>
            </a:r>
            <a:r>
              <a:rPr lang="en-GB" baseline="0" dirty="0" smtClean="0"/>
              <a:t> either work by themselves or in pairs, reading out the words and studying their English meaning (1 minute).</a:t>
            </a:r>
            <a:br>
              <a:rPr lang="en-GB" baseline="0" dirty="0" smtClean="0"/>
            </a:br>
            <a:r>
              <a:rPr lang="en-GB" baseline="0" dirty="0" smtClean="0"/>
              <a:t>Then the English meanings are removed and they try to recall them, looking at the Spanish (1 minute).</a:t>
            </a:r>
            <a:br>
              <a:rPr lang="en-GB" baseline="0" dirty="0" smtClean="0"/>
            </a:br>
            <a:r>
              <a:rPr lang="en-GB" baseline="0" dirty="0" smtClean="0"/>
              <a:t>Then the Spanish meanings are removed and they to recall them, looking at the English (1 minute)</a:t>
            </a:r>
            <a:br>
              <a:rPr lang="en-GB" baseline="0" dirty="0" smtClean="0"/>
            </a:br>
            <a:r>
              <a:rPr lang="en-GB" baseline="0" dirty="0" smtClean="0"/>
              <a:t>Further rounds of learning can be facilitated by one pupil turning away from the board, and his/her partner asking him/her the meanings.  This activity can work from L2 </a:t>
            </a:r>
            <a:r>
              <a:rPr lang="en-GB" baseline="0" dirty="0" smtClean="0">
                <a:sym typeface="Wingdings" panose="05000000000000000000" pitchFamily="2" charset="2"/>
              </a:rPr>
              <a:t></a:t>
            </a:r>
            <a:r>
              <a:rPr lang="en-GB" baseline="0" dirty="0" smtClean="0"/>
              <a:t> L1 or L1 </a:t>
            </a:r>
            <a:r>
              <a:rPr lang="en-GB" baseline="0" dirty="0" smtClean="0">
                <a:sym typeface="Wingdings" panose="05000000000000000000" pitchFamily="2" charset="2"/>
              </a:rPr>
              <a:t> L2.</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smtClean="0">
                <a:solidFill>
                  <a:schemeClr val="dk1"/>
                </a:solidFill>
                <a:latin typeface="+mn-lt"/>
                <a:ea typeface="Calibri"/>
                <a:cs typeface="Calibri"/>
                <a:sym typeface="Calibri"/>
              </a:rPr>
              <a:t>correr [343]; escribir [198]; aprender [428]; mujer [120]; carta [627]; idioma [1159]; chino [1349]; parque [1354]; después [115]; siempre [96] por [15];</a:t>
            </a:r>
            <a:r>
              <a:rPr lang="es-ES" sz="1200" b="0" i="0" baseline="0" dirty="0" smtClean="0">
                <a:solidFill>
                  <a:schemeClr val="dk1"/>
                </a:solidFill>
                <a:latin typeface="+mn-lt"/>
                <a:ea typeface="Calibri"/>
                <a:cs typeface="Calibri"/>
                <a:sym typeface="Calibri"/>
              </a:rPr>
              <a:t> </a:t>
            </a:r>
            <a:endParaRPr lang="en-GB" sz="1200" b="0" i="0" dirty="0" smtClean="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smtClean="0">
              <a:solidFill>
                <a:schemeClr val="dk1"/>
              </a:solidFill>
              <a:latin typeface="+mn-lt"/>
              <a:ea typeface="Calibri"/>
              <a:cs typeface="Calibri"/>
              <a:sym typeface="Calibri"/>
            </a:endParaRPr>
          </a:p>
          <a:p>
            <a:endParaRPr lang="en-US" dirty="0" smtClean="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749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This slide can be used for further embedding</a:t>
            </a:r>
            <a:r>
              <a:rPr lang="en-GB" baseline="0" dirty="0" smtClean="0"/>
              <a:t> of new vocabulary and to remind students of how Spanish infinitives translate into English using the gerund.</a:t>
            </a:r>
            <a:endParaRPr lang="en-GB" dirty="0" smtClean="0"/>
          </a:p>
          <a:p>
            <a:r>
              <a:rPr lang="en-GB" dirty="0" smtClean="0"/>
              <a:t>Teachers can</a:t>
            </a:r>
            <a:r>
              <a:rPr lang="en-GB" baseline="0" dirty="0" smtClean="0"/>
              <a:t> choose to use the box of infinitives or delete prior to showing the slide, depending on the ability of the class.</a:t>
            </a:r>
          </a:p>
          <a:p>
            <a:r>
              <a:rPr lang="en-GB" baseline="0" dirty="0" smtClean="0"/>
              <a:t>Picture from </a:t>
            </a:r>
            <a:r>
              <a:rPr lang="en-GB" dirty="0" smtClean="0">
                <a:hlinkClick r:id="rId3"/>
              </a:rPr>
              <a:t>http://clipart-library.com/</a:t>
            </a:r>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0170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aseline="0" dirty="0" smtClean="0"/>
              <a:t>This is a vocabulary activity which can be used in two ways: </a:t>
            </a:r>
          </a:p>
          <a:p>
            <a:pPr marL="228600" indent="-228600">
              <a:buAutoNum type="arabicParenR"/>
            </a:pPr>
            <a:r>
              <a:rPr lang="en-GB" baseline="0" dirty="0" smtClean="0"/>
              <a:t>The teacher describes the activities of one of the four characters using the 3</a:t>
            </a:r>
            <a:r>
              <a:rPr lang="en-GB" baseline="30000" dirty="0" smtClean="0"/>
              <a:t>rd</a:t>
            </a:r>
            <a:r>
              <a:rPr lang="en-GB" baseline="0" dirty="0" smtClean="0"/>
              <a:t> person without saying his/her name. The class has to work out who they are. Encourage students to practise using ‘</a:t>
            </a:r>
            <a:r>
              <a:rPr lang="en-GB" baseline="0" dirty="0" err="1" smtClean="0"/>
              <a:t>es</a:t>
            </a:r>
            <a:r>
              <a:rPr lang="en-GB" baseline="0" dirty="0" smtClean="0"/>
              <a:t>’ in questions.</a:t>
            </a:r>
          </a:p>
          <a:p>
            <a:r>
              <a:rPr lang="en-GB" baseline="0" dirty="0" smtClean="0"/>
              <a:t>E.g. Por la </a:t>
            </a:r>
            <a:r>
              <a:rPr lang="en-GB" baseline="0" dirty="0" err="1" smtClean="0"/>
              <a:t>mañana</a:t>
            </a:r>
            <a:r>
              <a:rPr lang="en-GB" baseline="0" dirty="0" smtClean="0"/>
              <a:t> </a:t>
            </a:r>
            <a:r>
              <a:rPr lang="en-GB" baseline="0" dirty="0" err="1" smtClean="0"/>
              <a:t>corre</a:t>
            </a:r>
            <a:r>
              <a:rPr lang="en-GB" baseline="0" dirty="0" smtClean="0"/>
              <a:t> </a:t>
            </a:r>
            <a:r>
              <a:rPr lang="en-GB" baseline="0" dirty="0" err="1" smtClean="0"/>
              <a:t>por</a:t>
            </a:r>
            <a:r>
              <a:rPr lang="en-GB" baseline="0" dirty="0" smtClean="0"/>
              <a:t> el </a:t>
            </a:r>
            <a:r>
              <a:rPr lang="en-GB" baseline="0" dirty="0" err="1" smtClean="0"/>
              <a:t>parque</a:t>
            </a:r>
            <a:r>
              <a:rPr lang="en-GB" baseline="0" dirty="0" smtClean="0"/>
              <a:t>. Después, </a:t>
            </a:r>
            <a:r>
              <a:rPr lang="en-GB" baseline="0" dirty="0" err="1" smtClean="0"/>
              <a:t>bebe</a:t>
            </a:r>
            <a:r>
              <a:rPr lang="en-GB" baseline="0" dirty="0" smtClean="0"/>
              <a:t> </a:t>
            </a:r>
            <a:r>
              <a:rPr lang="en-GB" baseline="0" dirty="0" err="1" smtClean="0"/>
              <a:t>agua</a:t>
            </a:r>
            <a:r>
              <a:rPr lang="en-GB" baseline="0" dirty="0" smtClean="0"/>
              <a:t>.  Por la </a:t>
            </a:r>
            <a:r>
              <a:rPr lang="en-GB" baseline="0" dirty="0" err="1" smtClean="0"/>
              <a:t>tarde</a:t>
            </a:r>
            <a:r>
              <a:rPr lang="en-GB" baseline="0" dirty="0" smtClean="0"/>
              <a:t> </a:t>
            </a:r>
            <a:r>
              <a:rPr lang="en-GB" baseline="0" dirty="0" err="1" smtClean="0"/>
              <a:t>aprende</a:t>
            </a:r>
            <a:r>
              <a:rPr lang="en-GB" baseline="0" dirty="0" smtClean="0"/>
              <a:t> </a:t>
            </a:r>
            <a:r>
              <a:rPr lang="en-GB" baseline="0" dirty="0" err="1" smtClean="0"/>
              <a:t>vocabulario</a:t>
            </a:r>
            <a:r>
              <a:rPr lang="en-GB" baseline="0" dirty="0" smtClean="0"/>
              <a:t> y </a:t>
            </a:r>
            <a:r>
              <a:rPr lang="en-GB" baseline="0" dirty="0" err="1" smtClean="0"/>
              <a:t>por</a:t>
            </a:r>
            <a:r>
              <a:rPr lang="en-GB" baseline="0" dirty="0" smtClean="0"/>
              <a:t> la </a:t>
            </a:r>
            <a:r>
              <a:rPr lang="en-GB" baseline="0" dirty="0" err="1" smtClean="0"/>
              <a:t>noche</a:t>
            </a:r>
            <a:r>
              <a:rPr lang="en-GB" baseline="0" dirty="0" smtClean="0"/>
              <a:t> lee un </a:t>
            </a:r>
            <a:r>
              <a:rPr lang="en-GB" baseline="0" dirty="0" err="1" smtClean="0"/>
              <a:t>libro</a:t>
            </a:r>
            <a:r>
              <a:rPr lang="en-GB" baseline="0" dirty="0" smtClean="0"/>
              <a:t> = Juan</a:t>
            </a:r>
          </a:p>
          <a:p>
            <a:r>
              <a:rPr lang="en-GB" baseline="0" dirty="0" smtClean="0"/>
              <a:t>2) </a:t>
            </a:r>
            <a:r>
              <a:rPr lang="en-GB" baseline="0" dirty="0" err="1" smtClean="0"/>
              <a:t>Verdad</a:t>
            </a:r>
            <a:r>
              <a:rPr lang="en-GB" baseline="0" dirty="0" smtClean="0"/>
              <a:t>/</a:t>
            </a:r>
            <a:r>
              <a:rPr lang="en-GB" baseline="0" dirty="0" err="1" smtClean="0"/>
              <a:t>falso</a:t>
            </a:r>
            <a:r>
              <a:rPr lang="en-GB" baseline="0" dirty="0" smtClean="0"/>
              <a:t> – students listen to the teacher’s sentence and decide if it is true or false. E.g., ‘Por la </a:t>
            </a:r>
            <a:r>
              <a:rPr lang="en-GB" baseline="0" dirty="0" err="1" smtClean="0"/>
              <a:t>mañana</a:t>
            </a:r>
            <a:r>
              <a:rPr lang="en-GB" baseline="0" dirty="0" smtClean="0"/>
              <a:t> Carlos </a:t>
            </a:r>
            <a:r>
              <a:rPr lang="en-GB" baseline="0" dirty="0" err="1" smtClean="0"/>
              <a:t>corre</a:t>
            </a:r>
            <a:r>
              <a:rPr lang="en-GB" baseline="0" dirty="0" smtClean="0"/>
              <a:t> en el campo.’ (</a:t>
            </a:r>
            <a:r>
              <a:rPr lang="en-GB" baseline="0" dirty="0" err="1" smtClean="0"/>
              <a:t>Falso</a:t>
            </a:r>
            <a:r>
              <a:rPr lang="en-GB" baseline="0" dirty="0" smtClean="0"/>
              <a:t>, </a:t>
            </a:r>
            <a:r>
              <a:rPr lang="en-GB" baseline="0" dirty="0" err="1" smtClean="0"/>
              <a:t>corre</a:t>
            </a:r>
            <a:r>
              <a:rPr lang="en-GB" baseline="0" dirty="0" smtClean="0"/>
              <a:t> </a:t>
            </a:r>
            <a:r>
              <a:rPr lang="en-GB" baseline="0" dirty="0" err="1" smtClean="0"/>
              <a:t>por</a:t>
            </a:r>
            <a:r>
              <a:rPr lang="en-GB" baseline="0" dirty="0" smtClean="0"/>
              <a:t> el </a:t>
            </a:r>
            <a:r>
              <a:rPr lang="en-GB" baseline="0" dirty="0" err="1" smtClean="0"/>
              <a:t>parque</a:t>
            </a:r>
            <a:r>
              <a:rPr lang="en-GB" baseline="0" dirty="0" smtClean="0"/>
              <a:t>.) ‘Por la tarde Juan </a:t>
            </a:r>
            <a:r>
              <a:rPr lang="en-GB" baseline="0" dirty="0" err="1" smtClean="0"/>
              <a:t>corre</a:t>
            </a:r>
            <a:r>
              <a:rPr lang="en-GB" baseline="0" dirty="0" smtClean="0"/>
              <a:t> en el </a:t>
            </a:r>
            <a:r>
              <a:rPr lang="en-GB" baseline="0" dirty="0" err="1" smtClean="0"/>
              <a:t>parque</a:t>
            </a:r>
            <a:r>
              <a:rPr lang="en-GB" baseline="0" dirty="0" smtClean="0"/>
              <a:t>.’ (</a:t>
            </a:r>
            <a:r>
              <a:rPr lang="en-GB" baseline="0" dirty="0" err="1" smtClean="0"/>
              <a:t>Falso</a:t>
            </a:r>
            <a:r>
              <a:rPr lang="en-GB" baseline="0" dirty="0" smtClean="0"/>
              <a:t> – </a:t>
            </a:r>
            <a:r>
              <a:rPr lang="en-GB" baseline="0" dirty="0" err="1" smtClean="0"/>
              <a:t>corre</a:t>
            </a:r>
            <a:r>
              <a:rPr lang="en-GB" baseline="0" dirty="0" smtClean="0"/>
              <a:t> </a:t>
            </a:r>
            <a:r>
              <a:rPr lang="en-GB" baseline="0" dirty="0" err="1" smtClean="0"/>
              <a:t>por</a:t>
            </a:r>
            <a:r>
              <a:rPr lang="en-GB" baseline="0" dirty="0" smtClean="0"/>
              <a:t> el </a:t>
            </a:r>
            <a:r>
              <a:rPr lang="en-GB" baseline="0" dirty="0" err="1" smtClean="0"/>
              <a:t>parque</a:t>
            </a:r>
            <a:r>
              <a:rPr lang="en-GB" baseline="0" dirty="0" smtClean="0"/>
              <a:t> </a:t>
            </a:r>
            <a:r>
              <a:rPr lang="en-GB" baseline="0" dirty="0" err="1" smtClean="0"/>
              <a:t>por</a:t>
            </a:r>
            <a:r>
              <a:rPr lang="en-GB" baseline="0" dirty="0" smtClean="0"/>
              <a:t> la </a:t>
            </a:r>
            <a:r>
              <a:rPr lang="en-GB" baseline="0" dirty="0" err="1" smtClean="0"/>
              <a:t>mañana</a:t>
            </a:r>
            <a:r>
              <a:rPr lang="en-GB" baseline="0" dirty="0" smtClean="0"/>
              <a:t>.)  Extension: students correct the false statements in Spanish.</a:t>
            </a:r>
          </a:p>
          <a:p>
            <a:endParaRPr lang="en-GB" dirty="0" smtClean="0"/>
          </a:p>
          <a:p>
            <a:r>
              <a:rPr lang="en-GB" dirty="0" smtClean="0"/>
              <a:t>Vocabulary recapped here is</a:t>
            </a:r>
            <a:r>
              <a:rPr lang="en-GB" baseline="0" dirty="0" smtClean="0"/>
              <a:t> from </a:t>
            </a:r>
            <a:r>
              <a:rPr lang="en-GB" dirty="0" smtClean="0"/>
              <a:t>3.1.4</a:t>
            </a:r>
            <a:r>
              <a:rPr lang="en-GB" baseline="0" dirty="0" smtClean="0"/>
              <a:t> (</a:t>
            </a:r>
            <a:r>
              <a:rPr lang="en-GB" dirty="0" err="1" smtClean="0"/>
              <a:t>beber</a:t>
            </a:r>
            <a:r>
              <a:rPr lang="en-GB" dirty="0" smtClean="0"/>
              <a:t> [1085]; comer [347]; leer [209]; </a:t>
            </a:r>
            <a:r>
              <a:rPr lang="en-GB" dirty="0" err="1" smtClean="0"/>
              <a:t>agua</a:t>
            </a:r>
            <a:r>
              <a:rPr lang="en-GB" baseline="0" dirty="0" smtClean="0"/>
              <a:t> [204]) and 2.1.4 (</a:t>
            </a:r>
            <a:r>
              <a:rPr lang="es-ES" baseline="0" dirty="0" smtClean="0"/>
              <a:t>noche [164]; tarde² [392]; mañana [402]</a:t>
            </a:r>
            <a:r>
              <a:rPr lang="en-GB" baseline="0" dirty="0" smtClean="0"/>
              <a:t>). This will be needed later on in the sequence of activities.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1825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activity combines the two sets of vocabulary to be revisited as per</a:t>
            </a:r>
            <a:r>
              <a:rPr lang="en-GB" baseline="0" dirty="0" smtClean="0"/>
              <a:t> the cycle of revisiting in the </a:t>
            </a:r>
            <a:r>
              <a:rPr lang="en-GB" baseline="0" dirty="0" err="1" smtClean="0"/>
              <a:t>SoW.</a:t>
            </a:r>
            <a:r>
              <a:rPr lang="en-GB" baseline="0" dirty="0" smtClean="0"/>
              <a:t>  Before pressing play, teachers may wish to give students 3-5 </a:t>
            </a:r>
            <a:r>
              <a:rPr lang="en-GB" baseline="0" dirty="0" err="1" smtClean="0"/>
              <a:t>mins</a:t>
            </a:r>
            <a:r>
              <a:rPr lang="en-GB" baseline="0" dirty="0" smtClean="0"/>
              <a:t> in pairs/groups to think about the Spanish for the key verbs/words to help them prepare for the task.  Depending on the ability group, teachers may wish to encourage students to look back in their exercise books for any words they cannot readily recall.</a:t>
            </a:r>
          </a:p>
          <a:p>
            <a:pPr marL="0" lvl="0" indent="0" algn="l" rtl="0">
              <a:spcBef>
                <a:spcPts val="0"/>
              </a:spcBef>
              <a:spcAft>
                <a:spcPts val="0"/>
              </a:spcAft>
              <a:buNone/>
            </a:pPr>
            <a:endParaRPr lang="en-GB" sz="1200" b="0" i="0" baseline="0" dirty="0" smtClean="0">
              <a:solidFill>
                <a:schemeClr val="dk1"/>
              </a:solidFill>
              <a:latin typeface="+mn-lt"/>
              <a:ea typeface="Calibri"/>
              <a:cs typeface="Calibri"/>
              <a:sym typeface="Calibri"/>
            </a:endParaRPr>
          </a:p>
          <a:p>
            <a:pPr marL="0" lvl="0" indent="0" algn="l" rtl="0">
              <a:spcBef>
                <a:spcPts val="0"/>
              </a:spcBef>
              <a:spcAft>
                <a:spcPts val="0"/>
              </a:spcAft>
              <a:buNone/>
            </a:pPr>
            <a:r>
              <a:rPr lang="en-GB" sz="1200" b="0" i="0" baseline="0" dirty="0" smtClean="0">
                <a:solidFill>
                  <a:schemeClr val="dk1"/>
                </a:solidFill>
                <a:latin typeface="+mn-lt"/>
                <a:ea typeface="Calibri"/>
                <a:cs typeface="Calibri"/>
                <a:sym typeface="Calibri"/>
              </a:rPr>
              <a:t>During the feedback the teacher can further reinforce vocabulary recall by asking why the answer wasn’t one of the other options, asking what would have needed to be heard etc. </a:t>
            </a:r>
          </a:p>
          <a:p>
            <a:pPr marL="0" lvl="0" indent="0" algn="l" rtl="0">
              <a:spcBef>
                <a:spcPts val="0"/>
              </a:spcBef>
              <a:spcAft>
                <a:spcPts val="0"/>
              </a:spcAft>
              <a:buNone/>
            </a:pPr>
            <a:endParaRPr lang="en-GB" sz="1200" b="0" i="0" baseline="0" dirty="0" smtClean="0">
              <a:solidFill>
                <a:schemeClr val="dk1"/>
              </a:solidFill>
              <a:latin typeface="+mn-lt"/>
              <a:ea typeface="Calibri"/>
              <a:cs typeface="Calibri"/>
              <a:sym typeface="Calibri"/>
            </a:endParaRPr>
          </a:p>
          <a:p>
            <a:pPr marL="0" lvl="0" indent="0" algn="l" rtl="0">
              <a:spcBef>
                <a:spcPts val="0"/>
              </a:spcBef>
              <a:spcAft>
                <a:spcPts val="0"/>
              </a:spcAft>
              <a:buNone/>
            </a:pPr>
            <a:r>
              <a:rPr lang="en-GB" sz="1200" b="0" i="0" baseline="0" dirty="0" smtClean="0">
                <a:solidFill>
                  <a:schemeClr val="dk1"/>
                </a:solidFill>
                <a:latin typeface="+mn-lt"/>
                <a:ea typeface="Calibri"/>
                <a:cs typeface="Calibri"/>
                <a:sym typeface="Calibri"/>
              </a:rPr>
              <a:t>To add a further challenge, you could also remove the adverb/time phrase in the first column and ask students to write the English.</a:t>
            </a:r>
          </a:p>
          <a:p>
            <a:pPr marL="0" lvl="0" indent="0" algn="l" rtl="0">
              <a:spcBef>
                <a:spcPts val="0"/>
              </a:spcBef>
              <a:spcAft>
                <a:spcPts val="0"/>
              </a:spcAft>
              <a:buNone/>
            </a:pPr>
            <a:endParaRPr lang="en-GB" sz="1200" b="0" i="0" dirty="0" smtClean="0">
              <a:solidFill>
                <a:schemeClr val="dk1"/>
              </a:solidFill>
              <a:latin typeface="+mn-lt"/>
              <a:ea typeface="Calibri"/>
              <a:cs typeface="Calibri"/>
              <a:sym typeface="Calibri"/>
            </a:endParaRPr>
          </a:p>
          <a:p>
            <a:pPr marL="0" lvl="0" indent="0" algn="l" rtl="0">
              <a:spcBef>
                <a:spcPts val="0"/>
              </a:spcBef>
              <a:spcAft>
                <a:spcPts val="0"/>
              </a:spcAft>
              <a:buNone/>
            </a:pPr>
            <a:r>
              <a:rPr lang="en-GB" sz="1200" b="0" i="0" dirty="0" smtClean="0">
                <a:solidFill>
                  <a:schemeClr val="dk1"/>
                </a:solidFill>
                <a:latin typeface="+mn-lt"/>
                <a:ea typeface="Calibri"/>
                <a:cs typeface="Calibri"/>
                <a:sym typeface="Calibri"/>
              </a:rPr>
              <a:t>3.1, week 1: </a:t>
            </a:r>
            <a:r>
              <a:rPr lang="en-GB" sz="1200" b="0" i="0" dirty="0" err="1" smtClean="0">
                <a:solidFill>
                  <a:schemeClr val="dk1"/>
                </a:solidFill>
                <a:latin typeface="+mn-lt"/>
                <a:ea typeface="Calibri"/>
                <a:cs typeface="Calibri"/>
                <a:sym typeface="Calibri"/>
              </a:rPr>
              <a:t>viajar</a:t>
            </a:r>
            <a:r>
              <a:rPr lang="en-GB" sz="1200" b="0" i="0" dirty="0" smtClean="0">
                <a:solidFill>
                  <a:schemeClr val="dk1"/>
                </a:solidFill>
                <a:latin typeface="+mn-lt"/>
                <a:ea typeface="Calibri"/>
                <a:cs typeface="Calibri"/>
                <a:sym typeface="Calibri"/>
              </a:rPr>
              <a:t> (a) [902]; </a:t>
            </a:r>
            <a:r>
              <a:rPr lang="en-GB" sz="1200" b="0" i="0" dirty="0" err="1" smtClean="0">
                <a:solidFill>
                  <a:schemeClr val="dk1"/>
                </a:solidFill>
                <a:latin typeface="+mn-lt"/>
                <a:ea typeface="Calibri"/>
                <a:cs typeface="Calibri"/>
                <a:sym typeface="Calibri"/>
              </a:rPr>
              <a:t>disfrutar</a:t>
            </a:r>
            <a:r>
              <a:rPr lang="en-GB" sz="1200" b="0" i="0" dirty="0" smtClean="0">
                <a:solidFill>
                  <a:schemeClr val="dk1"/>
                </a:solidFill>
                <a:latin typeface="+mn-lt"/>
                <a:ea typeface="Calibri"/>
                <a:cs typeface="Calibri"/>
                <a:sym typeface="Calibri"/>
              </a:rPr>
              <a:t> [939]; </a:t>
            </a:r>
            <a:r>
              <a:rPr lang="en-GB" sz="1200" b="0" i="0" dirty="0" err="1" smtClean="0">
                <a:solidFill>
                  <a:schemeClr val="dk1"/>
                </a:solidFill>
                <a:latin typeface="+mn-lt"/>
                <a:ea typeface="Calibri"/>
                <a:cs typeface="Calibri"/>
                <a:sym typeface="Calibri"/>
              </a:rPr>
              <a:t>montar</a:t>
            </a:r>
            <a:r>
              <a:rPr lang="en-GB" sz="1200" b="0" i="0" dirty="0" smtClean="0">
                <a:solidFill>
                  <a:schemeClr val="dk1"/>
                </a:solidFill>
                <a:latin typeface="+mn-lt"/>
                <a:ea typeface="Calibri"/>
                <a:cs typeface="Calibri"/>
                <a:sym typeface="Calibri"/>
              </a:rPr>
              <a:t> [1446]; vacaciones [2641]; </a:t>
            </a:r>
            <a:r>
              <a:rPr lang="en-GB" sz="1200" b="0" i="0" dirty="0" err="1" smtClean="0">
                <a:solidFill>
                  <a:schemeClr val="dk1"/>
                </a:solidFill>
                <a:latin typeface="+mn-lt"/>
                <a:ea typeface="Calibri"/>
                <a:cs typeface="Calibri"/>
                <a:sym typeface="Calibri"/>
              </a:rPr>
              <a:t>montaña</a:t>
            </a:r>
            <a:r>
              <a:rPr lang="en-GB" sz="1200" b="0" i="0" dirty="0" smtClean="0">
                <a:solidFill>
                  <a:schemeClr val="dk1"/>
                </a:solidFill>
                <a:latin typeface="+mn-lt"/>
                <a:ea typeface="Calibri"/>
                <a:cs typeface="Calibri"/>
                <a:sym typeface="Calibri"/>
              </a:rPr>
              <a:t> [1464]; </a:t>
            </a:r>
            <a:r>
              <a:rPr lang="en-GB" sz="1200" b="0" i="0" dirty="0" err="1" smtClean="0">
                <a:solidFill>
                  <a:schemeClr val="dk1"/>
                </a:solidFill>
                <a:latin typeface="+mn-lt"/>
                <a:ea typeface="Calibri"/>
                <a:cs typeface="Calibri"/>
                <a:sym typeface="Calibri"/>
              </a:rPr>
              <a:t>julio</a:t>
            </a:r>
            <a:r>
              <a:rPr lang="en-GB" sz="1200" b="0" i="0" dirty="0" smtClean="0">
                <a:solidFill>
                  <a:schemeClr val="dk1"/>
                </a:solidFill>
                <a:latin typeface="+mn-lt"/>
                <a:ea typeface="Calibri"/>
                <a:cs typeface="Calibri"/>
                <a:sym typeface="Calibri"/>
              </a:rPr>
              <a:t> [659]; </a:t>
            </a:r>
            <a:r>
              <a:rPr lang="en-GB" sz="1200" b="0" i="0" dirty="0" err="1" smtClean="0">
                <a:solidFill>
                  <a:schemeClr val="dk1"/>
                </a:solidFill>
                <a:latin typeface="+mn-lt"/>
                <a:ea typeface="Calibri"/>
                <a:cs typeface="Calibri"/>
                <a:sym typeface="Calibri"/>
              </a:rPr>
              <a:t>agosto</a:t>
            </a:r>
            <a:r>
              <a:rPr lang="en-GB" sz="1200" b="0" i="0" dirty="0" smtClean="0">
                <a:solidFill>
                  <a:schemeClr val="dk1"/>
                </a:solidFill>
                <a:latin typeface="+mn-lt"/>
                <a:ea typeface="Calibri"/>
                <a:cs typeface="Calibri"/>
                <a:sym typeface="Calibri"/>
              </a:rPr>
              <a:t> [931]; de</a:t>
            </a:r>
            <a:r>
              <a:rPr lang="en-GB" sz="1200" b="0" i="0" dirty="0" smtClean="0">
                <a:solidFill>
                  <a:schemeClr val="dk1"/>
                </a:solidFill>
                <a:latin typeface="Century Gothic" panose="020B0502020202020204" pitchFamily="34" charset="0"/>
                <a:ea typeface="Calibri"/>
                <a:cs typeface="Calibri"/>
                <a:sym typeface="Calibri"/>
              </a:rPr>
              <a:t>² [2];</a:t>
            </a:r>
            <a:r>
              <a:rPr lang="en-GB" sz="1200" b="0" i="0" dirty="0" smtClean="0">
                <a:solidFill>
                  <a:schemeClr val="dk1"/>
                </a:solidFill>
                <a:latin typeface="+mn-lt"/>
                <a:ea typeface="Calibri"/>
                <a:cs typeface="Calibri"/>
                <a:sym typeface="Calibri"/>
              </a:rPr>
              <a:t> </a:t>
            </a:r>
            <a:r>
              <a:rPr lang="en-GB" sz="1200" b="0" i="0" dirty="0" err="1" smtClean="0">
                <a:solidFill>
                  <a:schemeClr val="dk1"/>
                </a:solidFill>
                <a:latin typeface="+mn-lt"/>
                <a:ea typeface="Calibri"/>
                <a:cs typeface="Calibri"/>
                <a:sym typeface="Calibri"/>
              </a:rPr>
              <a:t>Francia</a:t>
            </a:r>
            <a:r>
              <a:rPr lang="en-GB" sz="1200" b="0" i="0" dirty="0" smtClean="0">
                <a:solidFill>
                  <a:schemeClr val="dk1"/>
                </a:solidFill>
                <a:latin typeface="+mn-lt"/>
                <a:ea typeface="Calibri"/>
                <a:cs typeface="Calibri"/>
                <a:sym typeface="Calibri"/>
              </a:rPr>
              <a:t> [N/A]; mar [480]; durante [139]; </a:t>
            </a:r>
            <a:r>
              <a:rPr lang="en-GB" sz="1200" b="0" i="0" dirty="0" err="1" smtClean="0">
                <a:solidFill>
                  <a:schemeClr val="dk1"/>
                </a:solidFill>
                <a:latin typeface="+mn-lt"/>
                <a:ea typeface="Calibri"/>
                <a:cs typeface="Calibri"/>
                <a:sym typeface="Calibri"/>
              </a:rPr>
              <a:t>normalmente</a:t>
            </a:r>
            <a:r>
              <a:rPr lang="en-GB" sz="1200" b="0" i="0" dirty="0" smtClean="0">
                <a:solidFill>
                  <a:schemeClr val="dk1"/>
                </a:solidFill>
                <a:latin typeface="+mn-lt"/>
                <a:ea typeface="Calibri"/>
                <a:cs typeface="Calibri"/>
                <a:sym typeface="Calibri"/>
              </a:rPr>
              <a:t> [1696]; </a:t>
            </a:r>
            <a:r>
              <a:rPr lang="en-GB" sz="1200" b="0" i="0" dirty="0" err="1" smtClean="0">
                <a:solidFill>
                  <a:schemeClr val="dk1"/>
                </a:solidFill>
                <a:latin typeface="+mn-lt"/>
                <a:ea typeface="Calibri"/>
                <a:cs typeface="Calibri"/>
                <a:sym typeface="Calibri"/>
              </a:rPr>
              <a:t>cada</a:t>
            </a:r>
            <a:r>
              <a:rPr lang="en-GB" sz="1200" b="0" i="0" dirty="0" smtClean="0">
                <a:solidFill>
                  <a:schemeClr val="dk1"/>
                </a:solidFill>
                <a:latin typeface="+mn-lt"/>
                <a:ea typeface="Calibri"/>
                <a:cs typeface="Calibri"/>
                <a:sym typeface="Calibri"/>
              </a:rPr>
              <a:t> [107]</a:t>
            </a:r>
          </a:p>
          <a:p>
            <a:pPr marL="0" lvl="0" indent="0" algn="l" rtl="0">
              <a:spcBef>
                <a:spcPts val="0"/>
              </a:spcBef>
              <a:spcAft>
                <a:spcPts val="0"/>
              </a:spcAft>
              <a:buNone/>
            </a:pPr>
            <a:endParaRPr lang="en-GB" sz="1200" b="0" i="0" dirty="0" smtClean="0">
              <a:solidFill>
                <a:schemeClr val="dk1"/>
              </a:solidFill>
              <a:latin typeface="+mn-lt"/>
              <a:ea typeface="Calibri"/>
              <a:cs typeface="Calibri"/>
              <a:sym typeface="Calibri"/>
            </a:endParaRPr>
          </a:p>
          <a:p>
            <a:pPr marL="0" lvl="0" indent="0" algn="l" rtl="0">
              <a:spcBef>
                <a:spcPts val="0"/>
              </a:spcBef>
              <a:spcAft>
                <a:spcPts val="0"/>
              </a:spcAft>
              <a:buNone/>
            </a:pPr>
            <a:r>
              <a:rPr lang="en-GB" sz="1200" b="0" i="0" dirty="0" smtClean="0">
                <a:solidFill>
                  <a:schemeClr val="dk1"/>
                </a:solidFill>
                <a:latin typeface="+mn-lt"/>
                <a:ea typeface="Calibri"/>
                <a:cs typeface="Calibri"/>
                <a:sym typeface="Calibri"/>
              </a:rPr>
              <a:t>2.2, week 1: </a:t>
            </a:r>
            <a:r>
              <a:rPr lang="es-ES" sz="1200" b="0" i="0" dirty="0" smtClean="0">
                <a:solidFill>
                  <a:schemeClr val="dk1"/>
                </a:solidFill>
                <a:latin typeface="+mn-lt"/>
                <a:ea typeface="Calibri"/>
                <a:cs typeface="Calibri"/>
                <a:sym typeface="Calibri"/>
              </a:rPr>
              <a:t>trabajar [174]; buscar [179]; descansar [1749]; llevar² [75]; preparar [570]; comida [906]; animal [322]; pasar [68]; tiempo [80]; campo [342]; junto[s] [149]; solo [181]</a:t>
            </a:r>
          </a:p>
          <a:p>
            <a:pPr marL="0" lvl="0" indent="0" algn="l" rtl="0">
              <a:spcBef>
                <a:spcPts val="0"/>
              </a:spcBef>
              <a:spcAft>
                <a:spcPts val="0"/>
              </a:spcAft>
              <a:buNone/>
            </a:pPr>
            <a:endParaRPr lang="es-ES" sz="1200" b="0" i="0" dirty="0" smtClean="0">
              <a:solidFill>
                <a:schemeClr val="dk1"/>
              </a:solidFill>
              <a:latin typeface="+mn-lt"/>
              <a:ea typeface="Calibri"/>
              <a:cs typeface="Calibri"/>
              <a:sym typeface="Calibri"/>
            </a:endParaRPr>
          </a:p>
          <a:p>
            <a:pPr marL="0" lvl="0" indent="0" algn="l" rtl="0">
              <a:spcBef>
                <a:spcPts val="0"/>
              </a:spcBef>
              <a:spcAft>
                <a:spcPts val="0"/>
              </a:spcAft>
              <a:buNone/>
            </a:pPr>
            <a:r>
              <a:rPr lang="es-ES" sz="1200" b="0" i="0" dirty="0" smtClean="0">
                <a:solidFill>
                  <a:schemeClr val="dk1"/>
                </a:solidFill>
                <a:latin typeface="+mn-lt"/>
                <a:ea typeface="Calibri"/>
                <a:cs typeface="Calibri"/>
                <a:sym typeface="Calibri"/>
              </a:rPr>
              <a:t>TRANSCRIPT</a:t>
            </a:r>
          </a:p>
          <a:p>
            <a:r>
              <a:rPr lang="en-GB" sz="1200" dirty="0" smtClean="0">
                <a:solidFill>
                  <a:srgbClr val="002060"/>
                </a:solidFill>
              </a:rPr>
              <a:t>1. </a:t>
            </a:r>
            <a:r>
              <a:rPr lang="en-GB" sz="1200" dirty="0" err="1" smtClean="0">
                <a:solidFill>
                  <a:srgbClr val="002060"/>
                </a:solidFill>
              </a:rPr>
              <a:t>Normalmente</a:t>
            </a:r>
            <a:r>
              <a:rPr lang="en-GB" sz="1200" dirty="0" smtClean="0">
                <a:solidFill>
                  <a:srgbClr val="002060"/>
                </a:solidFill>
              </a:rPr>
              <a:t> </a:t>
            </a:r>
            <a:r>
              <a:rPr lang="en-GB" sz="1200" dirty="0" err="1" smtClean="0">
                <a:solidFill>
                  <a:srgbClr val="002060"/>
                </a:solidFill>
              </a:rPr>
              <a:t>preparo</a:t>
            </a:r>
            <a:r>
              <a:rPr lang="en-GB" sz="1200" dirty="0" smtClean="0">
                <a:solidFill>
                  <a:srgbClr val="002060"/>
                </a:solidFill>
              </a:rPr>
              <a:t> la comida y </a:t>
            </a:r>
            <a:r>
              <a:rPr lang="en-GB" sz="1200" dirty="0" err="1" smtClean="0">
                <a:solidFill>
                  <a:srgbClr val="002060"/>
                </a:solidFill>
              </a:rPr>
              <a:t>trabajo</a:t>
            </a:r>
            <a:r>
              <a:rPr lang="en-GB" sz="1200" dirty="0" smtClean="0">
                <a:solidFill>
                  <a:srgbClr val="002060"/>
                </a:solidFill>
              </a:rPr>
              <a:t> sola</a:t>
            </a:r>
            <a:r>
              <a:rPr lang="en-GB" sz="1200" baseline="0" dirty="0" smtClean="0">
                <a:solidFill>
                  <a:srgbClr val="002060"/>
                </a:solidFill>
              </a:rPr>
              <a:t> en el campo.</a:t>
            </a:r>
            <a:endParaRPr lang="en-GB" sz="1200" dirty="0" smtClean="0">
              <a:solidFill>
                <a:srgbClr val="002060"/>
              </a:solidFill>
            </a:endParaRPr>
          </a:p>
          <a:p>
            <a:r>
              <a:rPr lang="en-GB" sz="1200" dirty="0" smtClean="0">
                <a:solidFill>
                  <a:srgbClr val="002060"/>
                </a:solidFill>
              </a:rPr>
              <a:t>2. </a:t>
            </a:r>
            <a:r>
              <a:rPr lang="en-GB" sz="1200" dirty="0" err="1" smtClean="0">
                <a:solidFill>
                  <a:srgbClr val="002060"/>
                </a:solidFill>
              </a:rPr>
              <a:t>Cada</a:t>
            </a:r>
            <a:r>
              <a:rPr lang="en-GB" sz="1200" dirty="0" smtClean="0">
                <a:solidFill>
                  <a:srgbClr val="002060"/>
                </a:solidFill>
              </a:rPr>
              <a:t> lunes </a:t>
            </a:r>
            <a:r>
              <a:rPr lang="en-GB" sz="1200" dirty="0" err="1" smtClean="0">
                <a:solidFill>
                  <a:srgbClr val="002060"/>
                </a:solidFill>
              </a:rPr>
              <a:t>descanso</a:t>
            </a:r>
            <a:r>
              <a:rPr lang="en-GB" sz="1200" dirty="0" smtClean="0">
                <a:solidFill>
                  <a:srgbClr val="002060"/>
                </a:solidFill>
              </a:rPr>
              <a:t> </a:t>
            </a:r>
            <a:r>
              <a:rPr lang="en-GB" sz="1200" dirty="0" err="1" smtClean="0">
                <a:solidFill>
                  <a:srgbClr val="002060"/>
                </a:solidFill>
              </a:rPr>
              <a:t>por</a:t>
            </a:r>
            <a:r>
              <a:rPr lang="en-GB" sz="1200" dirty="0" smtClean="0">
                <a:solidFill>
                  <a:srgbClr val="002060"/>
                </a:solidFill>
              </a:rPr>
              <a:t> la tarde y </a:t>
            </a:r>
            <a:r>
              <a:rPr lang="en-GB" sz="1200" dirty="0" err="1" smtClean="0">
                <a:solidFill>
                  <a:srgbClr val="002060"/>
                </a:solidFill>
              </a:rPr>
              <a:t>paso</a:t>
            </a:r>
            <a:r>
              <a:rPr lang="en-GB" sz="1200" dirty="0" smtClean="0">
                <a:solidFill>
                  <a:srgbClr val="002060"/>
                </a:solidFill>
              </a:rPr>
              <a:t> </a:t>
            </a:r>
            <a:r>
              <a:rPr lang="en-GB" sz="1200" dirty="0" err="1" smtClean="0">
                <a:solidFill>
                  <a:srgbClr val="002060"/>
                </a:solidFill>
              </a:rPr>
              <a:t>tiempo</a:t>
            </a:r>
            <a:r>
              <a:rPr lang="en-GB" sz="1200" dirty="0" smtClean="0">
                <a:solidFill>
                  <a:srgbClr val="002060"/>
                </a:solidFill>
              </a:rPr>
              <a:t> con </a:t>
            </a:r>
            <a:r>
              <a:rPr lang="en-GB" sz="1200" dirty="0" err="1" smtClean="0">
                <a:solidFill>
                  <a:srgbClr val="002060"/>
                </a:solidFill>
              </a:rPr>
              <a:t>los</a:t>
            </a:r>
            <a:r>
              <a:rPr lang="en-GB" sz="1200" dirty="0" smtClean="0">
                <a:solidFill>
                  <a:srgbClr val="002060"/>
                </a:solidFill>
              </a:rPr>
              <a:t> </a:t>
            </a:r>
            <a:r>
              <a:rPr lang="en-GB" sz="1200" dirty="0" err="1" smtClean="0">
                <a:solidFill>
                  <a:srgbClr val="002060"/>
                </a:solidFill>
              </a:rPr>
              <a:t>animales</a:t>
            </a:r>
            <a:r>
              <a:rPr lang="en-GB" sz="1200" dirty="0" smtClean="0">
                <a:solidFill>
                  <a:srgbClr val="002060"/>
                </a:solidFill>
              </a:rPr>
              <a:t> .</a:t>
            </a:r>
          </a:p>
          <a:p>
            <a:r>
              <a:rPr lang="en-GB" sz="1200" dirty="0" smtClean="0">
                <a:solidFill>
                  <a:srgbClr val="002060"/>
                </a:solidFill>
              </a:rPr>
              <a:t>3. En </a:t>
            </a:r>
            <a:r>
              <a:rPr lang="en-GB" sz="1200" dirty="0" err="1" smtClean="0">
                <a:solidFill>
                  <a:srgbClr val="002060"/>
                </a:solidFill>
              </a:rPr>
              <a:t>julio</a:t>
            </a:r>
            <a:r>
              <a:rPr lang="en-GB" sz="1200" dirty="0" smtClean="0">
                <a:solidFill>
                  <a:srgbClr val="002060"/>
                </a:solidFill>
              </a:rPr>
              <a:t> </a:t>
            </a:r>
            <a:r>
              <a:rPr lang="en-GB" sz="1200" dirty="0" err="1" smtClean="0">
                <a:solidFill>
                  <a:srgbClr val="002060"/>
                </a:solidFill>
              </a:rPr>
              <a:t>trabajo</a:t>
            </a:r>
            <a:r>
              <a:rPr lang="en-GB" sz="1200" dirty="0" smtClean="0">
                <a:solidFill>
                  <a:srgbClr val="002060"/>
                </a:solidFill>
              </a:rPr>
              <a:t> en las </a:t>
            </a:r>
            <a:r>
              <a:rPr lang="en-GB" sz="1200" dirty="0" err="1" smtClean="0">
                <a:solidFill>
                  <a:srgbClr val="002060"/>
                </a:solidFill>
              </a:rPr>
              <a:t>montañas</a:t>
            </a:r>
            <a:r>
              <a:rPr lang="en-GB" sz="1200" dirty="0" smtClean="0">
                <a:solidFill>
                  <a:srgbClr val="002060"/>
                </a:solidFill>
              </a:rPr>
              <a:t> con</a:t>
            </a:r>
            <a:r>
              <a:rPr lang="en-GB" sz="1200" baseline="0" dirty="0" smtClean="0">
                <a:solidFill>
                  <a:srgbClr val="002060"/>
                </a:solidFill>
              </a:rPr>
              <a:t> amigos de </a:t>
            </a:r>
            <a:r>
              <a:rPr lang="en-GB" sz="1200" baseline="0" dirty="0" err="1" smtClean="0">
                <a:solidFill>
                  <a:srgbClr val="002060"/>
                </a:solidFill>
              </a:rPr>
              <a:t>Francia</a:t>
            </a:r>
            <a:r>
              <a:rPr lang="en-GB" sz="1200" baseline="0" dirty="0" smtClean="0">
                <a:solidFill>
                  <a:srgbClr val="002060"/>
                </a:solidFill>
              </a:rPr>
              <a:t>.</a:t>
            </a:r>
            <a:endParaRPr lang="en-GB" sz="1200" dirty="0" smtClean="0">
              <a:solidFill>
                <a:srgbClr val="002060"/>
              </a:solidFill>
            </a:endParaRPr>
          </a:p>
          <a:p>
            <a:r>
              <a:rPr lang="en-GB" sz="1200" dirty="0" smtClean="0">
                <a:solidFill>
                  <a:srgbClr val="002060"/>
                </a:solidFill>
              </a:rPr>
              <a:t>4. En </a:t>
            </a:r>
            <a:r>
              <a:rPr lang="en-GB" sz="1200" dirty="0" err="1" smtClean="0">
                <a:solidFill>
                  <a:srgbClr val="002060"/>
                </a:solidFill>
              </a:rPr>
              <a:t>agosto</a:t>
            </a:r>
            <a:r>
              <a:rPr lang="en-GB" sz="1200" dirty="0" smtClean="0">
                <a:solidFill>
                  <a:srgbClr val="002060"/>
                </a:solidFill>
              </a:rPr>
              <a:t> </a:t>
            </a:r>
            <a:r>
              <a:rPr lang="en-GB" sz="1200" dirty="0" err="1" smtClean="0">
                <a:solidFill>
                  <a:srgbClr val="002060"/>
                </a:solidFill>
              </a:rPr>
              <a:t>viajo</a:t>
            </a:r>
            <a:r>
              <a:rPr lang="en-GB" sz="1200" dirty="0" smtClean="0">
                <a:solidFill>
                  <a:srgbClr val="002060"/>
                </a:solidFill>
              </a:rPr>
              <a:t> a </a:t>
            </a:r>
            <a:r>
              <a:rPr lang="en-GB" sz="1200" dirty="0" err="1" smtClean="0">
                <a:solidFill>
                  <a:srgbClr val="002060"/>
                </a:solidFill>
              </a:rPr>
              <a:t>Francia</a:t>
            </a:r>
            <a:r>
              <a:rPr lang="en-GB" sz="1200" dirty="0" smtClean="0">
                <a:solidFill>
                  <a:srgbClr val="002060"/>
                </a:solidFill>
              </a:rPr>
              <a:t>.</a:t>
            </a:r>
            <a:r>
              <a:rPr lang="en-GB" sz="1200" baseline="0" dirty="0" smtClean="0">
                <a:solidFill>
                  <a:srgbClr val="002060"/>
                </a:solidFill>
              </a:rPr>
              <a:t> </a:t>
            </a:r>
            <a:r>
              <a:rPr lang="en-GB" sz="1200" baseline="0" dirty="0" err="1" smtClean="0">
                <a:solidFill>
                  <a:srgbClr val="002060"/>
                </a:solidFill>
              </a:rPr>
              <a:t>D</a:t>
            </a:r>
            <a:r>
              <a:rPr lang="en-GB" sz="1200" dirty="0" err="1" smtClean="0">
                <a:solidFill>
                  <a:srgbClr val="002060"/>
                </a:solidFill>
              </a:rPr>
              <a:t>isfruto</a:t>
            </a:r>
            <a:r>
              <a:rPr lang="en-GB" sz="1200" dirty="0" smtClean="0">
                <a:solidFill>
                  <a:srgbClr val="002060"/>
                </a:solidFill>
              </a:rPr>
              <a:t> la</a:t>
            </a:r>
            <a:r>
              <a:rPr lang="en-GB" sz="1200" baseline="0" dirty="0" smtClean="0">
                <a:solidFill>
                  <a:srgbClr val="002060"/>
                </a:solidFill>
              </a:rPr>
              <a:t> comida y el mar.</a:t>
            </a:r>
            <a:endParaRPr lang="en-GB" sz="1200" dirty="0" smtClean="0">
              <a:solidFill>
                <a:srgbClr val="002060"/>
              </a:solidFill>
            </a:endParaRPr>
          </a:p>
          <a:p>
            <a:r>
              <a:rPr lang="en-GB" sz="1200" dirty="0" smtClean="0">
                <a:solidFill>
                  <a:srgbClr val="002060"/>
                </a:solidFill>
              </a:rPr>
              <a:t>5. Durante las vacaciones </a:t>
            </a:r>
            <a:r>
              <a:rPr lang="en-GB" sz="1200" dirty="0" err="1" smtClean="0">
                <a:solidFill>
                  <a:srgbClr val="002060"/>
                </a:solidFill>
              </a:rPr>
              <a:t>montamos</a:t>
            </a:r>
            <a:r>
              <a:rPr lang="en-GB" sz="1200" dirty="0" smtClean="0">
                <a:solidFill>
                  <a:srgbClr val="002060"/>
                </a:solidFill>
              </a:rPr>
              <a:t> a </a:t>
            </a:r>
            <a:r>
              <a:rPr lang="en-GB" sz="1200" dirty="0" err="1" smtClean="0">
                <a:solidFill>
                  <a:srgbClr val="002060"/>
                </a:solidFill>
              </a:rPr>
              <a:t>caballo</a:t>
            </a:r>
            <a:r>
              <a:rPr lang="en-GB" sz="1200" dirty="0" smtClean="0">
                <a:solidFill>
                  <a:srgbClr val="002060"/>
                </a:solidFill>
              </a:rPr>
              <a:t> y </a:t>
            </a:r>
            <a:r>
              <a:rPr lang="en-GB" sz="1200" dirty="0" err="1" smtClean="0">
                <a:solidFill>
                  <a:srgbClr val="002060"/>
                </a:solidFill>
              </a:rPr>
              <a:t>buscamos</a:t>
            </a:r>
            <a:r>
              <a:rPr lang="en-GB" sz="1200" dirty="0" smtClean="0">
                <a:solidFill>
                  <a:srgbClr val="002060"/>
                </a:solidFill>
              </a:rPr>
              <a:t> comida </a:t>
            </a:r>
            <a:r>
              <a:rPr lang="en-GB" sz="1200" dirty="0" err="1" smtClean="0">
                <a:solidFill>
                  <a:srgbClr val="002060"/>
                </a:solidFill>
              </a:rPr>
              <a:t>rica</a:t>
            </a:r>
            <a:r>
              <a:rPr lang="en-GB" sz="1200" dirty="0" smtClean="0">
                <a:solidFill>
                  <a:srgbClr val="002060"/>
                </a:solidFill>
              </a:rPr>
              <a:t> </a:t>
            </a:r>
            <a:r>
              <a:rPr lang="en-GB" sz="1200" dirty="0" err="1" smtClean="0">
                <a:solidFill>
                  <a:srgbClr val="002060"/>
                </a:solidFill>
              </a:rPr>
              <a:t>juntos</a:t>
            </a:r>
            <a:r>
              <a:rPr lang="en-GB" sz="1200" dirty="0" smtClean="0">
                <a:solidFill>
                  <a:srgbClr val="002060"/>
                </a:solidFill>
              </a:rPr>
              <a:t>.</a:t>
            </a:r>
          </a:p>
          <a:p>
            <a:pPr marL="0" lvl="0" indent="0" algn="l" rtl="0">
              <a:spcBef>
                <a:spcPts val="0"/>
              </a:spcBef>
              <a:spcAft>
                <a:spcPts val="0"/>
              </a:spcAft>
              <a:buNone/>
            </a:pPr>
            <a:endParaRPr lang="en-GB" sz="1200" b="0" i="0" dirty="0" smtClean="0">
              <a:solidFill>
                <a:schemeClr val="dk1"/>
              </a:solidFill>
              <a:latin typeface="+mn-lt"/>
              <a:ea typeface="Calibri"/>
              <a:cs typeface="Calibri"/>
              <a:sym typeface="Calibri"/>
            </a:endParaRPr>
          </a:p>
          <a:p>
            <a:r>
              <a:rPr lang="en-GB" dirty="0" smtClean="0"/>
              <a: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3865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353417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938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8369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29419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467043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288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691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6698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891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7297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05517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7825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image" Target="../media/image5.png"/><Relationship Id="rId7" Type="http://schemas.openxmlformats.org/officeDocument/2006/relationships/audio" Target="../media/audio4.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audio" Target="../media/audio3.wav"/><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a:extLst>
              <a:ext uri="{C183D7F6-B498-43B3-948B-1728B52AA6E4}">
                <adec:decorative xmlns:adec="http://schemas.microsoft.com/office/drawing/2017/decorative" xmlns=""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a:extLst>
                  <a:ext uri="{C183D7F6-B498-43B3-948B-1728B52AA6E4}">
                    <adec:decorative xmlns:adec="http://schemas.microsoft.com/office/drawing/2017/decorative" xmlns=""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0" name="Rectangle 9">
                <a:extLst>
                  <a:ext uri="{C183D7F6-B498-43B3-948B-1728B52AA6E4}">
                    <adec:decorative xmlns:adec="http://schemas.microsoft.com/office/drawing/2017/decorative" xmlns=""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4" name="Isosceles Triangle 3">
              <a:extLst>
                <a:ext uri="{C183D7F6-B498-43B3-948B-1728B52AA6E4}">
                  <adec:decorative xmlns:adec="http://schemas.microsoft.com/office/drawing/2017/decorative" xmlns="" val="1"/>
                </a:ext>
              </a:extLst>
            </p:cNvPr>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5" name="Rectangle 4" descr="background rectangle">
            <a:extLst>
              <a:ext uri="{C183D7F6-B498-43B3-948B-1728B52AA6E4}">
                <adec:decorative xmlns:adec="http://schemas.microsoft.com/office/drawing/2017/decorative" xmlns="" val="1"/>
              </a:ext>
            </a:extLst>
          </p:cNvPr>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7" name="Title 6">
            <a:extLst>
              <a:ext uri="{FF2B5EF4-FFF2-40B4-BE49-F238E27FC236}">
                <a16:creationId xmlns:a16="http://schemas.microsoft.com/office/drawing/2014/main" id="{6D0F618F-69EB-3148-8DB1-113542A1036C}"/>
              </a:ext>
            </a:extLst>
          </p:cNvPr>
          <p:cNvSpPr>
            <a:spLocks noGrp="1"/>
          </p:cNvSpPr>
          <p:nvPr>
            <p:ph type="ctrTitle"/>
          </p:nvPr>
        </p:nvSpPr>
        <p:spPr>
          <a:xfrm>
            <a:off x="30683" y="2382931"/>
            <a:ext cx="3333860" cy="734709"/>
          </a:xfrm>
        </p:spPr>
        <p:txBody>
          <a:bodyPr>
            <a:normAutofit/>
          </a:bodyPr>
          <a:lstStyle/>
          <a:p>
            <a:r>
              <a:rPr lang="en-GB" sz="4000" b="1" dirty="0">
                <a:solidFill>
                  <a:prstClr val="white"/>
                </a:solidFill>
              </a:rPr>
              <a:t>Vocabulary</a:t>
            </a:r>
            <a:endParaRPr lang="en-US" sz="4000" dirty="0"/>
          </a:p>
        </p:txBody>
      </p:sp>
      <p:sp>
        <p:nvSpPr>
          <p:cNvPr id="14" name="Title 3">
            <a:extLst>
              <a:ext uri="{FF2B5EF4-FFF2-40B4-BE49-F238E27FC236}">
                <a16:creationId xmlns:a16="http://schemas.microsoft.com/office/drawing/2014/main" id="{7B424077-B2D5-46AA-BDA8-6FF15DA500E8}"/>
              </a:ext>
            </a:extLst>
          </p:cNvPr>
          <p:cNvSpPr txBox="1">
            <a:spLocks/>
          </p:cNvSpPr>
          <p:nvPr/>
        </p:nvSpPr>
        <p:spPr>
          <a:xfrm>
            <a:off x="210614" y="5016232"/>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Spanish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a:t>
            </a:r>
            <a:r>
              <a:rPr lang="en-GB" sz="2200" dirty="0" smtClean="0">
                <a:solidFill>
                  <a:prstClr val="white"/>
                </a:solidFill>
                <a:latin typeface="Century Gothic" panose="020B0502020202020204" pitchFamily="34" charset="0"/>
              </a:rPr>
              <a:t>3.1</a:t>
            </a:r>
            <a:r>
              <a:rPr kumimoji="0" lang="en-GB" sz="22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 </a:t>
            </a:r>
            <a:r>
              <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Week </a:t>
            </a:r>
            <a:r>
              <a:rPr kumimoji="0" lang="en-GB" sz="22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5 </a:t>
            </a:r>
            <a:endPar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2" name="Title 3">
            <a:extLst>
              <a:ext uri="{FF2B5EF4-FFF2-40B4-BE49-F238E27FC236}">
                <a16:creationId xmlns:a16="http://schemas.microsoft.com/office/drawing/2014/main" id="{AB3692F8-CE33-C34E-B376-364FE77401E4}"/>
              </a:ext>
            </a:extLst>
          </p:cNvPr>
          <p:cNvSpPr txBox="1">
            <a:spLocks/>
          </p:cNvSpPr>
          <p:nvPr/>
        </p:nvSpPr>
        <p:spPr>
          <a:xfrm>
            <a:off x="210614" y="6015125"/>
            <a:ext cx="4627808"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Author name(s): </a:t>
            </a: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Emma Fletcher / </a:t>
            </a:r>
            <a:r>
              <a:rPr lang="en-GB" sz="1400" dirty="0" smtClean="0">
                <a:solidFill>
                  <a:prstClr val="white"/>
                </a:solidFill>
                <a:latin typeface="Century Gothic" panose="020B0502020202020204" pitchFamily="34" charset="0"/>
              </a:rPr>
              <a:t>Blatchington Mill </a:t>
            </a:r>
          </a:p>
          <a:p>
            <a:pPr marL="0" marR="0" lvl="0" indent="0" algn="l" defTabSz="914400" rtl="0" eaLnBrk="1" fontAlgn="auto" latinLnBrk="0" hangingPunct="1">
              <a:lnSpc>
                <a:spcPct val="90000"/>
              </a:lnSpc>
              <a:spcBef>
                <a:spcPct val="0"/>
              </a:spcBef>
              <a:spcAft>
                <a:spcPts val="600"/>
              </a:spcAft>
              <a:buClrTx/>
              <a:buSzTx/>
              <a:buFontTx/>
              <a:buNone/>
              <a:tabLst/>
              <a:defRPr/>
            </a:pPr>
            <a:r>
              <a:rPr lang="en-GB" sz="1400" dirty="0" smtClean="0">
                <a:solidFill>
                  <a:prstClr val="white"/>
                </a:solidFill>
                <a:latin typeface="Century Gothic" panose="020B0502020202020204" pitchFamily="34" charset="0"/>
              </a:rPr>
              <a:t>School</a:t>
            </a: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 Hub Teachers / Victoria Hobson / Nick Avery / Rachel Hawkes</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Date </a:t>
            </a: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updated: </a:t>
            </a: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16/05/20</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3799874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1" descr="background rectangle&#10;">
            <a:extLst>
              <a:ext uri="{FF2B5EF4-FFF2-40B4-BE49-F238E27FC236}">
                <a16:creationId xmlns:a16="http://schemas.microsoft.com/office/drawing/2014/main" id="{9268BA27-9508-448E-9915-ACE234D74542}"/>
              </a:ext>
            </a:extLst>
          </p:cNvPr>
          <p:cNvSpPr/>
          <p:nvPr/>
        </p:nvSpPr>
        <p:spPr>
          <a:xfrm>
            <a:off x="10335126" y="93581"/>
            <a:ext cx="168056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itle 2">
            <a:extLst>
              <a:ext uri="{FF2B5EF4-FFF2-40B4-BE49-F238E27FC236}">
                <a16:creationId xmlns:a16="http://schemas.microsoft.com/office/drawing/2014/main" id="{89A9CC99-6E6F-BA4F-8531-09C581FE85E7}"/>
              </a:ext>
            </a:extLst>
          </p:cNvPr>
          <p:cNvSpPr>
            <a:spLocks noGrp="1"/>
          </p:cNvSpPr>
          <p:nvPr>
            <p:ph type="title"/>
          </p:nvPr>
        </p:nvSpPr>
        <p:spPr>
          <a:xfrm>
            <a:off x="10419347" y="-102511"/>
            <a:ext cx="1953126" cy="769039"/>
          </a:xfrm>
        </p:spPr>
        <p:txBody>
          <a:bodyPr>
            <a:normAutofit/>
          </a:bodyPr>
          <a:lstStyle/>
          <a:p>
            <a:r>
              <a:rPr lang="en-GB" sz="1800" b="1" dirty="0" err="1" smtClean="0">
                <a:solidFill>
                  <a:prstClr val="white"/>
                </a:solidFill>
              </a:rPr>
              <a:t>vocabulario</a:t>
            </a:r>
            <a:endParaRPr lang="en-US" sz="1800" dirty="0"/>
          </a:p>
        </p:txBody>
      </p:sp>
      <p:graphicFrame>
        <p:nvGraphicFramePr>
          <p:cNvPr id="4" name="Table 3"/>
          <p:cNvGraphicFramePr>
            <a:graphicFrameLocks noGrp="1"/>
          </p:cNvGraphicFramePr>
          <p:nvPr>
            <p:extLst/>
          </p:nvPr>
        </p:nvGraphicFramePr>
        <p:xfrm>
          <a:off x="4626780" y="448075"/>
          <a:ext cx="5517818" cy="5622305"/>
        </p:xfrm>
        <a:graphic>
          <a:graphicData uri="http://schemas.openxmlformats.org/drawingml/2006/table">
            <a:tbl>
              <a:tblPr firstRow="1" firstCol="1" bandRow="1">
                <a:tableStyleId>{5940675A-B579-460E-94D1-54222C63F5DA}</a:tableStyleId>
              </a:tblPr>
              <a:tblGrid>
                <a:gridCol w="473004">
                  <a:extLst>
                    <a:ext uri="{9D8B030D-6E8A-4147-A177-3AD203B41FA5}">
                      <a16:colId xmlns:a16="http://schemas.microsoft.com/office/drawing/2014/main" val="20000"/>
                    </a:ext>
                  </a:extLst>
                </a:gridCol>
                <a:gridCol w="2275739">
                  <a:extLst>
                    <a:ext uri="{9D8B030D-6E8A-4147-A177-3AD203B41FA5}">
                      <a16:colId xmlns:a16="http://schemas.microsoft.com/office/drawing/2014/main" val="20001"/>
                    </a:ext>
                  </a:extLst>
                </a:gridCol>
                <a:gridCol w="2769075">
                  <a:extLst>
                    <a:ext uri="{9D8B030D-6E8A-4147-A177-3AD203B41FA5}">
                      <a16:colId xmlns:a16="http://schemas.microsoft.com/office/drawing/2014/main" val="20002"/>
                    </a:ext>
                  </a:extLst>
                </a:gridCol>
              </a:tblGrid>
              <a:tr h="432485">
                <a:tc>
                  <a:txBody>
                    <a:bodyPr/>
                    <a:lstStyle/>
                    <a:p>
                      <a:pPr>
                        <a:lnSpc>
                          <a:spcPct val="107000"/>
                        </a:lnSpc>
                        <a:spcAft>
                          <a:spcPts val="0"/>
                        </a:spcAft>
                      </a:pPr>
                      <a:r>
                        <a:rPr lang="en-GB" sz="2000" b="1" dirty="0">
                          <a:solidFill>
                            <a:srgbClr val="02456F"/>
                          </a:solidFill>
                          <a:effectLst/>
                          <a:latin typeface="Century Gothic" panose="020B0502020202020204" pitchFamily="34" charset="0"/>
                        </a:rPr>
                        <a:t> </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Word</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English meaning</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0000"/>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1</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err="1"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correr</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to</a:t>
                      </a:r>
                      <a:r>
                        <a:rPr lang="en-GB" sz="2000" baseline="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run, running</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2</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err="1"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escribir</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to write, writing</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3</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err="1"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aprender</a:t>
                      </a: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(a)</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to learn, learning (to)</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4</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la</a:t>
                      </a:r>
                      <a:r>
                        <a:rPr lang="en-GB" sz="2000" baseline="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2000" baseline="0" dirty="0" err="1"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mujer</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woman</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5</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la</a:t>
                      </a:r>
                      <a:r>
                        <a:rPr lang="en-GB" sz="2000" baseline="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carta</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letter</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32485">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2456F"/>
                          </a:solidFill>
                          <a:effectLst/>
                          <a:uLnTx/>
                          <a:uFillTx/>
                          <a:latin typeface="Century Gothic" panose="020B0502020202020204" pitchFamily="34" charset="0"/>
                          <a:ea typeface="+mn-ea"/>
                          <a:cs typeface="+mn-cs"/>
                        </a:rPr>
                        <a:t>6</a:t>
                      </a:r>
                      <a:endParaRPr kumimoji="0" lang="en-GB" sz="1600" b="1" i="0" u="none" strike="noStrike" kern="1200" cap="none" spc="0" normalizeH="0" baseline="0" noProof="0" dirty="0" smtClean="0">
                        <a:ln>
                          <a:noFill/>
                        </a:ln>
                        <a:solidFill>
                          <a:srgbClr val="02456F"/>
                        </a:solidFill>
                        <a:effectLst/>
                        <a:uLnTx/>
                        <a:uFillTx/>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b="1"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el</a:t>
                      </a: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idioma</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language</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256153055"/>
                  </a:ext>
                </a:extLst>
              </a:tr>
              <a:tr h="432485">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2456F"/>
                          </a:solidFill>
                          <a:effectLst/>
                          <a:uLnTx/>
                          <a:uFillTx/>
                          <a:latin typeface="Century Gothic" panose="020B0502020202020204" pitchFamily="34" charset="0"/>
                          <a:ea typeface="+mn-ea"/>
                          <a:cs typeface="+mn-cs"/>
                        </a:rPr>
                        <a:t>7</a:t>
                      </a:r>
                      <a:endParaRPr lang="en-GB" sz="2000" b="1" dirty="0">
                        <a:solidFill>
                          <a:srgbClr val="02456F"/>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chino</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Chinese</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607368200"/>
                  </a:ext>
                </a:extLst>
              </a:tr>
              <a:tr h="432485">
                <a:tc>
                  <a:txBody>
                    <a:bodyPr/>
                    <a:lstStyle/>
                    <a:p>
                      <a:pPr algn="ctr">
                        <a:lnSpc>
                          <a:spcPct val="107000"/>
                        </a:lnSpc>
                        <a:spcAft>
                          <a:spcPts val="0"/>
                        </a:spcAft>
                      </a:pPr>
                      <a:r>
                        <a:rPr lang="en-GB" sz="2000" b="1" dirty="0" smtClean="0">
                          <a:solidFill>
                            <a:srgbClr val="02456F"/>
                          </a:solidFill>
                          <a:effectLst/>
                          <a:latin typeface="Century Gothic" panose="020B0502020202020204" pitchFamily="34" charset="0"/>
                          <a:ea typeface="SimSun" panose="02010600030101010101" pitchFamily="2" charset="-122"/>
                          <a:cs typeface="Times New Roman" panose="02020603050405020304" pitchFamily="18" charset="0"/>
                        </a:rPr>
                        <a:t>8</a:t>
                      </a:r>
                      <a:endParaRPr lang="en-GB" sz="2000" b="1" dirty="0">
                        <a:solidFill>
                          <a:srgbClr val="02456F"/>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el</a:t>
                      </a:r>
                      <a:r>
                        <a:rPr lang="en-GB" sz="2000" baseline="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2000" baseline="0" dirty="0" err="1"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parque</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park</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975365843"/>
                  </a:ext>
                </a:extLst>
              </a:tr>
              <a:tr h="432485">
                <a:tc>
                  <a:txBody>
                    <a:bodyPr/>
                    <a:lstStyle/>
                    <a:p>
                      <a:pPr algn="ctr">
                        <a:lnSpc>
                          <a:spcPct val="107000"/>
                        </a:lnSpc>
                        <a:spcAft>
                          <a:spcPts val="0"/>
                        </a:spcAft>
                      </a:pPr>
                      <a:r>
                        <a:rPr lang="en-GB" sz="2000" b="1" dirty="0" smtClean="0">
                          <a:solidFill>
                            <a:srgbClr val="02456F"/>
                          </a:solidFill>
                          <a:effectLst/>
                          <a:latin typeface="Century Gothic" panose="020B0502020202020204" pitchFamily="34" charset="0"/>
                          <a:ea typeface="SimSun" panose="02010600030101010101" pitchFamily="2" charset="-122"/>
                          <a:cs typeface="Times New Roman" panose="02020603050405020304" pitchFamily="18" charset="0"/>
                        </a:rPr>
                        <a:t>9</a:t>
                      </a:r>
                      <a:endParaRPr lang="en-GB" sz="2000" b="1" dirty="0">
                        <a:solidFill>
                          <a:srgbClr val="02456F"/>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después</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after</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422373820"/>
                  </a:ext>
                </a:extLst>
              </a:tr>
              <a:tr h="432485">
                <a:tc>
                  <a:txBody>
                    <a:bodyPr/>
                    <a:lstStyle/>
                    <a:p>
                      <a:pPr algn="ctr">
                        <a:lnSpc>
                          <a:spcPct val="107000"/>
                        </a:lnSpc>
                        <a:spcAft>
                          <a:spcPts val="0"/>
                        </a:spcAft>
                      </a:pPr>
                      <a:r>
                        <a:rPr lang="en-GB" sz="2000" b="1" dirty="0" smtClean="0">
                          <a:solidFill>
                            <a:srgbClr val="02456F"/>
                          </a:solidFill>
                          <a:effectLst/>
                          <a:latin typeface="Century Gothic" panose="020B0502020202020204" pitchFamily="34" charset="0"/>
                          <a:ea typeface="SimSun" panose="02010600030101010101" pitchFamily="2" charset="-122"/>
                          <a:cs typeface="Times New Roman" panose="02020603050405020304" pitchFamily="18" charset="0"/>
                        </a:rPr>
                        <a:t>10</a:t>
                      </a:r>
                      <a:endParaRPr lang="en-GB" sz="2000" b="1" dirty="0">
                        <a:solidFill>
                          <a:srgbClr val="02456F"/>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err="1"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siempre</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always</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327875093"/>
                  </a:ext>
                </a:extLst>
              </a:tr>
              <a:tr h="432485">
                <a:tc>
                  <a:txBody>
                    <a:bodyPr/>
                    <a:lstStyle/>
                    <a:p>
                      <a:pPr algn="ctr">
                        <a:lnSpc>
                          <a:spcPct val="107000"/>
                        </a:lnSpc>
                        <a:spcAft>
                          <a:spcPts val="0"/>
                        </a:spcAft>
                      </a:pPr>
                      <a:r>
                        <a:rPr lang="en-GB" sz="2000" b="1" dirty="0" smtClean="0">
                          <a:solidFill>
                            <a:srgbClr val="02456F"/>
                          </a:solidFill>
                          <a:effectLst/>
                          <a:latin typeface="Century Gothic" panose="020B0502020202020204" pitchFamily="34" charset="0"/>
                          <a:ea typeface="SimSun" panose="02010600030101010101" pitchFamily="2" charset="-122"/>
                          <a:cs typeface="Times New Roman" panose="02020603050405020304" pitchFamily="18" charset="0"/>
                        </a:rPr>
                        <a:t>11</a:t>
                      </a:r>
                      <a:endParaRPr lang="en-GB" sz="2000" b="1" dirty="0">
                        <a:solidFill>
                          <a:srgbClr val="02456F"/>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err="1"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por</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around, along</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85789103"/>
                  </a:ext>
                </a:extLst>
              </a:tr>
              <a:tr h="432485">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2000" b="1" dirty="0" smtClean="0">
                          <a:solidFill>
                            <a:srgbClr val="02456F"/>
                          </a:solidFill>
                          <a:effectLst/>
                          <a:latin typeface="Century Gothic" panose="020B0502020202020204" pitchFamily="34" charset="0"/>
                          <a:ea typeface="SimSun" panose="02010600030101010101" pitchFamily="2" charset="-122"/>
                          <a:cs typeface="Times New Roman" panose="02020603050405020304" pitchFamily="18" charset="0"/>
                        </a:rPr>
                        <a:t>12</a:t>
                      </a:r>
                    </a:p>
                  </a:txBody>
                  <a:tcPr marL="68580" marR="68580" marT="0" marB="0" anchor="ctr">
                    <a:solidFill>
                      <a:schemeClr val="bg1"/>
                    </a:solidFill>
                  </a:tcPr>
                </a:tc>
                <a:tc>
                  <a:txBody>
                    <a:bodyPr/>
                    <a:lstStyle/>
                    <a:p>
                      <a:pPr algn="ctr">
                        <a:lnSpc>
                          <a:spcPct val="107000"/>
                        </a:lnSpc>
                        <a:spcAft>
                          <a:spcPts val="0"/>
                        </a:spcAft>
                      </a:pPr>
                      <a:r>
                        <a:rPr lang="en-GB" sz="2000" dirty="0" err="1"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algo</a:t>
                      </a: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(m.)</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something</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609294033"/>
                  </a:ext>
                </a:extLst>
              </a:tr>
            </a:tbl>
          </a:graphicData>
        </a:graphic>
      </p:graphicFrame>
      <p:sp>
        <p:nvSpPr>
          <p:cNvPr id="5" name="Rectangle 3"/>
          <p:cNvSpPr>
            <a:spLocks noChangeArrowheads="1"/>
          </p:cNvSpPr>
          <p:nvPr/>
        </p:nvSpPr>
        <p:spPr bwMode="auto">
          <a:xfrm>
            <a:off x="10804498" y="1021954"/>
            <a:ext cx="503528" cy="4156259"/>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Line 4"/>
          <p:cNvSpPr>
            <a:spLocks noChangeShapeType="1"/>
          </p:cNvSpPr>
          <p:nvPr/>
        </p:nvSpPr>
        <p:spPr bwMode="auto">
          <a:xfrm>
            <a:off x="11490237" y="1010528"/>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7" name="Line 7"/>
          <p:cNvSpPr>
            <a:spLocks noChangeShapeType="1"/>
          </p:cNvSpPr>
          <p:nvPr/>
        </p:nvSpPr>
        <p:spPr bwMode="auto">
          <a:xfrm>
            <a:off x="11514925" y="1010528"/>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8" name="Line 9"/>
          <p:cNvSpPr>
            <a:spLocks noChangeShapeType="1"/>
          </p:cNvSpPr>
          <p:nvPr/>
        </p:nvSpPr>
        <p:spPr bwMode="auto">
          <a:xfrm>
            <a:off x="11490237" y="5166787"/>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9" name="Text Box 12"/>
          <p:cNvSpPr txBox="1">
            <a:spLocks noChangeArrowheads="1"/>
          </p:cNvSpPr>
          <p:nvPr/>
        </p:nvSpPr>
        <p:spPr bwMode="auto">
          <a:xfrm>
            <a:off x="11731716" y="852677"/>
            <a:ext cx="431800" cy="338554"/>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rPr>
              <a:t>60</a:t>
            </a:r>
          </a:p>
        </p:txBody>
      </p:sp>
      <p:sp>
        <p:nvSpPr>
          <p:cNvPr id="10" name="Text Box 14"/>
          <p:cNvSpPr txBox="1">
            <a:spLocks noChangeArrowheads="1"/>
          </p:cNvSpPr>
          <p:nvPr/>
        </p:nvSpPr>
        <p:spPr bwMode="auto">
          <a:xfrm>
            <a:off x="11707028" y="4986259"/>
            <a:ext cx="734174" cy="338554"/>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rPr>
              <a:t>0</a:t>
            </a:r>
          </a:p>
        </p:txBody>
      </p:sp>
      <p:sp>
        <p:nvSpPr>
          <p:cNvPr id="11" name="AutoShape 11">
            <a:hlinkClick r:id="" action="ppaction://noaction" highlightClick="1"/>
          </p:cNvPr>
          <p:cNvSpPr>
            <a:spLocks noChangeArrowheads="1"/>
          </p:cNvSpPr>
          <p:nvPr/>
        </p:nvSpPr>
        <p:spPr bwMode="auto">
          <a:xfrm>
            <a:off x="10543600" y="5397207"/>
            <a:ext cx="1058732" cy="382082"/>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INICIO</a:t>
            </a:r>
          </a:p>
        </p:txBody>
      </p:sp>
      <p:sp>
        <p:nvSpPr>
          <p:cNvPr id="44" name="Rectangular Callout 43"/>
          <p:cNvSpPr/>
          <p:nvPr/>
        </p:nvSpPr>
        <p:spPr>
          <a:xfrm>
            <a:off x="273460" y="325260"/>
            <a:ext cx="3372464" cy="1624834"/>
          </a:xfrm>
          <a:prstGeom prst="wedgeRectCallout">
            <a:avLst>
              <a:gd name="adj1" fmla="val 81275"/>
              <a:gd name="adj2" fmla="val 122839"/>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F0302020204030204"/>
                <a:ea typeface="+mn-ea"/>
                <a:cs typeface="+mn-cs"/>
              </a:rPr>
              <a:t>Some nouns in Spanish end in –a but are masculine.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F0302020204030204"/>
                <a:ea typeface="+mn-ea"/>
                <a:cs typeface="+mn-cs"/>
              </a:rPr>
              <a:t>Be careful of these!</a:t>
            </a: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45" name="Rectangular Callout 44"/>
          <p:cNvSpPr/>
          <p:nvPr/>
        </p:nvSpPr>
        <p:spPr>
          <a:xfrm>
            <a:off x="268731" y="2693979"/>
            <a:ext cx="3725469" cy="2878519"/>
          </a:xfrm>
          <a:prstGeom prst="wedgeRectCallout">
            <a:avLst>
              <a:gd name="adj1" fmla="val 65709"/>
              <a:gd name="adj2" fmla="val 1141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F0302020204030204"/>
                <a:ea typeface="+mn-ea"/>
                <a:cs typeface="+mn-cs"/>
              </a:rPr>
              <a:t>To say ‘after + verb’, use ‘después de’ + infinitive</a:t>
            </a:r>
            <a:endParaRPr kumimoji="0" lang="en-GB" sz="2000" b="0" i="1" u="none" strike="noStrike" kern="1200" cap="none" spc="0" normalizeH="0" baseline="0" noProof="0" dirty="0" smtClean="0">
              <a:ln>
                <a:noFill/>
              </a:ln>
              <a:solidFill>
                <a:srgbClr val="00206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1" u="none" strike="noStrike" kern="1200" cap="none" spc="0" normalizeH="0" baseline="0" noProof="0" dirty="0">
              <a:ln>
                <a:noFill/>
              </a:ln>
              <a:solidFill>
                <a:srgbClr val="00206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smtClean="0">
                <a:ln>
                  <a:noFill/>
                </a:ln>
                <a:solidFill>
                  <a:srgbClr val="002060"/>
                </a:solidFill>
                <a:effectLst/>
                <a:uLnTx/>
                <a:uFillTx/>
                <a:latin typeface="Century Gothic" panose="020F0302020204030204"/>
                <a:ea typeface="+mn-ea"/>
                <a:cs typeface="+mn-cs"/>
              </a:rPr>
              <a:t>Hablo con Lucía </a:t>
            </a:r>
            <a:r>
              <a:rPr kumimoji="0" lang="en-GB" sz="2000" b="1" i="1" u="none" strike="noStrike" kern="1200" cap="none" spc="0" normalizeH="0" baseline="0" noProof="0" dirty="0" smtClean="0">
                <a:ln>
                  <a:noFill/>
                </a:ln>
                <a:solidFill>
                  <a:srgbClr val="002060"/>
                </a:solidFill>
                <a:effectLst/>
                <a:uLnTx/>
                <a:uFillTx/>
                <a:latin typeface="Century Gothic" panose="020F0302020204030204"/>
                <a:ea typeface="+mn-ea"/>
                <a:cs typeface="+mn-cs"/>
              </a:rPr>
              <a:t>después de hablar</a:t>
            </a:r>
            <a:r>
              <a:rPr kumimoji="0" lang="en-GB" sz="2000" b="0" i="1" u="none" strike="noStrike" kern="1200" cap="none" spc="0" normalizeH="0" baseline="0" noProof="0" dirty="0" smtClean="0">
                <a:ln>
                  <a:noFill/>
                </a:ln>
                <a:solidFill>
                  <a:srgbClr val="002060"/>
                </a:solidFill>
                <a:effectLst/>
                <a:uLnTx/>
                <a:uFillTx/>
                <a:latin typeface="Century Gothic" panose="020F0302020204030204"/>
                <a:ea typeface="+mn-ea"/>
                <a:cs typeface="+mn-cs"/>
              </a:rPr>
              <a:t> con Diego.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1" u="none" strike="noStrike" kern="1200" cap="none" spc="0" normalizeH="0" baseline="0" noProof="0" dirty="0">
              <a:ln>
                <a:noFill/>
              </a:ln>
              <a:solidFill>
                <a:srgbClr val="00206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smtClean="0">
                <a:ln>
                  <a:noFill/>
                </a:ln>
                <a:solidFill>
                  <a:srgbClr val="002060"/>
                </a:solidFill>
                <a:effectLst/>
                <a:uLnTx/>
                <a:uFillTx/>
                <a:latin typeface="Century Gothic" panose="020F0302020204030204"/>
                <a:ea typeface="+mn-ea"/>
                <a:cs typeface="+mn-cs"/>
              </a:rPr>
              <a:t>I speak with Lucía </a:t>
            </a:r>
            <a:r>
              <a:rPr kumimoji="0" lang="en-GB" sz="2000" b="1" i="1" u="none" strike="noStrike" kern="1200" cap="none" spc="0" normalizeH="0" baseline="0" noProof="0" dirty="0" smtClean="0">
                <a:ln>
                  <a:noFill/>
                </a:ln>
                <a:solidFill>
                  <a:srgbClr val="002060"/>
                </a:solidFill>
                <a:effectLst/>
                <a:uLnTx/>
                <a:uFillTx/>
                <a:latin typeface="Century Gothic" panose="020F0302020204030204"/>
                <a:ea typeface="+mn-ea"/>
                <a:cs typeface="+mn-cs"/>
              </a:rPr>
              <a:t>after speaking </a:t>
            </a:r>
            <a:r>
              <a:rPr kumimoji="0" lang="en-GB" sz="2000" b="0" i="1" u="none" strike="noStrike" kern="1200" cap="none" spc="0" normalizeH="0" baseline="0" noProof="0" dirty="0" smtClean="0">
                <a:ln>
                  <a:noFill/>
                </a:ln>
                <a:solidFill>
                  <a:srgbClr val="002060"/>
                </a:solidFill>
                <a:effectLst/>
                <a:uLnTx/>
                <a:uFillTx/>
                <a:latin typeface="Century Gothic" panose="020F0302020204030204"/>
                <a:ea typeface="+mn-ea"/>
                <a:cs typeface="+mn-cs"/>
              </a:rPr>
              <a:t>with Diego.</a:t>
            </a: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grpSp>
        <p:nvGrpSpPr>
          <p:cNvPr id="49" name="Group 48"/>
          <p:cNvGrpSpPr/>
          <p:nvPr/>
        </p:nvGrpSpPr>
        <p:grpSpPr>
          <a:xfrm>
            <a:off x="7438315" y="917964"/>
            <a:ext cx="2614475" cy="5100194"/>
            <a:chOff x="7447786" y="903755"/>
            <a:chExt cx="2614475" cy="5100194"/>
          </a:xfrm>
        </p:grpSpPr>
        <p:grpSp>
          <p:nvGrpSpPr>
            <p:cNvPr id="27" name="Group 26"/>
            <p:cNvGrpSpPr/>
            <p:nvPr/>
          </p:nvGrpSpPr>
          <p:grpSpPr>
            <a:xfrm>
              <a:off x="7447786" y="903755"/>
              <a:ext cx="2614475" cy="4227605"/>
              <a:chOff x="2634335" y="1842309"/>
              <a:chExt cx="2006648" cy="4227605"/>
            </a:xfrm>
          </p:grpSpPr>
          <p:sp>
            <p:nvSpPr>
              <p:cNvPr id="30" name="Rectangle 29"/>
              <p:cNvSpPr/>
              <p:nvPr/>
            </p:nvSpPr>
            <p:spPr>
              <a:xfrm>
                <a:off x="2634335" y="1842309"/>
                <a:ext cx="2006647" cy="337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1" name="Rectangle 30"/>
              <p:cNvSpPr/>
              <p:nvPr/>
            </p:nvSpPr>
            <p:spPr>
              <a:xfrm>
                <a:off x="2634336" y="2278847"/>
                <a:ext cx="2006647" cy="349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2" name="Rectangle 31"/>
              <p:cNvSpPr/>
              <p:nvPr/>
            </p:nvSpPr>
            <p:spPr>
              <a:xfrm>
                <a:off x="2634336" y="2697126"/>
                <a:ext cx="2006647" cy="341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3" name="Rectangle 32"/>
              <p:cNvSpPr/>
              <p:nvPr/>
            </p:nvSpPr>
            <p:spPr>
              <a:xfrm>
                <a:off x="2634336" y="3158394"/>
                <a:ext cx="2006647" cy="30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4" name="Rectangle 33"/>
              <p:cNvSpPr/>
              <p:nvPr/>
            </p:nvSpPr>
            <p:spPr>
              <a:xfrm>
                <a:off x="2634336" y="3574870"/>
                <a:ext cx="2006647" cy="339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5" name="Rectangle 34"/>
              <p:cNvSpPr/>
              <p:nvPr/>
            </p:nvSpPr>
            <p:spPr>
              <a:xfrm>
                <a:off x="2634336" y="3983084"/>
                <a:ext cx="2006647" cy="355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6" name="Rectangle 35"/>
              <p:cNvSpPr/>
              <p:nvPr/>
            </p:nvSpPr>
            <p:spPr>
              <a:xfrm>
                <a:off x="2634336" y="4422814"/>
                <a:ext cx="2006647" cy="357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7" name="Rectangle 36"/>
              <p:cNvSpPr/>
              <p:nvPr/>
            </p:nvSpPr>
            <p:spPr>
              <a:xfrm>
                <a:off x="2634335" y="4857372"/>
                <a:ext cx="2006647" cy="362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8" name="Rectangle 37"/>
              <p:cNvSpPr/>
              <p:nvPr/>
            </p:nvSpPr>
            <p:spPr>
              <a:xfrm>
                <a:off x="2634336" y="5288951"/>
                <a:ext cx="2006647" cy="356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9" name="Rectangle 38"/>
              <p:cNvSpPr/>
              <p:nvPr/>
            </p:nvSpPr>
            <p:spPr>
              <a:xfrm>
                <a:off x="2634335" y="5738426"/>
                <a:ext cx="2006647" cy="33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28" name="Rectangle 27"/>
            <p:cNvSpPr/>
            <p:nvPr/>
          </p:nvSpPr>
          <p:spPr>
            <a:xfrm>
              <a:off x="7496274" y="5283210"/>
              <a:ext cx="2565986" cy="33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6" name="Rectangle 45"/>
            <p:cNvSpPr/>
            <p:nvPr/>
          </p:nvSpPr>
          <p:spPr>
            <a:xfrm>
              <a:off x="7496274" y="5672461"/>
              <a:ext cx="2565986" cy="33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grpSp>
        <p:nvGrpSpPr>
          <p:cNvPr id="48" name="Group 47"/>
          <p:cNvGrpSpPr/>
          <p:nvPr/>
        </p:nvGrpSpPr>
        <p:grpSpPr>
          <a:xfrm>
            <a:off x="5252911" y="945955"/>
            <a:ext cx="2043862" cy="5057994"/>
            <a:chOff x="5252911" y="945955"/>
            <a:chExt cx="2043862" cy="5057994"/>
          </a:xfrm>
        </p:grpSpPr>
        <p:grpSp>
          <p:nvGrpSpPr>
            <p:cNvPr id="43" name="Group 42"/>
            <p:cNvGrpSpPr/>
            <p:nvPr/>
          </p:nvGrpSpPr>
          <p:grpSpPr>
            <a:xfrm>
              <a:off x="5252911" y="945955"/>
              <a:ext cx="2043862" cy="4626543"/>
              <a:chOff x="3371410" y="1038077"/>
              <a:chExt cx="2043862" cy="4626543"/>
            </a:xfrm>
          </p:grpSpPr>
          <p:grpSp>
            <p:nvGrpSpPr>
              <p:cNvPr id="13" name="Group 12"/>
              <p:cNvGrpSpPr/>
              <p:nvPr/>
            </p:nvGrpSpPr>
            <p:grpSpPr>
              <a:xfrm>
                <a:off x="3371410" y="1038077"/>
                <a:ext cx="2006648" cy="4227605"/>
                <a:chOff x="2634335" y="1842309"/>
                <a:chExt cx="2006648" cy="4227605"/>
              </a:xfrm>
            </p:grpSpPr>
            <p:sp>
              <p:nvSpPr>
                <p:cNvPr id="16" name="Rectangle 15"/>
                <p:cNvSpPr/>
                <p:nvPr/>
              </p:nvSpPr>
              <p:spPr>
                <a:xfrm>
                  <a:off x="2634335" y="1842309"/>
                  <a:ext cx="2006647" cy="337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7" name="Rectangle 16"/>
                <p:cNvSpPr/>
                <p:nvPr/>
              </p:nvSpPr>
              <p:spPr>
                <a:xfrm>
                  <a:off x="2634336" y="2278847"/>
                  <a:ext cx="2006647" cy="349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8" name="Rectangle 17"/>
                <p:cNvSpPr/>
                <p:nvPr/>
              </p:nvSpPr>
              <p:spPr>
                <a:xfrm>
                  <a:off x="2634336" y="2697126"/>
                  <a:ext cx="2006647" cy="341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9" name="Rectangle 18"/>
                <p:cNvSpPr/>
                <p:nvPr/>
              </p:nvSpPr>
              <p:spPr>
                <a:xfrm>
                  <a:off x="2634336" y="3158394"/>
                  <a:ext cx="2006647" cy="30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0" name="Rectangle 19"/>
                <p:cNvSpPr/>
                <p:nvPr/>
              </p:nvSpPr>
              <p:spPr>
                <a:xfrm>
                  <a:off x="2634336" y="3574870"/>
                  <a:ext cx="2006647" cy="339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1" name="Rectangle 20"/>
                <p:cNvSpPr/>
                <p:nvPr/>
              </p:nvSpPr>
              <p:spPr>
                <a:xfrm>
                  <a:off x="2634336" y="3983084"/>
                  <a:ext cx="2006647" cy="355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2" name="Rectangle 21"/>
                <p:cNvSpPr/>
                <p:nvPr/>
              </p:nvSpPr>
              <p:spPr>
                <a:xfrm>
                  <a:off x="2634336" y="4422814"/>
                  <a:ext cx="2006647" cy="357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3" name="Rectangle 22"/>
                <p:cNvSpPr/>
                <p:nvPr/>
              </p:nvSpPr>
              <p:spPr>
                <a:xfrm>
                  <a:off x="2634335" y="4857372"/>
                  <a:ext cx="2006647" cy="362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4" name="Rectangle 23"/>
                <p:cNvSpPr/>
                <p:nvPr/>
              </p:nvSpPr>
              <p:spPr>
                <a:xfrm>
                  <a:off x="2634336" y="5288951"/>
                  <a:ext cx="2006647" cy="356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5" name="Rectangle 24"/>
                <p:cNvSpPr/>
                <p:nvPr/>
              </p:nvSpPr>
              <p:spPr>
                <a:xfrm>
                  <a:off x="2634335" y="5738426"/>
                  <a:ext cx="2006647" cy="33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14" name="Rectangle 13"/>
              <p:cNvSpPr/>
              <p:nvPr/>
            </p:nvSpPr>
            <p:spPr>
              <a:xfrm>
                <a:off x="3408625" y="5333132"/>
                <a:ext cx="2006647" cy="33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47" name="Rectangle 46"/>
            <p:cNvSpPr/>
            <p:nvPr/>
          </p:nvSpPr>
          <p:spPr>
            <a:xfrm>
              <a:off x="5277377" y="5672461"/>
              <a:ext cx="1944148" cy="33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Tree>
    <p:extLst>
      <p:ext uri="{BB962C8B-B14F-4D97-AF65-F5344CB8AC3E}">
        <p14:creationId xmlns:p14="http://schemas.microsoft.com/office/powerpoint/2010/main" val="298212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9"/>
                                        </p:tgtEl>
                                      </p:cBhvr>
                                    </p:animEffect>
                                    <p:set>
                                      <p:cBhvr>
                                        <p:cTn id="12" dur="1" fill="hold">
                                          <p:stCondLst>
                                            <p:cond delay="499"/>
                                          </p:stCondLst>
                                        </p:cTn>
                                        <p:tgtEl>
                                          <p:spTgt spid="4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8"/>
                                        </p:tgtEl>
                                      </p:cBhvr>
                                    </p:animEffect>
                                    <p:set>
                                      <p:cBhvr>
                                        <p:cTn id="22" dur="1" fill="hold">
                                          <p:stCondLst>
                                            <p:cond delay="499"/>
                                          </p:stCondLst>
                                        </p:cTn>
                                        <p:tgtEl>
                                          <p:spTgt spid="4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2" presetClass="exit" presetSubtype="4" fill="hold" nodeType="afterEffect">
                                  <p:stCondLst>
                                    <p:cond delay="0"/>
                                  </p:stCondLst>
                                  <p:childTnLst>
                                    <p:animEffect transition="out" filter="slide(fromBottom)">
                                      <p:cBhvr>
                                        <p:cTn id="37" dur="59000"/>
                                        <p:tgtEl>
                                          <p:spTgt spid="5"/>
                                        </p:tgtEl>
                                      </p:cBhvr>
                                    </p:animEffect>
                                    <p:set>
                                      <p:cBhvr>
                                        <p:cTn id="38" dur="1" fill="hold">
                                          <p:stCondLst>
                                            <p:cond delay="58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44" grpId="0" animBg="1"/>
      <p:bldP spid="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lipboard checklist free vector download"/>
          <p:cNvPicPr>
            <a:picLocks noChangeAspect="1" noChangeArrowheads="1"/>
          </p:cNvPicPr>
          <p:nvPr/>
        </p:nvPicPr>
        <p:blipFill rotWithShape="1">
          <a:blip r:embed="rId3">
            <a:extLst>
              <a:ext uri="{28A0092B-C50C-407E-A947-70E740481C1C}">
                <a14:useLocalDpi xmlns:a14="http://schemas.microsoft.com/office/drawing/2010/main" val="0"/>
              </a:ext>
            </a:extLst>
          </a:blip>
          <a:srcRect b="1000"/>
          <a:stretch/>
        </p:blipFill>
        <p:spPr bwMode="auto">
          <a:xfrm rot="5400000">
            <a:off x="1532360" y="700598"/>
            <a:ext cx="4247902" cy="71480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ackground rectangle">
            <a:extLst>
              <a:ext uri="{C183D7F6-B498-43B3-948B-1728B52AA6E4}">
                <adec:decorative xmlns:adec="http://schemas.microsoft.com/office/drawing/2017/decorative" xmlns=""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460"/>
            <a:ext cx="6649156" cy="867128"/>
          </a:xfrm>
          <a:prstGeom prst="rect">
            <a:avLst/>
          </a:prstGeom>
        </p:spPr>
      </p:pic>
      <p:sp>
        <p:nvSpPr>
          <p:cNvPr id="2" name="Title 1"/>
          <p:cNvSpPr>
            <a:spLocks noGrp="1"/>
          </p:cNvSpPr>
          <p:nvPr>
            <p:ph type="title"/>
          </p:nvPr>
        </p:nvSpPr>
        <p:spPr>
          <a:xfrm>
            <a:off x="82286" y="105679"/>
            <a:ext cx="6484584" cy="724321"/>
          </a:xfrm>
        </p:spPr>
        <p:txBody>
          <a:bodyPr>
            <a:normAutofit/>
          </a:bodyPr>
          <a:lstStyle/>
          <a:p>
            <a:r>
              <a:rPr lang="en-GB" sz="3600" b="1" dirty="0">
                <a:solidFill>
                  <a:schemeClr val="bg1"/>
                </a:solidFill>
              </a:rPr>
              <a:t>Vocabulario</a:t>
            </a:r>
          </a:p>
        </p:txBody>
      </p:sp>
      <p:sp>
        <p:nvSpPr>
          <p:cNvPr id="6" name="TextBox 5"/>
          <p:cNvSpPr txBox="1"/>
          <p:nvPr/>
        </p:nvSpPr>
        <p:spPr>
          <a:xfrm>
            <a:off x="538423" y="2548528"/>
            <a:ext cx="6307322" cy="34932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742950" marR="0" lvl="0" indent="-742950" algn="l" defTabSz="914400" rtl="0" eaLnBrk="1" fontAlgn="auto" latinLnBrk="0" hangingPunct="1">
              <a:lnSpc>
                <a:spcPct val="100000"/>
              </a:lnSpc>
              <a:spcBef>
                <a:spcPts val="0"/>
              </a:spcBef>
              <a:spcAft>
                <a:spcPts val="600"/>
              </a:spcAft>
              <a:buClrTx/>
              <a:buSzTx/>
              <a:buFontTx/>
              <a:buAutoNum type="arabicParenR"/>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____________ cartas.</a:t>
            </a:r>
          </a:p>
          <a:p>
            <a:pPr marL="742950" marR="0" lvl="0" indent="-742950" algn="l" defTabSz="914400" rtl="0" eaLnBrk="1" fontAlgn="auto" latinLnBrk="0" hangingPunct="1">
              <a:lnSpc>
                <a:spcPct val="100000"/>
              </a:lnSpc>
              <a:spcBef>
                <a:spcPts val="0"/>
              </a:spcBef>
              <a:spcAft>
                <a:spcPts val="600"/>
              </a:spcAft>
              <a:buClrTx/>
              <a:buSzTx/>
              <a:buFontTx/>
              <a:buAutoNum type="arabicParenR"/>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____________ </a:t>
            </a:r>
            <a:r>
              <a:rPr kumimoji="0" lang="en-GB" sz="28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por</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el campo.</a:t>
            </a:r>
          </a:p>
          <a:p>
            <a:pPr marL="742950" marR="0" lvl="0" indent="-742950" algn="l" defTabSz="914400" rtl="0" eaLnBrk="1" fontAlgn="auto" latinLnBrk="0" hangingPunct="1">
              <a:lnSpc>
                <a:spcPct val="100000"/>
              </a:lnSpc>
              <a:spcBef>
                <a:spcPts val="0"/>
              </a:spcBef>
              <a:spcAft>
                <a:spcPts val="600"/>
              </a:spcAft>
              <a:buClrTx/>
              <a:buSzTx/>
              <a:buFontTx/>
              <a:buAutoNum type="arabicParenR"/>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____________ un idioma. </a:t>
            </a:r>
          </a:p>
          <a:p>
            <a:pPr marL="742950" marR="0" lvl="0" indent="-742950" algn="l" defTabSz="914400" rtl="0" eaLnBrk="1" fontAlgn="auto" latinLnBrk="0" hangingPunct="1">
              <a:lnSpc>
                <a:spcPct val="100000"/>
              </a:lnSpc>
              <a:spcBef>
                <a:spcPts val="0"/>
              </a:spcBef>
              <a:spcAft>
                <a:spcPts val="600"/>
              </a:spcAft>
              <a:buClrTx/>
              <a:buSzTx/>
              <a:buFontTx/>
              <a:buAutoNum type="arabicParenR"/>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____________ a la </a:t>
            </a:r>
            <a:r>
              <a:rPr kumimoji="0" lang="en-GB" sz="28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mujer</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a:t>
            </a:r>
          </a:p>
          <a:p>
            <a:pPr marL="742950" marR="0" lvl="0" indent="-742950" algn="l" defTabSz="914400" rtl="0" eaLnBrk="1" fontAlgn="auto" latinLnBrk="0" hangingPunct="1">
              <a:lnSpc>
                <a:spcPct val="100000"/>
              </a:lnSpc>
              <a:spcBef>
                <a:spcPts val="0"/>
              </a:spcBef>
              <a:spcAft>
                <a:spcPts val="600"/>
              </a:spcAft>
              <a:buClrTx/>
              <a:buSzTx/>
              <a:buFontTx/>
              <a:buAutoNum type="arabicParenR"/>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____________ chino.</a:t>
            </a:r>
          </a:p>
          <a:p>
            <a:pPr marL="742950" marR="0" lvl="0" indent="-742950" algn="l" defTabSz="914400" rtl="0" eaLnBrk="1" fontAlgn="auto" latinLnBrk="0" hangingPunct="1">
              <a:lnSpc>
                <a:spcPct val="100000"/>
              </a:lnSpc>
              <a:spcBef>
                <a:spcPts val="0"/>
              </a:spcBef>
              <a:spcAft>
                <a:spcPts val="600"/>
              </a:spcAft>
              <a:buClrTx/>
              <a:buSzTx/>
              <a:buFontTx/>
              <a:buAutoNum type="arabicParenR"/>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____________ </a:t>
            </a:r>
            <a:r>
              <a:rPr kumimoji="0" lang="en-GB" sz="28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por</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el </a:t>
            </a:r>
            <a:r>
              <a:rPr kumimoji="0" lang="en-GB" sz="28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parque</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t>
            </a:r>
          </a:p>
        </p:txBody>
      </p:sp>
      <p:sp>
        <p:nvSpPr>
          <p:cNvPr id="7" name="Rounded Rectangle 11">
            <a:extLst>
              <a:ext uri="{FF2B5EF4-FFF2-40B4-BE49-F238E27FC236}">
                <a16:creationId xmlns:a16="http://schemas.microsoft.com/office/drawing/2014/main" id="{A316DD52-7894-4A75-969C-CA0645DA2978}"/>
              </a:ext>
            </a:extLst>
          </p:cNvPr>
          <p:cNvSpPr/>
          <p:nvPr/>
        </p:nvSpPr>
        <p:spPr>
          <a:xfrm>
            <a:off x="10830129" y="93096"/>
            <a:ext cx="126617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leer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TextBox 7"/>
          <p:cNvSpPr txBox="1"/>
          <p:nvPr/>
        </p:nvSpPr>
        <p:spPr>
          <a:xfrm>
            <a:off x="8838778" y="2926001"/>
            <a:ext cx="2736304"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aprender</a:t>
            </a:r>
            <a:endParaRPr kumimoji="0" lang="en-GB" sz="3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correr</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escribir</a:t>
            </a:r>
            <a:endParaRPr kumimoji="0" lang="en-GB" sz="3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aprender</a:t>
            </a:r>
            <a:endParaRPr kumimoji="0" lang="en-GB" sz="3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correr</a:t>
            </a:r>
            <a:endParaRPr kumimoji="0" lang="en-GB" sz="3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escribir</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Rounded Rectangle 8"/>
          <p:cNvSpPr/>
          <p:nvPr/>
        </p:nvSpPr>
        <p:spPr>
          <a:xfrm>
            <a:off x="1284092" y="3041916"/>
            <a:ext cx="2235855" cy="3726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smtClean="0">
                <a:ln>
                  <a:noFill/>
                </a:ln>
                <a:solidFill>
                  <a:prstClr val="white"/>
                </a:solidFill>
                <a:effectLst/>
                <a:uLnTx/>
                <a:uFillTx/>
                <a:latin typeface="Century Gothic" panose="020F0302020204030204"/>
                <a:ea typeface="+mn-ea"/>
                <a:cs typeface="+mn-cs"/>
              </a:rPr>
              <a:t>Escribir</a:t>
            </a:r>
            <a:endParaRPr kumimoji="0" lang="en-GB" sz="28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1" name="Rounded Rectangle 10"/>
          <p:cNvSpPr/>
          <p:nvPr/>
        </p:nvSpPr>
        <p:spPr>
          <a:xfrm>
            <a:off x="1284091" y="3556594"/>
            <a:ext cx="2235855" cy="3513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smtClean="0">
                <a:ln>
                  <a:noFill/>
                </a:ln>
                <a:solidFill>
                  <a:prstClr val="white"/>
                </a:solidFill>
                <a:effectLst/>
                <a:uLnTx/>
                <a:uFillTx/>
                <a:latin typeface="Century Gothic" panose="020F0302020204030204"/>
                <a:ea typeface="+mn-ea"/>
                <a:cs typeface="+mn-cs"/>
              </a:rPr>
              <a:t>Correr</a:t>
            </a:r>
            <a:endParaRPr kumimoji="0" lang="en-GB" sz="28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2" name="Rounded Rectangle 11"/>
          <p:cNvSpPr/>
          <p:nvPr/>
        </p:nvSpPr>
        <p:spPr>
          <a:xfrm>
            <a:off x="1284091" y="4060551"/>
            <a:ext cx="2235855" cy="3712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smtClean="0">
                <a:ln>
                  <a:noFill/>
                </a:ln>
                <a:solidFill>
                  <a:prstClr val="white"/>
                </a:solidFill>
                <a:effectLst/>
                <a:uLnTx/>
                <a:uFillTx/>
                <a:latin typeface="Century Gothic" panose="020F0302020204030204"/>
                <a:ea typeface="+mn-ea"/>
                <a:cs typeface="+mn-cs"/>
              </a:rPr>
              <a:t>Aprender</a:t>
            </a:r>
            <a:endParaRPr kumimoji="0" lang="en-GB" sz="28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3" name="Rounded Rectangle 12"/>
          <p:cNvSpPr/>
          <p:nvPr/>
        </p:nvSpPr>
        <p:spPr>
          <a:xfrm>
            <a:off x="1284091" y="4619041"/>
            <a:ext cx="2235855" cy="3355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smtClean="0">
                <a:ln>
                  <a:noFill/>
                </a:ln>
                <a:solidFill>
                  <a:prstClr val="white"/>
                </a:solidFill>
                <a:effectLst/>
                <a:uLnTx/>
                <a:uFillTx/>
                <a:latin typeface="Century Gothic" panose="020F0302020204030204"/>
                <a:ea typeface="+mn-ea"/>
                <a:cs typeface="+mn-cs"/>
              </a:rPr>
              <a:t>Escribir</a:t>
            </a:r>
            <a:endParaRPr kumimoji="0" lang="en-GB" sz="28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4" name="Rounded Rectangle 13"/>
          <p:cNvSpPr/>
          <p:nvPr/>
        </p:nvSpPr>
        <p:spPr>
          <a:xfrm>
            <a:off x="1284091" y="5096242"/>
            <a:ext cx="2235855" cy="3260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smtClean="0">
                <a:ln>
                  <a:noFill/>
                </a:ln>
                <a:solidFill>
                  <a:prstClr val="white"/>
                </a:solidFill>
                <a:effectLst/>
                <a:uLnTx/>
                <a:uFillTx/>
                <a:latin typeface="Century Gothic" panose="020F0302020204030204"/>
                <a:ea typeface="+mn-ea"/>
                <a:cs typeface="+mn-cs"/>
              </a:rPr>
              <a:t>Aprender</a:t>
            </a:r>
            <a:endParaRPr kumimoji="0" lang="en-GB" sz="28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5" name="Rounded Rectangle 14"/>
          <p:cNvSpPr/>
          <p:nvPr/>
        </p:nvSpPr>
        <p:spPr>
          <a:xfrm>
            <a:off x="1284091" y="5609487"/>
            <a:ext cx="2235855" cy="311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smtClean="0">
                <a:ln>
                  <a:noFill/>
                </a:ln>
                <a:solidFill>
                  <a:prstClr val="white"/>
                </a:solidFill>
                <a:effectLst/>
                <a:uLnTx/>
                <a:uFillTx/>
                <a:latin typeface="Century Gothic" panose="020F0302020204030204"/>
                <a:ea typeface="+mn-ea"/>
                <a:cs typeface="+mn-cs"/>
              </a:rPr>
              <a:t>Correr</a:t>
            </a:r>
            <a:endParaRPr kumimoji="0" lang="en-GB" sz="28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6" name="Rounded Rectangle 15"/>
          <p:cNvSpPr/>
          <p:nvPr/>
        </p:nvSpPr>
        <p:spPr>
          <a:xfrm>
            <a:off x="7148052" y="2895655"/>
            <a:ext cx="5043947"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Writing letters.</a:t>
            </a:r>
            <a:endPar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7" name="Rounded Rectangle 16"/>
          <p:cNvSpPr/>
          <p:nvPr/>
        </p:nvSpPr>
        <p:spPr>
          <a:xfrm>
            <a:off x="7148052" y="3411057"/>
            <a:ext cx="504394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Running around the countryside.</a:t>
            </a:r>
            <a:endPar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8" name="Rounded Rectangle 17"/>
          <p:cNvSpPr/>
          <p:nvPr/>
        </p:nvSpPr>
        <p:spPr>
          <a:xfrm>
            <a:off x="7148051" y="3938283"/>
            <a:ext cx="5043947"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Learning a language.</a:t>
            </a:r>
            <a:endPar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9" name="Rounded Rectangle 18"/>
          <p:cNvSpPr/>
          <p:nvPr/>
        </p:nvSpPr>
        <p:spPr>
          <a:xfrm>
            <a:off x="7148049" y="4473078"/>
            <a:ext cx="5043949"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Writing to the woman.</a:t>
            </a:r>
            <a:endPar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0" name="Rounded Rectangle 19"/>
          <p:cNvSpPr/>
          <p:nvPr/>
        </p:nvSpPr>
        <p:spPr>
          <a:xfrm>
            <a:off x="7148050" y="5015205"/>
            <a:ext cx="504394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Learning </a:t>
            </a: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C</a:t>
            </a:r>
            <a:r>
              <a:rPr kumimoji="0" lang="en-GB" sz="24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hinese.</a:t>
            </a:r>
            <a:endPar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1" name="Rounded Rectangle 20"/>
          <p:cNvSpPr/>
          <p:nvPr/>
        </p:nvSpPr>
        <p:spPr>
          <a:xfrm>
            <a:off x="7148049" y="5548605"/>
            <a:ext cx="5043949"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white"/>
                </a:solidFill>
                <a:effectLst/>
                <a:uLnTx/>
                <a:uFillTx/>
                <a:latin typeface="Century Gothic" panose="020F0302020204030204"/>
                <a:ea typeface="+mn-ea"/>
                <a:cs typeface="+mn-cs"/>
              </a:rPr>
              <a:t>Running around the park.</a:t>
            </a:r>
            <a:endPar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 name="TextBox 2"/>
          <p:cNvSpPr txBox="1"/>
          <p:nvPr/>
        </p:nvSpPr>
        <p:spPr>
          <a:xfrm>
            <a:off x="1677487" y="2362029"/>
            <a:ext cx="43406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Actividades importantes</a:t>
            </a:r>
            <a:endPar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 name="Rectangle 3"/>
          <p:cNvSpPr/>
          <p:nvPr/>
        </p:nvSpPr>
        <p:spPr>
          <a:xfrm>
            <a:off x="192135" y="903622"/>
            <a:ext cx="8646644"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Gabriela </a:t>
            </a:r>
            <a:r>
              <a:rPr kumimoji="0" lang="en-GB" sz="22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quiere</a:t>
            </a: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escribir</a:t>
            </a: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una </a:t>
            </a:r>
            <a:r>
              <a:rPr kumimoji="0" lang="en-GB" sz="22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lista</a:t>
            </a: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de actividades importantes</a:t>
            </a: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3" name="Rectangle 22"/>
          <p:cNvSpPr/>
          <p:nvPr/>
        </p:nvSpPr>
        <p:spPr>
          <a:xfrm>
            <a:off x="82286" y="1281702"/>
            <a:ext cx="6484584"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t>
            </a:r>
            <a:r>
              <a:rPr kumimoji="0" lang="en-GB" sz="22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Puedes</a:t>
            </a: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completar</a:t>
            </a: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las frases? </a:t>
            </a:r>
            <a:r>
              <a:rPr kumimoji="0" lang="en-GB" sz="22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Usa</a:t>
            </a: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los</a:t>
            </a: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verbos</a:t>
            </a: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4" name="Rectangle 23"/>
          <p:cNvSpPr/>
          <p:nvPr/>
        </p:nvSpPr>
        <p:spPr>
          <a:xfrm>
            <a:off x="137211" y="1686605"/>
            <a:ext cx="4923887"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Luego</a:t>
            </a: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escribe las frases en inglés.</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96700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4"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600" b="1" dirty="0">
                <a:solidFill>
                  <a:schemeClr val="bg1"/>
                </a:solidFill>
              </a:rPr>
              <a:t>Vocabulario</a:t>
            </a:r>
          </a:p>
        </p:txBody>
      </p:sp>
      <p:sp>
        <p:nvSpPr>
          <p:cNvPr id="4" name="Rounded Rectangle 11">
            <a:extLst>
              <a:ext uri="{FF2B5EF4-FFF2-40B4-BE49-F238E27FC236}">
                <a16:creationId xmlns:a16="http://schemas.microsoft.com/office/drawing/2014/main" id="{A316DD52-7894-4A75-969C-CA0645DA2978}"/>
              </a:ext>
            </a:extLst>
          </p:cNvPr>
          <p:cNvSpPr/>
          <p:nvPr/>
        </p:nvSpPr>
        <p:spPr>
          <a:xfrm>
            <a:off x="10852467" y="96403"/>
            <a:ext cx="126617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escuchar</a:t>
            </a:r>
          </a:p>
        </p:txBody>
      </p:sp>
      <p:sp>
        <p:nvSpPr>
          <p:cNvPr id="6" name="TextBox 5"/>
          <p:cNvSpPr txBox="1"/>
          <p:nvPr/>
        </p:nvSpPr>
        <p:spPr>
          <a:xfrm>
            <a:off x="1249355" y="1163992"/>
            <a:ext cx="2954156" cy="2554545"/>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smtClean="0">
                <a:ln>
                  <a:solidFill>
                    <a:srgbClr val="4472C4">
                      <a:lumMod val="50000"/>
                    </a:srgbClr>
                  </a:solidFill>
                </a:ln>
                <a:solidFill>
                  <a:srgbClr val="4472C4">
                    <a:lumMod val="50000"/>
                  </a:srgbClr>
                </a:solidFill>
                <a:effectLst/>
                <a:uLnTx/>
                <a:uFillTx/>
                <a:latin typeface="Century Gothic" panose="020F0302020204030204"/>
                <a:ea typeface="+mn-ea"/>
                <a:cs typeface="+mn-cs"/>
              </a:rPr>
              <a:t>Juan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solidFill>
                    <a:srgbClr val="4472C4">
                      <a:lumMod val="50000"/>
                    </a:srgbClr>
                  </a:solidFill>
                </a:ln>
                <a:solidFill>
                  <a:srgbClr val="4472C4">
                    <a:lumMod val="50000"/>
                  </a:srgbClr>
                </a:solidFill>
                <a:effectLst/>
                <a:uLnTx/>
                <a:uFillTx/>
                <a:latin typeface="Century Gothic" panose="020F0302020204030204"/>
                <a:ea typeface="+mn-ea"/>
                <a:cs typeface="+mn-cs"/>
              </a:rPr>
              <a:t>Morning – runs in the park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solidFill>
                    <a:srgbClr val="4472C4">
                      <a:lumMod val="50000"/>
                    </a:srgbClr>
                  </a:solidFill>
                </a:ln>
                <a:solidFill>
                  <a:srgbClr val="4472C4">
                    <a:lumMod val="50000"/>
                  </a:srgbClr>
                </a:solidFill>
                <a:effectLst/>
                <a:uLnTx/>
                <a:uFillTx/>
                <a:latin typeface="Century Gothic" panose="020F0302020204030204"/>
                <a:ea typeface="+mn-ea"/>
                <a:cs typeface="+mn-cs"/>
              </a:rPr>
              <a:t>Afterwards – learns a language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solidFill>
                    <a:srgbClr val="4472C4">
                      <a:lumMod val="50000"/>
                    </a:srgbClr>
                  </a:solidFill>
                </a:ln>
                <a:solidFill>
                  <a:srgbClr val="4472C4">
                    <a:lumMod val="50000"/>
                  </a:srgbClr>
                </a:solidFill>
                <a:effectLst/>
                <a:uLnTx/>
                <a:uFillTx/>
                <a:latin typeface="Century Gothic" panose="020F0302020204030204"/>
                <a:ea typeface="+mn-ea"/>
                <a:cs typeface="+mn-cs"/>
              </a:rPr>
              <a:t>Afternoon – learns 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solidFill>
                    <a:srgbClr val="4472C4">
                      <a:lumMod val="50000"/>
                    </a:srgbClr>
                  </a:solidFill>
                </a:ln>
                <a:solidFill>
                  <a:srgbClr val="4472C4">
                    <a:lumMod val="50000"/>
                  </a:srgbClr>
                </a:solidFill>
                <a:effectLst/>
                <a:uLnTx/>
                <a:uFillTx/>
                <a:latin typeface="Century Gothic" panose="020F0302020204030204"/>
                <a:ea typeface="+mn-ea"/>
                <a:cs typeface="+mn-cs"/>
              </a:rPr>
              <a:t>Night – reads a book</a:t>
            </a:r>
            <a:endParaRPr kumimoji="0" lang="en-GB" sz="2000" b="0" i="0" u="none" strike="noStrike" kern="1200" cap="none" spc="0" normalizeH="0" baseline="0" noProof="0" dirty="0">
              <a:ln>
                <a:solidFill>
                  <a:srgbClr val="4472C4">
                    <a:lumMod val="50000"/>
                  </a:srgbClr>
                </a:solidFill>
              </a:ln>
              <a:solidFill>
                <a:srgbClr val="4472C4">
                  <a:lumMod val="50000"/>
                </a:srgbClr>
              </a:solidFill>
              <a:effectLst/>
              <a:uLnTx/>
              <a:uFillTx/>
              <a:latin typeface="Century Gothic" panose="020F0302020204030204"/>
              <a:ea typeface="+mn-ea"/>
              <a:cs typeface="+mn-cs"/>
            </a:endParaRPr>
          </a:p>
        </p:txBody>
      </p:sp>
      <p:sp>
        <p:nvSpPr>
          <p:cNvPr id="8" name="TextBox 7"/>
          <p:cNvSpPr txBox="1"/>
          <p:nvPr/>
        </p:nvSpPr>
        <p:spPr>
          <a:xfrm>
            <a:off x="1249355" y="3718537"/>
            <a:ext cx="2954156" cy="2554545"/>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smtClean="0">
                <a:ln>
                  <a:solidFill>
                    <a:srgbClr val="4472C4">
                      <a:lumMod val="50000"/>
                    </a:srgbClr>
                  </a:solidFill>
                </a:ln>
                <a:solidFill>
                  <a:srgbClr val="4472C4">
                    <a:lumMod val="50000"/>
                  </a:srgbClr>
                </a:solidFill>
                <a:effectLst/>
                <a:uLnTx/>
                <a:uFillTx/>
                <a:latin typeface="Century Gothic" panose="020F0302020204030204"/>
                <a:ea typeface="+mn-ea"/>
                <a:cs typeface="+mn-cs"/>
              </a:rPr>
              <a:t>Carlos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solidFill>
                    <a:srgbClr val="4472C4">
                      <a:lumMod val="50000"/>
                    </a:srgbClr>
                  </a:solidFill>
                </a:ln>
                <a:solidFill>
                  <a:srgbClr val="4472C4">
                    <a:lumMod val="50000"/>
                  </a:srgbClr>
                </a:solidFill>
                <a:effectLst/>
                <a:uLnTx/>
                <a:uFillTx/>
                <a:latin typeface="Century Gothic" panose="020F0302020204030204"/>
                <a:ea typeface="+mn-ea"/>
                <a:cs typeface="+mn-cs"/>
              </a:rPr>
              <a:t>Morning – runs in the park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solidFill>
                    <a:srgbClr val="4472C4">
                      <a:lumMod val="50000"/>
                    </a:srgbClr>
                  </a:solidFill>
                </a:ln>
                <a:solidFill>
                  <a:srgbClr val="4472C4">
                    <a:lumMod val="50000"/>
                  </a:srgbClr>
                </a:solidFill>
                <a:effectLst/>
                <a:uLnTx/>
                <a:uFillTx/>
                <a:latin typeface="Century Gothic" panose="020F0302020204030204"/>
                <a:ea typeface="+mn-ea"/>
                <a:cs typeface="+mn-cs"/>
              </a:rPr>
              <a:t>Afterwards – learns a language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solidFill>
                    <a:srgbClr val="4472C4">
                      <a:lumMod val="50000"/>
                    </a:srgbClr>
                  </a:solidFill>
                </a:ln>
                <a:solidFill>
                  <a:srgbClr val="4472C4">
                    <a:lumMod val="50000"/>
                  </a:srgbClr>
                </a:solidFill>
                <a:effectLst/>
                <a:uLnTx/>
                <a:uFillTx/>
                <a:latin typeface="Century Gothic" panose="020F0302020204030204"/>
                <a:ea typeface="+mn-ea"/>
                <a:cs typeface="+mn-cs"/>
              </a:rPr>
              <a:t>Afternoon – eats in the park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solidFill>
                    <a:srgbClr val="4472C4">
                      <a:lumMod val="50000"/>
                    </a:srgbClr>
                  </a:solidFill>
                </a:ln>
                <a:solidFill>
                  <a:srgbClr val="4472C4">
                    <a:lumMod val="50000"/>
                  </a:srgbClr>
                </a:solidFill>
                <a:effectLst/>
                <a:uLnTx/>
                <a:uFillTx/>
                <a:latin typeface="Century Gothic" panose="020F0302020204030204"/>
                <a:ea typeface="+mn-ea"/>
                <a:cs typeface="+mn-cs"/>
              </a:rPr>
              <a:t>Night – reads a book</a:t>
            </a:r>
            <a:endParaRPr kumimoji="0" lang="en-GB" sz="2000" b="0" i="0" u="none" strike="noStrike" kern="1200" cap="none" spc="0" normalizeH="0" baseline="0" noProof="0" dirty="0">
              <a:ln>
                <a:solidFill>
                  <a:srgbClr val="4472C4">
                    <a:lumMod val="50000"/>
                  </a:srgbClr>
                </a:solidFill>
              </a:ln>
              <a:solidFill>
                <a:srgbClr val="4472C4">
                  <a:lumMod val="50000"/>
                </a:srgbClr>
              </a:solidFill>
              <a:effectLst/>
              <a:uLnTx/>
              <a:uFillTx/>
              <a:latin typeface="Century Gothic" panose="020F0302020204030204"/>
              <a:ea typeface="+mn-ea"/>
              <a:cs typeface="+mn-cs"/>
            </a:endParaRPr>
          </a:p>
        </p:txBody>
      </p:sp>
      <p:sp>
        <p:nvSpPr>
          <p:cNvPr id="9" name="TextBox 8"/>
          <p:cNvSpPr txBox="1"/>
          <p:nvPr/>
        </p:nvSpPr>
        <p:spPr>
          <a:xfrm>
            <a:off x="4285796" y="1163991"/>
            <a:ext cx="3193177" cy="2554545"/>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smtClean="0">
                <a:ln>
                  <a:solidFill>
                    <a:srgbClr val="4472C4">
                      <a:lumMod val="50000"/>
                    </a:srgbClr>
                  </a:solidFill>
                </a:ln>
                <a:solidFill>
                  <a:srgbClr val="4472C4">
                    <a:lumMod val="50000"/>
                  </a:srgbClr>
                </a:solidFill>
                <a:effectLst/>
                <a:uLnTx/>
                <a:uFillTx/>
                <a:latin typeface="Century Gothic" panose="020F0302020204030204"/>
                <a:ea typeface="+mn-ea"/>
                <a:cs typeface="+mn-cs"/>
              </a:rPr>
              <a:t>Rosa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solidFill>
                    <a:srgbClr val="4472C4">
                      <a:lumMod val="50000"/>
                    </a:srgbClr>
                  </a:solidFill>
                </a:ln>
                <a:solidFill>
                  <a:srgbClr val="4472C4">
                    <a:lumMod val="50000"/>
                  </a:srgbClr>
                </a:solidFill>
                <a:effectLst/>
                <a:uLnTx/>
                <a:uFillTx/>
                <a:latin typeface="Century Gothic" panose="020F0302020204030204"/>
                <a:ea typeface="+mn-ea"/>
                <a:cs typeface="+mn-cs"/>
              </a:rPr>
              <a:t>Morning – reads in the park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solidFill>
                    <a:srgbClr val="4472C4">
                      <a:lumMod val="50000"/>
                    </a:srgbClr>
                  </a:solidFill>
                </a:ln>
                <a:solidFill>
                  <a:srgbClr val="4472C4">
                    <a:lumMod val="50000"/>
                  </a:srgbClr>
                </a:solidFill>
                <a:effectLst/>
                <a:uLnTx/>
                <a:uFillTx/>
                <a:latin typeface="Century Gothic" panose="020F0302020204030204"/>
                <a:ea typeface="+mn-ea"/>
                <a:cs typeface="+mn-cs"/>
              </a:rPr>
              <a:t>Afterwards – learns Chinese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solidFill>
                    <a:srgbClr val="4472C4">
                      <a:lumMod val="50000"/>
                    </a:srgbClr>
                  </a:solidFill>
                </a:ln>
                <a:solidFill>
                  <a:srgbClr val="4472C4">
                    <a:lumMod val="50000"/>
                  </a:srgbClr>
                </a:solidFill>
                <a:effectLst/>
                <a:uLnTx/>
                <a:uFillTx/>
                <a:latin typeface="Century Gothic" panose="020F0302020204030204"/>
                <a:ea typeface="+mn-ea"/>
                <a:cs typeface="+mn-cs"/>
              </a:rPr>
              <a:t>Afternoon – runs in the park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solidFill>
                    <a:srgbClr val="4472C4">
                      <a:lumMod val="50000"/>
                    </a:srgbClr>
                  </a:solidFill>
                </a:ln>
                <a:solidFill>
                  <a:srgbClr val="4472C4">
                    <a:lumMod val="50000"/>
                  </a:srgbClr>
                </a:solidFill>
                <a:effectLst/>
                <a:uLnTx/>
                <a:uFillTx/>
                <a:latin typeface="Century Gothic" panose="020F0302020204030204"/>
                <a:ea typeface="+mn-ea"/>
                <a:cs typeface="+mn-cs"/>
              </a:rPr>
              <a:t>Night – reads magazines</a:t>
            </a:r>
            <a:endParaRPr kumimoji="0" lang="en-GB" sz="2000" b="0" i="0" u="none" strike="noStrike" kern="1200" cap="none" spc="0" normalizeH="0" baseline="0" noProof="0" dirty="0">
              <a:ln>
                <a:solidFill>
                  <a:srgbClr val="4472C4">
                    <a:lumMod val="50000"/>
                  </a:srgbClr>
                </a:solidFill>
              </a:ln>
              <a:solidFill>
                <a:srgbClr val="4472C4">
                  <a:lumMod val="50000"/>
                </a:srgbClr>
              </a:solidFill>
              <a:effectLst/>
              <a:uLnTx/>
              <a:uFillTx/>
              <a:latin typeface="Century Gothic" panose="020F0302020204030204"/>
              <a:ea typeface="+mn-ea"/>
              <a:cs typeface="+mn-cs"/>
            </a:endParaRPr>
          </a:p>
        </p:txBody>
      </p:sp>
      <p:sp>
        <p:nvSpPr>
          <p:cNvPr id="10" name="TextBox 9"/>
          <p:cNvSpPr txBox="1"/>
          <p:nvPr/>
        </p:nvSpPr>
        <p:spPr>
          <a:xfrm>
            <a:off x="4285796" y="3718536"/>
            <a:ext cx="3193177" cy="2554545"/>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smtClean="0">
                <a:ln>
                  <a:solidFill>
                    <a:srgbClr val="4472C4">
                      <a:lumMod val="50000"/>
                    </a:srgbClr>
                  </a:solidFill>
                </a:ln>
                <a:solidFill>
                  <a:srgbClr val="4472C4">
                    <a:lumMod val="50000"/>
                  </a:srgbClr>
                </a:solidFill>
                <a:effectLst/>
                <a:uLnTx/>
                <a:uFillTx/>
                <a:latin typeface="Century Gothic" panose="020F0302020204030204"/>
                <a:ea typeface="+mn-ea"/>
                <a:cs typeface="+mn-cs"/>
              </a:rPr>
              <a:t>Araceli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solidFill>
                    <a:srgbClr val="4472C4">
                      <a:lumMod val="50000"/>
                    </a:srgbClr>
                  </a:solidFill>
                </a:ln>
                <a:solidFill>
                  <a:srgbClr val="4472C4">
                    <a:lumMod val="50000"/>
                  </a:srgbClr>
                </a:solidFill>
                <a:effectLst/>
                <a:uLnTx/>
                <a:uFillTx/>
                <a:latin typeface="Century Gothic" panose="020F0302020204030204"/>
                <a:ea typeface="+mn-ea"/>
                <a:cs typeface="+mn-cs"/>
              </a:rPr>
              <a:t>Morning – writes a letter to a woman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solidFill>
                    <a:srgbClr val="4472C4">
                      <a:lumMod val="50000"/>
                    </a:srgbClr>
                  </a:solidFill>
                </a:ln>
                <a:solidFill>
                  <a:srgbClr val="4472C4">
                    <a:lumMod val="50000"/>
                  </a:srgbClr>
                </a:solidFill>
                <a:effectLst/>
                <a:uLnTx/>
                <a:uFillTx/>
                <a:latin typeface="Century Gothic" panose="020F0302020204030204"/>
                <a:ea typeface="+mn-ea"/>
                <a:cs typeface="+mn-cs"/>
              </a:rPr>
              <a:t>Afterwards – learns Chinese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solidFill>
                    <a:srgbClr val="4472C4">
                      <a:lumMod val="50000"/>
                    </a:srgbClr>
                  </a:solidFill>
                </a:ln>
                <a:solidFill>
                  <a:srgbClr val="4472C4">
                    <a:lumMod val="50000"/>
                  </a:srgbClr>
                </a:solidFill>
                <a:effectLst/>
                <a:uLnTx/>
                <a:uFillTx/>
                <a:latin typeface="Century Gothic" panose="020F0302020204030204"/>
                <a:ea typeface="+mn-ea"/>
                <a:cs typeface="+mn-cs"/>
              </a:rPr>
              <a:t>Afternoon – runs in the park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solidFill>
                    <a:srgbClr val="4472C4">
                      <a:lumMod val="50000"/>
                    </a:srgbClr>
                  </a:solidFill>
                </a:ln>
                <a:solidFill>
                  <a:srgbClr val="4472C4">
                    <a:lumMod val="50000"/>
                  </a:srgbClr>
                </a:solidFill>
                <a:effectLst/>
                <a:uLnTx/>
                <a:uFillTx/>
                <a:latin typeface="Century Gothic" panose="020F0302020204030204"/>
                <a:ea typeface="+mn-ea"/>
                <a:cs typeface="+mn-cs"/>
              </a:rPr>
              <a:t>Night – drinks water</a:t>
            </a:r>
            <a:endParaRPr kumimoji="0" lang="en-GB" sz="2000" b="0" i="0" u="none" strike="noStrike" kern="1200" cap="none" spc="0" normalizeH="0" baseline="0" noProof="0" dirty="0">
              <a:ln>
                <a:solidFill>
                  <a:srgbClr val="4472C4">
                    <a:lumMod val="50000"/>
                  </a:srgbClr>
                </a:solidFill>
              </a:ln>
              <a:solidFill>
                <a:srgbClr val="4472C4">
                  <a:lumMod val="50000"/>
                </a:srgbClr>
              </a:solidFill>
              <a:effectLst/>
              <a:uLnTx/>
              <a:uFillTx/>
              <a:latin typeface="Century Gothic" panose="020F0302020204030204"/>
              <a:ea typeface="+mn-ea"/>
              <a:cs typeface="+mn-cs"/>
            </a:endParaRPr>
          </a:p>
        </p:txBody>
      </p:sp>
      <p:sp>
        <p:nvSpPr>
          <p:cNvPr id="11" name="TextBox 10"/>
          <p:cNvSpPr txBox="1"/>
          <p:nvPr/>
        </p:nvSpPr>
        <p:spPr>
          <a:xfrm>
            <a:off x="7577203" y="1163991"/>
            <a:ext cx="3193177" cy="2554545"/>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smtClean="0">
                <a:ln>
                  <a:solidFill>
                    <a:srgbClr val="4472C4">
                      <a:lumMod val="50000"/>
                    </a:srgbClr>
                  </a:solidFill>
                </a:ln>
                <a:solidFill>
                  <a:srgbClr val="4472C4">
                    <a:lumMod val="50000"/>
                  </a:srgbClr>
                </a:solidFill>
                <a:effectLst/>
                <a:uLnTx/>
                <a:uFillTx/>
                <a:latin typeface="Century Gothic" panose="020F0302020204030204"/>
                <a:ea typeface="+mn-ea"/>
                <a:cs typeface="+mn-cs"/>
              </a:rPr>
              <a:t>Marco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solidFill>
                    <a:srgbClr val="4472C4">
                      <a:lumMod val="50000"/>
                    </a:srgbClr>
                  </a:solidFill>
                </a:ln>
                <a:solidFill>
                  <a:srgbClr val="4472C4">
                    <a:lumMod val="50000"/>
                  </a:srgbClr>
                </a:solidFill>
                <a:effectLst/>
                <a:uLnTx/>
                <a:uFillTx/>
                <a:latin typeface="Century Gothic" panose="020F0302020204030204"/>
                <a:ea typeface="+mn-ea"/>
                <a:cs typeface="+mn-cs"/>
              </a:rPr>
              <a:t>Morning – reads in the park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solidFill>
                    <a:srgbClr val="4472C4">
                      <a:lumMod val="50000"/>
                    </a:srgbClr>
                  </a:solidFill>
                </a:ln>
                <a:solidFill>
                  <a:srgbClr val="4472C4">
                    <a:lumMod val="50000"/>
                  </a:srgbClr>
                </a:solidFill>
                <a:effectLst/>
                <a:uLnTx/>
                <a:uFillTx/>
                <a:latin typeface="Century Gothic" panose="020F0302020204030204"/>
                <a:ea typeface="+mn-ea"/>
                <a:cs typeface="+mn-cs"/>
              </a:rPr>
              <a:t>Afterwards – drinks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solidFill>
                    <a:srgbClr val="4472C4">
                      <a:lumMod val="50000"/>
                    </a:srgbClr>
                  </a:solidFill>
                </a:ln>
                <a:solidFill>
                  <a:srgbClr val="4472C4">
                    <a:lumMod val="50000"/>
                  </a:srgbClr>
                </a:solidFill>
                <a:effectLst/>
                <a:uLnTx/>
                <a:uFillTx/>
                <a:latin typeface="Century Gothic" panose="020F0302020204030204"/>
                <a:ea typeface="+mn-ea"/>
                <a:cs typeface="+mn-cs"/>
              </a:rPr>
              <a:t>Afternoon – eats with the family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solidFill>
                    <a:srgbClr val="4472C4">
                      <a:lumMod val="50000"/>
                    </a:srgbClr>
                  </a:solidFill>
                </a:ln>
                <a:solidFill>
                  <a:srgbClr val="4472C4">
                    <a:lumMod val="50000"/>
                  </a:srgbClr>
                </a:solidFill>
                <a:effectLst/>
                <a:uLnTx/>
                <a:uFillTx/>
                <a:latin typeface="Century Gothic" panose="020F0302020204030204"/>
                <a:ea typeface="+mn-ea"/>
                <a:cs typeface="+mn-cs"/>
              </a:rPr>
              <a:t>Night – reads magazines</a:t>
            </a:r>
            <a:endParaRPr kumimoji="0" lang="en-GB" sz="2000" b="0" i="0" u="none" strike="noStrike" kern="1200" cap="none" spc="0" normalizeH="0" baseline="0" noProof="0" dirty="0">
              <a:ln>
                <a:solidFill>
                  <a:srgbClr val="4472C4">
                    <a:lumMod val="50000"/>
                  </a:srgbClr>
                </a:solidFill>
              </a:ln>
              <a:solidFill>
                <a:srgbClr val="4472C4">
                  <a:lumMod val="50000"/>
                </a:srgbClr>
              </a:solidFill>
              <a:effectLst/>
              <a:uLnTx/>
              <a:uFillTx/>
              <a:latin typeface="Century Gothic" panose="020F0302020204030204"/>
              <a:ea typeface="+mn-ea"/>
              <a:cs typeface="+mn-cs"/>
            </a:endParaRPr>
          </a:p>
        </p:txBody>
      </p:sp>
      <p:sp>
        <p:nvSpPr>
          <p:cNvPr id="13" name="TextBox 12"/>
          <p:cNvSpPr txBox="1"/>
          <p:nvPr/>
        </p:nvSpPr>
        <p:spPr>
          <a:xfrm>
            <a:off x="7577203" y="3718536"/>
            <a:ext cx="3193177" cy="2554545"/>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err="1" smtClean="0">
                <a:ln>
                  <a:solidFill>
                    <a:srgbClr val="4472C4">
                      <a:lumMod val="50000"/>
                    </a:srgbClr>
                  </a:solidFill>
                </a:ln>
                <a:solidFill>
                  <a:srgbClr val="4472C4">
                    <a:lumMod val="50000"/>
                  </a:srgbClr>
                </a:solidFill>
                <a:effectLst/>
                <a:uLnTx/>
                <a:uFillTx/>
                <a:latin typeface="Century Gothic" panose="020F0302020204030204"/>
                <a:ea typeface="+mn-ea"/>
                <a:cs typeface="+mn-cs"/>
              </a:rPr>
              <a:t>Sania</a:t>
            </a:r>
            <a:endParaRPr kumimoji="0" lang="en-GB" sz="2000" b="0" i="0" u="sng" strike="noStrike" kern="1200" cap="none" spc="0" normalizeH="0" baseline="0" noProof="0" dirty="0" smtClean="0">
              <a:ln>
                <a:solidFill>
                  <a:srgbClr val="4472C4">
                    <a:lumMod val="50000"/>
                  </a:srgbClr>
                </a:solid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solidFill>
                    <a:srgbClr val="4472C4">
                      <a:lumMod val="50000"/>
                    </a:srgbClr>
                  </a:solidFill>
                </a:ln>
                <a:solidFill>
                  <a:srgbClr val="4472C4">
                    <a:lumMod val="50000"/>
                  </a:srgbClr>
                </a:solidFill>
                <a:effectLst/>
                <a:uLnTx/>
                <a:uFillTx/>
                <a:latin typeface="Century Gothic" panose="020F0302020204030204"/>
                <a:ea typeface="+mn-ea"/>
                <a:cs typeface="+mn-cs"/>
              </a:rPr>
              <a:t>Morning – writes a letter to a woman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solidFill>
                    <a:srgbClr val="4472C4">
                      <a:lumMod val="50000"/>
                    </a:srgbClr>
                  </a:solidFill>
                </a:ln>
                <a:solidFill>
                  <a:srgbClr val="4472C4">
                    <a:lumMod val="50000"/>
                  </a:srgbClr>
                </a:solidFill>
                <a:effectLst/>
                <a:uLnTx/>
                <a:uFillTx/>
                <a:latin typeface="Century Gothic" panose="020F0302020204030204"/>
                <a:ea typeface="+mn-ea"/>
                <a:cs typeface="+mn-cs"/>
              </a:rPr>
              <a:t>Afterwards – reads a book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solidFill>
                    <a:srgbClr val="4472C4">
                      <a:lumMod val="50000"/>
                    </a:srgbClr>
                  </a:solidFill>
                </a:ln>
                <a:solidFill>
                  <a:srgbClr val="4472C4">
                    <a:lumMod val="50000"/>
                  </a:srgbClr>
                </a:solidFill>
                <a:effectLst/>
                <a:uLnTx/>
                <a:uFillTx/>
                <a:latin typeface="Century Gothic" panose="020F0302020204030204"/>
                <a:ea typeface="+mn-ea"/>
                <a:cs typeface="+mn-cs"/>
              </a:rPr>
              <a:t>Afternoon – eats with the family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solidFill>
                    <a:srgbClr val="4472C4">
                      <a:lumMod val="50000"/>
                    </a:srgbClr>
                  </a:solidFill>
                </a:ln>
                <a:solidFill>
                  <a:srgbClr val="4472C4">
                    <a:lumMod val="50000"/>
                  </a:srgbClr>
                </a:solidFill>
                <a:effectLst/>
                <a:uLnTx/>
                <a:uFillTx/>
                <a:latin typeface="Century Gothic" panose="020F0302020204030204"/>
                <a:ea typeface="+mn-ea"/>
                <a:cs typeface="+mn-cs"/>
              </a:rPr>
              <a:t>Night – drinks water</a:t>
            </a:r>
            <a:endParaRPr kumimoji="0" lang="en-GB" sz="2000" b="0" i="0" u="none" strike="noStrike" kern="1200" cap="none" spc="0" normalizeH="0" baseline="0" noProof="0" dirty="0">
              <a:ln>
                <a:solidFill>
                  <a:srgbClr val="4472C4">
                    <a:lumMod val="50000"/>
                  </a:srgbClr>
                </a:solidFill>
              </a:ln>
              <a:solidFill>
                <a:srgbClr val="4472C4">
                  <a:lumMod val="50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266913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512842" y="1280562"/>
          <a:ext cx="11647905" cy="5029200"/>
        </p:xfrm>
        <a:graphic>
          <a:graphicData uri="http://schemas.openxmlformats.org/drawingml/2006/table">
            <a:tbl>
              <a:tblPr firstRow="1" bandRow="1">
                <a:tableStyleId>{5C22544A-7EE6-4342-B048-85BDC9FD1C3A}</a:tableStyleId>
              </a:tblPr>
              <a:tblGrid>
                <a:gridCol w="1590817">
                  <a:extLst>
                    <a:ext uri="{9D8B030D-6E8A-4147-A177-3AD203B41FA5}">
                      <a16:colId xmlns:a16="http://schemas.microsoft.com/office/drawing/2014/main" val="4019500267"/>
                    </a:ext>
                  </a:extLst>
                </a:gridCol>
                <a:gridCol w="3116704">
                  <a:extLst>
                    <a:ext uri="{9D8B030D-6E8A-4147-A177-3AD203B41FA5}">
                      <a16:colId xmlns:a16="http://schemas.microsoft.com/office/drawing/2014/main" val="1602610636"/>
                    </a:ext>
                  </a:extLst>
                </a:gridCol>
                <a:gridCol w="3562184">
                  <a:extLst>
                    <a:ext uri="{9D8B030D-6E8A-4147-A177-3AD203B41FA5}">
                      <a16:colId xmlns:a16="http://schemas.microsoft.com/office/drawing/2014/main" val="1929253472"/>
                    </a:ext>
                  </a:extLst>
                </a:gridCol>
                <a:gridCol w="3378200">
                  <a:extLst>
                    <a:ext uri="{9D8B030D-6E8A-4147-A177-3AD203B41FA5}">
                      <a16:colId xmlns:a16="http://schemas.microsoft.com/office/drawing/2014/main" val="561242270"/>
                    </a:ext>
                  </a:extLst>
                </a:gridCol>
              </a:tblGrid>
              <a:tr h="370840">
                <a:tc>
                  <a:txBody>
                    <a:bodyPr/>
                    <a:lstStyle/>
                    <a:p>
                      <a:r>
                        <a:rPr lang="en-GB" sz="2000" b="1" dirty="0" smtClean="0">
                          <a:solidFill>
                            <a:srgbClr val="002060"/>
                          </a:solidFill>
                        </a:rPr>
                        <a:t>Normally</a:t>
                      </a:r>
                    </a:p>
                    <a:p>
                      <a:endParaRPr lang="en-GB" sz="2000" b="1" dirty="0" smtClean="0">
                        <a:solidFill>
                          <a:srgbClr val="002060"/>
                        </a:solidFill>
                      </a:endParaRPr>
                    </a:p>
                    <a:p>
                      <a:endParaRPr lang="en-GB" sz="2000" b="1" dirty="0">
                        <a:solidFill>
                          <a:srgbClr val="002060"/>
                        </a:solidFill>
                      </a:endParaRPr>
                    </a:p>
                  </a:txBody>
                  <a:tcPr>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0" dirty="0" smtClean="0">
                          <a:solidFill>
                            <a:srgbClr val="002060"/>
                          </a:solidFill>
                        </a:rPr>
                        <a:t>I prepare food</a:t>
                      </a:r>
                      <a:r>
                        <a:rPr lang="en-GB" sz="2000" b="0" baseline="0" dirty="0" smtClean="0">
                          <a:solidFill>
                            <a:srgbClr val="002060"/>
                          </a:solidFill>
                        </a:rPr>
                        <a:t> and </a:t>
                      </a:r>
                      <a:r>
                        <a:rPr lang="en-GB" sz="2000" b="0" dirty="0" smtClean="0">
                          <a:solidFill>
                            <a:srgbClr val="002060"/>
                          </a:solidFill>
                        </a:rPr>
                        <a:t> work with</a:t>
                      </a:r>
                      <a:r>
                        <a:rPr lang="en-GB" sz="2000" b="0" baseline="0" dirty="0" smtClean="0">
                          <a:solidFill>
                            <a:srgbClr val="002060"/>
                          </a:solidFill>
                        </a:rPr>
                        <a:t> friends</a:t>
                      </a:r>
                    </a:p>
                    <a:p>
                      <a:r>
                        <a:rPr lang="en-GB" sz="2000" b="0" baseline="0" dirty="0" smtClean="0">
                          <a:solidFill>
                            <a:srgbClr val="002060"/>
                          </a:solidFill>
                        </a:rPr>
                        <a:t>in the countryside.</a:t>
                      </a:r>
                      <a:endParaRPr lang="en-GB" sz="2000" b="0" dirty="0" smtClean="0">
                        <a:solidFill>
                          <a:srgbClr val="002060"/>
                        </a:solidFill>
                      </a:endParaRPr>
                    </a:p>
                  </a:txBody>
                  <a:tcPr>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0" dirty="0" smtClean="0">
                          <a:solidFill>
                            <a:srgbClr val="002060"/>
                          </a:solidFill>
                        </a:rPr>
                        <a:t>I prepare food and relax</a:t>
                      </a:r>
                      <a:r>
                        <a:rPr lang="en-GB" sz="2000" b="0" baseline="0" dirty="0" smtClean="0">
                          <a:solidFill>
                            <a:srgbClr val="002060"/>
                          </a:solidFill>
                        </a:rPr>
                        <a:t> in the countryside.</a:t>
                      </a:r>
                      <a:endParaRPr lang="en-GB" sz="2000" b="0" dirty="0">
                        <a:solidFill>
                          <a:srgbClr val="002060"/>
                        </a:solidFill>
                      </a:endParaRPr>
                    </a:p>
                  </a:txBody>
                  <a:tcPr>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0" dirty="0" smtClean="0">
                          <a:solidFill>
                            <a:srgbClr val="002060"/>
                          </a:solidFill>
                        </a:rPr>
                        <a:t>I prepare food and work alone in the</a:t>
                      </a:r>
                    </a:p>
                    <a:p>
                      <a:r>
                        <a:rPr lang="en-GB" sz="2000" b="0" baseline="0" dirty="0" smtClean="0">
                          <a:solidFill>
                            <a:srgbClr val="002060"/>
                          </a:solidFill>
                        </a:rPr>
                        <a:t>countryside</a:t>
                      </a:r>
                      <a:r>
                        <a:rPr lang="en-GB" sz="2000" b="0" dirty="0" smtClean="0">
                          <a:solidFill>
                            <a:srgbClr val="002060"/>
                          </a:solidFill>
                        </a:rPr>
                        <a:t>.</a:t>
                      </a:r>
                      <a:endParaRPr lang="en-GB" sz="2000" b="0" dirty="0">
                        <a:solidFill>
                          <a:srgbClr val="002060"/>
                        </a:solidFill>
                      </a:endParaRPr>
                    </a:p>
                  </a:txBody>
                  <a:tcPr>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5056412"/>
                  </a:ext>
                </a:extLst>
              </a:tr>
              <a:tr h="370840">
                <a:tc>
                  <a:txBody>
                    <a:bodyPr/>
                    <a:lstStyle/>
                    <a:p>
                      <a:r>
                        <a:rPr lang="en-GB" sz="2000" b="1" dirty="0" smtClean="0">
                          <a:solidFill>
                            <a:srgbClr val="002060"/>
                          </a:solidFill>
                        </a:rPr>
                        <a:t>Every Monday</a:t>
                      </a:r>
                      <a:endParaRPr lang="en-GB" sz="2000" b="1" dirty="0">
                        <a:solidFill>
                          <a:srgbClr val="002060"/>
                        </a:solidFill>
                      </a:endParaRPr>
                    </a:p>
                  </a:txBody>
                  <a:tcPr>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0" dirty="0" smtClean="0">
                          <a:solidFill>
                            <a:srgbClr val="002060"/>
                          </a:solidFill>
                        </a:rPr>
                        <a:t>I relax in the</a:t>
                      </a:r>
                      <a:r>
                        <a:rPr lang="en-GB" sz="2000" b="0" baseline="0" dirty="0" smtClean="0">
                          <a:solidFill>
                            <a:srgbClr val="002060"/>
                          </a:solidFill>
                        </a:rPr>
                        <a:t> morning and spend time</a:t>
                      </a:r>
                    </a:p>
                    <a:p>
                      <a:r>
                        <a:rPr lang="en-GB" sz="2000" b="0" baseline="0" dirty="0" smtClean="0">
                          <a:solidFill>
                            <a:srgbClr val="002060"/>
                          </a:solidFill>
                        </a:rPr>
                        <a:t>with the animals.</a:t>
                      </a:r>
                      <a:endParaRPr lang="en-GB" sz="2000" b="0" dirty="0" smtClean="0">
                        <a:solidFill>
                          <a:srgbClr val="002060"/>
                        </a:solidFill>
                      </a:endParaRPr>
                    </a:p>
                  </a:txBody>
                  <a:tcPr>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0" dirty="0" smtClean="0">
                          <a:solidFill>
                            <a:srgbClr val="002060"/>
                          </a:solidFill>
                        </a:rPr>
                        <a:t>I relax</a:t>
                      </a:r>
                      <a:r>
                        <a:rPr lang="en-GB" sz="2000" b="0" baseline="0" dirty="0" smtClean="0">
                          <a:solidFill>
                            <a:srgbClr val="002060"/>
                          </a:solidFill>
                        </a:rPr>
                        <a:t> in the afternoon and spend time with the </a:t>
                      </a:r>
                    </a:p>
                    <a:p>
                      <a:r>
                        <a:rPr lang="en-GB" sz="2000" b="0" baseline="0" dirty="0" smtClean="0">
                          <a:solidFill>
                            <a:srgbClr val="002060"/>
                          </a:solidFill>
                        </a:rPr>
                        <a:t>animals.</a:t>
                      </a:r>
                      <a:endParaRPr lang="en-GB" sz="2000" b="0" dirty="0">
                        <a:solidFill>
                          <a:srgbClr val="002060"/>
                        </a:solidFill>
                      </a:endParaRPr>
                    </a:p>
                  </a:txBody>
                  <a:tcPr>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0" dirty="0" smtClean="0">
                          <a:solidFill>
                            <a:srgbClr val="002060"/>
                          </a:solidFill>
                        </a:rPr>
                        <a:t>I relax in the afternoon and take food to</a:t>
                      </a:r>
                    </a:p>
                    <a:p>
                      <a:r>
                        <a:rPr lang="en-GB" sz="2000" b="0" dirty="0" smtClean="0">
                          <a:solidFill>
                            <a:srgbClr val="002060"/>
                          </a:solidFill>
                        </a:rPr>
                        <a:t>the animals. </a:t>
                      </a:r>
                      <a:endParaRPr lang="en-GB" sz="2000" b="0" dirty="0">
                        <a:solidFill>
                          <a:srgbClr val="002060"/>
                        </a:solidFill>
                      </a:endParaRPr>
                    </a:p>
                  </a:txBody>
                  <a:tcPr>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7609806"/>
                  </a:ext>
                </a:extLst>
              </a:tr>
              <a:tr h="370840">
                <a:tc>
                  <a:txBody>
                    <a:bodyPr/>
                    <a:lstStyle/>
                    <a:p>
                      <a:r>
                        <a:rPr lang="en-GB" sz="2000" b="1" dirty="0" smtClean="0">
                          <a:solidFill>
                            <a:srgbClr val="002060"/>
                          </a:solidFill>
                        </a:rPr>
                        <a:t>In July</a:t>
                      </a:r>
                      <a:endParaRPr lang="en-GB" sz="2000" b="1" dirty="0">
                        <a:solidFill>
                          <a:srgbClr val="002060"/>
                        </a:solidFill>
                      </a:endParaRPr>
                    </a:p>
                  </a:txBody>
                  <a:tcPr>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0" dirty="0" smtClean="0">
                          <a:solidFill>
                            <a:srgbClr val="002060"/>
                          </a:solidFill>
                        </a:rPr>
                        <a:t>I work in the mountains</a:t>
                      </a:r>
                      <a:r>
                        <a:rPr lang="en-GB" sz="2000" b="0" baseline="0" dirty="0" smtClean="0">
                          <a:solidFill>
                            <a:srgbClr val="002060"/>
                          </a:solidFill>
                        </a:rPr>
                        <a:t> with friends from France.</a:t>
                      </a:r>
                      <a:endParaRPr lang="en-GB" sz="2000" b="0" dirty="0">
                        <a:solidFill>
                          <a:srgbClr val="002060"/>
                        </a:solidFill>
                      </a:endParaRPr>
                    </a:p>
                  </a:txBody>
                  <a:tcPr>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0" dirty="0" smtClean="0">
                          <a:solidFill>
                            <a:srgbClr val="002060"/>
                          </a:solidFill>
                        </a:rPr>
                        <a:t>I travel to the mountains with friends from </a:t>
                      </a:r>
                    </a:p>
                    <a:p>
                      <a:r>
                        <a:rPr lang="en-GB" sz="2000" b="0" dirty="0" smtClean="0">
                          <a:solidFill>
                            <a:srgbClr val="002060"/>
                          </a:solidFill>
                        </a:rPr>
                        <a:t>France.</a:t>
                      </a:r>
                      <a:endParaRPr lang="en-GB" sz="2000" b="0" dirty="0">
                        <a:solidFill>
                          <a:srgbClr val="002060"/>
                        </a:solidFill>
                      </a:endParaRPr>
                    </a:p>
                  </a:txBody>
                  <a:tcPr>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0" dirty="0" smtClean="0">
                          <a:solidFill>
                            <a:srgbClr val="002060"/>
                          </a:solidFill>
                        </a:rPr>
                        <a:t>I work in the mountains alone.</a:t>
                      </a:r>
                      <a:endParaRPr lang="en-GB" sz="2000" b="0" dirty="0">
                        <a:solidFill>
                          <a:srgbClr val="002060"/>
                        </a:solidFill>
                      </a:endParaRPr>
                    </a:p>
                  </a:txBody>
                  <a:tcPr>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3593462"/>
                  </a:ext>
                </a:extLst>
              </a:tr>
              <a:tr h="370840">
                <a:tc>
                  <a:txBody>
                    <a:bodyPr/>
                    <a:lstStyle/>
                    <a:p>
                      <a:r>
                        <a:rPr lang="en-GB" sz="2000" b="1" dirty="0" smtClean="0">
                          <a:solidFill>
                            <a:srgbClr val="002060"/>
                          </a:solidFill>
                        </a:rPr>
                        <a:t>In August</a:t>
                      </a:r>
                      <a:endParaRPr lang="en-GB" sz="2000" b="1" dirty="0">
                        <a:solidFill>
                          <a:srgbClr val="002060"/>
                        </a:solidFill>
                      </a:endParaRPr>
                    </a:p>
                  </a:txBody>
                  <a:tcPr>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0" dirty="0" smtClean="0">
                          <a:solidFill>
                            <a:srgbClr val="002060"/>
                          </a:solidFill>
                        </a:rPr>
                        <a:t>I spend</a:t>
                      </a:r>
                      <a:r>
                        <a:rPr lang="en-GB" sz="2000" b="0" baseline="0" dirty="0" smtClean="0">
                          <a:solidFill>
                            <a:srgbClr val="002060"/>
                          </a:solidFill>
                        </a:rPr>
                        <a:t> time in France. I</a:t>
                      </a:r>
                      <a:r>
                        <a:rPr lang="en-GB" sz="2000" b="0" dirty="0" smtClean="0">
                          <a:solidFill>
                            <a:srgbClr val="002060"/>
                          </a:solidFill>
                        </a:rPr>
                        <a:t> enjoy the food</a:t>
                      </a:r>
                      <a:r>
                        <a:rPr lang="en-GB" sz="2000" b="0" baseline="0" dirty="0" smtClean="0">
                          <a:solidFill>
                            <a:srgbClr val="002060"/>
                          </a:solidFill>
                        </a:rPr>
                        <a:t> </a:t>
                      </a:r>
                    </a:p>
                    <a:p>
                      <a:r>
                        <a:rPr lang="en-GB" sz="2000" b="0" baseline="0" dirty="0" smtClean="0">
                          <a:solidFill>
                            <a:srgbClr val="002060"/>
                          </a:solidFill>
                        </a:rPr>
                        <a:t>and the sea.</a:t>
                      </a:r>
                      <a:endParaRPr lang="en-GB" sz="2000" b="0" dirty="0" smtClean="0">
                        <a:solidFill>
                          <a:srgbClr val="002060"/>
                        </a:solidFill>
                      </a:endParaRPr>
                    </a:p>
                  </a:txBody>
                  <a:tcPr>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0" dirty="0" smtClean="0">
                          <a:solidFill>
                            <a:srgbClr val="002060"/>
                          </a:solidFill>
                        </a:rPr>
                        <a:t>I travel to France.  I enjoy the mountains and </a:t>
                      </a:r>
                    </a:p>
                    <a:p>
                      <a:r>
                        <a:rPr lang="en-GB" sz="2000" b="0" dirty="0" smtClean="0">
                          <a:solidFill>
                            <a:srgbClr val="002060"/>
                          </a:solidFill>
                        </a:rPr>
                        <a:t>the sea.</a:t>
                      </a:r>
                      <a:endParaRPr lang="en-GB" sz="2000" b="0" dirty="0">
                        <a:solidFill>
                          <a:srgbClr val="002060"/>
                        </a:solidFill>
                      </a:endParaRPr>
                    </a:p>
                  </a:txBody>
                  <a:tcPr>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0" dirty="0" smtClean="0">
                          <a:solidFill>
                            <a:srgbClr val="002060"/>
                          </a:solidFill>
                        </a:rPr>
                        <a:t>I travel to France.  I enjoy the food</a:t>
                      </a:r>
                      <a:r>
                        <a:rPr lang="en-GB" sz="2000" b="0" baseline="0" dirty="0" smtClean="0">
                          <a:solidFill>
                            <a:srgbClr val="002060"/>
                          </a:solidFill>
                        </a:rPr>
                        <a:t> and the </a:t>
                      </a:r>
                    </a:p>
                    <a:p>
                      <a:r>
                        <a:rPr lang="en-GB" sz="2000" b="0" baseline="0" dirty="0" smtClean="0">
                          <a:solidFill>
                            <a:srgbClr val="002060"/>
                          </a:solidFill>
                        </a:rPr>
                        <a:t>sea.</a:t>
                      </a:r>
                      <a:endParaRPr lang="en-GB" sz="2000" b="0" dirty="0">
                        <a:solidFill>
                          <a:srgbClr val="002060"/>
                        </a:solidFill>
                      </a:endParaRPr>
                    </a:p>
                  </a:txBody>
                  <a:tcPr>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4387580"/>
                  </a:ext>
                </a:extLst>
              </a:tr>
              <a:tr h="370840">
                <a:tc>
                  <a:txBody>
                    <a:bodyPr/>
                    <a:lstStyle/>
                    <a:p>
                      <a:r>
                        <a:rPr lang="en-GB" sz="2000" b="1" dirty="0" smtClean="0">
                          <a:solidFill>
                            <a:srgbClr val="002060"/>
                          </a:solidFill>
                        </a:rPr>
                        <a:t>During the holidays</a:t>
                      </a:r>
                      <a:endParaRPr lang="en-GB" sz="2000" b="1" dirty="0">
                        <a:solidFill>
                          <a:srgbClr val="002060"/>
                        </a:solidFill>
                      </a:endParaRPr>
                    </a:p>
                  </a:txBody>
                  <a:tcPr>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smtClean="0">
                          <a:solidFill>
                            <a:srgbClr val="002060"/>
                          </a:solidFill>
                        </a:rPr>
                        <a:t>We go horse riding</a:t>
                      </a:r>
                      <a:r>
                        <a:rPr lang="en-GB" sz="2000" b="0" baseline="0" dirty="0" smtClean="0">
                          <a:solidFill>
                            <a:srgbClr val="002060"/>
                          </a:solidFill>
                        </a:rPr>
                        <a:t> and prepare tasty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baseline="0" dirty="0" smtClean="0">
                          <a:solidFill>
                            <a:srgbClr val="002060"/>
                          </a:solidFill>
                        </a:rPr>
                        <a:t>food together.</a:t>
                      </a:r>
                      <a:endParaRPr lang="en-GB" sz="2000" b="0" dirty="0" smtClean="0">
                        <a:solidFill>
                          <a:srgbClr val="002060"/>
                        </a:solidFill>
                      </a:endParaRPr>
                    </a:p>
                  </a:txBody>
                  <a:tcPr>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0" dirty="0" smtClean="0">
                          <a:solidFill>
                            <a:srgbClr val="002060"/>
                          </a:solidFill>
                        </a:rPr>
                        <a:t>We go horse riding</a:t>
                      </a:r>
                      <a:r>
                        <a:rPr lang="en-GB" sz="2000" b="0" baseline="0" dirty="0" smtClean="0">
                          <a:solidFill>
                            <a:srgbClr val="002060"/>
                          </a:solidFill>
                        </a:rPr>
                        <a:t> and look for tasty food together.</a:t>
                      </a:r>
                      <a:endParaRPr lang="en-GB" sz="2000" b="0" dirty="0">
                        <a:solidFill>
                          <a:srgbClr val="002060"/>
                        </a:solidFill>
                      </a:endParaRPr>
                    </a:p>
                  </a:txBody>
                  <a:tcPr>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0" dirty="0" smtClean="0">
                          <a:solidFill>
                            <a:srgbClr val="002060"/>
                          </a:solidFill>
                        </a:rPr>
                        <a:t>I go horse riding and look</a:t>
                      </a:r>
                      <a:r>
                        <a:rPr lang="en-GB" sz="2000" b="0" baseline="0" dirty="0" smtClean="0">
                          <a:solidFill>
                            <a:srgbClr val="002060"/>
                          </a:solidFill>
                        </a:rPr>
                        <a:t> for tasty food </a:t>
                      </a:r>
                    </a:p>
                    <a:p>
                      <a:r>
                        <a:rPr lang="en-GB" sz="2000" b="0" baseline="0" dirty="0" smtClean="0">
                          <a:solidFill>
                            <a:srgbClr val="002060"/>
                          </a:solidFill>
                        </a:rPr>
                        <a:t>alone.</a:t>
                      </a:r>
                      <a:endParaRPr lang="en-GB" sz="2000" b="0" dirty="0">
                        <a:solidFill>
                          <a:srgbClr val="002060"/>
                        </a:solidFill>
                      </a:endParaRPr>
                    </a:p>
                  </a:txBody>
                  <a:tcPr>
                    <a:lnL w="38100" cap="flat" cmpd="sng" algn="ctr">
                      <a:solidFill>
                        <a:schemeClr val="accent5">
                          <a:lumMod val="50000"/>
                        </a:schemeClr>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1343349"/>
                  </a:ext>
                </a:extLst>
              </a:tr>
            </a:tbl>
          </a:graphicData>
        </a:graphic>
      </p:graphicFrame>
      <p:sp>
        <p:nvSpPr>
          <p:cNvPr id="6" name="Rounded Rectangle 11">
            <a:extLst>
              <a:ext uri="{FF2B5EF4-FFF2-40B4-BE49-F238E27FC236}">
                <a16:creationId xmlns:a16="http://schemas.microsoft.com/office/drawing/2014/main" id="{A316DD52-7894-4A75-969C-CA0645DA2978}"/>
              </a:ext>
            </a:extLst>
          </p:cNvPr>
          <p:cNvSpPr/>
          <p:nvPr/>
        </p:nvSpPr>
        <p:spPr>
          <a:xfrm>
            <a:off x="10894571" y="55148"/>
            <a:ext cx="126617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TextBox 3"/>
          <p:cNvSpPr txBox="1"/>
          <p:nvPr/>
        </p:nvSpPr>
        <p:spPr>
          <a:xfrm>
            <a:off x="4507325" y="1785468"/>
            <a:ext cx="529389" cy="401053"/>
          </a:xfrm>
          <a:prstGeom prst="rect">
            <a:avLst/>
          </a:prstGeom>
          <a:noFill/>
          <a:ln w="57150">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7" name="TextBox 6"/>
          <p:cNvSpPr txBox="1"/>
          <p:nvPr/>
        </p:nvSpPr>
        <p:spPr>
          <a:xfrm>
            <a:off x="7996482" y="1805772"/>
            <a:ext cx="529389" cy="401053"/>
          </a:xfrm>
          <a:prstGeom prst="rect">
            <a:avLst/>
          </a:prstGeom>
          <a:noFill/>
          <a:ln w="57150">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8" name="TextBox 7"/>
          <p:cNvSpPr txBox="1"/>
          <p:nvPr/>
        </p:nvSpPr>
        <p:spPr>
          <a:xfrm>
            <a:off x="11358714" y="1770308"/>
            <a:ext cx="529389" cy="401053"/>
          </a:xfrm>
          <a:prstGeom prst="rect">
            <a:avLst/>
          </a:prstGeom>
          <a:noFill/>
          <a:ln w="57150">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9" name="TextBox 8"/>
          <p:cNvSpPr txBox="1"/>
          <p:nvPr/>
        </p:nvSpPr>
        <p:spPr>
          <a:xfrm>
            <a:off x="4498464" y="2796981"/>
            <a:ext cx="529389" cy="401053"/>
          </a:xfrm>
          <a:prstGeom prst="rect">
            <a:avLst/>
          </a:prstGeom>
          <a:noFill/>
          <a:ln w="57150">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0" name="TextBox 9"/>
          <p:cNvSpPr txBox="1"/>
          <p:nvPr/>
        </p:nvSpPr>
        <p:spPr>
          <a:xfrm>
            <a:off x="7996482" y="2784050"/>
            <a:ext cx="529389" cy="401053"/>
          </a:xfrm>
          <a:prstGeom prst="rect">
            <a:avLst/>
          </a:prstGeom>
          <a:noFill/>
          <a:ln w="57150">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1" name="TextBox 10"/>
          <p:cNvSpPr txBox="1"/>
          <p:nvPr/>
        </p:nvSpPr>
        <p:spPr>
          <a:xfrm>
            <a:off x="11358713" y="2782735"/>
            <a:ext cx="529389" cy="401053"/>
          </a:xfrm>
          <a:prstGeom prst="rect">
            <a:avLst/>
          </a:prstGeom>
          <a:noFill/>
          <a:ln w="57150">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2" name="TextBox 11"/>
          <p:cNvSpPr txBox="1"/>
          <p:nvPr/>
        </p:nvSpPr>
        <p:spPr>
          <a:xfrm>
            <a:off x="4507325" y="3808494"/>
            <a:ext cx="529389" cy="401053"/>
          </a:xfrm>
          <a:prstGeom prst="rect">
            <a:avLst/>
          </a:prstGeom>
          <a:noFill/>
          <a:ln w="57150">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3" name="TextBox 12"/>
          <p:cNvSpPr txBox="1"/>
          <p:nvPr/>
        </p:nvSpPr>
        <p:spPr>
          <a:xfrm>
            <a:off x="7996482" y="3793461"/>
            <a:ext cx="529389" cy="401053"/>
          </a:xfrm>
          <a:prstGeom prst="rect">
            <a:avLst/>
          </a:prstGeom>
          <a:noFill/>
          <a:ln w="57150">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4" name="TextBox 13"/>
          <p:cNvSpPr txBox="1"/>
          <p:nvPr/>
        </p:nvSpPr>
        <p:spPr>
          <a:xfrm>
            <a:off x="11374758" y="3793460"/>
            <a:ext cx="529389" cy="401053"/>
          </a:xfrm>
          <a:prstGeom prst="rect">
            <a:avLst/>
          </a:prstGeom>
          <a:noFill/>
          <a:ln w="57150">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5" name="TextBox 14"/>
          <p:cNvSpPr txBox="1"/>
          <p:nvPr/>
        </p:nvSpPr>
        <p:spPr>
          <a:xfrm>
            <a:off x="4530546" y="4808639"/>
            <a:ext cx="529389" cy="401053"/>
          </a:xfrm>
          <a:prstGeom prst="rect">
            <a:avLst/>
          </a:prstGeom>
          <a:noFill/>
          <a:ln w="57150">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6" name="TextBox 15"/>
          <p:cNvSpPr txBox="1"/>
          <p:nvPr/>
        </p:nvSpPr>
        <p:spPr>
          <a:xfrm>
            <a:off x="8012523" y="4802872"/>
            <a:ext cx="529389" cy="401053"/>
          </a:xfrm>
          <a:prstGeom prst="rect">
            <a:avLst/>
          </a:prstGeom>
          <a:noFill/>
          <a:ln w="57150">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7" name="TextBox 16"/>
          <p:cNvSpPr txBox="1"/>
          <p:nvPr/>
        </p:nvSpPr>
        <p:spPr>
          <a:xfrm>
            <a:off x="11390802" y="4802871"/>
            <a:ext cx="529389" cy="401053"/>
          </a:xfrm>
          <a:prstGeom prst="rect">
            <a:avLst/>
          </a:prstGeom>
          <a:noFill/>
          <a:ln w="57150">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8" name="TextBox 17"/>
          <p:cNvSpPr txBox="1"/>
          <p:nvPr/>
        </p:nvSpPr>
        <p:spPr>
          <a:xfrm>
            <a:off x="4498463" y="5795419"/>
            <a:ext cx="529389" cy="401053"/>
          </a:xfrm>
          <a:prstGeom prst="rect">
            <a:avLst/>
          </a:prstGeom>
          <a:noFill/>
          <a:ln w="57150">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9" name="TextBox 18"/>
          <p:cNvSpPr txBox="1"/>
          <p:nvPr/>
        </p:nvSpPr>
        <p:spPr>
          <a:xfrm>
            <a:off x="8012523" y="5812283"/>
            <a:ext cx="529389" cy="401053"/>
          </a:xfrm>
          <a:prstGeom prst="rect">
            <a:avLst/>
          </a:prstGeom>
          <a:noFill/>
          <a:ln w="57150">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0" name="TextBox 19"/>
          <p:cNvSpPr txBox="1"/>
          <p:nvPr/>
        </p:nvSpPr>
        <p:spPr>
          <a:xfrm>
            <a:off x="11358712" y="5812282"/>
            <a:ext cx="529389" cy="401053"/>
          </a:xfrm>
          <a:prstGeom prst="rect">
            <a:avLst/>
          </a:prstGeom>
          <a:noFill/>
          <a:ln w="57150">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pic>
        <p:nvPicPr>
          <p:cNvPr id="23"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65833" y="1731314"/>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6083" y="2681494"/>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2657" y="3696890"/>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4500" y="4700617"/>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4102" y="5729451"/>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32" name="Action Button: Custom 31">
            <a:hlinkClick r:id="" action="ppaction://noaction" highlightClick="1">
              <a:snd r:embed="rId4" name="Normalmente preparo la comida y trabajo sola en el campo.wav"/>
            </a:hlinkClick>
          </p:cNvPr>
          <p:cNvSpPr/>
          <p:nvPr/>
        </p:nvSpPr>
        <p:spPr>
          <a:xfrm>
            <a:off x="104279" y="164810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35" name="TextBox 34"/>
          <p:cNvSpPr txBox="1"/>
          <p:nvPr/>
        </p:nvSpPr>
        <p:spPr>
          <a:xfrm>
            <a:off x="6864905" y="880262"/>
            <a:ext cx="5667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B</a:t>
            </a:r>
            <a:endPar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6" name="TextBox 35"/>
          <p:cNvSpPr txBox="1"/>
          <p:nvPr/>
        </p:nvSpPr>
        <p:spPr>
          <a:xfrm>
            <a:off x="10374452" y="877324"/>
            <a:ext cx="5667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C</a:t>
            </a:r>
            <a:endPar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7" name="TextBox 36"/>
          <p:cNvSpPr txBox="1"/>
          <p:nvPr/>
        </p:nvSpPr>
        <p:spPr>
          <a:xfrm>
            <a:off x="4665447" y="622231"/>
            <a:ext cx="59923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Escribe A, B o C.</a:t>
            </a:r>
            <a:endPar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8" name="Action Button: Custom 37">
            <a:hlinkClick r:id="" action="ppaction://noaction" highlightClick="1">
              <a:snd r:embed="rId5" name="cada lunes descanso por la tarde y paso tiempo con los animales.wav"/>
            </a:hlinkClick>
          </p:cNvPr>
          <p:cNvSpPr/>
          <p:nvPr/>
        </p:nvSpPr>
        <p:spPr>
          <a:xfrm>
            <a:off x="104276" y="2622609"/>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2</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9" name="Action Button: Custom 38">
            <a:hlinkClick r:id="" action="ppaction://noaction" highlightClick="1">
              <a:snd r:embed="rId6" name="en julio trabajo en las montañas con amigos de francia.wav"/>
            </a:hlinkClick>
          </p:cNvPr>
          <p:cNvSpPr/>
          <p:nvPr/>
        </p:nvSpPr>
        <p:spPr>
          <a:xfrm>
            <a:off x="104277" y="360700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3</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0" name="Action Button: Custom 39">
            <a:hlinkClick r:id="" action="ppaction://noaction" highlightClick="1">
              <a:snd r:embed="rId7" name="en agosto viajo a francia disfruto la comida y el mar.wav"/>
            </a:hlinkClick>
          </p:cNvPr>
          <p:cNvSpPr/>
          <p:nvPr/>
        </p:nvSpPr>
        <p:spPr>
          <a:xfrm>
            <a:off x="104278" y="465472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4</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1" name="Action Button: Custom 40">
            <a:hlinkClick r:id="" action="ppaction://noaction" highlightClick="1">
              <a:snd r:embed="rId8" name="durante las vacaciones montamos a caballo y buscamos comida rica juntos.wav"/>
            </a:hlinkClick>
          </p:cNvPr>
          <p:cNvSpPr/>
          <p:nvPr/>
        </p:nvSpPr>
        <p:spPr>
          <a:xfrm>
            <a:off x="89573" y="562922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5</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3" name="Title 42"/>
          <p:cNvSpPr>
            <a:spLocks noGrp="1"/>
          </p:cNvSpPr>
          <p:nvPr>
            <p:ph type="title"/>
          </p:nvPr>
        </p:nvSpPr>
        <p:spPr>
          <a:xfrm>
            <a:off x="10873197" y="-412612"/>
            <a:ext cx="10515600" cy="1325563"/>
          </a:xfrm>
        </p:spPr>
        <p:txBody>
          <a:bodyPr>
            <a:normAutofit/>
          </a:bodyPr>
          <a:lstStyle/>
          <a:p>
            <a:r>
              <a:rPr lang="en-GB" sz="2000" b="1" dirty="0" smtClean="0">
                <a:solidFill>
                  <a:schemeClr val="bg1"/>
                </a:solidFill>
              </a:rPr>
              <a:t>escuchar</a:t>
            </a:r>
            <a:endParaRPr lang="en-GB" sz="2000" b="1" dirty="0">
              <a:solidFill>
                <a:schemeClr val="bg1"/>
              </a:solidFill>
            </a:endParaRPr>
          </a:p>
        </p:txBody>
      </p:sp>
      <p:pic>
        <p:nvPicPr>
          <p:cNvPr id="45" name="Picture 44" descr="background rectangle">
            <a:extLst>
              <a:ext uri="{C183D7F6-B498-43B3-948B-1728B52AA6E4}">
                <adec:decorative xmlns:adec="http://schemas.microsoft.com/office/drawing/2017/decorative" xmlns=""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7404"/>
            <a:ext cx="4699000" cy="867128"/>
          </a:xfrm>
          <a:prstGeom prst="rect">
            <a:avLst/>
          </a:prstGeom>
        </p:spPr>
      </p:pic>
      <p:sp>
        <p:nvSpPr>
          <p:cNvPr id="46" name="Title 1"/>
          <p:cNvSpPr txBox="1">
            <a:spLocks/>
          </p:cNvSpPr>
          <p:nvPr/>
        </p:nvSpPr>
        <p:spPr>
          <a:xfrm>
            <a:off x="154674" y="-223477"/>
            <a:ext cx="34394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Vocabulario</a:t>
            </a: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34" name="TextBox 33"/>
          <p:cNvSpPr txBox="1"/>
          <p:nvPr/>
        </p:nvSpPr>
        <p:spPr>
          <a:xfrm>
            <a:off x="3355358" y="874479"/>
            <a:ext cx="5667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A</a:t>
            </a:r>
            <a:endPar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 name="TextBox 1"/>
          <p:cNvSpPr txBox="1"/>
          <p:nvPr/>
        </p:nvSpPr>
        <p:spPr>
          <a:xfrm>
            <a:off x="4665447" y="-18995"/>
            <a:ext cx="462987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Lee </a:t>
            </a: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las </a:t>
            </a:r>
            <a:r>
              <a:rPr kumimoji="0" lang="en-GB" sz="20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frases en inglés.</a:t>
            </a:r>
            <a:endPar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 name="TextBox 4"/>
          <p:cNvSpPr txBox="1"/>
          <p:nvPr/>
        </p:nvSpPr>
        <p:spPr>
          <a:xfrm>
            <a:off x="4665447" y="310336"/>
            <a:ext cx="63429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Escucha. ¿Cuál es la frase </a:t>
            </a:r>
            <a:r>
              <a:rPr kumimoji="0" lang="en-GB" sz="2000" b="1"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correcta?</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41572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 grpId="0"/>
      <p:bldP spid="5"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1" id="{14F064CD-3073-5648-9E13-7A2904DB6E77}" vid="{867742E5-2587-084B-8BD5-7DA6ADC8FE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1356</Words>
  <Application>Microsoft Office PowerPoint</Application>
  <PresentationFormat>Widescreen</PresentationFormat>
  <Paragraphs>200</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SimSun</vt:lpstr>
      <vt:lpstr>Arial</vt:lpstr>
      <vt:lpstr>Calibri</vt:lpstr>
      <vt:lpstr>Century Gothic</vt:lpstr>
      <vt:lpstr>Times New Roman</vt:lpstr>
      <vt:lpstr>Wingdings</vt:lpstr>
      <vt:lpstr>1_Office Theme</vt:lpstr>
      <vt:lpstr>Vocabulary</vt:lpstr>
      <vt:lpstr>vocabulario</vt:lpstr>
      <vt:lpstr>Vocabulario</vt:lpstr>
      <vt:lpstr>Vocabulario</vt:lpstr>
      <vt:lpstr>escuchar</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dc:title>
  <dc:creator>Victoria Hobson</dc:creator>
  <cp:lastModifiedBy>Victoria Hobson</cp:lastModifiedBy>
  <cp:revision>5</cp:revision>
  <dcterms:created xsi:type="dcterms:W3CDTF">2020-05-16T15:41:28Z</dcterms:created>
  <dcterms:modified xsi:type="dcterms:W3CDTF">2020-05-16T16:25:36Z</dcterms:modified>
</cp:coreProperties>
</file>