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Lst>
  <p:notesMasterIdLst>
    <p:notesMasterId r:id="rId47"/>
  </p:notesMasterIdLst>
  <p:sldIdLst>
    <p:sldId id="258" r:id="rId5"/>
    <p:sldId id="280" r:id="rId6"/>
    <p:sldId id="281" r:id="rId7"/>
    <p:sldId id="282" r:id="rId8"/>
    <p:sldId id="450" r:id="rId9"/>
    <p:sldId id="347" r:id="rId10"/>
    <p:sldId id="348" r:id="rId11"/>
    <p:sldId id="499" r:id="rId12"/>
    <p:sldId id="468" r:id="rId13"/>
    <p:sldId id="493" r:id="rId14"/>
    <p:sldId id="494" r:id="rId15"/>
    <p:sldId id="391" r:id="rId16"/>
    <p:sldId id="469" r:id="rId17"/>
    <p:sldId id="497" r:id="rId18"/>
    <p:sldId id="395" r:id="rId19"/>
    <p:sldId id="476" r:id="rId20"/>
    <p:sldId id="394" r:id="rId21"/>
    <p:sldId id="470" r:id="rId22"/>
    <p:sldId id="471" r:id="rId23"/>
    <p:sldId id="472" r:id="rId24"/>
    <p:sldId id="473" r:id="rId25"/>
    <p:sldId id="474" r:id="rId26"/>
    <p:sldId id="475" r:id="rId27"/>
    <p:sldId id="489" r:id="rId28"/>
    <p:sldId id="315" r:id="rId29"/>
    <p:sldId id="320" r:id="rId30"/>
    <p:sldId id="259" r:id="rId31"/>
    <p:sldId id="478" r:id="rId32"/>
    <p:sldId id="479" r:id="rId33"/>
    <p:sldId id="480" r:id="rId34"/>
    <p:sldId id="481" r:id="rId35"/>
    <p:sldId id="482" r:id="rId36"/>
    <p:sldId id="461" r:id="rId37"/>
    <p:sldId id="483" r:id="rId38"/>
    <p:sldId id="459" r:id="rId39"/>
    <p:sldId id="458" r:id="rId40"/>
    <p:sldId id="460" r:id="rId41"/>
    <p:sldId id="487" r:id="rId42"/>
    <p:sldId id="330" r:id="rId43"/>
    <p:sldId id="463" r:id="rId44"/>
    <p:sldId id="448" r:id="rId45"/>
    <p:sldId id="32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ED7D31"/>
    <a:srgbClr val="FBE5D6"/>
    <a:srgbClr val="115076"/>
    <a:srgbClr val="FFFFFF"/>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1" autoAdjust="0"/>
    <p:restoredTop sz="77360" autoAdjust="0"/>
  </p:normalViewPr>
  <p:slideViewPr>
    <p:cSldViewPr snapToGrid="0">
      <p:cViewPr varScale="1">
        <p:scale>
          <a:sx n="82" d="100"/>
          <a:sy n="82" d="100"/>
        </p:scale>
        <p:origin x="1840" y="1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14"/>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Introducing SSC [um/un]</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rPr>
              <a:t>Revision of present tense of regular -ER verbs (all persons)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 of use of ‘</a:t>
            </a:r>
            <a:r>
              <a:rPr lang="en-GB" sz="1200" dirty="0">
                <a:solidFill>
                  <a:prstClr val="white"/>
                </a:solidFill>
              </a:rPr>
              <a:t>à’ with certain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rPr>
              <a:t>Verbs with English prepositional use implied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 (revisit): </a:t>
            </a:r>
            <a:r>
              <a:rPr lang="en-US" sz="1200" dirty="0">
                <a:solidFill>
                  <a:srgbClr val="4472C4">
                    <a:lumMod val="50000"/>
                  </a:srgbClr>
                </a:solidFill>
              </a:rPr>
              <a:t>arriver [174], chanter [1820], changer [283], </a:t>
            </a:r>
            <a:r>
              <a:rPr lang="en-US" sz="1200" dirty="0" err="1">
                <a:solidFill>
                  <a:srgbClr val="4472C4">
                    <a:lumMod val="50000"/>
                  </a:srgbClr>
                </a:solidFill>
              </a:rPr>
              <a:t>chercher</a:t>
            </a:r>
            <a:r>
              <a:rPr lang="en-US" sz="1200" dirty="0">
                <a:solidFill>
                  <a:srgbClr val="4472C4">
                    <a:lumMod val="50000"/>
                  </a:srgbClr>
                </a:solidFill>
              </a:rPr>
              <a:t> [336], demander [80], donner [46], </a:t>
            </a:r>
            <a:r>
              <a:rPr lang="en-US" sz="1200" dirty="0" err="1">
                <a:solidFill>
                  <a:srgbClr val="4472C4">
                    <a:lumMod val="50000"/>
                  </a:srgbClr>
                </a:solidFill>
              </a:rPr>
              <a:t>écouter</a:t>
            </a:r>
            <a:r>
              <a:rPr lang="en-US" sz="1200" dirty="0">
                <a:solidFill>
                  <a:srgbClr val="4472C4">
                    <a:lumMod val="50000"/>
                  </a:srgbClr>
                </a:solidFill>
              </a:rPr>
              <a:t> [429], </a:t>
            </a:r>
            <a:r>
              <a:rPr lang="en-US" sz="1200" dirty="0" err="1">
                <a:solidFill>
                  <a:srgbClr val="4472C4">
                    <a:lumMod val="50000"/>
                  </a:srgbClr>
                </a:solidFill>
              </a:rPr>
              <a:t>étudier</a:t>
            </a:r>
            <a:r>
              <a:rPr lang="en-US" sz="1200" dirty="0">
                <a:solidFill>
                  <a:srgbClr val="4472C4">
                    <a:lumMod val="50000"/>
                  </a:srgbClr>
                </a:solidFill>
              </a:rPr>
              <a:t> [960], </a:t>
            </a:r>
            <a:r>
              <a:rPr lang="en-US" sz="1200" dirty="0" err="1">
                <a:solidFill>
                  <a:srgbClr val="4472C4">
                    <a:lumMod val="50000"/>
                  </a:srgbClr>
                </a:solidFill>
              </a:rPr>
              <a:t>frapper</a:t>
            </a:r>
            <a:r>
              <a:rPr lang="en-US" sz="1200" dirty="0">
                <a:solidFill>
                  <a:srgbClr val="4472C4">
                    <a:lumMod val="50000"/>
                  </a:srgbClr>
                </a:solidFill>
                <a:latin typeface="+mn-lt"/>
              </a:rPr>
              <a:t> [745],</a:t>
            </a:r>
            <a:r>
              <a:rPr lang="en-US" sz="1200" dirty="0">
                <a:solidFill>
                  <a:srgbClr val="4472C4">
                    <a:lumMod val="50000"/>
                  </a:srgbClr>
                </a:solidFill>
              </a:rPr>
              <a:t> </a:t>
            </a:r>
            <a:r>
              <a:rPr lang="en-US" sz="1200" dirty="0" err="1">
                <a:solidFill>
                  <a:srgbClr val="4472C4">
                    <a:lumMod val="50000"/>
                  </a:srgbClr>
                </a:solidFill>
              </a:rPr>
              <a:t>gagner</a:t>
            </a:r>
            <a:r>
              <a:rPr lang="en-US" sz="1200" dirty="0">
                <a:solidFill>
                  <a:srgbClr val="4472C4">
                    <a:lumMod val="50000"/>
                  </a:srgbClr>
                </a:solidFill>
              </a:rPr>
              <a:t> [258], </a:t>
            </a:r>
            <a:r>
              <a:rPr lang="en-US" sz="1200" dirty="0" err="1">
                <a:solidFill>
                  <a:srgbClr val="4472C4">
                    <a:lumMod val="50000"/>
                  </a:srgbClr>
                </a:solidFill>
              </a:rPr>
              <a:t>habiter</a:t>
            </a:r>
            <a:r>
              <a:rPr lang="en-US" sz="1200" dirty="0">
                <a:solidFill>
                  <a:srgbClr val="4472C4">
                    <a:lumMod val="50000"/>
                  </a:srgbClr>
                </a:solidFill>
              </a:rPr>
              <a:t> [1186], </a:t>
            </a:r>
            <a:r>
              <a:rPr lang="en-US" sz="1200" dirty="0" err="1">
                <a:solidFill>
                  <a:srgbClr val="4472C4">
                    <a:lumMod val="50000"/>
                  </a:srgbClr>
                </a:solidFill>
              </a:rPr>
              <a:t>jouer</a:t>
            </a:r>
            <a:r>
              <a:rPr lang="en-US" sz="1200" dirty="0">
                <a:solidFill>
                  <a:srgbClr val="4472C4">
                    <a:lumMod val="50000"/>
                  </a:srgbClr>
                </a:solidFill>
              </a:rPr>
              <a:t> [219], marcher [1532], manger [1338], </a:t>
            </a:r>
            <a:r>
              <a:rPr lang="en-US" sz="1200" dirty="0" err="1">
                <a:solidFill>
                  <a:srgbClr val="4472C4">
                    <a:lumMod val="50000"/>
                  </a:srgbClr>
                </a:solidFill>
              </a:rPr>
              <a:t>montrer</a:t>
            </a:r>
            <a:r>
              <a:rPr lang="en-US" sz="1200" dirty="0">
                <a:solidFill>
                  <a:srgbClr val="4472C4">
                    <a:lumMod val="50000"/>
                  </a:srgbClr>
                </a:solidFill>
              </a:rPr>
              <a:t> [108], </a:t>
            </a:r>
            <a:r>
              <a:rPr lang="en-US" sz="1200" dirty="0" err="1">
                <a:solidFill>
                  <a:srgbClr val="4472C4">
                    <a:lumMod val="50000"/>
                  </a:srgbClr>
                </a:solidFill>
              </a:rPr>
              <a:t>parler</a:t>
            </a:r>
            <a:r>
              <a:rPr lang="en-US" sz="1200" dirty="0">
                <a:solidFill>
                  <a:srgbClr val="4472C4">
                    <a:lumMod val="50000"/>
                  </a:srgbClr>
                </a:solidFill>
              </a:rPr>
              <a:t> [106], </a:t>
            </a:r>
            <a:r>
              <a:rPr lang="en-US" sz="1200" dirty="0" err="1">
                <a:solidFill>
                  <a:srgbClr val="4472C4">
                    <a:lumMod val="50000"/>
                  </a:srgbClr>
                </a:solidFill>
              </a:rPr>
              <a:t>penser</a:t>
            </a:r>
            <a:r>
              <a:rPr lang="en-US" sz="1200" dirty="0">
                <a:solidFill>
                  <a:srgbClr val="4472C4">
                    <a:lumMod val="50000"/>
                  </a:srgbClr>
                </a:solidFill>
              </a:rPr>
              <a:t> [116], </a:t>
            </a:r>
            <a:r>
              <a:rPr lang="en-GB" sz="1200" dirty="0" err="1">
                <a:solidFill>
                  <a:srgbClr val="115076"/>
                </a:solidFill>
              </a:rPr>
              <a:t>préparer</a:t>
            </a:r>
            <a:r>
              <a:rPr lang="en-GB" sz="1200" dirty="0">
                <a:solidFill>
                  <a:srgbClr val="115076"/>
                </a:solidFill>
              </a:rPr>
              <a:t> [368],</a:t>
            </a:r>
            <a:r>
              <a:rPr lang="en-US" sz="1200" dirty="0">
                <a:solidFill>
                  <a:srgbClr val="4472C4">
                    <a:lumMod val="50000"/>
                  </a:srgbClr>
                </a:solidFill>
              </a:rPr>
              <a:t> regarder</a:t>
            </a:r>
            <a:r>
              <a:rPr lang="en-US" sz="1200" baseline="30000" dirty="0">
                <a:solidFill>
                  <a:srgbClr val="4472C4">
                    <a:lumMod val="50000"/>
                  </a:srgbClr>
                </a:solidFill>
              </a:rPr>
              <a:t>2</a:t>
            </a:r>
            <a:r>
              <a:rPr lang="en-US" sz="1200" dirty="0">
                <a:solidFill>
                  <a:srgbClr val="4472C4">
                    <a:lumMod val="50000"/>
                  </a:srgbClr>
                </a:solidFill>
              </a:rPr>
              <a:t> [425], </a:t>
            </a:r>
            <a:r>
              <a:rPr lang="en-US" sz="1200" dirty="0" err="1">
                <a:solidFill>
                  <a:srgbClr val="4472C4">
                    <a:lumMod val="50000"/>
                  </a:srgbClr>
                </a:solidFill>
              </a:rPr>
              <a:t>rester</a:t>
            </a:r>
            <a:r>
              <a:rPr lang="en-US" sz="1200" dirty="0">
                <a:solidFill>
                  <a:srgbClr val="4472C4">
                    <a:lumMod val="50000"/>
                  </a:srgbClr>
                </a:solidFill>
              </a:rPr>
              <a:t> [100], </a:t>
            </a:r>
            <a:r>
              <a:rPr lang="en-US" sz="1200" dirty="0" err="1">
                <a:solidFill>
                  <a:srgbClr val="4472C4">
                    <a:lumMod val="50000"/>
                  </a:srgbClr>
                </a:solidFill>
              </a:rPr>
              <a:t>travailler</a:t>
            </a:r>
            <a:r>
              <a:rPr lang="en-US" sz="1200" dirty="0">
                <a:solidFill>
                  <a:srgbClr val="4472C4">
                    <a:lumMod val="50000"/>
                  </a:srgbClr>
                </a:solidFill>
              </a:rPr>
              <a:t> [290], </a:t>
            </a:r>
            <a:r>
              <a:rPr lang="en-US" sz="1200" dirty="0" err="1">
                <a:solidFill>
                  <a:srgbClr val="4472C4">
                    <a:lumMod val="50000"/>
                  </a:srgbClr>
                </a:solidFill>
              </a:rPr>
              <a:t>ressembler</a:t>
            </a:r>
            <a:r>
              <a:rPr lang="en-US" sz="1200" dirty="0">
                <a:solidFill>
                  <a:srgbClr val="4472C4">
                    <a:lumMod val="50000"/>
                  </a:srgbClr>
                </a:solidFill>
              </a:rPr>
              <a:t> à [1398/4], </a:t>
            </a:r>
            <a:r>
              <a:rPr lang="en-US" sz="1200" dirty="0">
                <a:solidFill>
                  <a:srgbClr val="4472C4">
                    <a:lumMod val="50000"/>
                  </a:srgbClr>
                </a:solidFill>
                <a:latin typeface="Century Gothic" panose="020F0302020204030204"/>
              </a:rPr>
              <a:t>elle</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[14], </a:t>
            </a:r>
            <a:r>
              <a:rPr lang="en-US" sz="1200" dirty="0" err="1">
                <a:solidFill>
                  <a:srgbClr val="4472C4">
                    <a:lumMod val="50000"/>
                  </a:srgbClr>
                </a:solidFill>
                <a:latin typeface="Century Gothic" panose="020F0302020204030204"/>
              </a:rPr>
              <a:t>elles</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[13],</a:t>
            </a:r>
            <a:r>
              <a:rPr lang="en-US" sz="1200" dirty="0">
                <a:solidFill>
                  <a:srgbClr val="4472C4">
                    <a:lumMod val="50000"/>
                  </a:srgbClr>
                </a:solidFill>
                <a:latin typeface="Century Gothic" panose="020F0302020204030204"/>
              </a:rPr>
              <a:t> je [22], il</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[13], </a:t>
            </a:r>
            <a:r>
              <a:rPr lang="en-US" sz="1200" dirty="0" err="1">
                <a:solidFill>
                  <a:srgbClr val="4472C4">
                    <a:lumMod val="50000"/>
                  </a:srgbClr>
                </a:solidFill>
                <a:latin typeface="Century Gothic" panose="020F0302020204030204"/>
              </a:rPr>
              <a:t>ils</a:t>
            </a:r>
            <a:r>
              <a:rPr lang="en-US" sz="1200" dirty="0">
                <a:solidFill>
                  <a:srgbClr val="4472C4">
                    <a:lumMod val="50000"/>
                  </a:srgbClr>
                </a:solidFill>
                <a:latin typeface="Century Gothic" panose="020F0302020204030204"/>
              </a:rPr>
              <a:t> [13], nous</a:t>
            </a:r>
            <a:r>
              <a:rPr lang="en-US" sz="1200" baseline="30000" dirty="0">
                <a:solidFill>
                  <a:srgbClr val="4472C4">
                    <a:lumMod val="50000"/>
                  </a:srgbClr>
                </a:solidFill>
                <a:latin typeface="Century Gothic" panose="020F0302020204030204"/>
              </a:rPr>
              <a:t>1</a:t>
            </a:r>
            <a:r>
              <a:rPr lang="en-US" sz="1200" dirty="0">
                <a:solidFill>
                  <a:srgbClr val="4472C4">
                    <a:lumMod val="50000"/>
                  </a:srgbClr>
                </a:solidFill>
                <a:latin typeface="Century Gothic" panose="020F0302020204030204"/>
              </a:rPr>
              <a:t> [31],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120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2</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[9], qui [14], </a:t>
            </a:r>
            <a:r>
              <a:rPr lang="en-US" sz="1200" dirty="0" err="1">
                <a:solidFill>
                  <a:srgbClr val="4472C4">
                    <a:lumMod val="50000"/>
                  </a:srgbClr>
                </a:solidFill>
                <a:latin typeface="Century Gothic" panose="020F0302020204030204"/>
              </a:rPr>
              <a:t>tu</a:t>
            </a:r>
            <a:r>
              <a:rPr lang="en-US" sz="1200" dirty="0">
                <a:solidFill>
                  <a:srgbClr val="4472C4">
                    <a:lumMod val="50000"/>
                  </a:srgbClr>
                </a:solidFill>
                <a:latin typeface="Century Gothic" panose="020F0302020204030204"/>
              </a:rPr>
              <a:t> [112], vous</a:t>
            </a:r>
            <a:r>
              <a:rPr lang="en-US" sz="1200" baseline="30000" dirty="0">
                <a:solidFill>
                  <a:srgbClr val="4472C4">
                    <a:lumMod val="50000"/>
                  </a:srgbClr>
                </a:solidFill>
                <a:latin typeface="Century Gothic" panose="020F0302020204030204"/>
              </a:rPr>
              <a:t>1 </a:t>
            </a:r>
            <a:r>
              <a:rPr lang="en-US" sz="1200" baseline="0" dirty="0">
                <a:solidFill>
                  <a:srgbClr val="4472C4">
                    <a:lumMod val="50000"/>
                  </a:srgbClr>
                </a:solidFill>
                <a:latin typeface="Century Gothic" panose="020F0302020204030204"/>
              </a:rPr>
              <a:t>[50], </a:t>
            </a:r>
            <a:r>
              <a:rPr kumimoji="0" lang="en-GB" sz="1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déjeuner [2724],</a:t>
            </a:r>
            <a:r>
              <a:rPr lang="en-US" sz="1200" baseline="0" dirty="0">
                <a:solidFill>
                  <a:srgbClr val="4472C4">
                    <a:lumMod val="50000"/>
                  </a:srgbClr>
                </a:solidFill>
                <a:latin typeface="Century Gothic" panose="020F0302020204030204"/>
              </a:rPr>
              <a:t> </a:t>
            </a:r>
            <a:r>
              <a:rPr lang="en-US" sz="1200" dirty="0">
                <a:solidFill>
                  <a:srgbClr val="4472C4">
                    <a:lumMod val="50000"/>
                  </a:srgbClr>
                </a:solidFill>
              </a:rPr>
              <a:t>école [477], enfant [126],</a:t>
            </a:r>
            <a:r>
              <a:rPr lang="en-US" sz="1200" baseline="0" dirty="0">
                <a:solidFill>
                  <a:srgbClr val="4472C4">
                    <a:lumMod val="50000"/>
                  </a:srgbClr>
                </a:solidFill>
                <a:latin typeface="Century Gothic" panose="020F0302020204030204"/>
              </a:rPr>
              <a:t> </a:t>
            </a:r>
            <a:r>
              <a:rPr lang="en-US" sz="1200" dirty="0" err="1">
                <a:solidFill>
                  <a:srgbClr val="4472C4">
                    <a:lumMod val="50000"/>
                  </a:srgbClr>
                </a:solidFill>
              </a:rPr>
              <a:t>maison</a:t>
            </a:r>
            <a:r>
              <a:rPr lang="en-US" sz="1200" dirty="0">
                <a:solidFill>
                  <a:srgbClr val="4472C4">
                    <a:lumMod val="50000"/>
                  </a:srgbClr>
                </a:solidFill>
              </a:rPr>
              <a:t> [325], radio [1526], solution [608], </a:t>
            </a:r>
            <a:r>
              <a:rPr lang="en-US" sz="1200" dirty="0" err="1">
                <a:solidFill>
                  <a:srgbClr val="4472C4">
                    <a:lumMod val="50000"/>
                  </a:srgbClr>
                </a:solidFill>
              </a:rPr>
              <a:t>université</a:t>
            </a:r>
            <a:r>
              <a:rPr lang="en-US" sz="1200" dirty="0">
                <a:solidFill>
                  <a:srgbClr val="4472C4">
                    <a:lumMod val="50000"/>
                  </a:srgbClr>
                </a:solidFill>
              </a:rPr>
              <a:t> [1192],</a:t>
            </a:r>
            <a:r>
              <a:rPr lang="en-GB" sz="1200" baseline="0" dirty="0">
                <a:solidFill>
                  <a:schemeClr val="tx1"/>
                </a:solidFill>
                <a:latin typeface="+mn-lt"/>
              </a:rPr>
              <a:t> </a:t>
            </a:r>
            <a:r>
              <a:rPr lang="en-US" sz="1200" baseline="0" dirty="0" err="1">
                <a:solidFill>
                  <a:srgbClr val="4472C4">
                    <a:lumMod val="50000"/>
                  </a:srgbClr>
                </a:solidFill>
                <a:latin typeface="Century Gothic" panose="020F0302020204030204"/>
              </a:rPr>
              <a:t>quel</a:t>
            </a:r>
            <a:r>
              <a:rPr lang="en-US" sz="1200" baseline="0" dirty="0">
                <a:solidFill>
                  <a:srgbClr val="4472C4">
                    <a:lumMod val="50000"/>
                  </a:srgbClr>
                </a:solidFill>
                <a:latin typeface="Century Gothic" panose="020F0302020204030204"/>
              </a:rPr>
              <a:t> [146],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[234],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[119], </a:t>
            </a:r>
            <a:r>
              <a:rPr lang="en-US" sz="1200" dirty="0" err="1">
                <a:solidFill>
                  <a:srgbClr val="4472C4">
                    <a:lumMod val="50000"/>
                  </a:srgbClr>
                </a:solidFill>
              </a:rPr>
              <a:t>où</a:t>
            </a:r>
            <a:r>
              <a:rPr lang="en-US" sz="1200" dirty="0">
                <a:solidFill>
                  <a:srgbClr val="4472C4">
                    <a:lumMod val="50000"/>
                  </a:srgbClr>
                </a:solidFill>
              </a:rPr>
              <a:t> [48], </a:t>
            </a:r>
            <a:r>
              <a:rPr lang="en-US" sz="1200" dirty="0" err="1">
                <a:solidFill>
                  <a:srgbClr val="4472C4">
                    <a:lumMod val="50000"/>
                  </a:srgbClr>
                </a:solidFill>
              </a:rPr>
              <a:t>pourquoi</a:t>
            </a:r>
            <a:r>
              <a:rPr lang="en-US" sz="1200" baseline="0" dirty="0">
                <a:solidFill>
                  <a:srgbClr val="4472C4">
                    <a:lumMod val="50000"/>
                  </a:srgbClr>
                </a:solidFill>
                <a:latin typeface="+mn-lt"/>
              </a:rPr>
              <a:t> </a:t>
            </a:r>
            <a:r>
              <a:rPr lang="en-US" sz="1200" baseline="0" dirty="0">
                <a:solidFill>
                  <a:srgbClr val="4472C4">
                    <a:lumMod val="50000"/>
                  </a:srgbClr>
                </a:solidFill>
                <a:latin typeface="Century Gothic" panose="020F0302020204030204"/>
              </a:rPr>
              <a:t>[193], à</a:t>
            </a:r>
            <a:r>
              <a:rPr lang="en-US" sz="1200" baseline="30000" dirty="0">
                <a:solidFill>
                  <a:srgbClr val="4472C4">
                    <a:lumMod val="50000"/>
                  </a:srgbClr>
                </a:solidFill>
                <a:latin typeface="Century Gothic" panose="020F0302020204030204"/>
              </a:rPr>
              <a:t>2</a:t>
            </a:r>
            <a:r>
              <a:rPr lang="en-US" sz="1200" baseline="0" dirty="0">
                <a:solidFill>
                  <a:srgbClr val="4472C4">
                    <a:lumMod val="50000"/>
                  </a:srgbClr>
                </a:solidFill>
                <a:latin typeface="Century Gothic" panose="020F0302020204030204"/>
              </a:rPr>
              <a:t> [4]</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p>
          <a:p>
            <a:endParaRPr lang="en-US" b="1" dirty="0"/>
          </a:p>
          <a:p>
            <a:r>
              <a:rPr lang="en-US" b="1" dirty="0"/>
              <a:t>Aim: To use the ‘battleships’ game to revise known –ER verbs in all their present</a:t>
            </a:r>
            <a:r>
              <a:rPr lang="en-US" b="1" baseline="0" dirty="0"/>
              <a:t> tense forms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Partner A’s grid.</a:t>
            </a:r>
            <a:endParaRPr lang="en-US" b="1" dirty="0"/>
          </a:p>
          <a:p>
            <a:pPr marL="228600" indent="-228600">
              <a:buAutoNum type="arabicPeriod"/>
            </a:pPr>
            <a:r>
              <a:rPr lang="en-US" b="0" dirty="0"/>
              <a:t>Tell the students they have to find the locations of four five-block shapes. Sketch the shapes on the board so they know what they are looking for.</a:t>
            </a:r>
          </a:p>
          <a:p>
            <a:pPr marL="228600" indent="-228600">
              <a:buAutoNum type="arabicPeriod"/>
            </a:pPr>
            <a:r>
              <a:rPr lang="en-US" b="0" dirty="0"/>
              <a:t>Partner B sketches the grid in their book and turns away from the board (alternatively, some blank grids to print may be found on slides 14-15). </a:t>
            </a:r>
          </a:p>
          <a:p>
            <a:pPr marL="228600" indent="-228600">
              <a:buAutoNum type="arabicPeriod"/>
            </a:pPr>
            <a:r>
              <a:rPr lang="en-US" b="0" dirty="0"/>
              <a:t>Partner B calls out ‘coordinates’ using pronoun + correct present tense form of a</a:t>
            </a:r>
            <a:r>
              <a:rPr lang="en-US" b="0" baseline="0" dirty="0"/>
              <a:t> particular verb.</a:t>
            </a:r>
          </a:p>
          <a:p>
            <a:pPr marL="228600" indent="-228600">
              <a:buAutoNum type="arabicPeriod"/>
            </a:pPr>
            <a:r>
              <a:rPr lang="en-US" b="0" baseline="0" dirty="0"/>
              <a:t>Students acknowledge a hit with ‘</a:t>
            </a:r>
            <a:r>
              <a:rPr lang="en-US" b="0" baseline="0" dirty="0" err="1"/>
              <a:t>oui</a:t>
            </a:r>
            <a:r>
              <a:rPr lang="en-US" b="0" baseline="0" dirty="0"/>
              <a:t>’ and a miss with ‘non’.</a:t>
            </a:r>
          </a:p>
          <a:p>
            <a:pPr marL="228600" indent="-228600">
              <a:buAutoNum type="arabicPeriod"/>
            </a:pPr>
            <a:r>
              <a:rPr lang="en-US" b="0" baseline="0" dirty="0"/>
              <a:t>Students continue to play until all the ships are sunk, or the time (5 minutes) is up.</a:t>
            </a:r>
          </a:p>
          <a:p>
            <a:pPr marL="228600" indent="-228600">
              <a:buAutoNum type="arabicPeriod"/>
            </a:pPr>
            <a:r>
              <a:rPr lang="en-US" b="0" baseline="0" dirty="0"/>
              <a:t>Students swap roles.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733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is Partner B’s grid.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85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Blank grid for printing 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56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Blank grid for printing 2/2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392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p>
          <a:p>
            <a:endParaRPr lang="en-US" b="1" dirty="0"/>
          </a:p>
          <a:p>
            <a:r>
              <a:rPr lang="en-US" b="1" dirty="0"/>
              <a:t>Aim: </a:t>
            </a:r>
            <a:r>
              <a:rPr lang="en-US" b="0" dirty="0"/>
              <a:t>To raise awareness of cross-linguistic differences by revising</a:t>
            </a:r>
            <a:r>
              <a:rPr lang="en-US" b="0" baseline="0" dirty="0"/>
              <a:t> some common verbs which do not take a preposition in French, but do in English.</a:t>
            </a:r>
            <a:endParaRPr lang="en-US" b="0"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p>
          <a:p>
            <a:endParaRPr lang="en-US" b="0" baseline="0" dirty="0"/>
          </a:p>
          <a:p>
            <a:r>
              <a:rPr lang="en-GB" b="1" baseline="0" dirty="0"/>
              <a:t>Word frequency of unknown words (1 is the most frequent word in French): </a:t>
            </a:r>
            <a:br>
              <a:rPr lang="en-GB" baseline="0" dirty="0"/>
            </a:br>
            <a:r>
              <a:rPr lang="en-US" b="0" dirty="0" err="1"/>
              <a:t>préposition</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701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To revise the use of</a:t>
            </a:r>
            <a:r>
              <a:rPr lang="en-US" b="1" baseline="0" dirty="0"/>
              <a:t> ‘à’ (in combination with the definite article) with ‘to’ and ‘at’ meanings, or idiomatic alternatives</a:t>
            </a:r>
            <a:endParaRPr lang="en-US" b="1" dirty="0"/>
          </a:p>
          <a:p>
            <a:endParaRPr lang="en-US" b="1" dirty="0"/>
          </a:p>
          <a:p>
            <a:r>
              <a:rPr lang="en-US" b="1" dirty="0"/>
              <a:t>Procedure:</a:t>
            </a:r>
          </a:p>
          <a:p>
            <a:r>
              <a:rPr lang="en-US" b="0" dirty="0"/>
              <a:t>1. Students read the sentences and decide which word of the two options presented follow, based upon the preposition.</a:t>
            </a:r>
          </a:p>
          <a:p>
            <a:r>
              <a:rPr lang="en-US" b="0" dirty="0"/>
              <a:t>2. Click to animate the correct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20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baseline="0" dirty="0"/>
              <a:t> </a:t>
            </a:r>
            <a:r>
              <a:rPr lang="en-US" b="0" baseline="0" dirty="0" err="1"/>
              <a:t>recognising</a:t>
            </a:r>
            <a:r>
              <a:rPr lang="en-US" b="0" baseline="0" dirty="0"/>
              <a:t> verbs which take a preposition in English but not in French (listening modality). Raising awareness of cross-linguistic differences.</a:t>
            </a:r>
            <a:endParaRPr lang="en-US" b="0" dirty="0"/>
          </a:p>
          <a:p>
            <a:endParaRPr lang="en-US" b="1" dirty="0"/>
          </a:p>
          <a:p>
            <a:r>
              <a:rPr lang="en-US" b="1" dirty="0"/>
              <a:t>Procedure:</a:t>
            </a:r>
          </a:p>
          <a:p>
            <a:pPr marL="228600" indent="-228600">
              <a:buAutoNum type="arabicPeriod"/>
            </a:pPr>
            <a:r>
              <a:rPr lang="en-US" b="0" dirty="0"/>
              <a:t>Students read sentences and decide which verb is needed based on the presence or absence of a preposition.</a:t>
            </a:r>
          </a:p>
          <a:p>
            <a:pPr marL="228600" indent="-228600">
              <a:buAutoNum type="arabicPeriod"/>
            </a:pPr>
            <a:r>
              <a:rPr lang="en-US" b="0" dirty="0"/>
              <a:t>Click to reveal answers.</a:t>
            </a:r>
          </a:p>
          <a:p>
            <a:pPr marL="228600" indent="-228600">
              <a:buAutoNum type="arabicPeriod"/>
            </a:pPr>
            <a:r>
              <a:rPr lang="en-US" b="0" dirty="0"/>
              <a:t>Ask students what needs to be added/removed to form a correct sentence with the alternative verb.</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47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p>
          <a:p>
            <a:endParaRPr lang="en-US" b="1" dirty="0"/>
          </a:p>
          <a:p>
            <a:r>
              <a:rPr lang="en-US" b="1" dirty="0"/>
              <a:t>Aim: To explain how to identify the verb in a given sentence, and how to look up the meaning of a verb from its</a:t>
            </a:r>
            <a:r>
              <a:rPr lang="en-US" b="1" baseline="0" dirty="0"/>
              <a:t> infinitive</a:t>
            </a:r>
            <a:endParaRPr lang="en-US" b="1" dirty="0"/>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289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To </a:t>
            </a:r>
            <a:r>
              <a:rPr lang="en-US" b="1" dirty="0" err="1"/>
              <a:t>practise</a:t>
            </a:r>
            <a:r>
              <a:rPr lang="en-US" b="1" dirty="0"/>
              <a:t> identifying the verb(s) in a text.</a:t>
            </a:r>
          </a:p>
          <a:p>
            <a:endParaRPr lang="en-US" b="1" dirty="0"/>
          </a:p>
          <a:p>
            <a:r>
              <a:rPr lang="en-US" b="1" dirty="0"/>
              <a:t>Procedure:</a:t>
            </a:r>
          </a:p>
          <a:p>
            <a:r>
              <a:rPr lang="en-US" b="0" dirty="0"/>
              <a:t>1.</a:t>
            </a:r>
            <a:r>
              <a:rPr lang="en-GB" dirty="0"/>
              <a:t> In the first of a series</a:t>
            </a:r>
            <a:r>
              <a:rPr lang="en-GB" baseline="0" dirty="0"/>
              <a:t> of scaffolded activities based on a longer text, students are asked to identify all examples of verbs. They can do this by circling/underlining on a printed copy, or by writing a list in their workbooks. The first page contains known regular –ER verbs, though ‘je </a:t>
            </a:r>
            <a:r>
              <a:rPr lang="en-GB" baseline="0" dirty="0" err="1"/>
              <a:t>suis</a:t>
            </a:r>
            <a:r>
              <a:rPr lang="en-GB" baseline="0" dirty="0"/>
              <a:t>’, ‘</a:t>
            </a:r>
            <a:r>
              <a:rPr lang="en-GB" baseline="0" dirty="0" err="1"/>
              <a:t>c’est</a:t>
            </a:r>
            <a:r>
              <a:rPr lang="en-GB" baseline="0" dirty="0"/>
              <a:t>’, ‘je </a:t>
            </a:r>
            <a:r>
              <a:rPr lang="en-GB" baseline="0" dirty="0" err="1"/>
              <a:t>dois</a:t>
            </a:r>
            <a:r>
              <a:rPr lang="en-GB" baseline="0" dirty="0"/>
              <a:t>’ and ‘je </a:t>
            </a:r>
            <a:r>
              <a:rPr lang="en-GB" baseline="0" dirty="0" err="1"/>
              <a:t>peux</a:t>
            </a:r>
            <a:r>
              <a:rPr lang="en-GB" baseline="0" dirty="0"/>
              <a:t>’ are also included, having been met in Year 7. Remind students that these are also verbs! The second page contains unknown regular –ER verbs which students should be able to identify using the knowledge recapped on the previous slide.</a:t>
            </a:r>
            <a:endParaRPr lang="en-GB" b="0" i="0" baseline="0" dirty="0"/>
          </a:p>
          <a:p>
            <a:r>
              <a:rPr lang="en-GB" i="0" baseline="0" dirty="0"/>
              <a:t>2. Click on the audio button to play the recorded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Click to proceed to the answers on the following slide (all verbs are highlighted)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r>
              <a:rPr lang="en-US" b="1" dirty="0"/>
              <a:t>Transcript:</a:t>
            </a:r>
          </a:p>
          <a:p>
            <a:r>
              <a:rPr lang="en-GB" sz="1200" dirty="0">
                <a:solidFill>
                  <a:schemeClr val="accent5">
                    <a:lumMod val="50000"/>
                  </a:schemeClr>
                </a:solidFill>
                <a:latin typeface="French Script MT" panose="03020402040607040605" pitchFamily="66" charset="0"/>
              </a:rPr>
              <a:t>Les </a:t>
            </a:r>
            <a:r>
              <a:rPr lang="en-GB" sz="1200" dirty="0" err="1">
                <a:solidFill>
                  <a:schemeClr val="accent5">
                    <a:lumMod val="50000"/>
                  </a:schemeClr>
                </a:solidFill>
                <a:latin typeface="French Script MT" panose="03020402040607040605" pitchFamily="66" charset="0"/>
              </a:rPr>
              <a:t>jours</a:t>
            </a:r>
            <a:r>
              <a:rPr lang="en-GB" sz="1200" dirty="0">
                <a:solidFill>
                  <a:schemeClr val="accent5">
                    <a:lumMod val="50000"/>
                  </a:schemeClr>
                </a:solidFill>
                <a:latin typeface="French Script MT" panose="03020402040607040605" pitchFamily="66" charset="0"/>
              </a:rPr>
              <a:t> d’</a:t>
            </a:r>
            <a:r>
              <a:rPr lang="en-US" sz="1200" dirty="0">
                <a:solidFill>
                  <a:srgbClr val="4472C4">
                    <a:lumMod val="50000"/>
                  </a:srgbClr>
                </a:solidFill>
                <a:latin typeface="French Script MT" panose="03020402040607040605" pitchFamily="66" charset="0"/>
              </a:rPr>
              <a:t>école, j</a:t>
            </a:r>
            <a:r>
              <a:rPr lang="en-GB" sz="1200" dirty="0">
                <a:solidFill>
                  <a:schemeClr val="accent5">
                    <a:lumMod val="50000"/>
                  </a:schemeClr>
                </a:solidFill>
                <a:latin typeface="French Script MT" panose="03020402040607040605" pitchFamily="66" charset="0"/>
              </a:rPr>
              <a:t>’arrive </a:t>
            </a:r>
            <a:r>
              <a:rPr lang="en-GB" sz="1200" dirty="0" err="1">
                <a:solidFill>
                  <a:schemeClr val="accent5">
                    <a:lumMod val="50000"/>
                  </a:schemeClr>
                </a:solidFill>
                <a:latin typeface="French Script MT" panose="03020402040607040605" pitchFamily="66" charset="0"/>
              </a:rPr>
              <a:t>normalement</a:t>
            </a:r>
            <a:r>
              <a:rPr lang="en-GB" sz="1200" dirty="0">
                <a:solidFill>
                  <a:schemeClr val="accent5">
                    <a:lumMod val="50000"/>
                  </a:schemeClr>
                </a:solidFill>
                <a:latin typeface="French Script MT" panose="03020402040607040605" pitchFamily="66" charset="0"/>
              </a:rPr>
              <a:t> chez </a:t>
            </a:r>
            <a:r>
              <a:rPr lang="en-GB" sz="1200" dirty="0" err="1">
                <a:solidFill>
                  <a:schemeClr val="accent5">
                    <a:lumMod val="50000"/>
                  </a:schemeClr>
                </a:solidFill>
                <a:latin typeface="French Script MT" panose="03020402040607040605" pitchFamily="66" charset="0"/>
              </a:rPr>
              <a:t>moi</a:t>
            </a:r>
            <a:r>
              <a:rPr lang="en-GB" sz="1200" dirty="0">
                <a:solidFill>
                  <a:schemeClr val="accent5">
                    <a:lumMod val="50000"/>
                  </a:schemeClr>
                </a:solidFill>
                <a:latin typeface="French Script MT" panose="03020402040607040605" pitchFamily="66" charset="0"/>
              </a:rPr>
              <a:t> </a:t>
            </a:r>
            <a:r>
              <a:rPr lang="en-GB" sz="1200" dirty="0" err="1">
                <a:solidFill>
                  <a:schemeClr val="accent5">
                    <a:lumMod val="50000"/>
                  </a:schemeClr>
                </a:solidFill>
                <a:latin typeface="French Script MT" panose="03020402040607040605" pitchFamily="66" charset="0"/>
              </a:rPr>
              <a:t>assez</a:t>
            </a:r>
            <a:r>
              <a:rPr lang="en-GB" sz="1200" dirty="0">
                <a:solidFill>
                  <a:schemeClr val="accent5">
                    <a:lumMod val="50000"/>
                  </a:schemeClr>
                </a:solidFill>
                <a:latin typeface="French Script MT" panose="03020402040607040605" pitchFamily="66" charset="0"/>
              </a:rPr>
              <a:t> tard, </a:t>
            </a:r>
            <a:r>
              <a:rPr lang="en-US" sz="1200" dirty="0">
                <a:solidFill>
                  <a:srgbClr val="4472C4">
                    <a:lumMod val="50000"/>
                  </a:srgbClr>
                </a:solidFill>
                <a:latin typeface="French Script MT" panose="03020402040607040605" pitchFamily="66" charset="0"/>
              </a:rPr>
              <a:t>à 17:30 </a:t>
            </a:r>
            <a:r>
              <a:rPr lang="en-GB" sz="1200" dirty="0">
                <a:solidFill>
                  <a:schemeClr val="accent5">
                    <a:lumMod val="50000"/>
                  </a:schemeClr>
                </a:solidFill>
                <a:latin typeface="French Script MT" panose="03020402040607040605" pitchFamily="66" charset="0"/>
              </a:rPr>
              <a:t>! J’</a:t>
            </a:r>
            <a:r>
              <a:rPr lang="en-US" sz="1200" dirty="0" err="1">
                <a:solidFill>
                  <a:srgbClr val="4472C4">
                    <a:lumMod val="50000"/>
                  </a:srgbClr>
                </a:solidFill>
                <a:latin typeface="French Script MT" panose="03020402040607040605" pitchFamily="66" charset="0"/>
              </a:rPr>
              <a:t>étudie</a:t>
            </a:r>
            <a:r>
              <a:rPr lang="en-US" sz="1200" dirty="0">
                <a:solidFill>
                  <a:srgbClr val="4472C4">
                    <a:lumMod val="50000"/>
                  </a:srgbClr>
                </a:solidFill>
                <a:latin typeface="French Script MT" panose="03020402040607040605" pitchFamily="66" charset="0"/>
              </a:rPr>
              <a:t> à la </a:t>
            </a:r>
            <a:r>
              <a:rPr lang="en-US" sz="1200" dirty="0" err="1">
                <a:solidFill>
                  <a:srgbClr val="4472C4">
                    <a:lumMod val="50000"/>
                  </a:srgbClr>
                </a:solidFill>
                <a:latin typeface="French Script MT" panose="03020402040607040605" pitchFamily="66" charset="0"/>
              </a:rPr>
              <a:t>maison</a:t>
            </a:r>
            <a:r>
              <a:rPr lang="en-US" sz="1200" dirty="0">
                <a:solidFill>
                  <a:srgbClr val="4472C4">
                    <a:lumMod val="50000"/>
                  </a:srgbClr>
                </a:solidFill>
                <a:latin typeface="French Script MT" panose="03020402040607040605" pitchFamily="66" charset="0"/>
              </a:rPr>
              <a:t> </a:t>
            </a:r>
            <a:r>
              <a:rPr lang="en-US" sz="1200" dirty="0" err="1">
                <a:solidFill>
                  <a:srgbClr val="4472C4">
                    <a:lumMod val="50000"/>
                  </a:srgbClr>
                </a:solidFill>
                <a:latin typeface="French Script MT" panose="03020402040607040605" pitchFamily="66" charset="0"/>
              </a:rPr>
              <a:t>chaque</a:t>
            </a:r>
            <a:r>
              <a:rPr lang="en-US" sz="1200" dirty="0">
                <a:solidFill>
                  <a:srgbClr val="4472C4">
                    <a:lumMod val="50000"/>
                  </a:srgbClr>
                </a:solidFill>
                <a:latin typeface="French Script MT" panose="03020402040607040605" pitchFamily="66" charset="0"/>
              </a:rPr>
              <a:t> jour. </a:t>
            </a:r>
            <a:r>
              <a:rPr lang="en-GB" sz="1200" dirty="0">
                <a:solidFill>
                  <a:schemeClr val="accent5">
                    <a:lumMod val="50000"/>
                  </a:schemeClr>
                </a:solidFill>
                <a:latin typeface="French Script MT" panose="03020402040607040605" pitchFamily="66" charset="0"/>
              </a:rPr>
              <a:t>Je </a:t>
            </a:r>
            <a:r>
              <a:rPr lang="en-GB" sz="1200" dirty="0" err="1">
                <a:solidFill>
                  <a:schemeClr val="accent5">
                    <a:lumMod val="50000"/>
                  </a:schemeClr>
                </a:solidFill>
                <a:latin typeface="French Script MT" panose="03020402040607040605" pitchFamily="66" charset="0"/>
              </a:rPr>
              <a:t>travaille</a:t>
            </a:r>
            <a:r>
              <a:rPr lang="en-GB" sz="1200" dirty="0">
                <a:solidFill>
                  <a:schemeClr val="accent5">
                    <a:lumMod val="50000"/>
                  </a:schemeClr>
                </a:solidFill>
                <a:latin typeface="French Script MT" panose="03020402040607040605" pitchFamily="66" charset="0"/>
              </a:rPr>
              <a:t> beaucoup* ! Je </a:t>
            </a:r>
            <a:r>
              <a:rPr lang="en-GB" sz="1200" dirty="0" err="1">
                <a:solidFill>
                  <a:schemeClr val="accent5">
                    <a:lumMod val="50000"/>
                  </a:schemeClr>
                </a:solidFill>
                <a:latin typeface="French Script MT" panose="03020402040607040605" pitchFamily="66" charset="0"/>
              </a:rPr>
              <a:t>suis</a:t>
            </a:r>
            <a:r>
              <a:rPr lang="en-GB" sz="1200" dirty="0">
                <a:solidFill>
                  <a:schemeClr val="accent5">
                    <a:lumMod val="50000"/>
                  </a:schemeClr>
                </a:solidFill>
                <a:latin typeface="French Script MT" panose="03020402040607040605" pitchFamily="66" charset="0"/>
              </a:rPr>
              <a:t> </a:t>
            </a:r>
            <a:r>
              <a:rPr lang="en-GB" sz="1200" dirty="0" err="1">
                <a:solidFill>
                  <a:schemeClr val="accent5">
                    <a:lumMod val="50000"/>
                  </a:schemeClr>
                </a:solidFill>
                <a:latin typeface="French Script MT" panose="03020402040607040605" pitchFamily="66" charset="0"/>
              </a:rPr>
              <a:t>ambitieuse</a:t>
            </a:r>
            <a:r>
              <a:rPr lang="en-GB" sz="1200" dirty="0">
                <a:solidFill>
                  <a:schemeClr val="accent5">
                    <a:lumMod val="50000"/>
                  </a:schemeClr>
                </a:solidFill>
                <a:latin typeface="French Script MT" panose="03020402040607040605" pitchFamily="66" charset="0"/>
              </a:rPr>
              <a:t>. Je </a:t>
            </a:r>
            <a:r>
              <a:rPr lang="en-GB" sz="1200" dirty="0" err="1">
                <a:solidFill>
                  <a:schemeClr val="accent5">
                    <a:lumMod val="50000"/>
                  </a:schemeClr>
                </a:solidFill>
                <a:latin typeface="French Script MT" panose="03020402040607040605" pitchFamily="66" charset="0"/>
              </a:rPr>
              <a:t>pense</a:t>
            </a:r>
            <a:r>
              <a:rPr lang="en-GB" sz="1200" dirty="0">
                <a:solidFill>
                  <a:schemeClr val="accent5">
                    <a:lumMod val="50000"/>
                  </a:schemeClr>
                </a:solidFill>
                <a:latin typeface="French Script MT" panose="03020402040607040605" pitchFamily="66" charset="0"/>
              </a:rPr>
              <a:t> </a:t>
            </a:r>
            <a:r>
              <a:rPr lang="en-GB" sz="1200" dirty="0" err="1">
                <a:solidFill>
                  <a:schemeClr val="accent5">
                    <a:lumMod val="50000"/>
                  </a:schemeClr>
                </a:solidFill>
                <a:latin typeface="French Script MT" panose="03020402040607040605" pitchFamily="66" charset="0"/>
              </a:rPr>
              <a:t>aller</a:t>
            </a:r>
            <a:r>
              <a:rPr lang="en-GB" sz="1200" dirty="0">
                <a:solidFill>
                  <a:schemeClr val="accent5">
                    <a:lumMod val="50000"/>
                  </a:schemeClr>
                </a:solidFill>
                <a:latin typeface="French Script MT" panose="03020402040607040605" pitchFamily="66" charset="0"/>
              </a:rPr>
              <a:t> </a:t>
            </a:r>
            <a:r>
              <a:rPr lang="fr-FR" sz="1200" dirty="0">
                <a:solidFill>
                  <a:schemeClr val="accent5">
                    <a:lumMod val="50000"/>
                  </a:schemeClr>
                </a:solidFill>
                <a:latin typeface="French Script MT" panose="03020402040607040605" pitchFamily="66" charset="0"/>
              </a:rPr>
              <a:t>à l’</a:t>
            </a:r>
            <a:r>
              <a:rPr lang="fr-FR" sz="1200" dirty="0" err="1">
                <a:solidFill>
                  <a:schemeClr val="accent5">
                    <a:lumMod val="50000"/>
                  </a:schemeClr>
                </a:solidFill>
                <a:latin typeface="French Script MT" panose="03020402040607040605" pitchFamily="66" charset="0"/>
              </a:rPr>
              <a:t>universit</a:t>
            </a:r>
            <a:r>
              <a:rPr lang="en-US" sz="1200" dirty="0">
                <a:solidFill>
                  <a:srgbClr val="4472C4">
                    <a:lumMod val="50000"/>
                  </a:srgbClr>
                </a:solidFill>
                <a:latin typeface="French Script MT" panose="03020402040607040605" pitchFamily="66" charset="0"/>
              </a:rPr>
              <a:t>é. </a:t>
            </a:r>
            <a:r>
              <a:rPr lang="fr-FR" sz="1200" dirty="0">
                <a:solidFill>
                  <a:schemeClr val="accent5">
                    <a:lumMod val="50000"/>
                  </a:schemeClr>
                </a:solidFill>
                <a:latin typeface="French Script MT" panose="03020402040607040605" pitchFamily="66" charset="0"/>
              </a:rPr>
              <a:t>Mais ma chambre est en désordre* ! Je dois chercher mes livres partout ! </a:t>
            </a:r>
            <a:r>
              <a:rPr lang="en-GB" sz="1200" dirty="0">
                <a:solidFill>
                  <a:schemeClr val="accent1">
                    <a:lumMod val="50000"/>
                  </a:schemeClr>
                </a:solidFill>
                <a:latin typeface="French Script MT" panose="03020402040607040605" pitchFamily="66" charset="0"/>
              </a:rPr>
              <a:t>Est-</a:t>
            </a:r>
            <a:r>
              <a:rPr lang="en-GB" sz="1200" dirty="0" err="1">
                <a:solidFill>
                  <a:schemeClr val="accent1">
                    <a:lumMod val="50000"/>
                  </a:schemeClr>
                </a:solidFill>
                <a:latin typeface="French Script MT" panose="03020402040607040605" pitchFamily="66" charset="0"/>
              </a:rPr>
              <a:t>ce</a:t>
            </a:r>
            <a:r>
              <a:rPr lang="en-GB" sz="1200" dirty="0">
                <a:solidFill>
                  <a:schemeClr val="accent1">
                    <a:lumMod val="50000"/>
                  </a:schemeClr>
                </a:solidFill>
                <a:latin typeface="French Script MT" panose="03020402040607040605" pitchFamily="66" charset="0"/>
              </a:rPr>
              <a:t> que </a:t>
            </a:r>
            <a:r>
              <a:rPr lang="en-GB" sz="1200" dirty="0" err="1">
                <a:solidFill>
                  <a:schemeClr val="accent1">
                    <a:lumMod val="50000"/>
                  </a:schemeClr>
                </a:solidFill>
                <a:latin typeface="French Script MT" panose="03020402040607040605" pitchFamily="66" charset="0"/>
              </a:rPr>
              <a:t>tu</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pratiques</a:t>
            </a:r>
            <a:r>
              <a:rPr lang="en-GB" sz="1200" dirty="0">
                <a:solidFill>
                  <a:schemeClr val="accent1">
                    <a:lumMod val="50000"/>
                  </a:schemeClr>
                </a:solidFill>
                <a:latin typeface="French Script MT" panose="03020402040607040605" pitchFamily="66" charset="0"/>
              </a:rPr>
              <a:t> un instrument ? </a:t>
            </a:r>
            <a:r>
              <a:rPr lang="en-GB" sz="1200" dirty="0" err="1">
                <a:solidFill>
                  <a:schemeClr val="accent1">
                    <a:lumMod val="50000"/>
                  </a:schemeClr>
                </a:solidFill>
                <a:latin typeface="French Script MT" panose="03020402040607040605" pitchFamily="66" charset="0"/>
              </a:rPr>
              <a:t>Voici</a:t>
            </a:r>
            <a:r>
              <a:rPr lang="en-GB" sz="1200" dirty="0">
                <a:solidFill>
                  <a:schemeClr val="accent1">
                    <a:lumMod val="50000"/>
                  </a:schemeClr>
                </a:solidFill>
                <a:latin typeface="French Script MT" panose="03020402040607040605" pitchFamily="66" charset="0"/>
              </a:rPr>
              <a:t> mon piano. </a:t>
            </a:r>
            <a:r>
              <a:rPr lang="en-GB" sz="1200" dirty="0" err="1">
                <a:solidFill>
                  <a:schemeClr val="accent1">
                    <a:lumMod val="50000"/>
                  </a:schemeClr>
                </a:solidFill>
                <a:latin typeface="French Script MT" panose="03020402040607040605" pitchFamily="66" charset="0"/>
              </a:rPr>
              <a:t>Quand</a:t>
            </a:r>
            <a:r>
              <a:rPr lang="en-GB" sz="1200" dirty="0">
                <a:solidFill>
                  <a:schemeClr val="accent1">
                    <a:lumMod val="50000"/>
                  </a:schemeClr>
                </a:solidFill>
                <a:latin typeface="French Script MT" panose="03020402040607040605" pitchFamily="66" charset="0"/>
              </a:rPr>
              <a:t> je </a:t>
            </a:r>
            <a:r>
              <a:rPr lang="en-GB" sz="1200" dirty="0" err="1">
                <a:solidFill>
                  <a:schemeClr val="accent1">
                    <a:lumMod val="50000"/>
                  </a:schemeClr>
                </a:solidFill>
                <a:latin typeface="French Script MT" panose="03020402040607040605" pitchFamily="66" charset="0"/>
              </a:rPr>
              <a:t>peux</a:t>
            </a:r>
            <a:r>
              <a:rPr lang="en-GB" sz="1200" dirty="0">
                <a:solidFill>
                  <a:schemeClr val="accent1">
                    <a:lumMod val="50000"/>
                  </a:schemeClr>
                </a:solidFill>
                <a:latin typeface="French Script MT" panose="03020402040607040605" pitchFamily="66" charset="0"/>
              </a:rPr>
              <a:t>, je </a:t>
            </a:r>
            <a:r>
              <a:rPr lang="en-GB" sz="1200" dirty="0" err="1">
                <a:solidFill>
                  <a:schemeClr val="accent1">
                    <a:lumMod val="50000"/>
                  </a:schemeClr>
                </a:solidFill>
                <a:latin typeface="French Script MT" panose="03020402040607040605" pitchFamily="66" charset="0"/>
              </a:rPr>
              <a:t>pratique</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tous</a:t>
            </a:r>
            <a:r>
              <a:rPr lang="en-GB" sz="1200" dirty="0">
                <a:solidFill>
                  <a:schemeClr val="accent1">
                    <a:lumMod val="50000"/>
                  </a:schemeClr>
                </a:solidFill>
                <a:latin typeface="French Script MT" panose="03020402040607040605" pitchFamily="66" charset="0"/>
              </a:rPr>
              <a:t>* les </a:t>
            </a:r>
            <a:r>
              <a:rPr lang="en-GB" sz="1200" dirty="0" err="1">
                <a:solidFill>
                  <a:schemeClr val="accent1">
                    <a:lumMod val="50000"/>
                  </a:schemeClr>
                </a:solidFill>
                <a:latin typeface="French Script MT" panose="03020402040607040605" pitchFamily="66" charset="0"/>
              </a:rPr>
              <a:t>jours</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Ça</a:t>
            </a:r>
            <a:r>
              <a:rPr lang="en-GB" sz="1200" dirty="0">
                <a:solidFill>
                  <a:schemeClr val="accent1">
                    <a:lumMod val="50000"/>
                  </a:schemeClr>
                </a:solidFill>
                <a:latin typeface="French Script MT" panose="03020402040607040605" pitchFamily="66" charset="0"/>
              </a:rPr>
              <a:t> aide </a:t>
            </a:r>
            <a:r>
              <a:rPr lang="fr-FR" sz="1200" dirty="0">
                <a:solidFill>
                  <a:schemeClr val="accent1">
                    <a:lumMod val="50000"/>
                  </a:schemeClr>
                </a:solidFill>
                <a:latin typeface="French Script MT" panose="03020402040607040605" pitchFamily="66" charset="0"/>
              </a:rPr>
              <a:t>à </a:t>
            </a:r>
            <a:r>
              <a:rPr lang="en-US" sz="1200" dirty="0" err="1">
                <a:solidFill>
                  <a:schemeClr val="accent1">
                    <a:lumMod val="50000"/>
                  </a:schemeClr>
                </a:solidFill>
                <a:latin typeface="French Script MT" panose="03020402040607040605" pitchFamily="66" charset="0"/>
              </a:rPr>
              <a:t>éviter</a:t>
            </a:r>
            <a:r>
              <a:rPr lang="en-GB" sz="1200" dirty="0">
                <a:solidFill>
                  <a:schemeClr val="accent1">
                    <a:lumMod val="50000"/>
                  </a:schemeClr>
                </a:solidFill>
                <a:latin typeface="French Script MT" panose="03020402040607040605" pitchFamily="66" charset="0"/>
              </a:rPr>
              <a:t> le stress ! Je </a:t>
            </a:r>
            <a:r>
              <a:rPr lang="en-GB" sz="1200" dirty="0" err="1">
                <a:solidFill>
                  <a:schemeClr val="accent1">
                    <a:lumMod val="50000"/>
                  </a:schemeClr>
                </a:solidFill>
                <a:latin typeface="French Script MT" panose="03020402040607040605" pitchFamily="66" charset="0"/>
              </a:rPr>
              <a:t>compte</a:t>
            </a:r>
            <a:r>
              <a:rPr lang="en-GB" sz="1200" dirty="0">
                <a:solidFill>
                  <a:schemeClr val="accent1">
                    <a:lumMod val="50000"/>
                  </a:schemeClr>
                </a:solidFill>
                <a:latin typeface="French Script MT" panose="03020402040607040605" pitchFamily="66" charset="0"/>
              </a:rPr>
              <a:t> passer mon </a:t>
            </a:r>
            <a:r>
              <a:rPr lang="en-GB" sz="1200" dirty="0" err="1">
                <a:solidFill>
                  <a:schemeClr val="accent1">
                    <a:lumMod val="50000"/>
                  </a:schemeClr>
                </a:solidFill>
                <a:latin typeface="French Script MT" panose="03020402040607040605" pitchFamily="66" charset="0"/>
              </a:rPr>
              <a:t>examen</a:t>
            </a:r>
            <a:r>
              <a:rPr lang="en-GB" sz="1200" dirty="0">
                <a:solidFill>
                  <a:schemeClr val="accent1">
                    <a:lumMod val="50000"/>
                  </a:schemeClr>
                </a:solidFill>
                <a:latin typeface="French Script MT" panose="03020402040607040605" pitchFamily="66" charset="0"/>
              </a:rPr>
              <a:t>* </a:t>
            </a:r>
            <a:r>
              <a:rPr lang="en-GB" sz="1200" dirty="0" err="1">
                <a:solidFill>
                  <a:schemeClr val="accent1">
                    <a:lumMod val="50000"/>
                  </a:schemeClr>
                </a:solidFill>
                <a:latin typeface="French Script MT" panose="03020402040607040605" pitchFamily="66" charset="0"/>
              </a:rPr>
              <a:t>bientôt</a:t>
            </a:r>
            <a:r>
              <a:rPr lang="en-GB" sz="1200" dirty="0">
                <a:solidFill>
                  <a:schemeClr val="accent1">
                    <a:lumMod val="50000"/>
                  </a:schemeClr>
                </a:solidFill>
                <a:latin typeface="French Script MT" panose="03020402040607040605" pitchFamily="66" charset="0"/>
              </a:rPr>
              <a:t>. Je </a:t>
            </a:r>
            <a:r>
              <a:rPr lang="en-GB" sz="1200" dirty="0" err="1">
                <a:solidFill>
                  <a:schemeClr val="accent1">
                    <a:lumMod val="50000"/>
                  </a:schemeClr>
                </a:solidFill>
                <a:latin typeface="French Script MT" panose="03020402040607040605" pitchFamily="66" charset="0"/>
              </a:rPr>
              <a:t>souhaite</a:t>
            </a:r>
            <a:r>
              <a:rPr lang="en-GB" sz="1200" dirty="0">
                <a:solidFill>
                  <a:schemeClr val="accent1">
                    <a:lumMod val="50000"/>
                  </a:schemeClr>
                </a:solidFill>
                <a:latin typeface="French Script MT" panose="03020402040607040605" pitchFamily="66" charset="0"/>
              </a:rPr>
              <a:t> donner un concert un jour !</a:t>
            </a:r>
            <a:endParaRPr lang="en-GB" sz="1200" dirty="0">
              <a:solidFill>
                <a:schemeClr val="accent5">
                  <a:lumMod val="50000"/>
                </a:schemeClr>
              </a:solidFill>
              <a:latin typeface="French Script MT" panose="03020402040607040605" pitchFamily="66"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désordre</a:t>
            </a:r>
            <a:r>
              <a:rPr lang="en-GB" baseline="0" dirty="0"/>
              <a:t> [3376]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771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To present the answers to the activity on the previous slide.</a:t>
            </a:r>
          </a:p>
          <a:p>
            <a:endParaRPr lang="en-US" b="1" dirty="0"/>
          </a:p>
          <a:p>
            <a:r>
              <a:rPr lang="en-US" b="1" dirty="0"/>
              <a:t>Procedure:</a:t>
            </a:r>
          </a:p>
          <a:p>
            <a:r>
              <a:rPr lang="en-US" b="0" dirty="0"/>
              <a:t>1. Students check their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désordre</a:t>
            </a:r>
            <a:r>
              <a:rPr lang="en-GB" baseline="0" dirty="0"/>
              <a:t> [3376]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2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[um/un]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[um/</a:t>
            </a:r>
            <a:r>
              <a:rPr lang="en-GB" b="1" baseline="0" dirty="0"/>
              <a:t>un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un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a:t>
            </a:r>
            <a:r>
              <a:rPr lang="en-GB" b="1" dirty="0"/>
              <a:t>hold up one finger.</a:t>
            </a:r>
            <a:br>
              <a:rPr lang="en-GB" baseline="0" dirty="0"/>
            </a:br>
            <a:r>
              <a:rPr lang="en-GB" baseline="0" dirty="0"/>
              <a:t>4. Roll back the animations and work through 1-3 again, but this time, dropping your voice completely to listen carefully to the students saying the </a:t>
            </a:r>
            <a:r>
              <a:rPr lang="en-GB" b="1" dirty="0"/>
              <a:t>[um/</a:t>
            </a:r>
            <a:r>
              <a:rPr lang="en-GB" b="1" baseline="0" dirty="0"/>
              <a:t> un</a:t>
            </a:r>
            <a:r>
              <a:rPr lang="en-GB" b="1" dirty="0"/>
              <a:t>] </a:t>
            </a:r>
            <a:r>
              <a:rPr lang="en-GB" baseline="0" dirty="0"/>
              <a:t>sound, pronouncing </a:t>
            </a:r>
            <a:r>
              <a:rPr lang="en-GB" b="0" baseline="0" dirty="0"/>
              <a:t>”</a:t>
            </a:r>
            <a:r>
              <a:rPr lang="en-GB" b="1" baseline="0" dirty="0"/>
              <a:t>un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un</a:t>
            </a:r>
            <a:r>
              <a:rPr lang="en-GB" b="1" baseline="0" dirty="0"/>
              <a:t> </a:t>
            </a:r>
            <a:r>
              <a:rPr lang="en-GB" b="0" dirty="0"/>
              <a:t>[3]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261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Dictionary skills</a:t>
            </a:r>
            <a:endParaRPr lang="en-US" b="1" dirty="0"/>
          </a:p>
          <a:p>
            <a:endParaRPr lang="en-US" b="1" dirty="0"/>
          </a:p>
          <a:p>
            <a:r>
              <a:rPr lang="en-US" b="1" dirty="0"/>
              <a:t>Procedure:</a:t>
            </a:r>
          </a:p>
          <a:p>
            <a:r>
              <a:rPr lang="en-US" b="0" dirty="0"/>
              <a:t>1.</a:t>
            </a:r>
            <a:r>
              <a:rPr lang="en-GB" dirty="0"/>
              <a:t> Here,</a:t>
            </a:r>
            <a:r>
              <a:rPr lang="en-GB" baseline="0" dirty="0"/>
              <a:t> students are invited to use dictionaries to find the meanings of unfamiliar verbs – in this case, those highlighted in orange. Remind them of the process to follow.</a:t>
            </a:r>
          </a:p>
          <a:p>
            <a:r>
              <a:rPr lang="en-GB" baseline="0" dirty="0"/>
              <a:t>N.B. Students have met ‘passer’ before, but not with the meaning as used here – remind them also not to seize upon the first meaning listed in the dictionary, without first checking whether it fits the context!</a:t>
            </a:r>
            <a:endParaRPr lang="en-US" b="1" dirty="0"/>
          </a:p>
          <a:p>
            <a:r>
              <a:rPr lang="en-US" b="0" dirty="0"/>
              <a:t>2. Clicking on the mouse bring up the meanings of the verbs one by one on the right-hand side of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pratiquer</a:t>
            </a:r>
            <a:r>
              <a:rPr lang="en-GB" baseline="0" dirty="0"/>
              <a:t> [1268] aider [413] </a:t>
            </a:r>
            <a:r>
              <a:rPr lang="en-GB" baseline="0" dirty="0" err="1"/>
              <a:t>éviter</a:t>
            </a:r>
            <a:r>
              <a:rPr lang="en-GB" baseline="0" dirty="0"/>
              <a:t> [396] </a:t>
            </a:r>
            <a:r>
              <a:rPr lang="en-GB" baseline="0" dirty="0" err="1"/>
              <a:t>compter</a:t>
            </a:r>
            <a:r>
              <a:rPr lang="en-GB" baseline="0" dirty="0"/>
              <a:t> [140] passer [90] </a:t>
            </a:r>
            <a:r>
              <a:rPr lang="en-GB" baseline="0" dirty="0" err="1"/>
              <a:t>souhaiter</a:t>
            </a:r>
            <a:r>
              <a:rPr lang="en-GB" baseline="0" dirty="0"/>
              <a:t> [403]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24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To </a:t>
            </a:r>
            <a:r>
              <a:rPr lang="en-US" b="1" dirty="0" err="1"/>
              <a:t>practise</a:t>
            </a:r>
            <a:r>
              <a:rPr lang="en-US" b="1" dirty="0"/>
              <a:t> translating a text</a:t>
            </a:r>
            <a:r>
              <a:rPr lang="en-US" b="1" baseline="0" dirty="0"/>
              <a:t> </a:t>
            </a:r>
            <a:r>
              <a:rPr lang="en-US" b="1" dirty="0"/>
              <a:t>into English, revisiting some of the verbs and other vocabulary encountered in Year 7</a:t>
            </a:r>
          </a:p>
          <a:p>
            <a:endParaRPr lang="en-US" b="1" dirty="0"/>
          </a:p>
          <a:p>
            <a:r>
              <a:rPr lang="en-US" b="1" dirty="0"/>
              <a:t>Procedure:</a:t>
            </a:r>
          </a:p>
          <a:p>
            <a:r>
              <a:rPr lang="en-US" b="0" dirty="0"/>
              <a:t>1. Students may now be asked to translate the text into English, if time permits.</a:t>
            </a:r>
          </a:p>
          <a:p>
            <a:r>
              <a:rPr lang="en-US" b="0" dirty="0"/>
              <a:t>Note: This</a:t>
            </a:r>
            <a:r>
              <a:rPr lang="en-US" b="0" baseline="0" dirty="0"/>
              <a:t> is the first half of the text only: the second half appears on the next slide.</a:t>
            </a:r>
            <a:endParaRPr lang="en-US" b="0" dirty="0"/>
          </a:p>
          <a:p>
            <a:r>
              <a:rPr lang="en-GB" b="0" dirty="0"/>
              <a:t>2. Click to bring up a possible answer on the right-hand side of the screen.</a:t>
            </a:r>
            <a:endParaRPr lang="en-GB" b="1"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392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To </a:t>
            </a:r>
            <a:r>
              <a:rPr lang="en-US" b="1" dirty="0" err="1"/>
              <a:t>practise</a:t>
            </a:r>
            <a:r>
              <a:rPr lang="en-US" b="1" dirty="0"/>
              <a:t> translating a text</a:t>
            </a:r>
            <a:r>
              <a:rPr lang="en-US" b="1" baseline="0" dirty="0"/>
              <a:t> </a:t>
            </a:r>
            <a:r>
              <a:rPr lang="en-US" b="1" dirty="0"/>
              <a:t>into English, revisiting some of the verbs and other vocabulary encountered in Year 7</a:t>
            </a:r>
          </a:p>
          <a:p>
            <a:endParaRPr lang="en-US" b="1" dirty="0"/>
          </a:p>
          <a:p>
            <a:r>
              <a:rPr lang="en-US" b="1" dirty="0"/>
              <a:t>Procedure:</a:t>
            </a:r>
          </a:p>
          <a:p>
            <a:r>
              <a:rPr lang="en-US" b="0" dirty="0"/>
              <a:t>1. Students may now be asked to translate the text into English, if time permits.</a:t>
            </a:r>
          </a:p>
          <a:p>
            <a:r>
              <a:rPr lang="en-US" b="0" dirty="0"/>
              <a:t>Note: This</a:t>
            </a:r>
            <a:r>
              <a:rPr lang="en-US" b="0" baseline="0" dirty="0"/>
              <a:t> is the second half of the text only: the first half appears on the previous slide.</a:t>
            </a:r>
            <a:endParaRPr lang="en-US" b="0" dirty="0"/>
          </a:p>
          <a:p>
            <a:r>
              <a:rPr lang="en-GB" b="0" dirty="0"/>
              <a:t>2. Click to bring up a possible answer on the right hand side of the screen.</a:t>
            </a:r>
          </a:p>
          <a:p>
            <a:r>
              <a:rPr lang="en-GB" b="0" dirty="0"/>
              <a:t>3. </a:t>
            </a:r>
            <a:r>
              <a:rPr lang="en-GB" b="0" dirty="0" err="1"/>
              <a:t>Cick</a:t>
            </a:r>
            <a:r>
              <a:rPr lang="en-GB" b="0" dirty="0"/>
              <a:t> to bring up the speech bubble explaining</a:t>
            </a:r>
            <a:r>
              <a:rPr lang="en-GB" b="0" baseline="0" dirty="0"/>
              <a:t> the word order of verb-adverb in French, as different from the English sometimes.</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272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TASK</a:t>
            </a:r>
            <a:r>
              <a:rPr lang="en-US" b="1" baseline="0" dirty="0"/>
              <a:t> MAY BE SET AS HOMEWORK</a:t>
            </a:r>
            <a:endParaRPr lang="en-US" b="1" dirty="0"/>
          </a:p>
          <a:p>
            <a:endParaRPr lang="en-US" b="1" dirty="0"/>
          </a:p>
          <a:p>
            <a:r>
              <a:rPr lang="en-US" b="1" dirty="0"/>
              <a:t>Timing: 20 minutes</a:t>
            </a:r>
          </a:p>
          <a:p>
            <a:endParaRPr lang="en-US" b="1" dirty="0"/>
          </a:p>
          <a:p>
            <a:r>
              <a:rPr lang="en-US" b="1" dirty="0"/>
              <a:t>Aim:</a:t>
            </a:r>
          </a:p>
          <a:p>
            <a:endParaRPr lang="en-US" b="1" dirty="0"/>
          </a:p>
          <a:p>
            <a:r>
              <a:rPr lang="en-US" b="1" dirty="0"/>
              <a:t>Procedure:</a:t>
            </a:r>
          </a:p>
          <a:p>
            <a:r>
              <a:rPr lang="en-US" b="0" dirty="0"/>
              <a:t>1.</a:t>
            </a:r>
            <a:r>
              <a:rPr lang="en-GB" b="0" dirty="0"/>
              <a:t> As an alternative</a:t>
            </a:r>
            <a:r>
              <a:rPr lang="en-GB" b="0" baseline="0" dirty="0"/>
              <a:t> (or in addition to) the previous activity, students are invited to write 10 sentences about their lives, using at least 10 different –ER verbs.</a:t>
            </a:r>
            <a:br>
              <a:rPr lang="en-GB" b="0" baseline="0" dirty="0"/>
            </a:br>
            <a:r>
              <a:rPr lang="en-GB" b="0" baseline="0" dirty="0"/>
              <a:t>They should be encouraged to include references to others in their family/friendship group, as appropriate, by comparison.</a:t>
            </a:r>
          </a:p>
          <a:p>
            <a:r>
              <a:rPr lang="en-GB" baseline="0" dirty="0"/>
              <a:t>2. In higher-level classes students can be encouraged to build on the dictionary work by looking up some new verbs and conjugating them appropriately. </a:t>
            </a:r>
          </a:p>
          <a:p>
            <a:endParaRPr lang="en-GB"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159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sz="1200" dirty="0">
                <a:solidFill>
                  <a:prstClr val="white"/>
                </a:solidFill>
              </a:rPr>
              <a:t>Consolidation of SSC [um/un]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a:t>
            </a:r>
            <a:r>
              <a:rPr lang="en-GB" b="0" baseline="0" dirty="0"/>
              <a:t> of</a:t>
            </a:r>
            <a:r>
              <a:rPr lang="en-GB" dirty="0"/>
              <a:t> question formation (intonation vs inversion, with and without question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 of ne…pas negation in single verb structures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8.1.1.7 (revisit): </a:t>
            </a:r>
            <a:r>
              <a:rPr lang="en-US" sz="1200" dirty="0">
                <a:solidFill>
                  <a:srgbClr val="4472C4">
                    <a:lumMod val="50000"/>
                  </a:srgbClr>
                </a:solidFill>
              </a:rPr>
              <a:t>arriver [174], chanter [1820], changer [283], </a:t>
            </a:r>
            <a:r>
              <a:rPr lang="en-US" sz="1200" dirty="0" err="1">
                <a:solidFill>
                  <a:srgbClr val="4472C4">
                    <a:lumMod val="50000"/>
                  </a:srgbClr>
                </a:solidFill>
              </a:rPr>
              <a:t>chercher</a:t>
            </a:r>
            <a:r>
              <a:rPr lang="en-US" sz="1200" dirty="0">
                <a:solidFill>
                  <a:srgbClr val="4472C4">
                    <a:lumMod val="50000"/>
                  </a:srgbClr>
                </a:solidFill>
              </a:rPr>
              <a:t> [336], demander [80], donner [46], </a:t>
            </a:r>
            <a:r>
              <a:rPr lang="en-US" sz="1200" dirty="0" err="1">
                <a:solidFill>
                  <a:srgbClr val="4472C4">
                    <a:lumMod val="50000"/>
                  </a:srgbClr>
                </a:solidFill>
              </a:rPr>
              <a:t>écouter</a:t>
            </a:r>
            <a:r>
              <a:rPr lang="en-US" sz="1200" dirty="0">
                <a:solidFill>
                  <a:srgbClr val="4472C4">
                    <a:lumMod val="50000"/>
                  </a:srgbClr>
                </a:solidFill>
              </a:rPr>
              <a:t> [429], </a:t>
            </a:r>
            <a:r>
              <a:rPr lang="en-US" sz="1200" dirty="0" err="1">
                <a:solidFill>
                  <a:srgbClr val="4472C4">
                    <a:lumMod val="50000"/>
                  </a:srgbClr>
                </a:solidFill>
              </a:rPr>
              <a:t>étudier</a:t>
            </a:r>
            <a:r>
              <a:rPr lang="en-US" sz="1200" dirty="0">
                <a:solidFill>
                  <a:srgbClr val="4472C4">
                    <a:lumMod val="50000"/>
                  </a:srgbClr>
                </a:solidFill>
              </a:rPr>
              <a:t> [960], </a:t>
            </a:r>
            <a:r>
              <a:rPr lang="en-US" sz="1200" dirty="0" err="1">
                <a:solidFill>
                  <a:srgbClr val="4472C4">
                    <a:lumMod val="50000"/>
                  </a:srgbClr>
                </a:solidFill>
              </a:rPr>
              <a:t>frapper</a:t>
            </a:r>
            <a:r>
              <a:rPr lang="en-US" sz="1200" dirty="0">
                <a:solidFill>
                  <a:srgbClr val="4472C4">
                    <a:lumMod val="50000"/>
                  </a:srgbClr>
                </a:solidFill>
                <a:latin typeface="+mn-lt"/>
              </a:rPr>
              <a:t> [745],</a:t>
            </a:r>
            <a:r>
              <a:rPr lang="en-US" sz="1200" dirty="0">
                <a:solidFill>
                  <a:srgbClr val="4472C4">
                    <a:lumMod val="50000"/>
                  </a:srgbClr>
                </a:solidFill>
              </a:rPr>
              <a:t> </a:t>
            </a:r>
            <a:r>
              <a:rPr lang="en-US" sz="1200" dirty="0" err="1">
                <a:solidFill>
                  <a:srgbClr val="4472C4">
                    <a:lumMod val="50000"/>
                  </a:srgbClr>
                </a:solidFill>
              </a:rPr>
              <a:t>gagner</a:t>
            </a:r>
            <a:r>
              <a:rPr lang="en-US" sz="1200" dirty="0">
                <a:solidFill>
                  <a:srgbClr val="4472C4">
                    <a:lumMod val="50000"/>
                  </a:srgbClr>
                </a:solidFill>
              </a:rPr>
              <a:t> [258], </a:t>
            </a:r>
            <a:r>
              <a:rPr lang="en-US" sz="1200" dirty="0" err="1">
                <a:solidFill>
                  <a:srgbClr val="4472C4">
                    <a:lumMod val="50000"/>
                  </a:srgbClr>
                </a:solidFill>
              </a:rPr>
              <a:t>habiter</a:t>
            </a:r>
            <a:r>
              <a:rPr lang="en-US" sz="1200" dirty="0">
                <a:solidFill>
                  <a:srgbClr val="4472C4">
                    <a:lumMod val="50000"/>
                  </a:srgbClr>
                </a:solidFill>
              </a:rPr>
              <a:t> [1186], </a:t>
            </a:r>
            <a:r>
              <a:rPr lang="en-US" sz="1200" dirty="0" err="1">
                <a:solidFill>
                  <a:srgbClr val="4472C4">
                    <a:lumMod val="50000"/>
                  </a:srgbClr>
                </a:solidFill>
              </a:rPr>
              <a:t>jouer</a:t>
            </a:r>
            <a:r>
              <a:rPr lang="en-US" sz="1200" dirty="0">
                <a:solidFill>
                  <a:srgbClr val="4472C4">
                    <a:lumMod val="50000"/>
                  </a:srgbClr>
                </a:solidFill>
              </a:rPr>
              <a:t> [219], marcher [1532], manger [1338], </a:t>
            </a:r>
            <a:r>
              <a:rPr lang="en-US" sz="1200" dirty="0" err="1">
                <a:solidFill>
                  <a:srgbClr val="4472C4">
                    <a:lumMod val="50000"/>
                  </a:srgbClr>
                </a:solidFill>
              </a:rPr>
              <a:t>montrer</a:t>
            </a:r>
            <a:r>
              <a:rPr lang="en-US" sz="1200" dirty="0">
                <a:solidFill>
                  <a:srgbClr val="4472C4">
                    <a:lumMod val="50000"/>
                  </a:srgbClr>
                </a:solidFill>
              </a:rPr>
              <a:t> [108], </a:t>
            </a:r>
            <a:r>
              <a:rPr lang="en-US" sz="1200" dirty="0" err="1">
                <a:solidFill>
                  <a:srgbClr val="4472C4">
                    <a:lumMod val="50000"/>
                  </a:srgbClr>
                </a:solidFill>
              </a:rPr>
              <a:t>parler</a:t>
            </a:r>
            <a:r>
              <a:rPr lang="en-US" sz="1200" dirty="0">
                <a:solidFill>
                  <a:srgbClr val="4472C4">
                    <a:lumMod val="50000"/>
                  </a:srgbClr>
                </a:solidFill>
              </a:rPr>
              <a:t> [106], </a:t>
            </a:r>
            <a:r>
              <a:rPr lang="en-US" sz="1200" dirty="0" err="1">
                <a:solidFill>
                  <a:srgbClr val="4472C4">
                    <a:lumMod val="50000"/>
                  </a:srgbClr>
                </a:solidFill>
              </a:rPr>
              <a:t>penser</a:t>
            </a:r>
            <a:r>
              <a:rPr lang="en-US" sz="1200" dirty="0">
                <a:solidFill>
                  <a:srgbClr val="4472C4">
                    <a:lumMod val="50000"/>
                  </a:srgbClr>
                </a:solidFill>
              </a:rPr>
              <a:t> [116], </a:t>
            </a:r>
            <a:r>
              <a:rPr lang="en-GB" sz="1200" dirty="0" err="1">
                <a:solidFill>
                  <a:srgbClr val="115076"/>
                </a:solidFill>
              </a:rPr>
              <a:t>préparer</a:t>
            </a:r>
            <a:r>
              <a:rPr lang="en-GB" sz="1200" dirty="0">
                <a:solidFill>
                  <a:srgbClr val="115076"/>
                </a:solidFill>
              </a:rPr>
              <a:t> [368],</a:t>
            </a:r>
            <a:r>
              <a:rPr lang="en-US" sz="1200" dirty="0">
                <a:solidFill>
                  <a:srgbClr val="4472C4">
                    <a:lumMod val="50000"/>
                  </a:srgbClr>
                </a:solidFill>
              </a:rPr>
              <a:t> regarder</a:t>
            </a:r>
            <a:r>
              <a:rPr lang="en-US" sz="1200" baseline="30000" dirty="0">
                <a:solidFill>
                  <a:srgbClr val="4472C4">
                    <a:lumMod val="50000"/>
                  </a:srgbClr>
                </a:solidFill>
              </a:rPr>
              <a:t>2</a:t>
            </a:r>
            <a:r>
              <a:rPr lang="en-US" sz="1200" dirty="0">
                <a:solidFill>
                  <a:srgbClr val="4472C4">
                    <a:lumMod val="50000"/>
                  </a:srgbClr>
                </a:solidFill>
              </a:rPr>
              <a:t> [425], </a:t>
            </a:r>
            <a:r>
              <a:rPr lang="en-US" sz="1200" dirty="0" err="1">
                <a:solidFill>
                  <a:srgbClr val="4472C4">
                    <a:lumMod val="50000"/>
                  </a:srgbClr>
                </a:solidFill>
              </a:rPr>
              <a:t>rester</a:t>
            </a:r>
            <a:r>
              <a:rPr lang="en-US" sz="1200" dirty="0">
                <a:solidFill>
                  <a:srgbClr val="4472C4">
                    <a:lumMod val="50000"/>
                  </a:srgbClr>
                </a:solidFill>
              </a:rPr>
              <a:t> [100], </a:t>
            </a:r>
            <a:r>
              <a:rPr lang="en-US" sz="1200" dirty="0" err="1">
                <a:solidFill>
                  <a:srgbClr val="4472C4">
                    <a:lumMod val="50000"/>
                  </a:srgbClr>
                </a:solidFill>
              </a:rPr>
              <a:t>travailler</a:t>
            </a:r>
            <a:r>
              <a:rPr lang="en-US" sz="1200" dirty="0">
                <a:solidFill>
                  <a:srgbClr val="4472C4">
                    <a:lumMod val="50000"/>
                  </a:srgbClr>
                </a:solidFill>
              </a:rPr>
              <a:t> [290], </a:t>
            </a:r>
            <a:r>
              <a:rPr lang="en-US" sz="1200" dirty="0" err="1">
                <a:solidFill>
                  <a:srgbClr val="4472C4">
                    <a:lumMod val="50000"/>
                  </a:srgbClr>
                </a:solidFill>
              </a:rPr>
              <a:t>ressembler</a:t>
            </a:r>
            <a:r>
              <a:rPr lang="en-US" sz="1200" dirty="0">
                <a:solidFill>
                  <a:srgbClr val="4472C4">
                    <a:lumMod val="50000"/>
                  </a:srgbClr>
                </a:solidFill>
              </a:rPr>
              <a:t> à [1398/4], </a:t>
            </a:r>
            <a:r>
              <a:rPr lang="en-US" sz="1200" dirty="0">
                <a:solidFill>
                  <a:srgbClr val="4472C4">
                    <a:lumMod val="50000"/>
                  </a:srgbClr>
                </a:solidFill>
                <a:latin typeface="Century Gothic" panose="020F0302020204030204"/>
              </a:rPr>
              <a:t>elle</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[14], </a:t>
            </a:r>
            <a:r>
              <a:rPr lang="en-US" sz="1200" dirty="0" err="1">
                <a:solidFill>
                  <a:srgbClr val="4472C4">
                    <a:lumMod val="50000"/>
                  </a:srgbClr>
                </a:solidFill>
                <a:latin typeface="Century Gothic" panose="020F0302020204030204"/>
              </a:rPr>
              <a:t>elles</a:t>
            </a:r>
            <a:r>
              <a:rPr lang="en-GB" sz="1200" b="1" i="0" u="none" strike="noStrike" kern="1200" cap="none" dirty="0">
                <a:solidFill>
                  <a:schemeClr val="tx1"/>
                </a:solidFill>
                <a:effectLst/>
                <a:latin typeface="+mn-lt"/>
                <a:ea typeface="Calibri"/>
                <a:cs typeface="Calibri"/>
                <a:sym typeface="Calibri"/>
              </a:rPr>
              <a:t> </a:t>
            </a:r>
            <a:r>
              <a:rPr lang="en-GB" sz="1200" b="0" i="0" u="none" strike="noStrike" kern="1200" cap="none" dirty="0">
                <a:solidFill>
                  <a:schemeClr val="tx1"/>
                </a:solidFill>
                <a:effectLst/>
                <a:latin typeface="+mn-lt"/>
                <a:ea typeface="Calibri"/>
                <a:cs typeface="Calibri"/>
                <a:sym typeface="Calibri"/>
              </a:rPr>
              <a:t>[13],</a:t>
            </a:r>
            <a:r>
              <a:rPr lang="en-US" sz="1200" dirty="0">
                <a:solidFill>
                  <a:srgbClr val="4472C4">
                    <a:lumMod val="50000"/>
                  </a:srgbClr>
                </a:solidFill>
                <a:latin typeface="Century Gothic" panose="020F0302020204030204"/>
              </a:rPr>
              <a:t> je [22], il</a:t>
            </a:r>
            <a:r>
              <a:rPr lang="en-US" sz="1200" baseline="30000" dirty="0">
                <a:solidFill>
                  <a:srgbClr val="4472C4">
                    <a:lumMod val="50000"/>
                  </a:srgbClr>
                </a:solidFill>
                <a:latin typeface="Century Gothic" panose="020F0302020204030204"/>
              </a:rPr>
              <a:t>1 </a:t>
            </a:r>
            <a:r>
              <a:rPr lang="en-US" sz="1200" dirty="0">
                <a:solidFill>
                  <a:srgbClr val="4472C4">
                    <a:lumMod val="50000"/>
                  </a:srgbClr>
                </a:solidFill>
                <a:latin typeface="Century Gothic" panose="020F0302020204030204"/>
              </a:rPr>
              <a:t>[13], </a:t>
            </a:r>
            <a:r>
              <a:rPr lang="en-US" sz="1200" dirty="0" err="1">
                <a:solidFill>
                  <a:srgbClr val="4472C4">
                    <a:lumMod val="50000"/>
                  </a:srgbClr>
                </a:solidFill>
                <a:latin typeface="Century Gothic" panose="020F0302020204030204"/>
              </a:rPr>
              <a:t>ils</a:t>
            </a:r>
            <a:r>
              <a:rPr lang="en-US" sz="1200" dirty="0">
                <a:solidFill>
                  <a:srgbClr val="4472C4">
                    <a:lumMod val="50000"/>
                  </a:srgbClr>
                </a:solidFill>
                <a:latin typeface="Century Gothic" panose="020F0302020204030204"/>
              </a:rPr>
              <a:t> [13], nous</a:t>
            </a:r>
            <a:r>
              <a:rPr lang="en-US" sz="1200" baseline="30000" dirty="0">
                <a:solidFill>
                  <a:srgbClr val="4472C4">
                    <a:lumMod val="50000"/>
                  </a:srgbClr>
                </a:solidFill>
                <a:latin typeface="Century Gothic" panose="020F0302020204030204"/>
              </a:rPr>
              <a:t>1</a:t>
            </a:r>
            <a:r>
              <a:rPr lang="en-US" sz="1200" dirty="0">
                <a:solidFill>
                  <a:srgbClr val="4472C4">
                    <a:lumMod val="50000"/>
                  </a:srgbClr>
                </a:solidFill>
                <a:latin typeface="Century Gothic" panose="020F0302020204030204"/>
              </a:rPr>
              <a:t> [31],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r>
              <a:rPr kumimoji="0" lang="en-US" sz="1200"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2</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[9], qui [14], </a:t>
            </a:r>
            <a:r>
              <a:rPr lang="en-US" sz="1200" dirty="0" err="1">
                <a:solidFill>
                  <a:srgbClr val="4472C4">
                    <a:lumMod val="50000"/>
                  </a:srgbClr>
                </a:solidFill>
                <a:latin typeface="Century Gothic" panose="020F0302020204030204"/>
              </a:rPr>
              <a:t>tu</a:t>
            </a:r>
            <a:r>
              <a:rPr lang="en-US" sz="1200" dirty="0">
                <a:solidFill>
                  <a:srgbClr val="4472C4">
                    <a:lumMod val="50000"/>
                  </a:srgbClr>
                </a:solidFill>
                <a:latin typeface="Century Gothic" panose="020F0302020204030204"/>
              </a:rPr>
              <a:t> [112], vous</a:t>
            </a:r>
            <a:r>
              <a:rPr lang="en-US" sz="1200" baseline="30000" dirty="0">
                <a:solidFill>
                  <a:srgbClr val="4472C4">
                    <a:lumMod val="50000"/>
                  </a:srgbClr>
                </a:solidFill>
                <a:latin typeface="Century Gothic" panose="020F0302020204030204"/>
              </a:rPr>
              <a:t>1 </a:t>
            </a:r>
            <a:r>
              <a:rPr lang="en-US" sz="1200" baseline="0" dirty="0">
                <a:solidFill>
                  <a:srgbClr val="4472C4">
                    <a:lumMod val="50000"/>
                  </a:srgbClr>
                </a:solidFill>
                <a:latin typeface="Century Gothic" panose="020F0302020204030204"/>
              </a:rPr>
              <a:t>[50], </a:t>
            </a:r>
            <a:r>
              <a:rPr kumimoji="0" lang="en-GB" sz="1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déjeuner [2724],</a:t>
            </a:r>
            <a:r>
              <a:rPr lang="en-US" sz="1200" baseline="0" dirty="0">
                <a:solidFill>
                  <a:srgbClr val="4472C4">
                    <a:lumMod val="50000"/>
                  </a:srgbClr>
                </a:solidFill>
                <a:latin typeface="Century Gothic" panose="020F0302020204030204"/>
              </a:rPr>
              <a:t> </a:t>
            </a:r>
            <a:r>
              <a:rPr lang="en-US" sz="1200" dirty="0">
                <a:solidFill>
                  <a:srgbClr val="4472C4">
                    <a:lumMod val="50000"/>
                  </a:srgbClr>
                </a:solidFill>
              </a:rPr>
              <a:t>école [477], enfant [126],</a:t>
            </a:r>
            <a:r>
              <a:rPr lang="en-US" sz="1200" baseline="0" dirty="0">
                <a:solidFill>
                  <a:srgbClr val="4472C4">
                    <a:lumMod val="50000"/>
                  </a:srgbClr>
                </a:solidFill>
                <a:latin typeface="Century Gothic" panose="020F0302020204030204"/>
              </a:rPr>
              <a:t> </a:t>
            </a:r>
            <a:r>
              <a:rPr lang="en-US" sz="1200" dirty="0" err="1">
                <a:solidFill>
                  <a:srgbClr val="4472C4">
                    <a:lumMod val="50000"/>
                  </a:srgbClr>
                </a:solidFill>
              </a:rPr>
              <a:t>maison</a:t>
            </a:r>
            <a:r>
              <a:rPr lang="en-US" sz="1200" dirty="0">
                <a:solidFill>
                  <a:srgbClr val="4472C4">
                    <a:lumMod val="50000"/>
                  </a:srgbClr>
                </a:solidFill>
              </a:rPr>
              <a:t> [325], radio [1526], solution [608], </a:t>
            </a:r>
            <a:r>
              <a:rPr lang="en-US" sz="1200" dirty="0" err="1">
                <a:solidFill>
                  <a:srgbClr val="4472C4">
                    <a:lumMod val="50000"/>
                  </a:srgbClr>
                </a:solidFill>
              </a:rPr>
              <a:t>université</a:t>
            </a:r>
            <a:r>
              <a:rPr lang="en-US" sz="1200" dirty="0">
                <a:solidFill>
                  <a:srgbClr val="4472C4">
                    <a:lumMod val="50000"/>
                  </a:srgbClr>
                </a:solidFill>
              </a:rPr>
              <a:t> [1192],</a:t>
            </a:r>
            <a:r>
              <a:rPr lang="en-GB" sz="1200" baseline="0" dirty="0">
                <a:solidFill>
                  <a:schemeClr val="tx1"/>
                </a:solidFill>
                <a:latin typeface="+mn-lt"/>
              </a:rPr>
              <a:t> </a:t>
            </a:r>
            <a:r>
              <a:rPr lang="en-US" sz="1200" baseline="0" dirty="0" err="1">
                <a:solidFill>
                  <a:srgbClr val="4472C4">
                    <a:lumMod val="50000"/>
                  </a:srgbClr>
                </a:solidFill>
                <a:latin typeface="Century Gothic" panose="020F0302020204030204"/>
              </a:rPr>
              <a:t>quel</a:t>
            </a:r>
            <a:r>
              <a:rPr lang="en-US" sz="1200" baseline="0" dirty="0">
                <a:solidFill>
                  <a:srgbClr val="4472C4">
                    <a:lumMod val="50000"/>
                  </a:srgbClr>
                </a:solidFill>
                <a:latin typeface="Century Gothic" panose="020F0302020204030204"/>
              </a:rPr>
              <a:t> [146], </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comment [234], </a:t>
            </a:r>
            <a:r>
              <a:rPr kumimoji="0" lang="en-US" sz="12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1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[119], </a:t>
            </a:r>
            <a:r>
              <a:rPr lang="en-US" sz="1200" dirty="0" err="1">
                <a:solidFill>
                  <a:srgbClr val="4472C4">
                    <a:lumMod val="50000"/>
                  </a:srgbClr>
                </a:solidFill>
              </a:rPr>
              <a:t>où</a:t>
            </a:r>
            <a:r>
              <a:rPr lang="en-US" sz="1200" dirty="0">
                <a:solidFill>
                  <a:srgbClr val="4472C4">
                    <a:lumMod val="50000"/>
                  </a:srgbClr>
                </a:solidFill>
              </a:rPr>
              <a:t> [48], </a:t>
            </a:r>
            <a:r>
              <a:rPr lang="en-US" sz="1200" dirty="0" err="1">
                <a:solidFill>
                  <a:srgbClr val="4472C4">
                    <a:lumMod val="50000"/>
                  </a:srgbClr>
                </a:solidFill>
              </a:rPr>
              <a:t>pourquoi</a:t>
            </a:r>
            <a:r>
              <a:rPr lang="en-US" sz="1200" baseline="0" dirty="0">
                <a:solidFill>
                  <a:srgbClr val="4472C4">
                    <a:lumMod val="50000"/>
                  </a:srgbClr>
                </a:solidFill>
                <a:latin typeface="+mn-lt"/>
              </a:rPr>
              <a:t> </a:t>
            </a:r>
            <a:r>
              <a:rPr lang="en-US" sz="1200" baseline="0" dirty="0">
                <a:solidFill>
                  <a:srgbClr val="4472C4">
                    <a:lumMod val="50000"/>
                  </a:srgbClr>
                </a:solidFill>
                <a:latin typeface="Century Gothic" panose="020F0302020204030204"/>
              </a:rPr>
              <a:t>[193], à</a:t>
            </a:r>
            <a:r>
              <a:rPr lang="en-US" sz="1200" baseline="30000" dirty="0">
                <a:solidFill>
                  <a:srgbClr val="4472C4">
                    <a:lumMod val="50000"/>
                  </a:srgbClr>
                </a:solidFill>
                <a:latin typeface="Century Gothic" panose="020F0302020204030204"/>
              </a:rPr>
              <a:t>2</a:t>
            </a:r>
            <a:r>
              <a:rPr lang="en-US" sz="1200" baseline="0" dirty="0">
                <a:solidFill>
                  <a:srgbClr val="4472C4">
                    <a:lumMod val="50000"/>
                  </a:srgbClr>
                </a:solidFill>
                <a:latin typeface="Century Gothic" panose="020F0302020204030204"/>
              </a:rPr>
              <a:t> [4]</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spoken production of SSC [un/um]</a:t>
            </a:r>
            <a:endParaRPr lang="en-US" b="1" dirty="0"/>
          </a:p>
          <a:p>
            <a:endParaRPr lang="en-US" b="1" dirty="0"/>
          </a:p>
          <a:p>
            <a:r>
              <a:rPr lang="en-US" b="1" dirty="0"/>
              <a:t>Procedure:</a:t>
            </a:r>
          </a:p>
          <a:p>
            <a:r>
              <a:rPr lang="en-US" b="0" dirty="0"/>
              <a:t>1. Students pair up and have 60 seconds (once you press début) to play pronunciation tennis</a:t>
            </a:r>
          </a:p>
          <a:p>
            <a:r>
              <a:rPr lang="en-US" b="0" dirty="0"/>
              <a:t>2. Students can say the words in any order but must not repeat the last word that was said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sz="1200" dirty="0" err="1">
                <a:solidFill>
                  <a:schemeClr val="accent5">
                    <a:lumMod val="50000"/>
                  </a:schemeClr>
                </a:solidFill>
              </a:rPr>
              <a:t>aucun</a:t>
            </a:r>
            <a:r>
              <a:rPr lang="en-US" sz="1200" dirty="0">
                <a:solidFill>
                  <a:schemeClr val="accent5">
                    <a:lumMod val="50000"/>
                  </a:schemeClr>
                </a:solidFill>
              </a:rPr>
              <a:t>[63], </a:t>
            </a:r>
            <a:r>
              <a:rPr lang="en-US" sz="1200" dirty="0" err="1">
                <a:solidFill>
                  <a:schemeClr val="accent5">
                    <a:lumMod val="50000"/>
                  </a:schemeClr>
                </a:solidFill>
              </a:rPr>
              <a:t>commun</a:t>
            </a:r>
            <a:r>
              <a:rPr lang="en-US" sz="1200" dirty="0">
                <a:solidFill>
                  <a:schemeClr val="accent5">
                    <a:lumMod val="50000"/>
                  </a:schemeClr>
                </a:solidFill>
              </a:rPr>
              <a:t> [780], jungle [4891], </a:t>
            </a:r>
            <a:r>
              <a:rPr lang="en-US" sz="1200" dirty="0" err="1">
                <a:solidFill>
                  <a:schemeClr val="accent5">
                    <a:lumMod val="50000"/>
                  </a:schemeClr>
                </a:solidFill>
              </a:rPr>
              <a:t>lundi</a:t>
            </a:r>
            <a:r>
              <a:rPr lang="en-US" sz="1200" dirty="0">
                <a:solidFill>
                  <a:schemeClr val="accent5">
                    <a:lumMod val="50000"/>
                  </a:schemeClr>
                </a:solidFill>
              </a:rPr>
              <a:t> [1091], </a:t>
            </a:r>
            <a:r>
              <a:rPr lang="en-US" sz="1200" dirty="0" err="1">
                <a:solidFill>
                  <a:schemeClr val="accent5">
                    <a:lumMod val="50000"/>
                  </a:schemeClr>
                </a:solidFill>
              </a:rPr>
              <a:t>quelqu’un</a:t>
            </a:r>
            <a:r>
              <a:rPr lang="en-US" sz="1200" dirty="0">
                <a:solidFill>
                  <a:schemeClr val="accent5">
                    <a:lumMod val="50000"/>
                  </a:schemeClr>
                </a:solidFill>
              </a:rPr>
              <a:t> [772], </a:t>
            </a:r>
            <a:r>
              <a:rPr lang="en-US" sz="1200" dirty="0" err="1">
                <a:solidFill>
                  <a:schemeClr val="accent5">
                    <a:lumMod val="50000"/>
                  </a:schemeClr>
                </a:solidFill>
              </a:rPr>
              <a:t>brun</a:t>
            </a:r>
            <a:r>
              <a:rPr lang="en-US" sz="1200" dirty="0">
                <a:solidFill>
                  <a:schemeClr val="accent5">
                    <a:lumMod val="50000"/>
                  </a:schemeClr>
                </a:solidFill>
              </a:rPr>
              <a:t> [&gt;5000], </a:t>
            </a:r>
            <a:r>
              <a:rPr lang="en-US" sz="1200" dirty="0" err="1">
                <a:solidFill>
                  <a:schemeClr val="accent5">
                    <a:lumMod val="50000"/>
                  </a:schemeClr>
                </a:solidFill>
              </a:rPr>
              <a:t>emprunter</a:t>
            </a:r>
            <a:r>
              <a:rPr lang="en-US" sz="1200" dirty="0">
                <a:solidFill>
                  <a:schemeClr val="accent5">
                    <a:lumMod val="50000"/>
                  </a:schemeClr>
                </a:solidFill>
              </a:rPr>
              <a:t> [1123], </a:t>
            </a:r>
            <a:r>
              <a:rPr lang="en-US" sz="1200" dirty="0" err="1">
                <a:solidFill>
                  <a:schemeClr val="accent5">
                    <a:lumMod val="50000"/>
                  </a:schemeClr>
                </a:solidFill>
              </a:rPr>
              <a:t>opportun</a:t>
            </a:r>
            <a:r>
              <a:rPr lang="en-US" sz="1200" dirty="0">
                <a:solidFill>
                  <a:schemeClr val="accent5">
                    <a:lumMod val="50000"/>
                  </a:schemeClr>
                </a:solidFill>
              </a:rPr>
              <a:t> [4485], </a:t>
            </a:r>
            <a:r>
              <a:rPr lang="en-GB" sz="1200" dirty="0" err="1">
                <a:solidFill>
                  <a:schemeClr val="accent5">
                    <a:lumMod val="50000"/>
                  </a:schemeClr>
                </a:solidFill>
              </a:rPr>
              <a:t>chacun</a:t>
            </a:r>
            <a:r>
              <a:rPr lang="en-GB" sz="1200" dirty="0">
                <a:solidFill>
                  <a:schemeClr val="accent5">
                    <a:lumMod val="50000"/>
                  </a:schemeClr>
                </a:solidFill>
              </a:rPr>
              <a:t> [323], parfum [4479]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a:t>
            </a:r>
            <a:r>
              <a:rPr lang="en-US" b="1" dirty="0"/>
              <a:t> </a:t>
            </a:r>
            <a:r>
              <a:rPr lang="en-US" b="0" dirty="0" err="1"/>
              <a:t>practise</a:t>
            </a:r>
            <a:r>
              <a:rPr lang="en-US" b="0" dirty="0"/>
              <a:t> pronunciation of SSC [un/um]</a:t>
            </a:r>
            <a:endParaRPr lang="en-US" b="1" dirty="0"/>
          </a:p>
          <a:p>
            <a:endParaRPr lang="en-US" b="1" dirty="0"/>
          </a:p>
          <a:p>
            <a:r>
              <a:rPr lang="en-US" b="1" dirty="0"/>
              <a:t>Procedure:</a:t>
            </a:r>
          </a:p>
          <a:p>
            <a:r>
              <a:rPr lang="en-US" b="0" dirty="0"/>
              <a:t>1. Students pair up and have 60 seconds (once you press début) to play pronunciation tennis</a:t>
            </a:r>
          </a:p>
          <a:p>
            <a:r>
              <a:rPr lang="en-US" b="0" dirty="0"/>
              <a:t>2. Students must say the words in alphabetical order for an added challenge</a:t>
            </a:r>
          </a:p>
          <a:p>
            <a:r>
              <a:rPr lang="en-US" b="0" dirty="0"/>
              <a:t>3. Click on the words to hear them said by a native speaker</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Timing: 3 minutes</a:t>
            </a:r>
            <a:endParaRPr lang="en-US" b="1" dirty="0"/>
          </a:p>
          <a:p>
            <a:endParaRPr lang="en-US" b="1" dirty="0"/>
          </a:p>
          <a:p>
            <a:r>
              <a:rPr lang="en-US" b="1"/>
              <a:t>Aim: to revise the question words learnt in Year 7</a:t>
            </a:r>
            <a:endParaRPr lang="en-US" b="1" dirty="0"/>
          </a:p>
          <a:p>
            <a:endParaRPr lang="en-US" b="1" dirty="0"/>
          </a:p>
          <a:p>
            <a:r>
              <a:rPr lang="en-US" b="1" dirty="0"/>
              <a:t>Procedure:</a:t>
            </a:r>
          </a:p>
          <a:p>
            <a:r>
              <a:rPr lang="en-US" b="0"/>
              <a:t>1. Students match up the English</a:t>
            </a:r>
            <a:r>
              <a:rPr lang="en-US" b="0" baseline="0"/>
              <a:t> for the question words with the French (they may do this in their exercise books).</a:t>
            </a:r>
            <a:endParaRPr lang="en-US" b="0" dirty="0"/>
          </a:p>
          <a:p>
            <a:r>
              <a:rPr lang="en-US" b="0"/>
              <a:t>2. Click to advance to the answers on the next slide.</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To display the answers to the activity on the previous slide</a:t>
            </a:r>
          </a:p>
          <a:p>
            <a:endParaRPr lang="en-US" b="1" dirty="0"/>
          </a:p>
          <a:p>
            <a:r>
              <a:rPr lang="en-US" b="1" dirty="0"/>
              <a:t>Procedure:</a:t>
            </a:r>
          </a:p>
          <a:p>
            <a:r>
              <a:rPr lang="en-US" b="0" dirty="0"/>
              <a:t>1. Students</a:t>
            </a:r>
            <a:r>
              <a:rPr lang="en-US" b="0" baseline="0" dirty="0"/>
              <a:t> check their answers against the correct version displayed here.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062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 </a:t>
            </a:r>
          </a:p>
          <a:p>
            <a:endParaRPr lang="en-US" b="1" dirty="0"/>
          </a:p>
          <a:p>
            <a:r>
              <a:rPr lang="en-US" b="1" dirty="0"/>
              <a:t>Aim: </a:t>
            </a:r>
            <a:r>
              <a:rPr lang="en-US" b="0" dirty="0"/>
              <a:t>To recap the formation of questions</a:t>
            </a:r>
            <a:r>
              <a:rPr lang="en-US" b="0" baseline="0" dirty="0"/>
              <a:t> using intonation alone, then introduce some examples of this with question words.</a:t>
            </a:r>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voyager [2194]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99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6963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provide some more examples of questions</a:t>
            </a:r>
            <a:r>
              <a:rPr lang="en-US" b="0" baseline="0" dirty="0"/>
              <a:t> using intonation with question words.</a:t>
            </a:r>
          </a:p>
          <a:p>
            <a:endParaRPr lang="en-US" b="1" dirty="0"/>
          </a:p>
          <a:p>
            <a:r>
              <a:rPr lang="en-US" b="1" dirty="0"/>
              <a:t>Procedure:</a:t>
            </a:r>
          </a:p>
          <a:p>
            <a:pPr marL="228600" indent="-228600">
              <a:buAutoNum type="arabicPeriod"/>
            </a:pPr>
            <a:r>
              <a:rPr lang="en-US" b="0" dirty="0"/>
              <a:t>Animate the explanation and bring up the English.</a:t>
            </a:r>
          </a:p>
          <a:p>
            <a:pPr marL="228600" indent="-228600">
              <a:buAutoNum type="arabicPeriod"/>
            </a:pPr>
            <a:r>
              <a:rPr lang="en-US" b="0" dirty="0"/>
              <a:t>Students try to say the French.</a:t>
            </a:r>
          </a:p>
          <a:p>
            <a:pPr marL="228600" indent="-228600">
              <a:buAutoNum type="arabicPeriod"/>
            </a:pPr>
            <a:r>
              <a:rPr lang="en-US" b="0" dirty="0"/>
              <a:t>Click to see the French and hear it pronounced. Students repeat.</a:t>
            </a:r>
            <a:endParaRPr lang="en-US" b="0" baseline="0" dirty="0"/>
          </a:p>
          <a:p>
            <a:endParaRPr lang="en-US" b="0" baseline="0" dirty="0"/>
          </a:p>
          <a:p>
            <a:r>
              <a:rPr lang="en-US" b="1" baseline="0" dirty="0"/>
              <a:t>Transcript:</a:t>
            </a:r>
          </a:p>
          <a:p>
            <a:r>
              <a:rPr lang="en-US" b="0" dirty="0"/>
              <a:t>Tu </a:t>
            </a:r>
            <a:r>
              <a:rPr lang="en-US" b="0" dirty="0" err="1"/>
              <a:t>manges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manges</a:t>
            </a:r>
            <a:r>
              <a:rPr lang="en-US" b="0" baseline="0" dirty="0"/>
              <a:t> quoi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travailles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travailles</a:t>
            </a:r>
            <a:r>
              <a:rPr lang="en-US" b="0" baseline="0" dirty="0"/>
              <a:t> </a:t>
            </a:r>
            <a:r>
              <a:rPr lang="en-US" b="0" dirty="0" err="1"/>
              <a:t>quand</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491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 </a:t>
            </a:r>
          </a:p>
          <a:p>
            <a:endParaRPr lang="en-US" b="1" dirty="0"/>
          </a:p>
          <a:p>
            <a:r>
              <a:rPr lang="en-US" b="1" dirty="0"/>
              <a:t>Aim: </a:t>
            </a:r>
            <a:r>
              <a:rPr lang="en-US" b="0" dirty="0"/>
              <a:t>To recap the formation of questions</a:t>
            </a:r>
            <a:r>
              <a:rPr lang="en-US" b="0" baseline="0" dirty="0"/>
              <a:t> using subject-verb inversion, then introduce some examples of this with question words.</a:t>
            </a:r>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voyager [2194]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1</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312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provide some more examples of questions</a:t>
            </a:r>
            <a:r>
              <a:rPr lang="en-US" b="0" baseline="0" dirty="0"/>
              <a:t> using intonation with question words.</a:t>
            </a:r>
          </a:p>
          <a:p>
            <a:endParaRPr lang="en-US" b="1" dirty="0"/>
          </a:p>
          <a:p>
            <a:r>
              <a:rPr lang="en-US" b="1" dirty="0"/>
              <a:t>Procedure:</a:t>
            </a:r>
          </a:p>
          <a:p>
            <a:pPr marL="228600" indent="-228600">
              <a:buAutoNum type="arabicPeriod"/>
            </a:pPr>
            <a:r>
              <a:rPr lang="en-US" b="0" dirty="0"/>
              <a:t>Animate the explanation and bring up the English.</a:t>
            </a:r>
          </a:p>
          <a:p>
            <a:pPr marL="228600" indent="-228600">
              <a:buAutoNum type="arabicPeriod"/>
            </a:pPr>
            <a:r>
              <a:rPr lang="en-US" b="0" dirty="0"/>
              <a:t>Students try to say the French.</a:t>
            </a:r>
          </a:p>
          <a:p>
            <a:pPr marL="228600" indent="-228600">
              <a:buAutoNum type="arabicPeriod"/>
            </a:pPr>
            <a:r>
              <a:rPr lang="en-US" b="0" dirty="0"/>
              <a:t>Click to see the French and hear it pronounced. Students repeat.</a:t>
            </a:r>
            <a:endParaRPr lang="en-US" b="0" baseline="0" dirty="0"/>
          </a:p>
          <a:p>
            <a:pPr marL="228600" indent="-228600">
              <a:buAutoNum type="arabicPeriod"/>
            </a:pPr>
            <a:endParaRPr lang="en-US" b="0" baseline="0" dirty="0"/>
          </a:p>
          <a:p>
            <a:r>
              <a:rPr lang="en-US" b="1" baseline="0" dirty="0"/>
              <a:t>Transcript:</a:t>
            </a:r>
          </a:p>
          <a:p>
            <a:r>
              <a:rPr lang="en-US" b="0" dirty="0"/>
              <a:t>Tu </a:t>
            </a:r>
            <a:r>
              <a:rPr lang="en-US" b="0" dirty="0" err="1"/>
              <a:t>manges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Que </a:t>
            </a:r>
            <a:r>
              <a:rPr lang="en-US" b="0" dirty="0" err="1"/>
              <a:t>manges-tu</a:t>
            </a:r>
            <a:r>
              <a:rPr lang="en-US" b="0" dirty="0"/>
              <a:t> </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Tu </a:t>
            </a:r>
            <a:r>
              <a:rPr lang="en-US" b="0" dirty="0" err="1"/>
              <a:t>travailles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Quand</a:t>
            </a:r>
            <a:r>
              <a:rPr lang="en-US" b="0" dirty="0"/>
              <a:t> </a:t>
            </a:r>
            <a:r>
              <a:rPr lang="en-US" b="0" dirty="0" err="1"/>
              <a:t>travailles-tu</a:t>
            </a:r>
            <a:r>
              <a:rPr lang="en-US" b="0" dirty="0"/>
              <a: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957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To </a:t>
            </a:r>
            <a:r>
              <a:rPr lang="en-US" b="1" dirty="0" err="1"/>
              <a:t>practise</a:t>
            </a:r>
            <a:r>
              <a:rPr lang="en-US" b="1" baseline="0" dirty="0"/>
              <a:t> </a:t>
            </a:r>
            <a:r>
              <a:rPr lang="en-US" b="1" baseline="0" dirty="0" err="1"/>
              <a:t>recognising</a:t>
            </a:r>
            <a:r>
              <a:rPr lang="en-US" b="1" baseline="0" dirty="0"/>
              <a:t> the information sought by different question words in information questions</a:t>
            </a:r>
            <a:endParaRPr lang="en-US" b="1" dirty="0"/>
          </a:p>
          <a:p>
            <a:endParaRPr lang="en-US" b="1" dirty="0"/>
          </a:p>
          <a:p>
            <a:r>
              <a:rPr lang="en-US" b="1" dirty="0"/>
              <a:t>Procedure:</a:t>
            </a:r>
          </a:p>
          <a:p>
            <a:r>
              <a:rPr lang="en-US" b="0" dirty="0"/>
              <a:t>1. Students match the answers to the questions.</a:t>
            </a:r>
          </a:p>
          <a:p>
            <a:r>
              <a:rPr lang="en-US" b="0" dirty="0"/>
              <a:t>2.Click to advance to the answers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85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To display the answers to the activity on the previous slide</a:t>
            </a:r>
          </a:p>
          <a:p>
            <a:endParaRPr lang="en-US" b="1" dirty="0"/>
          </a:p>
          <a:p>
            <a:r>
              <a:rPr lang="en-US" b="1" dirty="0"/>
              <a:t>Procedure:</a:t>
            </a:r>
          </a:p>
          <a:p>
            <a:r>
              <a:rPr lang="en-US" b="0" dirty="0"/>
              <a:t>1. Students</a:t>
            </a:r>
            <a:r>
              <a:rPr lang="en-US" b="0" baseline="0" dirty="0"/>
              <a:t> check their answers against the correct version displayed here.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8362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To </a:t>
            </a:r>
            <a:r>
              <a:rPr lang="en-US" b="1" dirty="0" err="1"/>
              <a:t>practise</a:t>
            </a:r>
            <a:r>
              <a:rPr lang="en-US" b="1" dirty="0"/>
              <a:t> noticing</a:t>
            </a:r>
            <a:r>
              <a:rPr lang="en-US" b="1" baseline="0" dirty="0"/>
              <a:t> the subject-verb inversion that denotes a question.</a:t>
            </a:r>
            <a:endParaRPr lang="en-US" b="1" dirty="0"/>
          </a:p>
          <a:p>
            <a:endParaRPr lang="en-US" b="1" dirty="0"/>
          </a:p>
          <a:p>
            <a:r>
              <a:rPr lang="en-US" b="1" dirty="0"/>
              <a:t>Procedure:</a:t>
            </a:r>
          </a:p>
          <a:p>
            <a:r>
              <a:rPr lang="en-US" b="0" dirty="0"/>
              <a:t>1. Students write “?” after the</a:t>
            </a:r>
            <a:r>
              <a:rPr lang="en-US" b="0" baseline="0" dirty="0"/>
              <a:t> questions and “.” after the statements.</a:t>
            </a:r>
            <a:endParaRPr lang="en-US" b="0" dirty="0"/>
          </a:p>
          <a:p>
            <a:r>
              <a:rPr lang="en-US" b="0" dirty="0"/>
              <a:t>2. Click to reveal answers.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 </a:t>
            </a:r>
            <a:br>
              <a:rPr lang="en-GB" baseline="0" dirty="0"/>
            </a:br>
            <a:r>
              <a:rPr lang="en-GB" b="0" baseline="0" dirty="0"/>
              <a:t>SMS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511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a:t>
            </a:r>
            <a:r>
              <a:rPr lang="en-US" b="1" baseline="0" dirty="0"/>
              <a:t> minutes</a:t>
            </a:r>
            <a:endParaRPr lang="en-US" b="1" dirty="0"/>
          </a:p>
          <a:p>
            <a:endParaRPr lang="en-US" b="1" dirty="0"/>
          </a:p>
          <a:p>
            <a:r>
              <a:rPr lang="en-US" b="1" dirty="0"/>
              <a:t>Aim: To </a:t>
            </a:r>
            <a:r>
              <a:rPr lang="en-US" b="1" dirty="0" err="1"/>
              <a:t>practise</a:t>
            </a:r>
            <a:r>
              <a:rPr lang="en-US" b="1" baseline="0" dirty="0"/>
              <a:t> </a:t>
            </a:r>
            <a:r>
              <a:rPr lang="en-US" b="1" baseline="0" dirty="0" err="1"/>
              <a:t>recognising</a:t>
            </a:r>
            <a:r>
              <a:rPr lang="en-US" b="1" baseline="0" dirty="0"/>
              <a:t> questions using intonation alone.</a:t>
            </a:r>
            <a:endParaRPr lang="en-US" b="1" dirty="0"/>
          </a:p>
          <a:p>
            <a:endParaRPr lang="en-US" b="1" dirty="0"/>
          </a:p>
          <a:p>
            <a:r>
              <a:rPr lang="en-US" b="1" dirty="0"/>
              <a:t>Procedure:</a:t>
            </a:r>
          </a:p>
          <a:p>
            <a:r>
              <a:rPr lang="en-US" b="0" dirty="0"/>
              <a:t>1. Students listen to each utterance and tick the appropriate column, according</a:t>
            </a:r>
            <a:r>
              <a:rPr lang="en-US" b="0" baseline="0" dirty="0"/>
              <a:t> to whether it is a question or a statement.</a:t>
            </a:r>
            <a:endParaRPr lang="en-US" b="0" dirty="0"/>
          </a:p>
          <a:p>
            <a:r>
              <a:rPr lang="en-US" b="0" dirty="0"/>
              <a:t>2. Click to reveal</a:t>
            </a:r>
            <a:r>
              <a:rPr lang="en-US" b="0" baseline="0" dirty="0"/>
              <a:t> the questions/statements one by one, plus the correct ticks.</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fr-FR" sz="1200" dirty="0">
                <a:solidFill>
                  <a:schemeClr val="accent1">
                    <a:lumMod val="50000"/>
                  </a:schemeClr>
                </a:solidFill>
              </a:rPr>
              <a:t>Tu habites à Nice </a:t>
            </a:r>
            <a:r>
              <a:rPr lang="en-GB" sz="1200" dirty="0">
                <a:solidFill>
                  <a:schemeClr val="accent1">
                    <a:lumMod val="50000"/>
                  </a:schemeClr>
                </a:solidFill>
              </a:rPr>
              <a:t>?</a:t>
            </a:r>
          </a:p>
          <a:p>
            <a:pPr rtl="0" eaLnBrk="1" fontAlgn="ctr" latinLnBrk="0" hangingPunct="1"/>
            <a:r>
              <a:rPr lang="en-GB" sz="1200" b="0" i="0" u="none" strike="noStrike" kern="1200" dirty="0">
                <a:solidFill>
                  <a:schemeClr val="tx1"/>
                </a:solidFill>
                <a:effectLst/>
                <a:latin typeface="+mn-lt"/>
                <a:ea typeface="+mn-ea"/>
                <a:cs typeface="+mn-cs"/>
              </a:rPr>
              <a:t>2. Tu </a:t>
            </a:r>
            <a:r>
              <a:rPr lang="en-GB" sz="1200" b="0" i="0" u="none" strike="noStrike" kern="1200" dirty="0" err="1">
                <a:solidFill>
                  <a:schemeClr val="tx1"/>
                </a:solidFill>
                <a:effectLst/>
                <a:latin typeface="+mn-lt"/>
                <a:ea typeface="+mn-ea"/>
                <a:cs typeface="+mn-cs"/>
              </a:rPr>
              <a:t>étudies</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l’anglais</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3. Tu </a:t>
            </a:r>
            <a:r>
              <a:rPr lang="en-GB" sz="1200" b="0" i="0" u="none" strike="noStrike" kern="1200" dirty="0" err="1">
                <a:solidFill>
                  <a:schemeClr val="tx1"/>
                </a:solidFill>
                <a:effectLst/>
                <a:latin typeface="+mn-lt"/>
                <a:ea typeface="+mn-ea"/>
                <a:cs typeface="+mn-cs"/>
              </a:rPr>
              <a:t>habites</a:t>
            </a:r>
            <a:r>
              <a:rPr lang="en-GB" sz="1200" b="0" i="0" u="none" strike="noStrike" kern="1200" dirty="0">
                <a:solidFill>
                  <a:schemeClr val="tx1"/>
                </a:solidFill>
                <a:effectLst/>
                <a:latin typeface="+mn-lt"/>
                <a:ea typeface="+mn-ea"/>
                <a:cs typeface="+mn-cs"/>
              </a:rPr>
              <a:t> à Paris.</a:t>
            </a:r>
          </a:p>
          <a:p>
            <a:pPr rtl="0" eaLnBrk="1" fontAlgn="ctr" latinLnBrk="0" hangingPunct="1"/>
            <a:r>
              <a:rPr lang="en-GB" sz="1200" b="0" i="0" u="none" strike="noStrike" kern="1200" dirty="0">
                <a:solidFill>
                  <a:schemeClr val="tx1"/>
                </a:solidFill>
                <a:effectLst/>
                <a:latin typeface="+mn-lt"/>
                <a:ea typeface="+mn-ea"/>
                <a:cs typeface="+mn-cs"/>
              </a:rPr>
              <a:t>4. Tu </a:t>
            </a:r>
            <a:r>
              <a:rPr lang="en-GB" sz="1200" b="0" i="0" u="none" strike="noStrike" kern="1200" dirty="0" err="1">
                <a:solidFill>
                  <a:schemeClr val="tx1"/>
                </a:solidFill>
                <a:effectLst/>
                <a:latin typeface="+mn-lt"/>
                <a:ea typeface="+mn-ea"/>
                <a:cs typeface="+mn-cs"/>
              </a:rPr>
              <a:t>demandes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une</a:t>
            </a:r>
            <a:r>
              <a:rPr lang="en-GB" sz="1200" b="0" i="0" u="none" strike="noStrike" kern="1200" baseline="0" dirty="0">
                <a:solidFill>
                  <a:schemeClr val="tx1"/>
                </a:solidFill>
                <a:effectLst/>
                <a:latin typeface="+mn-lt"/>
                <a:ea typeface="+mn-ea"/>
                <a:cs typeface="+mn-cs"/>
              </a:rPr>
              <a:t> solution?</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Tu </a:t>
            </a:r>
            <a:r>
              <a:rPr lang="en-GB" sz="1200" b="0" i="0" u="none" strike="noStrike" kern="1200" dirty="0" err="1">
                <a:solidFill>
                  <a:schemeClr val="tx1"/>
                </a:solidFill>
                <a:effectLst/>
                <a:latin typeface="+mn-lt"/>
                <a:ea typeface="+mn-ea"/>
                <a:cs typeface="+mn-cs"/>
              </a:rPr>
              <a:t>restes</a:t>
            </a:r>
            <a:r>
              <a:rPr lang="en-GB" sz="1200" b="0" i="0" u="none" strike="noStrike" kern="1200" dirty="0">
                <a:solidFill>
                  <a:schemeClr val="tx1"/>
                </a:solidFill>
                <a:effectLst/>
                <a:latin typeface="+mn-lt"/>
                <a:ea typeface="+mn-ea"/>
                <a:cs typeface="+mn-cs"/>
              </a:rPr>
              <a:t> à </a:t>
            </a:r>
            <a:r>
              <a:rPr lang="en-GB" sz="1200" b="0" i="0" u="none" strike="noStrike" kern="1200" dirty="0" err="1">
                <a:solidFill>
                  <a:schemeClr val="tx1"/>
                </a:solidFill>
                <a:effectLst/>
                <a:latin typeface="+mn-lt"/>
                <a:ea typeface="+mn-ea"/>
                <a:cs typeface="+mn-cs"/>
              </a:rPr>
              <a:t>l’école</a:t>
            </a:r>
            <a:r>
              <a:rPr lang="en-GB" sz="1200" b="0" i="0" u="none" strike="noStrike" kern="1200" dirty="0">
                <a:solidFill>
                  <a:schemeClr val="tx1"/>
                </a:solidFill>
                <a:effectLst/>
                <a:latin typeface="+mn-lt"/>
                <a:ea typeface="+mn-ea"/>
                <a:cs typeface="+mn-cs"/>
              </a:rPr>
              <a:t> ?</a:t>
            </a:r>
          </a:p>
          <a:p>
            <a:pPr rtl="0" eaLnBrk="1" fontAlgn="auto" latinLnBrk="0" hangingPunct="1"/>
            <a:r>
              <a:rPr lang="en-GB" sz="1200" b="0" i="0" u="none" strike="noStrike" kern="1200" dirty="0">
                <a:solidFill>
                  <a:schemeClr val="tx1"/>
                </a:solidFill>
                <a:effectLst/>
                <a:latin typeface="+mn-lt"/>
                <a:ea typeface="+mn-ea"/>
                <a:cs typeface="+mn-cs"/>
              </a:rPr>
              <a:t>6. Tu </a:t>
            </a:r>
            <a:r>
              <a:rPr lang="en-GB" sz="1200" b="0" i="0" u="none" strike="noStrike" kern="1200" dirty="0" err="1">
                <a:solidFill>
                  <a:schemeClr val="tx1"/>
                </a:solidFill>
                <a:effectLst/>
                <a:latin typeface="+mn-lt"/>
                <a:ea typeface="+mn-ea"/>
                <a:cs typeface="+mn-cs"/>
              </a:rPr>
              <a:t>gagnes</a:t>
            </a:r>
            <a:r>
              <a:rPr lang="en-GB" sz="1200" b="0" i="0" u="none" strike="noStrike" kern="1200" dirty="0">
                <a:solidFill>
                  <a:schemeClr val="tx1"/>
                </a:solidFill>
                <a:effectLst/>
                <a:latin typeface="+mn-lt"/>
                <a:ea typeface="+mn-ea"/>
                <a:cs typeface="+mn-cs"/>
              </a:rPr>
              <a:t> le match.</a:t>
            </a:r>
          </a:p>
          <a:p>
            <a:pPr rtl="0" eaLnBrk="1" fontAlgn="auto" latinLnBrk="0" hangingPunct="1"/>
            <a:r>
              <a:rPr lang="en-GB" sz="1200" b="0" i="0" u="none" strike="noStrike" kern="1200" dirty="0">
                <a:solidFill>
                  <a:schemeClr val="tx1"/>
                </a:solidFill>
                <a:effectLst/>
                <a:latin typeface="+mn-lt"/>
                <a:ea typeface="+mn-ea"/>
                <a:cs typeface="+mn-cs"/>
              </a:rPr>
              <a:t>7. Tu </a:t>
            </a:r>
            <a:r>
              <a:rPr lang="en-GB" sz="1200" b="0" i="0" u="none" strike="noStrike" kern="1200" dirty="0" err="1">
                <a:solidFill>
                  <a:schemeClr val="tx1"/>
                </a:solidFill>
                <a:effectLst/>
                <a:latin typeface="+mn-lt"/>
                <a:ea typeface="+mn-ea"/>
                <a:cs typeface="+mn-cs"/>
              </a:rPr>
              <a:t>cherches</a:t>
            </a:r>
            <a:r>
              <a:rPr lang="en-GB" sz="1200" b="0" i="0" u="none" strike="noStrike" kern="1200" dirty="0">
                <a:solidFill>
                  <a:schemeClr val="tx1"/>
                </a:solidFill>
                <a:effectLst/>
                <a:latin typeface="+mn-lt"/>
                <a:ea typeface="+mn-ea"/>
                <a:cs typeface="+mn-cs"/>
              </a:rPr>
              <a:t> ton portable ?</a:t>
            </a:r>
          </a:p>
          <a:p>
            <a:pPr rtl="0" eaLnBrk="1" fontAlgn="ctr" latinLnBrk="0" hangingPunct="1"/>
            <a:r>
              <a:rPr lang="en-GB" sz="1200" b="0" i="0" u="none" strike="noStrike" kern="1200" dirty="0">
                <a:solidFill>
                  <a:schemeClr val="tx1"/>
                </a:solidFill>
                <a:effectLst/>
                <a:latin typeface="+mn-lt"/>
                <a:ea typeface="+mn-ea"/>
                <a:cs typeface="+mn-cs"/>
              </a:rPr>
              <a:t>8. Tu </a:t>
            </a:r>
            <a:r>
              <a:rPr lang="en-GB" sz="1200" b="0" i="0" u="none" strike="noStrike" kern="1200" dirty="0" err="1">
                <a:solidFill>
                  <a:schemeClr val="tx1"/>
                </a:solidFill>
                <a:effectLst/>
                <a:latin typeface="+mn-lt"/>
                <a:ea typeface="+mn-ea"/>
                <a:cs typeface="+mn-cs"/>
              </a:rPr>
              <a:t>travailles</a:t>
            </a:r>
            <a:r>
              <a:rPr lang="en-GB" sz="1200" b="0" i="0" u="none" strike="noStrike" kern="1200" dirty="0">
                <a:solidFill>
                  <a:schemeClr val="tx1"/>
                </a:solidFill>
                <a:effectLst/>
                <a:latin typeface="+mn-lt"/>
                <a:ea typeface="+mn-ea"/>
                <a:cs typeface="+mn-cs"/>
              </a:rPr>
              <a:t> bien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classe</a:t>
            </a:r>
            <a:r>
              <a:rPr lang="en-GB" sz="1200" b="0" i="0" u="none" strike="noStrike" kern="1200" dirty="0">
                <a:solidFill>
                  <a:schemeClr val="tx1"/>
                </a:solidFill>
                <a:effectLst/>
                <a:latin typeface="+mn-lt"/>
                <a:ea typeface="+mn-ea"/>
                <a:cs typeface="+mn-cs"/>
              </a:rPr>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a:t>
            </a:r>
            <a:r>
              <a:rPr lang="en-US" b="1" baseline="0" dirty="0"/>
              <a:t> minutes</a:t>
            </a:r>
            <a:endParaRPr lang="en-US" b="1" dirty="0"/>
          </a:p>
          <a:p>
            <a:endParaRPr lang="en-US" b="1" dirty="0"/>
          </a:p>
          <a:p>
            <a:r>
              <a:rPr lang="en-US" b="1" dirty="0"/>
              <a:t>Aim: To </a:t>
            </a:r>
            <a:r>
              <a:rPr lang="en-US" b="1" dirty="0" err="1"/>
              <a:t>practis</a:t>
            </a:r>
            <a:r>
              <a:rPr lang="en-US" b="1" baseline="0" dirty="0" err="1"/>
              <a:t>e</a:t>
            </a:r>
            <a:r>
              <a:rPr lang="en-US" b="1" baseline="0" dirty="0"/>
              <a:t> converting closed questions into information questions by the addition of a question word.</a:t>
            </a:r>
            <a:endParaRPr lang="en-US" b="1" dirty="0"/>
          </a:p>
          <a:p>
            <a:endParaRPr lang="en-US" b="1" dirty="0"/>
          </a:p>
          <a:p>
            <a:r>
              <a:rPr lang="en-US" b="1" dirty="0"/>
              <a:t>Procedure:</a:t>
            </a:r>
          </a:p>
          <a:p>
            <a:r>
              <a:rPr lang="en-US" b="0" dirty="0"/>
              <a:t>1. Students create an information question out of each closed question displayed.</a:t>
            </a:r>
          </a:p>
          <a:p>
            <a:r>
              <a:rPr lang="en-US" b="0" dirty="0"/>
              <a:t>2. Explain</a:t>
            </a:r>
            <a:r>
              <a:rPr lang="en-US" b="0" baseline="0" dirty="0"/>
              <a:t> to students that, with certain question words, some of the sentences may need to be altered in other respects.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911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b="1" dirty="0"/>
          </a:p>
          <a:p>
            <a:r>
              <a:rPr lang="en-GB" b="1" dirty="0"/>
              <a:t>Aim</a:t>
            </a:r>
            <a:r>
              <a:rPr lang="en-GB" dirty="0"/>
              <a:t>: </a:t>
            </a:r>
            <a:r>
              <a:rPr lang="en-GB" b="1" dirty="0"/>
              <a:t>To revise the use of ne (n’) ... pas to make the negative</a:t>
            </a:r>
          </a:p>
          <a:p>
            <a:endParaRPr lang="en-US" b="1" dirty="0"/>
          </a:p>
          <a:p>
            <a:r>
              <a:rPr lang="en-US" b="1" dirty="0"/>
              <a:t>Procedure:</a:t>
            </a:r>
          </a:p>
          <a:p>
            <a:r>
              <a:rPr lang="en-US" b="0" dirty="0"/>
              <a:t>1. Animate the explanation.</a:t>
            </a:r>
          </a:p>
          <a:p>
            <a:r>
              <a:rPr lang="en-US" b="0" dirty="0"/>
              <a:t>2. Ensure students’ understanding</a:t>
            </a:r>
            <a:r>
              <a:rPr lang="en-US" b="0" baseline="0" dirty="0"/>
              <a:t> at each stage.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0538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To </a:t>
            </a:r>
            <a:r>
              <a:rPr lang="en-US" b="1" dirty="0" err="1"/>
              <a:t>practise</a:t>
            </a:r>
            <a:r>
              <a:rPr lang="en-US" b="1" dirty="0"/>
              <a:t> </a:t>
            </a:r>
            <a:r>
              <a:rPr lang="en-US" b="1" dirty="0" err="1"/>
              <a:t>recognising</a:t>
            </a:r>
            <a:r>
              <a:rPr lang="en-US" b="1" baseline="0" dirty="0"/>
              <a:t> negative sentences with ne (n’) ... pas when listening; scenario: Léa’s father talks about his work</a:t>
            </a:r>
            <a:endParaRPr lang="en-US" b="1" dirty="0"/>
          </a:p>
          <a:p>
            <a:endParaRPr lang="en-US" b="1" dirty="0"/>
          </a:p>
          <a:p>
            <a:r>
              <a:rPr lang="en-US" b="1" dirty="0"/>
              <a:t>Procedure:</a:t>
            </a:r>
          </a:p>
          <a:p>
            <a:pPr marL="228600" indent="-228600">
              <a:buAutoNum type="arabicPeriod"/>
            </a:pPr>
            <a:r>
              <a:rPr lang="en-US" b="0" dirty="0"/>
              <a:t>Students listen to each sentence and tick the appropriate column, according</a:t>
            </a:r>
            <a:r>
              <a:rPr lang="en-US" b="0" baseline="0" dirty="0"/>
              <a:t> to whether it is an affirmative or negative sentence.</a:t>
            </a:r>
          </a:p>
          <a:p>
            <a:pPr marL="228600" indent="-228600">
              <a:buAutoNum type="arabicPeriod"/>
            </a:pPr>
            <a:r>
              <a:rPr lang="en-US" b="0" baseline="0" dirty="0"/>
              <a:t>Students note down (in English) what he does or doesn’t do.</a:t>
            </a:r>
          </a:p>
          <a:p>
            <a:pPr marL="228600" indent="-228600">
              <a:buAutoNum type="arabicPeriod"/>
            </a:pPr>
            <a:r>
              <a:rPr lang="en-US" b="0" dirty="0"/>
              <a:t>Click to reveal</a:t>
            </a:r>
            <a:r>
              <a:rPr lang="en-US" b="0" baseline="0" dirty="0"/>
              <a:t> the French sentences one by one, plus the correct ticks.</a:t>
            </a:r>
            <a:endParaRPr lang="en-US" b="0" dirty="0"/>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Je ne </a:t>
            </a:r>
            <a:r>
              <a:rPr lang="en-GB" sz="1200" b="0" i="0" u="none" strike="noStrike" kern="1200" dirty="0" err="1">
                <a:solidFill>
                  <a:schemeClr val="tx1"/>
                </a:solidFill>
                <a:effectLst/>
                <a:latin typeface="+mn-lt"/>
                <a:ea typeface="+mn-ea"/>
                <a:cs typeface="+mn-cs"/>
              </a:rPr>
              <a:t>vais</a:t>
            </a:r>
            <a:r>
              <a:rPr lang="en-GB" sz="1200" b="0" i="0" u="none" strike="noStrike" kern="1200" dirty="0">
                <a:solidFill>
                  <a:schemeClr val="tx1"/>
                </a:solidFill>
                <a:effectLst/>
                <a:latin typeface="+mn-lt"/>
                <a:ea typeface="+mn-ea"/>
                <a:cs typeface="+mn-cs"/>
              </a:rPr>
              <a:t> pas au bureau le </a:t>
            </a:r>
            <a:r>
              <a:rPr lang="en-GB" sz="1200" b="0" i="0" u="none" strike="noStrike" kern="1200" dirty="0" err="1">
                <a:solidFill>
                  <a:schemeClr val="tx1"/>
                </a:solidFill>
                <a:effectLst/>
                <a:latin typeface="+mn-lt"/>
                <a:ea typeface="+mn-ea"/>
                <a:cs typeface="+mn-cs"/>
              </a:rPr>
              <a:t>samedi</a:t>
            </a:r>
            <a:r>
              <a:rPr lang="en-GB" sz="1200" b="0" i="0" u="none" strike="noStrike"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Normalement</a:t>
            </a:r>
            <a:r>
              <a:rPr lang="en-GB" sz="1200" b="0" i="0" u="none" strike="noStrike" kern="1200" dirty="0">
                <a:solidFill>
                  <a:schemeClr val="tx1"/>
                </a:solidFill>
                <a:effectLst/>
                <a:latin typeface="+mn-lt"/>
                <a:ea typeface="+mn-ea"/>
                <a:cs typeface="+mn-cs"/>
              </a:rPr>
              <a:t> je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travaille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en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ville</a:t>
            </a:r>
            <a:r>
              <a:rPr lang="en-GB" sz="1200" b="0" i="0" u="none" strike="noStrike" kern="1200" baseline="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3. Je mange </a:t>
            </a:r>
            <a:r>
              <a:rPr lang="en-GB" sz="1200" b="0" i="0" kern="1200" dirty="0">
                <a:solidFill>
                  <a:schemeClr val="tx1"/>
                </a:solidFill>
                <a:effectLst/>
                <a:latin typeface="+mn-lt"/>
                <a:ea typeface="+mn-ea"/>
                <a:cs typeface="+mn-cs"/>
              </a:rPr>
              <a:t>à la </a:t>
            </a:r>
            <a:r>
              <a:rPr lang="en-GB" sz="1200" b="0" i="0" kern="1200" dirty="0" err="1">
                <a:solidFill>
                  <a:schemeClr val="tx1"/>
                </a:solidFill>
                <a:effectLst/>
                <a:latin typeface="+mn-lt"/>
                <a:ea typeface="+mn-ea"/>
                <a:cs typeface="+mn-cs"/>
              </a:rPr>
              <a:t>cantine</a:t>
            </a:r>
            <a:r>
              <a:rPr lang="en-GB" sz="1200" b="0" i="0" kern="1200" dirty="0">
                <a:solidFill>
                  <a:schemeClr val="tx1"/>
                </a:solidFill>
                <a:effectLst/>
                <a:latin typeface="+mn-lt"/>
                <a:ea typeface="+mn-ea"/>
                <a:cs typeface="+mn-cs"/>
              </a:rPr>
              <a:t>.</a:t>
            </a:r>
          </a:p>
          <a:p>
            <a:pPr rtl="0" eaLnBrk="1" fontAlgn="ctr" latinLnBrk="0" hangingPunct="1"/>
            <a:r>
              <a:rPr lang="en-GB" sz="1200" b="0" i="0" u="none" strike="noStrike" kern="1200" dirty="0">
                <a:solidFill>
                  <a:schemeClr val="tx1"/>
                </a:solidFill>
                <a:effectLst/>
                <a:latin typeface="+mn-lt"/>
                <a:ea typeface="+mn-ea"/>
                <a:cs typeface="+mn-cs"/>
              </a:rPr>
              <a:t>4. Je ne </a:t>
            </a:r>
            <a:r>
              <a:rPr lang="en-GB" sz="1200" b="0" i="0" u="none" strike="noStrike" kern="1200" dirty="0" err="1">
                <a:solidFill>
                  <a:schemeClr val="tx1"/>
                </a:solidFill>
                <a:effectLst/>
                <a:latin typeface="+mn-lt"/>
                <a:ea typeface="+mn-ea"/>
                <a:cs typeface="+mn-cs"/>
              </a:rPr>
              <a:t>reste</a:t>
            </a:r>
            <a:r>
              <a:rPr lang="en-GB" sz="1200" b="0" i="0" u="none" strike="noStrike" kern="1200" dirty="0">
                <a:solidFill>
                  <a:schemeClr val="tx1"/>
                </a:solidFill>
                <a:effectLst/>
                <a:latin typeface="+mn-lt"/>
                <a:ea typeface="+mn-ea"/>
                <a:cs typeface="+mn-cs"/>
              </a:rPr>
              <a:t> pas</a:t>
            </a:r>
            <a:r>
              <a:rPr lang="en-GB" sz="1200" b="0" i="0" u="none" strike="noStrike" kern="1200" baseline="0" dirty="0">
                <a:solidFill>
                  <a:schemeClr val="tx1"/>
                </a:solidFill>
                <a:effectLst/>
                <a:latin typeface="+mn-lt"/>
                <a:ea typeface="+mn-ea"/>
                <a:cs typeface="+mn-cs"/>
              </a:rPr>
              <a:t> à la </a:t>
            </a:r>
            <a:r>
              <a:rPr lang="en-GB" sz="1200" b="0" i="0" u="none" strike="noStrike" kern="1200" baseline="0" dirty="0" err="1">
                <a:solidFill>
                  <a:schemeClr val="tx1"/>
                </a:solidFill>
                <a:effectLst/>
                <a:latin typeface="+mn-lt"/>
                <a:ea typeface="+mn-ea"/>
                <a:cs typeface="+mn-cs"/>
              </a:rPr>
              <a:t>maison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Je </a:t>
            </a:r>
            <a:r>
              <a:rPr lang="en-GB" sz="1200" b="0" i="0" u="none" strike="noStrike" kern="1200" dirty="0" err="1">
                <a:solidFill>
                  <a:schemeClr val="tx1"/>
                </a:solidFill>
                <a:effectLst/>
                <a:latin typeface="+mn-lt"/>
                <a:ea typeface="+mn-ea"/>
                <a:cs typeface="+mn-cs"/>
              </a:rPr>
              <a:t>n’arrive</a:t>
            </a:r>
            <a:r>
              <a:rPr lang="en-GB" sz="1200" b="0" i="0" u="none" strike="noStrike" kern="1200" dirty="0">
                <a:solidFill>
                  <a:schemeClr val="tx1"/>
                </a:solidFill>
                <a:effectLst/>
                <a:latin typeface="+mn-lt"/>
                <a:ea typeface="+mn-ea"/>
                <a:cs typeface="+mn-cs"/>
              </a:rPr>
              <a:t> pas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retard au travail.</a:t>
            </a: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J’utilise</a:t>
            </a:r>
            <a:r>
              <a:rPr lang="en-GB" sz="1200" b="0" i="0" u="none" strike="noStrike" kern="1200" dirty="0">
                <a:solidFill>
                  <a:schemeClr val="tx1"/>
                </a:solidFill>
                <a:effectLst/>
                <a:latin typeface="+mn-lt"/>
                <a:ea typeface="+mn-ea"/>
                <a:cs typeface="+mn-cs"/>
              </a:rPr>
              <a:t> mon </a:t>
            </a:r>
            <a:r>
              <a:rPr lang="en-GB" sz="1200" b="0" i="0" u="none" strike="noStrike" kern="1200" dirty="0" err="1">
                <a:solidFill>
                  <a:schemeClr val="tx1"/>
                </a:solidFill>
                <a:effectLst/>
                <a:latin typeface="+mn-lt"/>
                <a:ea typeface="+mn-ea"/>
                <a:cs typeface="+mn-cs"/>
              </a:rPr>
              <a:t>ordinateur</a:t>
            </a:r>
            <a:r>
              <a:rPr lang="en-GB" sz="1200" b="0" i="0" u="none" strike="noStrike" kern="1200" dirty="0">
                <a:solidFill>
                  <a:schemeClr val="tx1"/>
                </a:solidFill>
                <a:effectLst/>
                <a:latin typeface="+mn-lt"/>
                <a:ea typeface="+mn-ea"/>
                <a:cs typeface="+mn-cs"/>
              </a:rPr>
              <a:t> au bureau.</a:t>
            </a:r>
          </a:p>
          <a:p>
            <a:pPr rtl="0" eaLnBrk="1" fontAlgn="auto" latinLnBrk="0" hangingPunct="1"/>
            <a:r>
              <a:rPr lang="en-GB" sz="1200" b="0" i="0" u="none" strike="noStrike" kern="1200" dirty="0">
                <a:solidFill>
                  <a:schemeClr val="tx1"/>
                </a:solidFill>
                <a:effectLst/>
                <a:latin typeface="+mn-lt"/>
                <a:ea typeface="+mn-ea"/>
                <a:cs typeface="+mn-cs"/>
              </a:rPr>
              <a:t>7.</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Je ne </a:t>
            </a:r>
            <a:r>
              <a:rPr lang="en-GB" sz="1200" b="0" i="0" u="none" strike="noStrike" kern="1200" dirty="0" err="1">
                <a:solidFill>
                  <a:schemeClr val="tx1"/>
                </a:solidFill>
                <a:effectLst/>
                <a:latin typeface="+mn-lt"/>
                <a:ea typeface="+mn-ea"/>
                <a:cs typeface="+mn-cs"/>
              </a:rPr>
              <a:t>parle</a:t>
            </a:r>
            <a:r>
              <a:rPr lang="en-GB" sz="1200" b="0" i="0" u="none" strike="noStrike" kern="1200" dirty="0">
                <a:solidFill>
                  <a:schemeClr val="tx1"/>
                </a:solidFill>
                <a:effectLst/>
                <a:latin typeface="+mn-lt"/>
                <a:ea typeface="+mn-ea"/>
                <a:cs typeface="+mn-cs"/>
              </a:rPr>
              <a:t> pas </a:t>
            </a:r>
            <a:r>
              <a:rPr lang="en-GB" sz="1200" b="0" i="0" u="none" strike="noStrike" kern="1200" baseline="0" dirty="0">
                <a:solidFill>
                  <a:schemeClr val="tx1"/>
                </a:solidFill>
                <a:effectLst/>
                <a:latin typeface="+mn-lt"/>
                <a:ea typeface="+mn-ea"/>
                <a:cs typeface="+mn-cs"/>
              </a:rPr>
              <a:t>à </a:t>
            </a:r>
            <a:r>
              <a:rPr lang="en-GB" sz="1200" b="0" i="0" u="none" strike="noStrike" kern="1200" baseline="0" dirty="0" err="1">
                <a:solidFill>
                  <a:schemeClr val="tx1"/>
                </a:solidFill>
                <a:effectLst/>
                <a:latin typeface="+mn-lt"/>
                <a:ea typeface="+mn-ea"/>
                <a:cs typeface="+mn-cs"/>
              </a:rPr>
              <a:t>mes</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amis</a:t>
            </a:r>
            <a:r>
              <a:rPr lang="en-GB" sz="1200" b="0" i="0" u="none" strike="noStrike" kern="1200" baseline="0" dirty="0">
                <a:solidFill>
                  <a:schemeClr val="tx1"/>
                </a:solidFill>
                <a:effectLst/>
                <a:latin typeface="+mn-lt"/>
                <a:ea typeface="+mn-ea"/>
                <a:cs typeface="+mn-cs"/>
              </a:rPr>
              <a:t> !</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Je </a:t>
            </a:r>
            <a:r>
              <a:rPr lang="en-GB" sz="1200" b="0" i="0" u="none" strike="noStrike" kern="1200" dirty="0" err="1">
                <a:solidFill>
                  <a:schemeClr val="tx1"/>
                </a:solidFill>
                <a:effectLst/>
                <a:latin typeface="+mn-lt"/>
                <a:ea typeface="+mn-ea"/>
                <a:cs typeface="+mn-cs"/>
              </a:rPr>
              <a:t>trouve</a:t>
            </a:r>
            <a:r>
              <a:rPr lang="en-GB" sz="1200" b="0" i="0" u="none" strike="noStrike" kern="1200" dirty="0">
                <a:solidFill>
                  <a:schemeClr val="tx1"/>
                </a:solidFill>
                <a:effectLst/>
                <a:latin typeface="+mn-lt"/>
                <a:ea typeface="+mn-ea"/>
                <a:cs typeface="+mn-cs"/>
              </a:rPr>
              <a:t> des solutions pour mon patron.</a:t>
            </a:r>
          </a:p>
          <a:p>
            <a:pPr rtl="0" eaLnBrk="1" fontAlgn="ctr" latinLnBrk="0" hangingPunct="1"/>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patron [1706], </a:t>
            </a:r>
            <a:r>
              <a:rPr lang="en-GB" baseline="0" dirty="0" err="1"/>
              <a:t>cantine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575059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spoken question</a:t>
            </a:r>
            <a:r>
              <a:rPr lang="en-US" b="0" baseline="0" dirty="0"/>
              <a:t> production (intonation alone or subject-verb inversion) and answering in either the affirmative or negative, as appropriate</a:t>
            </a:r>
            <a:endParaRPr lang="en-US" b="0" dirty="0"/>
          </a:p>
          <a:p>
            <a:endParaRPr lang="en-US" b="1" dirty="0"/>
          </a:p>
          <a:p>
            <a:r>
              <a:rPr lang="en-US" b="1" dirty="0"/>
              <a:t>Procedure:</a:t>
            </a:r>
          </a:p>
          <a:p>
            <a:r>
              <a:rPr lang="en-US" b="0" dirty="0"/>
              <a:t>1. The aim</a:t>
            </a:r>
            <a:r>
              <a:rPr lang="en-US" b="0" baseline="0" dirty="0"/>
              <a:t> of the game is to cross off four adjacent squares in a row. Each student picks his/her own </a:t>
            </a:r>
            <a:r>
              <a:rPr lang="en-US" b="0" baseline="0" dirty="0" err="1"/>
              <a:t>colour</a:t>
            </a:r>
            <a:r>
              <a:rPr lang="en-US" b="0" baseline="0" dirty="0"/>
              <a:t> to do this.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 A picks a square,</a:t>
            </a:r>
            <a:r>
              <a:rPr lang="en-US" b="0" baseline="0" dirty="0"/>
              <a:t> and </a:t>
            </a:r>
            <a:r>
              <a:rPr lang="en-US" b="0" dirty="0"/>
              <a:t>asks a question as suggested by the verb phrase</a:t>
            </a:r>
            <a:r>
              <a:rPr lang="en-US" b="0" baseline="0" dirty="0"/>
              <a:t> in the square – see animated example on slide, which should be played through for students before starting.</a:t>
            </a:r>
            <a:endParaRPr lang="en-US" b="0" dirty="0"/>
          </a:p>
          <a:p>
            <a:r>
              <a:rPr lang="en-US" b="0" dirty="0"/>
              <a:t>3. The question should contain either </a:t>
            </a:r>
            <a:r>
              <a:rPr lang="en-US" b="1" dirty="0" err="1"/>
              <a:t>normalement</a:t>
            </a:r>
            <a:r>
              <a:rPr lang="en-US" b="0" baseline="0" dirty="0"/>
              <a:t> or </a:t>
            </a:r>
            <a:r>
              <a:rPr lang="en-US" b="1" baseline="0" dirty="0" err="1"/>
              <a:t>en</a:t>
            </a:r>
            <a:r>
              <a:rPr lang="en-US" b="1" baseline="0" dirty="0"/>
              <a:t> </a:t>
            </a:r>
            <a:r>
              <a:rPr lang="en-US" b="1" baseline="0" dirty="0" err="1"/>
              <a:t>ce</a:t>
            </a:r>
            <a:r>
              <a:rPr lang="en-US" b="1" baseline="0" dirty="0"/>
              <a:t> moment</a:t>
            </a:r>
            <a:r>
              <a:rPr lang="en-US" b="0" baseline="0" dirty="0"/>
              <a:t>, at the choice of Student A, who is trying to elicit both affirmative and negative responses.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0" baseline="0" dirty="0"/>
              <a:t> Upon production of a valid question in correct French, Student A crosses off the relevant square in his/her own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 B responds to the question </a:t>
            </a:r>
            <a:r>
              <a:rPr lang="en-GB" b="1" baseline="0" dirty="0"/>
              <a:t>honestly</a:t>
            </a:r>
            <a:r>
              <a:rPr lang="en-GB" b="0" baseline="0" dirty="0"/>
              <a:t>, in either the affirmative or the negative as required, as per the examples on the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Upon production of a valid answer in correct French, Student B crosses off the relevant square in his/her own colour</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The winner is the first student to cross off four boxes in a row, either vertically, horizontally or diagonally.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8. If all questions and answers are produced correctly in a given round, then obviously Student A will win, having started first. When partners swap roles, this advantage will be reversed. Clearly, any mistake gives the advantage to the opposing 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Partners swap roles after four questions have been asked. If the previous round resulted in a win, they start again; if not, they play on until there is a winner.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419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Term 1.2, Week 1 vocabulary learning HW is here: https://resources.ncelp.org/concern/resources/zk51vh30x?locale=en</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a:t>To introduce SSC </a:t>
            </a:r>
            <a:r>
              <a:rPr lang="en-GB" b="1" baseline="0" dirty="0"/>
              <a:t>[um/un]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[um/un] </a:t>
            </a:r>
            <a:r>
              <a:rPr lang="en-GB" baseline="0" dirty="0"/>
              <a:t>and then the </a:t>
            </a:r>
            <a:r>
              <a:rPr lang="en-GB" b="1" baseline="0" dirty="0"/>
              <a:t>source</a:t>
            </a:r>
            <a:r>
              <a:rPr lang="en-GB" baseline="0" dirty="0"/>
              <a:t> word again ‘</a:t>
            </a:r>
            <a:r>
              <a:rPr lang="en-GB" b="1" baseline="0" dirty="0"/>
              <a:t>un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un</a:t>
            </a:r>
            <a:r>
              <a:rPr lang="en-GB" baseline="0" dirty="0"/>
              <a:t> [3]; </a:t>
            </a:r>
            <a:r>
              <a:rPr lang="en-GB" b="1" baseline="0" dirty="0" err="1"/>
              <a:t>aucun</a:t>
            </a:r>
            <a:r>
              <a:rPr lang="en-GB" b="1" baseline="0" dirty="0"/>
              <a:t> </a:t>
            </a:r>
            <a:r>
              <a:rPr lang="en-GB" b="0" baseline="0" dirty="0"/>
              <a:t>[63]</a:t>
            </a:r>
            <a:r>
              <a:rPr lang="en-GB" baseline="0" dirty="0"/>
              <a:t> </a:t>
            </a:r>
            <a:r>
              <a:rPr lang="en-GB" b="1" baseline="0" dirty="0" err="1"/>
              <a:t>chacun</a:t>
            </a:r>
            <a:r>
              <a:rPr lang="en-GB" baseline="0" dirty="0"/>
              <a:t> [323]; </a:t>
            </a:r>
            <a:r>
              <a:rPr lang="en-GB" b="1" baseline="0" dirty="0" err="1"/>
              <a:t>commun</a:t>
            </a:r>
            <a:r>
              <a:rPr lang="en-GB" baseline="0" dirty="0"/>
              <a:t> [780]; </a:t>
            </a:r>
            <a:r>
              <a:rPr lang="en-GB" b="1" baseline="0" dirty="0" err="1"/>
              <a:t>lundi</a:t>
            </a:r>
            <a:r>
              <a:rPr lang="en-GB" baseline="0" dirty="0"/>
              <a:t> [1091]; </a:t>
            </a:r>
            <a:r>
              <a:rPr lang="en-GB" b="1" baseline="0" dirty="0" err="1"/>
              <a:t>parfum</a:t>
            </a:r>
            <a:r>
              <a:rPr lang="en-GB" b="1" baseline="0" dirty="0"/>
              <a:t> </a:t>
            </a:r>
            <a:r>
              <a:rPr lang="en-GB" baseline="0" dirty="0"/>
              <a:t>[4477].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50342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52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69363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Oral recognition of SSC [um/un]</a:t>
            </a:r>
            <a:endParaRPr lang="en-US" b="1" dirty="0"/>
          </a:p>
          <a:p>
            <a:endParaRPr lang="en-US" b="1" dirty="0"/>
          </a:p>
          <a:p>
            <a:r>
              <a:rPr lang="en-US" b="1" dirty="0"/>
              <a:t>Procedure:</a:t>
            </a:r>
          </a:p>
          <a:p>
            <a:r>
              <a:rPr lang="en-US" b="0" dirty="0"/>
              <a:t>1. Click boxes to hear words</a:t>
            </a:r>
          </a:p>
          <a:p>
            <a:r>
              <a:rPr lang="en-US" b="0" dirty="0"/>
              <a:t>2. Students tick if they think they hear SSC [um/un]</a:t>
            </a:r>
          </a:p>
          <a:p>
            <a:r>
              <a:rPr lang="en-US" b="0" dirty="0"/>
              <a:t>3. Answers revealed on clicks</a:t>
            </a:r>
            <a:br>
              <a:rPr lang="en-US" b="0" dirty="0"/>
            </a:br>
            <a:br>
              <a:rPr lang="en-US" b="0" dirty="0"/>
            </a:br>
            <a:r>
              <a:rPr lang="en-US" b="1" dirty="0"/>
              <a:t>Transcript:</a:t>
            </a:r>
            <a:br>
              <a:rPr lang="en-US" b="0" dirty="0"/>
            </a:br>
            <a:r>
              <a:rPr lang="en-US" b="0" dirty="0" err="1"/>
              <a:t>emprunter</a:t>
            </a:r>
            <a:br>
              <a:rPr lang="en-US" b="0" dirty="0"/>
            </a:br>
            <a:r>
              <a:rPr lang="en-US" b="0" dirty="0"/>
              <a:t>commune</a:t>
            </a:r>
            <a:br>
              <a:rPr lang="en-US" b="0" dirty="0"/>
            </a:br>
            <a:r>
              <a:rPr lang="en-US" b="0" dirty="0" err="1"/>
              <a:t>quelqu’un</a:t>
            </a:r>
            <a:br>
              <a:rPr lang="en-US" b="0" dirty="0"/>
            </a:br>
            <a:r>
              <a:rPr lang="en-US" b="0" dirty="0"/>
              <a:t>un</a:t>
            </a:r>
            <a:br>
              <a:rPr lang="en-US" b="0" dirty="0"/>
            </a:br>
            <a:r>
              <a:rPr lang="en-US" b="0" dirty="0" err="1"/>
              <a:t>jeune</a:t>
            </a:r>
            <a:br>
              <a:rPr lang="en-US" b="0" dirty="0"/>
            </a:br>
            <a:r>
              <a:rPr lang="en-US" b="0" dirty="0" err="1"/>
              <a:t>punir</a:t>
            </a:r>
            <a:br>
              <a:rPr lang="en-US" b="0" dirty="0"/>
            </a:br>
            <a:r>
              <a:rPr lang="en-US" b="0" dirty="0"/>
              <a:t>humble</a:t>
            </a:r>
            <a:br>
              <a:rPr lang="en-US" b="0" dirty="0"/>
            </a:br>
            <a:r>
              <a:rPr lang="en-US" b="0" dirty="0" err="1"/>
              <a:t>unamine</a:t>
            </a:r>
            <a:br>
              <a:rPr lang="en-US" b="0" dirty="0"/>
            </a:br>
            <a:r>
              <a:rPr lang="en-US" b="0" dirty="0"/>
              <a:t>jungle</a:t>
            </a:r>
            <a:br>
              <a:rPr lang="en-US" b="0" dirty="0"/>
            </a:br>
            <a:r>
              <a:rPr lang="en-US" b="0" dirty="0" err="1"/>
              <a:t>lundi</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emprunter</a:t>
            </a:r>
            <a:r>
              <a:rPr lang="en-GB" baseline="0" dirty="0"/>
              <a:t> [1123], commune [851], </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quelqu’</a:t>
            </a:r>
            <a:r>
              <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fr-FR"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[772],</a:t>
            </a:r>
            <a:r>
              <a:rPr lang="en-GB" baseline="0" dirty="0"/>
              <a:t> </a:t>
            </a:r>
            <a:r>
              <a:rPr lang="en-GB" baseline="0" dirty="0" err="1"/>
              <a:t>punir</a:t>
            </a:r>
            <a:r>
              <a:rPr lang="en-GB" baseline="0" dirty="0"/>
              <a:t> [2149], humble [4680], </a:t>
            </a:r>
            <a:r>
              <a:rPr lang="en-GB" baseline="0" dirty="0" err="1"/>
              <a:t>unanime</a:t>
            </a:r>
            <a:r>
              <a:rPr lang="en-GB" baseline="0" dirty="0"/>
              <a:t> [3050], jungle [4891], </a:t>
            </a:r>
            <a:r>
              <a:rPr lang="en-GB" baseline="0" dirty="0" err="1"/>
              <a:t>lundi</a:t>
            </a:r>
            <a:r>
              <a:rPr lang="en-GB" baseline="0" dirty="0"/>
              <a:t> [1091]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 </a:t>
            </a:r>
          </a:p>
          <a:p>
            <a:endParaRPr lang="en-US" b="1" dirty="0"/>
          </a:p>
          <a:p>
            <a:r>
              <a:rPr lang="en-US" b="1" dirty="0"/>
              <a:t>Aim: To revise present</a:t>
            </a:r>
            <a:r>
              <a:rPr lang="en-US" b="1" baseline="0" dirty="0"/>
              <a:t> tense forms of regular –ER verbs (all persons)</a:t>
            </a:r>
            <a:endParaRPr lang="en-US" b="1" dirty="0"/>
          </a:p>
          <a:p>
            <a:endParaRPr lang="en-US" b="1" dirty="0"/>
          </a:p>
          <a:p>
            <a:r>
              <a:rPr lang="en-US" b="1" dirty="0"/>
              <a:t>Procedure:</a:t>
            </a:r>
          </a:p>
          <a:p>
            <a:r>
              <a:rPr lang="en-US" b="0" dirty="0"/>
              <a:t>1. Click </a:t>
            </a:r>
            <a:r>
              <a:rPr lang="en-US" b="0" baseline="0" dirty="0"/>
              <a:t>to bring up the English line by line (</a:t>
            </a:r>
            <a:r>
              <a:rPr lang="en-US" b="0" dirty="0"/>
              <a:t>the English appears first in each line).</a:t>
            </a:r>
          </a:p>
          <a:p>
            <a:r>
              <a:rPr lang="en-US" b="0" dirty="0"/>
              <a:t>2. Elicit the French from the</a:t>
            </a:r>
            <a:r>
              <a:rPr lang="en-US" b="0" baseline="0" dirty="0"/>
              <a:t> students, then click again to bring up the French.</a:t>
            </a:r>
          </a:p>
          <a:p>
            <a:r>
              <a:rPr lang="en-US" b="0" baseline="0" dirty="0"/>
              <a:t>3. Point out the spelling change in the ‘nous’ form in this verb and others like it, as per the speech bubble.</a:t>
            </a:r>
            <a:endParaRPr lang="en-GB" dirty="0"/>
          </a:p>
          <a:p>
            <a:pPr marL="0"/>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92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0771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174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9206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22679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723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3040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4717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41369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53417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250358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18910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622427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audio" Target="../media/audio17.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notesSlide" Target="../notesSlides/notesSlide18.xm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audio" Target="../media/audio17.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notesSlide" Target="../notesSlides/notesSlide19.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7.wav"/></Relationships>
</file>

<file path=ppt/slides/_rels/slide2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7.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19.wav"/><Relationship Id="rId11" Type="http://schemas.openxmlformats.org/officeDocument/2006/relationships/audio" Target="../media/audio24.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image" Target="../media/image22.png"/><Relationship Id="rId9" Type="http://schemas.openxmlformats.org/officeDocument/2006/relationships/audio" Target="../media/audio22.wav"/><Relationship Id="rId14" Type="http://schemas.openxmlformats.org/officeDocument/2006/relationships/audio" Target="../media/audio27.wav"/></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audio28.wav"/><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33.wav"/><Relationship Id="rId5" Type="http://schemas.openxmlformats.org/officeDocument/2006/relationships/audio" Target="../media/audio30.wav"/><Relationship Id="rId4"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35.wav"/><Relationship Id="rId11" Type="http://schemas.openxmlformats.org/officeDocument/2006/relationships/audio" Target="../media/audio40.wav"/><Relationship Id="rId5" Type="http://schemas.openxmlformats.org/officeDocument/2006/relationships/image" Target="../media/image26.png"/><Relationship Id="rId15" Type="http://schemas.openxmlformats.org/officeDocument/2006/relationships/image" Target="../media/image28.png"/><Relationship Id="rId10" Type="http://schemas.openxmlformats.org/officeDocument/2006/relationships/audio" Target="../media/audio39.wav"/><Relationship Id="rId4" Type="http://schemas.openxmlformats.org/officeDocument/2006/relationships/audio" Target="../media/audio34.wav"/><Relationship Id="rId9" Type="http://schemas.openxmlformats.org/officeDocument/2006/relationships/audio" Target="../media/audio38.wav"/><Relationship Id="rId1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audio" Target="../media/audio44.wav"/><Relationship Id="rId12" Type="http://schemas.openxmlformats.org/officeDocument/2006/relationships/audio" Target="../media/audio49.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43.wav"/><Relationship Id="rId11" Type="http://schemas.openxmlformats.org/officeDocument/2006/relationships/audio" Target="../media/audio48.wav"/><Relationship Id="rId5" Type="http://schemas.openxmlformats.org/officeDocument/2006/relationships/image" Target="../media/image26.png"/><Relationship Id="rId10" Type="http://schemas.openxmlformats.org/officeDocument/2006/relationships/audio" Target="../media/audio47.wav"/><Relationship Id="rId4" Type="http://schemas.openxmlformats.org/officeDocument/2006/relationships/audio" Target="../media/audio42.wav"/><Relationship Id="rId9" Type="http://schemas.openxmlformats.org/officeDocument/2006/relationships/audio" Target="../media/audio46.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gamingrammar.com/"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hyperlink" Target="https://quizlet.com/gb/515982967/year-8-french-term-11-week-2-flash-cards/?new" TargetMode="External"/><Relationship Id="rId7" Type="http://schemas.openxmlformats.org/officeDocument/2006/relationships/image" Target="../media/image7.png"/><Relationship Id="rId12" Type="http://schemas.openxmlformats.org/officeDocument/2006/relationships/hyperlink" Target="https://quizlet.com/gb/516602564/year-8-french-term-12-week-1-flash-card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drive.google.com/file/d/1QfNuKyk76Ir6yin7E74fgvww9nA7T_UE/view?usp=sharing" TargetMode="External"/><Relationship Id="rId11" Type="http://schemas.openxmlformats.org/officeDocument/2006/relationships/hyperlink" Target="https://quizlet.com/gb/515991693/year-8-french-term-11-week-3-flash-cards/?new" TargetMode="External"/><Relationship Id="rId5" Type="http://schemas.openxmlformats.org/officeDocument/2006/relationships/hyperlink" Target="https://quizlet.com/gb/495458427/year-7-french-term-31-week-4-flash-cards/" TargetMode="External"/><Relationship Id="rId10" Type="http://schemas.openxmlformats.org/officeDocument/2006/relationships/hyperlink" Target="https://resources.ncelp.org/concern/resources/5138jf21v?locale=en" TargetMode="External"/><Relationship Id="rId4" Type="http://schemas.openxmlformats.org/officeDocument/2006/relationships/hyperlink" Target="https://quizlet.com/gb/502270432/year-7-french-term-32-week-3-flash-cards/" TargetMode="External"/><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7.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5" Type="http://schemas.openxmlformats.org/officeDocument/2006/relationships/image" Target="../media/image9.png"/><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519158" cy="1062010"/>
          </a:xfrm>
        </p:spPr>
        <p:txBody>
          <a:bodyPr>
            <a:normAutofit fontScale="90000"/>
          </a:bodyPr>
          <a:lstStyle/>
          <a:p>
            <a:pPr algn="l"/>
            <a:r>
              <a:rPr lang="en-GB" sz="4000" b="1" dirty="0">
                <a:solidFill>
                  <a:prstClr val="white"/>
                </a:solidFill>
              </a:rPr>
              <a:t>What happens and doesn’t happen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629770" cy="886062"/>
          </a:xfrm>
        </p:spPr>
        <p:txBody>
          <a:bodyPr>
            <a:noAutofit/>
          </a:bodyPr>
          <a:lstStyle/>
          <a:p>
            <a:pPr algn="l"/>
            <a:r>
              <a:rPr lang="en-GB" sz="3000" dirty="0">
                <a:solidFill>
                  <a:prstClr val="white"/>
                </a:solidFill>
              </a:rPr>
              <a:t>Regular -ER verbs (present) (all persons)</a:t>
            </a:r>
          </a:p>
          <a:p>
            <a:pPr algn="l"/>
            <a:r>
              <a:rPr lang="en-GB" sz="3000" dirty="0">
                <a:solidFill>
                  <a:prstClr val="white"/>
                </a:solidFill>
              </a:rPr>
              <a:t>à with certain verbs</a:t>
            </a:r>
          </a:p>
          <a:p>
            <a:pPr algn="l"/>
            <a:r>
              <a:rPr lang="en-GB" sz="3000" dirty="0">
                <a:solidFill>
                  <a:prstClr val="white"/>
                </a:solidFill>
              </a:rPr>
              <a:t>SSC [um/un]</a:t>
            </a:r>
          </a:p>
          <a:p>
            <a:endParaRPr lang="en-US" sz="3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01490" y="479358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7 - Lesson 13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183155" y="5594436"/>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Bataille</a:t>
            </a:r>
            <a:r>
              <a:rPr lang="en-GB" sz="3600" b="1" dirty="0">
                <a:solidFill>
                  <a:schemeClr val="bg1"/>
                </a:solidFill>
              </a:rPr>
              <a:t> </a:t>
            </a:r>
            <a:r>
              <a:rPr lang="en-GB" sz="3600" b="1" dirty="0" err="1">
                <a:solidFill>
                  <a:schemeClr val="bg1"/>
                </a:solidFill>
              </a:rPr>
              <a:t>navalle</a:t>
            </a:r>
            <a:r>
              <a:rPr lang="en-GB" sz="3600" b="1" dirty="0">
                <a:solidFill>
                  <a:schemeClr val="bg1"/>
                </a:solidFill>
              </a:rPr>
              <a:t> (A)</a:t>
            </a:r>
          </a:p>
        </p:txBody>
      </p:sp>
      <p:graphicFrame>
        <p:nvGraphicFramePr>
          <p:cNvPr id="2" name="Table 2">
            <a:extLst>
              <a:ext uri="{FF2B5EF4-FFF2-40B4-BE49-F238E27FC236}">
                <a16:creationId xmlns:a16="http://schemas.microsoft.com/office/drawing/2014/main" id="{C44DAD2C-6DA5-4F6D-B3C8-7E6FAADE6E74}"/>
              </a:ext>
            </a:extLst>
          </p:cNvPr>
          <p:cNvGraphicFramePr>
            <a:graphicFrameLocks noGrp="1"/>
          </p:cNvGraphicFramePr>
          <p:nvPr>
            <p:extLst>
              <p:ext uri="{D42A27DB-BD31-4B8C-83A1-F6EECF244321}">
                <p14:modId xmlns:p14="http://schemas.microsoft.com/office/powerpoint/2010/main" val="4278437824"/>
              </p:ext>
            </p:extLst>
          </p:nvPr>
        </p:nvGraphicFramePr>
        <p:xfrm>
          <a:off x="567488" y="1322358"/>
          <a:ext cx="11057022"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gridCol w="890337">
                  <a:extLst>
                    <a:ext uri="{9D8B030D-6E8A-4147-A177-3AD203B41FA5}">
                      <a16:colId xmlns:a16="http://schemas.microsoft.com/office/drawing/2014/main" val="398042277"/>
                    </a:ext>
                  </a:extLst>
                </a:gridCol>
                <a:gridCol w="890337">
                  <a:extLst>
                    <a:ext uri="{9D8B030D-6E8A-4147-A177-3AD203B41FA5}">
                      <a16:colId xmlns:a16="http://schemas.microsoft.com/office/drawing/2014/main" val="344572469"/>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tc>
                <a:tc>
                  <a:txBody>
                    <a:bodyPr/>
                    <a:lstStyle/>
                    <a:p>
                      <a:pPr algn="ctr"/>
                      <a:r>
                        <a:rPr lang="en-GB" sz="2000" dirty="0" err="1">
                          <a:solidFill>
                            <a:schemeClr val="accent1">
                              <a:lumMod val="50000"/>
                            </a:schemeClr>
                          </a:solidFill>
                        </a:rPr>
                        <a:t>L</a:t>
                      </a:r>
                      <a:r>
                        <a:rPr lang="en-GB" sz="1800" b="1" kern="1200" dirty="0" err="1">
                          <a:solidFill>
                            <a:schemeClr val="accent1">
                              <a:lumMod val="50000"/>
                            </a:schemeClr>
                          </a:solidFill>
                          <a:effectLst/>
                        </a:rPr>
                        <a:t>éa</a:t>
                      </a:r>
                      <a:r>
                        <a:rPr lang="en-GB" sz="1800" b="1" kern="1200" dirty="0">
                          <a:solidFill>
                            <a:schemeClr val="accent1">
                              <a:lumMod val="50000"/>
                            </a:schemeClr>
                          </a:solidFill>
                          <a:effectLst/>
                        </a:rPr>
                        <a:t> et Amir</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a:solidFill>
                            <a:schemeClr val="accent1">
                              <a:lumMod val="50000"/>
                            </a:schemeClr>
                          </a:solidFill>
                        </a:rPr>
                        <a:t>jouer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0523769"/>
                  </a:ext>
                </a:extLst>
              </a:tr>
              <a:tr h="516981">
                <a:tc>
                  <a:txBody>
                    <a:bodyPr/>
                    <a:lstStyle/>
                    <a:p>
                      <a:r>
                        <a:rPr lang="en-GB" sz="2000">
                          <a:solidFill>
                            <a:schemeClr val="accent1">
                              <a:lumMod val="50000"/>
                            </a:schemeClr>
                          </a:solidFill>
                        </a:rPr>
                        <a:t>rester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a:p>
                  </a:txBody>
                  <a:tcPr/>
                </a:tc>
                <a:tc>
                  <a:txBody>
                    <a:bodyPr/>
                    <a:lstStyle/>
                    <a:p>
                      <a:endParaRPr lang="en-GB"/>
                    </a:p>
                  </a:txBody>
                  <a:tcPr/>
                </a:tc>
                <a:tc>
                  <a:txBody>
                    <a:bodyPr/>
                    <a:lstStyle/>
                    <a:p>
                      <a:endParaRPr lang="en-GB" dirty="0"/>
                    </a:p>
                  </a:txBody>
                  <a:tcPr anchor="ctr">
                    <a:noFill/>
                  </a:tcPr>
                </a:tc>
                <a:tc>
                  <a:txBody>
                    <a:bodyPr/>
                    <a:lstStyle/>
                    <a:p>
                      <a:endParaRPr lang="en-GB" dirty="0"/>
                    </a:p>
                  </a:txBody>
                  <a:tcPr anchor="ctr">
                    <a:solidFill>
                      <a:schemeClr val="accent2"/>
                    </a:solidFill>
                  </a:tcPr>
                </a:tc>
                <a:tc>
                  <a:txBody>
                    <a:bodyPr/>
                    <a:lstStyle/>
                    <a:p>
                      <a:endParaRPr lang="en-GB" dirty="0"/>
                    </a:p>
                  </a:txBody>
                  <a:tcPr anchor="ctr">
                    <a:solidFill>
                      <a:schemeClr val="accent2"/>
                    </a:solidFill>
                  </a:tcPr>
                </a:tc>
                <a:tc>
                  <a:txBody>
                    <a:bodyPr/>
                    <a:lstStyle/>
                    <a:p>
                      <a:endParaRPr lang="en-GB" dirty="0"/>
                    </a:p>
                  </a:txBody>
                  <a:tcPr anchor="ctr">
                    <a:solidFill>
                      <a:schemeClr val="accent2"/>
                    </a:solidFill>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montrer</a:t>
                      </a:r>
                      <a:r>
                        <a:rPr lang="en-GB" sz="2000" baseline="0" dirty="0">
                          <a:solidFill>
                            <a:schemeClr val="accent1">
                              <a:lumMod val="50000"/>
                            </a:schemeClr>
                          </a:solidFill>
                        </a:rPr>
                        <a:t> </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dirty="0"/>
                    </a:p>
                  </a:txBody>
                  <a:tcPr>
                    <a:solidFill>
                      <a:schemeClr val="accent2"/>
                    </a:solidFill>
                  </a:tcPr>
                </a:tc>
                <a:tc>
                  <a:txBody>
                    <a:bodyPr/>
                    <a:lstStyle/>
                    <a:p>
                      <a:endParaRPr lang="en-GB" dirty="0"/>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5077766"/>
                  </a:ext>
                </a:extLst>
              </a:tr>
              <a:tr h="516981">
                <a:tc>
                  <a:txBody>
                    <a:bodyPr/>
                    <a:lstStyle/>
                    <a:p>
                      <a:r>
                        <a:rPr lang="en-GB" sz="2000">
                          <a:solidFill>
                            <a:schemeClr val="accent1">
                              <a:lumMod val="50000"/>
                            </a:schemeClr>
                          </a:solidFill>
                        </a:rPr>
                        <a:t>donner</a:t>
                      </a:r>
                    </a:p>
                  </a:txBody>
                  <a:tcPr/>
                </a:tc>
                <a:tc>
                  <a:txBody>
                    <a:bodyPr/>
                    <a:lstStyle/>
                    <a:p>
                      <a:endParaRPr lang="en-GB" sz="2000">
                        <a:solidFill>
                          <a:schemeClr val="accent1">
                            <a:lumMod val="50000"/>
                          </a:schemeClr>
                        </a:solidFill>
                      </a:endParaRPr>
                    </a:p>
                  </a:txBody>
                  <a:tcPr/>
                </a:tc>
                <a:tc>
                  <a:txBody>
                    <a:bodyPr/>
                    <a:lstStyle/>
                    <a:p>
                      <a:endParaRPr lang="en-GB" dirty="0"/>
                    </a:p>
                  </a:txBody>
                  <a:tcPr anchor="ctr">
                    <a:solidFill>
                      <a:schemeClr val="accent2"/>
                    </a:solidFill>
                  </a:tcPr>
                </a:tc>
                <a:tc>
                  <a:txBody>
                    <a:bodyPr/>
                    <a:lstStyle/>
                    <a:p>
                      <a:endParaRPr lang="en-GB" dirty="0"/>
                    </a:p>
                  </a:txBody>
                  <a:tcPr anchor="ct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77540589"/>
                  </a:ext>
                </a:extLst>
              </a:tr>
              <a:tr h="516981">
                <a:tc>
                  <a:txBody>
                    <a:bodyPr/>
                    <a:lstStyle/>
                    <a:p>
                      <a:r>
                        <a:rPr lang="en-GB" sz="2000">
                          <a:solidFill>
                            <a:schemeClr val="accent1">
                              <a:lumMod val="50000"/>
                            </a:schemeClr>
                          </a:solidFill>
                        </a:rPr>
                        <a:t>changer</a:t>
                      </a:r>
                    </a:p>
                  </a:txBody>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gagner</a:t>
                      </a:r>
                      <a:r>
                        <a:rPr lang="en-GB" sz="2000" dirty="0">
                          <a:solidFill>
                            <a:schemeClr val="accent1">
                              <a:lumMod val="50000"/>
                            </a:schemeClr>
                          </a:solidFill>
                        </a:rPr>
                        <a:t> </a:t>
                      </a: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solidFill>
                      <a:schemeClr val="accent2"/>
                    </a:solidFill>
                  </a:tcPr>
                </a:tc>
                <a:extLst>
                  <a:ext uri="{0D108BD9-81ED-4DB2-BD59-A6C34878D82A}">
                    <a16:rowId xmlns:a16="http://schemas.microsoft.com/office/drawing/2014/main" val="3230533084"/>
                  </a:ext>
                </a:extLst>
              </a:tr>
              <a:tr h="516981">
                <a:tc>
                  <a:txBody>
                    <a:bodyPr/>
                    <a:lstStyle/>
                    <a:p>
                      <a:r>
                        <a:rPr lang="en-GB" sz="2000">
                          <a:solidFill>
                            <a:schemeClr val="accent1">
                              <a:lumMod val="50000"/>
                            </a:schemeClr>
                          </a:solidFill>
                        </a:rPr>
                        <a:t>demander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113769892"/>
                  </a:ext>
                </a:extLst>
              </a:tr>
              <a:tr h="516981">
                <a:tc>
                  <a:txBody>
                    <a:bodyPr/>
                    <a:lstStyle/>
                    <a:p>
                      <a:r>
                        <a:rPr lang="en-GB" sz="2000" dirty="0" err="1">
                          <a:solidFill>
                            <a:srgbClr val="115076"/>
                          </a:solidFill>
                        </a:rPr>
                        <a:t>préparer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dirty="0">
                        <a:solidFill>
                          <a:schemeClr val="accent1">
                            <a:lumMod val="50000"/>
                          </a:schemeClr>
                        </a:solidFill>
                      </a:endParaRPr>
                    </a:p>
                  </a:txBody>
                  <a:tcPr>
                    <a:solidFill>
                      <a:schemeClr val="accent2"/>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774053239"/>
                  </a:ext>
                </a:extLst>
              </a:tr>
            </a:tbl>
          </a:graphicData>
        </a:graphic>
      </p:graphicFrame>
      <p:sp>
        <p:nvSpPr>
          <p:cNvPr id="3" name="Rounded Rectangle 46">
            <a:extLst>
              <a:ext uri="{FF2B5EF4-FFF2-40B4-BE49-F238E27FC236}">
                <a16:creationId xmlns:a16="http://schemas.microsoft.com/office/drawing/2014/main" id="{FBC5E1CA-A8CC-402A-9A85-8F4C01E8382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786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Bataille</a:t>
            </a:r>
            <a:r>
              <a:rPr lang="en-GB" sz="3600" b="1" dirty="0">
                <a:solidFill>
                  <a:schemeClr val="bg1"/>
                </a:solidFill>
              </a:rPr>
              <a:t> </a:t>
            </a:r>
            <a:r>
              <a:rPr lang="en-GB" sz="3600" b="1" dirty="0" err="1">
                <a:solidFill>
                  <a:schemeClr val="bg1"/>
                </a:solidFill>
              </a:rPr>
              <a:t>navalle</a:t>
            </a:r>
            <a:r>
              <a:rPr lang="en-GB" sz="3600" b="1" dirty="0">
                <a:solidFill>
                  <a:schemeClr val="bg1"/>
                </a:solidFill>
              </a:rPr>
              <a:t> (B)</a:t>
            </a:r>
          </a:p>
        </p:txBody>
      </p:sp>
      <p:graphicFrame>
        <p:nvGraphicFramePr>
          <p:cNvPr id="2" name="Table 2">
            <a:extLst>
              <a:ext uri="{FF2B5EF4-FFF2-40B4-BE49-F238E27FC236}">
                <a16:creationId xmlns:a16="http://schemas.microsoft.com/office/drawing/2014/main" id="{C44DAD2C-6DA5-4F6D-B3C8-7E6FAADE6E74}"/>
              </a:ext>
            </a:extLst>
          </p:cNvPr>
          <p:cNvGraphicFramePr>
            <a:graphicFrameLocks noGrp="1"/>
          </p:cNvGraphicFramePr>
          <p:nvPr>
            <p:extLst>
              <p:ext uri="{D42A27DB-BD31-4B8C-83A1-F6EECF244321}">
                <p14:modId xmlns:p14="http://schemas.microsoft.com/office/powerpoint/2010/main" val="3295418897"/>
              </p:ext>
            </p:extLst>
          </p:nvPr>
        </p:nvGraphicFramePr>
        <p:xfrm>
          <a:off x="567488" y="1322358"/>
          <a:ext cx="11057022"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gridCol w="890337">
                  <a:extLst>
                    <a:ext uri="{9D8B030D-6E8A-4147-A177-3AD203B41FA5}">
                      <a16:colId xmlns:a16="http://schemas.microsoft.com/office/drawing/2014/main" val="398042277"/>
                    </a:ext>
                  </a:extLst>
                </a:gridCol>
                <a:gridCol w="890337">
                  <a:extLst>
                    <a:ext uri="{9D8B030D-6E8A-4147-A177-3AD203B41FA5}">
                      <a16:colId xmlns:a16="http://schemas.microsoft.com/office/drawing/2014/main" val="344572469"/>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tc>
                <a:tc>
                  <a:txBody>
                    <a:bodyPr/>
                    <a:lstStyle/>
                    <a:p>
                      <a:pPr algn="ctr"/>
                      <a:r>
                        <a:rPr lang="en-GB" sz="2000" dirty="0" err="1">
                          <a:solidFill>
                            <a:schemeClr val="accent1">
                              <a:lumMod val="50000"/>
                            </a:schemeClr>
                          </a:solidFill>
                        </a:rPr>
                        <a:t>L</a:t>
                      </a:r>
                      <a:r>
                        <a:rPr lang="en-GB" sz="1800" b="1" kern="1200" dirty="0" err="1">
                          <a:solidFill>
                            <a:schemeClr val="accent1">
                              <a:lumMod val="50000"/>
                            </a:schemeClr>
                          </a:solidFill>
                          <a:effectLst/>
                        </a:rPr>
                        <a:t>éa</a:t>
                      </a:r>
                      <a:r>
                        <a:rPr lang="en-GB" sz="1800" b="1" kern="1200" dirty="0">
                          <a:solidFill>
                            <a:schemeClr val="accent1">
                              <a:lumMod val="50000"/>
                            </a:schemeClr>
                          </a:solidFill>
                          <a:effectLst/>
                        </a:rPr>
                        <a:t> et Amir</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dirty="0" err="1">
                          <a:solidFill>
                            <a:schemeClr val="accent1">
                              <a:lumMod val="50000"/>
                            </a:schemeClr>
                          </a:solidFill>
                        </a:rPr>
                        <a:t>parler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0523769"/>
                  </a:ext>
                </a:extLst>
              </a:tr>
              <a:tr h="516981">
                <a:tc>
                  <a:txBody>
                    <a:bodyPr/>
                    <a:lstStyle/>
                    <a:p>
                      <a:r>
                        <a:rPr lang="en-GB" sz="2000" dirty="0" err="1">
                          <a:solidFill>
                            <a:schemeClr val="accent1">
                              <a:lumMod val="50000"/>
                            </a:schemeClr>
                          </a:solidFill>
                        </a:rPr>
                        <a:t>frapper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pPr algn="ctr"/>
                      <a:endParaRPr lang="en-GB" sz="2000" dirty="0">
                        <a:solidFill>
                          <a:schemeClr val="accent1">
                            <a:lumMod val="50000"/>
                          </a:schemeClr>
                        </a:solidFill>
                      </a:endParaRPr>
                    </a:p>
                  </a:txBody>
                  <a:tcPr>
                    <a:solidFill>
                      <a:srgbClr val="ED7D31"/>
                    </a:solidFill>
                  </a:tcPr>
                </a:tc>
                <a:tc>
                  <a:txBody>
                    <a:bodyPr/>
                    <a:lstStyle/>
                    <a:p>
                      <a:pPr algn="ctr"/>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arriver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solidFill>
                      <a:srgbClr val="ED7D31"/>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5077766"/>
                  </a:ext>
                </a:extLst>
              </a:tr>
              <a:tr h="516981">
                <a:tc>
                  <a:txBody>
                    <a:bodyPr/>
                    <a:lstStyle/>
                    <a:p>
                      <a:r>
                        <a:rPr lang="en-US" sz="2000" dirty="0" err="1">
                          <a:solidFill>
                            <a:srgbClr val="4472C4">
                              <a:lumMod val="50000"/>
                            </a:srgbClr>
                          </a:solidFill>
                        </a:rPr>
                        <a:t>écouter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77540589"/>
                  </a:ext>
                </a:extLst>
              </a:tr>
              <a:tr h="516981">
                <a:tc>
                  <a:txBody>
                    <a:bodyPr/>
                    <a:lstStyle/>
                    <a:p>
                      <a:r>
                        <a:rPr lang="en-US" sz="2000" dirty="0" err="1">
                          <a:solidFill>
                            <a:srgbClr val="4472C4">
                              <a:lumMod val="50000"/>
                            </a:srgbClr>
                          </a:solidFill>
                        </a:rPr>
                        <a:t>étudier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habiter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solidFill>
                      <a:srgbClr val="ED7D31"/>
                    </a:solid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solidFill>
                      <a:srgbClr val="ED7D31"/>
                    </a:solidFill>
                  </a:tcPr>
                </a:tc>
                <a:extLst>
                  <a:ext uri="{0D108BD9-81ED-4DB2-BD59-A6C34878D82A}">
                    <a16:rowId xmlns:a16="http://schemas.microsoft.com/office/drawing/2014/main" val="3230533084"/>
                  </a:ext>
                </a:extLst>
              </a:tr>
              <a:tr h="516981">
                <a:tc>
                  <a:txBody>
                    <a:bodyPr/>
                    <a:lstStyle/>
                    <a:p>
                      <a:r>
                        <a:rPr lang="en-GB" sz="2000" dirty="0" err="1">
                          <a:solidFill>
                            <a:schemeClr val="accent1">
                              <a:lumMod val="50000"/>
                            </a:schemeClr>
                          </a:solidFill>
                        </a:rPr>
                        <a:t>travailler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extLst>
                  <a:ext uri="{0D108BD9-81ED-4DB2-BD59-A6C34878D82A}">
                    <a16:rowId xmlns:a16="http://schemas.microsoft.com/office/drawing/2014/main" val="3113769892"/>
                  </a:ext>
                </a:extLst>
              </a:tr>
              <a:tr h="516981">
                <a:tc>
                  <a:txBody>
                    <a:bodyPr/>
                    <a:lstStyle/>
                    <a:p>
                      <a:r>
                        <a:rPr lang="en-GB" sz="2000" dirty="0" err="1">
                          <a:solidFill>
                            <a:schemeClr val="accent1">
                              <a:lumMod val="50000"/>
                            </a:schemeClr>
                          </a:solidFill>
                        </a:rPr>
                        <a:t>regarder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ED7D31"/>
                    </a:solidFill>
                  </a:tcPr>
                </a:tc>
                <a:extLst>
                  <a:ext uri="{0D108BD9-81ED-4DB2-BD59-A6C34878D82A}">
                    <a16:rowId xmlns:a16="http://schemas.microsoft.com/office/drawing/2014/main" val="2774053239"/>
                  </a:ext>
                </a:extLst>
              </a:tr>
            </a:tbl>
          </a:graphicData>
        </a:graphic>
      </p:graphicFrame>
      <p:sp>
        <p:nvSpPr>
          <p:cNvPr id="3" name="Rounded Rectangle 46">
            <a:extLst>
              <a:ext uri="{FF2B5EF4-FFF2-40B4-BE49-F238E27FC236}">
                <a16:creationId xmlns:a16="http://schemas.microsoft.com/office/drawing/2014/main" id="{3C88DD02-7376-49D7-A06C-0B7240685A4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6251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graphicFrame>
        <p:nvGraphicFramePr>
          <p:cNvPr id="2" name="Table 2">
            <a:extLst>
              <a:ext uri="{FF2B5EF4-FFF2-40B4-BE49-F238E27FC236}">
                <a16:creationId xmlns:a16="http://schemas.microsoft.com/office/drawing/2014/main" id="{C44DAD2C-6DA5-4F6D-B3C8-7E6FAADE6E74}"/>
              </a:ext>
            </a:extLst>
          </p:cNvPr>
          <p:cNvGraphicFramePr>
            <a:graphicFrameLocks noGrp="1"/>
          </p:cNvGraphicFramePr>
          <p:nvPr>
            <p:extLst>
              <p:ext uri="{D42A27DB-BD31-4B8C-83A1-F6EECF244321}">
                <p14:modId xmlns:p14="http://schemas.microsoft.com/office/powerpoint/2010/main" val="2845789353"/>
              </p:ext>
            </p:extLst>
          </p:nvPr>
        </p:nvGraphicFramePr>
        <p:xfrm>
          <a:off x="567488" y="1322358"/>
          <a:ext cx="11057022"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gridCol w="890337">
                  <a:extLst>
                    <a:ext uri="{9D8B030D-6E8A-4147-A177-3AD203B41FA5}">
                      <a16:colId xmlns:a16="http://schemas.microsoft.com/office/drawing/2014/main" val="398042277"/>
                    </a:ext>
                  </a:extLst>
                </a:gridCol>
                <a:gridCol w="890337">
                  <a:extLst>
                    <a:ext uri="{9D8B030D-6E8A-4147-A177-3AD203B41FA5}">
                      <a16:colId xmlns:a16="http://schemas.microsoft.com/office/drawing/2014/main" val="344572469"/>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tc>
                <a:tc>
                  <a:txBody>
                    <a:bodyPr/>
                    <a:lstStyle/>
                    <a:p>
                      <a:pPr algn="ctr"/>
                      <a:r>
                        <a:rPr lang="en-GB" sz="2000" dirty="0" err="1">
                          <a:solidFill>
                            <a:schemeClr val="accent1">
                              <a:lumMod val="50000"/>
                            </a:schemeClr>
                          </a:solidFill>
                        </a:rPr>
                        <a:t>L</a:t>
                      </a:r>
                      <a:r>
                        <a:rPr lang="en-GB" sz="1800" b="1" kern="1200" dirty="0" err="1">
                          <a:solidFill>
                            <a:schemeClr val="accent1">
                              <a:lumMod val="50000"/>
                            </a:schemeClr>
                          </a:solidFill>
                          <a:effectLst/>
                        </a:rPr>
                        <a:t>éa</a:t>
                      </a:r>
                      <a:r>
                        <a:rPr lang="en-GB" sz="1800" b="1" kern="1200" dirty="0">
                          <a:solidFill>
                            <a:schemeClr val="accent1">
                              <a:lumMod val="50000"/>
                            </a:schemeClr>
                          </a:solidFill>
                          <a:effectLst/>
                        </a:rPr>
                        <a:t> et Amir</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a:solidFill>
                            <a:schemeClr val="accent1">
                              <a:lumMod val="50000"/>
                            </a:schemeClr>
                          </a:solidFill>
                        </a:rPr>
                        <a:t>jouer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extLst>
                  <a:ext uri="{0D108BD9-81ED-4DB2-BD59-A6C34878D82A}">
                    <a16:rowId xmlns:a16="http://schemas.microsoft.com/office/drawing/2014/main" val="340523769"/>
                  </a:ext>
                </a:extLst>
              </a:tr>
              <a:tr h="516981">
                <a:tc>
                  <a:txBody>
                    <a:bodyPr/>
                    <a:lstStyle/>
                    <a:p>
                      <a:r>
                        <a:rPr lang="en-GB" sz="2000">
                          <a:solidFill>
                            <a:schemeClr val="accent1">
                              <a:lumMod val="50000"/>
                            </a:schemeClr>
                          </a:solidFill>
                        </a:rPr>
                        <a:t>rester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noFill/>
                  </a:tcPr>
                </a:tc>
                <a:tc>
                  <a:txBody>
                    <a:bodyPr/>
                    <a:lstStyle/>
                    <a:p>
                      <a:endParaRPr lang="en-GB"/>
                    </a:p>
                  </a:txBody>
                  <a:tcPr>
                    <a:noFill/>
                  </a:tcPr>
                </a:tc>
                <a:tc>
                  <a:txBody>
                    <a:bodyPr/>
                    <a:lstStyle/>
                    <a:p>
                      <a:endParaRPr lang="en-GB"/>
                    </a:p>
                  </a:txBody>
                  <a:tcPr>
                    <a:noFill/>
                  </a:tcPr>
                </a:tc>
                <a:tc>
                  <a:txBody>
                    <a:bodyPr/>
                    <a:lstStyle/>
                    <a:p>
                      <a:endParaRPr lang="en-GB" dirty="0"/>
                    </a:p>
                  </a:txBody>
                  <a:tcPr anchor="ctr">
                    <a:noFill/>
                  </a:tcPr>
                </a:tc>
                <a:tc>
                  <a:txBody>
                    <a:bodyPr/>
                    <a:lstStyle/>
                    <a:p>
                      <a:endParaRPr lang="en-GB" dirty="0"/>
                    </a:p>
                  </a:txBody>
                  <a:tcPr anchor="ctr">
                    <a:noFill/>
                  </a:tcPr>
                </a:tc>
                <a:tc>
                  <a:txBody>
                    <a:bodyPr/>
                    <a:lstStyle/>
                    <a:p>
                      <a:endParaRPr lang="en-GB" dirty="0"/>
                    </a:p>
                  </a:txBody>
                  <a:tcPr anchor="ctr">
                    <a:noFill/>
                  </a:tcPr>
                </a:tc>
                <a:tc>
                  <a:txBody>
                    <a:bodyPr/>
                    <a:lstStyle/>
                    <a:p>
                      <a:endParaRPr lang="en-GB" dirty="0"/>
                    </a:p>
                  </a:txBody>
                  <a:tcPr anchor="ctr">
                    <a:noFill/>
                  </a:tcPr>
                </a:tc>
                <a:tc>
                  <a:txBody>
                    <a:bodyPr/>
                    <a:lstStyle/>
                    <a:p>
                      <a:endParaRPr lang="en-GB" sz="2000" dirty="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montrer</a:t>
                      </a:r>
                      <a:r>
                        <a:rPr lang="en-GB" sz="2000" baseline="0" dirty="0">
                          <a:solidFill>
                            <a:schemeClr val="accent1">
                              <a:lumMod val="50000"/>
                            </a:schemeClr>
                          </a:solidFill>
                        </a:rPr>
                        <a:t> </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dirty="0"/>
                    </a:p>
                  </a:txBody>
                  <a:tcPr>
                    <a:solidFill>
                      <a:srgbClr val="FBE5D6"/>
                    </a:solidFill>
                  </a:tcPr>
                </a:tc>
                <a:tc>
                  <a:txBody>
                    <a:bodyPr/>
                    <a:lstStyle/>
                    <a:p>
                      <a:endParaRPr lang="en-GB" dirty="0"/>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extLst>
                  <a:ext uri="{0D108BD9-81ED-4DB2-BD59-A6C34878D82A}">
                    <a16:rowId xmlns:a16="http://schemas.microsoft.com/office/drawing/2014/main" val="2185077766"/>
                  </a:ext>
                </a:extLst>
              </a:tr>
              <a:tr h="516981">
                <a:tc>
                  <a:txBody>
                    <a:bodyPr/>
                    <a:lstStyle/>
                    <a:p>
                      <a:r>
                        <a:rPr lang="en-GB" sz="2000">
                          <a:solidFill>
                            <a:schemeClr val="accent1">
                              <a:lumMod val="50000"/>
                            </a:schemeClr>
                          </a:solidFill>
                        </a:rPr>
                        <a:t>donner</a:t>
                      </a:r>
                    </a:p>
                  </a:txBody>
                  <a:tcPr/>
                </a:tc>
                <a:tc>
                  <a:txBody>
                    <a:bodyPr/>
                    <a:lstStyle/>
                    <a:p>
                      <a:endParaRPr lang="en-GB" sz="2000">
                        <a:solidFill>
                          <a:schemeClr val="accent1">
                            <a:lumMod val="50000"/>
                          </a:schemeClr>
                        </a:solidFill>
                      </a:endParaRPr>
                    </a:p>
                  </a:txBody>
                  <a:tcPr>
                    <a:noFill/>
                  </a:tcPr>
                </a:tc>
                <a:tc>
                  <a:txBody>
                    <a:bodyPr/>
                    <a:lstStyle/>
                    <a:p>
                      <a:endParaRPr lang="en-GB" dirty="0"/>
                    </a:p>
                  </a:txBody>
                  <a:tcPr anchor="ctr">
                    <a:noFill/>
                  </a:tcPr>
                </a:tc>
                <a:tc>
                  <a:txBody>
                    <a:bodyPr/>
                    <a:lstStyle/>
                    <a:p>
                      <a:endParaRPr lang="en-GB" dirty="0"/>
                    </a:p>
                  </a:txBody>
                  <a:tcPr anchor="ct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extLst>
                  <a:ext uri="{0D108BD9-81ED-4DB2-BD59-A6C34878D82A}">
                    <a16:rowId xmlns:a16="http://schemas.microsoft.com/office/drawing/2014/main" val="77540589"/>
                  </a:ext>
                </a:extLst>
              </a:tr>
              <a:tr h="516981">
                <a:tc>
                  <a:txBody>
                    <a:bodyPr/>
                    <a:lstStyle/>
                    <a:p>
                      <a:r>
                        <a:rPr lang="en-GB" sz="2000">
                          <a:solidFill>
                            <a:schemeClr val="accent1">
                              <a:lumMod val="50000"/>
                            </a:schemeClr>
                          </a:solidFill>
                        </a:rPr>
                        <a:t>changer</a:t>
                      </a:r>
                    </a:p>
                  </a:txBody>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gagner</a:t>
                      </a:r>
                      <a:r>
                        <a:rPr lang="en-GB" sz="2000" dirty="0">
                          <a:solidFill>
                            <a:schemeClr val="accent1">
                              <a:lumMod val="50000"/>
                            </a:schemeClr>
                          </a:solidFill>
                        </a:rPr>
                        <a:t> </a:t>
                      </a:r>
                    </a:p>
                  </a:txBody>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extLst>
                  <a:ext uri="{0D108BD9-81ED-4DB2-BD59-A6C34878D82A}">
                    <a16:rowId xmlns:a16="http://schemas.microsoft.com/office/drawing/2014/main" val="3230533084"/>
                  </a:ext>
                </a:extLst>
              </a:tr>
              <a:tr h="516981">
                <a:tc>
                  <a:txBody>
                    <a:bodyPr/>
                    <a:lstStyle/>
                    <a:p>
                      <a:r>
                        <a:rPr lang="en-GB" sz="2000">
                          <a:solidFill>
                            <a:schemeClr val="accent1">
                              <a:lumMod val="50000"/>
                            </a:schemeClr>
                          </a:solidFill>
                        </a:rPr>
                        <a:t>demander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tc>
                  <a:txBody>
                    <a:bodyPr/>
                    <a:lstStyle/>
                    <a:p>
                      <a:endParaRPr lang="en-GB" sz="2000" dirty="0">
                        <a:solidFill>
                          <a:schemeClr val="accent1">
                            <a:lumMod val="50000"/>
                          </a:schemeClr>
                        </a:solidFill>
                      </a:endParaRPr>
                    </a:p>
                  </a:txBody>
                  <a:tcPr>
                    <a:solidFill>
                      <a:srgbClr val="FBE5D6"/>
                    </a:solidFill>
                  </a:tcPr>
                </a:tc>
                <a:extLst>
                  <a:ext uri="{0D108BD9-81ED-4DB2-BD59-A6C34878D82A}">
                    <a16:rowId xmlns:a16="http://schemas.microsoft.com/office/drawing/2014/main" val="3113769892"/>
                  </a:ext>
                </a:extLst>
              </a:tr>
              <a:tr h="516981">
                <a:tc>
                  <a:txBody>
                    <a:bodyPr/>
                    <a:lstStyle/>
                    <a:p>
                      <a:r>
                        <a:rPr lang="en-GB" sz="2000" dirty="0" err="1">
                          <a:solidFill>
                            <a:srgbClr val="115076"/>
                          </a:solidFill>
                        </a:rPr>
                        <a:t>préparer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extLst>
                  <a:ext uri="{0D108BD9-81ED-4DB2-BD59-A6C34878D82A}">
                    <a16:rowId xmlns:a16="http://schemas.microsoft.com/office/drawing/2014/main" val="2774053239"/>
                  </a:ext>
                </a:extLst>
              </a:tr>
            </a:tbl>
          </a:graphicData>
        </a:graphic>
      </p:graphicFrame>
      <p:sp>
        <p:nvSpPr>
          <p:cNvPr id="5" name="Rounded Rectangle 46">
            <a:extLst>
              <a:ext uri="{FF2B5EF4-FFF2-40B4-BE49-F238E27FC236}">
                <a16:creationId xmlns:a16="http://schemas.microsoft.com/office/drawing/2014/main" id="{FDC205DE-38CC-40FD-BF23-A8B4943CB30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83140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Partenaire</a:t>
            </a:r>
            <a:r>
              <a:rPr lang="en-GB" sz="3600" b="1">
                <a:solidFill>
                  <a:schemeClr val="bg1"/>
                </a:solidFill>
              </a:rPr>
              <a:t> B</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C44DAD2C-6DA5-4F6D-B3C8-7E6FAADE6E74}"/>
              </a:ext>
            </a:extLst>
          </p:cNvPr>
          <p:cNvGraphicFramePr>
            <a:graphicFrameLocks noGrp="1"/>
          </p:cNvGraphicFramePr>
          <p:nvPr>
            <p:extLst>
              <p:ext uri="{D42A27DB-BD31-4B8C-83A1-F6EECF244321}">
                <p14:modId xmlns:p14="http://schemas.microsoft.com/office/powerpoint/2010/main" val="485082555"/>
              </p:ext>
            </p:extLst>
          </p:nvPr>
        </p:nvGraphicFramePr>
        <p:xfrm>
          <a:off x="567488" y="1322358"/>
          <a:ext cx="11057022" cy="4861872"/>
        </p:xfrm>
        <a:graphic>
          <a:graphicData uri="http://schemas.openxmlformats.org/drawingml/2006/table">
            <a:tbl>
              <a:tblPr firstRow="1" bandRow="1">
                <a:tableStyleId>{5DA37D80-6434-44D0-A028-1B22A696006F}</a:tableStyleId>
              </a:tblPr>
              <a:tblGrid>
                <a:gridCol w="2153652">
                  <a:extLst>
                    <a:ext uri="{9D8B030D-6E8A-4147-A177-3AD203B41FA5}">
                      <a16:colId xmlns:a16="http://schemas.microsoft.com/office/drawing/2014/main" val="1261755680"/>
                    </a:ext>
                  </a:extLst>
                </a:gridCol>
                <a:gridCol w="890337">
                  <a:extLst>
                    <a:ext uri="{9D8B030D-6E8A-4147-A177-3AD203B41FA5}">
                      <a16:colId xmlns:a16="http://schemas.microsoft.com/office/drawing/2014/main" val="1532292974"/>
                    </a:ext>
                  </a:extLst>
                </a:gridCol>
                <a:gridCol w="890337">
                  <a:extLst>
                    <a:ext uri="{9D8B030D-6E8A-4147-A177-3AD203B41FA5}">
                      <a16:colId xmlns:a16="http://schemas.microsoft.com/office/drawing/2014/main" val="4284626550"/>
                    </a:ext>
                  </a:extLst>
                </a:gridCol>
                <a:gridCol w="890337">
                  <a:extLst>
                    <a:ext uri="{9D8B030D-6E8A-4147-A177-3AD203B41FA5}">
                      <a16:colId xmlns:a16="http://schemas.microsoft.com/office/drawing/2014/main" val="4073825576"/>
                    </a:ext>
                  </a:extLst>
                </a:gridCol>
                <a:gridCol w="890337">
                  <a:extLst>
                    <a:ext uri="{9D8B030D-6E8A-4147-A177-3AD203B41FA5}">
                      <a16:colId xmlns:a16="http://schemas.microsoft.com/office/drawing/2014/main" val="3448739682"/>
                    </a:ext>
                  </a:extLst>
                </a:gridCol>
                <a:gridCol w="890337">
                  <a:extLst>
                    <a:ext uri="{9D8B030D-6E8A-4147-A177-3AD203B41FA5}">
                      <a16:colId xmlns:a16="http://schemas.microsoft.com/office/drawing/2014/main" val="2504523727"/>
                    </a:ext>
                  </a:extLst>
                </a:gridCol>
                <a:gridCol w="890337">
                  <a:extLst>
                    <a:ext uri="{9D8B030D-6E8A-4147-A177-3AD203B41FA5}">
                      <a16:colId xmlns:a16="http://schemas.microsoft.com/office/drawing/2014/main" val="2057991150"/>
                    </a:ext>
                  </a:extLst>
                </a:gridCol>
                <a:gridCol w="890337">
                  <a:extLst>
                    <a:ext uri="{9D8B030D-6E8A-4147-A177-3AD203B41FA5}">
                      <a16:colId xmlns:a16="http://schemas.microsoft.com/office/drawing/2014/main" val="408176049"/>
                    </a:ext>
                  </a:extLst>
                </a:gridCol>
                <a:gridCol w="890337">
                  <a:extLst>
                    <a:ext uri="{9D8B030D-6E8A-4147-A177-3AD203B41FA5}">
                      <a16:colId xmlns:a16="http://schemas.microsoft.com/office/drawing/2014/main" val="3177198214"/>
                    </a:ext>
                  </a:extLst>
                </a:gridCol>
                <a:gridCol w="890337">
                  <a:extLst>
                    <a:ext uri="{9D8B030D-6E8A-4147-A177-3AD203B41FA5}">
                      <a16:colId xmlns:a16="http://schemas.microsoft.com/office/drawing/2014/main" val="398042277"/>
                    </a:ext>
                  </a:extLst>
                </a:gridCol>
                <a:gridCol w="890337">
                  <a:extLst>
                    <a:ext uri="{9D8B030D-6E8A-4147-A177-3AD203B41FA5}">
                      <a16:colId xmlns:a16="http://schemas.microsoft.com/office/drawing/2014/main" val="344572469"/>
                    </a:ext>
                  </a:extLst>
                </a:gridCol>
              </a:tblGrid>
              <a:tr h="726024">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je</a:t>
                      </a: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nous</a:t>
                      </a:r>
                    </a:p>
                  </a:txBody>
                  <a:tcPr/>
                </a:tc>
                <a:tc>
                  <a:txBody>
                    <a:bodyPr/>
                    <a:lstStyle/>
                    <a:p>
                      <a:pPr algn="ctr"/>
                      <a:r>
                        <a:rPr lang="en-GB" sz="2000" dirty="0" err="1">
                          <a:solidFill>
                            <a:schemeClr val="accent1">
                              <a:lumMod val="50000"/>
                            </a:schemeClr>
                          </a:solidFill>
                        </a:rPr>
                        <a:t>vous</a:t>
                      </a: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ils</a:t>
                      </a: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elles</a:t>
                      </a: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tc>
                <a:tc>
                  <a:txBody>
                    <a:bodyPr/>
                    <a:lstStyle/>
                    <a:p>
                      <a:pPr algn="ctr"/>
                      <a:r>
                        <a:rPr lang="en-GB" sz="2000" dirty="0" err="1">
                          <a:solidFill>
                            <a:schemeClr val="accent1">
                              <a:lumMod val="50000"/>
                            </a:schemeClr>
                          </a:solidFill>
                        </a:rPr>
                        <a:t>L</a:t>
                      </a:r>
                      <a:r>
                        <a:rPr lang="en-GB" sz="1800" b="1" kern="1200" dirty="0" err="1">
                          <a:solidFill>
                            <a:schemeClr val="accent1">
                              <a:lumMod val="50000"/>
                            </a:schemeClr>
                          </a:solidFill>
                          <a:effectLst/>
                        </a:rPr>
                        <a:t>éa</a:t>
                      </a:r>
                      <a:r>
                        <a:rPr lang="en-GB" sz="1800" b="1" kern="1200" dirty="0">
                          <a:solidFill>
                            <a:schemeClr val="accent1">
                              <a:lumMod val="50000"/>
                            </a:schemeClr>
                          </a:solidFill>
                          <a:effectLst/>
                        </a:rPr>
                        <a:t> et Amir</a:t>
                      </a:r>
                      <a:endParaRPr lang="en-GB" sz="2000" dirty="0">
                        <a:solidFill>
                          <a:schemeClr val="accent1">
                            <a:lumMod val="50000"/>
                          </a:schemeClr>
                        </a:solidFill>
                      </a:endParaRPr>
                    </a:p>
                  </a:txBody>
                  <a:tcPr/>
                </a:tc>
                <a:extLst>
                  <a:ext uri="{0D108BD9-81ED-4DB2-BD59-A6C34878D82A}">
                    <a16:rowId xmlns:a16="http://schemas.microsoft.com/office/drawing/2014/main" val="2644714389"/>
                  </a:ext>
                </a:extLst>
              </a:tr>
              <a:tr h="516981">
                <a:tc>
                  <a:txBody>
                    <a:bodyPr/>
                    <a:lstStyle/>
                    <a:p>
                      <a:r>
                        <a:rPr lang="en-GB" sz="2000" dirty="0" err="1">
                          <a:solidFill>
                            <a:schemeClr val="accent1">
                              <a:lumMod val="50000"/>
                            </a:schemeClr>
                          </a:solidFill>
                        </a:rPr>
                        <a:t>parler</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0523769"/>
                  </a:ext>
                </a:extLst>
              </a:tr>
              <a:tr h="516981">
                <a:tc>
                  <a:txBody>
                    <a:bodyPr/>
                    <a:lstStyle/>
                    <a:p>
                      <a:r>
                        <a:rPr lang="en-GB" sz="2000" dirty="0" err="1">
                          <a:solidFill>
                            <a:schemeClr val="accent1">
                              <a:lumMod val="50000"/>
                            </a:schemeClr>
                          </a:solidFill>
                        </a:rPr>
                        <a:t>frapper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3816335292"/>
                  </a:ext>
                </a:extLst>
              </a:tr>
              <a:tr h="516981">
                <a:tc>
                  <a:txBody>
                    <a:bodyPr/>
                    <a:lstStyle/>
                    <a:p>
                      <a:r>
                        <a:rPr lang="en-GB" sz="2000" dirty="0" err="1">
                          <a:solidFill>
                            <a:schemeClr val="accent1">
                              <a:lumMod val="50000"/>
                            </a:schemeClr>
                          </a:solidFill>
                        </a:rPr>
                        <a:t>arriver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5077766"/>
                  </a:ext>
                </a:extLst>
              </a:tr>
              <a:tr h="516981">
                <a:tc>
                  <a:txBody>
                    <a:bodyPr/>
                    <a:lstStyle/>
                    <a:p>
                      <a:r>
                        <a:rPr lang="en-US" sz="2000" dirty="0" err="1">
                          <a:solidFill>
                            <a:srgbClr val="4472C4">
                              <a:lumMod val="50000"/>
                            </a:srgbClr>
                          </a:solidFill>
                        </a:rPr>
                        <a:t>écouter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77540589"/>
                  </a:ext>
                </a:extLst>
              </a:tr>
              <a:tr h="516981">
                <a:tc>
                  <a:txBody>
                    <a:bodyPr/>
                    <a:lstStyle/>
                    <a:p>
                      <a:r>
                        <a:rPr lang="en-US" sz="2000" dirty="0" err="1">
                          <a:solidFill>
                            <a:srgbClr val="4472C4">
                              <a:lumMod val="50000"/>
                            </a:srgbClr>
                          </a:solidFill>
                        </a:rPr>
                        <a:t>étudier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22790953"/>
                  </a:ext>
                </a:extLst>
              </a:tr>
              <a:tr h="516981">
                <a:tc>
                  <a:txBody>
                    <a:bodyPr/>
                    <a:lstStyle/>
                    <a:p>
                      <a:r>
                        <a:rPr lang="en-GB" sz="2000" dirty="0" err="1">
                          <a:solidFill>
                            <a:schemeClr val="accent1">
                              <a:lumMod val="50000"/>
                            </a:schemeClr>
                          </a:solidFill>
                        </a:rPr>
                        <a:t>habiter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tc>
                  <a:txBody>
                    <a:bodyPr/>
                    <a:lstStyle/>
                    <a:p>
                      <a:endParaRPr lang="en-GB" sz="2000" dirty="0">
                        <a:solidFill>
                          <a:schemeClr val="accent1">
                            <a:lumMod val="50000"/>
                          </a:schemeClr>
                        </a:solidFill>
                      </a:endParaRPr>
                    </a:p>
                  </a:txBody>
                  <a:tcPr>
                    <a:noFill/>
                  </a:tcPr>
                </a:tc>
                <a:extLst>
                  <a:ext uri="{0D108BD9-81ED-4DB2-BD59-A6C34878D82A}">
                    <a16:rowId xmlns:a16="http://schemas.microsoft.com/office/drawing/2014/main" val="3230533084"/>
                  </a:ext>
                </a:extLst>
              </a:tr>
              <a:tr h="516981">
                <a:tc>
                  <a:txBody>
                    <a:bodyPr/>
                    <a:lstStyle/>
                    <a:p>
                      <a:r>
                        <a:rPr lang="en-GB" sz="2000" dirty="0" err="1">
                          <a:solidFill>
                            <a:schemeClr val="accent1">
                              <a:lumMod val="50000"/>
                            </a:schemeClr>
                          </a:solidFill>
                        </a:rPr>
                        <a:t>travailler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113769892"/>
                  </a:ext>
                </a:extLst>
              </a:tr>
              <a:tr h="516981">
                <a:tc>
                  <a:txBody>
                    <a:bodyPr/>
                    <a:lstStyle/>
                    <a:p>
                      <a:r>
                        <a:rPr lang="en-GB" sz="2000" dirty="0" err="1">
                          <a:solidFill>
                            <a:schemeClr val="accent1">
                              <a:lumMod val="50000"/>
                            </a:schemeClr>
                          </a:solidFill>
                        </a:rPr>
                        <a:t>regarder</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774053239"/>
                  </a:ext>
                </a:extLst>
              </a:tr>
            </a:tbl>
          </a:graphicData>
        </a:graphic>
      </p:graphicFrame>
    </p:spTree>
    <p:extLst>
      <p:ext uri="{BB962C8B-B14F-4D97-AF65-F5344CB8AC3E}">
        <p14:creationId xmlns:p14="http://schemas.microsoft.com/office/powerpoint/2010/main" val="3637370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fontScale="90000"/>
          </a:bodyPr>
          <a:lstStyle/>
          <a:p>
            <a:r>
              <a:rPr lang="fr-FR" sz="3600" b="1" dirty="0">
                <a:solidFill>
                  <a:schemeClr val="bg1"/>
                </a:solidFill>
              </a:rPr>
              <a:t>Le verbe et ses prépositions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59218" y="1163992"/>
            <a:ext cx="11860329" cy="461665"/>
          </a:xfrm>
          <a:prstGeom prst="rect">
            <a:avLst/>
          </a:prstGeom>
          <a:noFill/>
        </p:spPr>
        <p:txBody>
          <a:bodyPr wrap="square" rtlCol="0">
            <a:spAutoFit/>
          </a:bodyPr>
          <a:lstStyle/>
          <a:p>
            <a:pPr lvl="0"/>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verbs need to be followed by a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prepostion</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 English, but not in French:</a:t>
            </a:r>
          </a:p>
        </p:txBody>
      </p:sp>
      <p:sp>
        <p:nvSpPr>
          <p:cNvPr id="10" name="TextBox 9">
            <a:extLst>
              <a:ext uri="{FF2B5EF4-FFF2-40B4-BE49-F238E27FC236}">
                <a16:creationId xmlns:a16="http://schemas.microsoft.com/office/drawing/2014/main" id="{AB8EAC90-3AA7-4229-8B3B-56250535B79A}"/>
              </a:ext>
            </a:extLst>
          </p:cNvPr>
          <p:cNvSpPr txBox="1"/>
          <p:nvPr/>
        </p:nvSpPr>
        <p:spPr>
          <a:xfrm>
            <a:off x="159218" y="1909346"/>
            <a:ext cx="1057598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listen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radio.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radio. (no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84802EB1-E897-4473-A2A9-C54BE94CA6A4}"/>
              </a:ext>
            </a:extLst>
          </p:cNvPr>
          <p:cNvSpPr txBox="1"/>
          <p:nvPr/>
        </p:nvSpPr>
        <p:spPr>
          <a:xfrm>
            <a:off x="159218" y="2631855"/>
            <a:ext cx="108520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looking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train.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regarde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train. (not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B057E051-B75E-4C92-9E5D-ABF6E729AEBD}"/>
              </a:ext>
            </a:extLst>
          </p:cNvPr>
          <p:cNvSpPr txBox="1"/>
          <p:nvPr/>
        </p:nvSpPr>
        <p:spPr>
          <a:xfrm>
            <a:off x="159217" y="3354364"/>
            <a:ext cx="118603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looking/asking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book.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cherche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livres. (no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5F390524-22E5-417C-8049-0A04C19C2523}"/>
              </a:ext>
            </a:extLst>
          </p:cNvPr>
          <p:cNvSpPr txBox="1"/>
          <p:nvPr/>
        </p:nvSpPr>
        <p:spPr>
          <a:xfrm>
            <a:off x="159217" y="4203541"/>
            <a:ext cx="121287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Other verbs need a preposition in French too. This is often a form of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TextBox 25">
            <a:extLst>
              <a:ext uri="{FF2B5EF4-FFF2-40B4-BE49-F238E27FC236}">
                <a16:creationId xmlns:a16="http://schemas.microsoft.com/office/drawing/2014/main" id="{CD620E72-6EC6-4022-9EEF-ED144FE3CC2B}"/>
              </a:ext>
            </a:extLst>
          </p:cNvPr>
          <p:cNvSpPr txBox="1"/>
          <p:nvPr/>
        </p:nvSpPr>
        <p:spPr>
          <a:xfrm>
            <a:off x="159217" y="4863739"/>
            <a:ext cx="118603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talking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teacher.		Je parle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à + le)</a:t>
            </a:r>
          </a:p>
        </p:txBody>
      </p:sp>
      <p:sp>
        <p:nvSpPr>
          <p:cNvPr id="30" name="TextBox 29">
            <a:extLst>
              <a:ext uri="{FF2B5EF4-FFF2-40B4-BE49-F238E27FC236}">
                <a16:creationId xmlns:a16="http://schemas.microsoft.com/office/drawing/2014/main" id="{61F4D8A6-4D84-4F05-A44F-88582BB4AA9E}"/>
              </a:ext>
            </a:extLst>
          </p:cNvPr>
          <p:cNvSpPr txBox="1"/>
          <p:nvPr/>
        </p:nvSpPr>
        <p:spPr>
          <a:xfrm>
            <a:off x="159217" y="5523937"/>
            <a:ext cx="123487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giving a present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girl.	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fille.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4C9BF997-11CA-4A35-83A1-45CF31D4DAA9}"/>
              </a:ext>
            </a:extLst>
          </p:cNvPr>
          <p:cNvSpPr/>
          <p:nvPr/>
        </p:nvSpPr>
        <p:spPr>
          <a:xfrm>
            <a:off x="8464379" y="2564122"/>
            <a:ext cx="3138616" cy="2462717"/>
          </a:xfrm>
          <a:prstGeom prst="wedgeRoundRectCallout">
            <a:avLst/>
          </a:prstGeom>
          <a:solidFill>
            <a:schemeClr val="accent1">
              <a:lumMod val="50000"/>
            </a:schemeClr>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bg1"/>
                </a:solidFill>
              </a:rPr>
              <a:t>Remember!</a:t>
            </a:r>
          </a:p>
          <a:p>
            <a:pPr algn="ctr"/>
            <a:endParaRPr lang="en-GB" sz="2200" b="1" dirty="0">
              <a:solidFill>
                <a:schemeClr val="bg1"/>
              </a:solidFill>
            </a:endParaRPr>
          </a:p>
          <a:p>
            <a:pPr algn="ctr"/>
            <a:r>
              <a:rPr lang="en-GB" sz="2200" b="1" dirty="0">
                <a:solidFill>
                  <a:schemeClr val="bg1"/>
                </a:solidFill>
              </a:rPr>
              <a:t>au</a:t>
            </a:r>
            <a:r>
              <a:rPr lang="en-GB" sz="2200" dirty="0">
                <a:solidFill>
                  <a:schemeClr val="bg1"/>
                </a:solidFill>
              </a:rPr>
              <a:t> (</a:t>
            </a:r>
            <a:r>
              <a:rPr lang="en-US" sz="2200" dirty="0">
                <a:solidFill>
                  <a:schemeClr val="bg1"/>
                </a:solidFill>
              </a:rPr>
              <a:t>à + le)</a:t>
            </a:r>
          </a:p>
          <a:p>
            <a:pPr algn="ctr"/>
            <a:r>
              <a:rPr lang="en-US" sz="2200" b="1" dirty="0">
                <a:solidFill>
                  <a:schemeClr val="bg1"/>
                </a:solidFill>
              </a:rPr>
              <a:t>à la </a:t>
            </a:r>
            <a:r>
              <a:rPr lang="en-US" sz="2200" dirty="0">
                <a:solidFill>
                  <a:schemeClr val="bg1"/>
                </a:solidFill>
              </a:rPr>
              <a:t>(à + la)</a:t>
            </a:r>
          </a:p>
          <a:p>
            <a:pPr algn="ctr"/>
            <a:r>
              <a:rPr lang="en-US" sz="2200" b="1" dirty="0">
                <a:solidFill>
                  <a:schemeClr val="bg1"/>
                </a:solidFill>
              </a:rPr>
              <a:t>à l’ </a:t>
            </a:r>
            <a:r>
              <a:rPr lang="en-US" sz="2200" dirty="0">
                <a:solidFill>
                  <a:schemeClr val="bg1"/>
                </a:solidFill>
              </a:rPr>
              <a:t>(à + l’ + vowel)</a:t>
            </a:r>
            <a:endParaRPr lang="en-US" sz="2200" b="1" dirty="0">
              <a:solidFill>
                <a:schemeClr val="bg1"/>
              </a:solidFill>
            </a:endParaRPr>
          </a:p>
          <a:p>
            <a:pPr algn="ctr"/>
            <a:r>
              <a:rPr lang="en-US" sz="2200" b="1" dirty="0">
                <a:solidFill>
                  <a:schemeClr val="bg1"/>
                </a:solidFill>
              </a:rPr>
              <a:t>aux</a:t>
            </a:r>
            <a:r>
              <a:rPr lang="en-US" sz="2200" dirty="0">
                <a:solidFill>
                  <a:schemeClr val="bg1"/>
                </a:solidFill>
              </a:rPr>
              <a:t> (à + les)</a:t>
            </a:r>
            <a:endParaRPr lang="en-GB" sz="2200" b="1" dirty="0">
              <a:solidFill>
                <a:schemeClr val="bg1"/>
              </a:solidFill>
            </a:endParaRPr>
          </a:p>
        </p:txBody>
      </p:sp>
    </p:spTree>
    <p:extLst>
      <p:ext uri="{BB962C8B-B14F-4D97-AF65-F5344CB8AC3E}">
        <p14:creationId xmlns:p14="http://schemas.microsoft.com/office/powerpoint/2010/main" val="375606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6" grpId="0"/>
      <p:bldP spid="30"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à la, à l’ </a:t>
            </a:r>
            <a:r>
              <a:rPr lang="en-GB" sz="3600" b="1" dirty="0" err="1">
                <a:solidFill>
                  <a:schemeClr val="bg1"/>
                </a:solidFill>
              </a:rPr>
              <a:t>ou</a:t>
            </a:r>
            <a:r>
              <a:rPr lang="en-GB" sz="3600" b="1" dirty="0">
                <a:solidFill>
                  <a:schemeClr val="bg1"/>
                </a:solidFill>
              </a:rPr>
              <a:t> aux ?</a:t>
            </a:r>
          </a:p>
        </p:txBody>
      </p:sp>
      <p:sp>
        <p:nvSpPr>
          <p:cNvPr id="11" name="Google Shape;367;p43">
            <a:extLst>
              <a:ext uri="{FF2B5EF4-FFF2-40B4-BE49-F238E27FC236}">
                <a16:creationId xmlns:a16="http://schemas.microsoft.com/office/drawing/2014/main" id="{4139E8DE-7701-4381-B040-15B90767AA1C}"/>
              </a:ext>
            </a:extLst>
          </p:cNvPr>
          <p:cNvSpPr txBox="1"/>
          <p:nvPr/>
        </p:nvSpPr>
        <p:spPr>
          <a:xfrm>
            <a:off x="2638199" y="1786413"/>
            <a:ext cx="7377058"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chemeClr val="accent1">
                    <a:lumMod val="50000"/>
                  </a:schemeClr>
                </a:solidFill>
                <a:latin typeface="Century Gothic"/>
                <a:ea typeface="Century Gothic"/>
                <a:cs typeface="Century Gothic"/>
                <a:sym typeface="Century Gothic"/>
              </a:rPr>
              <a:t>Le </a:t>
            </a:r>
            <a:r>
              <a:rPr lang="en-GB" sz="2400" i="0" u="none" strike="noStrike" cap="none" dirty="0" err="1">
                <a:solidFill>
                  <a:schemeClr val="accent1">
                    <a:lumMod val="50000"/>
                  </a:schemeClr>
                </a:solidFill>
                <a:latin typeface="Century Gothic"/>
                <a:ea typeface="Century Gothic"/>
                <a:cs typeface="Century Gothic"/>
                <a:sym typeface="Century Gothic"/>
              </a:rPr>
              <a:t>lundi</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i="0" u="none" strike="noStrike" cap="none" dirty="0" err="1">
                <a:solidFill>
                  <a:schemeClr val="accent1">
                    <a:lumMod val="50000"/>
                  </a:schemeClr>
                </a:solidFill>
                <a:latin typeface="Century Gothic"/>
                <a:ea typeface="Century Gothic"/>
                <a:cs typeface="Century Gothic"/>
                <a:sym typeface="Century Gothic"/>
              </a:rPr>
              <a:t>mes</a:t>
            </a:r>
            <a:r>
              <a:rPr lang="en-GB" sz="2400" i="0" u="none" strike="noStrike" cap="none" dirty="0">
                <a:solidFill>
                  <a:schemeClr val="accent1">
                    <a:lumMod val="50000"/>
                  </a:schemeClr>
                </a:solidFill>
                <a:latin typeface="Century Gothic"/>
                <a:ea typeface="Century Gothic"/>
                <a:cs typeface="Century Gothic"/>
                <a:sym typeface="Century Gothic"/>
              </a:rPr>
              <a:t> enfants </a:t>
            </a:r>
            <a:r>
              <a:rPr lang="en-GB" sz="2400" i="0" u="none" strike="noStrike" cap="none" dirty="0" err="1">
                <a:solidFill>
                  <a:schemeClr val="accent1">
                    <a:lumMod val="50000"/>
                  </a:schemeClr>
                </a:solidFill>
                <a:latin typeface="Century Gothic"/>
                <a:ea typeface="Century Gothic"/>
                <a:cs typeface="Century Gothic"/>
                <a:sym typeface="Century Gothic"/>
              </a:rPr>
              <a:t>vont</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dirty="0">
                <a:solidFill>
                  <a:srgbClr val="EE6000"/>
                </a:solidFill>
                <a:ea typeface="Century Gothic"/>
                <a:cs typeface="Century Gothic"/>
                <a:sym typeface="Century Gothic"/>
              </a:rPr>
              <a:t>à l’</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i="0" u="none" strike="noStrike" cap="none" dirty="0">
                <a:solidFill>
                  <a:schemeClr val="accent1">
                    <a:lumMod val="50000"/>
                  </a:schemeClr>
                </a:solidFill>
                <a:latin typeface="Century Gothic"/>
                <a:ea typeface="Century Gothic"/>
                <a:cs typeface="Century Gothic"/>
                <a:sym typeface="Century Gothic"/>
              </a:rPr>
              <a:t>école / </a:t>
            </a:r>
            <a:r>
              <a:rPr lang="en-GB" sz="2400" b="1" i="0" u="none" strike="noStrike" cap="none" dirty="0" err="1">
                <a:solidFill>
                  <a:schemeClr val="accent1">
                    <a:lumMod val="50000"/>
                  </a:schemeClr>
                </a:solidFill>
                <a:latin typeface="Century Gothic"/>
                <a:ea typeface="Century Gothic"/>
                <a:cs typeface="Century Gothic"/>
                <a:sym typeface="Century Gothic"/>
              </a:rPr>
              <a:t>maison</a:t>
            </a:r>
            <a:r>
              <a:rPr lang="en-GB" sz="2400" i="0" u="none" strike="noStrike" cap="none" dirty="0">
                <a:solidFill>
                  <a:schemeClr val="accent1">
                    <a:lumMod val="50000"/>
                  </a:schemeClr>
                </a:solidFill>
                <a:latin typeface="Century Gothic"/>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12" name="Google Shape;367;p43">
            <a:extLst>
              <a:ext uri="{FF2B5EF4-FFF2-40B4-BE49-F238E27FC236}">
                <a16:creationId xmlns:a16="http://schemas.microsoft.com/office/drawing/2014/main" id="{CC791603-03FE-487D-9BED-89C01BEEB96C}"/>
              </a:ext>
            </a:extLst>
          </p:cNvPr>
          <p:cNvSpPr txBox="1"/>
          <p:nvPr/>
        </p:nvSpPr>
        <p:spPr>
          <a:xfrm>
            <a:off x="2638198" y="2320601"/>
            <a:ext cx="7737701"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a:solidFill>
                  <a:schemeClr val="accent1">
                    <a:lumMod val="50000"/>
                  </a:schemeClr>
                </a:solidFill>
                <a:latin typeface="Century Gothic"/>
                <a:ea typeface="Century Gothic"/>
                <a:cs typeface="Century Gothic"/>
                <a:sym typeface="Century Gothic"/>
              </a:rPr>
              <a:t>Moi, je vais </a:t>
            </a:r>
            <a:r>
              <a:rPr lang="en-GB" sz="2400" b="1">
                <a:solidFill>
                  <a:srgbClr val="EE6000"/>
                </a:solidFill>
                <a:ea typeface="Century Gothic"/>
                <a:cs typeface="Century Gothic"/>
                <a:sym typeface="Century Gothic"/>
              </a:rPr>
              <a:t>au</a:t>
            </a:r>
            <a:r>
              <a:rPr lang="en-GB" sz="2400">
                <a:solidFill>
                  <a:schemeClr val="accent1">
                    <a:lumMod val="50000"/>
                  </a:schemeClr>
                </a:solidFill>
                <a:latin typeface="Century Gothic"/>
                <a:ea typeface="Century Gothic"/>
                <a:cs typeface="Century Gothic"/>
                <a:sym typeface="Century Gothic"/>
              </a:rPr>
              <a:t> </a:t>
            </a:r>
            <a:r>
              <a:rPr lang="en-GB" sz="2400" b="1">
                <a:solidFill>
                  <a:schemeClr val="accent1">
                    <a:lumMod val="50000"/>
                  </a:schemeClr>
                </a:solidFill>
                <a:latin typeface="Century Gothic"/>
                <a:ea typeface="Century Gothic"/>
                <a:cs typeface="Century Gothic"/>
                <a:sym typeface="Century Gothic"/>
              </a:rPr>
              <a:t>université / bureau</a:t>
            </a:r>
            <a:r>
              <a:rPr lang="en-GB" sz="2400">
                <a:solidFill>
                  <a:schemeClr val="accent1">
                    <a:lumMod val="50000"/>
                  </a:schemeClr>
                </a:solidFill>
                <a:latin typeface="Century Gothic"/>
                <a:ea typeface="Century Gothic"/>
                <a:cs typeface="Century Gothic"/>
                <a:sym typeface="Century Gothic"/>
              </a:rPr>
              <a:t>. Je suis avocat.</a:t>
            </a:r>
            <a:endParaRPr sz="2400" i="0" u="none" strike="noStrike" cap="none" dirty="0">
              <a:solidFill>
                <a:schemeClr val="accent2"/>
              </a:solidFill>
              <a:latin typeface="Century Gothic"/>
              <a:ea typeface="Century Gothic"/>
              <a:cs typeface="Century Gothic"/>
              <a:sym typeface="Century Gothic"/>
            </a:endParaRPr>
          </a:p>
        </p:txBody>
      </p:sp>
      <p:sp>
        <p:nvSpPr>
          <p:cNvPr id="14" name="Google Shape;367;p43">
            <a:extLst>
              <a:ext uri="{FF2B5EF4-FFF2-40B4-BE49-F238E27FC236}">
                <a16:creationId xmlns:a16="http://schemas.microsoft.com/office/drawing/2014/main" id="{052769B1-F2E2-4073-9A84-BA82CA3FC277}"/>
              </a:ext>
            </a:extLst>
          </p:cNvPr>
          <p:cNvSpPr txBox="1"/>
          <p:nvPr/>
        </p:nvSpPr>
        <p:spPr>
          <a:xfrm>
            <a:off x="2638199" y="5782376"/>
            <a:ext cx="7377058"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a:solidFill>
                  <a:schemeClr val="accent1">
                    <a:lumMod val="50000"/>
                  </a:schemeClr>
                </a:solidFill>
                <a:ea typeface="Century Gothic"/>
                <a:cs typeface="Century Gothic"/>
                <a:sym typeface="Century Gothic"/>
              </a:rPr>
              <a:t>Je vais </a:t>
            </a:r>
            <a:r>
              <a:rPr lang="en-GB" sz="2400" b="1">
                <a:solidFill>
                  <a:srgbClr val="EE6000"/>
                </a:solidFill>
                <a:ea typeface="Century Gothic"/>
                <a:cs typeface="Century Gothic"/>
                <a:sym typeface="Century Gothic"/>
              </a:rPr>
              <a:t>au</a:t>
            </a:r>
            <a:r>
              <a:rPr lang="en-GB" sz="2400">
                <a:solidFill>
                  <a:schemeClr val="accent1">
                    <a:lumMod val="50000"/>
                  </a:schemeClr>
                </a:solidFill>
                <a:ea typeface="Century Gothic"/>
                <a:cs typeface="Century Gothic"/>
                <a:sym typeface="Century Gothic"/>
              </a:rPr>
              <a:t> </a:t>
            </a:r>
            <a:r>
              <a:rPr lang="en-GB" sz="2400" b="1">
                <a:solidFill>
                  <a:schemeClr val="accent1">
                    <a:lumMod val="50000"/>
                  </a:schemeClr>
                </a:solidFill>
                <a:ea typeface="Century Gothic"/>
                <a:cs typeface="Century Gothic"/>
                <a:sym typeface="Century Gothic"/>
              </a:rPr>
              <a:t>chambre / lit </a:t>
            </a:r>
            <a:r>
              <a:rPr lang="en-GB" sz="2400">
                <a:solidFill>
                  <a:schemeClr val="accent1">
                    <a:lumMod val="50000"/>
                  </a:schemeClr>
                </a:solidFill>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18" name="Google Shape;367;p43">
            <a:extLst>
              <a:ext uri="{FF2B5EF4-FFF2-40B4-BE49-F238E27FC236}">
                <a16:creationId xmlns:a16="http://schemas.microsoft.com/office/drawing/2014/main" id="{8088A509-BC33-424E-A830-7EE13DA7CA75}"/>
              </a:ext>
            </a:extLst>
          </p:cNvPr>
          <p:cNvSpPr txBox="1"/>
          <p:nvPr/>
        </p:nvSpPr>
        <p:spPr>
          <a:xfrm>
            <a:off x="2608613" y="3465849"/>
            <a:ext cx="9287249"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chemeClr val="accent1">
                    <a:lumMod val="50000"/>
                  </a:schemeClr>
                </a:solidFill>
                <a:latin typeface="Century Gothic"/>
                <a:ea typeface="Century Gothic"/>
                <a:cs typeface="Century Gothic"/>
                <a:sym typeface="Century Gothic"/>
              </a:rPr>
              <a:t>Je </a:t>
            </a:r>
            <a:r>
              <a:rPr lang="en-GB" sz="2400" i="0" u="none" strike="noStrike" cap="none" dirty="0" err="1">
                <a:solidFill>
                  <a:schemeClr val="accent1">
                    <a:lumMod val="50000"/>
                  </a:schemeClr>
                </a:solidFill>
                <a:latin typeface="Century Gothic"/>
                <a:ea typeface="Century Gothic"/>
                <a:cs typeface="Century Gothic"/>
                <a:sym typeface="Century Gothic"/>
              </a:rPr>
              <a:t>prends</a:t>
            </a:r>
            <a:r>
              <a:rPr lang="en-GB" sz="2400" i="0" u="none" strike="noStrike" cap="none" dirty="0">
                <a:solidFill>
                  <a:schemeClr val="accent1">
                    <a:lumMod val="50000"/>
                  </a:schemeClr>
                </a:solidFill>
                <a:latin typeface="Century Gothic"/>
                <a:ea typeface="Century Gothic"/>
                <a:cs typeface="Century Gothic"/>
                <a:sym typeface="Century Gothic"/>
              </a:rPr>
              <a:t> le d</a:t>
            </a:r>
            <a:r>
              <a:rPr lang="en-GB" sz="2400" dirty="0">
                <a:solidFill>
                  <a:schemeClr val="accent1">
                    <a:lumMod val="50000"/>
                  </a:schemeClr>
                </a:solidFill>
                <a:ea typeface="Century Gothic"/>
                <a:cs typeface="Century Gothic"/>
                <a:sym typeface="Century Gothic"/>
              </a:rPr>
              <a:t>éjeuner </a:t>
            </a:r>
            <a:r>
              <a:rPr lang="en-GB" sz="2400" b="1" dirty="0">
                <a:solidFill>
                  <a:srgbClr val="EE6000"/>
                </a:solidFill>
                <a:ea typeface="Century Gothic"/>
                <a:cs typeface="Century Gothic"/>
                <a:sym typeface="Century Gothic"/>
              </a:rPr>
              <a:t>au</a:t>
            </a:r>
            <a:r>
              <a:rPr lang="en-US" sz="2400" dirty="0">
                <a:solidFill>
                  <a:srgbClr val="4472C4">
                    <a:lumMod val="50000"/>
                  </a:srgbClr>
                </a:solidFill>
                <a:sym typeface="Century Gothic"/>
              </a:rPr>
              <a:t> </a:t>
            </a:r>
            <a:r>
              <a:rPr lang="en-US" sz="2400" b="1" dirty="0" err="1">
                <a:solidFill>
                  <a:schemeClr val="accent1">
                    <a:lumMod val="50000"/>
                  </a:schemeClr>
                </a:solidFill>
                <a:sym typeface="Century Gothic"/>
              </a:rPr>
              <a:t>caf</a:t>
            </a:r>
            <a:r>
              <a:rPr lang="en-GB" sz="2400" b="1" dirty="0">
                <a:solidFill>
                  <a:schemeClr val="accent1">
                    <a:lumMod val="50000"/>
                  </a:schemeClr>
                </a:solidFill>
                <a:ea typeface="Century Gothic"/>
                <a:cs typeface="Century Gothic"/>
                <a:sym typeface="Century Gothic"/>
              </a:rPr>
              <a:t>é / </a:t>
            </a:r>
            <a:r>
              <a:rPr lang="en-GB" sz="2400" b="1" dirty="0" err="1">
                <a:solidFill>
                  <a:schemeClr val="accent1">
                    <a:lumMod val="50000"/>
                  </a:schemeClr>
                </a:solidFill>
                <a:ea typeface="Century Gothic"/>
                <a:cs typeface="Century Gothic"/>
                <a:sym typeface="Century Gothic"/>
              </a:rPr>
              <a:t>maison</a:t>
            </a:r>
            <a:r>
              <a:rPr lang="en-GB" sz="2400" b="1" dirty="0">
                <a:solidFill>
                  <a:schemeClr val="accent1">
                    <a:lumMod val="50000"/>
                  </a:schemeClr>
                </a:solidFill>
                <a:ea typeface="Century Gothic"/>
                <a:cs typeface="Century Gothic"/>
                <a:sym typeface="Century Gothic"/>
              </a:rPr>
              <a:t> </a:t>
            </a:r>
            <a:r>
              <a:rPr lang="en-GB" sz="2400" dirty="0" err="1">
                <a:solidFill>
                  <a:schemeClr val="accent1">
                    <a:lumMod val="50000"/>
                  </a:schemeClr>
                </a:solidFill>
                <a:ea typeface="Century Gothic"/>
                <a:cs typeface="Century Gothic"/>
                <a:sym typeface="Century Gothic"/>
              </a:rPr>
              <a:t>en</a:t>
            </a:r>
            <a:r>
              <a:rPr lang="en-GB" sz="2400" dirty="0">
                <a:solidFill>
                  <a:schemeClr val="accent1">
                    <a:lumMod val="50000"/>
                  </a:schemeClr>
                </a:solidFill>
                <a:ea typeface="Century Gothic"/>
                <a:cs typeface="Century Gothic"/>
                <a:sym typeface="Century Gothic"/>
              </a:rPr>
              <a:t> </a:t>
            </a:r>
            <a:r>
              <a:rPr lang="en-GB" sz="2400" dirty="0" err="1">
                <a:solidFill>
                  <a:schemeClr val="accent1">
                    <a:lumMod val="50000"/>
                  </a:schemeClr>
                </a:solidFill>
                <a:ea typeface="Century Gothic"/>
                <a:cs typeface="Century Gothic"/>
                <a:sym typeface="Century Gothic"/>
              </a:rPr>
              <a:t>ville</a:t>
            </a:r>
            <a:r>
              <a:rPr lang="en-GB" sz="2400" dirty="0">
                <a:solidFill>
                  <a:schemeClr val="accent1">
                    <a:lumMod val="50000"/>
                  </a:schemeClr>
                </a:solidFill>
                <a:ea typeface="Century Gothic"/>
                <a:cs typeface="Century Gothic"/>
                <a:sym typeface="Century Gothic"/>
              </a:rPr>
              <a:t>. </a:t>
            </a:r>
            <a:endParaRPr sz="2400" i="0" u="none" strike="noStrike" cap="none" dirty="0">
              <a:solidFill>
                <a:schemeClr val="accent2"/>
              </a:solidFill>
              <a:latin typeface="Century Gothic"/>
              <a:ea typeface="Century Gothic"/>
              <a:cs typeface="Century Gothic"/>
              <a:sym typeface="Century Gothic"/>
            </a:endParaRPr>
          </a:p>
        </p:txBody>
      </p:sp>
      <p:sp>
        <p:nvSpPr>
          <p:cNvPr id="19" name="Google Shape;367;p43">
            <a:extLst>
              <a:ext uri="{FF2B5EF4-FFF2-40B4-BE49-F238E27FC236}">
                <a16:creationId xmlns:a16="http://schemas.microsoft.com/office/drawing/2014/main" id="{4139E8DE-7701-4381-B040-15B90767AA1C}"/>
              </a:ext>
            </a:extLst>
          </p:cNvPr>
          <p:cNvSpPr txBox="1"/>
          <p:nvPr/>
        </p:nvSpPr>
        <p:spPr>
          <a:xfrm>
            <a:off x="2638199" y="4642366"/>
            <a:ext cx="5634319"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err="1">
                <a:solidFill>
                  <a:schemeClr val="accent1">
                    <a:lumMod val="50000"/>
                  </a:schemeClr>
                </a:solidFill>
                <a:latin typeface="Century Gothic"/>
                <a:ea typeface="Century Gothic"/>
                <a:cs typeface="Century Gothic"/>
                <a:sym typeface="Century Gothic"/>
              </a:rPr>
              <a:t>J’arrive</a:t>
            </a:r>
            <a:r>
              <a:rPr lang="en-GB" sz="2400" i="0" u="none" strike="noStrike" cap="none" dirty="0">
                <a:solidFill>
                  <a:schemeClr val="accent1">
                    <a:lumMod val="50000"/>
                  </a:schemeClr>
                </a:solidFill>
                <a:latin typeface="Century Gothic"/>
                <a:ea typeface="Century Gothic"/>
                <a:cs typeface="Century Gothic"/>
                <a:sym typeface="Century Gothic"/>
              </a:rPr>
              <a:t> tard* </a:t>
            </a:r>
            <a:r>
              <a:rPr lang="en-GB" sz="2400" b="1" dirty="0">
                <a:solidFill>
                  <a:srgbClr val="EE6000"/>
                </a:solidFill>
                <a:ea typeface="Century Gothic"/>
                <a:cs typeface="Century Gothic"/>
                <a:sym typeface="Century Gothic"/>
              </a:rPr>
              <a:t>à la </a:t>
            </a:r>
            <a:r>
              <a:rPr lang="en-GB" sz="2400" b="1" i="0" u="none" strike="noStrike" cap="none" dirty="0" err="1">
                <a:solidFill>
                  <a:schemeClr val="accent1">
                    <a:lumMod val="50000"/>
                  </a:schemeClr>
                </a:solidFill>
                <a:latin typeface="Century Gothic"/>
                <a:ea typeface="Century Gothic"/>
                <a:cs typeface="Century Gothic"/>
                <a:sym typeface="Century Gothic"/>
              </a:rPr>
              <a:t>maison</a:t>
            </a:r>
            <a:r>
              <a:rPr lang="en-GB" sz="2400" b="1" i="0" u="none" strike="noStrike" cap="none" dirty="0">
                <a:solidFill>
                  <a:schemeClr val="accent1">
                    <a:lumMod val="50000"/>
                  </a:schemeClr>
                </a:solidFill>
                <a:latin typeface="Century Gothic"/>
                <a:ea typeface="Century Gothic"/>
                <a:cs typeface="Century Gothic"/>
                <a:sym typeface="Century Gothic"/>
              </a:rPr>
              <a:t> / parc</a:t>
            </a:r>
            <a:r>
              <a:rPr lang="en-GB" sz="2400" i="0" u="none" strike="noStrike" cap="none" dirty="0">
                <a:solidFill>
                  <a:schemeClr val="accent1">
                    <a:lumMod val="50000"/>
                  </a:schemeClr>
                </a:solidFill>
                <a:latin typeface="Century Gothic"/>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20" name="Google Shape;367;p43">
            <a:extLst>
              <a:ext uri="{FF2B5EF4-FFF2-40B4-BE49-F238E27FC236}">
                <a16:creationId xmlns:a16="http://schemas.microsoft.com/office/drawing/2014/main" id="{CC791603-03FE-487D-9BED-89C01BEEB96C}"/>
              </a:ext>
            </a:extLst>
          </p:cNvPr>
          <p:cNvSpPr txBox="1"/>
          <p:nvPr/>
        </p:nvSpPr>
        <p:spPr>
          <a:xfrm>
            <a:off x="2608613" y="2887168"/>
            <a:ext cx="7005287"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chemeClr val="accent1">
                    <a:lumMod val="50000"/>
                  </a:schemeClr>
                </a:solidFill>
                <a:latin typeface="Century Gothic"/>
                <a:ea typeface="Century Gothic"/>
                <a:cs typeface="Century Gothic"/>
                <a:sym typeface="Century Gothic"/>
              </a:rPr>
              <a:t>Je </a:t>
            </a:r>
            <a:r>
              <a:rPr lang="en-GB" sz="2400" i="0" u="none" strike="noStrike" cap="none" dirty="0" err="1">
                <a:solidFill>
                  <a:schemeClr val="accent1">
                    <a:lumMod val="50000"/>
                  </a:schemeClr>
                </a:solidFill>
                <a:latin typeface="Century Gothic"/>
                <a:ea typeface="Century Gothic"/>
                <a:cs typeface="Century Gothic"/>
                <a:sym typeface="Century Gothic"/>
              </a:rPr>
              <a:t>travaille</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i="0" u="none" strike="noStrike" cap="none" dirty="0" err="1">
                <a:solidFill>
                  <a:schemeClr val="accent1">
                    <a:lumMod val="50000"/>
                  </a:schemeClr>
                </a:solidFill>
                <a:latin typeface="Century Gothic"/>
                <a:ea typeface="Century Gothic"/>
                <a:cs typeface="Century Gothic"/>
                <a:sym typeface="Century Gothic"/>
              </a:rPr>
              <a:t>parfois</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dirty="0">
                <a:solidFill>
                  <a:srgbClr val="EE6000"/>
                </a:solidFill>
                <a:ea typeface="Century Gothic"/>
                <a:cs typeface="Century Gothic"/>
                <a:sym typeface="Century Gothic"/>
              </a:rPr>
              <a:t>à l’</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i="0" u="none" strike="noStrike" cap="none" dirty="0" err="1">
                <a:solidFill>
                  <a:schemeClr val="accent1">
                    <a:lumMod val="50000"/>
                  </a:schemeClr>
                </a:solidFill>
                <a:latin typeface="Century Gothic"/>
                <a:ea typeface="Century Gothic"/>
                <a:cs typeface="Century Gothic"/>
                <a:sym typeface="Century Gothic"/>
              </a:rPr>
              <a:t>ville</a:t>
            </a:r>
            <a:r>
              <a:rPr lang="en-GB" sz="2400" b="1" i="0" u="none" strike="noStrike" cap="none" dirty="0">
                <a:solidFill>
                  <a:schemeClr val="accent1">
                    <a:lumMod val="50000"/>
                  </a:schemeClr>
                </a:solidFill>
                <a:latin typeface="Century Gothic"/>
                <a:ea typeface="Century Gothic"/>
                <a:cs typeface="Century Gothic"/>
                <a:sym typeface="Century Gothic"/>
              </a:rPr>
              <a:t> / </a:t>
            </a:r>
            <a:r>
              <a:rPr lang="en-GB" sz="2400" b="1" dirty="0" err="1">
                <a:solidFill>
                  <a:schemeClr val="accent1">
                    <a:lumMod val="50000"/>
                  </a:schemeClr>
                </a:solidFill>
                <a:ea typeface="Century Gothic"/>
                <a:cs typeface="Century Gothic"/>
                <a:sym typeface="Century Gothic"/>
              </a:rPr>
              <a:t>étranger</a:t>
            </a:r>
            <a:r>
              <a:rPr lang="en-GB" sz="2400" b="1" dirty="0">
                <a:solidFill>
                  <a:schemeClr val="accent1">
                    <a:lumMod val="50000"/>
                  </a:schemeClr>
                </a:solidFill>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22" name="Google Shape;367;p43">
            <a:extLst>
              <a:ext uri="{FF2B5EF4-FFF2-40B4-BE49-F238E27FC236}">
                <a16:creationId xmlns:a16="http://schemas.microsoft.com/office/drawing/2014/main" id="{052769B1-F2E2-4073-9A84-BA82CA3FC277}"/>
              </a:ext>
            </a:extLst>
          </p:cNvPr>
          <p:cNvSpPr txBox="1"/>
          <p:nvPr/>
        </p:nvSpPr>
        <p:spPr>
          <a:xfrm>
            <a:off x="2638199" y="5221047"/>
            <a:ext cx="8033274" cy="461624"/>
          </a:xfrm>
          <a:prstGeom prst="rect">
            <a:avLst/>
          </a:prstGeom>
          <a:solidFill>
            <a:schemeClr val="bg1"/>
          </a:solidFill>
          <a:ln>
            <a:noFill/>
          </a:ln>
        </p:spPr>
        <p:txBody>
          <a:bodyPr spcFirstLastPara="1" wrap="square" lIns="91425" tIns="45700" rIns="91425" bIns="45700" anchor="t" anchorCtr="0">
            <a:spAutoFit/>
          </a:bodyPr>
          <a:lstStyle/>
          <a:p>
            <a:pPr lvl="0"/>
            <a:r>
              <a:rPr lang="en-GB" sz="2400" i="0" u="none" strike="noStrike" cap="none" dirty="0">
                <a:solidFill>
                  <a:schemeClr val="accent1">
                    <a:lumMod val="50000"/>
                  </a:schemeClr>
                </a:solidFill>
                <a:latin typeface="Century Gothic"/>
                <a:ea typeface="Century Gothic"/>
                <a:cs typeface="Century Gothic"/>
                <a:sym typeface="Century Gothic"/>
              </a:rPr>
              <a:t>Je </a:t>
            </a:r>
            <a:r>
              <a:rPr lang="en-GB" sz="2400" i="0" u="none" strike="noStrike" cap="none" dirty="0" err="1">
                <a:solidFill>
                  <a:schemeClr val="accent1">
                    <a:lumMod val="50000"/>
                  </a:schemeClr>
                </a:solidFill>
                <a:latin typeface="Century Gothic"/>
                <a:ea typeface="Century Gothic"/>
                <a:cs typeface="Century Gothic"/>
                <a:sym typeface="Century Gothic"/>
              </a:rPr>
              <a:t>donne</a:t>
            </a:r>
            <a:r>
              <a:rPr lang="en-GB" sz="2400" i="0" u="none" strike="noStrike" cap="none" dirty="0">
                <a:solidFill>
                  <a:schemeClr val="accent1">
                    <a:lumMod val="50000"/>
                  </a:schemeClr>
                </a:solidFill>
                <a:latin typeface="Century Gothic"/>
                <a:ea typeface="Century Gothic"/>
                <a:cs typeface="Century Gothic"/>
                <a:sym typeface="Century Gothic"/>
              </a:rPr>
              <a:t> à manger </a:t>
            </a:r>
            <a:r>
              <a:rPr lang="en-GB" sz="2400" b="1" dirty="0">
                <a:solidFill>
                  <a:srgbClr val="EE6000"/>
                </a:solidFill>
                <a:ea typeface="Century Gothic"/>
                <a:cs typeface="Century Gothic"/>
                <a:sym typeface="Century Gothic"/>
              </a:rPr>
              <a:t>aux</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b="1" i="0" u="none" strike="noStrike" cap="none" dirty="0">
                <a:solidFill>
                  <a:schemeClr val="accent1">
                    <a:lumMod val="50000"/>
                  </a:schemeClr>
                </a:solidFill>
                <a:latin typeface="Century Gothic"/>
                <a:ea typeface="Century Gothic"/>
                <a:cs typeface="Century Gothic"/>
                <a:sym typeface="Century Gothic"/>
              </a:rPr>
              <a:t>enfants/ chat</a:t>
            </a:r>
            <a:r>
              <a:rPr lang="en-GB" sz="2400" i="0" u="none" strike="noStrike" cap="none" dirty="0">
                <a:solidFill>
                  <a:schemeClr val="accent1">
                    <a:lumMod val="50000"/>
                  </a:schemeClr>
                </a:solidFill>
                <a:latin typeface="Century Gothic"/>
                <a:ea typeface="Century Gothic"/>
                <a:cs typeface="Century Gothic"/>
                <a:sym typeface="Century Gothic"/>
              </a:rPr>
              <a:t>.</a:t>
            </a:r>
            <a:endParaRPr sz="2400" i="0" u="none" strike="noStrike" cap="none" dirty="0">
              <a:solidFill>
                <a:schemeClr val="accent2"/>
              </a:solidFill>
              <a:latin typeface="Century Gothic"/>
              <a:ea typeface="Century Gothic"/>
              <a:cs typeface="Century Gothic"/>
              <a:sym typeface="Century Gothic"/>
            </a:endParaRPr>
          </a:p>
        </p:txBody>
      </p:sp>
      <p:sp>
        <p:nvSpPr>
          <p:cNvPr id="24" name="Google Shape;367;p43">
            <a:extLst>
              <a:ext uri="{FF2B5EF4-FFF2-40B4-BE49-F238E27FC236}">
                <a16:creationId xmlns:a16="http://schemas.microsoft.com/office/drawing/2014/main" id="{4139E8DE-7701-4381-B040-15B90767AA1C}"/>
              </a:ext>
            </a:extLst>
          </p:cNvPr>
          <p:cNvSpPr txBox="1"/>
          <p:nvPr/>
        </p:nvSpPr>
        <p:spPr>
          <a:xfrm>
            <a:off x="136242" y="1226713"/>
            <a:ext cx="10638231" cy="461624"/>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2400" i="0" u="none" strike="noStrike" cap="none" dirty="0">
                <a:solidFill>
                  <a:schemeClr val="accent1">
                    <a:lumMod val="50000"/>
                  </a:schemeClr>
                </a:solidFill>
                <a:latin typeface="Century Gothic"/>
                <a:ea typeface="Century Gothic"/>
                <a:cs typeface="Century Gothic"/>
                <a:sym typeface="Century Gothic"/>
              </a:rPr>
              <a:t>Le </a:t>
            </a:r>
            <a:r>
              <a:rPr lang="en-GB" sz="2400" i="0" u="none" strike="noStrike" cap="none" dirty="0" err="1">
                <a:solidFill>
                  <a:schemeClr val="accent1">
                    <a:lumMod val="50000"/>
                  </a:schemeClr>
                </a:solidFill>
                <a:latin typeface="Century Gothic"/>
                <a:ea typeface="Century Gothic"/>
                <a:cs typeface="Century Gothic"/>
                <a:sym typeface="Century Gothic"/>
              </a:rPr>
              <a:t>père</a:t>
            </a:r>
            <a:r>
              <a:rPr lang="en-GB" sz="2400" i="0" u="none" strike="noStrike" cap="none" dirty="0">
                <a:solidFill>
                  <a:schemeClr val="accent1">
                    <a:lumMod val="50000"/>
                  </a:schemeClr>
                </a:solidFill>
                <a:latin typeface="Century Gothic"/>
                <a:ea typeface="Century Gothic"/>
                <a:cs typeface="Century Gothic"/>
                <a:sym typeface="Century Gothic"/>
              </a:rPr>
              <a:t> de </a:t>
            </a:r>
            <a:r>
              <a:rPr lang="en-GB" sz="2400" i="0" u="none" strike="noStrike" cap="none" dirty="0" err="1">
                <a:solidFill>
                  <a:schemeClr val="accent1">
                    <a:lumMod val="50000"/>
                  </a:schemeClr>
                </a:solidFill>
                <a:latin typeface="Century Gothic"/>
                <a:ea typeface="Century Gothic"/>
                <a:cs typeface="Century Gothic"/>
                <a:sym typeface="Century Gothic"/>
              </a:rPr>
              <a:t>Léa</a:t>
            </a:r>
            <a:r>
              <a:rPr lang="en-GB" sz="2400" i="0" u="none" strike="noStrike" cap="none" dirty="0">
                <a:solidFill>
                  <a:schemeClr val="accent1">
                    <a:lumMod val="50000"/>
                  </a:schemeClr>
                </a:solidFill>
                <a:latin typeface="Century Gothic"/>
                <a:ea typeface="Century Gothic"/>
                <a:cs typeface="Century Gothic"/>
                <a:sym typeface="Century Gothic"/>
              </a:rPr>
              <a:t> </a:t>
            </a:r>
            <a:r>
              <a:rPr lang="en-GB" sz="2400" i="0" u="none" strike="noStrike" cap="none" dirty="0" err="1">
                <a:solidFill>
                  <a:schemeClr val="accent1">
                    <a:lumMod val="50000"/>
                  </a:schemeClr>
                </a:solidFill>
                <a:latin typeface="Century Gothic"/>
                <a:ea typeface="Century Gothic"/>
                <a:cs typeface="Century Gothic"/>
                <a:sym typeface="Century Gothic"/>
              </a:rPr>
              <a:t>parle</a:t>
            </a:r>
            <a:r>
              <a:rPr lang="en-GB" sz="2400" i="0" u="none" strike="noStrike" cap="none" dirty="0">
                <a:solidFill>
                  <a:schemeClr val="accent1">
                    <a:lumMod val="50000"/>
                  </a:schemeClr>
                </a:solidFill>
                <a:latin typeface="Century Gothic"/>
                <a:ea typeface="Century Gothic"/>
                <a:cs typeface="Century Gothic"/>
                <a:sym typeface="Century Gothic"/>
              </a:rPr>
              <a:t> de </a:t>
            </a:r>
            <a:r>
              <a:rPr lang="en-GB" sz="2400" i="0" u="none" strike="noStrike" cap="none" dirty="0" err="1">
                <a:solidFill>
                  <a:schemeClr val="accent1">
                    <a:lumMod val="50000"/>
                  </a:schemeClr>
                </a:solidFill>
                <a:latin typeface="Century Gothic"/>
                <a:ea typeface="Century Gothic"/>
                <a:cs typeface="Century Gothic"/>
                <a:sym typeface="Century Gothic"/>
              </a:rPr>
              <a:t>sa</a:t>
            </a:r>
            <a:r>
              <a:rPr lang="en-GB" sz="2400" i="0" u="none" strike="noStrike" cap="none" dirty="0">
                <a:solidFill>
                  <a:schemeClr val="accent1">
                    <a:lumMod val="50000"/>
                  </a:schemeClr>
                </a:solidFill>
                <a:latin typeface="Century Gothic"/>
                <a:ea typeface="Century Gothic"/>
                <a:cs typeface="Century Gothic"/>
                <a:sym typeface="Century Gothic"/>
              </a:rPr>
              <a:t> routine. </a:t>
            </a:r>
            <a:r>
              <a:rPr lang="en-GB" sz="2400" b="1" i="0" u="none" strike="noStrike" cap="none" dirty="0" err="1">
                <a:solidFill>
                  <a:schemeClr val="accent1">
                    <a:lumMod val="50000"/>
                  </a:schemeClr>
                </a:solidFill>
                <a:latin typeface="Century Gothic"/>
                <a:ea typeface="Century Gothic"/>
                <a:cs typeface="Century Gothic"/>
                <a:sym typeface="Century Gothic"/>
              </a:rPr>
              <a:t>Q</a:t>
            </a:r>
            <a:r>
              <a:rPr lang="en-GB" sz="2400" b="1" i="0" u="none" strike="noStrike" cap="none" dirty="0" err="1">
                <a:solidFill>
                  <a:srgbClr val="115076"/>
                </a:solidFill>
                <a:latin typeface="Century Gothic"/>
                <a:ea typeface="Century Gothic"/>
                <a:cs typeface="Century Gothic"/>
                <a:sym typeface="Century Gothic"/>
              </a:rPr>
              <a:t>uel</a:t>
            </a:r>
            <a:r>
              <a:rPr lang="en-GB" sz="2400" b="1" i="0" u="none" strike="noStrike" cap="none" dirty="0">
                <a:solidFill>
                  <a:srgbClr val="115076"/>
                </a:solidFill>
                <a:latin typeface="Century Gothic"/>
                <a:ea typeface="Century Gothic"/>
                <a:cs typeface="Century Gothic"/>
                <a:sym typeface="Century Gothic"/>
              </a:rPr>
              <a:t> </a:t>
            </a:r>
            <a:r>
              <a:rPr lang="en-GB" sz="2400" b="1" i="0" u="none" strike="noStrike" cap="none" dirty="0" err="1">
                <a:solidFill>
                  <a:srgbClr val="115076"/>
                </a:solidFill>
                <a:latin typeface="Century Gothic"/>
                <a:ea typeface="Century Gothic"/>
                <a:cs typeface="Century Gothic"/>
                <a:sym typeface="Century Gothic"/>
              </a:rPr>
              <a:t>est</a:t>
            </a:r>
            <a:r>
              <a:rPr lang="en-GB" sz="2400" b="1" i="0" u="none" strike="noStrike" cap="none" dirty="0">
                <a:solidFill>
                  <a:srgbClr val="115076"/>
                </a:solidFill>
                <a:latin typeface="Century Gothic"/>
                <a:ea typeface="Century Gothic"/>
                <a:cs typeface="Century Gothic"/>
                <a:sym typeface="Century Gothic"/>
              </a:rPr>
              <a:t> le bon mot </a:t>
            </a:r>
            <a:r>
              <a:rPr lang="en-GB" sz="2400" b="1" i="0" u="none" strike="noStrike" cap="none" dirty="0">
                <a:solidFill>
                  <a:schemeClr val="accent1">
                    <a:lumMod val="50000"/>
                  </a:schemeClr>
                </a:solidFill>
                <a:latin typeface="Century Gothic"/>
                <a:ea typeface="Century Gothic"/>
                <a:cs typeface="Century Gothic"/>
                <a:sym typeface="Century Gothic"/>
              </a:rPr>
              <a:t>?</a:t>
            </a:r>
            <a:endParaRPr sz="2400" b="1" i="0" u="none" strike="noStrike" cap="none" dirty="0">
              <a:solidFill>
                <a:schemeClr val="accent2"/>
              </a:solidFill>
              <a:latin typeface="Century Gothic"/>
              <a:ea typeface="Century Gothic"/>
              <a:cs typeface="Century Gothic"/>
              <a:sym typeface="Century Gothic"/>
            </a:endParaRPr>
          </a:p>
        </p:txBody>
      </p:sp>
      <p:sp>
        <p:nvSpPr>
          <p:cNvPr id="25" name="Google Shape;367;p43">
            <a:extLst>
              <a:ext uri="{FF2B5EF4-FFF2-40B4-BE49-F238E27FC236}">
                <a16:creationId xmlns:a16="http://schemas.microsoft.com/office/drawing/2014/main" id="{CC791603-03FE-487D-9BED-89C01BEEB96C}"/>
              </a:ext>
            </a:extLst>
          </p:cNvPr>
          <p:cNvSpPr txBox="1"/>
          <p:nvPr/>
        </p:nvSpPr>
        <p:spPr>
          <a:xfrm>
            <a:off x="2608613" y="4063685"/>
            <a:ext cx="6878287" cy="461624"/>
          </a:xfrm>
          <a:prstGeom prst="rect">
            <a:avLst/>
          </a:prstGeom>
          <a:solidFill>
            <a:schemeClr val="bg1"/>
          </a:solidFill>
          <a:ln>
            <a:noFill/>
          </a:ln>
        </p:spPr>
        <p:txBody>
          <a:bodyPr spcFirstLastPara="1" wrap="square" lIns="91425" tIns="45700" rIns="91425" bIns="45700" anchor="t" anchorCtr="0">
            <a:spAutoFit/>
          </a:bodyPr>
          <a:lstStyle/>
          <a:p>
            <a:r>
              <a:rPr lang="en-GB" sz="2400" dirty="0">
                <a:solidFill>
                  <a:schemeClr val="accent1">
                    <a:lumMod val="50000"/>
                  </a:schemeClr>
                </a:solidFill>
                <a:ea typeface="Century Gothic"/>
                <a:cs typeface="Century Gothic"/>
                <a:sym typeface="Century Gothic"/>
              </a:rPr>
              <a:t>Je ne </a:t>
            </a:r>
            <a:r>
              <a:rPr lang="en-GB" sz="2400" dirty="0" err="1">
                <a:solidFill>
                  <a:schemeClr val="accent1">
                    <a:lumMod val="50000"/>
                  </a:schemeClr>
                </a:solidFill>
                <a:ea typeface="Century Gothic"/>
                <a:cs typeface="Century Gothic"/>
                <a:sym typeface="Century Gothic"/>
              </a:rPr>
              <a:t>joue</a:t>
            </a:r>
            <a:r>
              <a:rPr lang="en-GB" sz="2400" dirty="0">
                <a:solidFill>
                  <a:schemeClr val="accent1">
                    <a:lumMod val="50000"/>
                  </a:schemeClr>
                </a:solidFill>
                <a:ea typeface="Century Gothic"/>
                <a:cs typeface="Century Gothic"/>
                <a:sym typeface="Century Gothic"/>
              </a:rPr>
              <a:t> pas </a:t>
            </a:r>
            <a:r>
              <a:rPr lang="en-GB" sz="2400" b="1" dirty="0">
                <a:solidFill>
                  <a:srgbClr val="EE6000"/>
                </a:solidFill>
                <a:ea typeface="Century Gothic"/>
                <a:cs typeface="Century Gothic"/>
                <a:sym typeface="Century Gothic"/>
              </a:rPr>
              <a:t>à l’</a:t>
            </a:r>
            <a:r>
              <a:rPr lang="en-GB" sz="2400" dirty="0">
                <a:solidFill>
                  <a:schemeClr val="accent1">
                    <a:lumMod val="50000"/>
                  </a:schemeClr>
                </a:solidFill>
                <a:ea typeface="Century Gothic"/>
                <a:cs typeface="Century Gothic"/>
                <a:sym typeface="Century Gothic"/>
              </a:rPr>
              <a:t> </a:t>
            </a:r>
            <a:r>
              <a:rPr lang="en-GB" sz="2400" b="1" dirty="0" err="1">
                <a:solidFill>
                  <a:schemeClr val="accent1">
                    <a:lumMod val="50000"/>
                  </a:schemeClr>
                </a:solidFill>
                <a:ea typeface="Century Gothic"/>
                <a:cs typeface="Century Gothic"/>
                <a:sym typeface="Century Gothic"/>
              </a:rPr>
              <a:t>ordinateur</a:t>
            </a:r>
            <a:r>
              <a:rPr lang="en-GB" sz="2400" b="1" dirty="0">
                <a:solidFill>
                  <a:schemeClr val="accent1">
                    <a:lumMod val="50000"/>
                  </a:schemeClr>
                </a:solidFill>
                <a:ea typeface="Century Gothic"/>
                <a:cs typeface="Century Gothic"/>
                <a:sym typeface="Century Gothic"/>
              </a:rPr>
              <a:t> / bureau</a:t>
            </a:r>
            <a:r>
              <a:rPr lang="en-GB" sz="2400" dirty="0">
                <a:solidFill>
                  <a:schemeClr val="accent1">
                    <a:lumMod val="50000"/>
                  </a:schemeClr>
                </a:solidFill>
                <a:ea typeface="Century Gothic"/>
                <a:cs typeface="Century Gothic"/>
                <a:sym typeface="Century Gothic"/>
              </a:rPr>
              <a:t> !</a:t>
            </a:r>
            <a:endParaRPr lang="en-GB" sz="2400" dirty="0">
              <a:solidFill>
                <a:schemeClr val="accent2"/>
              </a:solidFill>
              <a:ea typeface="Century Gothic"/>
              <a:cs typeface="Century Gothic"/>
              <a:sym typeface="Century Gothic"/>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5724" y="2017225"/>
            <a:ext cx="632889" cy="63288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724" y="3251922"/>
            <a:ext cx="60579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2399" y="4386002"/>
            <a:ext cx="685800" cy="685800"/>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6313" y="5688761"/>
            <a:ext cx="609600" cy="609600"/>
          </a:xfrm>
          <a:prstGeom prst="rect">
            <a:avLst/>
          </a:prstGeom>
        </p:spPr>
      </p:pic>
      <p:sp>
        <p:nvSpPr>
          <p:cNvPr id="27" name="Oval 26"/>
          <p:cNvSpPr/>
          <p:nvPr/>
        </p:nvSpPr>
        <p:spPr>
          <a:xfrm>
            <a:off x="7223819" y="1713348"/>
            <a:ext cx="1006870"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p:cNvSpPr/>
          <p:nvPr/>
        </p:nvSpPr>
        <p:spPr>
          <a:xfrm>
            <a:off x="6507048" y="2207862"/>
            <a:ext cx="1290752"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p:cNvSpPr/>
          <p:nvPr/>
        </p:nvSpPr>
        <p:spPr>
          <a:xfrm>
            <a:off x="6717139" y="2816847"/>
            <a:ext cx="1653321"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Oval 29"/>
          <p:cNvSpPr/>
          <p:nvPr/>
        </p:nvSpPr>
        <p:spPr>
          <a:xfrm>
            <a:off x="6416370" y="3356622"/>
            <a:ext cx="845339"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30"/>
          <p:cNvSpPr/>
          <p:nvPr/>
        </p:nvSpPr>
        <p:spPr>
          <a:xfrm>
            <a:off x="5434248" y="3949787"/>
            <a:ext cx="1700169"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Oval 31"/>
          <p:cNvSpPr/>
          <p:nvPr/>
        </p:nvSpPr>
        <p:spPr>
          <a:xfrm>
            <a:off x="5277710" y="4559754"/>
            <a:ext cx="1229338"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Oval 32"/>
          <p:cNvSpPr/>
          <p:nvPr/>
        </p:nvSpPr>
        <p:spPr>
          <a:xfrm>
            <a:off x="6401951" y="5126304"/>
            <a:ext cx="1141849"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Oval 33"/>
          <p:cNvSpPr/>
          <p:nvPr/>
        </p:nvSpPr>
        <p:spPr>
          <a:xfrm>
            <a:off x="5625086" y="5677450"/>
            <a:ext cx="845339"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5E2A41F2-F921-4AA3-8AFA-24F5A42FF5E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9" name="Picture 8" descr="A picture containing shirt&#10;&#10;Description automatically generated">
            <a:extLst>
              <a:ext uri="{FF2B5EF4-FFF2-40B4-BE49-F238E27FC236}">
                <a16:creationId xmlns:a16="http://schemas.microsoft.com/office/drawing/2014/main" id="{3994160C-B594-40E7-A35B-02CEB6DCDC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79332" y="4525309"/>
            <a:ext cx="1600200" cy="1600200"/>
          </a:xfrm>
          <a:prstGeom prst="rect">
            <a:avLst/>
          </a:prstGeom>
        </p:spPr>
      </p:pic>
      <p:sp>
        <p:nvSpPr>
          <p:cNvPr id="10" name="TextBox 9">
            <a:extLst>
              <a:ext uri="{FF2B5EF4-FFF2-40B4-BE49-F238E27FC236}">
                <a16:creationId xmlns:a16="http://schemas.microsoft.com/office/drawing/2014/main" id="{CFB54473-160F-4814-93D6-2217FC976193}"/>
              </a:ext>
            </a:extLst>
          </p:cNvPr>
          <p:cNvSpPr txBox="1"/>
          <p:nvPr/>
        </p:nvSpPr>
        <p:spPr>
          <a:xfrm>
            <a:off x="10406332" y="3061078"/>
            <a:ext cx="1600201" cy="1464231"/>
          </a:xfrm>
          <a:prstGeom prst="wedgeRoundRectCallout">
            <a:avLst>
              <a:gd name="adj1" fmla="val 21527"/>
              <a:gd name="adj2" fmla="val 67292"/>
              <a:gd name="adj3" fmla="val 16667"/>
            </a:avLst>
          </a:prstGeom>
          <a:solidFill>
            <a:srgbClr val="115076"/>
          </a:solidFill>
          <a:ln>
            <a:solidFill>
              <a:srgbClr val="EE6000"/>
            </a:solidFill>
          </a:ln>
        </p:spPr>
        <p:txBody>
          <a:bodyPr wrap="square" rtlCol="0">
            <a:spAutoFit/>
          </a:bodyPr>
          <a:lstStyle/>
          <a:p>
            <a:pPr lvl="0" algn="ctr">
              <a:defRPr/>
            </a:pPr>
            <a:r>
              <a:rPr lang="en-GB" sz="2000" b="1" dirty="0">
                <a:solidFill>
                  <a:schemeClr val="bg1"/>
                </a:solidFill>
              </a:rPr>
              <a:t>* </a:t>
            </a:r>
            <a:r>
              <a:rPr lang="en-GB" sz="2000" b="1" dirty="0" err="1">
                <a:solidFill>
                  <a:schemeClr val="bg1"/>
                </a:solidFill>
              </a:rPr>
              <a:t>lundi</a:t>
            </a:r>
            <a:endParaRPr lang="en-GB" sz="2000" b="1" dirty="0">
              <a:solidFill>
                <a:schemeClr val="bg1"/>
              </a:solidFill>
            </a:endParaRPr>
          </a:p>
          <a:p>
            <a:pPr lvl="0" algn="ctr">
              <a:defRPr/>
            </a:pPr>
            <a:r>
              <a:rPr lang="en-GB" sz="2000" dirty="0">
                <a:solidFill>
                  <a:schemeClr val="bg1"/>
                </a:solidFill>
              </a:rPr>
              <a:t>= Monday</a:t>
            </a:r>
          </a:p>
          <a:p>
            <a:pPr lvl="0" algn="ctr">
              <a:defRPr/>
            </a:pPr>
            <a:r>
              <a:rPr lang="en-GB" sz="2000" b="1" dirty="0">
                <a:solidFill>
                  <a:schemeClr val="bg1"/>
                </a:solidFill>
              </a:rPr>
              <a:t>* tard</a:t>
            </a:r>
          </a:p>
          <a:p>
            <a:pPr lvl="0" algn="ctr">
              <a:defRPr/>
            </a:pPr>
            <a:r>
              <a:rPr lang="en-GB" sz="2000" dirty="0">
                <a:solidFill>
                  <a:schemeClr val="bg1"/>
                </a:solidFill>
              </a:rPr>
              <a:t>= late</a:t>
            </a:r>
          </a:p>
        </p:txBody>
      </p:sp>
    </p:spTree>
    <p:extLst>
      <p:ext uri="{BB962C8B-B14F-4D97-AF65-F5344CB8AC3E}">
        <p14:creationId xmlns:p14="http://schemas.microsoft.com/office/powerpoint/2010/main" val="36213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8" grpId="0" animBg="1"/>
      <p:bldP spid="19" grpId="0" animBg="1"/>
      <p:bldP spid="20" grpId="0" animBg="1"/>
      <p:bldP spid="22"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Google Shape;367;p43">
            <a:extLst>
              <a:ext uri="{FF2B5EF4-FFF2-40B4-BE49-F238E27FC236}">
                <a16:creationId xmlns:a16="http://schemas.microsoft.com/office/drawing/2014/main" id="{4139E8DE-7701-4381-B040-15B90767AA1C}"/>
              </a:ext>
            </a:extLst>
          </p:cNvPr>
          <p:cNvSpPr txBox="1"/>
          <p:nvPr/>
        </p:nvSpPr>
        <p:spPr>
          <a:xfrm>
            <a:off x="136242" y="1341994"/>
            <a:ext cx="10638231" cy="1107955"/>
          </a:xfrm>
          <a:prstGeom prst="rect">
            <a:avLst/>
          </a:prstGeom>
          <a:solidFill>
            <a:schemeClr val="bg1"/>
          </a:solidFill>
          <a:ln>
            <a:noFill/>
          </a:ln>
        </p:spPr>
        <p:txBody>
          <a:bodyPr spcFirstLastPara="1" wrap="square" lIns="91425" tIns="45700" rIns="91425" bIns="45700" anchor="t" anchorCtr="0">
            <a:spAutoFit/>
          </a:bodyPr>
          <a:lstStyle/>
          <a:p>
            <a:pPr lvl="0"/>
            <a:r>
              <a:rPr lang="en-GB" sz="2200" i="0" u="none" strike="noStrike" cap="none" dirty="0">
                <a:solidFill>
                  <a:schemeClr val="accent1">
                    <a:lumMod val="50000"/>
                  </a:schemeClr>
                </a:solidFill>
                <a:latin typeface="Century Gothic"/>
                <a:ea typeface="Century Gothic"/>
                <a:cs typeface="Century Gothic"/>
                <a:sym typeface="Century Gothic"/>
              </a:rPr>
              <a:t>Amir is trying to read a story, but all the verbs are smudged!</a:t>
            </a:r>
          </a:p>
          <a:p>
            <a:pPr lvl="0"/>
            <a:endParaRPr lang="en-GB" sz="2200" dirty="0">
              <a:solidFill>
                <a:schemeClr val="accent1">
                  <a:lumMod val="50000"/>
                </a:schemeClr>
              </a:solidFill>
              <a:latin typeface="Century Gothic"/>
              <a:ea typeface="Century Gothic"/>
              <a:cs typeface="Century Gothic"/>
              <a:sym typeface="Century Gothic"/>
            </a:endParaRPr>
          </a:p>
          <a:p>
            <a:r>
              <a:rPr lang="en-GB" sz="2200" dirty="0" err="1">
                <a:solidFill>
                  <a:schemeClr val="accent1">
                    <a:lumMod val="50000"/>
                  </a:schemeClr>
                </a:solidFill>
                <a:ea typeface="Century Gothic"/>
                <a:cs typeface="Century Gothic"/>
                <a:sym typeface="Century Gothic"/>
              </a:rPr>
              <a:t>Peux-tu</a:t>
            </a:r>
            <a:r>
              <a:rPr lang="en-GB" sz="2200" dirty="0">
                <a:solidFill>
                  <a:schemeClr val="accent1">
                    <a:lumMod val="50000"/>
                  </a:schemeClr>
                </a:solidFill>
                <a:ea typeface="Century Gothic"/>
                <a:cs typeface="Century Gothic"/>
                <a:sym typeface="Century Gothic"/>
              </a:rPr>
              <a:t> aider? </a:t>
            </a:r>
            <a:r>
              <a:rPr lang="en-GB" sz="2200" i="0" u="none" strike="noStrike" cap="none" dirty="0">
                <a:solidFill>
                  <a:schemeClr val="accent1">
                    <a:lumMod val="50000"/>
                  </a:schemeClr>
                </a:solidFill>
                <a:latin typeface="Century Gothic"/>
                <a:ea typeface="Century Gothic"/>
                <a:cs typeface="Century Gothic"/>
                <a:sym typeface="Century Gothic"/>
              </a:rPr>
              <a:t>Attention </a:t>
            </a:r>
            <a:r>
              <a:rPr lang="en-GB" sz="2200" dirty="0">
                <a:solidFill>
                  <a:schemeClr val="accent1">
                    <a:lumMod val="50000"/>
                  </a:schemeClr>
                </a:solidFill>
                <a:ea typeface="Century Gothic"/>
                <a:cs typeface="Century Gothic"/>
                <a:sym typeface="Century Gothic"/>
              </a:rPr>
              <a:t>aux prepositions !</a:t>
            </a:r>
            <a:endParaRPr sz="2200" i="0" u="none" strike="noStrike" cap="none" dirty="0">
              <a:solidFill>
                <a:schemeClr val="accent2"/>
              </a:solidFill>
              <a:latin typeface="Century Gothic"/>
              <a:ea typeface="Century Gothic"/>
              <a:cs typeface="Century Gothic"/>
              <a:sym typeface="Century Gothic"/>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a:t>
            </a:r>
            <a:r>
              <a:rPr lang="en-GB" sz="3600" b="1" dirty="0" err="1">
                <a:solidFill>
                  <a:schemeClr val="bg1"/>
                </a:solidFill>
              </a:rPr>
              <a:t>quel</a:t>
            </a:r>
            <a:r>
              <a:rPr lang="en-GB" sz="3600" b="1" dirty="0">
                <a:solidFill>
                  <a:schemeClr val="bg1"/>
                </a:solidFill>
              </a:rPr>
              <a:t> </a:t>
            </a:r>
            <a:r>
              <a:rPr lang="en-GB" sz="3600" b="1" dirty="0" err="1">
                <a:solidFill>
                  <a:schemeClr val="bg1"/>
                </a:solidFill>
              </a:rPr>
              <a:t>verbe</a:t>
            </a:r>
            <a:r>
              <a:rPr lang="en-GB" sz="3600" b="1" dirty="0">
                <a:solidFill>
                  <a:schemeClr val="bg1"/>
                </a:solidFill>
              </a:rPr>
              <a:t> ?</a:t>
            </a:r>
          </a:p>
        </p:txBody>
      </p:sp>
      <p:sp>
        <p:nvSpPr>
          <p:cNvPr id="2" name="TextBox 1">
            <a:extLst>
              <a:ext uri="{FF2B5EF4-FFF2-40B4-BE49-F238E27FC236}">
                <a16:creationId xmlns:a16="http://schemas.microsoft.com/office/drawing/2014/main" id="{909CA1A6-7AEE-4E2A-876F-D20DA0631699}"/>
              </a:ext>
            </a:extLst>
          </p:cNvPr>
          <p:cNvSpPr txBox="1"/>
          <p:nvPr/>
        </p:nvSpPr>
        <p:spPr>
          <a:xfrm>
            <a:off x="162694" y="3241503"/>
            <a:ext cx="6131856" cy="2800767"/>
          </a:xfrm>
          <a:prstGeom prst="rect">
            <a:avLst/>
          </a:prstGeom>
          <a:noFill/>
        </p:spPr>
        <p:txBody>
          <a:bodyPr wrap="square" rtlCol="0">
            <a:spAutoFit/>
          </a:bodyPr>
          <a:lstStyle/>
          <a:p>
            <a:r>
              <a:rPr lang="en-GB" sz="2200" dirty="0">
                <a:solidFill>
                  <a:schemeClr val="accent5">
                    <a:lumMod val="50000"/>
                  </a:schemeClr>
                </a:solidFill>
              </a:rPr>
              <a:t>1. </a:t>
            </a:r>
            <a:r>
              <a:rPr lang="en-GB" sz="2200" b="1" dirty="0">
                <a:solidFill>
                  <a:schemeClr val="accent5">
                    <a:lumMod val="50000"/>
                  </a:schemeClr>
                </a:solidFill>
              </a:rPr>
              <a:t>Il </a:t>
            </a:r>
            <a:r>
              <a:rPr lang="en-GB" sz="2200" b="1" dirty="0" err="1">
                <a:solidFill>
                  <a:schemeClr val="accent1">
                    <a:lumMod val="50000"/>
                  </a:schemeClr>
                </a:solidFill>
              </a:rPr>
              <a:t>écoute</a:t>
            </a:r>
            <a:r>
              <a:rPr lang="en-GB" sz="2200" dirty="0">
                <a:solidFill>
                  <a:schemeClr val="accent1">
                    <a:lumMod val="50000"/>
                  </a:schemeClr>
                </a:solidFill>
              </a:rPr>
              <a:t> / </a:t>
            </a:r>
            <a:r>
              <a:rPr lang="en-GB" sz="2200" b="1" dirty="0" err="1">
                <a:solidFill>
                  <a:schemeClr val="accent1">
                    <a:lumMod val="50000"/>
                  </a:schemeClr>
                </a:solidFill>
              </a:rPr>
              <a:t>il</a:t>
            </a:r>
            <a:r>
              <a:rPr lang="en-GB" sz="2200" b="1" dirty="0">
                <a:solidFill>
                  <a:schemeClr val="accent1">
                    <a:lumMod val="50000"/>
                  </a:schemeClr>
                </a:solidFill>
              </a:rPr>
              <a:t> </a:t>
            </a:r>
            <a:r>
              <a:rPr lang="en-GB" sz="2200" b="1" dirty="0" err="1">
                <a:solidFill>
                  <a:schemeClr val="accent1">
                    <a:lumMod val="50000"/>
                  </a:schemeClr>
                </a:solidFill>
              </a:rPr>
              <a:t>parle</a:t>
            </a:r>
            <a:r>
              <a:rPr lang="en-GB" sz="2200" b="1" dirty="0">
                <a:solidFill>
                  <a:schemeClr val="accent1">
                    <a:lumMod val="50000"/>
                  </a:schemeClr>
                </a:solidFill>
              </a:rPr>
              <a:t> </a:t>
            </a:r>
            <a:r>
              <a:rPr lang="en-GB" sz="2200" dirty="0" err="1">
                <a:solidFill>
                  <a:schemeClr val="accent1">
                    <a:lumMod val="50000"/>
                  </a:schemeClr>
                </a:solidFill>
              </a:rPr>
              <a:t>ses</a:t>
            </a:r>
            <a:r>
              <a:rPr lang="en-GB" sz="2200" dirty="0">
                <a:solidFill>
                  <a:schemeClr val="accent1">
                    <a:lumMod val="50000"/>
                  </a:schemeClr>
                </a:solidFill>
              </a:rPr>
              <a:t> </a:t>
            </a:r>
            <a:r>
              <a:rPr lang="en-GB" sz="2200" dirty="0" err="1">
                <a:solidFill>
                  <a:schemeClr val="accent1">
                    <a:lumMod val="50000"/>
                  </a:schemeClr>
                </a:solidFill>
              </a:rPr>
              <a:t>amis</a:t>
            </a:r>
            <a:r>
              <a:rPr lang="en-GB" sz="2200" dirty="0">
                <a:solidFill>
                  <a:schemeClr val="accent1">
                    <a:lumMod val="50000"/>
                  </a:schemeClr>
                </a:solidFill>
              </a:rPr>
              <a:t>.</a:t>
            </a:r>
          </a:p>
          <a:p>
            <a:pPr marL="457200" indent="-457200">
              <a:buAutoNum type="arabicPeriod"/>
            </a:pPr>
            <a:endParaRPr lang="en-GB" sz="2200" dirty="0">
              <a:solidFill>
                <a:schemeClr val="accent1">
                  <a:lumMod val="50000"/>
                </a:schemeClr>
              </a:solidFill>
            </a:endParaRPr>
          </a:p>
          <a:p>
            <a:r>
              <a:rPr lang="en-GB" sz="2200" dirty="0">
                <a:solidFill>
                  <a:schemeClr val="accent1">
                    <a:lumMod val="50000"/>
                  </a:schemeClr>
                </a:solidFill>
              </a:rPr>
              <a:t>2. </a:t>
            </a:r>
            <a:r>
              <a:rPr lang="en-GB" sz="2200" b="1" dirty="0">
                <a:solidFill>
                  <a:schemeClr val="accent1">
                    <a:lumMod val="50000"/>
                  </a:schemeClr>
                </a:solidFill>
              </a:rPr>
              <a:t>Tu </a:t>
            </a:r>
            <a:r>
              <a:rPr lang="en-GB" sz="2200" b="1" dirty="0" err="1">
                <a:solidFill>
                  <a:schemeClr val="accent1">
                    <a:lumMod val="50000"/>
                  </a:schemeClr>
                </a:solidFill>
              </a:rPr>
              <a:t>regardes</a:t>
            </a:r>
            <a:r>
              <a:rPr lang="en-GB" sz="2200" b="1" dirty="0">
                <a:solidFill>
                  <a:schemeClr val="accent1">
                    <a:lumMod val="50000"/>
                  </a:schemeClr>
                </a:solidFill>
              </a:rPr>
              <a:t> </a:t>
            </a:r>
            <a:r>
              <a:rPr lang="en-GB" sz="2200" dirty="0">
                <a:solidFill>
                  <a:schemeClr val="accent1">
                    <a:lumMod val="50000"/>
                  </a:schemeClr>
                </a:solidFill>
              </a:rPr>
              <a:t>/ </a:t>
            </a:r>
            <a:r>
              <a:rPr lang="en-GB" sz="2200" b="1" dirty="0" err="1">
                <a:solidFill>
                  <a:schemeClr val="accent1">
                    <a:lumMod val="50000"/>
                  </a:schemeClr>
                </a:solidFill>
              </a:rPr>
              <a:t>tu</a:t>
            </a:r>
            <a:r>
              <a:rPr lang="en-GB" sz="2200" b="1" dirty="0">
                <a:solidFill>
                  <a:schemeClr val="accent1">
                    <a:lumMod val="50000"/>
                  </a:schemeClr>
                </a:solidFill>
              </a:rPr>
              <a:t> </a:t>
            </a:r>
            <a:r>
              <a:rPr lang="en-GB" sz="2200" b="1" dirty="0" err="1">
                <a:solidFill>
                  <a:schemeClr val="accent1">
                    <a:lumMod val="50000"/>
                  </a:schemeClr>
                </a:solidFill>
              </a:rPr>
              <a:t>ressembles</a:t>
            </a:r>
            <a:r>
              <a:rPr lang="en-GB" sz="2200" b="1" dirty="0">
                <a:solidFill>
                  <a:schemeClr val="accent1">
                    <a:lumMod val="50000"/>
                  </a:schemeClr>
                </a:solidFill>
              </a:rPr>
              <a:t> </a:t>
            </a:r>
            <a:r>
              <a:rPr lang="en-GB" sz="2200" dirty="0">
                <a:solidFill>
                  <a:schemeClr val="accent1">
                    <a:lumMod val="50000"/>
                  </a:schemeClr>
                </a:solidFill>
              </a:rPr>
              <a:t>à ta </a:t>
            </a:r>
            <a:r>
              <a:rPr lang="en-GB" sz="2200" dirty="0" err="1">
                <a:solidFill>
                  <a:schemeClr val="accent1">
                    <a:lumMod val="50000"/>
                  </a:schemeClr>
                </a:solidFill>
              </a:rPr>
              <a:t>sœur</a:t>
            </a:r>
            <a:r>
              <a:rPr lang="en-GB" sz="2200" dirty="0">
                <a:solidFill>
                  <a:schemeClr val="accent1">
                    <a:lumMod val="50000"/>
                  </a:schemeClr>
                </a:solidFill>
              </a:rPr>
              <a:t>.</a:t>
            </a:r>
          </a:p>
          <a:p>
            <a:pPr marL="457200" indent="-457200">
              <a:buAutoNum type="arabicPeriod"/>
            </a:pPr>
            <a:endParaRPr lang="en-GB" sz="2200" dirty="0">
              <a:solidFill>
                <a:schemeClr val="accent1">
                  <a:lumMod val="50000"/>
                </a:schemeClr>
              </a:solidFill>
            </a:endParaRPr>
          </a:p>
          <a:p>
            <a:r>
              <a:rPr lang="en-GB" sz="2200" dirty="0">
                <a:solidFill>
                  <a:schemeClr val="accent1">
                    <a:lumMod val="50000"/>
                  </a:schemeClr>
                </a:solidFill>
              </a:rPr>
              <a:t>3. </a:t>
            </a:r>
            <a:r>
              <a:rPr lang="en-GB" sz="2200" b="1" dirty="0" err="1">
                <a:solidFill>
                  <a:schemeClr val="accent1">
                    <a:lumMod val="50000"/>
                  </a:schemeClr>
                </a:solidFill>
              </a:rPr>
              <a:t>Vous</a:t>
            </a:r>
            <a:r>
              <a:rPr lang="en-GB" sz="2200" b="1" dirty="0">
                <a:solidFill>
                  <a:schemeClr val="accent1">
                    <a:lumMod val="50000"/>
                  </a:schemeClr>
                </a:solidFill>
              </a:rPr>
              <a:t> </a:t>
            </a:r>
            <a:r>
              <a:rPr lang="en-GB" sz="2200" b="1" dirty="0" err="1">
                <a:solidFill>
                  <a:schemeClr val="accent1">
                    <a:lumMod val="50000"/>
                  </a:schemeClr>
                </a:solidFill>
              </a:rPr>
              <a:t>frappez</a:t>
            </a:r>
            <a:r>
              <a:rPr lang="en-GB" sz="2200" b="1" dirty="0">
                <a:solidFill>
                  <a:schemeClr val="accent1">
                    <a:lumMod val="50000"/>
                  </a:schemeClr>
                </a:solidFill>
              </a:rPr>
              <a:t> </a:t>
            </a:r>
            <a:r>
              <a:rPr lang="en-GB" sz="2200" dirty="0">
                <a:solidFill>
                  <a:schemeClr val="accent1">
                    <a:lumMod val="50000"/>
                  </a:schemeClr>
                </a:solidFill>
              </a:rPr>
              <a:t>/ </a:t>
            </a:r>
            <a:r>
              <a:rPr lang="en-GB" sz="2200" b="1" dirty="0" err="1">
                <a:solidFill>
                  <a:schemeClr val="accent1">
                    <a:lumMod val="50000"/>
                  </a:schemeClr>
                </a:solidFill>
              </a:rPr>
              <a:t>vous</a:t>
            </a:r>
            <a:r>
              <a:rPr lang="en-GB" sz="2200" b="1" dirty="0">
                <a:solidFill>
                  <a:schemeClr val="accent1">
                    <a:lumMod val="50000"/>
                  </a:schemeClr>
                </a:solidFill>
              </a:rPr>
              <a:t> </a:t>
            </a:r>
            <a:r>
              <a:rPr lang="en-GB" sz="2200" b="1" dirty="0" err="1">
                <a:solidFill>
                  <a:schemeClr val="accent1">
                    <a:lumMod val="50000"/>
                  </a:schemeClr>
                </a:solidFill>
              </a:rPr>
              <a:t>fermez</a:t>
            </a:r>
            <a:r>
              <a:rPr lang="en-GB" sz="2200" b="1" dirty="0">
                <a:solidFill>
                  <a:schemeClr val="accent1">
                    <a:lumMod val="50000"/>
                  </a:schemeClr>
                </a:solidFill>
              </a:rPr>
              <a:t> </a:t>
            </a:r>
            <a:r>
              <a:rPr lang="en-GB" sz="2200" dirty="0">
                <a:solidFill>
                  <a:schemeClr val="accent1">
                    <a:lumMod val="50000"/>
                  </a:schemeClr>
                </a:solidFill>
              </a:rPr>
              <a:t>à la </a:t>
            </a:r>
            <a:r>
              <a:rPr lang="en-GB" sz="2200" dirty="0" err="1">
                <a:solidFill>
                  <a:schemeClr val="accent1">
                    <a:lumMod val="50000"/>
                  </a:schemeClr>
                </a:solidFill>
              </a:rPr>
              <a:t>porte</a:t>
            </a:r>
            <a:r>
              <a:rPr lang="en-GB" sz="2200" dirty="0">
                <a:solidFill>
                  <a:schemeClr val="accent1">
                    <a:lumMod val="50000"/>
                  </a:schemeClr>
                </a:solidFill>
              </a:rPr>
              <a:t>.</a:t>
            </a:r>
          </a:p>
          <a:p>
            <a:pPr marL="457200" indent="-457200">
              <a:buFontTx/>
              <a:buAutoNum type="arabicPeriod"/>
            </a:pPr>
            <a:endParaRPr lang="en-GB" sz="2200" dirty="0">
              <a:solidFill>
                <a:schemeClr val="accent1">
                  <a:lumMod val="50000"/>
                </a:schemeClr>
              </a:solidFill>
            </a:endParaRPr>
          </a:p>
          <a:p>
            <a:r>
              <a:rPr lang="en-GB" sz="2200" dirty="0">
                <a:solidFill>
                  <a:schemeClr val="accent1">
                    <a:lumMod val="50000"/>
                  </a:schemeClr>
                </a:solidFill>
              </a:rPr>
              <a:t>4. </a:t>
            </a:r>
            <a:r>
              <a:rPr lang="en-GB" sz="2200" b="1" dirty="0">
                <a:solidFill>
                  <a:schemeClr val="accent1">
                    <a:lumMod val="50000"/>
                  </a:schemeClr>
                </a:solidFill>
              </a:rPr>
              <a:t>Je </a:t>
            </a:r>
            <a:r>
              <a:rPr lang="en-GB" sz="2200" b="1" dirty="0" err="1">
                <a:solidFill>
                  <a:schemeClr val="accent1">
                    <a:lumMod val="50000"/>
                  </a:schemeClr>
                </a:solidFill>
              </a:rPr>
              <a:t>cherche</a:t>
            </a:r>
            <a:r>
              <a:rPr lang="en-GB" sz="2200" b="1" dirty="0">
                <a:solidFill>
                  <a:schemeClr val="accent1">
                    <a:lumMod val="50000"/>
                  </a:schemeClr>
                </a:solidFill>
              </a:rPr>
              <a:t> </a:t>
            </a:r>
            <a:r>
              <a:rPr lang="en-GB" sz="2200" dirty="0">
                <a:solidFill>
                  <a:schemeClr val="accent1">
                    <a:lumMod val="50000"/>
                  </a:schemeClr>
                </a:solidFill>
              </a:rPr>
              <a:t>/ </a:t>
            </a:r>
            <a:r>
              <a:rPr lang="en-GB" sz="2200" b="1" dirty="0">
                <a:solidFill>
                  <a:schemeClr val="accent1">
                    <a:lumMod val="50000"/>
                  </a:schemeClr>
                </a:solidFill>
              </a:rPr>
              <a:t>je </a:t>
            </a:r>
            <a:r>
              <a:rPr lang="en-GB" sz="2200" b="1" dirty="0" err="1">
                <a:solidFill>
                  <a:schemeClr val="accent1">
                    <a:lumMod val="50000"/>
                  </a:schemeClr>
                </a:solidFill>
              </a:rPr>
              <a:t>travaille</a:t>
            </a:r>
            <a:r>
              <a:rPr lang="en-GB" sz="2200" b="1" dirty="0">
                <a:solidFill>
                  <a:schemeClr val="accent1">
                    <a:lumMod val="50000"/>
                  </a:schemeClr>
                </a:solidFill>
              </a:rPr>
              <a:t> </a:t>
            </a:r>
            <a:r>
              <a:rPr lang="en-GB" sz="2200" dirty="0">
                <a:solidFill>
                  <a:schemeClr val="accent1">
                    <a:lumMod val="50000"/>
                  </a:schemeClr>
                </a:solidFill>
              </a:rPr>
              <a:t>pour mon </a:t>
            </a:r>
            <a:r>
              <a:rPr lang="en-GB" sz="2200" dirty="0" err="1">
                <a:solidFill>
                  <a:schemeClr val="accent1">
                    <a:lumMod val="50000"/>
                  </a:schemeClr>
                </a:solidFill>
              </a:rPr>
              <a:t>père</a:t>
            </a:r>
            <a:r>
              <a:rPr lang="en-GB" sz="2200" dirty="0">
                <a:solidFill>
                  <a:schemeClr val="accent1">
                    <a:lumMod val="50000"/>
                  </a:schemeClr>
                </a:solidFill>
              </a:rPr>
              <a:t>.</a:t>
            </a:r>
          </a:p>
          <a:p>
            <a:pPr marL="457200" indent="-457200">
              <a:buFontTx/>
              <a:buAutoNum type="arabicPeriod"/>
            </a:pPr>
            <a:endParaRPr lang="en-GB" sz="2200" dirty="0">
              <a:solidFill>
                <a:schemeClr val="accent1">
                  <a:lumMod val="50000"/>
                </a:schemeClr>
              </a:solidFill>
            </a:endParaRPr>
          </a:p>
        </p:txBody>
      </p:sp>
      <p:sp>
        <p:nvSpPr>
          <p:cNvPr id="10" name="TextBox 9">
            <a:extLst>
              <a:ext uri="{FF2B5EF4-FFF2-40B4-BE49-F238E27FC236}">
                <a16:creationId xmlns:a16="http://schemas.microsoft.com/office/drawing/2014/main" id="{6CD1CA83-3EC6-44B6-BEC4-5D46DF0FF74E}"/>
              </a:ext>
            </a:extLst>
          </p:cNvPr>
          <p:cNvSpPr txBox="1"/>
          <p:nvPr/>
        </p:nvSpPr>
        <p:spPr>
          <a:xfrm>
            <a:off x="6101652" y="3241503"/>
            <a:ext cx="6090348" cy="2800767"/>
          </a:xfrm>
          <a:prstGeom prst="rect">
            <a:avLst/>
          </a:prstGeom>
          <a:noFill/>
        </p:spPr>
        <p:txBody>
          <a:bodyPr wrap="square" rtlCol="0">
            <a:spAutoFit/>
          </a:bodyPr>
          <a:lstStyle/>
          <a:p>
            <a:r>
              <a:rPr lang="en-GB" sz="2200" dirty="0">
                <a:solidFill>
                  <a:schemeClr val="accent5">
                    <a:lumMod val="50000"/>
                  </a:schemeClr>
                </a:solidFill>
              </a:rPr>
              <a:t>5. </a:t>
            </a:r>
            <a:r>
              <a:rPr lang="en-GB" sz="2200" b="1" dirty="0">
                <a:solidFill>
                  <a:schemeClr val="accent5">
                    <a:lumMod val="50000"/>
                  </a:schemeClr>
                </a:solidFill>
              </a:rPr>
              <a:t>Il </a:t>
            </a:r>
            <a:r>
              <a:rPr lang="fr-FR" sz="2200" b="1" dirty="0">
                <a:solidFill>
                  <a:schemeClr val="accent1">
                    <a:lumMod val="50000"/>
                  </a:schemeClr>
                </a:solidFill>
              </a:rPr>
              <a:t>donne l'eau </a:t>
            </a:r>
            <a:r>
              <a:rPr lang="fr-FR" sz="2200" dirty="0">
                <a:solidFill>
                  <a:schemeClr val="accent1">
                    <a:lumMod val="50000"/>
                  </a:schemeClr>
                </a:solidFill>
              </a:rPr>
              <a:t>/ </a:t>
            </a:r>
            <a:r>
              <a:rPr lang="fr-FR" sz="2200" b="1" dirty="0">
                <a:solidFill>
                  <a:schemeClr val="accent1">
                    <a:lumMod val="50000"/>
                  </a:schemeClr>
                </a:solidFill>
              </a:rPr>
              <a:t>il demande </a:t>
            </a:r>
            <a:r>
              <a:rPr lang="fr-FR" sz="2200" dirty="0">
                <a:solidFill>
                  <a:schemeClr val="accent1">
                    <a:lumMod val="50000"/>
                  </a:schemeClr>
                </a:solidFill>
              </a:rPr>
              <a:t>un chien</a:t>
            </a:r>
            <a:r>
              <a:rPr lang="en-GB" sz="2200" dirty="0">
                <a:solidFill>
                  <a:schemeClr val="accent1">
                    <a:lumMod val="50000"/>
                  </a:schemeClr>
                </a:solidFill>
              </a:rPr>
              <a:t>.</a:t>
            </a:r>
          </a:p>
          <a:p>
            <a:pPr marL="457200" indent="-457200">
              <a:buAutoNum type="arabicPeriod"/>
            </a:pPr>
            <a:endParaRPr lang="en-GB" sz="2200" dirty="0">
              <a:solidFill>
                <a:schemeClr val="accent1">
                  <a:lumMod val="50000"/>
                </a:schemeClr>
              </a:solidFill>
            </a:endParaRPr>
          </a:p>
          <a:p>
            <a:r>
              <a:rPr lang="en-GB" sz="2200" dirty="0">
                <a:solidFill>
                  <a:schemeClr val="accent1">
                    <a:lumMod val="50000"/>
                  </a:schemeClr>
                </a:solidFill>
              </a:rPr>
              <a:t>6. </a:t>
            </a:r>
            <a:r>
              <a:rPr lang="en-GB" sz="2200" b="1" dirty="0">
                <a:solidFill>
                  <a:schemeClr val="accent1">
                    <a:lumMod val="50000"/>
                  </a:schemeClr>
                </a:solidFill>
              </a:rPr>
              <a:t>Je</a:t>
            </a:r>
            <a:r>
              <a:rPr lang="en-GB" sz="2200" dirty="0">
                <a:solidFill>
                  <a:schemeClr val="accent1">
                    <a:lumMod val="50000"/>
                  </a:schemeClr>
                </a:solidFill>
              </a:rPr>
              <a:t> </a:t>
            </a:r>
            <a:r>
              <a:rPr lang="en-GB" sz="2200" b="1" dirty="0" err="1">
                <a:solidFill>
                  <a:schemeClr val="accent1">
                    <a:lumMod val="50000"/>
                  </a:schemeClr>
                </a:solidFill>
              </a:rPr>
              <a:t>montre</a:t>
            </a:r>
            <a:r>
              <a:rPr lang="en-GB" sz="2200" b="1" dirty="0">
                <a:solidFill>
                  <a:schemeClr val="accent1">
                    <a:lumMod val="50000"/>
                  </a:schemeClr>
                </a:solidFill>
              </a:rPr>
              <a:t> un photo </a:t>
            </a:r>
            <a:r>
              <a:rPr lang="en-GB" sz="2200" dirty="0">
                <a:solidFill>
                  <a:schemeClr val="accent1">
                    <a:lumMod val="50000"/>
                  </a:schemeClr>
                </a:solidFill>
              </a:rPr>
              <a:t>/ </a:t>
            </a:r>
            <a:r>
              <a:rPr lang="en-GB" sz="2200" b="1" dirty="0">
                <a:solidFill>
                  <a:schemeClr val="accent1">
                    <a:lumMod val="50000"/>
                  </a:schemeClr>
                </a:solidFill>
              </a:rPr>
              <a:t>je </a:t>
            </a:r>
            <a:r>
              <a:rPr lang="en-GB" sz="2200" b="1" dirty="0" err="1">
                <a:solidFill>
                  <a:schemeClr val="accent1">
                    <a:lumMod val="50000"/>
                  </a:schemeClr>
                </a:solidFill>
              </a:rPr>
              <a:t>cherche</a:t>
            </a:r>
            <a:r>
              <a:rPr lang="en-GB" sz="2200" b="1" dirty="0">
                <a:solidFill>
                  <a:schemeClr val="accent1">
                    <a:lumMod val="50000"/>
                  </a:schemeClr>
                </a:solidFill>
              </a:rPr>
              <a:t> </a:t>
            </a:r>
            <a:r>
              <a:rPr lang="en-GB" sz="2200" dirty="0">
                <a:solidFill>
                  <a:schemeClr val="accent1">
                    <a:lumMod val="50000"/>
                  </a:schemeClr>
                </a:solidFill>
              </a:rPr>
              <a:t>à Fred.</a:t>
            </a:r>
          </a:p>
          <a:p>
            <a:endParaRPr lang="en-GB" sz="2200" dirty="0">
              <a:solidFill>
                <a:schemeClr val="accent1">
                  <a:lumMod val="50000"/>
                </a:schemeClr>
              </a:solidFill>
            </a:endParaRPr>
          </a:p>
          <a:p>
            <a:r>
              <a:rPr lang="en-GB" sz="2200" dirty="0">
                <a:solidFill>
                  <a:schemeClr val="accent1">
                    <a:lumMod val="50000"/>
                  </a:schemeClr>
                </a:solidFill>
              </a:rPr>
              <a:t>7. </a:t>
            </a:r>
            <a:r>
              <a:rPr lang="en-GB" sz="2200" b="1" dirty="0">
                <a:solidFill>
                  <a:schemeClr val="accent1">
                    <a:lumMod val="50000"/>
                  </a:schemeClr>
                </a:solidFill>
              </a:rPr>
              <a:t>Nous </a:t>
            </a:r>
            <a:r>
              <a:rPr lang="en-GB" sz="2200" b="1" dirty="0" err="1">
                <a:solidFill>
                  <a:schemeClr val="accent1">
                    <a:lumMod val="50000"/>
                  </a:schemeClr>
                </a:solidFill>
              </a:rPr>
              <a:t>pensons</a:t>
            </a:r>
            <a:r>
              <a:rPr lang="en-GB" sz="2200" b="1" dirty="0">
                <a:solidFill>
                  <a:schemeClr val="accent1">
                    <a:lumMod val="50000"/>
                  </a:schemeClr>
                </a:solidFill>
              </a:rPr>
              <a:t> </a:t>
            </a:r>
            <a:r>
              <a:rPr lang="en-GB" sz="2200" dirty="0">
                <a:solidFill>
                  <a:schemeClr val="accent1">
                    <a:lumMod val="50000"/>
                  </a:schemeClr>
                </a:solidFill>
              </a:rPr>
              <a:t>/ </a:t>
            </a:r>
            <a:r>
              <a:rPr lang="en-GB" sz="2200" b="1" dirty="0">
                <a:solidFill>
                  <a:schemeClr val="accent1">
                    <a:lumMod val="50000"/>
                  </a:schemeClr>
                </a:solidFill>
              </a:rPr>
              <a:t>nous</a:t>
            </a:r>
            <a:r>
              <a:rPr lang="en-GB" sz="2200" dirty="0">
                <a:solidFill>
                  <a:schemeClr val="accent1">
                    <a:lumMod val="50000"/>
                  </a:schemeClr>
                </a:solidFill>
              </a:rPr>
              <a:t> </a:t>
            </a:r>
            <a:r>
              <a:rPr lang="en-GB" sz="2200" b="1" dirty="0" err="1">
                <a:solidFill>
                  <a:schemeClr val="accent1">
                    <a:lumMod val="50000"/>
                  </a:schemeClr>
                </a:solidFill>
              </a:rPr>
              <a:t>regardons</a:t>
            </a:r>
            <a:r>
              <a:rPr lang="en-GB" sz="2200" dirty="0">
                <a:solidFill>
                  <a:schemeClr val="accent1">
                    <a:lumMod val="50000"/>
                  </a:schemeClr>
                </a:solidFill>
              </a:rPr>
              <a:t> la </a:t>
            </a:r>
            <a:r>
              <a:rPr lang="en-GB" sz="2200" dirty="0" err="1">
                <a:solidFill>
                  <a:schemeClr val="accent1">
                    <a:lumMod val="50000"/>
                  </a:schemeClr>
                </a:solidFill>
              </a:rPr>
              <a:t>plage</a:t>
            </a:r>
            <a:r>
              <a:rPr lang="en-GB" sz="2200" dirty="0">
                <a:solidFill>
                  <a:schemeClr val="accent1">
                    <a:lumMod val="50000"/>
                  </a:schemeClr>
                </a:solidFill>
              </a:rPr>
              <a:t>.</a:t>
            </a:r>
          </a:p>
          <a:p>
            <a:pPr marL="457200" indent="-457200">
              <a:buFontTx/>
              <a:buAutoNum type="arabicPeriod"/>
            </a:pPr>
            <a:endParaRPr lang="en-GB" sz="2200" dirty="0">
              <a:solidFill>
                <a:schemeClr val="accent1">
                  <a:lumMod val="50000"/>
                </a:schemeClr>
              </a:solidFill>
            </a:endParaRPr>
          </a:p>
          <a:p>
            <a:r>
              <a:rPr lang="en-GB" sz="2200" dirty="0">
                <a:solidFill>
                  <a:schemeClr val="accent1">
                    <a:lumMod val="50000"/>
                  </a:schemeClr>
                </a:solidFill>
              </a:rPr>
              <a:t>8. </a:t>
            </a:r>
            <a:r>
              <a:rPr lang="en-GB" sz="2200" b="1" dirty="0" err="1">
                <a:solidFill>
                  <a:schemeClr val="accent1">
                    <a:lumMod val="50000"/>
                  </a:schemeClr>
                </a:solidFill>
              </a:rPr>
              <a:t>Ils</a:t>
            </a:r>
            <a:r>
              <a:rPr lang="en-GB" sz="2200" dirty="0">
                <a:solidFill>
                  <a:schemeClr val="accent1">
                    <a:lumMod val="50000"/>
                  </a:schemeClr>
                </a:solidFill>
              </a:rPr>
              <a:t> </a:t>
            </a:r>
            <a:r>
              <a:rPr lang="en-GB" sz="2200" b="1" dirty="0" err="1">
                <a:solidFill>
                  <a:schemeClr val="accent1">
                    <a:lumMod val="50000"/>
                  </a:schemeClr>
                </a:solidFill>
              </a:rPr>
              <a:t>cherchent</a:t>
            </a:r>
            <a:r>
              <a:rPr lang="en-GB" sz="2200" dirty="0">
                <a:solidFill>
                  <a:schemeClr val="accent1">
                    <a:lumMod val="50000"/>
                  </a:schemeClr>
                </a:solidFill>
              </a:rPr>
              <a:t> / </a:t>
            </a:r>
            <a:r>
              <a:rPr lang="en-GB" sz="2200" b="1" dirty="0" err="1">
                <a:solidFill>
                  <a:schemeClr val="accent1">
                    <a:lumMod val="50000"/>
                  </a:schemeClr>
                </a:solidFill>
              </a:rPr>
              <a:t>ils</a:t>
            </a:r>
            <a:r>
              <a:rPr lang="en-GB" sz="2200" dirty="0">
                <a:solidFill>
                  <a:schemeClr val="accent1">
                    <a:lumMod val="50000"/>
                  </a:schemeClr>
                </a:solidFill>
              </a:rPr>
              <a:t> </a:t>
            </a:r>
            <a:r>
              <a:rPr lang="en-GB" sz="2200" b="1" dirty="0" err="1">
                <a:solidFill>
                  <a:schemeClr val="accent1">
                    <a:lumMod val="50000"/>
                  </a:schemeClr>
                </a:solidFill>
              </a:rPr>
              <a:t>parlent</a:t>
            </a:r>
            <a:r>
              <a:rPr lang="en-GB" sz="2200" dirty="0">
                <a:solidFill>
                  <a:schemeClr val="accent1">
                    <a:lumMod val="50000"/>
                  </a:schemeClr>
                </a:solidFill>
              </a:rPr>
              <a:t> les enfants.</a:t>
            </a:r>
          </a:p>
          <a:p>
            <a:pPr marL="457200" indent="-457200">
              <a:buFontTx/>
              <a:buAutoNum type="arabicPeriod"/>
            </a:pPr>
            <a:endParaRPr lang="en-GB" sz="2200" dirty="0">
              <a:solidFill>
                <a:schemeClr val="accent1">
                  <a:lumMod val="50000"/>
                </a:schemeClr>
              </a:solidFill>
            </a:endParaRPr>
          </a:p>
        </p:txBody>
      </p:sp>
      <p:sp>
        <p:nvSpPr>
          <p:cNvPr id="11" name="Rounded Rectangle 46">
            <a:extLst>
              <a:ext uri="{FF2B5EF4-FFF2-40B4-BE49-F238E27FC236}">
                <a16:creationId xmlns:a16="http://schemas.microsoft.com/office/drawing/2014/main" id="{FAE08F37-7ABF-41CA-8712-D4BC8592DCFC}"/>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3" name="Picture 12" descr="A picture containing doll&#10;&#10;Description automatically generated">
            <a:extLst>
              <a:ext uri="{FF2B5EF4-FFF2-40B4-BE49-F238E27FC236}">
                <a16:creationId xmlns:a16="http://schemas.microsoft.com/office/drawing/2014/main" id="{7C89C028-F009-4982-B18F-AFF538828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5354" y="-466390"/>
            <a:ext cx="2800768" cy="2800768"/>
          </a:xfrm>
          <a:prstGeom prst="rect">
            <a:avLst/>
          </a:prstGeom>
        </p:spPr>
      </p:pic>
      <p:sp>
        <p:nvSpPr>
          <p:cNvPr id="14" name="Thought Bubble: Cloud 13">
            <a:extLst>
              <a:ext uri="{FF2B5EF4-FFF2-40B4-BE49-F238E27FC236}">
                <a16:creationId xmlns:a16="http://schemas.microsoft.com/office/drawing/2014/main" id="{26A89CD4-B5CC-4014-BE1E-094D801AE267}"/>
              </a:ext>
            </a:extLst>
          </p:cNvPr>
          <p:cNvSpPr/>
          <p:nvPr/>
        </p:nvSpPr>
        <p:spPr>
          <a:xfrm>
            <a:off x="10025702" y="1170825"/>
            <a:ext cx="1884218" cy="1633410"/>
          </a:xfrm>
          <a:prstGeom prst="cloudCallout">
            <a:avLst>
              <a:gd name="adj1" fmla="val -65686"/>
              <a:gd name="adj2" fmla="val -3843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500" dirty="0">
                <a:solidFill>
                  <a:schemeClr val="accent1">
                    <a:lumMod val="50000"/>
                  </a:schemeClr>
                </a:solidFill>
              </a:rPr>
              <a:t>?</a:t>
            </a:r>
          </a:p>
        </p:txBody>
      </p:sp>
      <p:sp>
        <p:nvSpPr>
          <p:cNvPr id="15" name="Rectangle 14">
            <a:extLst>
              <a:ext uri="{FF2B5EF4-FFF2-40B4-BE49-F238E27FC236}">
                <a16:creationId xmlns:a16="http://schemas.microsoft.com/office/drawing/2014/main" id="{668C1C37-33AB-4AA9-9E0C-D162BC379307}"/>
              </a:ext>
            </a:extLst>
          </p:cNvPr>
          <p:cNvSpPr/>
          <p:nvPr/>
        </p:nvSpPr>
        <p:spPr>
          <a:xfrm>
            <a:off x="1828800" y="3241503"/>
            <a:ext cx="1136073"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C13C636B-75FA-48D6-9288-A76520BA4828}"/>
              </a:ext>
            </a:extLst>
          </p:cNvPr>
          <p:cNvSpPr/>
          <p:nvPr/>
        </p:nvSpPr>
        <p:spPr>
          <a:xfrm>
            <a:off x="503911" y="3851564"/>
            <a:ext cx="1865216"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29B22B99-3265-4CC6-8701-E4D017D50072}"/>
              </a:ext>
            </a:extLst>
          </p:cNvPr>
          <p:cNvSpPr/>
          <p:nvPr/>
        </p:nvSpPr>
        <p:spPr>
          <a:xfrm>
            <a:off x="2396836" y="4559220"/>
            <a:ext cx="1865216"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D8018469-5572-4FD2-83F7-3D137AB12380}"/>
              </a:ext>
            </a:extLst>
          </p:cNvPr>
          <p:cNvSpPr/>
          <p:nvPr/>
        </p:nvSpPr>
        <p:spPr>
          <a:xfrm>
            <a:off x="531621" y="5169281"/>
            <a:ext cx="1792480"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3B12D443-633D-4E84-8A2B-10111B91ED31}"/>
              </a:ext>
            </a:extLst>
          </p:cNvPr>
          <p:cNvSpPr/>
          <p:nvPr/>
        </p:nvSpPr>
        <p:spPr>
          <a:xfrm>
            <a:off x="6570601" y="2287929"/>
            <a:ext cx="1503411" cy="457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5CE4FE1-1A4C-40A7-9715-FCA474322C71}"/>
              </a:ext>
            </a:extLst>
          </p:cNvPr>
          <p:cNvSpPr/>
          <p:nvPr/>
        </p:nvSpPr>
        <p:spPr>
          <a:xfrm>
            <a:off x="9213273" y="3851562"/>
            <a:ext cx="1711404" cy="589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AA4FE2B-2E21-4358-A818-4B1DDA633704}"/>
              </a:ext>
            </a:extLst>
          </p:cNvPr>
          <p:cNvSpPr/>
          <p:nvPr/>
        </p:nvSpPr>
        <p:spPr>
          <a:xfrm>
            <a:off x="6414831" y="4557072"/>
            <a:ext cx="2223843"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0761DA9-936E-4B72-8312-E6E64C2E5FEA}"/>
              </a:ext>
            </a:extLst>
          </p:cNvPr>
          <p:cNvSpPr/>
          <p:nvPr/>
        </p:nvSpPr>
        <p:spPr>
          <a:xfrm>
            <a:off x="8291124" y="5280404"/>
            <a:ext cx="1514614" cy="484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8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5" grpId="0" animBg="1"/>
      <p:bldP spid="46" grpId="0" animBg="1"/>
      <p:bldP spid="47" grpId="0" animBg="1"/>
      <p:bldP spid="48" grpId="0" animBg="1"/>
      <p:bldP spid="52" grpId="0" animBg="1"/>
      <p:bldP spid="55" grpId="0" animBg="1"/>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215412" y="1206770"/>
            <a:ext cx="11694509"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Which word is the </a:t>
            </a:r>
            <a:r>
              <a:rPr kumimoji="0" lang="en-GB" sz="2100" b="1" i="0" u="none" strike="noStrike" kern="1200" cap="none" spc="0" normalizeH="0" baseline="0" noProof="0" dirty="0">
                <a:ln>
                  <a:noFill/>
                </a:ln>
                <a:solidFill>
                  <a:srgbClr val="EE6000"/>
                </a:solidFill>
                <a:effectLst/>
                <a:uLnTx/>
                <a:uFillTx/>
                <a:latin typeface="Century Gothic" panose="020F0302020204030204"/>
                <a:ea typeface="+mn-ea"/>
                <a:cs typeface="+mn-cs"/>
              </a:rPr>
              <a:t>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the following sentence? How do you know?</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100" dirty="0">
              <a:solidFill>
                <a:srgbClr val="5B9BD5">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Amir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oublie</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noProof="0" dirty="0" err="1">
                <a:ln>
                  <a:noFill/>
                </a:ln>
                <a:solidFill>
                  <a:srgbClr val="5B9BD5">
                    <a:lumMod val="50000"/>
                  </a:srgbClr>
                </a:solidFill>
                <a:effectLst/>
                <a:uLnTx/>
                <a:uFillTx/>
                <a:latin typeface="Century Gothic" panose="020F0302020204030204"/>
                <a:ea typeface="+mn-ea"/>
                <a:cs typeface="+mn-cs"/>
              </a:rPr>
              <a:t>souvent</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le football</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10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Football</a:t>
            </a: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10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cannot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 a </a:t>
            </a:r>
            <a:r>
              <a:rPr kumimoji="0" lang="en-GB" sz="2100" b="0" i="0" u="none" strike="noStrike" kern="1200" cap="none" spc="0" normalizeH="0" baseline="0" noProof="0" dirty="0">
                <a:ln>
                  <a:noFill/>
                </a:ln>
                <a:solidFill>
                  <a:srgbClr val="EE6000"/>
                </a:solidFill>
                <a:effectLst/>
                <a:uLnTx/>
                <a:uFillTx/>
                <a:latin typeface="Century Gothic" panose="020F0302020204030204"/>
                <a:ea typeface="+mn-ea"/>
                <a:cs typeface="+mn-cs"/>
              </a:rPr>
              <a:t>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because </a:t>
            </a:r>
            <a:r>
              <a:rPr kumimoji="0" lang="en-GB" sz="21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a:t>
            </a:r>
            <a:r>
              <a:rPr lang="en-GB" sz="2100" dirty="0">
                <a:solidFill>
                  <a:srgbClr val="5B9BD5">
                    <a:lumMod val="50000"/>
                  </a:srgbClr>
                </a:solidFill>
                <a:latin typeface="Century Gothic" panose="020F0302020204030204"/>
              </a:rPr>
              <a:t>t </a:t>
            </a:r>
            <a:r>
              <a:rPr lang="en-GB" sz="2100" dirty="0">
                <a:solidFill>
                  <a:srgbClr val="5B9BD5">
                    <a:lumMod val="50000"/>
                  </a:srgbClr>
                </a:solidFill>
              </a:rPr>
              <a:t>does not appear next to the </a:t>
            </a:r>
            <a:r>
              <a:rPr lang="en-GB" sz="2100" dirty="0">
                <a:solidFill>
                  <a:srgbClr val="EE6000"/>
                </a:solidFill>
              </a:rPr>
              <a:t>subject.</a:t>
            </a:r>
          </a:p>
          <a:p>
            <a:pPr lvl="0">
              <a:defRPr/>
            </a:pPr>
            <a:r>
              <a:rPr lang="en-GB" sz="2100" dirty="0">
                <a:solidFill>
                  <a:srgbClr val="5B9BD5">
                    <a:lumMod val="50000"/>
                  </a:srgbClr>
                </a:solidFill>
                <a:latin typeface="Century Gothic" panose="020F0302020204030204"/>
              </a:rPr>
              <a:t> It has a </a:t>
            </a:r>
            <a:r>
              <a:rPr lang="en-GB" sz="2100" dirty="0">
                <a:solidFill>
                  <a:srgbClr val="EE6000"/>
                </a:solidFill>
                <a:latin typeface="Century Gothic" panose="020F0302020204030204"/>
              </a:rPr>
              <a:t>definite article </a:t>
            </a:r>
            <a:r>
              <a:rPr lang="en-GB" sz="2100" dirty="0">
                <a:solidFill>
                  <a:srgbClr val="5B9BD5">
                    <a:lumMod val="50000"/>
                  </a:srgbClr>
                </a:solidFill>
                <a:latin typeface="Century Gothic" panose="020F0302020204030204"/>
              </a:rPr>
              <a:t>(</a:t>
            </a:r>
            <a:r>
              <a:rPr lang="en-GB" sz="2100" i="1" dirty="0">
                <a:solidFill>
                  <a:srgbClr val="5B9BD5">
                    <a:lumMod val="50000"/>
                  </a:srgbClr>
                </a:solidFill>
                <a:latin typeface="Century Gothic" panose="020F0302020204030204"/>
              </a:rPr>
              <a:t>le</a:t>
            </a:r>
            <a:r>
              <a:rPr lang="en-GB" sz="2100" dirty="0">
                <a:solidFill>
                  <a:srgbClr val="5B9BD5">
                    <a:lumMod val="50000"/>
                  </a:srgbClr>
                </a:solidFill>
                <a:latin typeface="Century Gothic" panose="020F0302020204030204"/>
              </a:rPr>
              <a:t>) in front of it, meaning it is a </a:t>
            </a:r>
            <a:r>
              <a:rPr lang="en-GB" sz="2100" dirty="0">
                <a:solidFill>
                  <a:srgbClr val="EE6000"/>
                </a:solidFill>
              </a:rPr>
              <a:t>noun</a:t>
            </a:r>
            <a:r>
              <a:rPr lang="en-GB" sz="2100" dirty="0">
                <a:solidFill>
                  <a:srgbClr val="5B9BD5">
                    <a:lumMod val="50000"/>
                  </a:srgbClr>
                </a:solidFill>
                <a:latin typeface="Century Gothic" panose="020F0302020204030204"/>
              </a:rPr>
              <a:t>. </a:t>
            </a:r>
          </a:p>
          <a:p>
            <a:pPr lvl="0">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lvl="0">
              <a:defRPr/>
            </a:pP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rPr>
              <a:t>‘</a:t>
            </a:r>
            <a:r>
              <a:rPr lang="en-GB" sz="2100" i="1" dirty="0" err="1">
                <a:solidFill>
                  <a:srgbClr val="5B9BD5">
                    <a:lumMod val="50000"/>
                  </a:srgbClr>
                </a:solidFill>
                <a:latin typeface="Century Gothic" panose="020F0302020204030204"/>
              </a:rPr>
              <a:t>Souvent</a:t>
            </a:r>
            <a:r>
              <a:rPr kumimoji="0" lang="en-GB" sz="2100" i="0" u="none" strike="noStrike" kern="1200" cap="none" spc="0" normalizeH="0" baseline="0" noProof="0" dirty="0">
                <a:ln>
                  <a:noFill/>
                </a:ln>
                <a:solidFill>
                  <a:srgbClr val="5B9BD5">
                    <a:lumMod val="50000"/>
                  </a:srgbClr>
                </a:solidFill>
                <a:effectLst/>
                <a:uLnTx/>
                <a:uFillTx/>
                <a:latin typeface="Century Gothic" panose="020F0302020204030204"/>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cannot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 a </a:t>
            </a:r>
            <a:r>
              <a:rPr kumimoji="0" lang="en-GB" sz="2100" b="0" i="0" u="none" strike="noStrike" kern="1200" cap="none" spc="0" normalizeH="0" baseline="0" noProof="0" dirty="0">
                <a:ln>
                  <a:noFill/>
                </a:ln>
                <a:solidFill>
                  <a:srgbClr val="EE6000"/>
                </a:solidFill>
                <a:effectLst/>
                <a:uLnTx/>
                <a:uFillTx/>
                <a:latin typeface="Century Gothic" panose="020F0302020204030204"/>
                <a:ea typeface="+mn-ea"/>
                <a:cs typeface="+mn-cs"/>
              </a:rPr>
              <a:t>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because it does not appear next to the </a:t>
            </a:r>
            <a:r>
              <a:rPr lang="en-GB" sz="2100" dirty="0">
                <a:solidFill>
                  <a:srgbClr val="EE6000"/>
                </a:solidFill>
              </a:rPr>
              <a:t>subject</a:t>
            </a:r>
            <a:r>
              <a:rPr lang="en-GB" sz="2100" dirty="0">
                <a:solidFill>
                  <a:srgbClr val="5B9BD5">
                    <a:lumMod val="50000"/>
                  </a:srgbClr>
                </a:solidFill>
              </a:rPr>
              <a:t>. </a:t>
            </a:r>
          </a:p>
          <a:p>
            <a:pPr lvl="0">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It is an </a:t>
            </a:r>
            <a:r>
              <a:rPr kumimoji="0" lang="en-GB" sz="2100" b="0" i="0" u="none" strike="noStrike" kern="1200" cap="none" spc="0" normalizeH="0" baseline="0" noProof="0" dirty="0">
                <a:ln>
                  <a:noFill/>
                </a:ln>
                <a:solidFill>
                  <a:srgbClr val="EE6000"/>
                </a:solidFill>
                <a:effectLst/>
                <a:uLnTx/>
                <a:uFillTx/>
                <a:latin typeface="Century Gothic" panose="020F0302020204030204"/>
                <a:ea typeface="+mn-ea"/>
                <a:cs typeface="+mn-cs"/>
              </a:rPr>
              <a:t>adverb</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It</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comes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after</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verb</a:t>
            </a:r>
            <a:r>
              <a:rPr kumimoji="0" lang="en-GB" sz="210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in French.</a:t>
            </a: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verb is ‘</a:t>
            </a:r>
            <a:r>
              <a:rPr lang="en-GB" sz="2100" b="1" i="1" dirty="0" err="1">
                <a:solidFill>
                  <a:srgbClr val="5B9BD5">
                    <a:lumMod val="50000"/>
                  </a:srgbClr>
                </a:solidFill>
                <a:latin typeface="Century Gothic" panose="020F0302020204030204"/>
              </a:rPr>
              <a:t>oublie</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It </a:t>
            </a:r>
            <a:r>
              <a:rPr lang="en-GB" sz="2100" b="1" dirty="0">
                <a:solidFill>
                  <a:srgbClr val="5B9BD5">
                    <a:lumMod val="50000"/>
                  </a:srgbClr>
                </a:solidFill>
              </a:rPr>
              <a:t>appears next to </a:t>
            </a:r>
            <a:r>
              <a:rPr lang="en-GB" sz="2100" dirty="0">
                <a:solidFill>
                  <a:srgbClr val="5B9BD5">
                    <a:lumMod val="50000"/>
                  </a:srgbClr>
                </a:solidFill>
              </a:rPr>
              <a:t>the </a:t>
            </a:r>
            <a:r>
              <a:rPr lang="en-GB" sz="2100" dirty="0">
                <a:solidFill>
                  <a:srgbClr val="EE6000"/>
                </a:solidFill>
              </a:rPr>
              <a:t>subject </a:t>
            </a:r>
            <a:r>
              <a:rPr lang="en-GB" sz="2100" dirty="0">
                <a:solidFill>
                  <a:srgbClr val="115076"/>
                </a:solidFill>
              </a:rPr>
              <a:t>(</a:t>
            </a:r>
            <a:r>
              <a:rPr lang="en-GB" sz="2100" dirty="0">
                <a:solidFill>
                  <a:srgbClr val="5B9BD5">
                    <a:lumMod val="50000"/>
                  </a:srgbClr>
                </a:solidFill>
              </a:rPr>
              <a:t>Amir), and</a:t>
            </a:r>
            <a:r>
              <a:rPr lang="en-GB" sz="2100" b="1" dirty="0">
                <a:solidFill>
                  <a:srgbClr val="5B9BD5">
                    <a:lumMod val="50000"/>
                  </a:srgbClr>
                </a:solidFill>
              </a:rPr>
              <a:t>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ends in –e</a:t>
            </a:r>
            <a:r>
              <a:rPr lang="en-GB" sz="2100" dirty="0">
                <a:solidFill>
                  <a:srgbClr val="5B9BD5">
                    <a:lumMod val="50000"/>
                  </a:srgbClr>
                </a:solidFill>
                <a:latin typeface="Century Gothic" panose="020F0302020204030204"/>
              </a:rPr>
              <a:t> to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match</a:t>
            </a:r>
            <a:r>
              <a:rPr kumimoji="0" lang="en-GB" sz="2100" b="0" i="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it.</a:t>
            </a:r>
          </a:p>
          <a:p>
            <a:pPr>
              <a:defRPr/>
            </a:pPr>
            <a:endParaRPr lang="en-GB" sz="2100" dirty="0">
              <a:solidFill>
                <a:srgbClr val="5B9BD5">
                  <a:lumMod val="50000"/>
                </a:srgbClr>
              </a:solidFill>
              <a:latin typeface="Century Gothic" panose="020F0302020204030204"/>
            </a:endParaRPr>
          </a:p>
          <a:p>
            <a:pPr>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find out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meaning</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of ‘</a:t>
            </a:r>
            <a:r>
              <a:rPr lang="en-GB" sz="2100" i="1" dirty="0" err="1">
                <a:solidFill>
                  <a:srgbClr val="5B9BD5">
                    <a:lumMod val="50000"/>
                  </a:srgbClr>
                </a:solidFill>
                <a:latin typeface="Century Gothic" panose="020F0302020204030204"/>
              </a:rPr>
              <a:t>oublie</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look up the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infinitive form </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the dictionary.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lang="en-GB" sz="2100" dirty="0">
                <a:solidFill>
                  <a:srgbClr val="5B9BD5">
                    <a:lumMod val="50000"/>
                  </a:srgbClr>
                </a:solidFill>
                <a:latin typeface="Century Gothic" panose="020F0302020204030204"/>
              </a:rPr>
              <a:t>work out</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infinitive, remove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r>
              <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add </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1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100" b="1" i="1"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 </a:t>
            </a:r>
            <a:r>
              <a:rPr kumimoji="0" lang="en-GB" sz="2100" u="none" strike="noStrike" kern="1200" cap="none" spc="0" normalizeH="0" noProof="0" dirty="0">
                <a:ln>
                  <a:noFill/>
                </a:ln>
                <a:solidFill>
                  <a:srgbClr val="5B9BD5">
                    <a:lumMod val="50000"/>
                  </a:srgbClr>
                </a:solidFill>
                <a:effectLst/>
                <a:uLnTx/>
                <a:uFillTx/>
                <a:latin typeface="Century Gothic" panose="020F0302020204030204"/>
                <a:ea typeface="+mn-ea"/>
                <a:cs typeface="+mn-cs"/>
              </a:rPr>
              <a:t>in this case (-e is an –ER verb ending)</a:t>
            </a:r>
            <a:r>
              <a:rPr kumimoji="0" lang="en-GB" sz="21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endParaRPr kumimoji="0" lang="en-GB" sz="2100" b="0" i="0" u="none" strike="noStrike" kern="1200" cap="none" spc="0" normalizeH="0" baseline="0" noProof="0" dirty="0">
              <a:ln>
                <a:noFill/>
              </a:ln>
              <a:solidFill>
                <a:srgbClr val="1F4E79"/>
              </a:solidFill>
              <a:effectLst/>
              <a:uLnTx/>
              <a:uFillTx/>
              <a:latin typeface="Century Gothic" panose="020F0302020204030204"/>
              <a:ea typeface="+mn-ea"/>
              <a:cs typeface="+mn-cs"/>
            </a:endParaRPr>
          </a:p>
        </p:txBody>
      </p:sp>
      <p:sp>
        <p:nvSpPr>
          <p:cNvPr id="11" name="Oval 10"/>
          <p:cNvSpPr/>
          <p:nvPr/>
        </p:nvSpPr>
        <p:spPr>
          <a:xfrm>
            <a:off x="4692317" y="1721292"/>
            <a:ext cx="883870" cy="671476"/>
          </a:xfrm>
          <a:prstGeom prst="ellipse">
            <a:avLst/>
          </a:prstGeom>
          <a:noFill/>
          <a:ln w="57150">
            <a:solidFill>
              <a:srgbClr val="DAA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BCBA4FF9-9902-4DD8-AAB0-CA50521927BB}"/>
              </a:ext>
            </a:extLst>
          </p:cNvPr>
          <p:cNvSpPr/>
          <p:nvPr/>
        </p:nvSpPr>
        <p:spPr>
          <a:xfrm>
            <a:off x="215412" y="5806157"/>
            <a:ext cx="1996060" cy="444289"/>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rPr>
              <a:t>Amir </a:t>
            </a:r>
            <a:r>
              <a:rPr kumimoji="0" lang="en-GB" sz="2100" b="0" i="0" u="none" strike="noStrike" kern="1200" cap="none" spc="0" normalizeH="0" baseline="0" noProof="0" dirty="0" err="1">
                <a:ln>
                  <a:noFill/>
                </a:ln>
                <a:solidFill>
                  <a:srgbClr val="115076"/>
                </a:solidFill>
                <a:effectLst/>
                <a:uLnTx/>
                <a:uFillTx/>
                <a:latin typeface="Century Gothic" panose="020B0502020202020204" pitchFamily="34" charset="0"/>
                <a:ea typeface="Calibri" panose="020F0502020204030204" pitchFamily="34" charset="0"/>
                <a:cs typeface="+mn-cs"/>
              </a:rPr>
              <a:t>oublie</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endPar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3" name="Rectangle 12">
            <a:extLst>
              <a:ext uri="{FF2B5EF4-FFF2-40B4-BE49-F238E27FC236}">
                <a16:creationId xmlns:a16="http://schemas.microsoft.com/office/drawing/2014/main" id="{635919B6-49F1-41A5-8344-3D0DBD341600}"/>
              </a:ext>
            </a:extLst>
          </p:cNvPr>
          <p:cNvSpPr/>
          <p:nvPr/>
        </p:nvSpPr>
        <p:spPr>
          <a:xfrm>
            <a:off x="2211472" y="5804542"/>
            <a:ext cx="1247457" cy="4801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err="1">
                <a:ln>
                  <a:noFill/>
                </a:ln>
                <a:solidFill>
                  <a:srgbClr val="115076"/>
                </a:solidFill>
                <a:effectLst/>
                <a:uLnTx/>
                <a:uFillTx/>
                <a:latin typeface="Century Gothic" panose="020B0502020202020204" pitchFamily="34" charset="0"/>
                <a:ea typeface="Calibri" panose="020F0502020204030204" pitchFamily="34" charset="0"/>
                <a:cs typeface="+mn-cs"/>
              </a:rPr>
              <a:t>oubli</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rPr>
              <a:t>- </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4" name="Rectangle 13">
            <a:extLst>
              <a:ext uri="{FF2B5EF4-FFF2-40B4-BE49-F238E27FC236}">
                <a16:creationId xmlns:a16="http://schemas.microsoft.com/office/drawing/2014/main" id="{21072328-FFAD-42F4-A49E-905648A7BA2C}"/>
              </a:ext>
            </a:extLst>
          </p:cNvPr>
          <p:cNvSpPr/>
          <p:nvPr/>
        </p:nvSpPr>
        <p:spPr>
          <a:xfrm>
            <a:off x="3524049" y="5804542"/>
            <a:ext cx="1414170" cy="4801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err="1">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oubli</a:t>
            </a:r>
            <a:r>
              <a:rPr kumimoji="0" lang="en-GB" sz="2100" b="0" i="0" u="none" strike="noStrike" kern="1200" cap="none" spc="0" normalizeH="0" baseline="0" noProof="0" dirty="0" err="1">
                <a:ln>
                  <a:noFill/>
                </a:ln>
                <a:solidFill>
                  <a:srgbClr val="EE6000"/>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er</a:t>
            </a:r>
            <a:r>
              <a:rPr kumimoji="0" lang="en-GB" sz="2100" b="1" i="0" u="none" strike="noStrike" kern="1200" cap="none" spc="0" normalizeH="0" baseline="0" noProof="0" dirty="0">
                <a:ln>
                  <a:noFill/>
                </a:ln>
                <a:solidFill>
                  <a:srgbClr val="ED7D31"/>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 </a:t>
            </a: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a:t>
            </a:r>
            <a:endPar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endParaRPr>
          </a:p>
        </p:txBody>
      </p:sp>
      <p:sp>
        <p:nvSpPr>
          <p:cNvPr id="15" name="Rectangle 14">
            <a:extLst>
              <a:ext uri="{FF2B5EF4-FFF2-40B4-BE49-F238E27FC236}">
                <a16:creationId xmlns:a16="http://schemas.microsoft.com/office/drawing/2014/main" id="{21072328-FFAD-42F4-A49E-905648A7BA2C}"/>
              </a:ext>
            </a:extLst>
          </p:cNvPr>
          <p:cNvSpPr/>
          <p:nvPr/>
        </p:nvSpPr>
        <p:spPr>
          <a:xfrm>
            <a:off x="5024000" y="5808991"/>
            <a:ext cx="2866490" cy="480131"/>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1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mn-cs"/>
                <a:sym typeface="Wingdings" panose="05000000000000000000" pitchFamily="2" charset="2"/>
              </a:rPr>
              <a:t>to forget / forgetting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0304" y="759915"/>
            <a:ext cx="1143000" cy="1143000"/>
          </a:xfrm>
          <a:prstGeom prst="rect">
            <a:avLst/>
          </a:prstGeom>
        </p:spPr>
      </p:pic>
    </p:spTree>
    <p:extLst>
      <p:ext uri="{BB962C8B-B14F-4D97-AF65-F5344CB8AC3E}">
        <p14:creationId xmlns:p14="http://schemas.microsoft.com/office/powerpoint/2010/main" val="81169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jours</a:t>
            </a:r>
            <a:r>
              <a:rPr lang="en-GB" sz="3600" b="1" dirty="0">
                <a:solidFill>
                  <a:schemeClr val="bg1"/>
                </a:solidFill>
              </a:rPr>
              <a:t> </a:t>
            </a:r>
            <a:r>
              <a:rPr lang="en-GB" sz="3600" b="1" dirty="0" err="1">
                <a:solidFill>
                  <a:schemeClr val="bg1"/>
                </a:solidFill>
              </a:rPr>
              <a:t>d’école</a:t>
            </a:r>
            <a:endParaRPr lang="en-GB" sz="3600" b="1" dirty="0">
              <a:solidFill>
                <a:schemeClr val="bg1"/>
              </a:solidFill>
            </a:endParaRPr>
          </a:p>
        </p:txBody>
      </p:sp>
      <p:pic>
        <p:nvPicPr>
          <p:cNvPr id="9" name="Picture 8"/>
          <p:cNvPicPr>
            <a:picLocks noChangeAspect="1"/>
          </p:cNvPicPr>
          <p:nvPr/>
        </p:nvPicPr>
        <p:blipFill>
          <a:blip r:embed="rId6"/>
          <a:stretch>
            <a:fillRect/>
          </a:stretch>
        </p:blipFill>
        <p:spPr>
          <a:xfrm>
            <a:off x="268104" y="1812664"/>
            <a:ext cx="11477438" cy="4545196"/>
          </a:xfrm>
          <a:prstGeom prst="rect">
            <a:avLst/>
          </a:prstGeom>
        </p:spPr>
      </p:pic>
      <p:sp>
        <p:nvSpPr>
          <p:cNvPr id="2" name="Action Button: Sound 1">
            <a:hlinkClick r:id="" action="ppaction://noaction" highlightClick="1">
              <a:snd r:embed="rId7" name="applause.wav"/>
            </a:hlinkClick>
          </p:cNvPr>
          <p:cNvSpPr/>
          <p:nvPr/>
        </p:nvSpPr>
        <p:spPr>
          <a:xfrm>
            <a:off x="10708527" y="1004212"/>
            <a:ext cx="571500" cy="514522"/>
          </a:xfrm>
          <a:prstGeom prst="actionButtonSound">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67970" y="1339008"/>
            <a:ext cx="6833937" cy="461665"/>
          </a:xfrm>
          <a:prstGeom prst="rect">
            <a:avLst/>
          </a:prstGeom>
          <a:noFill/>
        </p:spPr>
        <p:txBody>
          <a:bodyPr wrap="square" rtlCol="0">
            <a:spAutoFit/>
          </a:bodyPr>
          <a:lstStyle/>
          <a:p>
            <a:pPr algn="l"/>
            <a:r>
              <a:rPr lang="en-GB" sz="2400" dirty="0" err="1">
                <a:solidFill>
                  <a:schemeClr val="accent5">
                    <a:lumMod val="50000"/>
                  </a:schemeClr>
                </a:solidFill>
              </a:rPr>
              <a:t>Léa</a:t>
            </a:r>
            <a:r>
              <a:rPr lang="en-GB" sz="2400" dirty="0">
                <a:solidFill>
                  <a:schemeClr val="accent5">
                    <a:lumMod val="50000"/>
                  </a:schemeClr>
                </a:solidFill>
              </a:rPr>
              <a:t> </a:t>
            </a:r>
            <a:r>
              <a:rPr lang="en-GB" sz="2400" dirty="0" err="1">
                <a:solidFill>
                  <a:schemeClr val="accent5">
                    <a:lumMod val="50000"/>
                  </a:schemeClr>
                </a:solidFill>
              </a:rPr>
              <a:t>parle</a:t>
            </a:r>
            <a:r>
              <a:rPr lang="en-GB" sz="2400" dirty="0">
                <a:solidFill>
                  <a:schemeClr val="accent5">
                    <a:lumMod val="50000"/>
                  </a:schemeClr>
                </a:solidFill>
              </a:rPr>
              <a:t> de </a:t>
            </a:r>
            <a:r>
              <a:rPr lang="en-GB" sz="2400" dirty="0" err="1">
                <a:solidFill>
                  <a:schemeClr val="accent5">
                    <a:lumMod val="50000"/>
                  </a:schemeClr>
                </a:solidFill>
              </a:rPr>
              <a:t>sa</a:t>
            </a:r>
            <a:r>
              <a:rPr lang="en-GB" sz="2400" dirty="0">
                <a:solidFill>
                  <a:schemeClr val="accent5">
                    <a:lumMod val="50000"/>
                  </a:schemeClr>
                </a:solidFill>
              </a:rPr>
              <a:t> vie. </a:t>
            </a:r>
            <a:r>
              <a:rPr lang="en-GB" sz="2400" dirty="0" err="1">
                <a:solidFill>
                  <a:schemeClr val="accent5">
                    <a:lumMod val="50000"/>
                  </a:schemeClr>
                </a:solidFill>
              </a:rPr>
              <a:t>Trouve</a:t>
            </a:r>
            <a:r>
              <a:rPr lang="en-GB" sz="2400" dirty="0">
                <a:solidFill>
                  <a:schemeClr val="accent5">
                    <a:lumMod val="50000"/>
                  </a:schemeClr>
                </a:solidFill>
              </a:rPr>
              <a:t> les </a:t>
            </a:r>
            <a:r>
              <a:rPr lang="en-GB" sz="2400" b="1" dirty="0">
                <a:solidFill>
                  <a:schemeClr val="accent5">
                    <a:lumMod val="50000"/>
                  </a:schemeClr>
                </a:solidFill>
              </a:rPr>
              <a:t>19</a:t>
            </a:r>
            <a:r>
              <a:rPr lang="en-GB" sz="2400" dirty="0">
                <a:solidFill>
                  <a:schemeClr val="accent5">
                    <a:lumMod val="50000"/>
                  </a:schemeClr>
                </a:solidFill>
              </a:rPr>
              <a:t> </a:t>
            </a:r>
            <a:r>
              <a:rPr lang="en-GB" sz="2400" dirty="0" err="1">
                <a:solidFill>
                  <a:schemeClr val="accent5">
                    <a:lumMod val="50000"/>
                  </a:schemeClr>
                </a:solidFill>
              </a:rPr>
              <a:t>verbes</a:t>
            </a:r>
            <a:r>
              <a:rPr lang="en-GB" sz="2400" dirty="0">
                <a:solidFill>
                  <a:schemeClr val="accent5">
                    <a:lumMod val="50000"/>
                  </a:schemeClr>
                </a:solidFill>
              </a:rPr>
              <a:t> !</a:t>
            </a:r>
          </a:p>
        </p:txBody>
      </p:sp>
      <p:sp>
        <p:nvSpPr>
          <p:cNvPr id="11" name="TextBox 10"/>
          <p:cNvSpPr txBox="1"/>
          <p:nvPr/>
        </p:nvSpPr>
        <p:spPr>
          <a:xfrm>
            <a:off x="393611" y="2056915"/>
            <a:ext cx="5353028" cy="3970318"/>
          </a:xfrm>
          <a:prstGeom prst="rect">
            <a:avLst/>
          </a:prstGeom>
          <a:noFill/>
        </p:spPr>
        <p:txBody>
          <a:bodyPr wrap="square" rtlCol="0">
            <a:spAutoFit/>
          </a:bodyPr>
          <a:lstStyle/>
          <a:p>
            <a:r>
              <a:rPr lang="en-GB" sz="3600" dirty="0">
                <a:solidFill>
                  <a:schemeClr val="accent5">
                    <a:lumMod val="50000"/>
                  </a:schemeClr>
                </a:solidFill>
                <a:latin typeface="French Script MT" panose="03020402040607040605" pitchFamily="66" charset="0"/>
              </a:rPr>
              <a:t>Les </a:t>
            </a:r>
            <a:r>
              <a:rPr lang="en-GB" sz="3600" dirty="0" err="1">
                <a:solidFill>
                  <a:schemeClr val="accent5">
                    <a:lumMod val="50000"/>
                  </a:schemeClr>
                </a:solidFill>
                <a:latin typeface="French Script MT" panose="03020402040607040605" pitchFamily="66" charset="0"/>
              </a:rPr>
              <a:t>jours</a:t>
            </a:r>
            <a:r>
              <a:rPr lang="en-GB" sz="3600" dirty="0">
                <a:solidFill>
                  <a:schemeClr val="accent5">
                    <a:lumMod val="50000"/>
                  </a:schemeClr>
                </a:solidFill>
                <a:latin typeface="French Script MT" panose="03020402040607040605" pitchFamily="66" charset="0"/>
              </a:rPr>
              <a:t> d’</a:t>
            </a:r>
            <a:r>
              <a:rPr lang="en-US" sz="3600" dirty="0">
                <a:solidFill>
                  <a:srgbClr val="4472C4">
                    <a:lumMod val="50000"/>
                  </a:srgbClr>
                </a:solidFill>
                <a:latin typeface="French Script MT" panose="03020402040607040605" pitchFamily="66" charset="0"/>
              </a:rPr>
              <a:t>école, j</a:t>
            </a:r>
            <a:r>
              <a:rPr lang="en-GB" sz="3600" dirty="0">
                <a:solidFill>
                  <a:schemeClr val="accent5">
                    <a:lumMod val="50000"/>
                  </a:schemeClr>
                </a:solidFill>
                <a:latin typeface="French Script MT" panose="03020402040607040605" pitchFamily="66" charset="0"/>
              </a:rPr>
              <a:t>’arrive </a:t>
            </a:r>
            <a:r>
              <a:rPr lang="en-GB" sz="3600" dirty="0" err="1">
                <a:solidFill>
                  <a:schemeClr val="accent5">
                    <a:lumMod val="50000"/>
                  </a:schemeClr>
                </a:solidFill>
                <a:latin typeface="French Script MT" panose="03020402040607040605" pitchFamily="66" charset="0"/>
              </a:rPr>
              <a:t>normalement</a:t>
            </a:r>
            <a:r>
              <a:rPr lang="en-GB" sz="3600" dirty="0">
                <a:solidFill>
                  <a:schemeClr val="accent5">
                    <a:lumMod val="50000"/>
                  </a:schemeClr>
                </a:solidFill>
                <a:latin typeface="French Script MT" panose="03020402040607040605" pitchFamily="66" charset="0"/>
              </a:rPr>
              <a:t> chez </a:t>
            </a:r>
            <a:r>
              <a:rPr lang="en-GB" sz="3600" dirty="0" err="1">
                <a:solidFill>
                  <a:schemeClr val="accent5">
                    <a:lumMod val="50000"/>
                  </a:schemeClr>
                </a:solidFill>
                <a:latin typeface="French Script MT" panose="03020402040607040605" pitchFamily="66" charset="0"/>
              </a:rPr>
              <a:t>moi</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assez</a:t>
            </a:r>
            <a:r>
              <a:rPr lang="en-GB" sz="3600" dirty="0">
                <a:solidFill>
                  <a:schemeClr val="accent5">
                    <a:lumMod val="50000"/>
                  </a:schemeClr>
                </a:solidFill>
                <a:latin typeface="French Script MT" panose="03020402040607040605" pitchFamily="66" charset="0"/>
              </a:rPr>
              <a:t> tard, </a:t>
            </a:r>
            <a:r>
              <a:rPr lang="en-US" sz="3600" dirty="0">
                <a:solidFill>
                  <a:srgbClr val="4472C4">
                    <a:lumMod val="50000"/>
                  </a:srgbClr>
                </a:solidFill>
                <a:latin typeface="French Script MT" panose="03020402040607040605" pitchFamily="66" charset="0"/>
              </a:rPr>
              <a:t>à 17:30 </a:t>
            </a:r>
            <a:r>
              <a:rPr lang="en-GB" sz="3600" dirty="0">
                <a:solidFill>
                  <a:schemeClr val="accent5">
                    <a:lumMod val="50000"/>
                  </a:schemeClr>
                </a:solidFill>
                <a:latin typeface="French Script MT" panose="03020402040607040605" pitchFamily="66" charset="0"/>
              </a:rPr>
              <a:t>! J’</a:t>
            </a:r>
            <a:r>
              <a:rPr lang="en-US" sz="3600" dirty="0" err="1">
                <a:solidFill>
                  <a:srgbClr val="4472C4">
                    <a:lumMod val="50000"/>
                  </a:srgbClr>
                </a:solidFill>
                <a:latin typeface="French Script MT" panose="03020402040607040605" pitchFamily="66" charset="0"/>
              </a:rPr>
              <a:t>étudie</a:t>
            </a:r>
            <a:r>
              <a:rPr lang="en-US" sz="3600" dirty="0">
                <a:solidFill>
                  <a:srgbClr val="4472C4">
                    <a:lumMod val="50000"/>
                  </a:srgbClr>
                </a:solidFill>
                <a:latin typeface="French Script MT" panose="03020402040607040605" pitchFamily="66" charset="0"/>
              </a:rPr>
              <a:t> à la </a:t>
            </a:r>
            <a:r>
              <a:rPr lang="en-US" sz="3600" dirty="0" err="1">
                <a:solidFill>
                  <a:srgbClr val="4472C4">
                    <a:lumMod val="50000"/>
                  </a:srgbClr>
                </a:solidFill>
                <a:latin typeface="French Script MT" panose="03020402040607040605" pitchFamily="66" charset="0"/>
              </a:rPr>
              <a:t>maison</a:t>
            </a:r>
            <a:r>
              <a:rPr lang="en-US" sz="3600" dirty="0">
                <a:solidFill>
                  <a:srgbClr val="4472C4">
                    <a:lumMod val="50000"/>
                  </a:srgbClr>
                </a:solidFill>
                <a:latin typeface="French Script MT" panose="03020402040607040605" pitchFamily="66" charset="0"/>
              </a:rPr>
              <a:t> </a:t>
            </a:r>
            <a:r>
              <a:rPr lang="en-US" sz="3600" dirty="0" err="1">
                <a:solidFill>
                  <a:srgbClr val="4472C4">
                    <a:lumMod val="50000"/>
                  </a:srgbClr>
                </a:solidFill>
                <a:latin typeface="French Script MT" panose="03020402040607040605" pitchFamily="66" charset="0"/>
              </a:rPr>
              <a:t>chaque</a:t>
            </a:r>
            <a:r>
              <a:rPr lang="en-US" sz="3600" dirty="0">
                <a:solidFill>
                  <a:srgbClr val="4472C4">
                    <a:lumMod val="50000"/>
                  </a:srgbClr>
                </a:solidFill>
                <a:latin typeface="French Script MT" panose="03020402040607040605" pitchFamily="66" charset="0"/>
              </a:rPr>
              <a:t> jour. </a:t>
            </a:r>
            <a:r>
              <a:rPr lang="en-GB" sz="3600" dirty="0">
                <a:solidFill>
                  <a:schemeClr val="accent5">
                    <a:lumMod val="50000"/>
                  </a:schemeClr>
                </a:solidFill>
                <a:latin typeface="French Script MT" panose="03020402040607040605" pitchFamily="66" charset="0"/>
              </a:rPr>
              <a:t>Je </a:t>
            </a:r>
            <a:r>
              <a:rPr lang="en-GB" sz="3600" dirty="0" err="1">
                <a:solidFill>
                  <a:schemeClr val="accent5">
                    <a:lumMod val="50000"/>
                  </a:schemeClr>
                </a:solidFill>
                <a:latin typeface="French Script MT" panose="03020402040607040605" pitchFamily="66" charset="0"/>
              </a:rPr>
              <a:t>travaille</a:t>
            </a:r>
            <a:r>
              <a:rPr lang="en-GB" sz="3600" dirty="0">
                <a:solidFill>
                  <a:schemeClr val="accent5">
                    <a:lumMod val="50000"/>
                  </a:schemeClr>
                </a:solidFill>
                <a:latin typeface="French Script MT" panose="03020402040607040605" pitchFamily="66" charset="0"/>
              </a:rPr>
              <a:t> beaucoup* ! Je </a:t>
            </a:r>
            <a:r>
              <a:rPr lang="en-GB" sz="3600" dirty="0" err="1">
                <a:solidFill>
                  <a:schemeClr val="accent5">
                    <a:lumMod val="50000"/>
                  </a:schemeClr>
                </a:solidFill>
                <a:latin typeface="French Script MT" panose="03020402040607040605" pitchFamily="66" charset="0"/>
              </a:rPr>
              <a:t>suis</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ambitieuse</a:t>
            </a:r>
            <a:r>
              <a:rPr lang="en-GB" sz="3600" dirty="0">
                <a:solidFill>
                  <a:schemeClr val="accent5">
                    <a:lumMod val="50000"/>
                  </a:schemeClr>
                </a:solidFill>
                <a:latin typeface="French Script MT" panose="03020402040607040605" pitchFamily="66" charset="0"/>
              </a:rPr>
              <a:t>. Je </a:t>
            </a:r>
            <a:r>
              <a:rPr lang="en-GB" sz="3600" dirty="0" err="1">
                <a:solidFill>
                  <a:schemeClr val="accent5">
                    <a:lumMod val="50000"/>
                  </a:schemeClr>
                </a:solidFill>
                <a:latin typeface="French Script MT" panose="03020402040607040605" pitchFamily="66" charset="0"/>
              </a:rPr>
              <a:t>pense</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aller</a:t>
            </a:r>
            <a:r>
              <a:rPr lang="en-GB" sz="3600" dirty="0">
                <a:solidFill>
                  <a:schemeClr val="accent5">
                    <a:lumMod val="50000"/>
                  </a:schemeClr>
                </a:solidFill>
                <a:latin typeface="French Script MT" panose="03020402040607040605" pitchFamily="66" charset="0"/>
              </a:rPr>
              <a:t> </a:t>
            </a:r>
            <a:r>
              <a:rPr lang="fr-FR" sz="3600" dirty="0">
                <a:solidFill>
                  <a:schemeClr val="accent5">
                    <a:lumMod val="50000"/>
                  </a:schemeClr>
                </a:solidFill>
                <a:latin typeface="French Script MT" panose="03020402040607040605" pitchFamily="66" charset="0"/>
              </a:rPr>
              <a:t>à l’</a:t>
            </a:r>
            <a:r>
              <a:rPr lang="fr-FR" sz="3600" dirty="0" err="1">
                <a:solidFill>
                  <a:schemeClr val="accent5">
                    <a:lumMod val="50000"/>
                  </a:schemeClr>
                </a:solidFill>
                <a:latin typeface="French Script MT" panose="03020402040607040605" pitchFamily="66" charset="0"/>
              </a:rPr>
              <a:t>universit</a:t>
            </a:r>
            <a:r>
              <a:rPr lang="en-US" sz="3600" dirty="0">
                <a:solidFill>
                  <a:srgbClr val="4472C4">
                    <a:lumMod val="50000"/>
                  </a:srgbClr>
                </a:solidFill>
                <a:latin typeface="French Script MT" panose="03020402040607040605" pitchFamily="66" charset="0"/>
              </a:rPr>
              <a:t>é. </a:t>
            </a:r>
            <a:r>
              <a:rPr lang="fr-FR" sz="3600" dirty="0">
                <a:solidFill>
                  <a:schemeClr val="accent5">
                    <a:lumMod val="50000"/>
                  </a:schemeClr>
                </a:solidFill>
                <a:latin typeface="French Script MT" panose="03020402040607040605" pitchFamily="66" charset="0"/>
              </a:rPr>
              <a:t>Mais ma chambre est en désordre* ! Je dois chercher mes livres partout !</a:t>
            </a:r>
            <a:endParaRPr lang="en-GB" sz="3600" dirty="0">
              <a:solidFill>
                <a:schemeClr val="accent5">
                  <a:lumMod val="50000"/>
                </a:schemeClr>
              </a:solidFill>
              <a:latin typeface="French Script MT" panose="03020402040607040605" pitchFamily="66" charset="0"/>
            </a:endParaRPr>
          </a:p>
        </p:txBody>
      </p:sp>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6000" y="2129842"/>
            <a:ext cx="5500255" cy="3416320"/>
          </a:xfrm>
          <a:prstGeom prst="rect">
            <a:avLst/>
          </a:prstGeom>
        </p:spPr>
        <p:txBody>
          <a:bodyPr wrap="square">
            <a:spAutoFit/>
          </a:bodyPr>
          <a:lstStyle/>
          <a:p>
            <a:r>
              <a:rPr lang="en-GB" sz="3600" dirty="0">
                <a:solidFill>
                  <a:schemeClr val="accent1">
                    <a:lumMod val="50000"/>
                  </a:schemeClr>
                </a:solidFill>
                <a:latin typeface="French Script MT" panose="03020402040607040605" pitchFamily="66" charset="0"/>
              </a:rPr>
              <a:t>Est-</a:t>
            </a:r>
            <a:r>
              <a:rPr lang="en-GB" sz="3600" dirty="0" err="1">
                <a:solidFill>
                  <a:schemeClr val="accent1">
                    <a:lumMod val="50000"/>
                  </a:schemeClr>
                </a:solidFill>
                <a:latin typeface="French Script MT" panose="03020402040607040605" pitchFamily="66" charset="0"/>
              </a:rPr>
              <a:t>ce</a:t>
            </a:r>
            <a:r>
              <a:rPr lang="en-GB" sz="3600" dirty="0">
                <a:solidFill>
                  <a:schemeClr val="accent1">
                    <a:lumMod val="50000"/>
                  </a:schemeClr>
                </a:solidFill>
                <a:latin typeface="French Script MT" panose="03020402040607040605" pitchFamily="66" charset="0"/>
              </a:rPr>
              <a:t> que </a:t>
            </a:r>
            <a:r>
              <a:rPr lang="en-GB" sz="3600" dirty="0" err="1">
                <a:solidFill>
                  <a:schemeClr val="accent1">
                    <a:lumMod val="50000"/>
                  </a:schemeClr>
                </a:solidFill>
                <a:latin typeface="French Script MT" panose="03020402040607040605" pitchFamily="66" charset="0"/>
              </a:rPr>
              <a:t>tu</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pratiques</a:t>
            </a:r>
            <a:r>
              <a:rPr lang="en-GB" sz="3600" dirty="0">
                <a:solidFill>
                  <a:schemeClr val="accent1">
                    <a:lumMod val="50000"/>
                  </a:schemeClr>
                </a:solidFill>
                <a:latin typeface="French Script MT" panose="03020402040607040605" pitchFamily="66" charset="0"/>
              </a:rPr>
              <a:t> un instrument ?</a:t>
            </a:r>
          </a:p>
          <a:p>
            <a:r>
              <a:rPr lang="en-GB" sz="3600" dirty="0" err="1">
                <a:solidFill>
                  <a:schemeClr val="accent1">
                    <a:lumMod val="50000"/>
                  </a:schemeClr>
                </a:solidFill>
                <a:latin typeface="French Script MT" panose="03020402040607040605" pitchFamily="66" charset="0"/>
              </a:rPr>
              <a:t>Voici</a:t>
            </a:r>
            <a:r>
              <a:rPr lang="en-GB" sz="3600" dirty="0">
                <a:solidFill>
                  <a:schemeClr val="accent1">
                    <a:lumMod val="50000"/>
                  </a:schemeClr>
                </a:solidFill>
                <a:latin typeface="French Script MT" panose="03020402040607040605" pitchFamily="66" charset="0"/>
              </a:rPr>
              <a:t> mon piano. </a:t>
            </a:r>
            <a:r>
              <a:rPr lang="en-GB" sz="3600" dirty="0" err="1">
                <a:solidFill>
                  <a:schemeClr val="accent1">
                    <a:lumMod val="50000"/>
                  </a:schemeClr>
                </a:solidFill>
                <a:latin typeface="French Script MT" panose="03020402040607040605" pitchFamily="66" charset="0"/>
              </a:rPr>
              <a:t>Quand</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peux</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pratique</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tous</a:t>
            </a:r>
            <a:r>
              <a:rPr lang="en-GB" sz="3600" dirty="0">
                <a:solidFill>
                  <a:schemeClr val="accent1">
                    <a:lumMod val="50000"/>
                  </a:schemeClr>
                </a:solidFill>
                <a:latin typeface="French Script MT" panose="03020402040607040605" pitchFamily="66" charset="0"/>
              </a:rPr>
              <a:t>* les </a:t>
            </a:r>
            <a:r>
              <a:rPr lang="en-GB" sz="3600" dirty="0" err="1">
                <a:solidFill>
                  <a:schemeClr val="accent1">
                    <a:lumMod val="50000"/>
                  </a:schemeClr>
                </a:solidFill>
                <a:latin typeface="French Script MT" panose="03020402040607040605" pitchFamily="66" charset="0"/>
              </a:rPr>
              <a:t>jours</a:t>
            </a:r>
            <a:r>
              <a:rPr lang="en-GB" sz="3600" dirty="0">
                <a:solidFill>
                  <a:schemeClr val="accent1">
                    <a:lumMod val="50000"/>
                  </a:schemeClr>
                </a:solidFill>
                <a:latin typeface="French Script MT" panose="03020402040607040605" pitchFamily="66" charset="0"/>
              </a:rPr>
              <a:t>.</a:t>
            </a:r>
          </a:p>
          <a:p>
            <a:r>
              <a:rPr lang="en-GB" sz="3600" dirty="0" err="1">
                <a:solidFill>
                  <a:schemeClr val="accent1">
                    <a:lumMod val="50000"/>
                  </a:schemeClr>
                </a:solidFill>
                <a:latin typeface="French Script MT" panose="03020402040607040605" pitchFamily="66" charset="0"/>
              </a:rPr>
              <a:t>Ça</a:t>
            </a:r>
            <a:r>
              <a:rPr lang="en-GB" sz="3600" dirty="0">
                <a:solidFill>
                  <a:schemeClr val="accent1">
                    <a:lumMod val="50000"/>
                  </a:schemeClr>
                </a:solidFill>
                <a:latin typeface="French Script MT" panose="03020402040607040605" pitchFamily="66" charset="0"/>
              </a:rPr>
              <a:t> aide </a:t>
            </a:r>
            <a:r>
              <a:rPr lang="fr-FR" sz="3600" dirty="0">
                <a:solidFill>
                  <a:schemeClr val="accent1">
                    <a:lumMod val="50000"/>
                  </a:schemeClr>
                </a:solidFill>
                <a:latin typeface="French Script MT" panose="03020402040607040605" pitchFamily="66" charset="0"/>
              </a:rPr>
              <a:t>à </a:t>
            </a:r>
            <a:r>
              <a:rPr lang="en-US" sz="3600" dirty="0" err="1">
                <a:solidFill>
                  <a:schemeClr val="accent1">
                    <a:lumMod val="50000"/>
                  </a:schemeClr>
                </a:solidFill>
                <a:latin typeface="French Script MT" panose="03020402040607040605" pitchFamily="66" charset="0"/>
              </a:rPr>
              <a:t>éviter</a:t>
            </a:r>
            <a:r>
              <a:rPr lang="en-GB" sz="3600" dirty="0">
                <a:solidFill>
                  <a:schemeClr val="accent1">
                    <a:lumMod val="50000"/>
                  </a:schemeClr>
                </a:solidFill>
                <a:latin typeface="French Script MT" panose="03020402040607040605" pitchFamily="66" charset="0"/>
              </a:rPr>
              <a:t> le stress !</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compte</a:t>
            </a:r>
            <a:r>
              <a:rPr lang="en-GB" sz="3600" dirty="0">
                <a:solidFill>
                  <a:schemeClr val="accent1">
                    <a:lumMod val="50000"/>
                  </a:schemeClr>
                </a:solidFill>
                <a:latin typeface="French Script MT" panose="03020402040607040605" pitchFamily="66" charset="0"/>
              </a:rPr>
              <a:t> passer mon </a:t>
            </a:r>
            <a:r>
              <a:rPr lang="en-GB" sz="3600" dirty="0" err="1">
                <a:solidFill>
                  <a:schemeClr val="accent1">
                    <a:lumMod val="50000"/>
                  </a:schemeClr>
                </a:solidFill>
                <a:latin typeface="French Script MT" panose="03020402040607040605" pitchFamily="66" charset="0"/>
              </a:rPr>
              <a:t>examen</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bientôt</a:t>
            </a:r>
            <a:r>
              <a:rPr lang="en-GB" sz="3600" dirty="0">
                <a:solidFill>
                  <a:schemeClr val="accent1">
                    <a:lumMod val="50000"/>
                  </a:schemeClr>
                </a:solidFill>
                <a:latin typeface="French Script MT" panose="03020402040607040605" pitchFamily="66" charset="0"/>
              </a:rPr>
              <a:t>.</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souhaite</a:t>
            </a:r>
            <a:r>
              <a:rPr lang="en-GB" sz="3600" dirty="0">
                <a:solidFill>
                  <a:schemeClr val="accent1">
                    <a:lumMod val="50000"/>
                  </a:schemeClr>
                </a:solidFill>
                <a:latin typeface="French Script MT" panose="03020402040607040605" pitchFamily="66" charset="0"/>
              </a:rPr>
              <a:t> donner un concert un jour !</a:t>
            </a:r>
          </a:p>
        </p:txBody>
      </p:sp>
      <p:pic>
        <p:nvPicPr>
          <p:cNvPr id="10" name="Picture 9">
            <a:extLst>
              <a:ext uri="{FF2B5EF4-FFF2-40B4-BE49-F238E27FC236}">
                <a16:creationId xmlns:a16="http://schemas.microsoft.com/office/drawing/2014/main" id="{8414D7B6-08DF-4CDD-B5D2-622C736F2F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5733" y="2977405"/>
            <a:ext cx="1488587" cy="1535106"/>
          </a:xfrm>
          <a:prstGeom prst="rect">
            <a:avLst/>
          </a:prstGeom>
        </p:spPr>
      </p:pic>
      <p:pic>
        <p:nvPicPr>
          <p:cNvPr id="18" name="Picture 17">
            <a:extLst>
              <a:ext uri="{FF2B5EF4-FFF2-40B4-BE49-F238E27FC236}">
                <a16:creationId xmlns:a16="http://schemas.microsoft.com/office/drawing/2014/main" id="{31CE9653-F792-4C31-8BCF-3C6203227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03390" y="0"/>
            <a:ext cx="1597035" cy="1597035"/>
          </a:xfrm>
          <a:prstGeom prst="rect">
            <a:avLst/>
          </a:prstGeom>
        </p:spPr>
      </p:pic>
      <p:sp>
        <p:nvSpPr>
          <p:cNvPr id="20" name="TextBox 19">
            <a:extLst>
              <a:ext uri="{FF2B5EF4-FFF2-40B4-BE49-F238E27FC236}">
                <a16:creationId xmlns:a16="http://schemas.microsoft.com/office/drawing/2014/main" id="{BCBDC1C6-0620-405A-8083-C54B33FAA503}"/>
              </a:ext>
            </a:extLst>
          </p:cNvPr>
          <p:cNvSpPr txBox="1"/>
          <p:nvPr/>
        </p:nvSpPr>
        <p:spPr>
          <a:xfrm>
            <a:off x="7742972" y="152915"/>
            <a:ext cx="2442428" cy="1702594"/>
          </a:xfrm>
          <a:prstGeom prst="wedgeRoundRectCallout">
            <a:avLst>
              <a:gd name="adj1" fmla="val -62629"/>
              <a:gd name="adj2" fmla="val 19286"/>
              <a:gd name="adj3" fmla="val 16667"/>
            </a:avLst>
          </a:prstGeom>
          <a:solidFill>
            <a:srgbClr val="115076"/>
          </a:solidFill>
          <a:ln>
            <a:solidFill>
              <a:srgbClr val="EE6000"/>
            </a:solidFill>
          </a:ln>
        </p:spPr>
        <p:txBody>
          <a:bodyPr wrap="square" tIns="0" rIns="36000" bIns="0" rtlCol="0">
            <a:spAutoFit/>
          </a:bodyPr>
          <a:lstStyle/>
          <a:p>
            <a:pPr lvl="0">
              <a:defRPr/>
            </a:pPr>
            <a:r>
              <a:rPr lang="en-GB" sz="2000" b="1" dirty="0">
                <a:solidFill>
                  <a:schemeClr val="bg1"/>
                </a:solidFill>
              </a:rPr>
              <a:t>* beaucoup </a:t>
            </a:r>
          </a:p>
          <a:p>
            <a:pPr lvl="0">
              <a:defRPr/>
            </a:pPr>
            <a:r>
              <a:rPr lang="en-GB" sz="2000" dirty="0">
                <a:solidFill>
                  <a:schemeClr val="bg1"/>
                </a:solidFill>
              </a:rPr>
              <a:t>= a lot</a:t>
            </a:r>
          </a:p>
          <a:p>
            <a:pPr lvl="0">
              <a:defRPr/>
            </a:pPr>
            <a:r>
              <a:rPr lang="en-GB" sz="2000" b="1" dirty="0">
                <a:solidFill>
                  <a:schemeClr val="bg1"/>
                </a:solidFill>
              </a:rPr>
              <a:t>* </a:t>
            </a:r>
            <a:r>
              <a:rPr lang="en-GB" sz="2000" b="1" dirty="0" err="1">
                <a:solidFill>
                  <a:schemeClr val="bg1"/>
                </a:solidFill>
              </a:rPr>
              <a:t>en</a:t>
            </a:r>
            <a:r>
              <a:rPr lang="en-GB" sz="2000" b="1" dirty="0">
                <a:solidFill>
                  <a:schemeClr val="bg1"/>
                </a:solidFill>
              </a:rPr>
              <a:t> d</a:t>
            </a:r>
            <a:r>
              <a:rPr lang="en-US" sz="2000" b="1" dirty="0" err="1">
                <a:solidFill>
                  <a:schemeClr val="bg1"/>
                </a:solidFill>
              </a:rPr>
              <a:t>ésordre</a:t>
            </a:r>
            <a:r>
              <a:rPr lang="en-US" sz="2000" b="1" dirty="0">
                <a:solidFill>
                  <a:schemeClr val="bg1"/>
                </a:solidFill>
              </a:rPr>
              <a:t> </a:t>
            </a:r>
          </a:p>
          <a:p>
            <a:pPr lvl="0">
              <a:defRPr/>
            </a:pPr>
            <a:r>
              <a:rPr lang="en-US" sz="2000" dirty="0">
                <a:solidFill>
                  <a:schemeClr val="bg1"/>
                </a:solidFill>
              </a:rPr>
              <a:t>= untidy </a:t>
            </a:r>
          </a:p>
          <a:p>
            <a:pPr lvl="0">
              <a:defRPr/>
            </a:pPr>
            <a:r>
              <a:rPr lang="en-US" sz="2000" b="1" dirty="0">
                <a:solidFill>
                  <a:schemeClr val="bg1"/>
                </a:solidFill>
              </a:rPr>
              <a:t>* </a:t>
            </a:r>
            <a:r>
              <a:rPr lang="en-US" sz="2000" b="1" dirty="0" err="1">
                <a:solidFill>
                  <a:schemeClr val="bg1"/>
                </a:solidFill>
              </a:rPr>
              <a:t>tous</a:t>
            </a:r>
            <a:r>
              <a:rPr lang="en-US" sz="2000" b="1" dirty="0">
                <a:solidFill>
                  <a:schemeClr val="bg1"/>
                </a:solidFill>
              </a:rPr>
              <a:t> les </a:t>
            </a:r>
            <a:r>
              <a:rPr lang="en-US" sz="2000" dirty="0">
                <a:solidFill>
                  <a:schemeClr val="bg1"/>
                </a:solidFill>
              </a:rPr>
              <a:t>= every</a:t>
            </a:r>
          </a:p>
        </p:txBody>
      </p:sp>
      <p:sp>
        <p:nvSpPr>
          <p:cNvPr id="22" name="Rounded Rectangle 46">
            <a:extLst>
              <a:ext uri="{FF2B5EF4-FFF2-40B4-BE49-F238E27FC236}">
                <a16:creationId xmlns:a16="http://schemas.microsoft.com/office/drawing/2014/main" id="{0AB16669-263B-47D5-B464-B3CE50059F3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3" name="slide20-21">
            <a:hlinkClick r:id="" action="ppaction://media"/>
            <a:extLst>
              <a:ext uri="{FF2B5EF4-FFF2-40B4-BE49-F238E27FC236}">
                <a16:creationId xmlns:a16="http://schemas.microsoft.com/office/drawing/2014/main" id="{1DD2BC91-B521-41F6-86BB-1B956295205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74078" y="1022086"/>
            <a:ext cx="517768" cy="517768"/>
          </a:xfrm>
          <a:prstGeom prst="rect">
            <a:avLst/>
          </a:prstGeom>
        </p:spPr>
      </p:pic>
    </p:spTree>
    <p:extLst>
      <p:ext uri="{BB962C8B-B14F-4D97-AF65-F5344CB8AC3E}">
        <p14:creationId xmlns:p14="http://schemas.microsoft.com/office/powerpoint/2010/main" val="263568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a:t>
            </a:r>
            <a:r>
              <a:rPr lang="en-GB" sz="3600" b="1" dirty="0" err="1">
                <a:solidFill>
                  <a:schemeClr val="bg1"/>
                </a:solidFill>
              </a:rPr>
              <a:t>jours</a:t>
            </a:r>
            <a:r>
              <a:rPr lang="en-GB" sz="3600" b="1" dirty="0">
                <a:solidFill>
                  <a:schemeClr val="bg1"/>
                </a:solidFill>
              </a:rPr>
              <a:t> </a:t>
            </a:r>
            <a:r>
              <a:rPr lang="en-GB" sz="3600" b="1" dirty="0" err="1">
                <a:solidFill>
                  <a:schemeClr val="bg1"/>
                </a:solidFill>
              </a:rPr>
              <a:t>d’école</a:t>
            </a:r>
            <a:endParaRPr lang="en-GB" sz="3600" b="1" dirty="0">
              <a:solidFill>
                <a:schemeClr val="bg1"/>
              </a:solidFill>
            </a:endParaRPr>
          </a:p>
        </p:txBody>
      </p:sp>
      <p:pic>
        <p:nvPicPr>
          <p:cNvPr id="9" name="Picture 8"/>
          <p:cNvPicPr>
            <a:picLocks noChangeAspect="1"/>
          </p:cNvPicPr>
          <p:nvPr/>
        </p:nvPicPr>
        <p:blipFill>
          <a:blip r:embed="rId6"/>
          <a:stretch>
            <a:fillRect/>
          </a:stretch>
        </p:blipFill>
        <p:spPr>
          <a:xfrm>
            <a:off x="268104" y="1812664"/>
            <a:ext cx="11477438" cy="4545196"/>
          </a:xfrm>
          <a:prstGeom prst="rect">
            <a:avLst/>
          </a:prstGeom>
        </p:spPr>
      </p:pic>
      <p:sp>
        <p:nvSpPr>
          <p:cNvPr id="2" name="Action Button: Sound 1">
            <a:hlinkClick r:id="" action="ppaction://noaction" highlightClick="1">
              <a:snd r:embed="rId7" name="applause.wav"/>
            </a:hlinkClick>
          </p:cNvPr>
          <p:cNvSpPr/>
          <p:nvPr/>
        </p:nvSpPr>
        <p:spPr>
          <a:xfrm>
            <a:off x="10708527" y="1004212"/>
            <a:ext cx="571500" cy="514522"/>
          </a:xfrm>
          <a:prstGeom prst="actionButtonSound">
            <a:avLst/>
          </a:prstGeom>
          <a:solidFill>
            <a:srgbClr val="EE6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393611" y="2056915"/>
            <a:ext cx="5353028" cy="3970318"/>
          </a:xfrm>
          <a:prstGeom prst="rect">
            <a:avLst/>
          </a:prstGeom>
          <a:noFill/>
        </p:spPr>
        <p:txBody>
          <a:bodyPr wrap="square" rtlCol="0">
            <a:spAutoFit/>
          </a:bodyPr>
          <a:lstStyle/>
          <a:p>
            <a:r>
              <a:rPr lang="en-GB" sz="3600" dirty="0">
                <a:solidFill>
                  <a:schemeClr val="accent5">
                    <a:lumMod val="50000"/>
                  </a:schemeClr>
                </a:solidFill>
                <a:latin typeface="French Script MT" panose="03020402040607040605" pitchFamily="66" charset="0"/>
              </a:rPr>
              <a:t>Les </a:t>
            </a:r>
            <a:r>
              <a:rPr lang="en-GB" sz="3600" dirty="0" err="1">
                <a:solidFill>
                  <a:schemeClr val="accent5">
                    <a:lumMod val="50000"/>
                  </a:schemeClr>
                </a:solidFill>
                <a:latin typeface="French Script MT" panose="03020402040607040605" pitchFamily="66" charset="0"/>
              </a:rPr>
              <a:t>jours</a:t>
            </a:r>
            <a:r>
              <a:rPr lang="en-GB" sz="3600" dirty="0">
                <a:solidFill>
                  <a:schemeClr val="accent5">
                    <a:lumMod val="50000"/>
                  </a:schemeClr>
                </a:solidFill>
                <a:latin typeface="French Script MT" panose="03020402040607040605" pitchFamily="66" charset="0"/>
              </a:rPr>
              <a:t> d’</a:t>
            </a:r>
            <a:r>
              <a:rPr lang="en-US" sz="3600" dirty="0">
                <a:solidFill>
                  <a:srgbClr val="4472C4">
                    <a:lumMod val="50000"/>
                  </a:srgbClr>
                </a:solidFill>
                <a:latin typeface="French Script MT" panose="03020402040607040605" pitchFamily="66" charset="0"/>
              </a:rPr>
              <a:t>école, j</a:t>
            </a:r>
            <a:r>
              <a:rPr lang="en-GB" sz="3600" dirty="0">
                <a:solidFill>
                  <a:schemeClr val="accent5">
                    <a:lumMod val="50000"/>
                  </a:schemeClr>
                </a:solidFill>
                <a:latin typeface="French Script MT" panose="03020402040607040605" pitchFamily="66" charset="0"/>
              </a:rPr>
              <a:t>’</a:t>
            </a:r>
            <a:r>
              <a:rPr lang="en-GB" sz="3600" b="1" dirty="0">
                <a:solidFill>
                  <a:srgbClr val="EE6000"/>
                </a:solidFill>
                <a:latin typeface="French Script MT" panose="03020402040607040605" pitchFamily="66" charset="0"/>
              </a:rPr>
              <a:t>arrive</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normalement</a:t>
            </a:r>
            <a:r>
              <a:rPr lang="en-GB" sz="3600" dirty="0">
                <a:solidFill>
                  <a:schemeClr val="accent5">
                    <a:lumMod val="50000"/>
                  </a:schemeClr>
                </a:solidFill>
                <a:latin typeface="French Script MT" panose="03020402040607040605" pitchFamily="66" charset="0"/>
              </a:rPr>
              <a:t> chez </a:t>
            </a:r>
            <a:r>
              <a:rPr lang="en-GB" sz="3600" dirty="0" err="1">
                <a:solidFill>
                  <a:schemeClr val="accent5">
                    <a:lumMod val="50000"/>
                  </a:schemeClr>
                </a:solidFill>
                <a:latin typeface="French Script MT" panose="03020402040607040605" pitchFamily="66" charset="0"/>
              </a:rPr>
              <a:t>moi</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assez</a:t>
            </a:r>
            <a:r>
              <a:rPr lang="en-GB" sz="3600" dirty="0">
                <a:solidFill>
                  <a:schemeClr val="accent5">
                    <a:lumMod val="50000"/>
                  </a:schemeClr>
                </a:solidFill>
                <a:latin typeface="French Script MT" panose="03020402040607040605" pitchFamily="66" charset="0"/>
              </a:rPr>
              <a:t> tard, </a:t>
            </a:r>
            <a:r>
              <a:rPr lang="en-US" sz="3600" dirty="0">
                <a:solidFill>
                  <a:srgbClr val="4472C4">
                    <a:lumMod val="50000"/>
                  </a:srgbClr>
                </a:solidFill>
                <a:latin typeface="French Script MT" panose="03020402040607040605" pitchFamily="66" charset="0"/>
              </a:rPr>
              <a:t>à 17:30 </a:t>
            </a:r>
            <a:r>
              <a:rPr lang="en-GB" sz="3600" dirty="0">
                <a:solidFill>
                  <a:schemeClr val="accent5">
                    <a:lumMod val="50000"/>
                  </a:schemeClr>
                </a:solidFill>
                <a:latin typeface="French Script MT" panose="03020402040607040605" pitchFamily="66" charset="0"/>
              </a:rPr>
              <a:t>! J’</a:t>
            </a:r>
            <a:r>
              <a:rPr lang="en-US" sz="3600" b="1" dirty="0" err="1">
                <a:solidFill>
                  <a:srgbClr val="EE6000"/>
                </a:solidFill>
                <a:latin typeface="French Script MT" panose="03020402040607040605" pitchFamily="66" charset="0"/>
              </a:rPr>
              <a:t>étudie</a:t>
            </a:r>
            <a:r>
              <a:rPr lang="en-US" sz="3600" dirty="0">
                <a:solidFill>
                  <a:srgbClr val="4472C4">
                    <a:lumMod val="50000"/>
                  </a:srgbClr>
                </a:solidFill>
                <a:latin typeface="French Script MT" panose="03020402040607040605" pitchFamily="66" charset="0"/>
              </a:rPr>
              <a:t> à la </a:t>
            </a:r>
            <a:r>
              <a:rPr lang="en-US" sz="3600" dirty="0" err="1">
                <a:solidFill>
                  <a:srgbClr val="4472C4">
                    <a:lumMod val="50000"/>
                  </a:srgbClr>
                </a:solidFill>
                <a:latin typeface="French Script MT" panose="03020402040607040605" pitchFamily="66" charset="0"/>
              </a:rPr>
              <a:t>maison</a:t>
            </a:r>
            <a:r>
              <a:rPr lang="en-US" sz="3600" dirty="0">
                <a:solidFill>
                  <a:srgbClr val="4472C4">
                    <a:lumMod val="50000"/>
                  </a:srgbClr>
                </a:solidFill>
                <a:latin typeface="French Script MT" panose="03020402040607040605" pitchFamily="66" charset="0"/>
              </a:rPr>
              <a:t> </a:t>
            </a:r>
            <a:r>
              <a:rPr lang="en-US" sz="3600" dirty="0" err="1">
                <a:solidFill>
                  <a:srgbClr val="4472C4">
                    <a:lumMod val="50000"/>
                  </a:srgbClr>
                </a:solidFill>
                <a:latin typeface="French Script MT" panose="03020402040607040605" pitchFamily="66" charset="0"/>
              </a:rPr>
              <a:t>chaque</a:t>
            </a:r>
            <a:r>
              <a:rPr lang="en-US" sz="3600" dirty="0">
                <a:solidFill>
                  <a:srgbClr val="4472C4">
                    <a:lumMod val="50000"/>
                  </a:srgbClr>
                </a:solidFill>
                <a:latin typeface="French Script MT" panose="03020402040607040605" pitchFamily="66" charset="0"/>
              </a:rPr>
              <a:t> jour. </a:t>
            </a:r>
            <a:r>
              <a:rPr lang="en-GB" sz="3600" dirty="0">
                <a:solidFill>
                  <a:schemeClr val="accent5">
                    <a:lumMod val="50000"/>
                  </a:schemeClr>
                </a:solidFill>
                <a:latin typeface="French Script MT" panose="03020402040607040605" pitchFamily="66" charset="0"/>
              </a:rPr>
              <a:t>Je </a:t>
            </a:r>
            <a:r>
              <a:rPr lang="en-GB" sz="3600" b="1" dirty="0" err="1">
                <a:solidFill>
                  <a:srgbClr val="EE6000"/>
                </a:solidFill>
                <a:latin typeface="French Script MT" panose="03020402040607040605" pitchFamily="66" charset="0"/>
              </a:rPr>
              <a:t>travaille</a:t>
            </a:r>
            <a:r>
              <a:rPr lang="en-GB" sz="3600" dirty="0">
                <a:solidFill>
                  <a:schemeClr val="accent5">
                    <a:lumMod val="50000"/>
                  </a:schemeClr>
                </a:solidFill>
                <a:latin typeface="French Script MT" panose="03020402040607040605" pitchFamily="66" charset="0"/>
              </a:rPr>
              <a:t> beaucoup ! Je </a:t>
            </a:r>
            <a:r>
              <a:rPr lang="en-GB" sz="3600" b="1" dirty="0" err="1">
                <a:solidFill>
                  <a:srgbClr val="EE6000"/>
                </a:solidFill>
                <a:latin typeface="French Script MT" panose="03020402040607040605" pitchFamily="66" charset="0"/>
              </a:rPr>
              <a:t>suis</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ambitieuse</a:t>
            </a:r>
            <a:r>
              <a:rPr lang="en-GB" sz="3600" dirty="0">
                <a:solidFill>
                  <a:schemeClr val="accent5">
                    <a:lumMod val="50000"/>
                  </a:schemeClr>
                </a:solidFill>
                <a:latin typeface="French Script MT" panose="03020402040607040605" pitchFamily="66" charset="0"/>
              </a:rPr>
              <a:t>. Je </a:t>
            </a:r>
            <a:r>
              <a:rPr lang="en-GB" sz="3600" b="1" dirty="0" err="1">
                <a:solidFill>
                  <a:srgbClr val="EE6000"/>
                </a:solidFill>
                <a:latin typeface="French Script MT" panose="03020402040607040605" pitchFamily="66" charset="0"/>
              </a:rPr>
              <a:t>pense</a:t>
            </a:r>
            <a:r>
              <a:rPr lang="en-GB" sz="3600" b="1" dirty="0">
                <a:solidFill>
                  <a:srgbClr val="EE6000"/>
                </a:solidFill>
                <a:latin typeface="French Script MT" panose="03020402040607040605" pitchFamily="66" charset="0"/>
              </a:rPr>
              <a:t> </a:t>
            </a:r>
            <a:r>
              <a:rPr lang="en-GB" sz="3600" b="1" u="sng" dirty="0" err="1">
                <a:solidFill>
                  <a:srgbClr val="EE6000"/>
                </a:solidFill>
                <a:latin typeface="French Script MT" panose="03020402040607040605" pitchFamily="66" charset="0"/>
              </a:rPr>
              <a:t>aller</a:t>
            </a:r>
            <a:r>
              <a:rPr lang="en-GB" sz="3600" b="1" dirty="0">
                <a:solidFill>
                  <a:srgbClr val="EE6000"/>
                </a:solidFill>
                <a:latin typeface="French Script MT" panose="03020402040607040605" pitchFamily="66" charset="0"/>
              </a:rPr>
              <a:t> </a:t>
            </a:r>
            <a:r>
              <a:rPr lang="fr-FR" sz="3600" dirty="0">
                <a:solidFill>
                  <a:schemeClr val="accent5">
                    <a:lumMod val="50000"/>
                  </a:schemeClr>
                </a:solidFill>
                <a:latin typeface="French Script MT" panose="03020402040607040605" pitchFamily="66" charset="0"/>
              </a:rPr>
              <a:t>à l’</a:t>
            </a:r>
            <a:r>
              <a:rPr lang="fr-FR" sz="3600" dirty="0" err="1">
                <a:solidFill>
                  <a:schemeClr val="accent5">
                    <a:lumMod val="50000"/>
                  </a:schemeClr>
                </a:solidFill>
                <a:latin typeface="French Script MT" panose="03020402040607040605" pitchFamily="66" charset="0"/>
              </a:rPr>
              <a:t>universit</a:t>
            </a:r>
            <a:r>
              <a:rPr lang="en-US" sz="3600" dirty="0">
                <a:solidFill>
                  <a:srgbClr val="4472C4">
                    <a:lumMod val="50000"/>
                  </a:srgbClr>
                </a:solidFill>
                <a:latin typeface="French Script MT" panose="03020402040607040605" pitchFamily="66" charset="0"/>
              </a:rPr>
              <a:t>é. </a:t>
            </a:r>
            <a:r>
              <a:rPr lang="fr-FR" sz="3600" dirty="0">
                <a:solidFill>
                  <a:schemeClr val="accent5">
                    <a:lumMod val="50000"/>
                  </a:schemeClr>
                </a:solidFill>
                <a:latin typeface="French Script MT" panose="03020402040607040605" pitchFamily="66" charset="0"/>
              </a:rPr>
              <a:t>Mais ma chambre </a:t>
            </a:r>
            <a:r>
              <a:rPr lang="fr-FR" sz="3600" b="1" dirty="0">
                <a:solidFill>
                  <a:srgbClr val="EE6000"/>
                </a:solidFill>
                <a:latin typeface="French Script MT" panose="03020402040607040605" pitchFamily="66" charset="0"/>
              </a:rPr>
              <a:t>est</a:t>
            </a:r>
            <a:r>
              <a:rPr lang="fr-FR" sz="3600" dirty="0">
                <a:solidFill>
                  <a:schemeClr val="accent5">
                    <a:lumMod val="50000"/>
                  </a:schemeClr>
                </a:solidFill>
                <a:latin typeface="French Script MT" panose="03020402040607040605" pitchFamily="66" charset="0"/>
              </a:rPr>
              <a:t> en désordre* ! Je </a:t>
            </a:r>
            <a:r>
              <a:rPr lang="fr-FR" sz="3600" b="1" dirty="0">
                <a:solidFill>
                  <a:srgbClr val="EE6000"/>
                </a:solidFill>
                <a:latin typeface="French Script MT" panose="03020402040607040605" pitchFamily="66" charset="0"/>
              </a:rPr>
              <a:t>dois chercher</a:t>
            </a:r>
            <a:r>
              <a:rPr lang="fr-FR" sz="3600" dirty="0">
                <a:solidFill>
                  <a:schemeClr val="accent5">
                    <a:lumMod val="50000"/>
                  </a:schemeClr>
                </a:solidFill>
                <a:latin typeface="French Script MT" panose="03020402040607040605" pitchFamily="66" charset="0"/>
              </a:rPr>
              <a:t> mes livres partout !</a:t>
            </a:r>
            <a:endParaRPr lang="en-GB" sz="3600" dirty="0">
              <a:solidFill>
                <a:schemeClr val="accent5">
                  <a:lumMod val="50000"/>
                </a:schemeClr>
              </a:solidFill>
              <a:latin typeface="French Script MT" panose="03020402040607040605" pitchFamily="66" charset="0"/>
            </a:endParaRPr>
          </a:p>
        </p:txBody>
      </p:sp>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6000" y="2129842"/>
            <a:ext cx="5472545" cy="3416320"/>
          </a:xfrm>
          <a:prstGeom prst="rect">
            <a:avLst/>
          </a:prstGeom>
        </p:spPr>
        <p:txBody>
          <a:bodyPr wrap="square">
            <a:spAutoFit/>
          </a:bodyPr>
          <a:lstStyle/>
          <a:p>
            <a:r>
              <a:rPr lang="en-GB" sz="3600" b="1" dirty="0">
                <a:solidFill>
                  <a:srgbClr val="ED7D31"/>
                </a:solidFill>
                <a:latin typeface="French Script MT" panose="03020402040607040605" pitchFamily="66" charset="0"/>
              </a:rPr>
              <a:t>Est</a:t>
            </a:r>
            <a:r>
              <a:rPr lang="en-GB" sz="3600" dirty="0">
                <a:solidFill>
                  <a:schemeClr val="accent5">
                    <a:lumMod val="50000"/>
                  </a:schemeClr>
                </a:solidFill>
                <a:latin typeface="French Script MT" panose="03020402040607040605" pitchFamily="66" charset="0"/>
              </a:rPr>
              <a:t>-</a:t>
            </a:r>
            <a:r>
              <a:rPr lang="en-GB" sz="3600" dirty="0" err="1">
                <a:solidFill>
                  <a:schemeClr val="accent5">
                    <a:lumMod val="50000"/>
                  </a:schemeClr>
                </a:solidFill>
                <a:latin typeface="French Script MT" panose="03020402040607040605" pitchFamily="66" charset="0"/>
              </a:rPr>
              <a:t>ce</a:t>
            </a:r>
            <a:r>
              <a:rPr lang="en-GB" sz="3600" dirty="0">
                <a:solidFill>
                  <a:schemeClr val="accent5">
                    <a:lumMod val="50000"/>
                  </a:schemeClr>
                </a:solidFill>
                <a:latin typeface="French Script MT" panose="03020402040607040605" pitchFamily="66" charset="0"/>
              </a:rPr>
              <a:t> que </a:t>
            </a:r>
            <a:r>
              <a:rPr lang="en-GB" sz="3600" dirty="0" err="1">
                <a:solidFill>
                  <a:schemeClr val="accent5">
                    <a:lumMod val="50000"/>
                  </a:schemeClr>
                </a:solidFill>
                <a:latin typeface="French Script MT" panose="03020402040607040605" pitchFamily="66" charset="0"/>
              </a:rPr>
              <a:t>tu</a:t>
            </a:r>
            <a:r>
              <a:rPr lang="en-GB" sz="3600" dirty="0">
                <a:solidFill>
                  <a:schemeClr val="accent5">
                    <a:lumMod val="50000"/>
                  </a:schemeClr>
                </a:solidFill>
                <a:latin typeface="French Script MT" panose="03020402040607040605" pitchFamily="66" charset="0"/>
              </a:rPr>
              <a:t> </a:t>
            </a:r>
            <a:r>
              <a:rPr lang="en-GB" sz="3600" b="1" dirty="0" err="1">
                <a:solidFill>
                  <a:srgbClr val="EE6000"/>
                </a:solidFill>
                <a:latin typeface="French Script MT" panose="03020402040607040605" pitchFamily="66" charset="0"/>
              </a:rPr>
              <a:t>pratiques</a:t>
            </a:r>
            <a:r>
              <a:rPr lang="en-GB" sz="3600" dirty="0">
                <a:solidFill>
                  <a:schemeClr val="accent5">
                    <a:lumMod val="50000"/>
                  </a:schemeClr>
                </a:solidFill>
                <a:latin typeface="French Script MT" panose="03020402040607040605" pitchFamily="66" charset="0"/>
              </a:rPr>
              <a:t> un instrument ?</a:t>
            </a:r>
          </a:p>
          <a:p>
            <a:r>
              <a:rPr lang="en-GB" sz="3600" dirty="0" err="1">
                <a:solidFill>
                  <a:schemeClr val="accent5">
                    <a:lumMod val="50000"/>
                  </a:schemeClr>
                </a:solidFill>
                <a:latin typeface="French Script MT" panose="03020402040607040605" pitchFamily="66" charset="0"/>
              </a:rPr>
              <a:t>Voici</a:t>
            </a:r>
            <a:r>
              <a:rPr lang="en-GB" sz="3600" dirty="0">
                <a:solidFill>
                  <a:schemeClr val="accent5">
                    <a:lumMod val="50000"/>
                  </a:schemeClr>
                </a:solidFill>
                <a:latin typeface="French Script MT" panose="03020402040607040605" pitchFamily="66" charset="0"/>
              </a:rPr>
              <a:t> mon piano. </a:t>
            </a:r>
            <a:r>
              <a:rPr lang="en-GB" sz="3600" dirty="0" err="1">
                <a:solidFill>
                  <a:schemeClr val="accent5">
                    <a:lumMod val="50000"/>
                  </a:schemeClr>
                </a:solidFill>
                <a:latin typeface="French Script MT" panose="03020402040607040605" pitchFamily="66" charset="0"/>
              </a:rPr>
              <a:t>Quand</a:t>
            </a:r>
            <a:r>
              <a:rPr lang="en-GB" sz="3600" dirty="0">
                <a:solidFill>
                  <a:schemeClr val="accent5">
                    <a:lumMod val="50000"/>
                  </a:schemeClr>
                </a:solidFill>
                <a:latin typeface="French Script MT" panose="03020402040607040605" pitchFamily="66" charset="0"/>
              </a:rPr>
              <a:t> je</a:t>
            </a:r>
            <a:r>
              <a:rPr lang="en-GB" sz="3600" b="1" dirty="0">
                <a:solidFill>
                  <a:srgbClr val="ED7D31"/>
                </a:solidFill>
                <a:latin typeface="French Script MT" panose="03020402040607040605" pitchFamily="66" charset="0"/>
              </a:rPr>
              <a:t> </a:t>
            </a:r>
            <a:r>
              <a:rPr lang="en-GB" sz="3600" b="1" dirty="0" err="1">
                <a:solidFill>
                  <a:srgbClr val="EE6000"/>
                </a:solidFill>
                <a:latin typeface="French Script MT" panose="03020402040607040605" pitchFamily="66" charset="0"/>
              </a:rPr>
              <a:t>peux</a:t>
            </a:r>
            <a:r>
              <a:rPr lang="en-GB" sz="3600" dirty="0">
                <a:solidFill>
                  <a:schemeClr val="accent5">
                    <a:lumMod val="50000"/>
                  </a:schemeClr>
                </a:solidFill>
                <a:latin typeface="French Script MT" panose="03020402040607040605" pitchFamily="66" charset="0"/>
              </a:rPr>
              <a:t>, je </a:t>
            </a:r>
            <a:r>
              <a:rPr lang="en-GB" sz="3600" b="1" dirty="0" err="1">
                <a:solidFill>
                  <a:srgbClr val="EE6000"/>
                </a:solidFill>
                <a:latin typeface="French Script MT" panose="03020402040607040605" pitchFamily="66" charset="0"/>
              </a:rPr>
              <a:t>pratique</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tous</a:t>
            </a:r>
            <a:r>
              <a:rPr lang="en-GB" sz="3600" dirty="0">
                <a:solidFill>
                  <a:schemeClr val="accent5">
                    <a:lumMod val="50000"/>
                  </a:schemeClr>
                </a:solidFill>
                <a:latin typeface="French Script MT" panose="03020402040607040605" pitchFamily="66" charset="0"/>
              </a:rPr>
              <a:t> les </a:t>
            </a:r>
            <a:r>
              <a:rPr lang="en-GB" sz="3600" dirty="0" err="1">
                <a:solidFill>
                  <a:schemeClr val="accent5">
                    <a:lumMod val="50000"/>
                  </a:schemeClr>
                </a:solidFill>
                <a:latin typeface="French Script MT" panose="03020402040607040605" pitchFamily="66" charset="0"/>
              </a:rPr>
              <a:t>jours</a:t>
            </a:r>
            <a:r>
              <a:rPr lang="en-GB" sz="3600" dirty="0">
                <a:solidFill>
                  <a:schemeClr val="accent5">
                    <a:lumMod val="50000"/>
                  </a:schemeClr>
                </a:solidFill>
                <a:latin typeface="French Script MT" panose="03020402040607040605" pitchFamily="66" charset="0"/>
              </a:rPr>
              <a:t>.</a:t>
            </a:r>
          </a:p>
          <a:p>
            <a:r>
              <a:rPr lang="en-GB" sz="3600" dirty="0" err="1">
                <a:solidFill>
                  <a:schemeClr val="accent5">
                    <a:lumMod val="50000"/>
                  </a:schemeClr>
                </a:solidFill>
                <a:latin typeface="French Script MT" panose="03020402040607040605" pitchFamily="66" charset="0"/>
              </a:rPr>
              <a:t>Ça</a:t>
            </a:r>
            <a:r>
              <a:rPr lang="en-GB" sz="3600" dirty="0">
                <a:solidFill>
                  <a:schemeClr val="accent5">
                    <a:lumMod val="50000"/>
                  </a:schemeClr>
                </a:solidFill>
                <a:latin typeface="French Script MT" panose="03020402040607040605" pitchFamily="66" charset="0"/>
              </a:rPr>
              <a:t> </a:t>
            </a:r>
            <a:r>
              <a:rPr lang="en-GB" sz="3600" b="1" dirty="0">
                <a:solidFill>
                  <a:srgbClr val="EE6000"/>
                </a:solidFill>
                <a:latin typeface="French Script MT" panose="03020402040607040605" pitchFamily="66" charset="0"/>
              </a:rPr>
              <a:t>aide</a:t>
            </a:r>
            <a:r>
              <a:rPr lang="en-GB" sz="3600" dirty="0">
                <a:solidFill>
                  <a:srgbClr val="EE6000"/>
                </a:solidFill>
                <a:latin typeface="French Script MT" panose="03020402040607040605" pitchFamily="66" charset="0"/>
              </a:rPr>
              <a:t> </a:t>
            </a:r>
            <a:r>
              <a:rPr lang="fr-FR" sz="3600" dirty="0">
                <a:solidFill>
                  <a:schemeClr val="accent5">
                    <a:lumMod val="50000"/>
                  </a:schemeClr>
                </a:solidFill>
                <a:latin typeface="French Script MT" panose="03020402040607040605" pitchFamily="66" charset="0"/>
              </a:rPr>
              <a:t>à </a:t>
            </a:r>
            <a:r>
              <a:rPr lang="en-US" sz="3600" b="1" dirty="0" err="1">
                <a:solidFill>
                  <a:srgbClr val="EE6000"/>
                </a:solidFill>
                <a:latin typeface="French Script MT" panose="03020402040607040605" pitchFamily="66" charset="0"/>
              </a:rPr>
              <a:t>éviter</a:t>
            </a:r>
            <a:r>
              <a:rPr lang="en-GB" sz="3600" b="1" dirty="0">
                <a:solidFill>
                  <a:schemeClr val="accent5">
                    <a:lumMod val="50000"/>
                  </a:schemeClr>
                </a:solidFill>
                <a:latin typeface="French Script MT" panose="03020402040607040605" pitchFamily="66" charset="0"/>
              </a:rPr>
              <a:t> </a:t>
            </a:r>
            <a:r>
              <a:rPr lang="en-GB" sz="3600" dirty="0">
                <a:solidFill>
                  <a:schemeClr val="accent5">
                    <a:lumMod val="50000"/>
                  </a:schemeClr>
                </a:solidFill>
                <a:latin typeface="French Script MT" panose="03020402040607040605" pitchFamily="66" charset="0"/>
              </a:rPr>
              <a:t>le stress !</a:t>
            </a:r>
          </a:p>
          <a:p>
            <a:r>
              <a:rPr lang="en-GB" sz="3600" dirty="0">
                <a:solidFill>
                  <a:schemeClr val="accent5">
                    <a:lumMod val="50000"/>
                  </a:schemeClr>
                </a:solidFill>
                <a:latin typeface="French Script MT" panose="03020402040607040605" pitchFamily="66" charset="0"/>
              </a:rPr>
              <a:t>Je </a:t>
            </a:r>
            <a:r>
              <a:rPr lang="en-GB" sz="3600" b="1" dirty="0" err="1">
                <a:solidFill>
                  <a:srgbClr val="EE6000"/>
                </a:solidFill>
                <a:latin typeface="French Script MT" panose="03020402040607040605" pitchFamily="66" charset="0"/>
              </a:rPr>
              <a:t>compte</a:t>
            </a:r>
            <a:r>
              <a:rPr lang="en-GB" sz="3600" b="1" dirty="0">
                <a:solidFill>
                  <a:schemeClr val="accent5">
                    <a:lumMod val="50000"/>
                  </a:schemeClr>
                </a:solidFill>
                <a:latin typeface="French Script MT" panose="03020402040607040605" pitchFamily="66" charset="0"/>
              </a:rPr>
              <a:t> </a:t>
            </a:r>
            <a:r>
              <a:rPr lang="en-GB" sz="3600" b="1" dirty="0">
                <a:solidFill>
                  <a:srgbClr val="EE6000"/>
                </a:solidFill>
                <a:latin typeface="French Script MT" panose="03020402040607040605" pitchFamily="66" charset="0"/>
              </a:rPr>
              <a:t>passer</a:t>
            </a:r>
            <a:r>
              <a:rPr lang="en-GB" sz="3600" b="1" dirty="0">
                <a:solidFill>
                  <a:schemeClr val="accent5">
                    <a:lumMod val="50000"/>
                  </a:schemeClr>
                </a:solidFill>
                <a:latin typeface="French Script MT" panose="03020402040607040605" pitchFamily="66" charset="0"/>
              </a:rPr>
              <a:t> </a:t>
            </a:r>
            <a:r>
              <a:rPr lang="en-GB" sz="3600" dirty="0">
                <a:solidFill>
                  <a:schemeClr val="accent5">
                    <a:lumMod val="50000"/>
                  </a:schemeClr>
                </a:solidFill>
                <a:latin typeface="French Script MT" panose="03020402040607040605" pitchFamily="66" charset="0"/>
              </a:rPr>
              <a:t>mon </a:t>
            </a:r>
            <a:r>
              <a:rPr lang="en-GB" sz="3600" dirty="0" err="1">
                <a:solidFill>
                  <a:schemeClr val="accent5">
                    <a:lumMod val="50000"/>
                  </a:schemeClr>
                </a:solidFill>
                <a:latin typeface="French Script MT" panose="03020402040607040605" pitchFamily="66" charset="0"/>
              </a:rPr>
              <a:t>examen</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bientôt</a:t>
            </a:r>
            <a:r>
              <a:rPr lang="en-GB" sz="3600" dirty="0">
                <a:solidFill>
                  <a:schemeClr val="accent5">
                    <a:lumMod val="50000"/>
                  </a:schemeClr>
                </a:solidFill>
                <a:latin typeface="French Script MT" panose="03020402040607040605" pitchFamily="66" charset="0"/>
              </a:rPr>
              <a:t>.</a:t>
            </a:r>
          </a:p>
          <a:p>
            <a:r>
              <a:rPr lang="en-GB" sz="3600" dirty="0">
                <a:solidFill>
                  <a:schemeClr val="accent5">
                    <a:lumMod val="50000"/>
                  </a:schemeClr>
                </a:solidFill>
                <a:latin typeface="French Script MT" panose="03020402040607040605" pitchFamily="66" charset="0"/>
              </a:rPr>
              <a:t>Je </a:t>
            </a:r>
            <a:r>
              <a:rPr lang="en-GB" sz="3600" b="1" dirty="0" err="1">
                <a:solidFill>
                  <a:srgbClr val="EE6000"/>
                </a:solidFill>
                <a:latin typeface="French Script MT" panose="03020402040607040605" pitchFamily="66" charset="0"/>
              </a:rPr>
              <a:t>souhaite</a:t>
            </a:r>
            <a:r>
              <a:rPr lang="en-GB" sz="3600" b="1" dirty="0">
                <a:solidFill>
                  <a:srgbClr val="EE6000"/>
                </a:solidFill>
                <a:latin typeface="French Script MT" panose="03020402040607040605" pitchFamily="66" charset="0"/>
              </a:rPr>
              <a:t> donner</a:t>
            </a:r>
            <a:r>
              <a:rPr lang="en-GB" sz="3600" dirty="0">
                <a:solidFill>
                  <a:srgbClr val="EE6000"/>
                </a:solidFill>
                <a:latin typeface="French Script MT" panose="03020402040607040605" pitchFamily="66" charset="0"/>
              </a:rPr>
              <a:t> </a:t>
            </a:r>
            <a:r>
              <a:rPr lang="en-GB" sz="3600" dirty="0">
                <a:solidFill>
                  <a:schemeClr val="accent1">
                    <a:lumMod val="50000"/>
                  </a:schemeClr>
                </a:solidFill>
                <a:latin typeface="French Script MT" panose="03020402040607040605" pitchFamily="66" charset="0"/>
              </a:rPr>
              <a:t>un concert un jour !</a:t>
            </a:r>
          </a:p>
        </p:txBody>
      </p:sp>
      <p:pic>
        <p:nvPicPr>
          <p:cNvPr id="6" name="Picture 5">
            <a:extLst>
              <a:ext uri="{FF2B5EF4-FFF2-40B4-BE49-F238E27FC236}">
                <a16:creationId xmlns:a16="http://schemas.microsoft.com/office/drawing/2014/main" id="{11884A73-BF0A-4066-8E59-B2C9171B4C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03390" y="0"/>
            <a:ext cx="1597035" cy="1597035"/>
          </a:xfrm>
          <a:prstGeom prst="rect">
            <a:avLst/>
          </a:prstGeom>
        </p:spPr>
      </p:pic>
      <p:sp>
        <p:nvSpPr>
          <p:cNvPr id="18" name="Rounded Rectangle 46">
            <a:extLst>
              <a:ext uri="{FF2B5EF4-FFF2-40B4-BE49-F238E27FC236}">
                <a16:creationId xmlns:a16="http://schemas.microsoft.com/office/drawing/2014/main" id="{64B53ED6-3229-450C-8E3E-29AE1999A325}"/>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E09FF7FF-898F-4391-B6B6-B860197F98B8}"/>
              </a:ext>
            </a:extLst>
          </p:cNvPr>
          <p:cNvSpPr txBox="1"/>
          <p:nvPr/>
        </p:nvSpPr>
        <p:spPr>
          <a:xfrm>
            <a:off x="7714638" y="149226"/>
            <a:ext cx="2691209" cy="2043113"/>
          </a:xfrm>
          <a:prstGeom prst="wedgeRoundRectCallout">
            <a:avLst>
              <a:gd name="adj1" fmla="val -62629"/>
              <a:gd name="adj2" fmla="val 19286"/>
              <a:gd name="adj3" fmla="val 16667"/>
            </a:avLst>
          </a:prstGeom>
          <a:solidFill>
            <a:srgbClr val="115076"/>
          </a:solidFill>
          <a:ln>
            <a:solidFill>
              <a:srgbClr val="EE6000"/>
            </a:solidFill>
          </a:ln>
        </p:spPr>
        <p:txBody>
          <a:bodyPr wrap="square" tIns="0" rIns="36000" bIns="0" rtlCol="0">
            <a:spAutoFit/>
          </a:bodyPr>
          <a:lstStyle/>
          <a:p>
            <a:pPr lvl="0">
              <a:defRPr/>
            </a:pPr>
            <a:r>
              <a:rPr lang="en-GB" sz="2000" b="1" dirty="0">
                <a:solidFill>
                  <a:schemeClr val="bg1"/>
                </a:solidFill>
              </a:rPr>
              <a:t>* chez </a:t>
            </a:r>
            <a:r>
              <a:rPr lang="en-GB" sz="2000" b="1" dirty="0" err="1">
                <a:solidFill>
                  <a:schemeClr val="bg1"/>
                </a:solidFill>
              </a:rPr>
              <a:t>moi</a:t>
            </a:r>
            <a:endParaRPr lang="en-GB" sz="2000" b="1" dirty="0">
              <a:solidFill>
                <a:schemeClr val="bg1"/>
              </a:solidFill>
            </a:endParaRPr>
          </a:p>
          <a:p>
            <a:pPr lvl="0">
              <a:defRPr/>
            </a:pPr>
            <a:r>
              <a:rPr lang="en-GB" sz="2000" dirty="0">
                <a:solidFill>
                  <a:schemeClr val="bg1"/>
                </a:solidFill>
              </a:rPr>
              <a:t>= at my place</a:t>
            </a:r>
          </a:p>
          <a:p>
            <a:pPr lvl="0">
              <a:defRPr/>
            </a:pPr>
            <a:r>
              <a:rPr lang="en-GB" sz="2000" b="1" dirty="0">
                <a:solidFill>
                  <a:schemeClr val="bg1"/>
                </a:solidFill>
              </a:rPr>
              <a:t>*</a:t>
            </a:r>
            <a:r>
              <a:rPr lang="en-GB" sz="2000" dirty="0">
                <a:solidFill>
                  <a:schemeClr val="bg1"/>
                </a:solidFill>
              </a:rPr>
              <a:t> </a:t>
            </a:r>
            <a:r>
              <a:rPr lang="en-GB" sz="2000" b="1" dirty="0">
                <a:solidFill>
                  <a:schemeClr val="bg1"/>
                </a:solidFill>
              </a:rPr>
              <a:t>beaucoup </a:t>
            </a:r>
            <a:r>
              <a:rPr lang="en-GB" sz="2000" dirty="0">
                <a:solidFill>
                  <a:schemeClr val="bg1"/>
                </a:solidFill>
              </a:rPr>
              <a:t>= a lot</a:t>
            </a:r>
          </a:p>
          <a:p>
            <a:pPr lvl="0">
              <a:defRPr/>
            </a:pPr>
            <a:r>
              <a:rPr lang="en-GB" sz="2000" b="1" dirty="0">
                <a:solidFill>
                  <a:schemeClr val="bg1"/>
                </a:solidFill>
              </a:rPr>
              <a:t>* </a:t>
            </a:r>
            <a:r>
              <a:rPr lang="en-GB" sz="2000" b="1" dirty="0" err="1">
                <a:solidFill>
                  <a:schemeClr val="bg1"/>
                </a:solidFill>
              </a:rPr>
              <a:t>en</a:t>
            </a:r>
            <a:r>
              <a:rPr lang="en-GB" sz="2000" b="1" dirty="0">
                <a:solidFill>
                  <a:schemeClr val="bg1"/>
                </a:solidFill>
              </a:rPr>
              <a:t> d</a:t>
            </a:r>
            <a:r>
              <a:rPr lang="en-US" sz="2000" b="1" dirty="0" err="1">
                <a:solidFill>
                  <a:schemeClr val="bg1"/>
                </a:solidFill>
              </a:rPr>
              <a:t>ésordre</a:t>
            </a:r>
            <a:r>
              <a:rPr lang="en-US" sz="2000" b="1" dirty="0">
                <a:solidFill>
                  <a:schemeClr val="bg1"/>
                </a:solidFill>
              </a:rPr>
              <a:t> </a:t>
            </a:r>
          </a:p>
          <a:p>
            <a:pPr lvl="0">
              <a:defRPr/>
            </a:pPr>
            <a:r>
              <a:rPr lang="en-US" sz="2000" dirty="0">
                <a:solidFill>
                  <a:schemeClr val="bg1"/>
                </a:solidFill>
              </a:rPr>
              <a:t>= untidy </a:t>
            </a:r>
          </a:p>
          <a:p>
            <a:pPr lvl="0">
              <a:defRPr/>
            </a:pPr>
            <a:r>
              <a:rPr lang="en-US" sz="2000" b="1" dirty="0">
                <a:solidFill>
                  <a:schemeClr val="bg1"/>
                </a:solidFill>
              </a:rPr>
              <a:t>* </a:t>
            </a:r>
            <a:r>
              <a:rPr lang="en-US" sz="2000" b="1" dirty="0" err="1">
                <a:solidFill>
                  <a:schemeClr val="bg1"/>
                </a:solidFill>
              </a:rPr>
              <a:t>tous</a:t>
            </a:r>
            <a:r>
              <a:rPr lang="en-US" sz="2000" b="1" dirty="0">
                <a:solidFill>
                  <a:schemeClr val="bg1"/>
                </a:solidFill>
              </a:rPr>
              <a:t> les </a:t>
            </a:r>
            <a:r>
              <a:rPr lang="en-US" sz="2000" dirty="0">
                <a:solidFill>
                  <a:schemeClr val="bg1"/>
                </a:solidFill>
              </a:rPr>
              <a:t>= every</a:t>
            </a:r>
          </a:p>
        </p:txBody>
      </p:sp>
      <p:sp>
        <p:nvSpPr>
          <p:cNvPr id="7" name="TextBox 6">
            <a:extLst>
              <a:ext uri="{FF2B5EF4-FFF2-40B4-BE49-F238E27FC236}">
                <a16:creationId xmlns:a16="http://schemas.microsoft.com/office/drawing/2014/main" id="{17209DD4-4392-4D8B-A9B9-1280A2A96DB4}"/>
              </a:ext>
            </a:extLst>
          </p:cNvPr>
          <p:cNvSpPr txBox="1"/>
          <p:nvPr/>
        </p:nvSpPr>
        <p:spPr>
          <a:xfrm>
            <a:off x="167970" y="1339008"/>
            <a:ext cx="6833937" cy="461665"/>
          </a:xfrm>
          <a:prstGeom prst="rect">
            <a:avLst/>
          </a:prstGeom>
          <a:noFill/>
        </p:spPr>
        <p:txBody>
          <a:bodyPr wrap="square" rtlCol="0">
            <a:spAutoFit/>
          </a:bodyPr>
          <a:lstStyle/>
          <a:p>
            <a:pPr algn="l"/>
            <a:r>
              <a:rPr lang="en-GB" sz="2400" dirty="0" err="1">
                <a:solidFill>
                  <a:schemeClr val="accent5">
                    <a:lumMod val="50000"/>
                  </a:schemeClr>
                </a:solidFill>
              </a:rPr>
              <a:t>Léa</a:t>
            </a:r>
            <a:r>
              <a:rPr lang="en-GB" sz="2400" dirty="0">
                <a:solidFill>
                  <a:schemeClr val="accent5">
                    <a:lumMod val="50000"/>
                  </a:schemeClr>
                </a:solidFill>
              </a:rPr>
              <a:t> </a:t>
            </a:r>
            <a:r>
              <a:rPr lang="en-GB" sz="2400" dirty="0" err="1">
                <a:solidFill>
                  <a:schemeClr val="accent5">
                    <a:lumMod val="50000"/>
                  </a:schemeClr>
                </a:solidFill>
              </a:rPr>
              <a:t>parle</a:t>
            </a:r>
            <a:r>
              <a:rPr lang="en-GB" sz="2400" dirty="0">
                <a:solidFill>
                  <a:schemeClr val="accent5">
                    <a:lumMod val="50000"/>
                  </a:schemeClr>
                </a:solidFill>
              </a:rPr>
              <a:t> de </a:t>
            </a:r>
            <a:r>
              <a:rPr lang="en-GB" sz="2400" dirty="0" err="1">
                <a:solidFill>
                  <a:schemeClr val="accent5">
                    <a:lumMod val="50000"/>
                  </a:schemeClr>
                </a:solidFill>
              </a:rPr>
              <a:t>sa</a:t>
            </a:r>
            <a:r>
              <a:rPr lang="en-GB" sz="2400" dirty="0">
                <a:solidFill>
                  <a:schemeClr val="accent5">
                    <a:lumMod val="50000"/>
                  </a:schemeClr>
                </a:solidFill>
              </a:rPr>
              <a:t> vie. </a:t>
            </a:r>
            <a:r>
              <a:rPr lang="en-GB" sz="2400" dirty="0" err="1">
                <a:solidFill>
                  <a:schemeClr val="accent5">
                    <a:lumMod val="50000"/>
                  </a:schemeClr>
                </a:solidFill>
              </a:rPr>
              <a:t>Trouve</a:t>
            </a:r>
            <a:r>
              <a:rPr lang="en-GB" sz="2400" dirty="0">
                <a:solidFill>
                  <a:schemeClr val="accent5">
                    <a:lumMod val="50000"/>
                  </a:schemeClr>
                </a:solidFill>
              </a:rPr>
              <a:t> les </a:t>
            </a:r>
            <a:r>
              <a:rPr lang="en-GB" sz="2400" b="1" dirty="0">
                <a:solidFill>
                  <a:schemeClr val="accent5">
                    <a:lumMod val="50000"/>
                  </a:schemeClr>
                </a:solidFill>
              </a:rPr>
              <a:t>19</a:t>
            </a:r>
            <a:r>
              <a:rPr lang="en-GB" sz="2400" dirty="0">
                <a:solidFill>
                  <a:schemeClr val="accent5">
                    <a:lumMod val="50000"/>
                  </a:schemeClr>
                </a:solidFill>
              </a:rPr>
              <a:t> </a:t>
            </a:r>
            <a:r>
              <a:rPr lang="en-GB" sz="2400" dirty="0" err="1">
                <a:solidFill>
                  <a:schemeClr val="accent5">
                    <a:lumMod val="50000"/>
                  </a:schemeClr>
                </a:solidFill>
              </a:rPr>
              <a:t>verbes</a:t>
            </a:r>
            <a:r>
              <a:rPr lang="en-GB" sz="2400" dirty="0">
                <a:solidFill>
                  <a:schemeClr val="accent5">
                    <a:lumMod val="50000"/>
                  </a:schemeClr>
                </a:solidFill>
              </a:rPr>
              <a:t> !</a:t>
            </a:r>
          </a:p>
        </p:txBody>
      </p:sp>
      <p:pic>
        <p:nvPicPr>
          <p:cNvPr id="14" name="slide20-21">
            <a:hlinkClick r:id="" action="ppaction://media"/>
            <a:extLst>
              <a:ext uri="{FF2B5EF4-FFF2-40B4-BE49-F238E27FC236}">
                <a16:creationId xmlns:a16="http://schemas.microsoft.com/office/drawing/2014/main" id="{1FFD6300-021C-45B9-B124-2A0D45325E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74078" y="1022086"/>
            <a:ext cx="517768" cy="517768"/>
          </a:xfrm>
          <a:prstGeom prst="rect">
            <a:avLst/>
          </a:prstGeom>
        </p:spPr>
      </p:pic>
    </p:spTree>
    <p:extLst>
      <p:ext uri="{BB962C8B-B14F-4D97-AF65-F5344CB8AC3E}">
        <p14:creationId xmlns:p14="http://schemas.microsoft.com/office/powerpoint/2010/main" val="60624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10491"/>
            <a:ext cx="10515600" cy="1325563"/>
          </a:xfrm>
        </p:spPr>
        <p:txBody>
          <a:bodyPr/>
          <a:lstStyle/>
          <a:p>
            <a:pPr lvl="0">
              <a:lnSpc>
                <a:spcPct val="100000"/>
              </a:lnSpc>
              <a:spcBef>
                <a:spcPts val="0"/>
              </a:spcBef>
            </a:pPr>
            <a:r>
              <a:rPr lang="en-GB" sz="13900" b="1" dirty="0">
                <a:solidFill>
                  <a:srgbClr val="1F4E79"/>
                </a:solidFill>
                <a:latin typeface="Century Gothic" panose="020B0502020202020204" pitchFamily="34" charset="0"/>
                <a:ea typeface="+mn-ea"/>
              </a:rPr>
              <a:t>um/un</a:t>
            </a:r>
            <a:endParaRPr lang="en-US" sz="3600" dirty="0"/>
          </a:p>
        </p:txBody>
      </p:sp>
      <p:sp>
        <p:nvSpPr>
          <p:cNvPr id="4" name="TextBox 3"/>
          <p:cNvSpPr txBox="1"/>
          <p:nvPr/>
        </p:nvSpPr>
        <p:spPr>
          <a:xfrm>
            <a:off x="5272381" y="4535969"/>
            <a:ext cx="203132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un</a:t>
            </a:r>
          </a:p>
        </p:txBody>
      </p:sp>
      <p:sp>
        <p:nvSpPr>
          <p:cNvPr id="3" name="Rectangle 2" descr="the number one"/>
          <p:cNvSpPr/>
          <p:nvPr/>
        </p:nvSpPr>
        <p:spPr>
          <a:xfrm>
            <a:off x="4214324" y="1095238"/>
            <a:ext cx="414743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Century Gothic" panose="020F0302020204030204"/>
                <a:ea typeface="+mn-ea"/>
                <a:cs typeface="+mn-cs"/>
              </a:rPr>
              <a:t>1</a:t>
            </a:r>
          </a:p>
        </p:txBody>
      </p:sp>
    </p:spTree>
    <p:extLst>
      <p:ext uri="{BB962C8B-B14F-4D97-AF65-F5344CB8AC3E}">
        <p14:creationId xmlns:p14="http://schemas.microsoft.com/office/powerpoint/2010/main" val="2398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30 un 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30 un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pic>
        <p:nvPicPr>
          <p:cNvPr id="9" name="Picture 8"/>
          <p:cNvPicPr>
            <a:picLocks noChangeAspect="1"/>
          </p:cNvPicPr>
          <p:nvPr/>
        </p:nvPicPr>
        <p:blipFill>
          <a:blip r:embed="rId4"/>
          <a:stretch>
            <a:fillRect/>
          </a:stretch>
        </p:blipFill>
        <p:spPr>
          <a:xfrm>
            <a:off x="268104" y="1812664"/>
            <a:ext cx="11477438" cy="4545196"/>
          </a:xfrm>
          <a:prstGeom prst="rect">
            <a:avLst/>
          </a:prstGeom>
        </p:spPr>
      </p:pic>
      <p:sp>
        <p:nvSpPr>
          <p:cNvPr id="11" name="TextBox 10"/>
          <p:cNvSpPr txBox="1"/>
          <p:nvPr/>
        </p:nvSpPr>
        <p:spPr>
          <a:xfrm>
            <a:off x="393611" y="2056915"/>
            <a:ext cx="5353028" cy="3416320"/>
          </a:xfrm>
          <a:prstGeom prst="rect">
            <a:avLst/>
          </a:prstGeom>
          <a:noFill/>
        </p:spPr>
        <p:txBody>
          <a:bodyPr wrap="square" rtlCol="0">
            <a:spAutoFit/>
          </a:bodyPr>
          <a:lstStyle/>
          <a:p>
            <a:r>
              <a:rPr lang="en-GB" sz="3600" dirty="0">
                <a:solidFill>
                  <a:schemeClr val="accent5">
                    <a:lumMod val="50000"/>
                  </a:schemeClr>
                </a:solidFill>
                <a:latin typeface="French Script MT" panose="03020402040607040605" pitchFamily="66" charset="0"/>
              </a:rPr>
              <a:t>Est-</a:t>
            </a:r>
            <a:r>
              <a:rPr lang="en-GB" sz="3600" dirty="0" err="1">
                <a:solidFill>
                  <a:schemeClr val="accent5">
                    <a:lumMod val="50000"/>
                  </a:schemeClr>
                </a:solidFill>
                <a:latin typeface="French Script MT" panose="03020402040607040605" pitchFamily="66" charset="0"/>
              </a:rPr>
              <a:t>ce</a:t>
            </a:r>
            <a:r>
              <a:rPr lang="en-GB" sz="3600" dirty="0">
                <a:solidFill>
                  <a:schemeClr val="accent5">
                    <a:lumMod val="50000"/>
                  </a:schemeClr>
                </a:solidFill>
                <a:latin typeface="French Script MT" panose="03020402040607040605" pitchFamily="66" charset="0"/>
              </a:rPr>
              <a:t> que </a:t>
            </a:r>
            <a:r>
              <a:rPr lang="en-GB" sz="3600" dirty="0" err="1">
                <a:solidFill>
                  <a:schemeClr val="accent5">
                    <a:lumMod val="50000"/>
                  </a:schemeClr>
                </a:solidFill>
                <a:latin typeface="French Script MT" panose="03020402040607040605" pitchFamily="66" charset="0"/>
              </a:rPr>
              <a:t>tu</a:t>
            </a:r>
            <a:r>
              <a:rPr lang="en-GB" sz="3600" dirty="0">
                <a:solidFill>
                  <a:schemeClr val="accent5">
                    <a:lumMod val="50000"/>
                  </a:schemeClr>
                </a:solidFill>
                <a:latin typeface="French Script MT" panose="03020402040607040605" pitchFamily="66" charset="0"/>
              </a:rPr>
              <a:t> </a:t>
            </a:r>
            <a:r>
              <a:rPr lang="en-GB" sz="3600" b="1" dirty="0" err="1">
                <a:solidFill>
                  <a:srgbClr val="EE6000"/>
                </a:solidFill>
                <a:latin typeface="French Script MT" panose="03020402040607040605" pitchFamily="66" charset="0"/>
              </a:rPr>
              <a:t>pratiques</a:t>
            </a:r>
            <a:r>
              <a:rPr lang="en-GB" sz="3600" dirty="0">
                <a:solidFill>
                  <a:schemeClr val="accent5">
                    <a:lumMod val="50000"/>
                  </a:schemeClr>
                </a:solidFill>
                <a:latin typeface="French Script MT" panose="03020402040607040605" pitchFamily="66" charset="0"/>
              </a:rPr>
              <a:t> un instrument ?</a:t>
            </a:r>
          </a:p>
          <a:p>
            <a:r>
              <a:rPr lang="en-GB" sz="3600" dirty="0" err="1">
                <a:solidFill>
                  <a:schemeClr val="accent5">
                    <a:lumMod val="50000"/>
                  </a:schemeClr>
                </a:solidFill>
                <a:latin typeface="French Script MT" panose="03020402040607040605" pitchFamily="66" charset="0"/>
              </a:rPr>
              <a:t>Voici</a:t>
            </a:r>
            <a:r>
              <a:rPr lang="en-GB" sz="3600" dirty="0">
                <a:solidFill>
                  <a:schemeClr val="accent5">
                    <a:lumMod val="50000"/>
                  </a:schemeClr>
                </a:solidFill>
                <a:latin typeface="French Script MT" panose="03020402040607040605" pitchFamily="66" charset="0"/>
              </a:rPr>
              <a:t> mon piano. </a:t>
            </a:r>
            <a:r>
              <a:rPr lang="en-GB" sz="3600" dirty="0" err="1">
                <a:solidFill>
                  <a:schemeClr val="accent5">
                    <a:lumMod val="50000"/>
                  </a:schemeClr>
                </a:solidFill>
                <a:latin typeface="French Script MT" panose="03020402040607040605" pitchFamily="66" charset="0"/>
              </a:rPr>
              <a:t>Quand</a:t>
            </a:r>
            <a:r>
              <a:rPr lang="en-GB" sz="3600" dirty="0">
                <a:solidFill>
                  <a:schemeClr val="accent5">
                    <a:lumMod val="50000"/>
                  </a:schemeClr>
                </a:solidFill>
                <a:latin typeface="French Script MT" panose="03020402040607040605" pitchFamily="66" charset="0"/>
              </a:rPr>
              <a:t> je </a:t>
            </a:r>
            <a:r>
              <a:rPr lang="en-GB" sz="3600" dirty="0" err="1">
                <a:solidFill>
                  <a:schemeClr val="accent5">
                    <a:lumMod val="50000"/>
                  </a:schemeClr>
                </a:solidFill>
                <a:latin typeface="French Script MT" panose="03020402040607040605" pitchFamily="66" charset="0"/>
              </a:rPr>
              <a:t>peux</a:t>
            </a:r>
            <a:r>
              <a:rPr lang="en-GB" sz="3600" dirty="0">
                <a:solidFill>
                  <a:schemeClr val="accent5">
                    <a:lumMod val="50000"/>
                  </a:schemeClr>
                </a:solidFill>
                <a:latin typeface="French Script MT" panose="03020402040607040605" pitchFamily="66" charset="0"/>
              </a:rPr>
              <a:t>, je </a:t>
            </a:r>
            <a:r>
              <a:rPr lang="en-GB" sz="3600" b="1" dirty="0" err="1">
                <a:solidFill>
                  <a:srgbClr val="EE6000"/>
                </a:solidFill>
                <a:latin typeface="French Script MT" panose="03020402040607040605" pitchFamily="66" charset="0"/>
              </a:rPr>
              <a:t>pratique</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tous</a:t>
            </a:r>
            <a:r>
              <a:rPr lang="en-GB" sz="3600" dirty="0">
                <a:solidFill>
                  <a:schemeClr val="accent5">
                    <a:lumMod val="50000"/>
                  </a:schemeClr>
                </a:solidFill>
                <a:latin typeface="French Script MT" panose="03020402040607040605" pitchFamily="66" charset="0"/>
              </a:rPr>
              <a:t> les </a:t>
            </a:r>
            <a:r>
              <a:rPr lang="en-GB" sz="3600" dirty="0" err="1">
                <a:solidFill>
                  <a:schemeClr val="accent5">
                    <a:lumMod val="50000"/>
                  </a:schemeClr>
                </a:solidFill>
                <a:latin typeface="French Script MT" panose="03020402040607040605" pitchFamily="66" charset="0"/>
              </a:rPr>
              <a:t>jours</a:t>
            </a:r>
            <a:r>
              <a:rPr lang="en-GB" sz="3600" dirty="0">
                <a:solidFill>
                  <a:schemeClr val="accent5">
                    <a:lumMod val="50000"/>
                  </a:schemeClr>
                </a:solidFill>
                <a:latin typeface="French Script MT" panose="03020402040607040605" pitchFamily="66" charset="0"/>
              </a:rPr>
              <a:t>.</a:t>
            </a:r>
          </a:p>
          <a:p>
            <a:r>
              <a:rPr lang="en-GB" sz="3600" dirty="0" err="1">
                <a:solidFill>
                  <a:schemeClr val="accent5">
                    <a:lumMod val="50000"/>
                  </a:schemeClr>
                </a:solidFill>
                <a:latin typeface="French Script MT" panose="03020402040607040605" pitchFamily="66" charset="0"/>
              </a:rPr>
              <a:t>Ça</a:t>
            </a:r>
            <a:r>
              <a:rPr lang="en-GB" sz="3600" dirty="0">
                <a:solidFill>
                  <a:schemeClr val="accent5">
                    <a:lumMod val="50000"/>
                  </a:schemeClr>
                </a:solidFill>
                <a:latin typeface="French Script MT" panose="03020402040607040605" pitchFamily="66" charset="0"/>
              </a:rPr>
              <a:t> </a:t>
            </a:r>
            <a:r>
              <a:rPr lang="en-GB" sz="3600" dirty="0">
                <a:solidFill>
                  <a:schemeClr val="accent1">
                    <a:lumMod val="50000"/>
                  </a:schemeClr>
                </a:solidFill>
                <a:latin typeface="French Script MT" panose="03020402040607040605" pitchFamily="66" charset="0"/>
              </a:rPr>
              <a:t>aide</a:t>
            </a:r>
            <a:r>
              <a:rPr lang="en-GB" sz="3600" dirty="0">
                <a:solidFill>
                  <a:srgbClr val="115076"/>
                </a:solidFill>
                <a:latin typeface="French Script MT" panose="03020402040607040605" pitchFamily="66" charset="0"/>
              </a:rPr>
              <a:t> </a:t>
            </a:r>
            <a:r>
              <a:rPr lang="fr-FR" sz="3600" dirty="0">
                <a:solidFill>
                  <a:schemeClr val="accent5">
                    <a:lumMod val="50000"/>
                  </a:schemeClr>
                </a:solidFill>
                <a:latin typeface="French Script MT" panose="03020402040607040605" pitchFamily="66" charset="0"/>
              </a:rPr>
              <a:t>à </a:t>
            </a:r>
            <a:r>
              <a:rPr lang="en-US" sz="3600" b="1" dirty="0" err="1">
                <a:solidFill>
                  <a:srgbClr val="EE6000"/>
                </a:solidFill>
                <a:latin typeface="French Script MT" panose="03020402040607040605" pitchFamily="66" charset="0"/>
              </a:rPr>
              <a:t>éviter</a:t>
            </a:r>
            <a:r>
              <a:rPr lang="en-GB" sz="3600" b="1" dirty="0">
                <a:solidFill>
                  <a:schemeClr val="accent5">
                    <a:lumMod val="50000"/>
                  </a:schemeClr>
                </a:solidFill>
                <a:latin typeface="French Script MT" panose="03020402040607040605" pitchFamily="66" charset="0"/>
              </a:rPr>
              <a:t> </a:t>
            </a:r>
            <a:r>
              <a:rPr lang="en-GB" sz="3600" dirty="0">
                <a:solidFill>
                  <a:schemeClr val="accent5">
                    <a:lumMod val="50000"/>
                  </a:schemeClr>
                </a:solidFill>
                <a:latin typeface="French Script MT" panose="03020402040607040605" pitchFamily="66" charset="0"/>
              </a:rPr>
              <a:t>le stress !</a:t>
            </a:r>
          </a:p>
          <a:p>
            <a:r>
              <a:rPr lang="en-GB" sz="3600" dirty="0">
                <a:solidFill>
                  <a:schemeClr val="accent5">
                    <a:lumMod val="50000"/>
                  </a:schemeClr>
                </a:solidFill>
                <a:latin typeface="French Script MT" panose="03020402040607040605" pitchFamily="66" charset="0"/>
              </a:rPr>
              <a:t>Je </a:t>
            </a:r>
            <a:r>
              <a:rPr lang="en-GB" sz="3600" b="1" dirty="0" err="1">
                <a:solidFill>
                  <a:srgbClr val="EE6000"/>
                </a:solidFill>
                <a:latin typeface="French Script MT" panose="03020402040607040605" pitchFamily="66" charset="0"/>
              </a:rPr>
              <a:t>compte</a:t>
            </a:r>
            <a:r>
              <a:rPr lang="en-GB" sz="3600" b="1" dirty="0">
                <a:solidFill>
                  <a:schemeClr val="accent5">
                    <a:lumMod val="50000"/>
                  </a:schemeClr>
                </a:solidFill>
                <a:latin typeface="French Script MT" panose="03020402040607040605" pitchFamily="66" charset="0"/>
              </a:rPr>
              <a:t> </a:t>
            </a:r>
            <a:r>
              <a:rPr lang="en-GB" sz="3600" b="1" dirty="0">
                <a:solidFill>
                  <a:srgbClr val="EE6000"/>
                </a:solidFill>
                <a:latin typeface="French Script MT" panose="03020402040607040605" pitchFamily="66" charset="0"/>
              </a:rPr>
              <a:t>passer</a:t>
            </a:r>
            <a:r>
              <a:rPr lang="en-GB" sz="3600" b="1" dirty="0">
                <a:solidFill>
                  <a:schemeClr val="accent5">
                    <a:lumMod val="50000"/>
                  </a:schemeClr>
                </a:solidFill>
                <a:latin typeface="French Script MT" panose="03020402040607040605" pitchFamily="66" charset="0"/>
              </a:rPr>
              <a:t> </a:t>
            </a:r>
            <a:r>
              <a:rPr lang="en-GB" sz="3600" dirty="0">
                <a:solidFill>
                  <a:schemeClr val="accent5">
                    <a:lumMod val="50000"/>
                  </a:schemeClr>
                </a:solidFill>
                <a:latin typeface="French Script MT" panose="03020402040607040605" pitchFamily="66" charset="0"/>
              </a:rPr>
              <a:t>mon </a:t>
            </a:r>
            <a:r>
              <a:rPr lang="en-GB" sz="3600" dirty="0" err="1">
                <a:solidFill>
                  <a:schemeClr val="accent5">
                    <a:lumMod val="50000"/>
                  </a:schemeClr>
                </a:solidFill>
                <a:latin typeface="French Script MT" panose="03020402040607040605" pitchFamily="66" charset="0"/>
              </a:rPr>
              <a:t>examen</a:t>
            </a:r>
            <a:r>
              <a:rPr lang="en-GB" sz="3600" dirty="0">
                <a:solidFill>
                  <a:schemeClr val="accent5">
                    <a:lumMod val="50000"/>
                  </a:schemeClr>
                </a:solidFill>
                <a:latin typeface="French Script MT" panose="03020402040607040605" pitchFamily="66" charset="0"/>
              </a:rPr>
              <a:t>*</a:t>
            </a:r>
            <a:r>
              <a:rPr lang="en-GB" sz="3600" dirty="0" err="1">
                <a:solidFill>
                  <a:schemeClr val="accent5">
                    <a:lumMod val="50000"/>
                  </a:schemeClr>
                </a:solidFill>
                <a:latin typeface="French Script MT" panose="03020402040607040605" pitchFamily="66" charset="0"/>
              </a:rPr>
              <a:t>bientôt</a:t>
            </a:r>
            <a:r>
              <a:rPr lang="en-GB" sz="3600" dirty="0">
                <a:solidFill>
                  <a:schemeClr val="accent5">
                    <a:lumMod val="50000"/>
                  </a:schemeClr>
                </a:solidFill>
                <a:latin typeface="French Script MT" panose="03020402040607040605" pitchFamily="66" charset="0"/>
              </a:rPr>
              <a:t>.</a:t>
            </a:r>
          </a:p>
          <a:p>
            <a:r>
              <a:rPr lang="en-GB" sz="3600" dirty="0">
                <a:solidFill>
                  <a:schemeClr val="accent5">
                    <a:lumMod val="50000"/>
                  </a:schemeClr>
                </a:solidFill>
                <a:latin typeface="French Script MT" panose="03020402040607040605" pitchFamily="66" charset="0"/>
              </a:rPr>
              <a:t>Je </a:t>
            </a:r>
            <a:r>
              <a:rPr lang="en-GB" sz="3600" b="1" dirty="0" err="1">
                <a:solidFill>
                  <a:srgbClr val="EE6000"/>
                </a:solidFill>
                <a:latin typeface="French Script MT" panose="03020402040607040605" pitchFamily="66" charset="0"/>
              </a:rPr>
              <a:t>souhaite</a:t>
            </a:r>
            <a:r>
              <a:rPr lang="en-GB" sz="3600" b="1" dirty="0">
                <a:solidFill>
                  <a:srgbClr val="EE6000"/>
                </a:solidFill>
                <a:latin typeface="French Script MT" panose="03020402040607040605" pitchFamily="66" charset="0"/>
              </a:rPr>
              <a:t> </a:t>
            </a:r>
            <a:r>
              <a:rPr lang="en-GB" sz="3600" dirty="0">
                <a:solidFill>
                  <a:schemeClr val="accent1">
                    <a:lumMod val="50000"/>
                  </a:schemeClr>
                </a:solidFill>
                <a:latin typeface="French Script MT" panose="03020402040607040605" pitchFamily="66" charset="0"/>
              </a:rPr>
              <a:t>donner un concert un jour !</a:t>
            </a:r>
          </a:p>
        </p:txBody>
      </p:sp>
      <p:sp>
        <p:nvSpPr>
          <p:cNvPr id="12" name="TextBox 11"/>
          <p:cNvSpPr txBox="1"/>
          <p:nvPr/>
        </p:nvSpPr>
        <p:spPr>
          <a:xfrm>
            <a:off x="6523811" y="2164202"/>
            <a:ext cx="5221731" cy="461665"/>
          </a:xfrm>
          <a:prstGeom prst="rect">
            <a:avLst/>
          </a:prstGeom>
          <a:noFill/>
        </p:spPr>
        <p:txBody>
          <a:bodyPr wrap="square" rtlCol="0">
            <a:spAutoFit/>
          </a:bodyPr>
          <a:lstStyle/>
          <a:p>
            <a:r>
              <a:rPr lang="en-US" sz="2400" dirty="0" err="1">
                <a:solidFill>
                  <a:srgbClr val="4472C4">
                    <a:lumMod val="50000"/>
                  </a:srgbClr>
                </a:solidFill>
              </a:rPr>
              <a:t>pratique</a:t>
            </a:r>
            <a:r>
              <a:rPr lang="en-US" sz="2400" dirty="0">
                <a:solidFill>
                  <a:srgbClr val="4472C4">
                    <a:lumMod val="50000"/>
                  </a:srgbClr>
                </a:solidFill>
              </a:rPr>
              <a:t> → </a:t>
            </a:r>
            <a:r>
              <a:rPr lang="en-US" sz="2400" dirty="0" err="1">
                <a:solidFill>
                  <a:srgbClr val="4472C4">
                    <a:lumMod val="50000"/>
                  </a:srgbClr>
                </a:solidFill>
              </a:rPr>
              <a:t>pratiqu</a:t>
            </a:r>
            <a:r>
              <a:rPr lang="en-US" sz="2400" dirty="0" err="1">
                <a:solidFill>
                  <a:srgbClr val="EE6000"/>
                </a:solidFill>
              </a:rPr>
              <a:t>er</a:t>
            </a:r>
            <a:r>
              <a:rPr lang="en-US" sz="2400" dirty="0">
                <a:solidFill>
                  <a:srgbClr val="EE6000"/>
                </a:solidFill>
              </a:rPr>
              <a:t> </a:t>
            </a:r>
            <a:r>
              <a:rPr lang="en-US" sz="2400" dirty="0">
                <a:solidFill>
                  <a:srgbClr val="4472C4">
                    <a:lumMod val="50000"/>
                  </a:srgbClr>
                </a:solidFill>
              </a:rPr>
              <a:t>→ </a:t>
            </a:r>
            <a:r>
              <a:rPr lang="en-US" sz="2400" i="1" dirty="0" err="1">
                <a:solidFill>
                  <a:srgbClr val="4472C4">
                    <a:lumMod val="50000"/>
                  </a:srgbClr>
                </a:solidFill>
              </a:rPr>
              <a:t>practise</a:t>
            </a:r>
            <a:endParaRPr lang="en-US" sz="2400" i="1" dirty="0">
              <a:solidFill>
                <a:srgbClr val="4472C4">
                  <a:lumMod val="50000"/>
                </a:srgbClr>
              </a:solidFill>
            </a:endParaRPr>
          </a:p>
        </p:txBody>
      </p:sp>
      <p:sp>
        <p:nvSpPr>
          <p:cNvPr id="13" name="Rectangle 12"/>
          <p:cNvSpPr/>
          <p:nvPr/>
        </p:nvSpPr>
        <p:spPr>
          <a:xfrm>
            <a:off x="6096000" y="2129842"/>
            <a:ext cx="5376863" cy="646331"/>
          </a:xfrm>
          <a:prstGeom prst="rect">
            <a:avLst/>
          </a:prstGeom>
        </p:spPr>
        <p:txBody>
          <a:bodyPr wrap="square">
            <a:spAutoFit/>
          </a:bodyPr>
          <a:lstStyle/>
          <a:p>
            <a:endParaRPr lang="en-GB" sz="3600" dirty="0">
              <a:solidFill>
                <a:schemeClr val="accent5">
                  <a:lumMod val="50000"/>
                </a:schemeClr>
              </a:solidFill>
              <a:latin typeface="French Script MT" panose="03020402040607040605" pitchFamily="66"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9689" y="5109934"/>
            <a:ext cx="1341360" cy="1383278"/>
          </a:xfrm>
          <a:prstGeom prst="rect">
            <a:avLst/>
          </a:prstGeom>
        </p:spPr>
      </p:pic>
      <p:sp>
        <p:nvSpPr>
          <p:cNvPr id="16" name="TextBox 15"/>
          <p:cNvSpPr txBox="1"/>
          <p:nvPr/>
        </p:nvSpPr>
        <p:spPr>
          <a:xfrm>
            <a:off x="6523812" y="2792057"/>
            <a:ext cx="5221731" cy="461665"/>
          </a:xfrm>
          <a:prstGeom prst="rect">
            <a:avLst/>
          </a:prstGeom>
          <a:noFill/>
        </p:spPr>
        <p:txBody>
          <a:bodyPr wrap="square" rtlCol="0">
            <a:spAutoFit/>
          </a:bodyPr>
          <a:lstStyle/>
          <a:p>
            <a:r>
              <a:rPr lang="en-US" sz="2400" dirty="0" err="1">
                <a:solidFill>
                  <a:srgbClr val="4472C4">
                    <a:lumMod val="50000"/>
                  </a:srgbClr>
                </a:solidFill>
              </a:rPr>
              <a:t>évit</a:t>
            </a:r>
            <a:r>
              <a:rPr lang="en-US" sz="2400" dirty="0" err="1">
                <a:solidFill>
                  <a:srgbClr val="EE6000"/>
                </a:solidFill>
              </a:rPr>
              <a:t>er</a:t>
            </a:r>
            <a:r>
              <a:rPr lang="en-US" sz="2400" dirty="0">
                <a:solidFill>
                  <a:srgbClr val="EE6000"/>
                </a:solidFill>
              </a:rPr>
              <a:t> </a:t>
            </a:r>
            <a:r>
              <a:rPr lang="en-US" sz="2400" dirty="0">
                <a:solidFill>
                  <a:srgbClr val="4472C4">
                    <a:lumMod val="50000"/>
                  </a:srgbClr>
                </a:solidFill>
              </a:rPr>
              <a:t>→ </a:t>
            </a:r>
            <a:r>
              <a:rPr lang="en-US" sz="2400" i="1" dirty="0">
                <a:solidFill>
                  <a:srgbClr val="4472C4">
                    <a:lumMod val="50000"/>
                  </a:srgbClr>
                </a:solidFill>
              </a:rPr>
              <a:t>to avoid</a:t>
            </a:r>
          </a:p>
        </p:txBody>
      </p:sp>
      <p:sp>
        <p:nvSpPr>
          <p:cNvPr id="17" name="TextBox 16"/>
          <p:cNvSpPr txBox="1"/>
          <p:nvPr/>
        </p:nvSpPr>
        <p:spPr>
          <a:xfrm>
            <a:off x="6523811" y="3488283"/>
            <a:ext cx="5221731" cy="461665"/>
          </a:xfrm>
          <a:prstGeom prst="rect">
            <a:avLst/>
          </a:prstGeom>
          <a:noFill/>
        </p:spPr>
        <p:txBody>
          <a:bodyPr wrap="square" rtlCol="0">
            <a:spAutoFit/>
          </a:bodyPr>
          <a:lstStyle/>
          <a:p>
            <a:r>
              <a:rPr lang="en-US" sz="2400">
                <a:solidFill>
                  <a:srgbClr val="4472C4">
                    <a:lumMod val="50000"/>
                  </a:srgbClr>
                </a:solidFill>
              </a:rPr>
              <a:t>compte → compt</a:t>
            </a:r>
            <a:r>
              <a:rPr lang="en-US" sz="2400">
                <a:solidFill>
                  <a:srgbClr val="EE6000"/>
                </a:solidFill>
              </a:rPr>
              <a:t>er</a:t>
            </a:r>
            <a:r>
              <a:rPr lang="en-US" sz="2400">
                <a:solidFill>
                  <a:srgbClr val="4472C4">
                    <a:lumMod val="50000"/>
                  </a:srgbClr>
                </a:solidFill>
              </a:rPr>
              <a:t> → </a:t>
            </a:r>
            <a:r>
              <a:rPr lang="en-US" sz="2400" i="1">
                <a:solidFill>
                  <a:srgbClr val="4472C4">
                    <a:lumMod val="50000"/>
                  </a:srgbClr>
                </a:solidFill>
              </a:rPr>
              <a:t>intend</a:t>
            </a:r>
            <a:endParaRPr lang="en-US" sz="2400" i="1" dirty="0">
              <a:solidFill>
                <a:srgbClr val="4472C4">
                  <a:lumMod val="50000"/>
                </a:srgbClr>
              </a:solidFill>
            </a:endParaRPr>
          </a:p>
        </p:txBody>
      </p:sp>
      <p:sp>
        <p:nvSpPr>
          <p:cNvPr id="18" name="TextBox 17"/>
          <p:cNvSpPr txBox="1"/>
          <p:nvPr/>
        </p:nvSpPr>
        <p:spPr>
          <a:xfrm>
            <a:off x="6523812" y="4177350"/>
            <a:ext cx="5221731" cy="461665"/>
          </a:xfrm>
          <a:prstGeom prst="rect">
            <a:avLst/>
          </a:prstGeom>
          <a:noFill/>
        </p:spPr>
        <p:txBody>
          <a:bodyPr wrap="square" rtlCol="0">
            <a:spAutoFit/>
          </a:bodyPr>
          <a:lstStyle/>
          <a:p>
            <a:r>
              <a:rPr lang="en-US" sz="2400" dirty="0">
                <a:solidFill>
                  <a:srgbClr val="4472C4">
                    <a:lumMod val="50000"/>
                  </a:srgbClr>
                </a:solidFill>
              </a:rPr>
              <a:t>pass</a:t>
            </a:r>
            <a:r>
              <a:rPr lang="en-US" sz="2400" dirty="0">
                <a:solidFill>
                  <a:srgbClr val="EE6000"/>
                </a:solidFill>
              </a:rPr>
              <a:t>er </a:t>
            </a:r>
            <a:r>
              <a:rPr lang="en-US" sz="2400" dirty="0">
                <a:solidFill>
                  <a:srgbClr val="4472C4">
                    <a:lumMod val="50000"/>
                  </a:srgbClr>
                </a:solidFill>
              </a:rPr>
              <a:t>→ </a:t>
            </a:r>
            <a:r>
              <a:rPr lang="en-US" sz="2400" i="1" dirty="0">
                <a:solidFill>
                  <a:srgbClr val="4472C4">
                    <a:lumMod val="50000"/>
                  </a:srgbClr>
                </a:solidFill>
              </a:rPr>
              <a:t>to sit (exams)</a:t>
            </a:r>
          </a:p>
        </p:txBody>
      </p:sp>
      <p:sp>
        <p:nvSpPr>
          <p:cNvPr id="19" name="TextBox 18"/>
          <p:cNvSpPr txBox="1"/>
          <p:nvPr/>
        </p:nvSpPr>
        <p:spPr>
          <a:xfrm>
            <a:off x="6523811" y="4774367"/>
            <a:ext cx="5221731" cy="461665"/>
          </a:xfrm>
          <a:prstGeom prst="rect">
            <a:avLst/>
          </a:prstGeom>
          <a:noFill/>
        </p:spPr>
        <p:txBody>
          <a:bodyPr wrap="square" rtlCol="0">
            <a:spAutoFit/>
          </a:bodyPr>
          <a:lstStyle/>
          <a:p>
            <a:r>
              <a:rPr lang="en-US" sz="2400">
                <a:solidFill>
                  <a:srgbClr val="4472C4">
                    <a:lumMod val="50000"/>
                  </a:srgbClr>
                </a:solidFill>
              </a:rPr>
              <a:t>souhaite → souhait</a:t>
            </a:r>
            <a:r>
              <a:rPr lang="en-US" sz="2400">
                <a:solidFill>
                  <a:srgbClr val="EE6000"/>
                </a:solidFill>
              </a:rPr>
              <a:t>er </a:t>
            </a:r>
            <a:r>
              <a:rPr lang="en-US" sz="2400">
                <a:solidFill>
                  <a:srgbClr val="4472C4">
                    <a:lumMod val="50000"/>
                  </a:srgbClr>
                </a:solidFill>
              </a:rPr>
              <a:t>→ </a:t>
            </a:r>
            <a:r>
              <a:rPr lang="en-US" sz="2400" i="1">
                <a:solidFill>
                  <a:srgbClr val="4472C4">
                    <a:lumMod val="50000"/>
                  </a:srgbClr>
                </a:solidFill>
              </a:rPr>
              <a:t>want</a:t>
            </a:r>
            <a:endParaRPr lang="en-US" sz="2400" i="1" dirty="0">
              <a:solidFill>
                <a:srgbClr val="4472C4">
                  <a:lumMod val="50000"/>
                </a:srgbClr>
              </a:solidFill>
            </a:endParaRPr>
          </a:p>
        </p:txBody>
      </p:sp>
      <p:pic>
        <p:nvPicPr>
          <p:cNvPr id="2" name="Picture 1">
            <a:extLst>
              <a:ext uri="{FF2B5EF4-FFF2-40B4-BE49-F238E27FC236}">
                <a16:creationId xmlns:a16="http://schemas.microsoft.com/office/drawing/2014/main" id="{5CB3428C-D519-43FD-B596-435EE465D6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4765" y="-1"/>
            <a:ext cx="1597035" cy="1597035"/>
          </a:xfrm>
          <a:prstGeom prst="rect">
            <a:avLst/>
          </a:prstGeom>
        </p:spPr>
      </p:pic>
      <p:sp>
        <p:nvSpPr>
          <p:cNvPr id="10" name="TextBox 9">
            <a:extLst>
              <a:ext uri="{FF2B5EF4-FFF2-40B4-BE49-F238E27FC236}">
                <a16:creationId xmlns:a16="http://schemas.microsoft.com/office/drawing/2014/main" id="{2F03AA8B-2CA2-4F30-98F5-CB1F21D73F65}"/>
              </a:ext>
            </a:extLst>
          </p:cNvPr>
          <p:cNvSpPr txBox="1"/>
          <p:nvPr/>
        </p:nvSpPr>
        <p:spPr>
          <a:xfrm>
            <a:off x="7698958" y="238677"/>
            <a:ext cx="2074341" cy="783193"/>
          </a:xfrm>
          <a:prstGeom prst="wedgeRoundRectCallout">
            <a:avLst>
              <a:gd name="adj1" fmla="val -62629"/>
              <a:gd name="adj2" fmla="val 19286"/>
              <a:gd name="adj3" fmla="val 16667"/>
            </a:avLst>
          </a:prstGeom>
          <a:solidFill>
            <a:srgbClr val="115076"/>
          </a:solidFill>
          <a:ln>
            <a:solidFill>
              <a:srgbClr val="EE6000"/>
            </a:solidFill>
          </a:ln>
        </p:spPr>
        <p:txBody>
          <a:bodyPr wrap="square" rtlCol="0">
            <a:spAutoFit/>
          </a:bodyPr>
          <a:lstStyle/>
          <a:p>
            <a:pPr lvl="0">
              <a:defRPr/>
            </a:pPr>
            <a:r>
              <a:rPr lang="en-GB" sz="2000" b="1" dirty="0">
                <a:solidFill>
                  <a:schemeClr val="bg1"/>
                </a:solidFill>
              </a:rPr>
              <a:t>*un </a:t>
            </a:r>
            <a:r>
              <a:rPr lang="en-GB" sz="2000" b="1" dirty="0" err="1">
                <a:solidFill>
                  <a:schemeClr val="bg1"/>
                </a:solidFill>
              </a:rPr>
              <a:t>examen</a:t>
            </a:r>
            <a:endParaRPr lang="en-GB" sz="2000" b="1" dirty="0">
              <a:solidFill>
                <a:schemeClr val="bg1"/>
              </a:solidFill>
            </a:endParaRPr>
          </a:p>
          <a:p>
            <a:pPr lvl="0">
              <a:defRPr/>
            </a:pPr>
            <a:r>
              <a:rPr lang="en-GB" sz="2000" dirty="0">
                <a:solidFill>
                  <a:schemeClr val="bg1"/>
                </a:solidFill>
              </a:rPr>
              <a:t>= exam</a:t>
            </a:r>
          </a:p>
        </p:txBody>
      </p:sp>
      <p:sp>
        <p:nvSpPr>
          <p:cNvPr id="23" name="Rounded Rectangle 46">
            <a:extLst>
              <a:ext uri="{FF2B5EF4-FFF2-40B4-BE49-F238E27FC236}">
                <a16:creationId xmlns:a16="http://schemas.microsoft.com/office/drawing/2014/main" id="{296D3C36-4E5B-4707-A768-B4821EA8BC0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CAD12A93-97DE-408B-9063-C2AD19AB15F4}"/>
              </a:ext>
            </a:extLst>
          </p:cNvPr>
          <p:cNvSpPr txBox="1"/>
          <p:nvPr/>
        </p:nvSpPr>
        <p:spPr>
          <a:xfrm>
            <a:off x="167970" y="1339008"/>
            <a:ext cx="9992030" cy="473656"/>
          </a:xfrm>
          <a:prstGeom prst="rect">
            <a:avLst/>
          </a:prstGeom>
          <a:noFill/>
        </p:spPr>
        <p:txBody>
          <a:bodyPr wrap="square" rtlCol="0">
            <a:spAutoFit/>
          </a:bodyPr>
          <a:lstStyle/>
          <a:p>
            <a:r>
              <a:rPr lang="en-GB" sz="2400" dirty="0">
                <a:solidFill>
                  <a:schemeClr val="accent5">
                    <a:lumMod val="50000"/>
                  </a:schemeClr>
                </a:solidFill>
              </a:rPr>
              <a:t>Recherche les </a:t>
            </a:r>
            <a:r>
              <a:rPr lang="en-GB" sz="2400" dirty="0">
                <a:solidFill>
                  <a:srgbClr val="EE6000"/>
                </a:solidFill>
              </a:rPr>
              <a:t>nouveaux </a:t>
            </a:r>
            <a:r>
              <a:rPr lang="en-GB" sz="2400" dirty="0" err="1">
                <a:solidFill>
                  <a:srgbClr val="EE6000"/>
                </a:solidFill>
              </a:rPr>
              <a:t>verbes</a:t>
            </a:r>
            <a:r>
              <a:rPr lang="en-GB" sz="2400" dirty="0">
                <a:solidFill>
                  <a:srgbClr val="EE6000"/>
                </a:solidFill>
              </a:rPr>
              <a:t> </a:t>
            </a:r>
            <a:r>
              <a:rPr lang="en-GB" sz="2400" dirty="0">
                <a:solidFill>
                  <a:schemeClr val="accent5">
                    <a:lumMod val="50000"/>
                  </a:schemeClr>
                </a:solidFill>
              </a:rPr>
              <a:t>dans le </a:t>
            </a:r>
            <a:r>
              <a:rPr lang="en-GB" sz="2400" dirty="0" err="1">
                <a:solidFill>
                  <a:schemeClr val="accent5">
                    <a:lumMod val="50000"/>
                  </a:schemeClr>
                </a:solidFill>
              </a:rPr>
              <a:t>dictionnaire</a:t>
            </a:r>
            <a:r>
              <a:rPr lang="en-GB" sz="2400" dirty="0">
                <a:solidFill>
                  <a:schemeClr val="accent5">
                    <a:lumMod val="50000"/>
                  </a:schemeClr>
                </a:solidFill>
              </a:rPr>
              <a:t> !</a:t>
            </a:r>
          </a:p>
        </p:txBody>
      </p:sp>
    </p:spTree>
    <p:extLst>
      <p:ext uri="{BB962C8B-B14F-4D97-AF65-F5344CB8AC3E}">
        <p14:creationId xmlns:p14="http://schemas.microsoft.com/office/powerpoint/2010/main" val="230249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Traduction</a:t>
            </a:r>
            <a:r>
              <a:rPr lang="en-GB" sz="3600" b="1" dirty="0">
                <a:solidFill>
                  <a:schemeClr val="bg1"/>
                </a:solidFill>
              </a:rPr>
              <a:t> possible </a:t>
            </a:r>
            <a:r>
              <a:rPr lang="en-GB" sz="3600" b="1">
                <a:solidFill>
                  <a:schemeClr val="bg1"/>
                </a:solidFill>
              </a:rPr>
              <a:t>[1]</a:t>
            </a:r>
            <a:endParaRPr lang="en-GB" sz="3600" b="1" dirty="0">
              <a:solidFill>
                <a:schemeClr val="bg1"/>
              </a:solidFill>
            </a:endParaRPr>
          </a:p>
        </p:txBody>
      </p:sp>
      <p:pic>
        <p:nvPicPr>
          <p:cNvPr id="9" name="Picture 8"/>
          <p:cNvPicPr>
            <a:picLocks noChangeAspect="1"/>
          </p:cNvPicPr>
          <p:nvPr/>
        </p:nvPicPr>
        <p:blipFill>
          <a:blip r:embed="rId4"/>
          <a:stretch>
            <a:fillRect/>
          </a:stretch>
        </p:blipFill>
        <p:spPr>
          <a:xfrm>
            <a:off x="268104" y="1812664"/>
            <a:ext cx="11477438" cy="4545196"/>
          </a:xfrm>
          <a:prstGeom prst="rect">
            <a:avLst/>
          </a:prstGeom>
        </p:spPr>
      </p:pic>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6000" y="2129842"/>
            <a:ext cx="5490949" cy="3970318"/>
          </a:xfrm>
          <a:prstGeom prst="rect">
            <a:avLst/>
          </a:prstGeom>
        </p:spPr>
        <p:txBody>
          <a:bodyPr wrap="square">
            <a:spAutoFit/>
          </a:bodyPr>
          <a:lstStyle/>
          <a:p>
            <a:r>
              <a:rPr lang="en-GB" sz="3600" dirty="0">
                <a:solidFill>
                  <a:schemeClr val="accent5">
                    <a:lumMod val="50000"/>
                  </a:schemeClr>
                </a:solidFill>
                <a:latin typeface="French Script MT" panose="03020402040607040605" pitchFamily="66" charset="0"/>
              </a:rPr>
              <a:t>On school days I normally arrive home quite late, at 5:30 pm. </a:t>
            </a:r>
          </a:p>
          <a:p>
            <a:r>
              <a:rPr lang="en-GB" sz="3600" dirty="0">
                <a:solidFill>
                  <a:schemeClr val="accent5">
                    <a:lumMod val="50000"/>
                  </a:schemeClr>
                </a:solidFill>
                <a:latin typeface="French Script MT" panose="03020402040607040605" pitchFamily="66" charset="0"/>
              </a:rPr>
              <a:t>I study at home every day. I work a lot! I am ambitious. </a:t>
            </a:r>
          </a:p>
          <a:p>
            <a:r>
              <a:rPr lang="en-GB" sz="3600" dirty="0">
                <a:solidFill>
                  <a:schemeClr val="accent5">
                    <a:lumMod val="50000"/>
                  </a:schemeClr>
                </a:solidFill>
                <a:latin typeface="French Script MT" panose="03020402040607040605" pitchFamily="66" charset="0"/>
              </a:rPr>
              <a:t>I am thinking of going to university. </a:t>
            </a:r>
          </a:p>
          <a:p>
            <a:r>
              <a:rPr lang="en-GB" sz="3600" dirty="0">
                <a:solidFill>
                  <a:schemeClr val="accent5">
                    <a:lumMod val="50000"/>
                  </a:schemeClr>
                </a:solidFill>
                <a:latin typeface="French Script MT" panose="03020402040607040605" pitchFamily="66" charset="0"/>
              </a:rPr>
              <a:t>But my bedroom is untidy! </a:t>
            </a:r>
          </a:p>
          <a:p>
            <a:r>
              <a:rPr lang="en-GB" sz="3600" dirty="0">
                <a:solidFill>
                  <a:schemeClr val="accent5">
                    <a:lumMod val="50000"/>
                  </a:schemeClr>
                </a:solidFill>
                <a:latin typeface="French Script MT" panose="03020402040607040605" pitchFamily="66" charset="0"/>
              </a:rPr>
              <a:t>I have to look everywhere for my books!</a:t>
            </a:r>
          </a:p>
        </p:txBody>
      </p:sp>
      <p:sp>
        <p:nvSpPr>
          <p:cNvPr id="6" name="Rectangle 5"/>
          <p:cNvSpPr/>
          <p:nvPr/>
        </p:nvSpPr>
        <p:spPr>
          <a:xfrm>
            <a:off x="383280" y="2009528"/>
            <a:ext cx="5296165" cy="3970318"/>
          </a:xfrm>
          <a:prstGeom prst="rect">
            <a:avLst/>
          </a:prstGeom>
        </p:spPr>
        <p:txBody>
          <a:bodyPr wrap="square">
            <a:spAutoFit/>
          </a:bodyPr>
          <a:lstStyle/>
          <a:p>
            <a:r>
              <a:rPr lang="en-GB" sz="3600" dirty="0">
                <a:solidFill>
                  <a:schemeClr val="accent5">
                    <a:lumMod val="50000"/>
                  </a:schemeClr>
                </a:solidFill>
                <a:latin typeface="French Script MT" panose="03020402040607040605" pitchFamily="66" charset="0"/>
              </a:rPr>
              <a:t>Les </a:t>
            </a:r>
            <a:r>
              <a:rPr lang="en-GB" sz="3600" dirty="0" err="1">
                <a:solidFill>
                  <a:schemeClr val="accent5">
                    <a:lumMod val="50000"/>
                  </a:schemeClr>
                </a:solidFill>
                <a:latin typeface="French Script MT" panose="03020402040607040605" pitchFamily="66" charset="0"/>
              </a:rPr>
              <a:t>jours</a:t>
            </a:r>
            <a:r>
              <a:rPr lang="en-GB" sz="3600" dirty="0">
                <a:solidFill>
                  <a:schemeClr val="accent5">
                    <a:lumMod val="50000"/>
                  </a:schemeClr>
                </a:solidFill>
                <a:latin typeface="French Script MT" panose="03020402040607040605" pitchFamily="66" charset="0"/>
              </a:rPr>
              <a:t> d’</a:t>
            </a:r>
            <a:r>
              <a:rPr lang="en-US" sz="3600" dirty="0">
                <a:solidFill>
                  <a:srgbClr val="4472C4">
                    <a:lumMod val="50000"/>
                  </a:srgbClr>
                </a:solidFill>
                <a:latin typeface="French Script MT" panose="03020402040607040605" pitchFamily="66" charset="0"/>
              </a:rPr>
              <a:t>école, j</a:t>
            </a:r>
            <a:r>
              <a:rPr lang="en-GB" sz="3600" dirty="0">
                <a:solidFill>
                  <a:schemeClr val="accent5">
                    <a:lumMod val="50000"/>
                  </a:schemeClr>
                </a:solidFill>
                <a:latin typeface="French Script MT" panose="03020402040607040605" pitchFamily="66" charset="0"/>
              </a:rPr>
              <a:t>’</a:t>
            </a:r>
            <a:r>
              <a:rPr lang="en-GB" sz="3600" b="1" dirty="0">
                <a:solidFill>
                  <a:srgbClr val="EE6000"/>
                </a:solidFill>
                <a:latin typeface="French Script MT" panose="03020402040607040605" pitchFamily="66" charset="0"/>
              </a:rPr>
              <a:t>arrive</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normalement</a:t>
            </a:r>
            <a:r>
              <a:rPr lang="en-GB" sz="3600" dirty="0">
                <a:solidFill>
                  <a:schemeClr val="accent5">
                    <a:lumMod val="50000"/>
                  </a:schemeClr>
                </a:solidFill>
                <a:latin typeface="French Script MT" panose="03020402040607040605" pitchFamily="66" charset="0"/>
              </a:rPr>
              <a:t> chez </a:t>
            </a:r>
            <a:r>
              <a:rPr lang="en-GB" sz="3600" dirty="0" err="1">
                <a:solidFill>
                  <a:schemeClr val="accent5">
                    <a:lumMod val="50000"/>
                  </a:schemeClr>
                </a:solidFill>
                <a:latin typeface="French Script MT" panose="03020402040607040605" pitchFamily="66" charset="0"/>
              </a:rPr>
              <a:t>moi</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assez</a:t>
            </a:r>
            <a:r>
              <a:rPr lang="en-GB" sz="3600" dirty="0">
                <a:solidFill>
                  <a:schemeClr val="accent5">
                    <a:lumMod val="50000"/>
                  </a:schemeClr>
                </a:solidFill>
                <a:latin typeface="French Script MT" panose="03020402040607040605" pitchFamily="66" charset="0"/>
              </a:rPr>
              <a:t> tard, </a:t>
            </a:r>
            <a:r>
              <a:rPr lang="en-US" sz="3600" dirty="0">
                <a:solidFill>
                  <a:srgbClr val="4472C4">
                    <a:lumMod val="50000"/>
                  </a:srgbClr>
                </a:solidFill>
                <a:latin typeface="French Script MT" panose="03020402040607040605" pitchFamily="66" charset="0"/>
              </a:rPr>
              <a:t>à 17:30 </a:t>
            </a:r>
            <a:r>
              <a:rPr lang="en-GB" sz="3600" dirty="0">
                <a:solidFill>
                  <a:schemeClr val="accent5">
                    <a:lumMod val="50000"/>
                  </a:schemeClr>
                </a:solidFill>
                <a:latin typeface="French Script MT" panose="03020402040607040605" pitchFamily="66" charset="0"/>
              </a:rPr>
              <a:t>! </a:t>
            </a:r>
          </a:p>
          <a:p>
            <a:r>
              <a:rPr lang="en-GB" sz="3600" dirty="0">
                <a:solidFill>
                  <a:schemeClr val="accent5">
                    <a:lumMod val="50000"/>
                  </a:schemeClr>
                </a:solidFill>
                <a:latin typeface="French Script MT" panose="03020402040607040605" pitchFamily="66" charset="0"/>
              </a:rPr>
              <a:t>J’</a:t>
            </a:r>
            <a:r>
              <a:rPr lang="en-US" sz="3600" b="1" dirty="0" err="1">
                <a:solidFill>
                  <a:srgbClr val="EE6000"/>
                </a:solidFill>
                <a:latin typeface="French Script MT" panose="03020402040607040605" pitchFamily="66" charset="0"/>
              </a:rPr>
              <a:t>étudie</a:t>
            </a:r>
            <a:r>
              <a:rPr lang="en-US" sz="3600" dirty="0">
                <a:solidFill>
                  <a:srgbClr val="4472C4">
                    <a:lumMod val="50000"/>
                  </a:srgbClr>
                </a:solidFill>
                <a:latin typeface="French Script MT" panose="03020402040607040605" pitchFamily="66" charset="0"/>
              </a:rPr>
              <a:t> à la </a:t>
            </a:r>
            <a:r>
              <a:rPr lang="en-US" sz="3600" dirty="0" err="1">
                <a:solidFill>
                  <a:srgbClr val="4472C4">
                    <a:lumMod val="50000"/>
                  </a:srgbClr>
                </a:solidFill>
                <a:latin typeface="French Script MT" panose="03020402040607040605" pitchFamily="66" charset="0"/>
              </a:rPr>
              <a:t>maison</a:t>
            </a:r>
            <a:r>
              <a:rPr lang="en-US" sz="3600" dirty="0">
                <a:solidFill>
                  <a:srgbClr val="4472C4">
                    <a:lumMod val="50000"/>
                  </a:srgbClr>
                </a:solidFill>
                <a:latin typeface="French Script MT" panose="03020402040607040605" pitchFamily="66" charset="0"/>
              </a:rPr>
              <a:t> </a:t>
            </a:r>
            <a:r>
              <a:rPr lang="en-US" sz="3600" dirty="0" err="1">
                <a:solidFill>
                  <a:srgbClr val="4472C4">
                    <a:lumMod val="50000"/>
                  </a:srgbClr>
                </a:solidFill>
                <a:latin typeface="French Script MT" panose="03020402040607040605" pitchFamily="66" charset="0"/>
              </a:rPr>
              <a:t>chaque</a:t>
            </a:r>
            <a:r>
              <a:rPr lang="en-US" sz="3600" dirty="0">
                <a:solidFill>
                  <a:srgbClr val="4472C4">
                    <a:lumMod val="50000"/>
                  </a:srgbClr>
                </a:solidFill>
                <a:latin typeface="French Script MT" panose="03020402040607040605" pitchFamily="66" charset="0"/>
              </a:rPr>
              <a:t> jour. </a:t>
            </a:r>
            <a:r>
              <a:rPr lang="en-GB" sz="3600" dirty="0">
                <a:solidFill>
                  <a:schemeClr val="accent5">
                    <a:lumMod val="50000"/>
                  </a:schemeClr>
                </a:solidFill>
                <a:latin typeface="French Script MT" panose="03020402040607040605" pitchFamily="66" charset="0"/>
              </a:rPr>
              <a:t>Je </a:t>
            </a:r>
            <a:r>
              <a:rPr lang="en-GB" sz="3600" b="1" dirty="0" err="1">
                <a:solidFill>
                  <a:srgbClr val="EE6000"/>
                </a:solidFill>
                <a:latin typeface="French Script MT" panose="03020402040607040605" pitchFamily="66" charset="0"/>
              </a:rPr>
              <a:t>travaille</a:t>
            </a:r>
            <a:r>
              <a:rPr lang="en-GB" sz="3600" dirty="0">
                <a:solidFill>
                  <a:schemeClr val="accent5">
                    <a:lumMod val="50000"/>
                  </a:schemeClr>
                </a:solidFill>
                <a:latin typeface="French Script MT" panose="03020402040607040605" pitchFamily="66" charset="0"/>
              </a:rPr>
              <a:t> beaucoup ! Je </a:t>
            </a:r>
            <a:r>
              <a:rPr lang="en-GB" sz="3600" b="1" dirty="0" err="1">
                <a:solidFill>
                  <a:srgbClr val="EE6000"/>
                </a:solidFill>
                <a:latin typeface="French Script MT" panose="03020402040607040605" pitchFamily="66" charset="0"/>
              </a:rPr>
              <a:t>suis</a:t>
            </a:r>
            <a:r>
              <a:rPr lang="en-GB" sz="3600" dirty="0">
                <a:solidFill>
                  <a:schemeClr val="accent5">
                    <a:lumMod val="50000"/>
                  </a:schemeClr>
                </a:solidFill>
                <a:latin typeface="French Script MT" panose="03020402040607040605" pitchFamily="66" charset="0"/>
              </a:rPr>
              <a:t> </a:t>
            </a:r>
            <a:r>
              <a:rPr lang="en-GB" sz="3600" dirty="0" err="1">
                <a:solidFill>
                  <a:schemeClr val="accent5">
                    <a:lumMod val="50000"/>
                  </a:schemeClr>
                </a:solidFill>
                <a:latin typeface="French Script MT" panose="03020402040607040605" pitchFamily="66" charset="0"/>
              </a:rPr>
              <a:t>ambitieuse</a:t>
            </a:r>
            <a:r>
              <a:rPr lang="en-GB" sz="3600" dirty="0">
                <a:solidFill>
                  <a:schemeClr val="accent5">
                    <a:lumMod val="50000"/>
                  </a:schemeClr>
                </a:solidFill>
                <a:latin typeface="French Script MT" panose="03020402040607040605" pitchFamily="66" charset="0"/>
              </a:rPr>
              <a:t>. Je </a:t>
            </a:r>
            <a:r>
              <a:rPr lang="en-GB" sz="3600" b="1" dirty="0" err="1">
                <a:solidFill>
                  <a:srgbClr val="EE6000"/>
                </a:solidFill>
                <a:latin typeface="French Script MT" panose="03020402040607040605" pitchFamily="66" charset="0"/>
              </a:rPr>
              <a:t>pense</a:t>
            </a:r>
            <a:r>
              <a:rPr lang="en-GB" sz="3600" b="1" dirty="0">
                <a:solidFill>
                  <a:srgbClr val="EE6000"/>
                </a:solidFill>
                <a:latin typeface="French Script MT" panose="03020402040607040605" pitchFamily="66" charset="0"/>
              </a:rPr>
              <a:t> </a:t>
            </a:r>
            <a:r>
              <a:rPr lang="en-GB" sz="3600" b="1" u="sng" dirty="0" err="1">
                <a:solidFill>
                  <a:srgbClr val="EE6000"/>
                </a:solidFill>
                <a:latin typeface="French Script MT" panose="03020402040607040605" pitchFamily="66" charset="0"/>
              </a:rPr>
              <a:t>aller</a:t>
            </a:r>
            <a:r>
              <a:rPr lang="en-GB" sz="3600" b="1" dirty="0">
                <a:solidFill>
                  <a:srgbClr val="EE6000"/>
                </a:solidFill>
                <a:latin typeface="French Script MT" panose="03020402040607040605" pitchFamily="66" charset="0"/>
              </a:rPr>
              <a:t> </a:t>
            </a:r>
            <a:r>
              <a:rPr lang="fr-FR" sz="3600" dirty="0">
                <a:solidFill>
                  <a:schemeClr val="accent5">
                    <a:lumMod val="50000"/>
                  </a:schemeClr>
                </a:solidFill>
                <a:latin typeface="French Script MT" panose="03020402040607040605" pitchFamily="66" charset="0"/>
              </a:rPr>
              <a:t>à l’</a:t>
            </a:r>
            <a:r>
              <a:rPr lang="fr-FR" sz="3600" dirty="0" err="1">
                <a:solidFill>
                  <a:schemeClr val="accent5">
                    <a:lumMod val="50000"/>
                  </a:schemeClr>
                </a:solidFill>
                <a:latin typeface="French Script MT" panose="03020402040607040605" pitchFamily="66" charset="0"/>
              </a:rPr>
              <a:t>universit</a:t>
            </a:r>
            <a:r>
              <a:rPr lang="en-US" sz="3600" dirty="0">
                <a:solidFill>
                  <a:srgbClr val="4472C4">
                    <a:lumMod val="50000"/>
                  </a:srgbClr>
                </a:solidFill>
                <a:latin typeface="French Script MT" panose="03020402040607040605" pitchFamily="66" charset="0"/>
              </a:rPr>
              <a:t>é. </a:t>
            </a:r>
          </a:p>
          <a:p>
            <a:r>
              <a:rPr lang="fr-FR" sz="3600" dirty="0">
                <a:solidFill>
                  <a:schemeClr val="accent5">
                    <a:lumMod val="50000"/>
                  </a:schemeClr>
                </a:solidFill>
                <a:latin typeface="French Script MT" panose="03020402040607040605" pitchFamily="66" charset="0"/>
              </a:rPr>
              <a:t>Mais ma chambre </a:t>
            </a:r>
            <a:r>
              <a:rPr lang="fr-FR" sz="3600" b="1" dirty="0">
                <a:solidFill>
                  <a:srgbClr val="EE6000"/>
                </a:solidFill>
                <a:latin typeface="French Script MT" panose="03020402040607040605" pitchFamily="66" charset="0"/>
              </a:rPr>
              <a:t>est</a:t>
            </a:r>
            <a:r>
              <a:rPr lang="fr-FR" sz="3600" dirty="0">
                <a:solidFill>
                  <a:schemeClr val="accent5">
                    <a:lumMod val="50000"/>
                  </a:schemeClr>
                </a:solidFill>
                <a:latin typeface="French Script MT" panose="03020402040607040605" pitchFamily="66" charset="0"/>
              </a:rPr>
              <a:t> en désordre* !</a:t>
            </a:r>
          </a:p>
          <a:p>
            <a:r>
              <a:rPr lang="fr-FR" sz="3600" dirty="0">
                <a:solidFill>
                  <a:schemeClr val="accent5">
                    <a:lumMod val="50000"/>
                  </a:schemeClr>
                </a:solidFill>
                <a:latin typeface="French Script MT" panose="03020402040607040605" pitchFamily="66" charset="0"/>
              </a:rPr>
              <a:t>Je </a:t>
            </a:r>
            <a:r>
              <a:rPr lang="fr-FR" sz="3600" b="1" dirty="0">
                <a:solidFill>
                  <a:srgbClr val="EE6000"/>
                </a:solidFill>
                <a:latin typeface="French Script MT" panose="03020402040607040605" pitchFamily="66" charset="0"/>
              </a:rPr>
              <a:t>dois </a:t>
            </a:r>
            <a:r>
              <a:rPr lang="fr-FR" sz="3600" b="1" u="sng" dirty="0">
                <a:solidFill>
                  <a:srgbClr val="EE6000"/>
                </a:solidFill>
                <a:latin typeface="French Script MT" panose="03020402040607040605" pitchFamily="66" charset="0"/>
              </a:rPr>
              <a:t>chercher</a:t>
            </a:r>
            <a:r>
              <a:rPr lang="fr-FR" sz="3600" dirty="0">
                <a:solidFill>
                  <a:schemeClr val="accent5">
                    <a:lumMod val="50000"/>
                  </a:schemeClr>
                </a:solidFill>
                <a:latin typeface="French Script MT" panose="03020402040607040605" pitchFamily="66" charset="0"/>
              </a:rPr>
              <a:t> mes livres partout !</a:t>
            </a:r>
            <a:endParaRPr lang="en-GB" sz="3600" dirty="0">
              <a:solidFill>
                <a:schemeClr val="accent5">
                  <a:lumMod val="50000"/>
                </a:schemeClr>
              </a:solidFill>
              <a:latin typeface="French Script MT" panose="03020402040607040605" pitchFamily="66" charset="0"/>
            </a:endParaRPr>
          </a:p>
        </p:txBody>
      </p:sp>
      <p:sp>
        <p:nvSpPr>
          <p:cNvPr id="2" name="Rounded Rectangle 46">
            <a:extLst>
              <a:ext uri="{FF2B5EF4-FFF2-40B4-BE49-F238E27FC236}">
                <a16:creationId xmlns:a16="http://schemas.microsoft.com/office/drawing/2014/main" id="{B15B3CFF-DE6F-44B4-8495-977A412BAB8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7" name="Picture 6">
            <a:extLst>
              <a:ext uri="{FF2B5EF4-FFF2-40B4-BE49-F238E27FC236}">
                <a16:creationId xmlns:a16="http://schemas.microsoft.com/office/drawing/2014/main" id="{D4DB3560-7AFF-43BA-858A-43D8C0C0A1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8640" y="-367454"/>
            <a:ext cx="2743332" cy="2743332"/>
          </a:xfrm>
          <a:prstGeom prst="rect">
            <a:avLst/>
          </a:prstGeom>
        </p:spPr>
      </p:pic>
      <p:sp>
        <p:nvSpPr>
          <p:cNvPr id="15" name="TextBox 14">
            <a:extLst>
              <a:ext uri="{FF2B5EF4-FFF2-40B4-BE49-F238E27FC236}">
                <a16:creationId xmlns:a16="http://schemas.microsoft.com/office/drawing/2014/main" id="{4A4AF971-D8D6-4968-A696-9F9B51E86F4A}"/>
              </a:ext>
            </a:extLst>
          </p:cNvPr>
          <p:cNvSpPr txBox="1"/>
          <p:nvPr/>
        </p:nvSpPr>
        <p:spPr>
          <a:xfrm>
            <a:off x="167970" y="1339008"/>
            <a:ext cx="6833937" cy="461665"/>
          </a:xfrm>
          <a:prstGeom prst="rect">
            <a:avLst/>
          </a:prstGeom>
          <a:noFill/>
        </p:spPr>
        <p:txBody>
          <a:bodyPr wrap="square" rtlCol="0">
            <a:spAutoFit/>
          </a:bodyPr>
          <a:lstStyle/>
          <a:p>
            <a:pPr algn="l"/>
            <a:r>
              <a:rPr lang="en-GB" sz="2400" dirty="0" err="1">
                <a:solidFill>
                  <a:schemeClr val="accent5">
                    <a:lumMod val="50000"/>
                  </a:schemeClr>
                </a:solidFill>
              </a:rPr>
              <a:t>Léa</a:t>
            </a:r>
            <a:r>
              <a:rPr lang="en-GB" sz="2400" dirty="0">
                <a:solidFill>
                  <a:schemeClr val="accent5">
                    <a:lumMod val="50000"/>
                  </a:schemeClr>
                </a:solidFill>
              </a:rPr>
              <a:t> is talking about her life.</a:t>
            </a:r>
          </a:p>
        </p:txBody>
      </p:sp>
    </p:spTree>
    <p:extLst>
      <p:ext uri="{BB962C8B-B14F-4D97-AF65-F5344CB8AC3E}">
        <p14:creationId xmlns:p14="http://schemas.microsoft.com/office/powerpoint/2010/main" val="16610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Traduction</a:t>
            </a:r>
            <a:r>
              <a:rPr lang="en-GB" sz="3600" b="1" dirty="0">
                <a:solidFill>
                  <a:schemeClr val="bg1"/>
                </a:solidFill>
              </a:rPr>
              <a:t> possible </a:t>
            </a:r>
            <a:r>
              <a:rPr lang="en-GB" sz="3600" b="1">
                <a:solidFill>
                  <a:schemeClr val="bg1"/>
                </a:solidFill>
              </a:rPr>
              <a:t>[2]</a:t>
            </a:r>
            <a:endParaRPr lang="en-GB" sz="3600" b="1" dirty="0">
              <a:solidFill>
                <a:schemeClr val="bg1"/>
              </a:solidFill>
            </a:endParaRPr>
          </a:p>
        </p:txBody>
      </p:sp>
      <p:pic>
        <p:nvPicPr>
          <p:cNvPr id="9" name="Picture 8"/>
          <p:cNvPicPr>
            <a:picLocks noChangeAspect="1"/>
          </p:cNvPicPr>
          <p:nvPr/>
        </p:nvPicPr>
        <p:blipFill>
          <a:blip r:embed="rId4"/>
          <a:stretch>
            <a:fillRect/>
          </a:stretch>
        </p:blipFill>
        <p:spPr>
          <a:xfrm>
            <a:off x="268104" y="1815744"/>
            <a:ext cx="11477438" cy="454519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8640" y="-367454"/>
            <a:ext cx="2743332" cy="2743332"/>
          </a:xfrm>
          <a:prstGeom prst="rect">
            <a:avLst/>
          </a:prstGeom>
        </p:spPr>
      </p:pic>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3" name="Rectangle 12"/>
          <p:cNvSpPr/>
          <p:nvPr/>
        </p:nvSpPr>
        <p:spPr>
          <a:xfrm>
            <a:off x="6090398" y="2014233"/>
            <a:ext cx="5376863" cy="3970318"/>
          </a:xfrm>
          <a:prstGeom prst="rect">
            <a:avLst/>
          </a:prstGeom>
        </p:spPr>
        <p:txBody>
          <a:bodyPr wrap="square">
            <a:spAutoFit/>
          </a:bodyPr>
          <a:lstStyle/>
          <a:p>
            <a:r>
              <a:rPr lang="en-GB" sz="3600" dirty="0">
                <a:solidFill>
                  <a:schemeClr val="accent1">
                    <a:lumMod val="50000"/>
                  </a:schemeClr>
                </a:solidFill>
                <a:latin typeface="French Script MT" panose="03020402040607040605" pitchFamily="66" charset="0"/>
              </a:rPr>
              <a:t>Do you play an instrument?</a:t>
            </a:r>
          </a:p>
          <a:p>
            <a:r>
              <a:rPr lang="en-GB" sz="3600" dirty="0">
                <a:solidFill>
                  <a:schemeClr val="accent1">
                    <a:lumMod val="50000"/>
                  </a:schemeClr>
                </a:solidFill>
                <a:latin typeface="French Script MT" panose="03020402040607040605" pitchFamily="66" charset="0"/>
              </a:rPr>
              <a:t>Here is my piano. </a:t>
            </a:r>
          </a:p>
          <a:p>
            <a:r>
              <a:rPr lang="en-GB" sz="3600" dirty="0">
                <a:solidFill>
                  <a:schemeClr val="accent1">
                    <a:lumMod val="50000"/>
                  </a:schemeClr>
                </a:solidFill>
                <a:latin typeface="French Script MT" panose="03020402040607040605" pitchFamily="66" charset="0"/>
              </a:rPr>
              <a:t>When I can, I practise every day. It helps avoid stress !</a:t>
            </a:r>
          </a:p>
          <a:p>
            <a:r>
              <a:rPr lang="en-GB" sz="3600" dirty="0">
                <a:solidFill>
                  <a:schemeClr val="accent1">
                    <a:lumMod val="50000"/>
                  </a:schemeClr>
                </a:solidFill>
                <a:latin typeface="French Script MT" panose="03020402040607040605" pitchFamily="66" charset="0"/>
              </a:rPr>
              <a:t>I intend to pass my exam soon.</a:t>
            </a:r>
          </a:p>
          <a:p>
            <a:r>
              <a:rPr lang="en-GB" sz="3600" dirty="0">
                <a:solidFill>
                  <a:schemeClr val="accent1">
                    <a:lumMod val="50000"/>
                  </a:schemeClr>
                </a:solidFill>
                <a:latin typeface="French Script MT" panose="03020402040607040605" pitchFamily="66" charset="0"/>
              </a:rPr>
              <a:t>I want to perform at/do a concert one day!</a:t>
            </a:r>
          </a:p>
        </p:txBody>
      </p:sp>
      <p:sp>
        <p:nvSpPr>
          <p:cNvPr id="6" name="Rectangle 5"/>
          <p:cNvSpPr/>
          <p:nvPr/>
        </p:nvSpPr>
        <p:spPr>
          <a:xfrm>
            <a:off x="427811" y="2056915"/>
            <a:ext cx="5502880" cy="3416320"/>
          </a:xfrm>
          <a:prstGeom prst="rect">
            <a:avLst/>
          </a:prstGeom>
        </p:spPr>
        <p:txBody>
          <a:bodyPr wrap="square">
            <a:spAutoFit/>
          </a:bodyPr>
          <a:lstStyle/>
          <a:p>
            <a:r>
              <a:rPr lang="en-GB" sz="3600" dirty="0">
                <a:solidFill>
                  <a:schemeClr val="accent1">
                    <a:lumMod val="50000"/>
                  </a:schemeClr>
                </a:solidFill>
                <a:latin typeface="French Script MT" panose="03020402040607040605" pitchFamily="66" charset="0"/>
              </a:rPr>
              <a:t>Est-</a:t>
            </a:r>
            <a:r>
              <a:rPr lang="en-GB" sz="3600" dirty="0" err="1">
                <a:solidFill>
                  <a:schemeClr val="accent1">
                    <a:lumMod val="50000"/>
                  </a:schemeClr>
                </a:solidFill>
                <a:latin typeface="French Script MT" panose="03020402040607040605" pitchFamily="66" charset="0"/>
              </a:rPr>
              <a:t>ce</a:t>
            </a:r>
            <a:r>
              <a:rPr lang="en-GB" sz="3600" dirty="0">
                <a:solidFill>
                  <a:schemeClr val="accent1">
                    <a:lumMod val="50000"/>
                  </a:schemeClr>
                </a:solidFill>
                <a:latin typeface="French Script MT" panose="03020402040607040605" pitchFamily="66" charset="0"/>
              </a:rPr>
              <a:t> que </a:t>
            </a:r>
            <a:r>
              <a:rPr lang="en-GB" sz="3600" dirty="0" err="1">
                <a:solidFill>
                  <a:schemeClr val="accent1">
                    <a:lumMod val="50000"/>
                  </a:schemeClr>
                </a:solidFill>
                <a:latin typeface="French Script MT" panose="03020402040607040605" pitchFamily="66" charset="0"/>
              </a:rPr>
              <a:t>tu</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pratiques</a:t>
            </a:r>
            <a:r>
              <a:rPr lang="en-GB" sz="3600" dirty="0">
                <a:solidFill>
                  <a:schemeClr val="accent1">
                    <a:lumMod val="50000"/>
                  </a:schemeClr>
                </a:solidFill>
                <a:latin typeface="French Script MT" panose="03020402040607040605" pitchFamily="66" charset="0"/>
              </a:rPr>
              <a:t> un instrument ?</a:t>
            </a:r>
          </a:p>
          <a:p>
            <a:r>
              <a:rPr lang="en-GB" sz="3600" dirty="0" err="1">
                <a:solidFill>
                  <a:schemeClr val="accent1">
                    <a:lumMod val="50000"/>
                  </a:schemeClr>
                </a:solidFill>
                <a:latin typeface="French Script MT" panose="03020402040607040605" pitchFamily="66" charset="0"/>
              </a:rPr>
              <a:t>Voici</a:t>
            </a:r>
            <a:r>
              <a:rPr lang="en-GB" sz="3600" dirty="0">
                <a:solidFill>
                  <a:schemeClr val="accent1">
                    <a:lumMod val="50000"/>
                  </a:schemeClr>
                </a:solidFill>
                <a:latin typeface="French Script MT" panose="03020402040607040605" pitchFamily="66" charset="0"/>
              </a:rPr>
              <a:t> mon piano. </a:t>
            </a:r>
          </a:p>
          <a:p>
            <a:r>
              <a:rPr lang="en-GB" sz="3600" dirty="0" err="1">
                <a:solidFill>
                  <a:schemeClr val="accent1">
                    <a:lumMod val="50000"/>
                  </a:schemeClr>
                </a:solidFill>
                <a:latin typeface="French Script MT" panose="03020402040607040605" pitchFamily="66" charset="0"/>
              </a:rPr>
              <a:t>Quand</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peux</a:t>
            </a:r>
            <a:r>
              <a:rPr lang="en-GB" sz="3600" dirty="0">
                <a:solidFill>
                  <a:schemeClr val="accent1">
                    <a:lumMod val="50000"/>
                  </a:schemeClr>
                </a:solidFill>
                <a:latin typeface="French Script MT" panose="03020402040607040605" pitchFamily="66" charset="0"/>
              </a:rPr>
              <a:t>, je </a:t>
            </a:r>
            <a:r>
              <a:rPr lang="en-GB" sz="3600" dirty="0" err="1">
                <a:solidFill>
                  <a:schemeClr val="accent1">
                    <a:lumMod val="50000"/>
                  </a:schemeClr>
                </a:solidFill>
                <a:latin typeface="French Script MT" panose="03020402040607040605" pitchFamily="66" charset="0"/>
              </a:rPr>
              <a:t>pratique</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tous</a:t>
            </a:r>
            <a:r>
              <a:rPr lang="en-GB" sz="3600" dirty="0">
                <a:solidFill>
                  <a:schemeClr val="accent1">
                    <a:lumMod val="50000"/>
                  </a:schemeClr>
                </a:solidFill>
                <a:latin typeface="French Script MT" panose="03020402040607040605" pitchFamily="66" charset="0"/>
              </a:rPr>
              <a:t> les </a:t>
            </a:r>
            <a:r>
              <a:rPr lang="en-GB" sz="3600" dirty="0" err="1">
                <a:solidFill>
                  <a:schemeClr val="accent1">
                    <a:lumMod val="50000"/>
                  </a:schemeClr>
                </a:solidFill>
                <a:latin typeface="French Script MT" panose="03020402040607040605" pitchFamily="66" charset="0"/>
              </a:rPr>
              <a:t>jours</a:t>
            </a:r>
            <a:r>
              <a:rPr lang="en-GB" sz="3600" dirty="0">
                <a:solidFill>
                  <a:schemeClr val="accent1">
                    <a:lumMod val="50000"/>
                  </a:schemeClr>
                </a:solidFill>
                <a:latin typeface="French Script MT" panose="03020402040607040605" pitchFamily="66" charset="0"/>
              </a:rPr>
              <a:t>. </a:t>
            </a:r>
            <a:r>
              <a:rPr lang="en-GB" sz="3600" dirty="0" err="1">
                <a:solidFill>
                  <a:schemeClr val="accent1">
                    <a:lumMod val="50000"/>
                  </a:schemeClr>
                </a:solidFill>
                <a:latin typeface="French Script MT" panose="03020402040607040605" pitchFamily="66" charset="0"/>
              </a:rPr>
              <a:t>Ça</a:t>
            </a:r>
            <a:r>
              <a:rPr lang="en-GB" sz="3600" dirty="0">
                <a:solidFill>
                  <a:schemeClr val="accent1">
                    <a:lumMod val="50000"/>
                  </a:schemeClr>
                </a:solidFill>
                <a:latin typeface="French Script MT" panose="03020402040607040605" pitchFamily="66" charset="0"/>
              </a:rPr>
              <a:t> aide </a:t>
            </a:r>
            <a:r>
              <a:rPr lang="fr-FR" sz="3600" dirty="0">
                <a:solidFill>
                  <a:schemeClr val="accent1">
                    <a:lumMod val="50000"/>
                  </a:schemeClr>
                </a:solidFill>
                <a:latin typeface="French Script MT" panose="03020402040607040605" pitchFamily="66" charset="0"/>
              </a:rPr>
              <a:t>à </a:t>
            </a:r>
            <a:r>
              <a:rPr lang="en-US" sz="3600" dirty="0" err="1">
                <a:solidFill>
                  <a:schemeClr val="accent1">
                    <a:lumMod val="50000"/>
                  </a:schemeClr>
                </a:solidFill>
                <a:latin typeface="French Script MT" panose="03020402040607040605" pitchFamily="66" charset="0"/>
              </a:rPr>
              <a:t>éviter</a:t>
            </a:r>
            <a:r>
              <a:rPr lang="en-GB" sz="3600" dirty="0">
                <a:solidFill>
                  <a:schemeClr val="accent1">
                    <a:lumMod val="50000"/>
                  </a:schemeClr>
                </a:solidFill>
                <a:latin typeface="French Script MT" panose="03020402040607040605" pitchFamily="66" charset="0"/>
              </a:rPr>
              <a:t> le stress !</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compte</a:t>
            </a:r>
            <a:r>
              <a:rPr lang="en-GB" sz="3600" dirty="0">
                <a:solidFill>
                  <a:schemeClr val="accent1">
                    <a:lumMod val="50000"/>
                  </a:schemeClr>
                </a:solidFill>
                <a:latin typeface="French Script MT" panose="03020402040607040605" pitchFamily="66" charset="0"/>
              </a:rPr>
              <a:t> passer mon </a:t>
            </a:r>
            <a:r>
              <a:rPr lang="en-GB" sz="3600" dirty="0" err="1">
                <a:solidFill>
                  <a:schemeClr val="accent1">
                    <a:lumMod val="50000"/>
                  </a:schemeClr>
                </a:solidFill>
                <a:latin typeface="French Script MT" panose="03020402040607040605" pitchFamily="66" charset="0"/>
              </a:rPr>
              <a:t>examen</a:t>
            </a:r>
            <a:r>
              <a:rPr lang="en-GB" sz="3600" dirty="0">
                <a:solidFill>
                  <a:schemeClr val="accent1">
                    <a:lumMod val="50000"/>
                  </a:schemeClr>
                </a:solidFill>
                <a:latin typeface="French Script MT" panose="03020402040607040605" pitchFamily="66" charset="0"/>
              </a:rPr>
              <a:t>*</a:t>
            </a:r>
            <a:r>
              <a:rPr lang="en-GB" sz="3600" dirty="0" err="1">
                <a:solidFill>
                  <a:schemeClr val="accent1">
                    <a:lumMod val="50000"/>
                  </a:schemeClr>
                </a:solidFill>
                <a:latin typeface="French Script MT" panose="03020402040607040605" pitchFamily="66" charset="0"/>
              </a:rPr>
              <a:t>bientôt</a:t>
            </a:r>
            <a:r>
              <a:rPr lang="en-GB" sz="3600" dirty="0">
                <a:solidFill>
                  <a:schemeClr val="accent1">
                    <a:lumMod val="50000"/>
                  </a:schemeClr>
                </a:solidFill>
                <a:latin typeface="French Script MT" panose="03020402040607040605" pitchFamily="66" charset="0"/>
              </a:rPr>
              <a:t>.</a:t>
            </a:r>
          </a:p>
          <a:p>
            <a:r>
              <a:rPr lang="en-GB" sz="3600" dirty="0">
                <a:solidFill>
                  <a:schemeClr val="accent1">
                    <a:lumMod val="50000"/>
                  </a:schemeClr>
                </a:solidFill>
                <a:latin typeface="French Script MT" panose="03020402040607040605" pitchFamily="66" charset="0"/>
              </a:rPr>
              <a:t>Je </a:t>
            </a:r>
            <a:r>
              <a:rPr lang="en-GB" sz="3600" dirty="0" err="1">
                <a:solidFill>
                  <a:schemeClr val="accent1">
                    <a:lumMod val="50000"/>
                  </a:schemeClr>
                </a:solidFill>
                <a:latin typeface="French Script MT" panose="03020402040607040605" pitchFamily="66" charset="0"/>
              </a:rPr>
              <a:t>souhaite</a:t>
            </a:r>
            <a:r>
              <a:rPr lang="en-GB" sz="3600" dirty="0">
                <a:solidFill>
                  <a:schemeClr val="accent1">
                    <a:lumMod val="50000"/>
                  </a:schemeClr>
                </a:solidFill>
                <a:latin typeface="French Script MT" panose="03020402040607040605" pitchFamily="66" charset="0"/>
              </a:rPr>
              <a:t> donner un concert un jour !</a:t>
            </a:r>
          </a:p>
        </p:txBody>
      </p:sp>
      <p:sp>
        <p:nvSpPr>
          <p:cNvPr id="2" name="Rounded Rectangle 46">
            <a:extLst>
              <a:ext uri="{FF2B5EF4-FFF2-40B4-BE49-F238E27FC236}">
                <a16:creationId xmlns:a16="http://schemas.microsoft.com/office/drawing/2014/main" id="{6DD8F7C3-9235-4E4A-8984-E74C93EB4927}"/>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DC97B713-38BA-479D-AEE3-7E3A9FFEE837}"/>
              </a:ext>
            </a:extLst>
          </p:cNvPr>
          <p:cNvSpPr txBox="1"/>
          <p:nvPr/>
        </p:nvSpPr>
        <p:spPr>
          <a:xfrm>
            <a:off x="167970" y="1339008"/>
            <a:ext cx="6833937" cy="461665"/>
          </a:xfrm>
          <a:prstGeom prst="rect">
            <a:avLst/>
          </a:prstGeom>
          <a:noFill/>
        </p:spPr>
        <p:txBody>
          <a:bodyPr wrap="square" rtlCol="0">
            <a:spAutoFit/>
          </a:bodyPr>
          <a:lstStyle/>
          <a:p>
            <a:pPr algn="l"/>
            <a:r>
              <a:rPr lang="en-GB" sz="2400" dirty="0" err="1">
                <a:solidFill>
                  <a:schemeClr val="accent5">
                    <a:lumMod val="50000"/>
                  </a:schemeClr>
                </a:solidFill>
              </a:rPr>
              <a:t>Léa</a:t>
            </a:r>
            <a:r>
              <a:rPr lang="en-GB" sz="2400" dirty="0">
                <a:solidFill>
                  <a:schemeClr val="accent5">
                    <a:lumMod val="50000"/>
                  </a:schemeClr>
                </a:solidFill>
              </a:rPr>
              <a:t> is talking about her life.</a:t>
            </a:r>
          </a:p>
        </p:txBody>
      </p:sp>
    </p:spTree>
    <p:extLst>
      <p:ext uri="{BB962C8B-B14F-4D97-AF65-F5344CB8AC3E}">
        <p14:creationId xmlns:p14="http://schemas.microsoft.com/office/powerpoint/2010/main" val="212423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À toi !</a:t>
            </a:r>
            <a:endParaRPr lang="en-GB" sz="3600" b="1"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8640" y="-367454"/>
            <a:ext cx="2743332" cy="2743332"/>
          </a:xfrm>
          <a:prstGeom prst="rect">
            <a:avLst/>
          </a:prstGeom>
        </p:spPr>
      </p:pic>
      <p:sp>
        <p:nvSpPr>
          <p:cNvPr id="12" name="TextBox 11"/>
          <p:cNvSpPr txBox="1"/>
          <p:nvPr/>
        </p:nvSpPr>
        <p:spPr>
          <a:xfrm>
            <a:off x="6523811" y="2164202"/>
            <a:ext cx="5221731" cy="461665"/>
          </a:xfrm>
          <a:prstGeom prst="rect">
            <a:avLst/>
          </a:prstGeom>
          <a:noFill/>
        </p:spPr>
        <p:txBody>
          <a:bodyPr wrap="square" rtlCol="0">
            <a:spAutoFit/>
          </a:bodyPr>
          <a:lstStyle/>
          <a:p>
            <a:endParaRPr lang="en-US" sz="2400" dirty="0">
              <a:solidFill>
                <a:srgbClr val="4472C4">
                  <a:lumMod val="50000"/>
                </a:srgbClr>
              </a:solidFill>
            </a:endParaRPr>
          </a:p>
        </p:txBody>
      </p:sp>
      <p:sp>
        <p:nvSpPr>
          <p:cNvPr id="11" name="TextBox 10"/>
          <p:cNvSpPr txBox="1"/>
          <p:nvPr/>
        </p:nvSpPr>
        <p:spPr>
          <a:xfrm>
            <a:off x="625640" y="2395034"/>
            <a:ext cx="4639743" cy="3416320"/>
          </a:xfrm>
          <a:prstGeom prst="rect">
            <a:avLst/>
          </a:prstGeom>
          <a:noFill/>
        </p:spPr>
        <p:txBody>
          <a:bodyPr wrap="square" rtlCol="0">
            <a:spAutoFit/>
          </a:bodyPr>
          <a:lstStyle/>
          <a:p>
            <a:r>
              <a:rPr lang="en-US" sz="2400" b="1" dirty="0" err="1">
                <a:solidFill>
                  <a:srgbClr val="4472C4">
                    <a:lumMod val="50000"/>
                  </a:srgbClr>
                </a:solidFill>
              </a:rPr>
              <a:t>Exemples</a:t>
            </a:r>
            <a:r>
              <a:rPr lang="en-US" sz="2400" b="1" dirty="0">
                <a:solidFill>
                  <a:srgbClr val="4472C4">
                    <a:lumMod val="50000"/>
                  </a:srgbClr>
                </a:solidFill>
              </a:rPr>
              <a:t>:</a:t>
            </a:r>
          </a:p>
          <a:p>
            <a:r>
              <a:rPr lang="en-US" sz="2400" dirty="0" err="1">
                <a:solidFill>
                  <a:srgbClr val="4472C4">
                    <a:lumMod val="50000"/>
                  </a:srgbClr>
                </a:solidFill>
              </a:rPr>
              <a:t>parler</a:t>
            </a:r>
            <a:r>
              <a:rPr lang="en-US" sz="2400" dirty="0">
                <a:solidFill>
                  <a:srgbClr val="4472C4">
                    <a:lumMod val="50000"/>
                  </a:srgbClr>
                </a:solidFill>
              </a:rPr>
              <a:t>, </a:t>
            </a:r>
            <a:r>
              <a:rPr lang="en-US" sz="2400" dirty="0" err="1">
                <a:solidFill>
                  <a:srgbClr val="4472C4">
                    <a:lumMod val="50000"/>
                  </a:srgbClr>
                </a:solidFill>
              </a:rPr>
              <a:t>rester</a:t>
            </a:r>
            <a:r>
              <a:rPr lang="en-US" sz="2400" dirty="0">
                <a:solidFill>
                  <a:srgbClr val="4472C4">
                    <a:lumMod val="50000"/>
                  </a:srgbClr>
                </a:solidFill>
              </a:rPr>
              <a:t>, demander, donner, </a:t>
            </a:r>
            <a:r>
              <a:rPr lang="en-US" sz="2400" dirty="0" err="1">
                <a:solidFill>
                  <a:srgbClr val="4472C4">
                    <a:lumMod val="50000"/>
                  </a:srgbClr>
                </a:solidFill>
              </a:rPr>
              <a:t>montrer</a:t>
            </a:r>
            <a:r>
              <a:rPr lang="en-US" sz="2400" dirty="0">
                <a:solidFill>
                  <a:srgbClr val="4472C4">
                    <a:lumMod val="50000"/>
                  </a:srgbClr>
                </a:solidFill>
              </a:rPr>
              <a:t>, </a:t>
            </a:r>
            <a:r>
              <a:rPr lang="en-US" sz="2400" dirty="0" err="1">
                <a:solidFill>
                  <a:srgbClr val="4472C4">
                    <a:lumMod val="50000"/>
                  </a:srgbClr>
                </a:solidFill>
              </a:rPr>
              <a:t>penser</a:t>
            </a:r>
            <a:r>
              <a:rPr lang="en-US" sz="2400" dirty="0">
                <a:solidFill>
                  <a:srgbClr val="4472C4">
                    <a:lumMod val="50000"/>
                  </a:srgbClr>
                </a:solidFill>
              </a:rPr>
              <a:t>, arriver, marcher, </a:t>
            </a:r>
            <a:r>
              <a:rPr lang="en-US" sz="2400" dirty="0" err="1">
                <a:solidFill>
                  <a:srgbClr val="4472C4">
                    <a:lumMod val="50000"/>
                  </a:srgbClr>
                </a:solidFill>
              </a:rPr>
              <a:t>étudier</a:t>
            </a:r>
            <a:r>
              <a:rPr lang="en-US" sz="2400" dirty="0">
                <a:solidFill>
                  <a:srgbClr val="4472C4">
                    <a:lumMod val="50000"/>
                  </a:srgbClr>
                </a:solidFill>
              </a:rPr>
              <a:t>, </a:t>
            </a:r>
            <a:r>
              <a:rPr lang="en-US" sz="2400" dirty="0" err="1">
                <a:solidFill>
                  <a:srgbClr val="4472C4">
                    <a:lumMod val="50000"/>
                  </a:srgbClr>
                </a:solidFill>
              </a:rPr>
              <a:t>travailler</a:t>
            </a:r>
            <a:r>
              <a:rPr lang="en-US" sz="2400" dirty="0">
                <a:solidFill>
                  <a:srgbClr val="4472C4">
                    <a:lumMod val="50000"/>
                  </a:srgbClr>
                </a:solidFill>
              </a:rPr>
              <a:t>, </a:t>
            </a:r>
            <a:r>
              <a:rPr lang="en-US" sz="2400" dirty="0" err="1">
                <a:solidFill>
                  <a:srgbClr val="4472C4">
                    <a:lumMod val="50000"/>
                  </a:srgbClr>
                </a:solidFill>
              </a:rPr>
              <a:t>habiter</a:t>
            </a:r>
            <a:r>
              <a:rPr lang="en-US" sz="2400" dirty="0">
                <a:solidFill>
                  <a:srgbClr val="4472C4">
                    <a:lumMod val="50000"/>
                  </a:srgbClr>
                </a:solidFill>
              </a:rPr>
              <a:t>, </a:t>
            </a:r>
            <a:r>
              <a:rPr lang="en-US" sz="2400" dirty="0" err="1">
                <a:solidFill>
                  <a:srgbClr val="4472C4">
                    <a:lumMod val="50000"/>
                  </a:srgbClr>
                </a:solidFill>
              </a:rPr>
              <a:t>ressembler</a:t>
            </a:r>
            <a:r>
              <a:rPr lang="en-US" sz="2400" dirty="0">
                <a:solidFill>
                  <a:srgbClr val="4472C4">
                    <a:lumMod val="50000"/>
                  </a:srgbClr>
                </a:solidFill>
              </a:rPr>
              <a:t>, </a:t>
            </a:r>
            <a:r>
              <a:rPr lang="en-US" sz="2400" dirty="0" err="1">
                <a:solidFill>
                  <a:srgbClr val="4472C4">
                    <a:lumMod val="50000"/>
                  </a:srgbClr>
                </a:solidFill>
              </a:rPr>
              <a:t>écouter</a:t>
            </a:r>
            <a:r>
              <a:rPr lang="en-US" sz="2400" dirty="0">
                <a:solidFill>
                  <a:srgbClr val="4472C4">
                    <a:lumMod val="50000"/>
                  </a:srgbClr>
                </a:solidFill>
              </a:rPr>
              <a:t>, </a:t>
            </a:r>
            <a:r>
              <a:rPr lang="en-US" sz="2400" dirty="0" err="1">
                <a:solidFill>
                  <a:srgbClr val="4472C4">
                    <a:lumMod val="50000"/>
                  </a:srgbClr>
                </a:solidFill>
              </a:rPr>
              <a:t>chercher</a:t>
            </a:r>
            <a:r>
              <a:rPr lang="en-US" sz="2400" dirty="0">
                <a:solidFill>
                  <a:srgbClr val="4472C4">
                    <a:lumMod val="50000"/>
                  </a:srgbClr>
                </a:solidFill>
              </a:rPr>
              <a:t>, </a:t>
            </a:r>
            <a:r>
              <a:rPr lang="en-US" sz="2400" dirty="0" err="1">
                <a:solidFill>
                  <a:srgbClr val="4472C4">
                    <a:lumMod val="50000"/>
                  </a:srgbClr>
                </a:solidFill>
              </a:rPr>
              <a:t>regarder</a:t>
            </a:r>
            <a:r>
              <a:rPr lang="en-US" sz="2400" dirty="0">
                <a:solidFill>
                  <a:srgbClr val="4472C4">
                    <a:lumMod val="50000"/>
                  </a:srgbClr>
                </a:solidFill>
              </a:rPr>
              <a:t>, </a:t>
            </a:r>
            <a:r>
              <a:rPr lang="en-US" sz="2400" dirty="0" err="1">
                <a:solidFill>
                  <a:srgbClr val="4472C4">
                    <a:lumMod val="50000"/>
                  </a:srgbClr>
                </a:solidFill>
              </a:rPr>
              <a:t>jouer</a:t>
            </a:r>
            <a:r>
              <a:rPr lang="en-US" sz="2400" dirty="0">
                <a:solidFill>
                  <a:srgbClr val="4472C4">
                    <a:lumMod val="50000"/>
                  </a:srgbClr>
                </a:solidFill>
              </a:rPr>
              <a:t>, manger, </a:t>
            </a:r>
            <a:r>
              <a:rPr lang="en-US" sz="2400" dirty="0" err="1">
                <a:solidFill>
                  <a:srgbClr val="4472C4">
                    <a:lumMod val="50000"/>
                  </a:srgbClr>
                </a:solidFill>
              </a:rPr>
              <a:t>gagner</a:t>
            </a:r>
            <a:endParaRPr lang="en-US" sz="2400" dirty="0">
              <a:solidFill>
                <a:srgbClr val="4472C4">
                  <a:lumMod val="50000"/>
                </a:srgbClr>
              </a:solidFill>
            </a:endParaRPr>
          </a:p>
          <a:p>
            <a:endParaRPr lang="en-US" sz="2400" b="1" dirty="0">
              <a:solidFill>
                <a:srgbClr val="4472C4">
                  <a:lumMod val="50000"/>
                </a:srgbClr>
              </a:solidFill>
            </a:endParaRPr>
          </a:p>
          <a:p>
            <a:endParaRPr lang="en-GB" sz="2400" dirty="0">
              <a:solidFill>
                <a:schemeClr val="accent5">
                  <a:lumMod val="50000"/>
                </a:schemeClr>
              </a:solidFill>
            </a:endParaRPr>
          </a:p>
        </p:txBody>
      </p:sp>
      <p:sp>
        <p:nvSpPr>
          <p:cNvPr id="6" name="Rounded Rectangle 46">
            <a:extLst>
              <a:ext uri="{FF2B5EF4-FFF2-40B4-BE49-F238E27FC236}">
                <a16:creationId xmlns:a16="http://schemas.microsoft.com/office/drawing/2014/main" id="{5B5E6002-807A-45B8-9511-F3300D99009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EB145FC-BDBD-4203-A670-DF7AABEB8B8B}"/>
              </a:ext>
            </a:extLst>
          </p:cNvPr>
          <p:cNvSpPr txBox="1"/>
          <p:nvPr/>
        </p:nvSpPr>
        <p:spPr>
          <a:xfrm>
            <a:off x="167970" y="1339008"/>
            <a:ext cx="7380670" cy="461665"/>
          </a:xfrm>
          <a:prstGeom prst="rect">
            <a:avLst/>
          </a:prstGeom>
          <a:noFill/>
        </p:spPr>
        <p:txBody>
          <a:bodyPr wrap="square" rtlCol="0">
            <a:spAutoFit/>
          </a:bodyPr>
          <a:lstStyle/>
          <a:p>
            <a:r>
              <a:rPr lang="en-GB" sz="2400" dirty="0" err="1">
                <a:solidFill>
                  <a:schemeClr val="accent5">
                    <a:lumMod val="50000"/>
                  </a:schemeClr>
                </a:solidFill>
              </a:rPr>
              <a:t>Écris</a:t>
            </a:r>
            <a:r>
              <a:rPr lang="en-GB" sz="2400" dirty="0">
                <a:solidFill>
                  <a:schemeClr val="accent5">
                    <a:lumMod val="50000"/>
                  </a:schemeClr>
                </a:solidFill>
              </a:rPr>
              <a:t> 10 phrases sur ta vie. Utilise les </a:t>
            </a:r>
            <a:r>
              <a:rPr lang="en-GB" sz="2400" dirty="0" err="1">
                <a:solidFill>
                  <a:schemeClr val="accent5">
                    <a:lumMod val="50000"/>
                  </a:schemeClr>
                </a:solidFill>
              </a:rPr>
              <a:t>verbes</a:t>
            </a:r>
            <a:r>
              <a:rPr lang="en-GB" sz="2400" dirty="0">
                <a:solidFill>
                  <a:schemeClr val="accent5">
                    <a:lumMod val="50000"/>
                  </a:schemeClr>
                </a:solidFill>
              </a:rPr>
              <a:t> -ER !</a:t>
            </a:r>
          </a:p>
        </p:txBody>
      </p:sp>
    </p:spTree>
    <p:extLst>
      <p:ext uri="{BB962C8B-B14F-4D97-AF65-F5344CB8AC3E}">
        <p14:creationId xmlns:p14="http://schemas.microsoft.com/office/powerpoint/2010/main" val="1317382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320478" cy="1062010"/>
          </a:xfrm>
        </p:spPr>
        <p:txBody>
          <a:bodyPr>
            <a:normAutofit fontScale="90000"/>
          </a:bodyPr>
          <a:lstStyle/>
          <a:p>
            <a:pPr algn="l"/>
            <a:r>
              <a:rPr lang="en-GB" sz="4000" b="1" dirty="0">
                <a:solidFill>
                  <a:prstClr val="white"/>
                </a:solidFill>
              </a:rPr>
              <a:t>What happens and doesn’t happen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519159" cy="886062"/>
          </a:xfrm>
        </p:spPr>
        <p:txBody>
          <a:bodyPr>
            <a:noAutofit/>
          </a:bodyPr>
          <a:lstStyle/>
          <a:p>
            <a:pPr algn="l"/>
            <a:r>
              <a:rPr lang="en-GB" sz="3000" dirty="0">
                <a:solidFill>
                  <a:prstClr val="white"/>
                </a:solidFill>
              </a:rPr>
              <a:t>Revision of present tense of regular -ER verbs </a:t>
            </a:r>
          </a:p>
          <a:p>
            <a:pPr algn="l"/>
            <a:r>
              <a:rPr lang="en-GB" sz="3000" dirty="0">
                <a:solidFill>
                  <a:prstClr val="white"/>
                </a:solidFill>
              </a:rPr>
              <a:t>à with certain verbs</a:t>
            </a:r>
          </a:p>
          <a:p>
            <a:pPr algn="l"/>
            <a:r>
              <a:rPr lang="en-GB" sz="3000" dirty="0">
                <a:solidFill>
                  <a:prstClr val="white"/>
                </a:solidFill>
              </a:rPr>
              <a:t>Consolidating SSC [um/un]</a:t>
            </a:r>
          </a:p>
          <a:p>
            <a:endParaRPr lang="en-US" dirty="0"/>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7" name="Title 3">
            <a:extLst>
              <a:ext uri="{FF2B5EF4-FFF2-40B4-BE49-F238E27FC236}">
                <a16:creationId xmlns:a16="http://schemas.microsoft.com/office/drawing/2014/main" id="{1B144BBD-8859-4CBB-8EED-058AA73B8D02}"/>
              </a:ext>
            </a:extLst>
          </p:cNvPr>
          <p:cNvSpPr txBox="1">
            <a:spLocks/>
          </p:cNvSpPr>
          <p:nvPr/>
        </p:nvSpPr>
        <p:spPr>
          <a:xfrm>
            <a:off x="201490" y="4793586"/>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Week 7 - Lesson </a:t>
            </a:r>
            <a:r>
              <a:rPr lang="en-GB" sz="2000" noProof="0" dirty="0">
                <a:solidFill>
                  <a:prstClr val="white"/>
                </a:solidFill>
                <a:latin typeface="Century Gothic" panose="020B0502020202020204" pitchFamily="34" charset="0"/>
              </a:rPr>
              <a:t>14</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2" name="Title 3">
            <a:extLst>
              <a:ext uri="{FF2B5EF4-FFF2-40B4-BE49-F238E27FC236}">
                <a16:creationId xmlns:a16="http://schemas.microsoft.com/office/drawing/2014/main" id="{800EEDDF-3FDE-4F84-81F4-1047E5A5A119}"/>
              </a:ext>
            </a:extLst>
          </p:cNvPr>
          <p:cNvSpPr txBox="1">
            <a:spLocks/>
          </p:cNvSpPr>
          <p:nvPr/>
        </p:nvSpPr>
        <p:spPr>
          <a:xfrm>
            <a:off x="183155" y="5594436"/>
            <a:ext cx="4097646"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Natalie Finlayson</a:t>
            </a:r>
          </a:p>
          <a:p>
            <a:pPr>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09/07/21</a:t>
            </a:r>
          </a:p>
        </p:txBody>
      </p:sp>
    </p:spTree>
    <p:extLst>
      <p:ext uri="{BB962C8B-B14F-4D97-AF65-F5344CB8AC3E}">
        <p14:creationId xmlns:p14="http://schemas.microsoft.com/office/powerpoint/2010/main" val="3629599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7" name="TextBox 16">
            <a:hlinkClick r:id="" action="ppaction://noaction">
              <a:snd r:embed="rId4" name="emprunter.wav"/>
            </a:hlinkClick>
            <a:extLst>
              <a:ext uri="{FF2B5EF4-FFF2-40B4-BE49-F238E27FC236}">
                <a16:creationId xmlns:a16="http://schemas.microsoft.com/office/drawing/2014/main" id="{55F76293-F036-D943-9EC1-F5857D9662CB}"/>
              </a:ext>
            </a:extLst>
          </p:cNvPr>
          <p:cNvSpPr txBox="1"/>
          <p:nvPr/>
        </p:nvSpPr>
        <p:spPr>
          <a:xfrm>
            <a:off x="180001" y="129600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TextBox 2">
            <a:hlinkClick r:id="" action="ppaction://noaction">
              <a:snd r:embed="rId5" name="jungle.wav"/>
            </a:hlinkClick>
            <a:extLst>
              <a:ext uri="{FF2B5EF4-FFF2-40B4-BE49-F238E27FC236}">
                <a16:creationId xmlns:a16="http://schemas.microsoft.com/office/drawing/2014/main" id="{380E4AAB-DD0C-4885-806B-12B1406441DC}"/>
              </a:ext>
            </a:extLst>
          </p:cNvPr>
          <p:cNvSpPr txBox="1"/>
          <p:nvPr/>
        </p:nvSpPr>
        <p:spPr>
          <a:xfrm>
            <a:off x="264310" y="335824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gle</a:t>
            </a:r>
          </a:p>
        </p:txBody>
      </p:sp>
      <p:sp>
        <p:nvSpPr>
          <p:cNvPr id="20" name="TextBox 19">
            <a:hlinkClick r:id="" action="ppaction://noaction">
              <a:snd r:embed="rId6" name="quelqu'un.wav"/>
            </a:hlinkClick>
            <a:extLst>
              <a:ext uri="{FF2B5EF4-FFF2-40B4-BE49-F238E27FC236}">
                <a16:creationId xmlns:a16="http://schemas.microsoft.com/office/drawing/2014/main" id="{C7836F60-9CA4-4C47-B435-73AB427B0FCA}"/>
              </a:ext>
            </a:extLst>
          </p:cNvPr>
          <p:cNvSpPr txBox="1"/>
          <p:nvPr/>
        </p:nvSpPr>
        <p:spPr>
          <a:xfrm>
            <a:off x="2077217" y="426890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quelqu’</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7" name="opportun.wav"/>
            </a:hlinkClick>
            <a:extLst>
              <a:ext uri="{FF2B5EF4-FFF2-40B4-BE49-F238E27FC236}">
                <a16:creationId xmlns:a16="http://schemas.microsoft.com/office/drawing/2014/main" id="{F3E88548-39BE-4048-B30C-1DB2CF1F947E}"/>
              </a:ext>
            </a:extLst>
          </p:cNvPr>
          <p:cNvSpPr txBox="1"/>
          <p:nvPr/>
        </p:nvSpPr>
        <p:spPr>
          <a:xfrm>
            <a:off x="6367234" y="238198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opport</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8" name="lundi.wav"/>
            </a:hlinkClick>
            <a:extLst>
              <a:ext uri="{FF2B5EF4-FFF2-40B4-BE49-F238E27FC236}">
                <a16:creationId xmlns:a16="http://schemas.microsoft.com/office/drawing/2014/main" id="{BC7112E9-1FDE-42D4-90C3-8D33F99270D5}"/>
              </a:ext>
            </a:extLst>
          </p:cNvPr>
          <p:cNvSpPr txBox="1"/>
          <p:nvPr/>
        </p:nvSpPr>
        <p:spPr>
          <a:xfrm>
            <a:off x="4213551" y="1377496"/>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9" name="aucun.wav"/>
            </a:hlinkClick>
            <a:extLst>
              <a:ext uri="{FF2B5EF4-FFF2-40B4-BE49-F238E27FC236}">
                <a16:creationId xmlns:a16="http://schemas.microsoft.com/office/drawing/2014/main" id="{85718E82-8FF1-4960-8EFE-ECD15C888D85}"/>
              </a:ext>
            </a:extLst>
          </p:cNvPr>
          <p:cNvSpPr txBox="1"/>
          <p:nvPr/>
        </p:nvSpPr>
        <p:spPr>
          <a:xfrm>
            <a:off x="7142894" y="130037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hlinkClick r:id="" action="ppaction://noaction">
              <a:snd r:embed="rId10" name="chacun.wav"/>
            </a:hlinkClick>
            <a:extLst>
              <a:ext uri="{FF2B5EF4-FFF2-40B4-BE49-F238E27FC236}">
                <a16:creationId xmlns:a16="http://schemas.microsoft.com/office/drawing/2014/main" id="{EDD20C88-7914-47F0-BD8E-CBDE5D6CB458}"/>
              </a:ext>
            </a:extLst>
          </p:cNvPr>
          <p:cNvSpPr txBox="1"/>
          <p:nvPr/>
        </p:nvSpPr>
        <p:spPr>
          <a:xfrm>
            <a:off x="103673" y="5131255"/>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1" name="commun.wav"/>
            </a:hlinkClick>
            <a:extLst>
              <a:ext uri="{FF2B5EF4-FFF2-40B4-BE49-F238E27FC236}">
                <a16:creationId xmlns:a16="http://schemas.microsoft.com/office/drawing/2014/main" id="{1CEB2194-BE48-42AA-B9AC-E8AA1B96A1E8}"/>
              </a:ext>
            </a:extLst>
          </p:cNvPr>
          <p:cNvSpPr txBox="1"/>
          <p:nvPr/>
        </p:nvSpPr>
        <p:spPr>
          <a:xfrm>
            <a:off x="2294131" y="237602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2" name="parfum.wav"/>
            </a:hlinkClick>
            <a:extLst>
              <a:ext uri="{FF2B5EF4-FFF2-40B4-BE49-F238E27FC236}">
                <a16:creationId xmlns:a16="http://schemas.microsoft.com/office/drawing/2014/main" id="{A29DD2D8-C692-4A79-A49D-9B781F14F73F}"/>
              </a:ext>
            </a:extLst>
          </p:cNvPr>
          <p:cNvSpPr txBox="1"/>
          <p:nvPr/>
        </p:nvSpPr>
        <p:spPr>
          <a:xfrm>
            <a:off x="5356979" y="552335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parf</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um</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Speech Bubble: Rectangle 34">
            <a:extLst>
              <a:ext uri="{FF2B5EF4-FFF2-40B4-BE49-F238E27FC236}">
                <a16:creationId xmlns:a16="http://schemas.microsoft.com/office/drawing/2014/main" id="{6A6ADAE9-ACB2-4773-BE46-6651B0AA965E}"/>
              </a:ext>
            </a:extLst>
          </p:cNvPr>
          <p:cNvSpPr/>
          <p:nvPr/>
        </p:nvSpPr>
        <p:spPr>
          <a:xfrm>
            <a:off x="7117762" y="3643931"/>
            <a:ext cx="2893400" cy="1355112"/>
          </a:xfrm>
          <a:prstGeom prst="wedgeRectCallout">
            <a:avLst>
              <a:gd name="adj1" fmla="val -37849"/>
              <a:gd name="adj2" fmla="val 9661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um</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very</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rare but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should</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still</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aware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of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Tennis Ball Clip Art">
            <a:extLst>
              <a:ext uri="{FF2B5EF4-FFF2-40B4-BE49-F238E27FC236}">
                <a16:creationId xmlns:a16="http://schemas.microsoft.com/office/drawing/2014/main" id="{63277095-F659-4F1D-AA48-E7123EA31AB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80166" y="379910"/>
            <a:ext cx="928431" cy="90057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267723E-6DAC-4239-B94F-AEA8784FE857}"/>
              </a:ext>
            </a:extLst>
          </p:cNvPr>
          <p:cNvSpPr txBox="1"/>
          <p:nvPr/>
        </p:nvSpPr>
        <p:spPr>
          <a:xfrm>
            <a:off x="1003408" y="172828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borrow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TextBox 1">
            <a:extLst>
              <a:ext uri="{FF2B5EF4-FFF2-40B4-BE49-F238E27FC236}">
                <a16:creationId xmlns:a16="http://schemas.microsoft.com/office/drawing/2014/main" id="{55F1513D-0594-4F97-A5FD-92FDAFA5288A}"/>
              </a:ext>
            </a:extLst>
          </p:cNvPr>
          <p:cNvSpPr txBox="1"/>
          <p:nvPr/>
        </p:nvSpPr>
        <p:spPr>
          <a:xfrm>
            <a:off x="2897592" y="4731145"/>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somebody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63B51007-869C-4D33-99E8-E69518483C5D}"/>
              </a:ext>
            </a:extLst>
          </p:cNvPr>
          <p:cNvSpPr txBox="1"/>
          <p:nvPr/>
        </p:nvSpPr>
        <p:spPr>
          <a:xfrm>
            <a:off x="7713389" y="174612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[none]</a:t>
            </a:r>
          </a:p>
        </p:txBody>
      </p:sp>
      <p:sp>
        <p:nvSpPr>
          <p:cNvPr id="19" name="TextBox 18">
            <a:extLst>
              <a:ext uri="{FF2B5EF4-FFF2-40B4-BE49-F238E27FC236}">
                <a16:creationId xmlns:a16="http://schemas.microsoft.com/office/drawing/2014/main" id="{D54AB033-6924-4F8C-A9CA-106E3199646F}"/>
              </a:ext>
            </a:extLst>
          </p:cNvPr>
          <p:cNvSpPr txBox="1"/>
          <p:nvPr/>
        </p:nvSpPr>
        <p:spPr>
          <a:xfrm>
            <a:off x="6999654" y="2810866"/>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appropriate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EF5A9EBD-4387-46F5-8A4F-FAECC7EF4CA8}"/>
              </a:ext>
            </a:extLst>
          </p:cNvPr>
          <p:cNvSpPr txBox="1"/>
          <p:nvPr/>
        </p:nvSpPr>
        <p:spPr>
          <a:xfrm>
            <a:off x="836062" y="559349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0C320C6A-A718-449C-BFFB-4DF1871BB274}"/>
              </a:ext>
            </a:extLst>
          </p:cNvPr>
          <p:cNvSpPr txBox="1"/>
          <p:nvPr/>
        </p:nvSpPr>
        <p:spPr>
          <a:xfrm>
            <a:off x="4986045" y="180048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[Monday]</a:t>
            </a:r>
          </a:p>
        </p:txBody>
      </p:sp>
      <p:sp>
        <p:nvSpPr>
          <p:cNvPr id="23" name="TextBox 22">
            <a:extLst>
              <a:ext uri="{FF2B5EF4-FFF2-40B4-BE49-F238E27FC236}">
                <a16:creationId xmlns:a16="http://schemas.microsoft.com/office/drawing/2014/main" id="{9DFA4738-B054-4A95-9173-5B29EAB03C11}"/>
              </a:ext>
            </a:extLst>
          </p:cNvPr>
          <p:cNvSpPr txBox="1"/>
          <p:nvPr/>
        </p:nvSpPr>
        <p:spPr>
          <a:xfrm>
            <a:off x="3210638" y="281737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common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9" name="TextBox 28">
            <a:hlinkClick r:id="" action="ppaction://noaction">
              <a:snd r:embed="rId14" name="brun.wav"/>
            </a:hlinkClick>
            <a:extLst>
              <a:ext uri="{FF2B5EF4-FFF2-40B4-BE49-F238E27FC236}">
                <a16:creationId xmlns:a16="http://schemas.microsoft.com/office/drawing/2014/main" id="{54BAD7E0-6DA4-46F1-92E0-ADB67A0038DB}"/>
              </a:ext>
            </a:extLst>
          </p:cNvPr>
          <p:cNvSpPr txBox="1"/>
          <p:nvPr/>
        </p:nvSpPr>
        <p:spPr>
          <a:xfrm>
            <a:off x="4123302" y="3514271"/>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196D3F3B-FBE5-4C9E-AD05-4FBF120E82A0}"/>
              </a:ext>
            </a:extLst>
          </p:cNvPr>
          <p:cNvSpPr txBox="1"/>
          <p:nvPr/>
        </p:nvSpPr>
        <p:spPr>
          <a:xfrm>
            <a:off x="4765785" y="3930057"/>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brown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2" descr="Tennis Ball Clip Art">
            <a:extLst>
              <a:ext uri="{FF2B5EF4-FFF2-40B4-BE49-F238E27FC236}">
                <a16:creationId xmlns:a16="http://schemas.microsoft.com/office/drawing/2014/main" id="{2A6A0FBD-225F-4740-AF83-681F4AB453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0166" y="379910"/>
            <a:ext cx="928431" cy="90057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43B896B-6DD2-4FCA-B53E-3A8BCA5E0575}"/>
              </a:ext>
            </a:extLst>
          </p:cNvPr>
          <p:cNvSpPr/>
          <p:nvPr/>
        </p:nvSpPr>
        <p:spPr>
          <a:xfrm>
            <a:off x="7148539" y="337775"/>
            <a:ext cx="133402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5B9BD5"/>
                  </a:solidFill>
                  <a:prstDash val="solid"/>
                </a:ln>
                <a:solidFill>
                  <a:srgbClr val="115076"/>
                </a:solidFill>
                <a:effectLst>
                  <a:outerShdw dist="38100" dir="2640000" algn="bl" rotWithShape="0">
                    <a:srgbClr val="5B9BD5"/>
                  </a:outerShdw>
                </a:effectLst>
                <a:uLnTx/>
                <a:uFillTx/>
                <a:latin typeface="Century Gothic" panose="020F0302020204030204"/>
                <a:ea typeface="+mn-ea"/>
                <a:cs typeface="+mn-cs"/>
              </a:rPr>
              <a:t>A-Z</a:t>
            </a:r>
          </a:p>
        </p:txBody>
      </p:sp>
      <p:sp>
        <p:nvSpPr>
          <p:cNvPr id="27" name="TextBox 26">
            <a:hlinkClick r:id="" action="ppaction://noaction">
              <a:snd r:embed="rId5" name="emprunter.wav"/>
            </a:hlinkClick>
            <a:extLst>
              <a:ext uri="{FF2B5EF4-FFF2-40B4-BE49-F238E27FC236}">
                <a16:creationId xmlns:a16="http://schemas.microsoft.com/office/drawing/2014/main" id="{0285030C-28E4-468D-BCF6-472392DD4040}"/>
              </a:ext>
            </a:extLst>
          </p:cNvPr>
          <p:cNvSpPr txBox="1"/>
          <p:nvPr/>
        </p:nvSpPr>
        <p:spPr>
          <a:xfrm>
            <a:off x="180001" y="129600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ter</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hlinkClick r:id="" action="ppaction://noaction">
              <a:snd r:embed="rId6" name="jungle.wav"/>
            </a:hlinkClick>
            <a:extLst>
              <a:ext uri="{FF2B5EF4-FFF2-40B4-BE49-F238E27FC236}">
                <a16:creationId xmlns:a16="http://schemas.microsoft.com/office/drawing/2014/main" id="{49D1E3D0-3037-4C40-9B9D-017BBDB88B75}"/>
              </a:ext>
            </a:extLst>
          </p:cNvPr>
          <p:cNvSpPr txBox="1"/>
          <p:nvPr/>
        </p:nvSpPr>
        <p:spPr>
          <a:xfrm>
            <a:off x="264310" y="335824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gle</a:t>
            </a:r>
          </a:p>
        </p:txBody>
      </p:sp>
      <p:sp>
        <p:nvSpPr>
          <p:cNvPr id="30" name="TextBox 29">
            <a:hlinkClick r:id="" action="ppaction://noaction">
              <a:snd r:embed="rId7" name="quelqu'un.wav"/>
            </a:hlinkClick>
            <a:extLst>
              <a:ext uri="{FF2B5EF4-FFF2-40B4-BE49-F238E27FC236}">
                <a16:creationId xmlns:a16="http://schemas.microsoft.com/office/drawing/2014/main" id="{4CAD5A3A-7AA7-4519-A3F2-C8334101CE57}"/>
              </a:ext>
            </a:extLst>
          </p:cNvPr>
          <p:cNvSpPr txBox="1"/>
          <p:nvPr/>
        </p:nvSpPr>
        <p:spPr>
          <a:xfrm>
            <a:off x="2077217" y="426890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quelqu’</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hlinkClick r:id="" action="ppaction://noaction">
              <a:snd r:embed="rId8" name="opportun.wav"/>
            </a:hlinkClick>
            <a:extLst>
              <a:ext uri="{FF2B5EF4-FFF2-40B4-BE49-F238E27FC236}">
                <a16:creationId xmlns:a16="http://schemas.microsoft.com/office/drawing/2014/main" id="{30908C23-7229-4041-B50E-EF804EA260A1}"/>
              </a:ext>
            </a:extLst>
          </p:cNvPr>
          <p:cNvSpPr txBox="1"/>
          <p:nvPr/>
        </p:nvSpPr>
        <p:spPr>
          <a:xfrm>
            <a:off x="6367234" y="238198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opport</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9" name="lundi.wav"/>
            </a:hlinkClick>
            <a:extLst>
              <a:ext uri="{FF2B5EF4-FFF2-40B4-BE49-F238E27FC236}">
                <a16:creationId xmlns:a16="http://schemas.microsoft.com/office/drawing/2014/main" id="{2AF159CB-8F79-448E-856D-880FE65E38E8}"/>
              </a:ext>
            </a:extLst>
          </p:cNvPr>
          <p:cNvSpPr txBox="1"/>
          <p:nvPr/>
        </p:nvSpPr>
        <p:spPr>
          <a:xfrm>
            <a:off x="4213551" y="1377496"/>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hlinkClick r:id="" action="ppaction://noaction">
              <a:snd r:embed="rId10" name="aucun.wav"/>
            </a:hlinkClick>
            <a:extLst>
              <a:ext uri="{FF2B5EF4-FFF2-40B4-BE49-F238E27FC236}">
                <a16:creationId xmlns:a16="http://schemas.microsoft.com/office/drawing/2014/main" id="{1A4B90CE-C0AD-4346-BA23-3BFE55BE5EEB}"/>
              </a:ext>
            </a:extLst>
          </p:cNvPr>
          <p:cNvSpPr txBox="1"/>
          <p:nvPr/>
        </p:nvSpPr>
        <p:spPr>
          <a:xfrm>
            <a:off x="7142894" y="1300370"/>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hlinkClick r:id="" action="ppaction://noaction">
              <a:snd r:embed="rId11" name="chacun.wav"/>
            </a:hlinkClick>
            <a:extLst>
              <a:ext uri="{FF2B5EF4-FFF2-40B4-BE49-F238E27FC236}">
                <a16:creationId xmlns:a16="http://schemas.microsoft.com/office/drawing/2014/main" id="{7555B1C4-A818-4D8C-A9A6-E36111465C3E}"/>
              </a:ext>
            </a:extLst>
          </p:cNvPr>
          <p:cNvSpPr txBox="1"/>
          <p:nvPr/>
        </p:nvSpPr>
        <p:spPr>
          <a:xfrm>
            <a:off x="103673" y="5131255"/>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chac</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hlinkClick r:id="" action="ppaction://noaction">
              <a:snd r:embed="rId12" name="commun.wav"/>
            </a:hlinkClick>
            <a:extLst>
              <a:ext uri="{FF2B5EF4-FFF2-40B4-BE49-F238E27FC236}">
                <a16:creationId xmlns:a16="http://schemas.microsoft.com/office/drawing/2014/main" id="{7AD2264C-FC5E-4952-A810-9C3F90506ADE}"/>
              </a:ext>
            </a:extLst>
          </p:cNvPr>
          <p:cNvSpPr txBox="1"/>
          <p:nvPr/>
        </p:nvSpPr>
        <p:spPr>
          <a:xfrm>
            <a:off x="2294131" y="237602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hlinkClick r:id="" action="ppaction://noaction">
              <a:snd r:embed="rId13" name="parfum.wav"/>
            </a:hlinkClick>
            <a:extLst>
              <a:ext uri="{FF2B5EF4-FFF2-40B4-BE49-F238E27FC236}">
                <a16:creationId xmlns:a16="http://schemas.microsoft.com/office/drawing/2014/main" id="{048505A9-A21A-4CAB-B3EF-A8C543FE8F02}"/>
              </a:ext>
            </a:extLst>
          </p:cNvPr>
          <p:cNvSpPr txBox="1"/>
          <p:nvPr/>
        </p:nvSpPr>
        <p:spPr>
          <a:xfrm>
            <a:off x="5356979" y="5523352"/>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parf</a:t>
            </a:r>
            <a:r>
              <a:rPr kumimoji="0" lang="en-US" sz="3200" b="0" i="0" u="none" strike="noStrike" kern="1200" cap="none" spc="0" normalizeH="0" baseline="0" noProof="0" dirty="0">
                <a:ln>
                  <a:noFill/>
                </a:ln>
                <a:solidFill>
                  <a:srgbClr val="EE6000"/>
                </a:solidFill>
                <a:effectLst/>
                <a:uLnTx/>
                <a:uFillTx/>
                <a:latin typeface="Century Gothic" panose="020F0302020204030204"/>
                <a:ea typeface="+mn-ea"/>
                <a:cs typeface="+mn-cs"/>
              </a:rPr>
              <a:t>um</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Speech Bubble: Rectangle 53">
            <a:extLst>
              <a:ext uri="{FF2B5EF4-FFF2-40B4-BE49-F238E27FC236}">
                <a16:creationId xmlns:a16="http://schemas.microsoft.com/office/drawing/2014/main" id="{4703DAFD-6E8C-422E-814C-AA081C0770BF}"/>
              </a:ext>
            </a:extLst>
          </p:cNvPr>
          <p:cNvSpPr/>
          <p:nvPr/>
        </p:nvSpPr>
        <p:spPr>
          <a:xfrm>
            <a:off x="7117762" y="3643931"/>
            <a:ext cx="2893400" cy="1355112"/>
          </a:xfrm>
          <a:prstGeom prst="wedgeRectCallout">
            <a:avLst>
              <a:gd name="adj1" fmla="val -37849"/>
              <a:gd name="adj2" fmla="val 9661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um</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very</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rare but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should</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still</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be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aware</a:t>
            </a: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 of </a:t>
            </a:r>
            <a:r>
              <a:rPr kumimoji="0" lang="fr-FR"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9882ADD9-7F8D-408F-AB6D-063C14E744CE}"/>
              </a:ext>
            </a:extLst>
          </p:cNvPr>
          <p:cNvSpPr txBox="1"/>
          <p:nvPr/>
        </p:nvSpPr>
        <p:spPr>
          <a:xfrm>
            <a:off x="1003408" y="172828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borrow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C2039DD7-197B-409E-B2EB-AD956FE09282}"/>
              </a:ext>
            </a:extLst>
          </p:cNvPr>
          <p:cNvSpPr txBox="1"/>
          <p:nvPr/>
        </p:nvSpPr>
        <p:spPr>
          <a:xfrm>
            <a:off x="2897592" y="4731145"/>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somebody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87FC957C-F401-410C-92AC-54ACA9910FF7}"/>
              </a:ext>
            </a:extLst>
          </p:cNvPr>
          <p:cNvSpPr txBox="1"/>
          <p:nvPr/>
        </p:nvSpPr>
        <p:spPr>
          <a:xfrm>
            <a:off x="7713389" y="174612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[none]</a:t>
            </a:r>
          </a:p>
        </p:txBody>
      </p:sp>
      <p:sp>
        <p:nvSpPr>
          <p:cNvPr id="62" name="TextBox 61">
            <a:extLst>
              <a:ext uri="{FF2B5EF4-FFF2-40B4-BE49-F238E27FC236}">
                <a16:creationId xmlns:a16="http://schemas.microsoft.com/office/drawing/2014/main" id="{6AB6E73B-BBB9-48D7-A902-4E86C311D099}"/>
              </a:ext>
            </a:extLst>
          </p:cNvPr>
          <p:cNvSpPr txBox="1"/>
          <p:nvPr/>
        </p:nvSpPr>
        <p:spPr>
          <a:xfrm>
            <a:off x="6999654" y="2810866"/>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appropriate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8178FBE1-A6BF-4829-9B9A-2D68C59BAD1F}"/>
              </a:ext>
            </a:extLst>
          </p:cNvPr>
          <p:cNvSpPr txBox="1"/>
          <p:nvPr/>
        </p:nvSpPr>
        <p:spPr>
          <a:xfrm>
            <a:off x="836062" y="5593498"/>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8222C368-2571-4758-946B-A052008B1234}"/>
              </a:ext>
            </a:extLst>
          </p:cNvPr>
          <p:cNvSpPr txBox="1"/>
          <p:nvPr/>
        </p:nvSpPr>
        <p:spPr>
          <a:xfrm>
            <a:off x="4986045" y="180048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[Monday]</a:t>
            </a:r>
          </a:p>
        </p:txBody>
      </p:sp>
      <p:sp>
        <p:nvSpPr>
          <p:cNvPr id="68" name="TextBox 67">
            <a:extLst>
              <a:ext uri="{FF2B5EF4-FFF2-40B4-BE49-F238E27FC236}">
                <a16:creationId xmlns:a16="http://schemas.microsoft.com/office/drawing/2014/main" id="{2E56197B-774B-4C54-82E6-D14371C0DAE5}"/>
              </a:ext>
            </a:extLst>
          </p:cNvPr>
          <p:cNvSpPr txBox="1"/>
          <p:nvPr/>
        </p:nvSpPr>
        <p:spPr>
          <a:xfrm>
            <a:off x="3210638" y="2817373"/>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common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70" name="TextBox 69">
            <a:hlinkClick r:id="" action="ppaction://noaction">
              <a:snd r:embed="rId14" name="brun.wav"/>
            </a:hlinkClick>
            <a:extLst>
              <a:ext uri="{FF2B5EF4-FFF2-40B4-BE49-F238E27FC236}">
                <a16:creationId xmlns:a16="http://schemas.microsoft.com/office/drawing/2014/main" id="{99BFF95C-4819-461B-80E0-DE6407D245D4}"/>
              </a:ext>
            </a:extLst>
          </p:cNvPr>
          <p:cNvSpPr txBox="1"/>
          <p:nvPr/>
        </p:nvSpPr>
        <p:spPr>
          <a:xfrm>
            <a:off x="4123302" y="3514271"/>
            <a:ext cx="2893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t>
            </a:r>
            <a:r>
              <a:rPr kumimoji="0" lang="en-US" sz="3200" b="0" i="0" u="none" strike="noStrike" kern="1200" cap="none" spc="0" normalizeH="0" baseline="0" noProof="0" dirty="0" err="1">
                <a:ln>
                  <a:noFill/>
                </a:ln>
                <a:solidFill>
                  <a:srgbClr val="EE6000"/>
                </a:solidFill>
                <a:effectLst/>
                <a:uLnTx/>
                <a:uFillTx/>
                <a:latin typeface="Century Gothic" panose="020F0302020204030204"/>
                <a:ea typeface="+mn-ea"/>
                <a:cs typeface="+mn-cs"/>
              </a:rPr>
              <a:t>un</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209AA4C6-976E-466C-A54B-E2A060845C86}"/>
              </a:ext>
            </a:extLst>
          </p:cNvPr>
          <p:cNvSpPr txBox="1"/>
          <p:nvPr/>
        </p:nvSpPr>
        <p:spPr>
          <a:xfrm>
            <a:off x="4765785" y="3930057"/>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brown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55915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363;p43">
            <a:extLst>
              <a:ext uri="{FF2B5EF4-FFF2-40B4-BE49-F238E27FC236}">
                <a16:creationId xmlns:a16="http://schemas.microsoft.com/office/drawing/2014/main" id="{758DEFFF-78B8-44C8-931C-9A13270B393D}"/>
              </a:ext>
            </a:extLst>
          </p:cNvPr>
          <p:cNvSpPr txBox="1"/>
          <p:nvPr/>
        </p:nvSpPr>
        <p:spPr>
          <a:xfrm>
            <a:off x="7338427" y="166859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when</a:t>
            </a:r>
            <a:endParaRPr dirty="0"/>
          </a:p>
        </p:txBody>
      </p:sp>
      <p:sp>
        <p:nvSpPr>
          <p:cNvPr id="10" name="Google Shape;365;p43">
            <a:extLst>
              <a:ext uri="{FF2B5EF4-FFF2-40B4-BE49-F238E27FC236}">
                <a16:creationId xmlns:a16="http://schemas.microsoft.com/office/drawing/2014/main" id="{2769C709-AD29-4D57-8DA7-F13F1CE4BA0B}"/>
              </a:ext>
            </a:extLst>
          </p:cNvPr>
          <p:cNvSpPr txBox="1"/>
          <p:nvPr/>
        </p:nvSpPr>
        <p:spPr>
          <a:xfrm>
            <a:off x="7284567" y="2885434"/>
            <a:ext cx="424139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who</a:t>
            </a:r>
            <a:endParaRPr dirty="0"/>
          </a:p>
        </p:txBody>
      </p:sp>
      <p:sp>
        <p:nvSpPr>
          <p:cNvPr id="11" name="Google Shape;368;p43">
            <a:extLst>
              <a:ext uri="{FF2B5EF4-FFF2-40B4-BE49-F238E27FC236}">
                <a16:creationId xmlns:a16="http://schemas.microsoft.com/office/drawing/2014/main" id="{5A4F51A2-260A-4979-A2E4-258B4F195764}"/>
              </a:ext>
            </a:extLst>
          </p:cNvPr>
          <p:cNvSpPr txBox="1"/>
          <p:nvPr/>
        </p:nvSpPr>
        <p:spPr>
          <a:xfrm>
            <a:off x="7338427" y="2280448"/>
            <a:ext cx="3240968"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where</a:t>
            </a:r>
            <a:endParaRPr dirty="0"/>
          </a:p>
        </p:txBody>
      </p:sp>
      <p:sp>
        <p:nvSpPr>
          <p:cNvPr id="12" name="Google Shape;367;p43">
            <a:extLst>
              <a:ext uri="{FF2B5EF4-FFF2-40B4-BE49-F238E27FC236}">
                <a16:creationId xmlns:a16="http://schemas.microsoft.com/office/drawing/2014/main" id="{8088A509-BC33-424E-A830-7EE13DA7CA75}"/>
              </a:ext>
            </a:extLst>
          </p:cNvPr>
          <p:cNvSpPr txBox="1"/>
          <p:nvPr/>
        </p:nvSpPr>
        <p:spPr>
          <a:xfrm>
            <a:off x="3030181" y="166859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chemeClr val="accent1">
                    <a:lumMod val="50000"/>
                  </a:schemeClr>
                </a:solidFill>
                <a:latin typeface="Century Gothic"/>
                <a:ea typeface="Century Gothic"/>
                <a:cs typeface="Century Gothic"/>
                <a:sym typeface="Century Gothic"/>
              </a:rPr>
              <a:t>qui</a:t>
            </a:r>
            <a:endParaRPr sz="3600" i="0" u="none" strike="noStrike" cap="none" dirty="0">
              <a:solidFill>
                <a:schemeClr val="accent2"/>
              </a:solidFill>
              <a:latin typeface="Century Gothic"/>
              <a:ea typeface="Century Gothic"/>
              <a:cs typeface="Century Gothic"/>
              <a:sym typeface="Century Gothic"/>
            </a:endParaRPr>
          </a:p>
        </p:txBody>
      </p:sp>
      <p:sp>
        <p:nvSpPr>
          <p:cNvPr id="13" name="Google Shape;367;p43">
            <a:extLst>
              <a:ext uri="{FF2B5EF4-FFF2-40B4-BE49-F238E27FC236}">
                <a16:creationId xmlns:a16="http://schemas.microsoft.com/office/drawing/2014/main" id="{4139E8DE-7701-4381-B040-15B90767AA1C}"/>
              </a:ext>
            </a:extLst>
          </p:cNvPr>
          <p:cNvSpPr txBox="1"/>
          <p:nvPr/>
        </p:nvSpPr>
        <p:spPr>
          <a:xfrm>
            <a:off x="3030181" y="2874677"/>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que</a:t>
            </a:r>
            <a:endParaRPr sz="3600" i="0" u="none" strike="noStrike" cap="none" dirty="0">
              <a:solidFill>
                <a:schemeClr val="accent2"/>
              </a:solidFill>
              <a:latin typeface="Century Gothic"/>
              <a:ea typeface="Century Gothic"/>
              <a:cs typeface="Century Gothic"/>
              <a:sym typeface="Century Gothic"/>
            </a:endParaRPr>
          </a:p>
        </p:txBody>
      </p:sp>
      <p:sp>
        <p:nvSpPr>
          <p:cNvPr id="14" name="Google Shape;367;p43">
            <a:extLst>
              <a:ext uri="{FF2B5EF4-FFF2-40B4-BE49-F238E27FC236}">
                <a16:creationId xmlns:a16="http://schemas.microsoft.com/office/drawing/2014/main" id="{CC791603-03FE-487D-9BED-89C01BEEB96C}"/>
              </a:ext>
            </a:extLst>
          </p:cNvPr>
          <p:cNvSpPr txBox="1"/>
          <p:nvPr/>
        </p:nvSpPr>
        <p:spPr>
          <a:xfrm>
            <a:off x="3030180" y="2279659"/>
            <a:ext cx="2598019"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comment</a:t>
            </a:r>
            <a:endParaRPr sz="3600" i="0" u="none" strike="noStrike" cap="none" dirty="0">
              <a:solidFill>
                <a:schemeClr val="accent2"/>
              </a:solidFill>
              <a:latin typeface="Century Gothic"/>
              <a:ea typeface="Century Gothic"/>
              <a:cs typeface="Century Gothic"/>
              <a:sym typeface="Century Gothic"/>
            </a:endParaRPr>
          </a:p>
        </p:txBody>
      </p:sp>
      <p:sp>
        <p:nvSpPr>
          <p:cNvPr id="15" name="Google Shape;365;p43">
            <a:extLst>
              <a:ext uri="{FF2B5EF4-FFF2-40B4-BE49-F238E27FC236}">
                <a16:creationId xmlns:a16="http://schemas.microsoft.com/office/drawing/2014/main" id="{B8233FC7-D0FA-4C73-A009-E4A7831C6A87}"/>
              </a:ext>
            </a:extLst>
          </p:cNvPr>
          <p:cNvSpPr txBox="1"/>
          <p:nvPr/>
        </p:nvSpPr>
        <p:spPr>
          <a:xfrm>
            <a:off x="7338427" y="3488105"/>
            <a:ext cx="440348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what</a:t>
            </a:r>
            <a:endParaRPr dirty="0"/>
          </a:p>
        </p:txBody>
      </p:sp>
      <p:sp>
        <p:nvSpPr>
          <p:cNvPr id="16" name="Google Shape;367;p43">
            <a:extLst>
              <a:ext uri="{FF2B5EF4-FFF2-40B4-BE49-F238E27FC236}">
                <a16:creationId xmlns:a16="http://schemas.microsoft.com/office/drawing/2014/main" id="{052769B1-F2E2-4073-9A84-BA82CA3FC277}"/>
              </a:ext>
            </a:extLst>
          </p:cNvPr>
          <p:cNvSpPr txBox="1"/>
          <p:nvPr/>
        </p:nvSpPr>
        <p:spPr>
          <a:xfrm>
            <a:off x="3030181" y="3485737"/>
            <a:ext cx="27423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pourquoi</a:t>
            </a:r>
            <a:endParaRPr sz="3600" i="0" u="none" strike="noStrike" cap="none" dirty="0">
              <a:solidFill>
                <a:schemeClr val="accent2"/>
              </a:solidFill>
              <a:latin typeface="Century Gothic"/>
              <a:ea typeface="Century Gothic"/>
              <a:cs typeface="Century Gothic"/>
              <a:sym typeface="Century Gothic"/>
            </a:endParaRPr>
          </a:p>
        </p:txBody>
      </p:sp>
      <p:sp>
        <p:nvSpPr>
          <p:cNvPr id="17" name="Google Shape;363;p43">
            <a:extLst>
              <a:ext uri="{FF2B5EF4-FFF2-40B4-BE49-F238E27FC236}">
                <a16:creationId xmlns:a16="http://schemas.microsoft.com/office/drawing/2014/main" id="{758DEFFF-78B8-44C8-931C-9A13270B393D}"/>
              </a:ext>
            </a:extLst>
          </p:cNvPr>
          <p:cNvSpPr txBox="1"/>
          <p:nvPr/>
        </p:nvSpPr>
        <p:spPr>
          <a:xfrm>
            <a:off x="7338427" y="4163146"/>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what</a:t>
            </a:r>
            <a:endParaRPr dirty="0"/>
          </a:p>
        </p:txBody>
      </p:sp>
      <p:sp>
        <p:nvSpPr>
          <p:cNvPr id="18" name="Google Shape;365;p43">
            <a:extLst>
              <a:ext uri="{FF2B5EF4-FFF2-40B4-BE49-F238E27FC236}">
                <a16:creationId xmlns:a16="http://schemas.microsoft.com/office/drawing/2014/main" id="{2769C709-AD29-4D57-8DA7-F13F1CE4BA0B}"/>
              </a:ext>
            </a:extLst>
          </p:cNvPr>
          <p:cNvSpPr txBox="1"/>
          <p:nvPr/>
        </p:nvSpPr>
        <p:spPr>
          <a:xfrm>
            <a:off x="7338427" y="5515180"/>
            <a:ext cx="376196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how</a:t>
            </a:r>
            <a:endParaRPr dirty="0"/>
          </a:p>
        </p:txBody>
      </p:sp>
      <p:sp>
        <p:nvSpPr>
          <p:cNvPr id="19" name="Google Shape;368;p43">
            <a:extLst>
              <a:ext uri="{FF2B5EF4-FFF2-40B4-BE49-F238E27FC236}">
                <a16:creationId xmlns:a16="http://schemas.microsoft.com/office/drawing/2014/main" id="{5A4F51A2-260A-4979-A2E4-258B4F195764}"/>
              </a:ext>
            </a:extLst>
          </p:cNvPr>
          <p:cNvSpPr txBox="1"/>
          <p:nvPr/>
        </p:nvSpPr>
        <p:spPr>
          <a:xfrm>
            <a:off x="7338426" y="4828359"/>
            <a:ext cx="472265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which</a:t>
            </a:r>
            <a:endParaRPr dirty="0"/>
          </a:p>
        </p:txBody>
      </p:sp>
      <p:sp>
        <p:nvSpPr>
          <p:cNvPr id="20" name="Google Shape;367;p43">
            <a:extLst>
              <a:ext uri="{FF2B5EF4-FFF2-40B4-BE49-F238E27FC236}">
                <a16:creationId xmlns:a16="http://schemas.microsoft.com/office/drawing/2014/main" id="{8088A509-BC33-424E-A830-7EE13DA7CA75}"/>
              </a:ext>
            </a:extLst>
          </p:cNvPr>
          <p:cNvSpPr txBox="1"/>
          <p:nvPr/>
        </p:nvSpPr>
        <p:spPr>
          <a:xfrm>
            <a:off x="3013337" y="4163146"/>
            <a:ext cx="4027370"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quand</a:t>
            </a:r>
            <a:endParaRPr sz="3600" i="0" u="none" strike="noStrike" cap="none" dirty="0">
              <a:solidFill>
                <a:schemeClr val="accent2"/>
              </a:solidFill>
              <a:latin typeface="Century Gothic"/>
              <a:ea typeface="Century Gothic"/>
              <a:cs typeface="Century Gothic"/>
              <a:sym typeface="Century Gothic"/>
            </a:endParaRPr>
          </a:p>
        </p:txBody>
      </p:sp>
      <p:sp>
        <p:nvSpPr>
          <p:cNvPr id="21" name="Google Shape;367;p43">
            <a:extLst>
              <a:ext uri="{FF2B5EF4-FFF2-40B4-BE49-F238E27FC236}">
                <a16:creationId xmlns:a16="http://schemas.microsoft.com/office/drawing/2014/main" id="{4139E8DE-7701-4381-B040-15B90767AA1C}"/>
              </a:ext>
            </a:extLst>
          </p:cNvPr>
          <p:cNvSpPr txBox="1"/>
          <p:nvPr/>
        </p:nvSpPr>
        <p:spPr>
          <a:xfrm>
            <a:off x="3030181" y="5513602"/>
            <a:ext cx="30471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chemeClr val="accent1">
                    <a:lumMod val="50000"/>
                  </a:schemeClr>
                </a:solidFill>
                <a:latin typeface="Century Gothic"/>
                <a:ea typeface="Century Gothic"/>
                <a:cs typeface="Century Gothic"/>
                <a:sym typeface="Century Gothic"/>
              </a:rPr>
              <a:t>quoi</a:t>
            </a:r>
          </a:p>
        </p:txBody>
      </p:sp>
      <p:sp>
        <p:nvSpPr>
          <p:cNvPr id="22" name="Google Shape;367;p43">
            <a:extLst>
              <a:ext uri="{FF2B5EF4-FFF2-40B4-BE49-F238E27FC236}">
                <a16:creationId xmlns:a16="http://schemas.microsoft.com/office/drawing/2014/main" id="{CC791603-03FE-487D-9BED-89C01BEEB96C}"/>
              </a:ext>
            </a:extLst>
          </p:cNvPr>
          <p:cNvSpPr txBox="1"/>
          <p:nvPr/>
        </p:nvSpPr>
        <p:spPr>
          <a:xfrm>
            <a:off x="3030180" y="4790248"/>
            <a:ext cx="338408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où</a:t>
            </a:r>
            <a:endParaRPr sz="3600" i="0" u="none" strike="noStrike" cap="none" dirty="0">
              <a:solidFill>
                <a:schemeClr val="accent2"/>
              </a:solidFill>
              <a:latin typeface="Century Gothic"/>
              <a:ea typeface="Century Gothic"/>
              <a:cs typeface="Century Gothic"/>
              <a:sym typeface="Century Gothic"/>
            </a:endParaRPr>
          </a:p>
        </p:txBody>
      </p:sp>
      <p:sp>
        <p:nvSpPr>
          <p:cNvPr id="2" name="TextBox 1"/>
          <p:cNvSpPr txBox="1"/>
          <p:nvPr/>
        </p:nvSpPr>
        <p:spPr>
          <a:xfrm>
            <a:off x="6820323" y="209015"/>
            <a:ext cx="3094074" cy="830997"/>
          </a:xfrm>
          <a:prstGeom prst="rect">
            <a:avLst/>
          </a:prstGeom>
          <a:noFill/>
        </p:spPr>
        <p:txBody>
          <a:bodyPr wrap="square" rtlCol="0">
            <a:spAutoFit/>
          </a:bodyPr>
          <a:lstStyle/>
          <a:p>
            <a:r>
              <a:rPr lang="en-GB" sz="2400" b="1">
                <a:solidFill>
                  <a:schemeClr val="accent5">
                    <a:lumMod val="50000"/>
                  </a:schemeClr>
                </a:solidFill>
              </a:rPr>
              <a:t>Mets les mots anglais en ordre !</a:t>
            </a:r>
            <a:endParaRPr lang="en-GB" sz="2400" b="1" dirty="0">
              <a:solidFill>
                <a:schemeClr val="accent5">
                  <a:lumMod val="50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656" y="2567190"/>
            <a:ext cx="1158687" cy="1723619"/>
          </a:xfrm>
          <a:prstGeom prst="rect">
            <a:avLst/>
          </a:prstGeom>
        </p:spPr>
      </p:pic>
      <p:sp>
        <p:nvSpPr>
          <p:cNvPr id="23" name="Google Shape;363;p43">
            <a:extLst>
              <a:ext uri="{FF2B5EF4-FFF2-40B4-BE49-F238E27FC236}">
                <a16:creationId xmlns:a16="http://schemas.microsoft.com/office/drawing/2014/main" id="{758DEFFF-78B8-44C8-931C-9A13270B393D}"/>
              </a:ext>
            </a:extLst>
          </p:cNvPr>
          <p:cNvSpPr txBox="1"/>
          <p:nvPr/>
        </p:nvSpPr>
        <p:spPr>
          <a:xfrm>
            <a:off x="7359211" y="105753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why</a:t>
            </a:r>
            <a:endParaRPr dirty="0"/>
          </a:p>
        </p:txBody>
      </p:sp>
      <p:sp>
        <p:nvSpPr>
          <p:cNvPr id="24" name="Google Shape;367;p43">
            <a:extLst>
              <a:ext uri="{FF2B5EF4-FFF2-40B4-BE49-F238E27FC236}">
                <a16:creationId xmlns:a16="http://schemas.microsoft.com/office/drawing/2014/main" id="{8088A509-BC33-424E-A830-7EE13DA7CA75}"/>
              </a:ext>
            </a:extLst>
          </p:cNvPr>
          <p:cNvSpPr txBox="1"/>
          <p:nvPr/>
        </p:nvSpPr>
        <p:spPr>
          <a:xfrm>
            <a:off x="2976321" y="105753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chemeClr val="accent1">
                    <a:lumMod val="50000"/>
                  </a:schemeClr>
                </a:solidFill>
                <a:latin typeface="Century Gothic"/>
                <a:ea typeface="Century Gothic"/>
                <a:cs typeface="Century Gothic"/>
                <a:sym typeface="Century Gothic"/>
              </a:rPr>
              <a:t>quel(le)</a:t>
            </a:r>
            <a:endParaRPr sz="3600" i="0" u="none" strike="noStrike" cap="none" dirty="0">
              <a:solidFill>
                <a:schemeClr val="accent2"/>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18816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29431" cy="707849"/>
          </a:xfrm>
        </p:spPr>
        <p:txBody>
          <a:bodyPr>
            <a:normAutofit/>
          </a:bodyPr>
          <a:lstStyle/>
          <a:p>
            <a:r>
              <a:rPr lang="en-GB" sz="3600" b="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Google Shape;363;p43">
            <a:extLst>
              <a:ext uri="{FF2B5EF4-FFF2-40B4-BE49-F238E27FC236}">
                <a16:creationId xmlns:a16="http://schemas.microsoft.com/office/drawing/2014/main" id="{758DEFFF-78B8-44C8-931C-9A13270B393D}"/>
              </a:ext>
            </a:extLst>
          </p:cNvPr>
          <p:cNvSpPr txBox="1"/>
          <p:nvPr/>
        </p:nvSpPr>
        <p:spPr>
          <a:xfrm>
            <a:off x="7338427" y="166859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who</a:t>
            </a:r>
            <a:endParaRPr dirty="0"/>
          </a:p>
        </p:txBody>
      </p:sp>
      <p:sp>
        <p:nvSpPr>
          <p:cNvPr id="10" name="Google Shape;365;p43">
            <a:extLst>
              <a:ext uri="{FF2B5EF4-FFF2-40B4-BE49-F238E27FC236}">
                <a16:creationId xmlns:a16="http://schemas.microsoft.com/office/drawing/2014/main" id="{2769C709-AD29-4D57-8DA7-F13F1CE4BA0B}"/>
              </a:ext>
            </a:extLst>
          </p:cNvPr>
          <p:cNvSpPr txBox="1"/>
          <p:nvPr/>
        </p:nvSpPr>
        <p:spPr>
          <a:xfrm>
            <a:off x="7284567" y="2885434"/>
            <a:ext cx="424139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what</a:t>
            </a:r>
            <a:endParaRPr dirty="0"/>
          </a:p>
        </p:txBody>
      </p:sp>
      <p:sp>
        <p:nvSpPr>
          <p:cNvPr id="11" name="Google Shape;368;p43">
            <a:extLst>
              <a:ext uri="{FF2B5EF4-FFF2-40B4-BE49-F238E27FC236}">
                <a16:creationId xmlns:a16="http://schemas.microsoft.com/office/drawing/2014/main" id="{5A4F51A2-260A-4979-A2E4-258B4F195764}"/>
              </a:ext>
            </a:extLst>
          </p:cNvPr>
          <p:cNvSpPr txBox="1"/>
          <p:nvPr/>
        </p:nvSpPr>
        <p:spPr>
          <a:xfrm>
            <a:off x="7338427" y="2280448"/>
            <a:ext cx="3240968"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how</a:t>
            </a:r>
            <a:endParaRPr dirty="0"/>
          </a:p>
        </p:txBody>
      </p:sp>
      <p:sp>
        <p:nvSpPr>
          <p:cNvPr id="12" name="Google Shape;367;p43">
            <a:extLst>
              <a:ext uri="{FF2B5EF4-FFF2-40B4-BE49-F238E27FC236}">
                <a16:creationId xmlns:a16="http://schemas.microsoft.com/office/drawing/2014/main" id="{8088A509-BC33-424E-A830-7EE13DA7CA75}"/>
              </a:ext>
            </a:extLst>
          </p:cNvPr>
          <p:cNvSpPr txBox="1"/>
          <p:nvPr/>
        </p:nvSpPr>
        <p:spPr>
          <a:xfrm>
            <a:off x="3030181" y="166859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chemeClr val="accent1">
                    <a:lumMod val="50000"/>
                  </a:schemeClr>
                </a:solidFill>
                <a:latin typeface="Century Gothic"/>
                <a:ea typeface="Century Gothic"/>
                <a:cs typeface="Century Gothic"/>
                <a:sym typeface="Century Gothic"/>
              </a:rPr>
              <a:t>qui</a:t>
            </a:r>
            <a:endParaRPr sz="3600" i="0" u="none" strike="noStrike" cap="none" dirty="0">
              <a:solidFill>
                <a:schemeClr val="accent2"/>
              </a:solidFill>
              <a:latin typeface="Century Gothic"/>
              <a:ea typeface="Century Gothic"/>
              <a:cs typeface="Century Gothic"/>
              <a:sym typeface="Century Gothic"/>
            </a:endParaRPr>
          </a:p>
        </p:txBody>
      </p:sp>
      <p:sp>
        <p:nvSpPr>
          <p:cNvPr id="13" name="Google Shape;367;p43">
            <a:extLst>
              <a:ext uri="{FF2B5EF4-FFF2-40B4-BE49-F238E27FC236}">
                <a16:creationId xmlns:a16="http://schemas.microsoft.com/office/drawing/2014/main" id="{4139E8DE-7701-4381-B040-15B90767AA1C}"/>
              </a:ext>
            </a:extLst>
          </p:cNvPr>
          <p:cNvSpPr txBox="1"/>
          <p:nvPr/>
        </p:nvSpPr>
        <p:spPr>
          <a:xfrm>
            <a:off x="3030181" y="2874677"/>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que</a:t>
            </a:r>
            <a:endParaRPr sz="3600" i="0" u="none" strike="noStrike" cap="none" dirty="0">
              <a:solidFill>
                <a:schemeClr val="accent2"/>
              </a:solidFill>
              <a:latin typeface="Century Gothic"/>
              <a:ea typeface="Century Gothic"/>
              <a:cs typeface="Century Gothic"/>
              <a:sym typeface="Century Gothic"/>
            </a:endParaRPr>
          </a:p>
        </p:txBody>
      </p:sp>
      <p:sp>
        <p:nvSpPr>
          <p:cNvPr id="14" name="Google Shape;367;p43">
            <a:extLst>
              <a:ext uri="{FF2B5EF4-FFF2-40B4-BE49-F238E27FC236}">
                <a16:creationId xmlns:a16="http://schemas.microsoft.com/office/drawing/2014/main" id="{CC791603-03FE-487D-9BED-89C01BEEB96C}"/>
              </a:ext>
            </a:extLst>
          </p:cNvPr>
          <p:cNvSpPr txBox="1"/>
          <p:nvPr/>
        </p:nvSpPr>
        <p:spPr>
          <a:xfrm>
            <a:off x="3030180" y="2279659"/>
            <a:ext cx="2598019"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comment</a:t>
            </a:r>
            <a:endParaRPr sz="3600" i="0" u="none" strike="noStrike" cap="none" dirty="0">
              <a:solidFill>
                <a:schemeClr val="accent2"/>
              </a:solidFill>
              <a:latin typeface="Century Gothic"/>
              <a:ea typeface="Century Gothic"/>
              <a:cs typeface="Century Gothic"/>
              <a:sym typeface="Century Gothic"/>
            </a:endParaRPr>
          </a:p>
        </p:txBody>
      </p:sp>
      <p:sp>
        <p:nvSpPr>
          <p:cNvPr id="15" name="Google Shape;365;p43">
            <a:extLst>
              <a:ext uri="{FF2B5EF4-FFF2-40B4-BE49-F238E27FC236}">
                <a16:creationId xmlns:a16="http://schemas.microsoft.com/office/drawing/2014/main" id="{B8233FC7-D0FA-4C73-A009-E4A7831C6A87}"/>
              </a:ext>
            </a:extLst>
          </p:cNvPr>
          <p:cNvSpPr txBox="1"/>
          <p:nvPr/>
        </p:nvSpPr>
        <p:spPr>
          <a:xfrm>
            <a:off x="7338427" y="3488105"/>
            <a:ext cx="440348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why</a:t>
            </a:r>
            <a:endParaRPr dirty="0"/>
          </a:p>
        </p:txBody>
      </p:sp>
      <p:sp>
        <p:nvSpPr>
          <p:cNvPr id="16" name="Google Shape;367;p43">
            <a:extLst>
              <a:ext uri="{FF2B5EF4-FFF2-40B4-BE49-F238E27FC236}">
                <a16:creationId xmlns:a16="http://schemas.microsoft.com/office/drawing/2014/main" id="{052769B1-F2E2-4073-9A84-BA82CA3FC277}"/>
              </a:ext>
            </a:extLst>
          </p:cNvPr>
          <p:cNvSpPr txBox="1"/>
          <p:nvPr/>
        </p:nvSpPr>
        <p:spPr>
          <a:xfrm>
            <a:off x="3030181" y="3485737"/>
            <a:ext cx="27423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pourquoi</a:t>
            </a:r>
            <a:endParaRPr sz="3600" i="0" u="none" strike="noStrike" cap="none" dirty="0">
              <a:solidFill>
                <a:schemeClr val="accent2"/>
              </a:solidFill>
              <a:latin typeface="Century Gothic"/>
              <a:ea typeface="Century Gothic"/>
              <a:cs typeface="Century Gothic"/>
              <a:sym typeface="Century Gothic"/>
            </a:endParaRPr>
          </a:p>
        </p:txBody>
      </p:sp>
      <p:sp>
        <p:nvSpPr>
          <p:cNvPr id="17" name="Google Shape;363;p43">
            <a:extLst>
              <a:ext uri="{FF2B5EF4-FFF2-40B4-BE49-F238E27FC236}">
                <a16:creationId xmlns:a16="http://schemas.microsoft.com/office/drawing/2014/main" id="{758DEFFF-78B8-44C8-931C-9A13270B393D}"/>
              </a:ext>
            </a:extLst>
          </p:cNvPr>
          <p:cNvSpPr txBox="1"/>
          <p:nvPr/>
        </p:nvSpPr>
        <p:spPr>
          <a:xfrm>
            <a:off x="7338427" y="4163146"/>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when</a:t>
            </a:r>
            <a:endParaRPr dirty="0"/>
          </a:p>
        </p:txBody>
      </p:sp>
      <p:sp>
        <p:nvSpPr>
          <p:cNvPr id="18" name="Google Shape;365;p43">
            <a:extLst>
              <a:ext uri="{FF2B5EF4-FFF2-40B4-BE49-F238E27FC236}">
                <a16:creationId xmlns:a16="http://schemas.microsoft.com/office/drawing/2014/main" id="{2769C709-AD29-4D57-8DA7-F13F1CE4BA0B}"/>
              </a:ext>
            </a:extLst>
          </p:cNvPr>
          <p:cNvSpPr txBox="1"/>
          <p:nvPr/>
        </p:nvSpPr>
        <p:spPr>
          <a:xfrm>
            <a:off x="7338427" y="5515180"/>
            <a:ext cx="3761964"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what</a:t>
            </a:r>
            <a:endParaRPr dirty="0"/>
          </a:p>
        </p:txBody>
      </p:sp>
      <p:sp>
        <p:nvSpPr>
          <p:cNvPr id="19" name="Google Shape;368;p43">
            <a:extLst>
              <a:ext uri="{FF2B5EF4-FFF2-40B4-BE49-F238E27FC236}">
                <a16:creationId xmlns:a16="http://schemas.microsoft.com/office/drawing/2014/main" id="{5A4F51A2-260A-4979-A2E4-258B4F195764}"/>
              </a:ext>
            </a:extLst>
          </p:cNvPr>
          <p:cNvSpPr txBox="1"/>
          <p:nvPr/>
        </p:nvSpPr>
        <p:spPr>
          <a:xfrm>
            <a:off x="7319765" y="4828359"/>
            <a:ext cx="472265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where</a:t>
            </a:r>
            <a:endParaRPr dirty="0"/>
          </a:p>
        </p:txBody>
      </p:sp>
      <p:sp>
        <p:nvSpPr>
          <p:cNvPr id="20" name="Google Shape;367;p43">
            <a:extLst>
              <a:ext uri="{FF2B5EF4-FFF2-40B4-BE49-F238E27FC236}">
                <a16:creationId xmlns:a16="http://schemas.microsoft.com/office/drawing/2014/main" id="{8088A509-BC33-424E-A830-7EE13DA7CA75}"/>
              </a:ext>
            </a:extLst>
          </p:cNvPr>
          <p:cNvSpPr txBox="1"/>
          <p:nvPr/>
        </p:nvSpPr>
        <p:spPr>
          <a:xfrm>
            <a:off x="3013337" y="4163146"/>
            <a:ext cx="4027370"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quand</a:t>
            </a:r>
            <a:endParaRPr sz="3600" i="0" u="none" strike="noStrike" cap="none" dirty="0">
              <a:solidFill>
                <a:schemeClr val="accent2"/>
              </a:solidFill>
              <a:latin typeface="Century Gothic"/>
              <a:ea typeface="Century Gothic"/>
              <a:cs typeface="Century Gothic"/>
              <a:sym typeface="Century Gothic"/>
            </a:endParaRPr>
          </a:p>
        </p:txBody>
      </p:sp>
      <p:sp>
        <p:nvSpPr>
          <p:cNvPr id="21" name="Google Shape;367;p43">
            <a:extLst>
              <a:ext uri="{FF2B5EF4-FFF2-40B4-BE49-F238E27FC236}">
                <a16:creationId xmlns:a16="http://schemas.microsoft.com/office/drawing/2014/main" id="{4139E8DE-7701-4381-B040-15B90767AA1C}"/>
              </a:ext>
            </a:extLst>
          </p:cNvPr>
          <p:cNvSpPr txBox="1"/>
          <p:nvPr/>
        </p:nvSpPr>
        <p:spPr>
          <a:xfrm>
            <a:off x="3030181" y="5513602"/>
            <a:ext cx="30471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chemeClr val="accent1">
                    <a:lumMod val="50000"/>
                  </a:schemeClr>
                </a:solidFill>
                <a:latin typeface="Century Gothic"/>
                <a:ea typeface="Century Gothic"/>
                <a:cs typeface="Century Gothic"/>
                <a:sym typeface="Century Gothic"/>
              </a:rPr>
              <a:t>quoi</a:t>
            </a:r>
          </a:p>
        </p:txBody>
      </p:sp>
      <p:sp>
        <p:nvSpPr>
          <p:cNvPr id="22" name="Google Shape;367;p43">
            <a:extLst>
              <a:ext uri="{FF2B5EF4-FFF2-40B4-BE49-F238E27FC236}">
                <a16:creationId xmlns:a16="http://schemas.microsoft.com/office/drawing/2014/main" id="{CC791603-03FE-487D-9BED-89C01BEEB96C}"/>
              </a:ext>
            </a:extLst>
          </p:cNvPr>
          <p:cNvSpPr txBox="1"/>
          <p:nvPr/>
        </p:nvSpPr>
        <p:spPr>
          <a:xfrm>
            <a:off x="3030180" y="4790248"/>
            <a:ext cx="338408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où</a:t>
            </a:r>
            <a:endParaRPr sz="3600" i="0" u="none" strike="noStrike" cap="none" dirty="0">
              <a:solidFill>
                <a:schemeClr val="accent2"/>
              </a:solidFill>
              <a:latin typeface="Century Gothic"/>
              <a:ea typeface="Century Gothic"/>
              <a:cs typeface="Century Gothic"/>
              <a:sym typeface="Century Gothic"/>
            </a:endParaRPr>
          </a:p>
        </p:txBody>
      </p:sp>
      <p:sp>
        <p:nvSpPr>
          <p:cNvPr id="2" name="TextBox 1"/>
          <p:cNvSpPr txBox="1"/>
          <p:nvPr/>
        </p:nvSpPr>
        <p:spPr>
          <a:xfrm>
            <a:off x="7040707" y="562404"/>
            <a:ext cx="3094074" cy="461665"/>
          </a:xfrm>
          <a:prstGeom prst="rect">
            <a:avLst/>
          </a:prstGeom>
          <a:noFill/>
        </p:spPr>
        <p:txBody>
          <a:bodyPr wrap="square" rtlCol="0">
            <a:spAutoFit/>
          </a:bodyPr>
          <a:lstStyle/>
          <a:p>
            <a:r>
              <a:rPr lang="en-GB" sz="2400" b="1">
                <a:solidFill>
                  <a:srgbClr val="115076"/>
                </a:solidFill>
              </a:rPr>
              <a:t>Réponses:</a:t>
            </a:r>
            <a:endParaRPr lang="en-GB" sz="2400" dirty="0">
              <a:solidFill>
                <a:srgbClr val="115076"/>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6656" y="2567190"/>
            <a:ext cx="1158687" cy="1723619"/>
          </a:xfrm>
          <a:prstGeom prst="rect">
            <a:avLst/>
          </a:prstGeom>
        </p:spPr>
      </p:pic>
      <p:sp>
        <p:nvSpPr>
          <p:cNvPr id="23" name="Google Shape;363;p43">
            <a:extLst>
              <a:ext uri="{FF2B5EF4-FFF2-40B4-BE49-F238E27FC236}">
                <a16:creationId xmlns:a16="http://schemas.microsoft.com/office/drawing/2014/main" id="{758DEFFF-78B8-44C8-931C-9A13270B393D}"/>
              </a:ext>
            </a:extLst>
          </p:cNvPr>
          <p:cNvSpPr txBox="1"/>
          <p:nvPr/>
        </p:nvSpPr>
        <p:spPr>
          <a:xfrm>
            <a:off x="7284567" y="1057539"/>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which</a:t>
            </a:r>
            <a:endParaRPr dirty="0"/>
          </a:p>
        </p:txBody>
      </p:sp>
      <p:sp>
        <p:nvSpPr>
          <p:cNvPr id="24" name="Google Shape;367;p43">
            <a:extLst>
              <a:ext uri="{FF2B5EF4-FFF2-40B4-BE49-F238E27FC236}">
                <a16:creationId xmlns:a16="http://schemas.microsoft.com/office/drawing/2014/main" id="{8088A509-BC33-424E-A830-7EE13DA7CA75}"/>
              </a:ext>
            </a:extLst>
          </p:cNvPr>
          <p:cNvSpPr txBox="1"/>
          <p:nvPr/>
        </p:nvSpPr>
        <p:spPr>
          <a:xfrm>
            <a:off x="2976321" y="105753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a:solidFill>
                  <a:schemeClr val="accent1">
                    <a:lumMod val="50000"/>
                  </a:schemeClr>
                </a:solidFill>
                <a:latin typeface="Century Gothic"/>
                <a:ea typeface="Century Gothic"/>
                <a:cs typeface="Century Gothic"/>
                <a:sym typeface="Century Gothic"/>
              </a:rPr>
              <a:t>quel(le)</a:t>
            </a:r>
            <a:endParaRPr sz="3600" i="0" u="none" strike="noStrike" cap="none" dirty="0">
              <a:solidFill>
                <a:schemeClr val="accent2"/>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563506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188149" cy="707849"/>
          </a:xfrm>
        </p:spPr>
        <p:txBody>
          <a:bodyPr>
            <a:noAutofit/>
          </a:bodyPr>
          <a:lstStyle/>
          <a:p>
            <a:r>
              <a:rPr lang="fr-FR" sz="2800" b="1" dirty="0">
                <a:solidFill>
                  <a:schemeClr val="bg1"/>
                </a:solidFill>
              </a:rPr>
              <a:t>Comment poser une question ?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9385" y="1364587"/>
            <a:ext cx="10741988" cy="830997"/>
          </a:xfrm>
          <a:prstGeom prst="rect">
            <a:avLst/>
          </a:prstGeom>
          <a:noFill/>
        </p:spPr>
        <p:txBody>
          <a:bodyPr wrap="square" rtlCol="0">
            <a:spAutoFit/>
          </a:bodyPr>
          <a:lstStyle/>
          <a:p>
            <a:pPr>
              <a:defRPr/>
            </a:pPr>
            <a:r>
              <a:rPr lang="en-GB" sz="2400">
                <a:solidFill>
                  <a:srgbClr val="4472C4">
                    <a:lumMod val="50000"/>
                  </a:srgbClr>
                </a:solidFill>
                <a:latin typeface="Century Gothic" panose="020B0502020202020204" pitchFamily="34" charset="0"/>
              </a:rPr>
              <a:t>Remember - in French, you raise </a:t>
            </a:r>
            <a:r>
              <a:rPr lang="en-GB" sz="2400" dirty="0">
                <a:solidFill>
                  <a:srgbClr val="4472C4">
                    <a:lumMod val="50000"/>
                  </a:srgbClr>
                </a:solidFill>
                <a:latin typeface="Century Gothic" panose="020B0502020202020204" pitchFamily="34" charset="0"/>
              </a:rPr>
              <a:t>your voice at </a:t>
            </a:r>
            <a:r>
              <a:rPr lang="en-GB" sz="2400">
                <a:solidFill>
                  <a:srgbClr val="4472C4">
                    <a:lumMod val="50000"/>
                  </a:srgbClr>
                </a:solidFill>
                <a:latin typeface="Century Gothic" panose="020B0502020202020204" pitchFamily="34" charset="0"/>
              </a:rPr>
              <a:t>the end of a question (this is called raising the intonation):</a:t>
            </a:r>
            <a:endParaRPr lang="en-GB" sz="2400" dirty="0">
              <a:solidFill>
                <a:srgbClr val="4472C4">
                  <a:lumMod val="50000"/>
                </a:srgbClr>
              </a:solidFill>
              <a:latin typeface="Century Gothic" panose="020B0502020202020204" pitchFamily="34" charset="0"/>
            </a:endParaRPr>
          </a:p>
        </p:txBody>
      </p:sp>
      <p:sp>
        <p:nvSpPr>
          <p:cNvPr id="10" name="Rectangle 9"/>
          <p:cNvSpPr/>
          <p:nvPr/>
        </p:nvSpPr>
        <p:spPr>
          <a:xfrm>
            <a:off x="2238846" y="2272675"/>
            <a:ext cx="6281945"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She is ill.</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p>
        </p:txBody>
      </p:sp>
      <p:sp>
        <p:nvSpPr>
          <p:cNvPr id="13" name="TextBox 12"/>
          <p:cNvSpPr txBox="1"/>
          <p:nvPr/>
        </p:nvSpPr>
        <p:spPr>
          <a:xfrm>
            <a:off x="7227382" y="2879052"/>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Is she ill</a:t>
            </a:r>
            <a:r>
              <a:rPr lang="en-GB" sz="2800" b="1" dirty="0">
                <a:solidFill>
                  <a:srgbClr val="4472C4">
                    <a:lumMod val="50000"/>
                  </a:srgbClr>
                </a:solidFill>
                <a:latin typeface="Century Gothic" panose="020B0502020202020204" pitchFamily="34" charset="0"/>
              </a:rPr>
              <a:t>?</a:t>
            </a: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79818" y="2822329"/>
            <a:ext cx="1194528" cy="233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403750" y="2288467"/>
            <a:ext cx="2620370" cy="1241784"/>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Remember: </a:t>
            </a:r>
          </a:p>
          <a:p>
            <a:pPr algn="ctr"/>
            <a:r>
              <a:rPr lang="en-GB"/>
              <a:t>in French, we leave a space before the question mark too!</a:t>
            </a:r>
          </a:p>
        </p:txBody>
      </p:sp>
      <p:cxnSp>
        <p:nvCxnSpPr>
          <p:cNvPr id="23" name="Straight Arrow Connector 22"/>
          <p:cNvCxnSpPr/>
          <p:nvPr/>
        </p:nvCxnSpPr>
        <p:spPr>
          <a:xfrm flipV="1">
            <a:off x="4938269" y="488581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9385" y="3740704"/>
            <a:ext cx="10741988" cy="461665"/>
          </a:xfrm>
          <a:prstGeom prst="rect">
            <a:avLst/>
          </a:prstGeom>
          <a:noFill/>
        </p:spPr>
        <p:txBody>
          <a:bodyPr wrap="square" rtlCol="0">
            <a:spAutoFit/>
          </a:bodyPr>
          <a:lstStyle/>
          <a:p>
            <a:pPr>
              <a:defRPr/>
            </a:pPr>
            <a:r>
              <a:rPr lang="en-GB" sz="2400">
                <a:solidFill>
                  <a:srgbClr val="4472C4">
                    <a:lumMod val="50000"/>
                  </a:srgbClr>
                </a:solidFill>
                <a:latin typeface="Century Gothic" panose="020B0502020202020204" pitchFamily="34" charset="0"/>
              </a:rPr>
              <a:t>The same happens with questions using question words:</a:t>
            </a:r>
            <a:endParaRPr lang="en-GB" sz="2400" dirty="0">
              <a:solidFill>
                <a:srgbClr val="4472C4">
                  <a:lumMod val="50000"/>
                </a:srgbClr>
              </a:solidFill>
              <a:latin typeface="Century Gothic" panose="020B0502020202020204" pitchFamily="34" charset="0"/>
            </a:endParaRPr>
          </a:p>
        </p:txBody>
      </p:sp>
      <p:sp>
        <p:nvSpPr>
          <p:cNvPr id="25" name="Rectangle 24"/>
          <p:cNvSpPr/>
          <p:nvPr/>
        </p:nvSpPr>
        <p:spPr>
          <a:xfrm>
            <a:off x="1582023" y="4395565"/>
            <a:ext cx="3586238"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chantes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115076"/>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6959825" y="4409213"/>
            <a:ext cx="4274232" cy="523220"/>
          </a:xfrm>
          <a:prstGeom prst="rect">
            <a:avLst/>
          </a:prstGeom>
          <a:noFill/>
        </p:spPr>
        <p:txBody>
          <a:bodyPr wrap="square" rtlCol="0">
            <a:spAutoFit/>
          </a:bodyPr>
          <a:lstStyle/>
          <a:p>
            <a:pPr>
              <a:defRPr/>
            </a:pPr>
            <a:r>
              <a:rPr lang="en-GB" sz="2800" b="1" dirty="0">
                <a:solidFill>
                  <a:srgbClr val="4472C4">
                    <a:lumMod val="50000"/>
                  </a:srgbClr>
                </a:solidFill>
                <a:latin typeface="Century Gothic" panose="020B0502020202020204" pitchFamily="34" charset="0"/>
              </a:rPr>
              <a:t>When</a:t>
            </a:r>
            <a:r>
              <a:rPr lang="en-GB" sz="2800" dirty="0">
                <a:solidFill>
                  <a:srgbClr val="4472C4">
                    <a:lumMod val="50000"/>
                  </a:srgbClr>
                </a:solidFill>
                <a:latin typeface="Century Gothic" panose="020B0502020202020204" pitchFamily="34" charset="0"/>
              </a:rPr>
              <a:t> do you sing</a:t>
            </a:r>
            <a:r>
              <a:rPr lang="en-GB" sz="2800" b="1" dirty="0">
                <a:solidFill>
                  <a:srgbClr val="4472C4">
                    <a:lumMod val="50000"/>
                  </a:srgbClr>
                </a:solidFill>
                <a:latin typeface="Century Gothic" panose="020B0502020202020204" pitchFamily="34" charset="0"/>
              </a:rPr>
              <a:t>?</a:t>
            </a:r>
          </a:p>
        </p:txBody>
      </p:sp>
      <p:cxnSp>
        <p:nvCxnSpPr>
          <p:cNvPr id="29" name="Straight Connector 28"/>
          <p:cNvCxnSpPr/>
          <p:nvPr/>
        </p:nvCxnSpPr>
        <p:spPr>
          <a:xfrm flipV="1">
            <a:off x="4397553" y="513873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82023" y="5384557"/>
            <a:ext cx="2523448" cy="523220"/>
          </a:xfrm>
          <a:prstGeom prst="rect">
            <a:avLst/>
          </a:prstGeom>
        </p:spPr>
        <p:txBody>
          <a:bodyPr wrap="none">
            <a:spAutoFit/>
          </a:bodyPr>
          <a:lstStyle/>
          <a:p>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joues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115076"/>
                </a:solidFill>
                <a:latin typeface="Century Gothic" panose="020B0502020202020204" pitchFamily="34" charset="0"/>
              </a:rPr>
              <a:t>où</a:t>
            </a:r>
            <a:r>
              <a:rPr lang="en-US" sz="2800" b="1" dirty="0">
                <a:ln w="22225">
                  <a:solidFill>
                    <a:srgbClr val="ED7D31"/>
                  </a:solidFill>
                  <a:prstDash val="solid"/>
                </a:ln>
                <a:solidFill>
                  <a:srgbClr val="115076"/>
                </a:solidFill>
                <a:latin typeface="Century Gothic" panose="020B0502020202020204" pitchFamily="34" charset="0"/>
              </a:rPr>
              <a:t> ?</a:t>
            </a:r>
            <a:r>
              <a:rPr lang="en-US" sz="2800" b="1" dirty="0">
                <a:ln w="22225">
                  <a:solidFill>
                    <a:srgbClr val="ED7D31"/>
                  </a:solidFill>
                  <a:prstDash val="solid"/>
                </a:ln>
                <a:solidFill>
                  <a:srgbClr val="E3EAFD"/>
                </a:solidFill>
                <a:latin typeface="Century Gothic" panose="020B0502020202020204" pitchFamily="34" charset="0"/>
              </a:rPr>
              <a:t> </a:t>
            </a:r>
            <a:endParaRPr lang="en-GB" sz="2800" dirty="0"/>
          </a:p>
        </p:txBody>
      </p:sp>
      <p:cxnSp>
        <p:nvCxnSpPr>
          <p:cNvPr id="30" name="Straight Arrow Connector 29"/>
          <p:cNvCxnSpPr/>
          <p:nvPr/>
        </p:nvCxnSpPr>
        <p:spPr>
          <a:xfrm flipV="1">
            <a:off x="3037586" y="6004374"/>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96870" y="6257293"/>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59824" y="5495799"/>
            <a:ext cx="4628795"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Where</a:t>
            </a:r>
            <a:r>
              <a:rPr lang="en-GB" sz="2800">
                <a:solidFill>
                  <a:srgbClr val="4472C4">
                    <a:lumMod val="50000"/>
                  </a:srgbClr>
                </a:solidFill>
                <a:latin typeface="Century Gothic" panose="020B0502020202020204" pitchFamily="34" charset="0"/>
              </a:rPr>
              <a:t> are you playing</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sp>
        <p:nvSpPr>
          <p:cNvPr id="33" name="Rounded Rectangular Callout 32"/>
          <p:cNvSpPr/>
          <p:nvPr/>
        </p:nvSpPr>
        <p:spPr>
          <a:xfrm>
            <a:off x="3716656" y="2758950"/>
            <a:ext cx="3230809" cy="1540018"/>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Note that, </a:t>
            </a:r>
          </a:p>
          <a:p>
            <a:pPr algn="ctr"/>
            <a:r>
              <a:rPr lang="en-GB"/>
              <a:t>with this type of question, </a:t>
            </a:r>
          </a:p>
          <a:p>
            <a:pPr algn="ctr"/>
            <a:r>
              <a:rPr lang="en-GB"/>
              <a:t>the question word goes at the </a:t>
            </a:r>
            <a:r>
              <a:rPr lang="en-GB" b="1"/>
              <a:t>end</a:t>
            </a:r>
            <a:r>
              <a:rPr lang="en-GB"/>
              <a:t> of the sentence in French.</a:t>
            </a:r>
          </a:p>
        </p:txBody>
      </p:sp>
    </p:spTree>
    <p:extLst>
      <p:ext uri="{BB962C8B-B14F-4D97-AF65-F5344CB8AC3E}">
        <p14:creationId xmlns:p14="http://schemas.microsoft.com/office/powerpoint/2010/main" val="151270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22" grpId="0" animBg="1"/>
      <p:bldP spid="24" grpId="0"/>
      <p:bldP spid="25" grpId="0"/>
      <p:bldP spid="26" grpId="0"/>
      <p:bldP spid="2" grpId="0"/>
      <p:bldP spid="3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98241" y="2311753"/>
            <a:ext cx="203132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un</a:t>
            </a:r>
          </a:p>
        </p:txBody>
      </p:sp>
      <p:sp>
        <p:nvSpPr>
          <p:cNvPr id="12" name="Title 1">
            <a:extLst>
              <a:ext uri="{FF2B5EF4-FFF2-40B4-BE49-F238E27FC236}">
                <a16:creationId xmlns:a16="http://schemas.microsoft.com/office/drawing/2014/main" id="{3A1E34E4-E74B-0C47-9E43-EAB70112822B}"/>
              </a:ext>
            </a:extLst>
          </p:cNvPr>
          <p:cNvSpPr>
            <a:spLocks noGrp="1"/>
          </p:cNvSpPr>
          <p:nvPr>
            <p:ph type="title"/>
          </p:nvPr>
        </p:nvSpPr>
        <p:spPr>
          <a:xfrm>
            <a:off x="140853" y="-310491"/>
            <a:ext cx="10515600" cy="1325563"/>
          </a:xfrm>
        </p:spPr>
        <p:txBody>
          <a:bodyPr/>
          <a:lstStyle/>
          <a:p>
            <a:pPr lvl="0">
              <a:lnSpc>
                <a:spcPct val="100000"/>
              </a:lnSpc>
              <a:spcBef>
                <a:spcPts val="0"/>
              </a:spcBef>
            </a:pPr>
            <a:r>
              <a:rPr lang="en-GB" sz="13900" b="1" dirty="0">
                <a:solidFill>
                  <a:srgbClr val="1F4E79"/>
                </a:solidFill>
                <a:latin typeface="Century Gothic" panose="020B0502020202020204" pitchFamily="34" charset="0"/>
                <a:ea typeface="+mn-ea"/>
              </a:rPr>
              <a:t>um/un</a:t>
            </a:r>
            <a:endParaRPr lang="en-US" sz="3600" dirty="0"/>
          </a:p>
        </p:txBody>
      </p:sp>
    </p:spTree>
    <p:extLst>
      <p:ext uri="{BB962C8B-B14F-4D97-AF65-F5344CB8AC3E}">
        <p14:creationId xmlns:p14="http://schemas.microsoft.com/office/powerpoint/2010/main" val="250376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30 un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007395" cy="707849"/>
          </a:xfrm>
        </p:spPr>
        <p:txBody>
          <a:bodyPr>
            <a:normAutofit/>
          </a:bodyPr>
          <a:lstStyle/>
          <a:p>
            <a:r>
              <a:rPr lang="fr-FR" sz="2800" b="1" dirty="0">
                <a:solidFill>
                  <a:schemeClr val="bg1"/>
                </a:solidFill>
              </a:rPr>
              <a:t>Comment poser une question ?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9385" y="1364587"/>
            <a:ext cx="10741988"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Here are some more examples:</a:t>
            </a:r>
            <a:endParaRPr lang="en-GB" sz="2800" dirty="0">
              <a:solidFill>
                <a:srgbClr val="4472C4">
                  <a:lumMod val="50000"/>
                </a:srgbClr>
              </a:solidFill>
              <a:latin typeface="Century Gothic" panose="020B0502020202020204" pitchFamily="34" charset="0"/>
            </a:endParaRP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23" name="Straight Arrow Connector 22"/>
          <p:cNvCxnSpPr/>
          <p:nvPr/>
        </p:nvCxnSpPr>
        <p:spPr>
          <a:xfrm flipV="1">
            <a:off x="6360669" y="34837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87490" y="2343245"/>
            <a:ext cx="2167581"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manges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7686506" y="2993485"/>
            <a:ext cx="4223415"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What</a:t>
            </a:r>
            <a:r>
              <a:rPr lang="en-GB" sz="2800">
                <a:solidFill>
                  <a:srgbClr val="4472C4">
                    <a:lumMod val="50000"/>
                  </a:srgbClr>
                </a:solidFill>
                <a:latin typeface="Century Gothic" panose="020B0502020202020204" pitchFamily="34" charset="0"/>
              </a:rPr>
              <a:t> are you eating</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cxnSp>
        <p:nvCxnSpPr>
          <p:cNvPr id="29" name="Straight Connector 28"/>
          <p:cNvCxnSpPr/>
          <p:nvPr/>
        </p:nvCxnSpPr>
        <p:spPr>
          <a:xfrm flipV="1">
            <a:off x="5819953" y="37366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910780" y="2993485"/>
            <a:ext cx="3236784"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manges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a:ln w="22225">
                  <a:solidFill>
                    <a:srgbClr val="ED7D31"/>
                  </a:solidFill>
                  <a:prstDash val="solid"/>
                </a:ln>
                <a:solidFill>
                  <a:srgbClr val="115076"/>
                </a:solidFill>
                <a:latin typeface="Century Gothic" panose="020B0502020202020204" pitchFamily="34" charset="0"/>
              </a:rPr>
              <a:t>quoi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35" name="Straight Arrow Connector 34"/>
          <p:cNvCxnSpPr/>
          <p:nvPr/>
        </p:nvCxnSpPr>
        <p:spPr>
          <a:xfrm>
            <a:off x="5265384" y="28832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686506" y="2366954"/>
            <a:ext cx="3860893"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are eating.</a:t>
            </a:r>
            <a:endParaRPr lang="en-GB" sz="2800" dirty="0">
              <a:solidFill>
                <a:srgbClr val="4472C4">
                  <a:lumMod val="50000"/>
                </a:srgbClr>
              </a:solidFill>
              <a:latin typeface="Century Gothic" panose="020B0502020202020204" pitchFamily="34" charset="0"/>
            </a:endParaRPr>
          </a:p>
        </p:txBody>
      </p:sp>
      <p:sp>
        <p:nvSpPr>
          <p:cNvPr id="37" name="TextBox 36"/>
          <p:cNvSpPr txBox="1"/>
          <p:nvPr/>
        </p:nvSpPr>
        <p:spPr>
          <a:xfrm>
            <a:off x="730185" y="41628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38" name="TextBox 37"/>
          <p:cNvSpPr txBox="1"/>
          <p:nvPr/>
        </p:nvSpPr>
        <p:spPr>
          <a:xfrm>
            <a:off x="730185" y="48190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9" name="Straight Arrow Connector 38"/>
          <p:cNvCxnSpPr/>
          <p:nvPr/>
        </p:nvCxnSpPr>
        <p:spPr>
          <a:xfrm flipV="1">
            <a:off x="6411469" y="53633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473370" y="4222845"/>
            <a:ext cx="2297425"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travailles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1" name="TextBox 40"/>
          <p:cNvSpPr txBox="1"/>
          <p:nvPr/>
        </p:nvSpPr>
        <p:spPr>
          <a:xfrm>
            <a:off x="7737306" y="4873085"/>
            <a:ext cx="4321344"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When</a:t>
            </a:r>
            <a:r>
              <a:rPr lang="en-GB" sz="2800">
                <a:solidFill>
                  <a:srgbClr val="4472C4">
                    <a:lumMod val="50000"/>
                  </a:srgbClr>
                </a:solidFill>
                <a:latin typeface="Century Gothic" panose="020B0502020202020204" pitchFamily="34" charset="0"/>
              </a:rPr>
              <a:t> are you working</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cxnSp>
        <p:nvCxnSpPr>
          <p:cNvPr id="42" name="Straight Connector 41"/>
          <p:cNvCxnSpPr/>
          <p:nvPr/>
        </p:nvCxnSpPr>
        <p:spPr>
          <a:xfrm flipV="1">
            <a:off x="5870753" y="56162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709912" y="4873085"/>
            <a:ext cx="3740126"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travailles</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115076"/>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44" name="Straight Arrow Connector 43"/>
          <p:cNvCxnSpPr/>
          <p:nvPr/>
        </p:nvCxnSpPr>
        <p:spPr>
          <a:xfrm>
            <a:off x="5316184" y="47628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737306" y="4246554"/>
            <a:ext cx="3860893"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are working.</a:t>
            </a:r>
            <a:endParaRPr lang="en-GB" sz="2800" dirty="0">
              <a:solidFill>
                <a:srgbClr val="4472C4">
                  <a:lumMod val="50000"/>
                </a:srgbClr>
              </a:solidFill>
              <a:latin typeface="Century Gothic" panose="020B0502020202020204" pitchFamily="34" charset="0"/>
            </a:endParaRPr>
          </a:p>
        </p:txBody>
      </p:sp>
    </p:spTree>
    <p:extLst>
      <p:ext uri="{BB962C8B-B14F-4D97-AF65-F5344CB8AC3E}">
        <p14:creationId xmlns:p14="http://schemas.microsoft.com/office/powerpoint/2010/main" val="316986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u manges.wav"/>
                                        </p:tgtEl>
                                      </p:cMediaNode>
                                    </p:audio>
                                  </p:sub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u manges quoi.wav"/>
                                        </p:tgtEl>
                                      </p:cMediaNode>
                                    </p:audio>
                                  </p:sub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u travailles.wav"/>
                                        </p:tgtEl>
                                      </p:cMediaNode>
                                    </p:audio>
                                  </p:sub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tu travailles quand.wav"/>
                                        </p:tgtEl>
                                      </p:cMediaNode>
                                    </p:audio>
                                  </p:sub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25" grpId="0"/>
      <p:bldP spid="26" grpId="0"/>
      <p:bldP spid="34" grpId="0"/>
      <p:bldP spid="36" grpId="0"/>
      <p:bldP spid="37" grpId="0" animBg="1"/>
      <p:bldP spid="38" grpId="0" animBg="1"/>
      <p:bldP spid="40" grpId="0"/>
      <p:bldP spid="41" grpId="0"/>
      <p:bldP spid="43" grpId="0"/>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ular Callout 33"/>
          <p:cNvSpPr/>
          <p:nvPr/>
        </p:nvSpPr>
        <p:spPr>
          <a:xfrm>
            <a:off x="6363175" y="3805039"/>
            <a:ext cx="3162344" cy="1540018"/>
          </a:xfrm>
          <a:prstGeom prst="wedgeRoundRectCallout">
            <a:avLst>
              <a:gd name="adj1" fmla="val -44437"/>
              <a:gd name="adj2" fmla="val -70793"/>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962252" cy="707849"/>
          </a:xfrm>
        </p:spPr>
        <p:txBody>
          <a:bodyPr>
            <a:normAutofit/>
          </a:bodyPr>
          <a:lstStyle/>
          <a:p>
            <a:r>
              <a:rPr lang="fr-FR" sz="2800" b="1" dirty="0">
                <a:solidFill>
                  <a:schemeClr val="bg1"/>
                </a:solidFill>
              </a:rPr>
              <a:t>Comment poser une question ?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9385" y="1364587"/>
            <a:ext cx="10741988" cy="830997"/>
          </a:xfrm>
          <a:prstGeom prst="rect">
            <a:avLst/>
          </a:prstGeom>
          <a:noFill/>
        </p:spPr>
        <p:txBody>
          <a:bodyPr wrap="square" rtlCol="0">
            <a:spAutoFit/>
          </a:bodyPr>
          <a:lstStyle/>
          <a:p>
            <a:pPr>
              <a:defRPr/>
            </a:pPr>
            <a:r>
              <a:rPr lang="en-GB" sz="2400" b="1">
                <a:solidFill>
                  <a:srgbClr val="4472C4">
                    <a:lumMod val="50000"/>
                  </a:srgbClr>
                </a:solidFill>
                <a:latin typeface="Century Gothic" panose="020B0502020202020204" pitchFamily="34" charset="0"/>
              </a:rPr>
              <a:t>Remember! </a:t>
            </a:r>
            <a:r>
              <a:rPr lang="en-GB" sz="2400">
                <a:solidFill>
                  <a:srgbClr val="4472C4">
                    <a:lumMod val="50000"/>
                  </a:srgbClr>
                </a:solidFill>
                <a:latin typeface="Century Gothic" panose="020B0502020202020204" pitchFamily="34" charset="0"/>
              </a:rPr>
              <a:t>There is another (more formal) way of making a question -</a:t>
            </a:r>
          </a:p>
          <a:p>
            <a:pPr>
              <a:defRPr/>
            </a:pPr>
            <a:r>
              <a:rPr lang="en-GB" sz="2400" b="1">
                <a:solidFill>
                  <a:srgbClr val="4472C4">
                    <a:lumMod val="50000"/>
                  </a:srgbClr>
                </a:solidFill>
                <a:latin typeface="Century Gothic" panose="020B0502020202020204" pitchFamily="34" charset="0"/>
              </a:rPr>
              <a:t>inverting </a:t>
            </a:r>
            <a:r>
              <a:rPr lang="en-GB" sz="2400">
                <a:solidFill>
                  <a:srgbClr val="4472C4">
                    <a:lumMod val="50000"/>
                  </a:srgbClr>
                </a:solidFill>
                <a:latin typeface="Century Gothic" panose="020B0502020202020204" pitchFamily="34" charset="0"/>
              </a:rPr>
              <a:t>(turning round) the </a:t>
            </a:r>
            <a:r>
              <a:rPr lang="en-GB" sz="2400" b="1">
                <a:solidFill>
                  <a:srgbClr val="4472C4">
                    <a:lumMod val="50000"/>
                  </a:srgbClr>
                </a:solidFill>
                <a:latin typeface="Century Gothic" panose="020B0502020202020204" pitchFamily="34" charset="0"/>
              </a:rPr>
              <a:t>verb</a:t>
            </a:r>
            <a:r>
              <a:rPr lang="en-GB" sz="2400">
                <a:solidFill>
                  <a:srgbClr val="4472C4">
                    <a:lumMod val="50000"/>
                  </a:srgbClr>
                </a:solidFill>
                <a:latin typeface="Century Gothic" panose="020B0502020202020204" pitchFamily="34" charset="0"/>
              </a:rPr>
              <a:t> and </a:t>
            </a:r>
            <a:r>
              <a:rPr lang="en-GB" sz="2400" b="1">
                <a:solidFill>
                  <a:srgbClr val="4472C4">
                    <a:lumMod val="50000"/>
                  </a:srgbClr>
                </a:solidFill>
                <a:latin typeface="Century Gothic" panose="020B0502020202020204" pitchFamily="34" charset="0"/>
              </a:rPr>
              <a:t>subject</a:t>
            </a:r>
            <a:r>
              <a:rPr lang="en-GB" sz="2400">
                <a:solidFill>
                  <a:srgbClr val="4472C4">
                    <a:lumMod val="50000"/>
                  </a:srgbClr>
                </a:solidFill>
                <a:latin typeface="Century Gothic" panose="020B0502020202020204" pitchFamily="34" charset="0"/>
              </a:rPr>
              <a:t>:</a:t>
            </a:r>
            <a:endParaRPr lang="en-GB" sz="2400" dirty="0">
              <a:solidFill>
                <a:srgbClr val="4472C4">
                  <a:lumMod val="50000"/>
                </a:srgbClr>
              </a:solidFill>
              <a:latin typeface="Century Gothic" panose="020B0502020202020204" pitchFamily="34" charset="0"/>
            </a:endParaRPr>
          </a:p>
        </p:txBody>
      </p:sp>
      <p:sp>
        <p:nvSpPr>
          <p:cNvPr id="10" name="Rectangle 9"/>
          <p:cNvSpPr/>
          <p:nvPr/>
        </p:nvSpPr>
        <p:spPr>
          <a:xfrm>
            <a:off x="2238846" y="2272675"/>
            <a:ext cx="6281945" cy="523220"/>
          </a:xfrm>
          <a:prstGeom prst="rect">
            <a:avLst/>
          </a:prstGeom>
          <a:noFill/>
        </p:spPr>
        <p:txBody>
          <a:bodyPr wrap="square" lIns="91440" tIns="45720" rIns="91440" bIns="45720">
            <a:spAutoFit/>
          </a:bodyPr>
          <a:lstStyle/>
          <a:p>
            <a:pPr algn="ctr">
              <a:defRPr/>
            </a:pP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Elle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est</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 </a:t>
            </a:r>
            <a:r>
              <a:rPr lang="en-US" sz="2800" b="1" dirty="0" err="1">
                <a:ln w="22225">
                  <a:solidFill>
                    <a:srgbClr val="ED7D31"/>
                  </a:solidFill>
                  <a:prstDash val="solid"/>
                </a:ln>
                <a:solidFill>
                  <a:srgbClr val="ED7D31">
                    <a:lumMod val="40000"/>
                    <a:lumOff val="60000"/>
                  </a:srgbClr>
                </a:solidFill>
                <a:latin typeface="Century Gothic" panose="020B0502020202020204" pitchFamily="34" charset="0"/>
              </a:rPr>
              <a:t>malade</a:t>
            </a:r>
            <a:r>
              <a:rPr lang="en-US" sz="2800" b="1" dirty="0">
                <a:ln w="22225">
                  <a:solidFill>
                    <a:srgbClr val="ED7D31"/>
                  </a:solidFill>
                  <a:prstDash val="solid"/>
                </a:ln>
                <a:solidFill>
                  <a:srgbClr val="ED7D31">
                    <a:lumMod val="40000"/>
                    <a:lumOff val="60000"/>
                  </a:srgbClr>
                </a:solidFill>
                <a:latin typeface="Century Gothic" panose="020B0502020202020204" pitchFamily="34" charset="0"/>
              </a:rPr>
              <a:t>.</a:t>
            </a:r>
          </a:p>
        </p:txBody>
      </p:sp>
      <p:sp>
        <p:nvSpPr>
          <p:cNvPr id="11" name="TextBox 10"/>
          <p:cNvSpPr txBox="1"/>
          <p:nvPr/>
        </p:nvSpPr>
        <p:spPr>
          <a:xfrm>
            <a:off x="7227382" y="2262060"/>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She is ill.</a:t>
            </a:r>
          </a:p>
        </p:txBody>
      </p:sp>
      <p:sp>
        <p:nvSpPr>
          <p:cNvPr id="12" name="Rectangle 11"/>
          <p:cNvSpPr/>
          <p:nvPr/>
        </p:nvSpPr>
        <p:spPr>
          <a:xfrm>
            <a:off x="2434574" y="2862371"/>
            <a:ext cx="6041314" cy="523220"/>
          </a:xfrm>
          <a:prstGeom prst="rect">
            <a:avLst/>
          </a:prstGeom>
          <a:noFill/>
        </p:spPr>
        <p:txBody>
          <a:bodyPr wrap="square" lIns="91440" tIns="45720" rIns="91440" bIns="45720">
            <a:spAutoFit/>
          </a:bodyPr>
          <a:lstStyle/>
          <a:p>
            <a:pPr algn="ctr">
              <a:defRPr/>
            </a:pPr>
            <a:r>
              <a:rPr lang="en-US" sz="2800" b="1">
                <a:ln w="22225">
                  <a:solidFill>
                    <a:srgbClr val="ED7D31"/>
                  </a:solidFill>
                  <a:prstDash val="solid"/>
                </a:ln>
                <a:solidFill>
                  <a:srgbClr val="ED7D31">
                    <a:lumMod val="40000"/>
                    <a:lumOff val="60000"/>
                  </a:srgbClr>
                </a:solidFill>
                <a:latin typeface="Century Gothic" panose="020B0502020202020204" pitchFamily="34" charset="0"/>
              </a:rPr>
              <a:t>Est-elle malade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13" name="TextBox 12"/>
          <p:cNvSpPr txBox="1"/>
          <p:nvPr/>
        </p:nvSpPr>
        <p:spPr>
          <a:xfrm>
            <a:off x="7227382" y="2879052"/>
            <a:ext cx="3073862"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Is she ill</a:t>
            </a:r>
            <a:r>
              <a:rPr lang="en-GB" sz="2800" b="1" dirty="0">
                <a:solidFill>
                  <a:srgbClr val="4472C4">
                    <a:lumMod val="50000"/>
                  </a:srgbClr>
                </a:solidFill>
                <a:latin typeface="Century Gothic" panose="020B0502020202020204" pitchFamily="34" charset="0"/>
              </a:rPr>
              <a:t>?</a:t>
            </a: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 name="Straight Arrow Connector 2"/>
          <p:cNvCxnSpPr/>
          <p:nvPr/>
        </p:nvCxnSpPr>
        <p:spPr>
          <a:xfrm flipV="1">
            <a:off x="5921309" y="3331901"/>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379818" y="3589361"/>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379818" y="2822329"/>
            <a:ext cx="1194528" cy="23361"/>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ular Callout 21"/>
          <p:cNvSpPr/>
          <p:nvPr/>
        </p:nvSpPr>
        <p:spPr>
          <a:xfrm>
            <a:off x="9403750" y="2288467"/>
            <a:ext cx="2620370" cy="1241784"/>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a:t>
            </a:r>
          </a:p>
          <a:p>
            <a:pPr algn="ctr"/>
            <a:r>
              <a:rPr lang="en-GB" dirty="0"/>
              <a:t>in French, we leave a space before the question mark!</a:t>
            </a:r>
          </a:p>
        </p:txBody>
      </p:sp>
      <p:cxnSp>
        <p:nvCxnSpPr>
          <p:cNvPr id="23" name="Straight Arrow Connector 22"/>
          <p:cNvCxnSpPr/>
          <p:nvPr/>
        </p:nvCxnSpPr>
        <p:spPr>
          <a:xfrm flipV="1">
            <a:off x="4938269" y="488581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9385" y="3740704"/>
            <a:ext cx="10741988" cy="461665"/>
          </a:xfrm>
          <a:prstGeom prst="rect">
            <a:avLst/>
          </a:prstGeom>
          <a:noFill/>
        </p:spPr>
        <p:txBody>
          <a:bodyPr wrap="square" rtlCol="0">
            <a:spAutoFit/>
          </a:bodyPr>
          <a:lstStyle/>
          <a:p>
            <a:pPr>
              <a:defRPr/>
            </a:pPr>
            <a:r>
              <a:rPr lang="en-GB" sz="2400">
                <a:solidFill>
                  <a:srgbClr val="4472C4">
                    <a:lumMod val="50000"/>
                  </a:srgbClr>
                </a:solidFill>
                <a:latin typeface="Century Gothic" panose="020B0502020202020204" pitchFamily="34" charset="0"/>
              </a:rPr>
              <a:t>When using question words, these now start the sentence:</a:t>
            </a:r>
            <a:endParaRPr lang="en-GB" sz="2400" dirty="0">
              <a:solidFill>
                <a:srgbClr val="4472C4">
                  <a:lumMod val="50000"/>
                </a:srgbClr>
              </a:solidFill>
              <a:latin typeface="Century Gothic" panose="020B0502020202020204" pitchFamily="34" charset="0"/>
            </a:endParaRPr>
          </a:p>
        </p:txBody>
      </p:sp>
      <p:sp>
        <p:nvSpPr>
          <p:cNvPr id="25" name="Rectangle 24"/>
          <p:cNvSpPr/>
          <p:nvPr/>
        </p:nvSpPr>
        <p:spPr>
          <a:xfrm>
            <a:off x="1487090" y="4388253"/>
            <a:ext cx="3757759" cy="523220"/>
          </a:xfrm>
          <a:prstGeom prst="rect">
            <a:avLst/>
          </a:prstGeom>
        </p:spPr>
        <p:txBody>
          <a:bodyPr wrap="none">
            <a:spAutoFit/>
          </a:bodyPr>
          <a:lstStyle/>
          <a:p>
            <a:pPr algn="ctr">
              <a:defRPr/>
            </a:pP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115076"/>
                </a:solidFill>
                <a:latin typeface="Century Gothic" panose="020B0502020202020204" pitchFamily="34" charset="0"/>
              </a:rPr>
              <a:t>  </a:t>
            </a:r>
            <a:r>
              <a:rPr lang="en-US" sz="2800" b="1" dirty="0" err="1">
                <a:ln w="22225">
                  <a:solidFill>
                    <a:srgbClr val="ED7D31"/>
                  </a:solidFill>
                  <a:prstDash val="solid"/>
                </a:ln>
                <a:solidFill>
                  <a:srgbClr val="E3EAFD"/>
                </a:solidFill>
                <a:latin typeface="Century Gothic" panose="020B0502020202020204" pitchFamily="34" charset="0"/>
              </a:rPr>
              <a:t>chantes-tu</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a:ln w="22225">
                  <a:solidFill>
                    <a:srgbClr val="ED7D31"/>
                  </a:solidFill>
                  <a:prstDash val="solid"/>
                </a:ln>
                <a:solidFill>
                  <a:srgbClr val="115076"/>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6959825" y="4409213"/>
            <a:ext cx="4461548" cy="523220"/>
          </a:xfrm>
          <a:prstGeom prst="rect">
            <a:avLst/>
          </a:prstGeom>
          <a:noFill/>
        </p:spPr>
        <p:txBody>
          <a:bodyPr wrap="square" rtlCol="0">
            <a:spAutoFit/>
          </a:bodyPr>
          <a:lstStyle/>
          <a:p>
            <a:pPr>
              <a:defRPr/>
            </a:pPr>
            <a:r>
              <a:rPr lang="en-GB" sz="2800" b="1" dirty="0">
                <a:solidFill>
                  <a:srgbClr val="4472C4">
                    <a:lumMod val="50000"/>
                  </a:srgbClr>
                </a:solidFill>
                <a:latin typeface="Century Gothic" panose="020B0502020202020204" pitchFamily="34" charset="0"/>
              </a:rPr>
              <a:t>When </a:t>
            </a:r>
            <a:r>
              <a:rPr lang="en-GB" sz="2800" dirty="0">
                <a:solidFill>
                  <a:srgbClr val="4472C4">
                    <a:lumMod val="50000"/>
                  </a:srgbClr>
                </a:solidFill>
                <a:latin typeface="Century Gothic" panose="020B0502020202020204" pitchFamily="34" charset="0"/>
              </a:rPr>
              <a:t>do you sing</a:t>
            </a:r>
            <a:r>
              <a:rPr lang="en-GB" sz="2800" b="1" dirty="0">
                <a:solidFill>
                  <a:srgbClr val="4472C4">
                    <a:lumMod val="50000"/>
                  </a:srgbClr>
                </a:solidFill>
                <a:latin typeface="Century Gothic" panose="020B0502020202020204" pitchFamily="34" charset="0"/>
              </a:rPr>
              <a:t>?</a:t>
            </a:r>
          </a:p>
        </p:txBody>
      </p:sp>
      <p:cxnSp>
        <p:nvCxnSpPr>
          <p:cNvPr id="29" name="Straight Connector 28"/>
          <p:cNvCxnSpPr/>
          <p:nvPr/>
        </p:nvCxnSpPr>
        <p:spPr>
          <a:xfrm flipV="1">
            <a:off x="4397553" y="513873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87090" y="5397447"/>
            <a:ext cx="2601994" cy="523220"/>
          </a:xfrm>
          <a:prstGeom prst="rect">
            <a:avLst/>
          </a:prstGeom>
        </p:spPr>
        <p:txBody>
          <a:bodyPr wrap="none">
            <a:spAutoFit/>
          </a:bodyPr>
          <a:lstStyle/>
          <a:p>
            <a:r>
              <a:rPr lang="en-US" sz="2800" b="1">
                <a:ln w="22225">
                  <a:solidFill>
                    <a:srgbClr val="ED7D31"/>
                  </a:solidFill>
                  <a:prstDash val="solid"/>
                </a:ln>
                <a:solidFill>
                  <a:srgbClr val="115076"/>
                </a:solidFill>
                <a:latin typeface="Century Gothic" panose="020B0502020202020204" pitchFamily="34" charset="0"/>
              </a:rPr>
              <a:t>Où </a:t>
            </a:r>
            <a:r>
              <a:rPr lang="en-US" sz="2800" b="1">
                <a:ln w="22225">
                  <a:solidFill>
                    <a:srgbClr val="ED7D31"/>
                  </a:solidFill>
                  <a:prstDash val="solid"/>
                </a:ln>
                <a:solidFill>
                  <a:srgbClr val="E3EAFD"/>
                </a:solidFill>
                <a:latin typeface="Century Gothic" panose="020B0502020202020204" pitchFamily="34" charset="0"/>
              </a:rPr>
              <a:t>joues-tu </a:t>
            </a:r>
            <a:r>
              <a:rPr lang="en-US" sz="2800" b="1">
                <a:ln w="22225">
                  <a:solidFill>
                    <a:srgbClr val="ED7D31"/>
                  </a:solidFill>
                  <a:prstDash val="solid"/>
                </a:ln>
                <a:solidFill>
                  <a:srgbClr val="115076"/>
                </a:solidFill>
                <a:latin typeface="Century Gothic" panose="020B0502020202020204" pitchFamily="34" charset="0"/>
              </a:rPr>
              <a:t>?</a:t>
            </a:r>
            <a:r>
              <a:rPr lang="en-US" sz="2800" b="1">
                <a:ln w="22225">
                  <a:solidFill>
                    <a:srgbClr val="ED7D31"/>
                  </a:solidFill>
                  <a:prstDash val="solid"/>
                </a:ln>
                <a:solidFill>
                  <a:srgbClr val="E3EAFD"/>
                </a:solidFill>
                <a:latin typeface="Century Gothic" panose="020B0502020202020204" pitchFamily="34" charset="0"/>
              </a:rPr>
              <a:t> </a:t>
            </a:r>
            <a:endParaRPr lang="en-GB" sz="2800"/>
          </a:p>
        </p:txBody>
      </p:sp>
      <p:cxnSp>
        <p:nvCxnSpPr>
          <p:cNvPr id="30" name="Straight Arrow Connector 29"/>
          <p:cNvCxnSpPr/>
          <p:nvPr/>
        </p:nvCxnSpPr>
        <p:spPr>
          <a:xfrm flipV="1">
            <a:off x="3037586" y="6004374"/>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496870" y="6257293"/>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959825" y="5495799"/>
            <a:ext cx="4461548"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Where</a:t>
            </a:r>
            <a:r>
              <a:rPr lang="en-GB" sz="2800">
                <a:solidFill>
                  <a:srgbClr val="4472C4">
                    <a:lumMod val="50000"/>
                  </a:srgbClr>
                </a:solidFill>
                <a:latin typeface="Century Gothic" panose="020B0502020202020204" pitchFamily="34" charset="0"/>
              </a:rPr>
              <a:t> are you playing</a:t>
            </a:r>
            <a:r>
              <a:rPr lang="en-GB" sz="2800" b="1">
                <a:solidFill>
                  <a:srgbClr val="4472C4">
                    <a:lumMod val="50000"/>
                  </a:srgbClr>
                </a:solidFill>
                <a:latin typeface="Century Gothic" panose="020B0502020202020204" pitchFamily="34" charset="0"/>
              </a:rPr>
              <a:t>?</a:t>
            </a:r>
            <a:endParaRPr lang="en-GB" sz="2800" b="1" dirty="0">
              <a:solidFill>
                <a:srgbClr val="4472C4">
                  <a:lumMod val="50000"/>
                </a:srgbClr>
              </a:solidFill>
              <a:latin typeface="Century Gothic" panose="020B0502020202020204" pitchFamily="34" charset="0"/>
            </a:endParaRPr>
          </a:p>
        </p:txBody>
      </p:sp>
      <p:sp>
        <p:nvSpPr>
          <p:cNvPr id="27" name="Rounded Rectangular Callout 26"/>
          <p:cNvSpPr/>
          <p:nvPr/>
        </p:nvSpPr>
        <p:spPr>
          <a:xfrm>
            <a:off x="6363175" y="3805039"/>
            <a:ext cx="3230809" cy="1540018"/>
          </a:xfrm>
          <a:prstGeom prst="wedgeRoundRectCallout">
            <a:avLst>
              <a:gd name="adj1" fmla="val -65308"/>
              <a:gd name="adj2" fmla="val 21301"/>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The </a:t>
            </a:r>
            <a:r>
              <a:rPr lang="en-GB" b="1"/>
              <a:t>intonation</a:t>
            </a:r>
            <a:r>
              <a:rPr lang="en-GB"/>
              <a:t> still rises at the end of the sentence.</a:t>
            </a:r>
          </a:p>
        </p:txBody>
      </p:sp>
    </p:spTree>
    <p:extLst>
      <p:ext uri="{BB962C8B-B14F-4D97-AF65-F5344CB8AC3E}">
        <p14:creationId xmlns:p14="http://schemas.microsoft.com/office/powerpoint/2010/main" val="17752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p:bldP spid="10" grpId="0"/>
      <p:bldP spid="11" grpId="0"/>
      <p:bldP spid="12" grpId="0"/>
      <p:bldP spid="13" grpId="0"/>
      <p:bldP spid="14" grpId="0" animBg="1"/>
      <p:bldP spid="15" grpId="0" animBg="1"/>
      <p:bldP spid="22" grpId="0" animBg="1"/>
      <p:bldP spid="24" grpId="0"/>
      <p:bldP spid="25" grpId="0"/>
      <p:bldP spid="26" grpId="0"/>
      <p:bldP spid="2" grpId="0"/>
      <p:bldP spid="32" grpId="0"/>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360669" cy="707849"/>
          </a:xfrm>
        </p:spPr>
        <p:txBody>
          <a:bodyPr>
            <a:normAutofit/>
          </a:bodyPr>
          <a:lstStyle/>
          <a:p>
            <a:r>
              <a:rPr lang="fr-FR" sz="2800" b="1" dirty="0">
                <a:solidFill>
                  <a:schemeClr val="bg1"/>
                </a:solidFill>
              </a:rPr>
              <a:t>Comment poser une question ? </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9385" y="1364587"/>
            <a:ext cx="10741988"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Here are some more examples:</a:t>
            </a:r>
            <a:endParaRPr lang="en-GB" sz="2800" dirty="0">
              <a:solidFill>
                <a:srgbClr val="4472C4">
                  <a:lumMod val="50000"/>
                </a:srgbClr>
              </a:solidFill>
              <a:latin typeface="Century Gothic" panose="020B0502020202020204" pitchFamily="34" charset="0"/>
            </a:endParaRPr>
          </a:p>
        </p:txBody>
      </p:sp>
      <p:sp>
        <p:nvSpPr>
          <p:cNvPr id="14" name="TextBox 13"/>
          <p:cNvSpPr txBox="1"/>
          <p:nvPr/>
        </p:nvSpPr>
        <p:spPr>
          <a:xfrm>
            <a:off x="679385" y="22832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15" name="TextBox 14"/>
          <p:cNvSpPr txBox="1"/>
          <p:nvPr/>
        </p:nvSpPr>
        <p:spPr>
          <a:xfrm>
            <a:off x="679385" y="29394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23" name="Straight Arrow Connector 22"/>
          <p:cNvCxnSpPr/>
          <p:nvPr/>
        </p:nvCxnSpPr>
        <p:spPr>
          <a:xfrm flipV="1">
            <a:off x="6360669" y="34837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487491" y="2343245"/>
            <a:ext cx="2167581"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manges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26" name="TextBox 25"/>
          <p:cNvSpPr txBox="1"/>
          <p:nvPr/>
        </p:nvSpPr>
        <p:spPr>
          <a:xfrm>
            <a:off x="7579985" y="2993485"/>
            <a:ext cx="4329936"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What</a:t>
            </a:r>
            <a:r>
              <a:rPr lang="en-GB" sz="2800">
                <a:solidFill>
                  <a:srgbClr val="4472C4">
                    <a:lumMod val="50000"/>
                  </a:srgbClr>
                </a:solidFill>
                <a:latin typeface="Century Gothic" panose="020B0502020202020204" pitchFamily="34" charset="0"/>
              </a:rPr>
              <a:t> are you eating?</a:t>
            </a:r>
            <a:endParaRPr lang="en-GB" sz="2800" dirty="0">
              <a:solidFill>
                <a:srgbClr val="4472C4">
                  <a:lumMod val="50000"/>
                </a:srgbClr>
              </a:solidFill>
              <a:latin typeface="Century Gothic" panose="020B0502020202020204" pitchFamily="34" charset="0"/>
            </a:endParaRPr>
          </a:p>
        </p:txBody>
      </p:sp>
      <p:cxnSp>
        <p:nvCxnSpPr>
          <p:cNvPr id="29" name="Straight Connector 28"/>
          <p:cNvCxnSpPr/>
          <p:nvPr/>
        </p:nvCxnSpPr>
        <p:spPr>
          <a:xfrm flipV="1">
            <a:off x="5819953" y="37366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918792" y="2993485"/>
            <a:ext cx="3220753" cy="523220"/>
          </a:xfrm>
          <a:prstGeom prst="rect">
            <a:avLst/>
          </a:prstGeom>
        </p:spPr>
        <p:txBody>
          <a:bodyPr wrap="none">
            <a:spAutoFit/>
          </a:bodyPr>
          <a:lstStyle/>
          <a:p>
            <a:pPr algn="ctr">
              <a:defRPr/>
            </a:pPr>
            <a:r>
              <a:rPr lang="en-US" sz="2800" b="1" dirty="0">
                <a:ln w="22225">
                  <a:solidFill>
                    <a:srgbClr val="ED7D31"/>
                  </a:solidFill>
                  <a:prstDash val="solid"/>
                </a:ln>
                <a:solidFill>
                  <a:srgbClr val="115076"/>
                </a:solidFill>
                <a:latin typeface="Century Gothic" panose="020B0502020202020204" pitchFamily="34" charset="0"/>
              </a:rPr>
              <a:t>Que</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E3EAFD"/>
                </a:solidFill>
                <a:latin typeface="Century Gothic" panose="020B0502020202020204" pitchFamily="34" charset="0"/>
              </a:rPr>
              <a:t>manges-tu</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a:ln w="22225">
                  <a:solidFill>
                    <a:srgbClr val="ED7D31"/>
                  </a:solidFill>
                  <a:prstDash val="solid"/>
                </a:ln>
                <a:solidFill>
                  <a:srgbClr val="115076"/>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35" name="Straight Arrow Connector 34"/>
          <p:cNvCxnSpPr/>
          <p:nvPr/>
        </p:nvCxnSpPr>
        <p:spPr>
          <a:xfrm>
            <a:off x="5265384" y="28832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579986" y="2366954"/>
            <a:ext cx="3607074" cy="523220"/>
          </a:xfrm>
          <a:prstGeom prst="rect">
            <a:avLst/>
          </a:prstGeom>
          <a:noFill/>
        </p:spPr>
        <p:txBody>
          <a:bodyPr wrap="square" rtlCol="0">
            <a:spAutoFit/>
          </a:bodyPr>
          <a:lstStyle/>
          <a:p>
            <a:pPr>
              <a:defRPr/>
            </a:pPr>
            <a:r>
              <a:rPr lang="en-GB" sz="2800" dirty="0">
                <a:solidFill>
                  <a:srgbClr val="4472C4">
                    <a:lumMod val="50000"/>
                  </a:srgbClr>
                </a:solidFill>
                <a:latin typeface="Century Gothic" panose="020B0502020202020204" pitchFamily="34" charset="0"/>
              </a:rPr>
              <a:t>You are eating.</a:t>
            </a:r>
          </a:p>
        </p:txBody>
      </p:sp>
      <p:sp>
        <p:nvSpPr>
          <p:cNvPr id="37" name="TextBox 36"/>
          <p:cNvSpPr txBox="1"/>
          <p:nvPr/>
        </p:nvSpPr>
        <p:spPr>
          <a:xfrm>
            <a:off x="730185" y="4162890"/>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Statement</a:t>
            </a:r>
          </a:p>
        </p:txBody>
      </p:sp>
      <p:sp>
        <p:nvSpPr>
          <p:cNvPr id="38" name="TextBox 37"/>
          <p:cNvSpPr txBox="1"/>
          <p:nvPr/>
        </p:nvSpPr>
        <p:spPr>
          <a:xfrm>
            <a:off x="730185" y="4819086"/>
            <a:ext cx="2425749" cy="523220"/>
          </a:xfrm>
          <a:prstGeom prst="rect">
            <a:avLst/>
          </a:prstGeom>
          <a:solidFill>
            <a:srgbClr val="115076"/>
          </a:solidFill>
          <a:ln w="28575">
            <a:solidFill>
              <a:srgbClr val="E25B00"/>
            </a:solidFill>
          </a:ln>
        </p:spPr>
        <p:txBody>
          <a:bodyPr wrap="square" rtlCol="0">
            <a:spAutoFit/>
          </a:bodyPr>
          <a:lstStyle/>
          <a:p>
            <a:pPr algn="ctr">
              <a:defRPr/>
            </a:pPr>
            <a:r>
              <a:rPr lang="en-GB" sz="2800" b="1" dirty="0">
                <a:solidFill>
                  <a:prstClr val="white"/>
                </a:solidFill>
                <a:latin typeface="Century Gothic" panose="020B0502020202020204" pitchFamily="34" charset="0"/>
              </a:rPr>
              <a:t>Question</a:t>
            </a:r>
          </a:p>
        </p:txBody>
      </p:sp>
      <p:cxnSp>
        <p:nvCxnSpPr>
          <p:cNvPr id="39" name="Straight Arrow Connector 38"/>
          <p:cNvCxnSpPr/>
          <p:nvPr/>
        </p:nvCxnSpPr>
        <p:spPr>
          <a:xfrm flipV="1">
            <a:off x="6411469" y="5363337"/>
            <a:ext cx="736979" cy="261610"/>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4473369" y="4222845"/>
            <a:ext cx="2297425" cy="523220"/>
          </a:xfrm>
          <a:prstGeom prst="rect">
            <a:avLst/>
          </a:prstGeom>
        </p:spPr>
        <p:txBody>
          <a:bodyPr wrap="none">
            <a:spAutoFit/>
          </a:bodyPr>
          <a:lstStyle/>
          <a:p>
            <a:pPr algn="ctr">
              <a:defRPr/>
            </a:pPr>
            <a:r>
              <a:rPr lang="en-US" sz="2800" b="1" dirty="0">
                <a:ln w="22225">
                  <a:solidFill>
                    <a:srgbClr val="ED7D31"/>
                  </a:solidFill>
                  <a:prstDash val="solid"/>
                </a:ln>
                <a:solidFill>
                  <a:srgbClr val="E3EAFD"/>
                </a:solidFill>
                <a:latin typeface="Century Gothic" panose="020B0502020202020204" pitchFamily="34" charset="0"/>
              </a:rPr>
              <a:t>Tu </a:t>
            </a:r>
            <a:r>
              <a:rPr lang="en-US" sz="2800" b="1" dirty="0" err="1">
                <a:ln w="22225">
                  <a:solidFill>
                    <a:srgbClr val="ED7D31"/>
                  </a:solidFill>
                  <a:prstDash val="solid"/>
                </a:ln>
                <a:solidFill>
                  <a:srgbClr val="E3EAFD"/>
                </a:solidFill>
                <a:latin typeface="Century Gothic" panose="020B0502020202020204" pitchFamily="34" charset="0"/>
              </a:rPr>
              <a:t>travailles</a:t>
            </a:r>
            <a:r>
              <a:rPr lang="en-US" sz="2800" b="1" dirty="0">
                <a:ln w="22225">
                  <a:solidFill>
                    <a:srgbClr val="ED7D31"/>
                  </a:solidFill>
                  <a:prstDash val="solid"/>
                </a:ln>
                <a:solidFill>
                  <a:srgbClr val="E3EAFD"/>
                </a:solidFill>
                <a:latin typeface="Century Gothic" panose="020B0502020202020204" pitchFamily="34" charset="0"/>
              </a:rPr>
              <a:t>.</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sp>
        <p:nvSpPr>
          <p:cNvPr id="41" name="TextBox 40"/>
          <p:cNvSpPr txBox="1"/>
          <p:nvPr/>
        </p:nvSpPr>
        <p:spPr>
          <a:xfrm>
            <a:off x="7630786" y="4873085"/>
            <a:ext cx="4279135" cy="523220"/>
          </a:xfrm>
          <a:prstGeom prst="rect">
            <a:avLst/>
          </a:prstGeom>
          <a:noFill/>
        </p:spPr>
        <p:txBody>
          <a:bodyPr wrap="square" rtlCol="0">
            <a:spAutoFit/>
          </a:bodyPr>
          <a:lstStyle/>
          <a:p>
            <a:pPr>
              <a:defRPr/>
            </a:pPr>
            <a:r>
              <a:rPr lang="en-GB" sz="2800" b="1">
                <a:solidFill>
                  <a:srgbClr val="4472C4">
                    <a:lumMod val="50000"/>
                  </a:srgbClr>
                </a:solidFill>
                <a:latin typeface="Century Gothic" panose="020B0502020202020204" pitchFamily="34" charset="0"/>
              </a:rPr>
              <a:t>When</a:t>
            </a:r>
            <a:r>
              <a:rPr lang="en-GB" sz="2800">
                <a:solidFill>
                  <a:srgbClr val="4472C4">
                    <a:lumMod val="50000"/>
                  </a:srgbClr>
                </a:solidFill>
                <a:latin typeface="Century Gothic" panose="020B0502020202020204" pitchFamily="34" charset="0"/>
              </a:rPr>
              <a:t> are you working?</a:t>
            </a:r>
            <a:endParaRPr lang="en-GB" sz="2800" dirty="0">
              <a:solidFill>
                <a:srgbClr val="4472C4">
                  <a:lumMod val="50000"/>
                </a:srgbClr>
              </a:solidFill>
              <a:latin typeface="Century Gothic" panose="020B0502020202020204" pitchFamily="34" charset="0"/>
            </a:endParaRPr>
          </a:p>
        </p:txBody>
      </p:sp>
      <p:cxnSp>
        <p:nvCxnSpPr>
          <p:cNvPr id="42" name="Straight Connector 41"/>
          <p:cNvCxnSpPr/>
          <p:nvPr/>
        </p:nvCxnSpPr>
        <p:spPr>
          <a:xfrm flipV="1">
            <a:off x="5870753" y="5616256"/>
            <a:ext cx="582434" cy="4150"/>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674644" y="4873085"/>
            <a:ext cx="3810660" cy="523220"/>
          </a:xfrm>
          <a:prstGeom prst="rect">
            <a:avLst/>
          </a:prstGeom>
        </p:spPr>
        <p:txBody>
          <a:bodyPr wrap="none">
            <a:spAutoFit/>
          </a:bodyPr>
          <a:lstStyle/>
          <a:p>
            <a:pPr algn="ctr">
              <a:defRPr/>
            </a:pPr>
            <a:r>
              <a:rPr lang="en-US" sz="2800" b="1" dirty="0" err="1">
                <a:ln w="22225">
                  <a:solidFill>
                    <a:srgbClr val="ED7D31"/>
                  </a:solidFill>
                  <a:prstDash val="solid"/>
                </a:ln>
                <a:solidFill>
                  <a:srgbClr val="115076"/>
                </a:solidFill>
                <a:latin typeface="Century Gothic" panose="020B0502020202020204" pitchFamily="34" charset="0"/>
              </a:rPr>
              <a:t>Quand</a:t>
            </a:r>
            <a:r>
              <a:rPr lang="en-US" sz="2800" b="1" dirty="0">
                <a:ln w="22225">
                  <a:solidFill>
                    <a:srgbClr val="ED7D31"/>
                  </a:solidFill>
                  <a:prstDash val="solid"/>
                </a:ln>
                <a:solidFill>
                  <a:srgbClr val="E3EAFD"/>
                </a:solidFill>
                <a:latin typeface="Century Gothic" panose="020B0502020202020204" pitchFamily="34" charset="0"/>
              </a:rPr>
              <a:t> </a:t>
            </a:r>
            <a:r>
              <a:rPr lang="en-US" sz="2800" b="1" dirty="0" err="1">
                <a:ln w="22225">
                  <a:solidFill>
                    <a:srgbClr val="ED7D31"/>
                  </a:solidFill>
                  <a:prstDash val="solid"/>
                </a:ln>
                <a:solidFill>
                  <a:srgbClr val="E3EAFD"/>
                </a:solidFill>
                <a:latin typeface="Century Gothic" panose="020B0502020202020204" pitchFamily="34" charset="0"/>
              </a:rPr>
              <a:t>travailles-tu</a:t>
            </a:r>
            <a:r>
              <a:rPr lang="en-US" sz="2800" b="1" dirty="0">
                <a:ln w="22225">
                  <a:solidFill>
                    <a:srgbClr val="ED7D31"/>
                  </a:solidFill>
                  <a:prstDash val="solid"/>
                </a:ln>
                <a:solidFill>
                  <a:srgbClr val="115076"/>
                </a:solidFill>
                <a:latin typeface="Century Gothic" panose="020B0502020202020204" pitchFamily="34" charset="0"/>
              </a:rPr>
              <a:t> ?</a:t>
            </a:r>
            <a:endParaRPr lang="en-US" sz="2800" b="1" dirty="0">
              <a:ln w="22225">
                <a:solidFill>
                  <a:srgbClr val="ED7D31"/>
                </a:solidFill>
                <a:prstDash val="solid"/>
              </a:ln>
              <a:solidFill>
                <a:srgbClr val="ED7D31">
                  <a:lumMod val="40000"/>
                  <a:lumOff val="60000"/>
                </a:srgbClr>
              </a:solidFill>
              <a:latin typeface="Century Gothic" panose="020B0502020202020204" pitchFamily="34" charset="0"/>
            </a:endParaRPr>
          </a:p>
        </p:txBody>
      </p:sp>
      <p:cxnSp>
        <p:nvCxnSpPr>
          <p:cNvPr id="44" name="Straight Arrow Connector 43"/>
          <p:cNvCxnSpPr/>
          <p:nvPr/>
        </p:nvCxnSpPr>
        <p:spPr>
          <a:xfrm>
            <a:off x="5316184" y="4762885"/>
            <a:ext cx="1463774" cy="2482"/>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30786" y="4246554"/>
            <a:ext cx="3607074" cy="523220"/>
          </a:xfrm>
          <a:prstGeom prst="rect">
            <a:avLst/>
          </a:prstGeom>
          <a:noFill/>
        </p:spPr>
        <p:txBody>
          <a:bodyPr wrap="square" rtlCol="0">
            <a:spAutoFit/>
          </a:bodyPr>
          <a:lstStyle/>
          <a:p>
            <a:pPr>
              <a:defRPr/>
            </a:pPr>
            <a:r>
              <a:rPr lang="en-GB" sz="2800">
                <a:solidFill>
                  <a:srgbClr val="4472C4">
                    <a:lumMod val="50000"/>
                  </a:srgbClr>
                </a:solidFill>
                <a:latin typeface="Century Gothic" panose="020B0502020202020204" pitchFamily="34" charset="0"/>
              </a:rPr>
              <a:t>You are working.</a:t>
            </a:r>
            <a:endParaRPr lang="en-GB" sz="2800" dirty="0">
              <a:solidFill>
                <a:srgbClr val="4472C4">
                  <a:lumMod val="50000"/>
                </a:srgbClr>
              </a:solidFill>
              <a:latin typeface="Century Gothic" panose="020B0502020202020204" pitchFamily="34" charset="0"/>
            </a:endParaRPr>
          </a:p>
        </p:txBody>
      </p:sp>
      <p:sp>
        <p:nvSpPr>
          <p:cNvPr id="24" name="Rounded Rectangular Callout 23"/>
          <p:cNvSpPr/>
          <p:nvPr/>
        </p:nvSpPr>
        <p:spPr>
          <a:xfrm>
            <a:off x="3636663" y="1653295"/>
            <a:ext cx="2620370" cy="1241784"/>
          </a:xfrm>
          <a:prstGeom prst="wedgeRoundRectCallout">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a:t>Que</a:t>
            </a:r>
            <a:r>
              <a:rPr lang="en-GB"/>
              <a:t> is used instead of  </a:t>
            </a:r>
            <a:r>
              <a:rPr lang="en-GB" b="1" i="1"/>
              <a:t>Quo</a:t>
            </a:r>
            <a:r>
              <a:rPr lang="en-GB"/>
              <a:t>i for ‘what’ </a:t>
            </a:r>
          </a:p>
          <a:p>
            <a:pPr algn="ctr"/>
            <a:r>
              <a:rPr lang="en-GB"/>
              <a:t>at start of the sentence.</a:t>
            </a:r>
          </a:p>
        </p:txBody>
      </p:sp>
    </p:spTree>
    <p:extLst>
      <p:ext uri="{BB962C8B-B14F-4D97-AF65-F5344CB8AC3E}">
        <p14:creationId xmlns:p14="http://schemas.microsoft.com/office/powerpoint/2010/main" val="41365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u manges.wav"/>
                                        </p:tgtEl>
                                      </p:cMediaNode>
                                    </p:audio>
                                  </p:sub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que manges tu.wav"/>
                                        </p:tgtEl>
                                      </p:cMediaNode>
                                    </p:audio>
                                  </p:sub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u travailles.wav"/>
                                        </p:tgtEl>
                                      </p:cMediaNode>
                                    </p:audio>
                                  </p:sub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quand travailles tu.wav"/>
                                        </p:tgtEl>
                                      </p:cMediaNode>
                                    </p:audio>
                                  </p:sub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5" grpId="0" animBg="1"/>
      <p:bldP spid="25" grpId="0"/>
      <p:bldP spid="26" grpId="0"/>
      <p:bldP spid="34" grpId="0"/>
      <p:bldP spid="36" grpId="0"/>
      <p:bldP spid="37" grpId="0" animBg="1"/>
      <p:bldP spid="38" grpId="0" animBg="1"/>
      <p:bldP spid="40" grpId="0"/>
      <p:bldP spid="41" grpId="0"/>
      <p:bldP spid="43" grpId="0"/>
      <p:bldP spid="45" grpId="0"/>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Autofit/>
          </a:bodyPr>
          <a:lstStyle/>
          <a:p>
            <a:r>
              <a:rPr lang="en-GB" sz="2800" b="1" dirty="0">
                <a:solidFill>
                  <a:schemeClr val="bg1"/>
                </a:solidFill>
              </a:rPr>
              <a:t>Quelle </a:t>
            </a:r>
            <a:r>
              <a:rPr lang="en-GB" sz="2800" b="1" dirty="0" err="1">
                <a:solidFill>
                  <a:schemeClr val="bg1"/>
                </a:solidFill>
              </a:rPr>
              <a:t>est</a:t>
            </a:r>
            <a:r>
              <a:rPr lang="en-GB" sz="2800" b="1" dirty="0">
                <a:solidFill>
                  <a:schemeClr val="bg1"/>
                </a:solidFill>
              </a:rPr>
              <a:t> la </a:t>
            </a:r>
            <a:r>
              <a:rPr lang="en-GB" sz="2800" b="1" dirty="0" err="1">
                <a:solidFill>
                  <a:schemeClr val="bg1"/>
                </a:solidFill>
              </a:rPr>
              <a:t>réponse</a:t>
            </a:r>
            <a:r>
              <a:rPr lang="en-GB" sz="2800" b="1" dirty="0">
                <a:solidFill>
                  <a:schemeClr val="bg1"/>
                </a:solidFill>
              </a:rPr>
              <a:t> </a:t>
            </a:r>
            <a:r>
              <a:rPr lang="en-GB" sz="2800" b="1" dirty="0" err="1">
                <a:solidFill>
                  <a:schemeClr val="bg1"/>
                </a:solidFill>
              </a:rPr>
              <a:t>correcte</a:t>
            </a:r>
            <a:r>
              <a:rPr lang="en-GB" sz="2800" b="1" dirty="0">
                <a:solidFill>
                  <a:schemeClr val="bg1"/>
                </a:solidFill>
              </a:rPr>
              <a:t> ?</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730428"/>
            <a:ext cx="11729921" cy="55503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dirty="0">
                <a:solidFill>
                  <a:srgbClr val="4472C4">
                    <a:lumMod val="50000"/>
                  </a:srgbClr>
                </a:solidFill>
                <a:latin typeface="+mj-lt"/>
              </a:rPr>
              <a:t>	Tu </a:t>
            </a:r>
            <a:r>
              <a:rPr lang="en-US" sz="2800" dirty="0" err="1">
                <a:solidFill>
                  <a:srgbClr val="4472C4">
                    <a:lumMod val="50000"/>
                  </a:srgbClr>
                </a:solidFill>
                <a:latin typeface="+mj-lt"/>
              </a:rPr>
              <a:t>manges</a:t>
            </a:r>
            <a:r>
              <a:rPr lang="en-US" sz="2800" dirty="0">
                <a:solidFill>
                  <a:srgbClr val="4472C4">
                    <a:lumMod val="50000"/>
                  </a:srgbClr>
                </a:solidFill>
                <a:latin typeface="+mj-lt"/>
              </a:rPr>
              <a:t> quoi ?				Samedi.</a:t>
            </a:r>
          </a:p>
          <a:p>
            <a:pPr>
              <a:lnSpc>
                <a:spcPct val="150000"/>
              </a:lnSpc>
              <a:defRPr/>
            </a:pPr>
            <a:r>
              <a:rPr lang="en-US" sz="2800" dirty="0">
                <a:solidFill>
                  <a:srgbClr val="4472C4">
                    <a:lumMod val="50000"/>
                  </a:srgbClr>
                </a:solidFill>
                <a:latin typeface="+mj-lt"/>
              </a:rPr>
              <a:t>	Tu </a:t>
            </a:r>
            <a:r>
              <a:rPr lang="en-US" sz="2800" dirty="0" err="1">
                <a:solidFill>
                  <a:srgbClr val="4472C4">
                    <a:lumMod val="50000"/>
                  </a:srgbClr>
                </a:solidFill>
                <a:latin typeface="+mj-lt"/>
              </a:rPr>
              <a:t>regardes</a:t>
            </a:r>
            <a:r>
              <a:rPr lang="en-US" sz="2800" dirty="0">
                <a:solidFill>
                  <a:srgbClr val="4472C4">
                    <a:lumMod val="50000"/>
                  </a:srgbClr>
                </a:solidFill>
                <a:latin typeface="+mj-lt"/>
              </a:rPr>
              <a:t> la </a:t>
            </a:r>
            <a:r>
              <a:rPr lang="en-US" sz="2800" dirty="0" err="1">
                <a:solidFill>
                  <a:srgbClr val="4472C4">
                    <a:lumMod val="50000"/>
                  </a:srgbClr>
                </a:solidFill>
                <a:latin typeface="+mj-lt"/>
              </a:rPr>
              <a:t>télé</a:t>
            </a:r>
            <a:r>
              <a:rPr lang="en-US" sz="2800" dirty="0">
                <a:solidFill>
                  <a:srgbClr val="4472C4">
                    <a:lumMod val="50000"/>
                  </a:srgbClr>
                </a:solidFill>
                <a:latin typeface="+mj-lt"/>
              </a:rPr>
              <a:t> ?				Un fruit.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mj-lt"/>
              </a:rPr>
              <a:t>	Tu </a:t>
            </a:r>
            <a:r>
              <a:rPr kumimoji="0" lang="en-US" sz="2800" b="0" i="0" u="none" strike="noStrike" kern="1200" cap="none" spc="0" normalizeH="0" baseline="0" noProof="0" dirty="0" err="1">
                <a:ln>
                  <a:noFill/>
                </a:ln>
                <a:solidFill>
                  <a:srgbClr val="4472C4">
                    <a:lumMod val="50000"/>
                  </a:srgbClr>
                </a:solidFill>
                <a:effectLst/>
                <a:uLnTx/>
                <a:uFillTx/>
                <a:latin typeface="+mj-lt"/>
              </a:rPr>
              <a:t>travailles</a:t>
            </a: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quand</a:t>
            </a:r>
            <a:r>
              <a:rPr kumimoji="0" lang="en-US" sz="2800" b="0" i="0" u="none" strike="noStrike" kern="1200" cap="none" spc="0" normalizeH="0" baseline="0" noProof="0" dirty="0">
                <a:ln>
                  <a:noFill/>
                </a:ln>
                <a:solidFill>
                  <a:srgbClr val="4472C4">
                    <a:lumMod val="50000"/>
                  </a:srgbClr>
                </a:solidFill>
                <a:effectLst/>
                <a:uLnTx/>
                <a:uFillTx/>
                <a:latin typeface="+mj-lt"/>
              </a:rPr>
              <a:t> ?				</a:t>
            </a:r>
            <a:r>
              <a:rPr kumimoji="0" lang="en-US" sz="2800" b="0" i="0" u="none" strike="noStrike" kern="1200" cap="none" spc="0" normalizeH="0" baseline="0" noProof="0" dirty="0" err="1">
                <a:ln>
                  <a:noFill/>
                </a:ln>
                <a:solidFill>
                  <a:srgbClr val="4472C4">
                    <a:lumMod val="50000"/>
                  </a:srgbClr>
                </a:solidFill>
                <a:effectLst/>
                <a:uLnTx/>
                <a:uFillTx/>
                <a:latin typeface="+mj-lt"/>
              </a:rPr>
              <a:t>En</a:t>
            </a:r>
            <a:r>
              <a:rPr kumimoji="0" lang="en-US" sz="2800" b="0" i="0" u="none" strike="noStrike" kern="1200" cap="none" spc="0" normalizeH="0" baseline="0" noProof="0" dirty="0">
                <a:ln>
                  <a:noFill/>
                </a:ln>
                <a:solidFill>
                  <a:srgbClr val="4472C4">
                    <a:lumMod val="50000"/>
                  </a:srgbClr>
                </a:solidFill>
                <a:effectLst/>
                <a:uLnTx/>
                <a:uFillTx/>
                <a:latin typeface="+mj-lt"/>
              </a:rPr>
              <a:t> voiture.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dirty="0">
                <a:solidFill>
                  <a:srgbClr val="4472C4">
                    <a:lumMod val="50000"/>
                  </a:srgbClr>
                </a:solidFill>
                <a:latin typeface="+mj-lt"/>
              </a:rPr>
              <a:t>	Qui frappe à la </a:t>
            </a:r>
            <a:r>
              <a:rPr lang="en-US" sz="2800" dirty="0" err="1">
                <a:solidFill>
                  <a:srgbClr val="4472C4">
                    <a:lumMod val="50000"/>
                  </a:srgbClr>
                </a:solidFill>
                <a:latin typeface="+mj-lt"/>
              </a:rPr>
              <a:t>porte</a:t>
            </a:r>
            <a:r>
              <a:rPr lang="en-US" sz="2800" dirty="0">
                <a:solidFill>
                  <a:srgbClr val="4472C4">
                    <a:lumMod val="50000"/>
                  </a:srgbClr>
                </a:solidFill>
                <a:latin typeface="+mj-lt"/>
              </a:rPr>
              <a:t> ?			Non.</a:t>
            </a:r>
          </a:p>
          <a:p>
            <a:pPr lvl="0">
              <a:lnSpc>
                <a:spcPct val="150000"/>
              </a:lnSpc>
              <a:defRPr/>
            </a:pPr>
            <a:r>
              <a:rPr lang="en-US" sz="2800" dirty="0">
                <a:solidFill>
                  <a:srgbClr val="4472C4">
                    <a:lumMod val="50000"/>
                  </a:srgbClr>
                </a:solidFill>
                <a:latin typeface="+mj-lt"/>
              </a:rPr>
              <a:t>	Comment vas-</a:t>
            </a:r>
            <a:r>
              <a:rPr lang="en-US" sz="2800" dirty="0" err="1">
                <a:solidFill>
                  <a:srgbClr val="4472C4">
                    <a:lumMod val="50000"/>
                  </a:srgbClr>
                </a:solidFill>
                <a:latin typeface="+mj-lt"/>
              </a:rPr>
              <a:t>tu</a:t>
            </a:r>
            <a:r>
              <a:rPr lang="en-US" sz="2800" dirty="0">
                <a:solidFill>
                  <a:srgbClr val="4472C4">
                    <a:lumMod val="50000"/>
                  </a:srgbClr>
                </a:solidFill>
                <a:latin typeface="+mj-lt"/>
              </a:rPr>
              <a:t> à </a:t>
            </a:r>
            <a:r>
              <a:rPr lang="en-US" sz="2800" dirty="0" err="1">
                <a:solidFill>
                  <a:srgbClr val="4472C4">
                    <a:lumMod val="50000"/>
                  </a:srgbClr>
                </a:solidFill>
                <a:latin typeface="+mj-lt"/>
              </a:rPr>
              <a:t>l’école</a:t>
            </a:r>
            <a:r>
              <a:rPr lang="en-US" sz="2800" dirty="0">
                <a:solidFill>
                  <a:srgbClr val="4472C4">
                    <a:lumMod val="50000"/>
                  </a:srgbClr>
                </a:solidFill>
                <a:latin typeface="+mj-lt"/>
              </a:rPr>
              <a:t> ?		Mon frère.</a:t>
            </a:r>
          </a:p>
          <a:p>
            <a:pPr lvl="0">
              <a:lnSpc>
                <a:spcPct val="150000"/>
              </a:lnSpc>
              <a:defRPr/>
            </a:pPr>
            <a:r>
              <a:rPr lang="en-US" sz="2800" dirty="0">
                <a:solidFill>
                  <a:srgbClr val="4472C4">
                    <a:lumMod val="50000"/>
                  </a:srgbClr>
                </a:solidFill>
                <a:latin typeface="+mj-lt"/>
              </a:rPr>
              <a:t>	Tu </a:t>
            </a:r>
            <a:r>
              <a:rPr lang="en-US" sz="2800" dirty="0" err="1">
                <a:solidFill>
                  <a:srgbClr val="4472C4">
                    <a:lumMod val="50000"/>
                  </a:srgbClr>
                </a:solidFill>
              </a:rPr>
              <a:t>étudies</a:t>
            </a:r>
            <a:r>
              <a:rPr lang="en-US" sz="2800" dirty="0">
                <a:solidFill>
                  <a:srgbClr val="4472C4">
                    <a:lumMod val="50000"/>
                  </a:srgbClr>
                </a:solidFill>
              </a:rPr>
              <a:t> </a:t>
            </a:r>
            <a:r>
              <a:rPr lang="en-US" sz="2800" dirty="0" err="1">
                <a:solidFill>
                  <a:srgbClr val="4472C4">
                    <a:lumMod val="50000"/>
                  </a:srgbClr>
                </a:solidFill>
              </a:rPr>
              <a:t>l’histoire</a:t>
            </a:r>
            <a:r>
              <a:rPr lang="en-US" sz="2800" dirty="0">
                <a:solidFill>
                  <a:srgbClr val="4472C4">
                    <a:lumMod val="50000"/>
                  </a:srgbClr>
                </a:solidFill>
              </a:rPr>
              <a:t> </a:t>
            </a:r>
            <a:r>
              <a:rPr lang="en-US" sz="2800" dirty="0">
                <a:solidFill>
                  <a:srgbClr val="4472C4">
                    <a:lumMod val="50000"/>
                  </a:srgbClr>
                </a:solidFill>
                <a:latin typeface="+mj-lt"/>
              </a:rPr>
              <a:t>? 				</a:t>
            </a:r>
            <a:r>
              <a:rPr lang="en-US" sz="2800" dirty="0" err="1">
                <a:solidFill>
                  <a:srgbClr val="4472C4">
                    <a:lumMod val="50000"/>
                  </a:srgbClr>
                </a:solidFill>
                <a:latin typeface="+mj-lt"/>
              </a:rPr>
              <a:t>Oui</a:t>
            </a:r>
            <a:r>
              <a:rPr lang="en-US" sz="2800" dirty="0">
                <a:solidFill>
                  <a:srgbClr val="4472C4">
                    <a:lumMod val="50000"/>
                  </a:srgbClr>
                </a:solidFill>
                <a:latin typeface="+mj-lt"/>
              </a:rPr>
              <a:t>.</a:t>
            </a:r>
          </a:p>
          <a:p>
            <a:pPr lvl="0">
              <a:lnSpc>
                <a:spcPct val="150000"/>
              </a:lnSpc>
              <a:defRPr/>
            </a:pP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Pourquoi</a:t>
            </a: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regardes-tu</a:t>
            </a:r>
            <a:r>
              <a:rPr lang="en-US" sz="2800" dirty="0">
                <a:solidFill>
                  <a:srgbClr val="4472C4">
                    <a:lumMod val="50000"/>
                  </a:srgbClr>
                </a:solidFill>
                <a:latin typeface="+mj-lt"/>
              </a:rPr>
              <a:t> la </a:t>
            </a:r>
            <a:r>
              <a:rPr lang="en-US" sz="2800" dirty="0" err="1">
                <a:solidFill>
                  <a:srgbClr val="4472C4">
                    <a:lumMod val="50000"/>
                  </a:srgbClr>
                </a:solidFill>
                <a:latin typeface="+mj-lt"/>
              </a:rPr>
              <a:t>télé</a:t>
            </a:r>
            <a:r>
              <a:rPr lang="en-US" sz="2800" dirty="0">
                <a:solidFill>
                  <a:srgbClr val="4472C4">
                    <a:lumMod val="50000"/>
                  </a:srgbClr>
                </a:solidFill>
                <a:latin typeface="+mj-lt"/>
              </a:rPr>
              <a:t> ?		Dans la cuisine.</a:t>
            </a:r>
          </a:p>
          <a:p>
            <a:pPr lvl="0">
              <a:lnSpc>
                <a:spcPct val="150000"/>
              </a:lnSpc>
              <a:defRPr/>
            </a:pP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Où</a:t>
            </a: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pr</a:t>
            </a:r>
            <a:r>
              <a:rPr lang="en-US" sz="2800" dirty="0" err="1">
                <a:solidFill>
                  <a:srgbClr val="4472C4">
                    <a:lumMod val="50000"/>
                  </a:srgbClr>
                </a:solidFill>
                <a:latin typeface="+mj-lt"/>
              </a:rPr>
              <a:t>épares-tu</a:t>
            </a:r>
            <a:r>
              <a:rPr lang="en-US" sz="2800" dirty="0">
                <a:solidFill>
                  <a:srgbClr val="4472C4">
                    <a:lumMod val="50000"/>
                  </a:srgbClr>
                </a:solidFill>
                <a:latin typeface="+mj-lt"/>
              </a:rPr>
              <a:t> le déjeuner ? 		</a:t>
            </a:r>
            <a:r>
              <a:rPr lang="en-US" sz="2800" dirty="0" err="1">
                <a:solidFill>
                  <a:srgbClr val="4472C4">
                    <a:lumMod val="50000"/>
                  </a:srgbClr>
                </a:solidFill>
                <a:latin typeface="+mj-lt"/>
              </a:rPr>
              <a:t>C’est</a:t>
            </a:r>
            <a:r>
              <a:rPr lang="en-US" sz="2800" dirty="0">
                <a:solidFill>
                  <a:srgbClr val="4472C4">
                    <a:lumMod val="50000"/>
                  </a:srgbClr>
                </a:solidFill>
                <a:latin typeface="+mj-lt"/>
              </a:rPr>
              <a:t> </a:t>
            </a:r>
            <a:r>
              <a:rPr lang="en-US" sz="2800" dirty="0" err="1">
                <a:solidFill>
                  <a:srgbClr val="4472C4">
                    <a:lumMod val="50000"/>
                  </a:srgbClr>
                </a:solidFill>
                <a:latin typeface="+mj-lt"/>
              </a:rPr>
              <a:t>intéressant</a:t>
            </a:r>
            <a:r>
              <a:rPr lang="en-US" sz="2800" dirty="0">
                <a:solidFill>
                  <a:srgbClr val="4472C4">
                    <a:lumMod val="50000"/>
                  </a:srgbClr>
                </a:solidFill>
                <a:latin typeface="+mj-lt"/>
              </a:rPr>
              <a:t>.</a:t>
            </a:r>
            <a:endParaRPr kumimoji="0" lang="en-US" sz="2800" b="0" i="0" u="none" strike="noStrike" kern="1200" cap="none" spc="0" normalizeH="0" baseline="0" noProof="0" dirty="0">
              <a:ln>
                <a:noFill/>
              </a:ln>
              <a:solidFill>
                <a:srgbClr val="4472C4">
                  <a:lumMod val="50000"/>
                </a:srgbClr>
              </a:solidFill>
              <a:effectLst/>
              <a:uLnTx/>
              <a:uFillTx/>
              <a:latin typeface="+mj-lt"/>
            </a:endParaRPr>
          </a:p>
        </p:txBody>
      </p:sp>
      <p:sp>
        <p:nvSpPr>
          <p:cNvPr id="34" name="Rounded Rectangle 46">
            <a:extLst>
              <a:ext uri="{FF2B5EF4-FFF2-40B4-BE49-F238E27FC236}">
                <a16:creationId xmlns:a16="http://schemas.microsoft.com/office/drawing/2014/main" id="{B5E8E8AF-5748-4E1A-8180-CA2F975B905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p:cNvSpPr txBox="1"/>
          <p:nvPr/>
        </p:nvSpPr>
        <p:spPr>
          <a:xfrm>
            <a:off x="7087666" y="314929"/>
            <a:ext cx="3094074" cy="830997"/>
          </a:xfrm>
          <a:prstGeom prst="rect">
            <a:avLst/>
          </a:prstGeom>
          <a:noFill/>
        </p:spPr>
        <p:txBody>
          <a:bodyPr wrap="square" rtlCol="0">
            <a:spAutoFit/>
          </a:bodyPr>
          <a:lstStyle/>
          <a:p>
            <a:r>
              <a:rPr lang="en-GB" sz="2400" b="1" dirty="0">
                <a:solidFill>
                  <a:schemeClr val="accent5">
                    <a:lumMod val="50000"/>
                  </a:schemeClr>
                </a:solidFill>
              </a:rPr>
              <a:t>Mets les </a:t>
            </a:r>
            <a:r>
              <a:rPr lang="en-GB" sz="2400" b="1" dirty="0" err="1">
                <a:solidFill>
                  <a:schemeClr val="accent5">
                    <a:lumMod val="50000"/>
                  </a:schemeClr>
                </a:solidFill>
              </a:rPr>
              <a:t>réponses</a:t>
            </a:r>
            <a:endParaRPr lang="en-GB" sz="2400" b="1" dirty="0">
              <a:solidFill>
                <a:schemeClr val="accent5">
                  <a:lumMod val="50000"/>
                </a:schemeClr>
              </a:solidFill>
            </a:endParaRPr>
          </a:p>
          <a:p>
            <a:r>
              <a:rPr lang="en-GB" sz="2400" b="1" dirty="0" err="1">
                <a:solidFill>
                  <a:schemeClr val="accent5">
                    <a:lumMod val="50000"/>
                  </a:schemeClr>
                </a:solidFill>
              </a:rPr>
              <a:t>en</a:t>
            </a:r>
            <a:r>
              <a:rPr lang="en-GB" sz="2400" b="1" dirty="0">
                <a:solidFill>
                  <a:schemeClr val="accent5">
                    <a:lumMod val="50000"/>
                  </a:schemeClr>
                </a:solidFill>
              </a:rPr>
              <a:t> </a:t>
            </a:r>
            <a:r>
              <a:rPr lang="en-GB" sz="2400" b="1" dirty="0" err="1">
                <a:solidFill>
                  <a:schemeClr val="accent5">
                    <a:lumMod val="50000"/>
                  </a:schemeClr>
                </a:solidFill>
              </a:rPr>
              <a:t>ordre</a:t>
            </a:r>
            <a:r>
              <a:rPr lang="en-GB" sz="2400" b="1" dirty="0">
                <a:solidFill>
                  <a:schemeClr val="accent5">
                    <a:lumMod val="50000"/>
                  </a:schemeClr>
                </a:solidFill>
              </a:rPr>
              <a:t> !</a:t>
            </a:r>
          </a:p>
        </p:txBody>
      </p:sp>
    </p:spTree>
    <p:extLst>
      <p:ext uri="{BB962C8B-B14F-4D97-AF65-F5344CB8AC3E}">
        <p14:creationId xmlns:p14="http://schemas.microsoft.com/office/powerpoint/2010/main" val="1549256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978616" cy="707849"/>
          </a:xfrm>
        </p:spPr>
        <p:txBody>
          <a:bodyPr>
            <a:normAutofit/>
          </a:bodyPr>
          <a:lstStyle/>
          <a:p>
            <a:r>
              <a:rPr lang="en-GB" sz="2800" b="1" dirty="0">
                <a:solidFill>
                  <a:schemeClr val="bg1"/>
                </a:solidFill>
              </a:rPr>
              <a:t>Quelle </a:t>
            </a:r>
            <a:r>
              <a:rPr lang="en-GB" sz="2800" b="1" dirty="0" err="1">
                <a:solidFill>
                  <a:schemeClr val="bg1"/>
                </a:solidFill>
              </a:rPr>
              <a:t>est</a:t>
            </a:r>
            <a:r>
              <a:rPr lang="en-GB" sz="2800" b="1" dirty="0">
                <a:solidFill>
                  <a:schemeClr val="bg1"/>
                </a:solidFill>
              </a:rPr>
              <a:t> la </a:t>
            </a:r>
            <a:r>
              <a:rPr lang="en-GB" sz="2800" b="1" dirty="0" err="1">
                <a:solidFill>
                  <a:schemeClr val="bg1"/>
                </a:solidFill>
              </a:rPr>
              <a:t>réponse</a:t>
            </a:r>
            <a:r>
              <a:rPr lang="en-GB" sz="2800" b="1" dirty="0">
                <a:solidFill>
                  <a:schemeClr val="bg1"/>
                </a:solidFill>
              </a:rPr>
              <a:t> </a:t>
            </a:r>
            <a:r>
              <a:rPr lang="en-GB" sz="2800" b="1" dirty="0" err="1">
                <a:solidFill>
                  <a:schemeClr val="bg1"/>
                </a:solidFill>
              </a:rPr>
              <a:t>correcte</a:t>
            </a:r>
            <a:r>
              <a:rPr lang="en-GB" sz="2800" b="1" dirty="0">
                <a:solidFill>
                  <a:schemeClr val="bg1"/>
                </a:solidFill>
              </a:rPr>
              <a:t> ?</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730428"/>
            <a:ext cx="11729921"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dirty="0">
                <a:solidFill>
                  <a:srgbClr val="4472C4">
                    <a:lumMod val="50000"/>
                  </a:srgbClr>
                </a:solidFill>
                <a:latin typeface="+mj-lt"/>
              </a:rPr>
              <a:t>	Tu </a:t>
            </a:r>
            <a:r>
              <a:rPr lang="en-US" sz="2800" dirty="0" err="1">
                <a:solidFill>
                  <a:srgbClr val="4472C4">
                    <a:lumMod val="50000"/>
                  </a:srgbClr>
                </a:solidFill>
                <a:latin typeface="+mj-lt"/>
              </a:rPr>
              <a:t>manges</a:t>
            </a:r>
            <a:r>
              <a:rPr lang="en-US" sz="2800" dirty="0">
                <a:solidFill>
                  <a:srgbClr val="4472C4">
                    <a:lumMod val="50000"/>
                  </a:srgbClr>
                </a:solidFill>
                <a:latin typeface="+mj-lt"/>
              </a:rPr>
              <a:t> quoi ?				Un fruit.</a:t>
            </a:r>
          </a:p>
          <a:p>
            <a:pPr>
              <a:lnSpc>
                <a:spcPct val="150000"/>
              </a:lnSpc>
              <a:defRPr/>
            </a:pPr>
            <a:r>
              <a:rPr lang="en-US" sz="2800" dirty="0">
                <a:solidFill>
                  <a:srgbClr val="4472C4">
                    <a:lumMod val="50000"/>
                  </a:srgbClr>
                </a:solidFill>
                <a:latin typeface="+mj-lt"/>
              </a:rPr>
              <a:t>	Tu </a:t>
            </a:r>
            <a:r>
              <a:rPr lang="en-US" sz="2800" dirty="0" err="1">
                <a:solidFill>
                  <a:srgbClr val="4472C4">
                    <a:lumMod val="50000"/>
                  </a:srgbClr>
                </a:solidFill>
                <a:latin typeface="+mj-lt"/>
              </a:rPr>
              <a:t>regardes</a:t>
            </a:r>
            <a:r>
              <a:rPr lang="en-US" sz="2800" dirty="0">
                <a:solidFill>
                  <a:srgbClr val="4472C4">
                    <a:lumMod val="50000"/>
                  </a:srgbClr>
                </a:solidFill>
                <a:latin typeface="+mj-lt"/>
              </a:rPr>
              <a:t> la </a:t>
            </a:r>
            <a:r>
              <a:rPr lang="en-US" sz="2800" dirty="0" err="1">
                <a:solidFill>
                  <a:srgbClr val="4472C4">
                    <a:lumMod val="50000"/>
                  </a:srgbClr>
                </a:solidFill>
                <a:latin typeface="+mj-lt"/>
              </a:rPr>
              <a:t>télé</a:t>
            </a:r>
            <a:r>
              <a:rPr lang="en-US" sz="2800" dirty="0">
                <a:solidFill>
                  <a:srgbClr val="4472C4">
                    <a:lumMod val="50000"/>
                  </a:srgbClr>
                </a:solidFill>
                <a:latin typeface="+mj-lt"/>
              </a:rPr>
              <a:t> ?				</a:t>
            </a:r>
            <a:r>
              <a:rPr lang="en-US" sz="2800" dirty="0" err="1">
                <a:solidFill>
                  <a:srgbClr val="4472C4">
                    <a:lumMod val="50000"/>
                  </a:srgbClr>
                </a:solidFill>
                <a:latin typeface="+mj-lt"/>
              </a:rPr>
              <a:t>Oui</a:t>
            </a:r>
            <a:r>
              <a:rPr lang="en-US" sz="2800" dirty="0">
                <a:solidFill>
                  <a:srgbClr val="4472C4">
                    <a:lumMod val="50000"/>
                  </a:srgbClr>
                </a:solidFill>
                <a:latin typeface="+mj-lt"/>
              </a:rPr>
              <a:t>/non.</a:t>
            </a:r>
          </a:p>
          <a:p>
            <a:pPr>
              <a:lnSpc>
                <a:spcPct val="150000"/>
              </a:lnSpc>
              <a:defRPr/>
            </a:pPr>
            <a:r>
              <a:rPr kumimoji="0" lang="en-US" sz="2800" b="0" i="0" u="none" strike="noStrike" kern="1200" cap="none" spc="0" normalizeH="0" baseline="0" noProof="0" dirty="0">
                <a:ln>
                  <a:noFill/>
                </a:ln>
                <a:solidFill>
                  <a:srgbClr val="4472C4">
                    <a:lumMod val="50000"/>
                  </a:srgbClr>
                </a:solidFill>
                <a:effectLst/>
                <a:uLnTx/>
                <a:uFillTx/>
                <a:latin typeface="+mj-lt"/>
              </a:rPr>
              <a:t>	Tu </a:t>
            </a:r>
            <a:r>
              <a:rPr kumimoji="0" lang="en-US" sz="2800" b="0" i="0" u="none" strike="noStrike" kern="1200" cap="none" spc="0" normalizeH="0" baseline="0" noProof="0" dirty="0" err="1">
                <a:ln>
                  <a:noFill/>
                </a:ln>
                <a:solidFill>
                  <a:srgbClr val="4472C4">
                    <a:lumMod val="50000"/>
                  </a:srgbClr>
                </a:solidFill>
                <a:effectLst/>
                <a:uLnTx/>
                <a:uFillTx/>
                <a:latin typeface="+mj-lt"/>
              </a:rPr>
              <a:t>travailles</a:t>
            </a: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quand</a:t>
            </a:r>
            <a:r>
              <a:rPr kumimoji="0" lang="en-US" sz="2800" b="0" i="0" u="none" strike="noStrike" kern="1200" cap="none" spc="0" normalizeH="0" baseline="0" noProof="0" dirty="0">
                <a:ln>
                  <a:noFill/>
                </a:ln>
                <a:solidFill>
                  <a:srgbClr val="4472C4">
                    <a:lumMod val="50000"/>
                  </a:srgbClr>
                </a:solidFill>
                <a:effectLst/>
                <a:uLnTx/>
                <a:uFillTx/>
                <a:latin typeface="+mj-lt"/>
              </a:rPr>
              <a:t> ?				Samedi.</a:t>
            </a:r>
          </a:p>
          <a:p>
            <a:pPr lvl="0">
              <a:lnSpc>
                <a:spcPct val="150000"/>
              </a:lnSpc>
              <a:defRPr/>
            </a:pPr>
            <a:r>
              <a:rPr lang="en-US" sz="2800" dirty="0">
                <a:solidFill>
                  <a:srgbClr val="4472C4">
                    <a:lumMod val="50000"/>
                  </a:srgbClr>
                </a:solidFill>
                <a:latin typeface="+mj-lt"/>
              </a:rPr>
              <a:t>	Qui frappe à la </a:t>
            </a:r>
            <a:r>
              <a:rPr lang="en-US" sz="2800" dirty="0" err="1">
                <a:solidFill>
                  <a:srgbClr val="4472C4">
                    <a:lumMod val="50000"/>
                  </a:srgbClr>
                </a:solidFill>
                <a:latin typeface="+mj-lt"/>
              </a:rPr>
              <a:t>porte</a:t>
            </a:r>
            <a:r>
              <a:rPr lang="en-US" sz="2800" dirty="0">
                <a:solidFill>
                  <a:srgbClr val="4472C4">
                    <a:lumMod val="50000"/>
                  </a:srgbClr>
                </a:solidFill>
                <a:latin typeface="+mj-lt"/>
              </a:rPr>
              <a:t> ?			</a:t>
            </a:r>
            <a:r>
              <a:rPr lang="en-US" sz="2800" dirty="0">
                <a:solidFill>
                  <a:srgbClr val="4472C4">
                    <a:lumMod val="50000"/>
                  </a:srgbClr>
                </a:solidFill>
              </a:rPr>
              <a:t>Mon frère.</a:t>
            </a:r>
          </a:p>
          <a:p>
            <a:pPr lvl="0">
              <a:lnSpc>
                <a:spcPct val="150000"/>
              </a:lnSpc>
              <a:defRPr/>
            </a:pPr>
            <a:r>
              <a:rPr lang="en-US" sz="2800" dirty="0">
                <a:solidFill>
                  <a:srgbClr val="4472C4">
                    <a:lumMod val="50000"/>
                  </a:srgbClr>
                </a:solidFill>
                <a:latin typeface="+mj-lt"/>
              </a:rPr>
              <a:t>	Comment vas-</a:t>
            </a:r>
            <a:r>
              <a:rPr lang="en-US" sz="2800" dirty="0" err="1">
                <a:solidFill>
                  <a:srgbClr val="4472C4">
                    <a:lumMod val="50000"/>
                  </a:srgbClr>
                </a:solidFill>
                <a:latin typeface="+mj-lt"/>
              </a:rPr>
              <a:t>tu</a:t>
            </a:r>
            <a:r>
              <a:rPr lang="en-US" sz="2800" dirty="0">
                <a:solidFill>
                  <a:srgbClr val="4472C4">
                    <a:lumMod val="50000"/>
                  </a:srgbClr>
                </a:solidFill>
                <a:latin typeface="+mj-lt"/>
              </a:rPr>
              <a:t> à </a:t>
            </a:r>
            <a:r>
              <a:rPr lang="en-US" sz="2800" dirty="0" err="1">
                <a:solidFill>
                  <a:srgbClr val="4472C4">
                    <a:lumMod val="50000"/>
                  </a:srgbClr>
                </a:solidFill>
                <a:latin typeface="+mj-lt"/>
              </a:rPr>
              <a:t>l’école</a:t>
            </a:r>
            <a:r>
              <a:rPr lang="en-US" sz="2800" dirty="0">
                <a:solidFill>
                  <a:srgbClr val="4472C4">
                    <a:lumMod val="50000"/>
                  </a:srgbClr>
                </a:solidFill>
                <a:latin typeface="+mj-lt"/>
              </a:rPr>
              <a:t> ?		</a:t>
            </a:r>
            <a:r>
              <a:rPr lang="en-US" sz="2800" dirty="0" err="1">
                <a:solidFill>
                  <a:srgbClr val="4472C4">
                    <a:lumMod val="50000"/>
                  </a:srgbClr>
                </a:solidFill>
                <a:latin typeface="+mj-lt"/>
              </a:rPr>
              <a:t>En</a:t>
            </a:r>
            <a:r>
              <a:rPr lang="en-US" sz="2800" dirty="0">
                <a:solidFill>
                  <a:srgbClr val="4472C4">
                    <a:lumMod val="50000"/>
                  </a:srgbClr>
                </a:solidFill>
                <a:latin typeface="+mj-lt"/>
              </a:rPr>
              <a:t> voiture.</a:t>
            </a:r>
          </a:p>
          <a:p>
            <a:pPr lvl="0">
              <a:lnSpc>
                <a:spcPct val="150000"/>
              </a:lnSpc>
              <a:defRPr/>
            </a:pPr>
            <a:r>
              <a:rPr lang="en-US" sz="2800" dirty="0">
                <a:solidFill>
                  <a:srgbClr val="4472C4">
                    <a:lumMod val="50000"/>
                  </a:srgbClr>
                </a:solidFill>
                <a:latin typeface="+mj-lt"/>
              </a:rPr>
              <a:t>	Tu </a:t>
            </a:r>
            <a:r>
              <a:rPr lang="en-US" sz="2800" dirty="0" err="1">
                <a:solidFill>
                  <a:srgbClr val="4472C4">
                    <a:lumMod val="50000"/>
                  </a:srgbClr>
                </a:solidFill>
              </a:rPr>
              <a:t>étudies</a:t>
            </a:r>
            <a:r>
              <a:rPr lang="en-US" sz="2800" dirty="0">
                <a:solidFill>
                  <a:srgbClr val="4472C4">
                    <a:lumMod val="50000"/>
                  </a:srgbClr>
                </a:solidFill>
              </a:rPr>
              <a:t> </a:t>
            </a:r>
            <a:r>
              <a:rPr lang="en-US" sz="2800" dirty="0" err="1">
                <a:solidFill>
                  <a:srgbClr val="4472C4">
                    <a:lumMod val="50000"/>
                  </a:srgbClr>
                </a:solidFill>
              </a:rPr>
              <a:t>l’histoire</a:t>
            </a:r>
            <a:r>
              <a:rPr lang="en-US" sz="2800" dirty="0">
                <a:solidFill>
                  <a:srgbClr val="4472C4">
                    <a:lumMod val="50000"/>
                  </a:srgbClr>
                </a:solidFill>
              </a:rPr>
              <a:t> </a:t>
            </a:r>
            <a:r>
              <a:rPr lang="en-US" sz="2800" dirty="0">
                <a:solidFill>
                  <a:srgbClr val="4472C4">
                    <a:lumMod val="50000"/>
                  </a:srgbClr>
                </a:solidFill>
                <a:latin typeface="+mj-lt"/>
              </a:rPr>
              <a:t>? 				</a:t>
            </a:r>
            <a:r>
              <a:rPr lang="en-US" sz="2800" dirty="0" err="1">
                <a:solidFill>
                  <a:srgbClr val="4472C4">
                    <a:lumMod val="50000"/>
                  </a:srgbClr>
                </a:solidFill>
                <a:latin typeface="+mj-lt"/>
              </a:rPr>
              <a:t>Oui</a:t>
            </a:r>
            <a:r>
              <a:rPr lang="en-US" sz="2800" dirty="0">
                <a:solidFill>
                  <a:srgbClr val="4472C4">
                    <a:lumMod val="50000"/>
                  </a:srgbClr>
                </a:solidFill>
                <a:latin typeface="+mj-lt"/>
              </a:rPr>
              <a:t>/non.</a:t>
            </a:r>
          </a:p>
          <a:p>
            <a:pPr lvl="0">
              <a:lnSpc>
                <a:spcPct val="150000"/>
              </a:lnSpc>
              <a:defRPr/>
            </a:pP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Pourquoi</a:t>
            </a: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regardes-tu</a:t>
            </a:r>
            <a:r>
              <a:rPr lang="en-US" sz="2800" dirty="0">
                <a:solidFill>
                  <a:srgbClr val="4472C4">
                    <a:lumMod val="50000"/>
                  </a:srgbClr>
                </a:solidFill>
                <a:latin typeface="+mj-lt"/>
              </a:rPr>
              <a:t> la </a:t>
            </a:r>
            <a:r>
              <a:rPr lang="en-US" sz="2800" dirty="0" err="1">
                <a:solidFill>
                  <a:srgbClr val="4472C4">
                    <a:lumMod val="50000"/>
                  </a:srgbClr>
                </a:solidFill>
                <a:latin typeface="+mj-lt"/>
              </a:rPr>
              <a:t>télé</a:t>
            </a:r>
            <a:r>
              <a:rPr lang="en-US" sz="2800" dirty="0">
                <a:solidFill>
                  <a:srgbClr val="4472C4">
                    <a:lumMod val="50000"/>
                  </a:srgbClr>
                </a:solidFill>
                <a:latin typeface="+mj-lt"/>
              </a:rPr>
              <a:t> ?		</a:t>
            </a:r>
            <a:r>
              <a:rPr lang="en-US" sz="2800" dirty="0" err="1">
                <a:solidFill>
                  <a:srgbClr val="4472C4">
                    <a:lumMod val="50000"/>
                  </a:srgbClr>
                </a:solidFill>
              </a:rPr>
              <a:t>C’est</a:t>
            </a:r>
            <a:r>
              <a:rPr lang="en-US" sz="2800" dirty="0">
                <a:solidFill>
                  <a:srgbClr val="4472C4">
                    <a:lumMod val="50000"/>
                  </a:srgbClr>
                </a:solidFill>
              </a:rPr>
              <a:t> </a:t>
            </a:r>
            <a:r>
              <a:rPr lang="en-US" sz="2800" dirty="0" err="1">
                <a:solidFill>
                  <a:srgbClr val="4472C4">
                    <a:lumMod val="50000"/>
                  </a:srgbClr>
                </a:solidFill>
              </a:rPr>
              <a:t>intéressant</a:t>
            </a:r>
            <a:r>
              <a:rPr lang="en-US" sz="2800" dirty="0">
                <a:solidFill>
                  <a:srgbClr val="4472C4">
                    <a:lumMod val="50000"/>
                  </a:srgbClr>
                </a:solidFill>
              </a:rPr>
              <a:t>.</a:t>
            </a:r>
          </a:p>
          <a:p>
            <a:pPr lvl="0">
              <a:lnSpc>
                <a:spcPct val="150000"/>
              </a:lnSpc>
              <a:defRPr/>
            </a:pP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Où</a:t>
            </a:r>
            <a:r>
              <a:rPr kumimoji="0" lang="en-US" sz="2800" b="0" i="0" u="none" strike="noStrike" kern="1200" cap="none" spc="0" normalizeH="0" baseline="0" noProof="0" dirty="0">
                <a:ln>
                  <a:noFill/>
                </a:ln>
                <a:solidFill>
                  <a:srgbClr val="4472C4">
                    <a:lumMod val="50000"/>
                  </a:srgbClr>
                </a:solidFill>
                <a:effectLst/>
                <a:uLnTx/>
                <a:uFillTx/>
                <a:latin typeface="+mj-lt"/>
              </a:rPr>
              <a:t> </a:t>
            </a:r>
            <a:r>
              <a:rPr kumimoji="0" lang="en-US" sz="2800" b="0" i="0" u="none" strike="noStrike" kern="1200" cap="none" spc="0" normalizeH="0" baseline="0" noProof="0" dirty="0" err="1">
                <a:ln>
                  <a:noFill/>
                </a:ln>
                <a:solidFill>
                  <a:srgbClr val="4472C4">
                    <a:lumMod val="50000"/>
                  </a:srgbClr>
                </a:solidFill>
                <a:effectLst/>
                <a:uLnTx/>
                <a:uFillTx/>
                <a:latin typeface="+mj-lt"/>
              </a:rPr>
              <a:t>pr</a:t>
            </a:r>
            <a:r>
              <a:rPr lang="en-US" sz="2800" dirty="0" err="1">
                <a:solidFill>
                  <a:srgbClr val="4472C4">
                    <a:lumMod val="50000"/>
                  </a:srgbClr>
                </a:solidFill>
                <a:latin typeface="+mj-lt"/>
              </a:rPr>
              <a:t>épares-tu</a:t>
            </a:r>
            <a:r>
              <a:rPr lang="en-US" sz="2800" dirty="0">
                <a:solidFill>
                  <a:srgbClr val="4472C4">
                    <a:lumMod val="50000"/>
                  </a:srgbClr>
                </a:solidFill>
                <a:latin typeface="+mj-lt"/>
              </a:rPr>
              <a:t> le déjeuner ? 		Dans la cuisine.</a:t>
            </a:r>
            <a:endParaRPr kumimoji="0" lang="en-US" sz="2800" b="0" i="0" u="none" strike="noStrike" kern="1200" cap="none" spc="0" normalizeH="0" baseline="0" noProof="0" dirty="0">
              <a:ln>
                <a:noFill/>
              </a:ln>
              <a:solidFill>
                <a:srgbClr val="4472C4">
                  <a:lumMod val="50000"/>
                </a:srgbClr>
              </a:solidFill>
              <a:effectLst/>
              <a:uLnTx/>
              <a:uFillTx/>
              <a:latin typeface="+mj-lt"/>
            </a:endParaRPr>
          </a:p>
        </p:txBody>
      </p:sp>
      <p:sp>
        <p:nvSpPr>
          <p:cNvPr id="34" name="Rounded Rectangle 46">
            <a:extLst>
              <a:ext uri="{FF2B5EF4-FFF2-40B4-BE49-F238E27FC236}">
                <a16:creationId xmlns:a16="http://schemas.microsoft.com/office/drawing/2014/main" id="{B5E8E8AF-5748-4E1A-8180-CA2F975B905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p:cNvSpPr txBox="1"/>
          <p:nvPr/>
        </p:nvSpPr>
        <p:spPr>
          <a:xfrm>
            <a:off x="6978616" y="707870"/>
            <a:ext cx="3521546" cy="461665"/>
          </a:xfrm>
          <a:prstGeom prst="rect">
            <a:avLst/>
          </a:prstGeom>
          <a:noFill/>
        </p:spPr>
        <p:txBody>
          <a:bodyPr wrap="square" rtlCol="0">
            <a:spAutoFit/>
          </a:bodyPr>
          <a:lstStyle/>
          <a:p>
            <a:r>
              <a:rPr lang="en-GB" sz="2400" b="1">
                <a:solidFill>
                  <a:srgbClr val="115076"/>
                </a:solidFill>
              </a:rPr>
              <a:t>Réponses correctes:</a:t>
            </a:r>
            <a:endParaRPr lang="en-GB" sz="2400" dirty="0">
              <a:solidFill>
                <a:srgbClr val="115076"/>
              </a:solidFill>
            </a:endParaRPr>
          </a:p>
        </p:txBody>
      </p:sp>
      <p:sp>
        <p:nvSpPr>
          <p:cNvPr id="2" name="Rectangle 1">
            <a:extLst>
              <a:ext uri="{FF2B5EF4-FFF2-40B4-BE49-F238E27FC236}">
                <a16:creationId xmlns:a16="http://schemas.microsoft.com/office/drawing/2014/main" id="{27669864-BBAD-4F3C-8482-6F3544C05572}"/>
              </a:ext>
            </a:extLst>
          </p:cNvPr>
          <p:cNvSpPr/>
          <p:nvPr/>
        </p:nvSpPr>
        <p:spPr>
          <a:xfrm>
            <a:off x="7563280" y="1250493"/>
            <a:ext cx="1814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0B8820A-9EA1-47E8-9128-485AA8D29019}"/>
              </a:ext>
            </a:extLst>
          </p:cNvPr>
          <p:cNvSpPr/>
          <p:nvPr/>
        </p:nvSpPr>
        <p:spPr>
          <a:xfrm>
            <a:off x="7563280" y="1914889"/>
            <a:ext cx="1814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70597BE-3205-4568-8783-744B9F5915AE}"/>
              </a:ext>
            </a:extLst>
          </p:cNvPr>
          <p:cNvSpPr/>
          <p:nvPr/>
        </p:nvSpPr>
        <p:spPr>
          <a:xfrm>
            <a:off x="7563280" y="2442598"/>
            <a:ext cx="1814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3F1D24E-1505-4C60-8781-984FDAD9EBF6}"/>
              </a:ext>
            </a:extLst>
          </p:cNvPr>
          <p:cNvSpPr/>
          <p:nvPr/>
        </p:nvSpPr>
        <p:spPr>
          <a:xfrm>
            <a:off x="7563280" y="3182410"/>
            <a:ext cx="1814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04A2796-2DED-4710-A53A-CCE9E310DA15}"/>
              </a:ext>
            </a:extLst>
          </p:cNvPr>
          <p:cNvSpPr/>
          <p:nvPr/>
        </p:nvSpPr>
        <p:spPr>
          <a:xfrm>
            <a:off x="7563280" y="3800018"/>
            <a:ext cx="1814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28D474F4-9C83-4AD7-B090-48BB995F591A}"/>
              </a:ext>
            </a:extLst>
          </p:cNvPr>
          <p:cNvSpPr/>
          <p:nvPr/>
        </p:nvSpPr>
        <p:spPr>
          <a:xfrm>
            <a:off x="7506334" y="4443640"/>
            <a:ext cx="181494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F75B38-E7C7-4BF8-A602-CC9CE4A14510}"/>
              </a:ext>
            </a:extLst>
          </p:cNvPr>
          <p:cNvSpPr/>
          <p:nvPr/>
        </p:nvSpPr>
        <p:spPr>
          <a:xfrm>
            <a:off x="7506333" y="5061248"/>
            <a:ext cx="3318381" cy="538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D53279D-B10D-4FFA-8678-D1C7B395387A}"/>
              </a:ext>
            </a:extLst>
          </p:cNvPr>
          <p:cNvSpPr/>
          <p:nvPr/>
        </p:nvSpPr>
        <p:spPr>
          <a:xfrm>
            <a:off x="7493781" y="5588957"/>
            <a:ext cx="3318381" cy="5386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508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SMS à Abdel</a:t>
            </a:r>
          </a:p>
        </p:txBody>
      </p:sp>
      <p:sp>
        <p:nvSpPr>
          <p:cNvPr id="6" name="TextBox 5">
            <a:extLst>
              <a:ext uri="{FF2B5EF4-FFF2-40B4-BE49-F238E27FC236}">
                <a16:creationId xmlns:a16="http://schemas.microsoft.com/office/drawing/2014/main" id="{AD51C940-ACE5-FD48-A09A-D04E7D00194B}"/>
              </a:ext>
            </a:extLst>
          </p:cNvPr>
          <p:cNvSpPr txBox="1"/>
          <p:nvPr/>
        </p:nvSpPr>
        <p:spPr>
          <a:xfrm>
            <a:off x="271918" y="1375625"/>
            <a:ext cx="4063632" cy="3046988"/>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lang="en-US" sz="2400" dirty="0">
                <a:solidFill>
                  <a:srgbClr val="4472C4">
                    <a:lumMod val="50000"/>
                  </a:srgbClr>
                </a:solidFill>
              </a:rPr>
              <a:t> Amir à Abel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les questions et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pour les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déclarations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solidFill>
                  <a:srgbClr val="4472C4">
                    <a:lumMod val="50000"/>
                  </a:srgbClr>
                </a:solidFill>
                <a:latin typeface="Century Gothic" panose="020F0302020204030204"/>
              </a:rPr>
              <a:t>NB Les questions </a:t>
            </a:r>
            <a:r>
              <a:rPr lang="en-US" sz="2400" baseline="0" dirty="0" err="1">
                <a:solidFill>
                  <a:srgbClr val="4472C4">
                    <a:lumMod val="50000"/>
                  </a:srgbClr>
                </a:solidFill>
                <a:latin typeface="Century Gothic" panose="020F0302020204030204"/>
              </a:rPr>
              <a:t>ont</a:t>
            </a:r>
            <a:r>
              <a:rPr lang="en-US" sz="2400" baseline="0" dirty="0">
                <a:solidFill>
                  <a:srgbClr val="4472C4">
                    <a:lumMod val="50000"/>
                  </a:srgbClr>
                </a:solidFill>
                <a:latin typeface="Century Gothic" panose="020F0302020204030204"/>
              </a:rPr>
              <a:t> </a:t>
            </a:r>
            <a:r>
              <a:rPr lang="en-US" sz="2400" b="1" baseline="0" dirty="0" err="1">
                <a:solidFill>
                  <a:srgbClr val="4472C4">
                    <a:lumMod val="50000"/>
                  </a:srgbClr>
                </a:solidFill>
                <a:latin typeface="Century Gothic" panose="020F0302020204030204"/>
              </a:rPr>
              <a:t>l’inversion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sujet-verbe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Rounded Rectangle 46">
            <a:extLst>
              <a:ext uri="{FF2B5EF4-FFF2-40B4-BE49-F238E27FC236}">
                <a16:creationId xmlns:a16="http://schemas.microsoft.com/office/drawing/2014/main" id="{B5E8E8AF-5748-4E1A-8180-CA2F975B905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7" name="Group 6">
            <a:extLst>
              <a:ext uri="{FF2B5EF4-FFF2-40B4-BE49-F238E27FC236}">
                <a16:creationId xmlns:a16="http://schemas.microsoft.com/office/drawing/2014/main" id="{2FEFC783-E291-40D4-BFFA-FD5F906D3B31}"/>
              </a:ext>
            </a:extLst>
          </p:cNvPr>
          <p:cNvGrpSpPr/>
          <p:nvPr/>
        </p:nvGrpSpPr>
        <p:grpSpPr>
          <a:xfrm>
            <a:off x="4489537" y="1896363"/>
            <a:ext cx="2314515" cy="4003200"/>
            <a:chOff x="4719331" y="2191837"/>
            <a:chExt cx="2314515" cy="4003200"/>
          </a:xfrm>
        </p:grpSpPr>
        <p:grpSp>
          <p:nvGrpSpPr>
            <p:cNvPr id="9" name="Group 8">
              <a:extLst>
                <a:ext uri="{FF2B5EF4-FFF2-40B4-BE49-F238E27FC236}">
                  <a16:creationId xmlns:a16="http://schemas.microsoft.com/office/drawing/2014/main" id="{6F551770-AB3F-4E0B-A717-F645EB787A76}"/>
                </a:ext>
              </a:extLst>
            </p:cNvPr>
            <p:cNvGrpSpPr/>
            <p:nvPr/>
          </p:nvGrpSpPr>
          <p:grpSpPr>
            <a:xfrm>
              <a:off x="4719331" y="2191837"/>
              <a:ext cx="2314515" cy="4003200"/>
              <a:chOff x="4719331" y="2191837"/>
              <a:chExt cx="2198943" cy="4003200"/>
            </a:xfrm>
          </p:grpSpPr>
          <p:grpSp>
            <p:nvGrpSpPr>
              <p:cNvPr id="14" name="Group 13">
                <a:extLst>
                  <a:ext uri="{FF2B5EF4-FFF2-40B4-BE49-F238E27FC236}">
                    <a16:creationId xmlns:a16="http://schemas.microsoft.com/office/drawing/2014/main" id="{E7DED12D-7FC8-4014-B2B6-C8BE48ACB9C3}"/>
                  </a:ext>
                </a:extLst>
              </p:cNvPr>
              <p:cNvGrpSpPr/>
              <p:nvPr/>
            </p:nvGrpSpPr>
            <p:grpSpPr>
              <a:xfrm>
                <a:off x="4719331" y="2191837"/>
                <a:ext cx="2198943" cy="4003200"/>
                <a:chOff x="-30480" y="22860"/>
                <a:chExt cx="3394710" cy="6004560"/>
              </a:xfrm>
            </p:grpSpPr>
            <p:grpSp>
              <p:nvGrpSpPr>
                <p:cNvPr id="16" name="Group 15">
                  <a:extLst>
                    <a:ext uri="{FF2B5EF4-FFF2-40B4-BE49-F238E27FC236}">
                      <a16:creationId xmlns:a16="http://schemas.microsoft.com/office/drawing/2014/main" id="{D75A9328-389D-444C-B00B-D94BE34F30D1}"/>
                    </a:ext>
                  </a:extLst>
                </p:cNvPr>
                <p:cNvGrpSpPr/>
                <p:nvPr/>
              </p:nvGrpSpPr>
              <p:grpSpPr>
                <a:xfrm>
                  <a:off x="-30480" y="22860"/>
                  <a:ext cx="3394710" cy="6004560"/>
                  <a:chOff x="-30480" y="22860"/>
                  <a:chExt cx="3394710" cy="6004560"/>
                </a:xfrm>
              </p:grpSpPr>
              <p:grpSp>
                <p:nvGrpSpPr>
                  <p:cNvPr id="18" name="Group 17">
                    <a:extLst>
                      <a:ext uri="{FF2B5EF4-FFF2-40B4-BE49-F238E27FC236}">
                        <a16:creationId xmlns:a16="http://schemas.microsoft.com/office/drawing/2014/main" id="{7020764E-ED02-42E6-9A59-D371FCF15D9B}"/>
                      </a:ext>
                    </a:extLst>
                  </p:cNvPr>
                  <p:cNvGrpSpPr/>
                  <p:nvPr/>
                </p:nvGrpSpPr>
                <p:grpSpPr>
                  <a:xfrm>
                    <a:off x="-30480" y="22860"/>
                    <a:ext cx="3394710" cy="6004560"/>
                    <a:chOff x="-30480" y="22860"/>
                    <a:chExt cx="3394710" cy="6004560"/>
                  </a:xfrm>
                </p:grpSpPr>
                <p:sp>
                  <p:nvSpPr>
                    <p:cNvPr id="20" name="Rectangle: Rounded Corners 80">
                      <a:extLst>
                        <a:ext uri="{FF2B5EF4-FFF2-40B4-BE49-F238E27FC236}">
                          <a16:creationId xmlns:a16="http://schemas.microsoft.com/office/drawing/2014/main" id="{069099F8-6722-4A8F-B685-F4EDED6119E5}"/>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879BCA75-A814-4DA4-A859-302359A0E6F4}"/>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9" name="Oval 18">
                    <a:extLst>
                      <a:ext uri="{FF2B5EF4-FFF2-40B4-BE49-F238E27FC236}">
                        <a16:creationId xmlns:a16="http://schemas.microsoft.com/office/drawing/2014/main" id="{8C437A37-4428-43F1-A016-887FECEA67C4}"/>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7" name="Speech Bubble: Rectangle with Corners Rounded 77">
                  <a:extLst>
                    <a:ext uri="{FF2B5EF4-FFF2-40B4-BE49-F238E27FC236}">
                      <a16:creationId xmlns:a16="http://schemas.microsoft.com/office/drawing/2014/main" id="{421064E6-492F-487F-B13B-3B47F95E1554}"/>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E0D05E5E-F816-4891-AE1E-F21AF2EFD445}"/>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1. Tu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travailles</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aujourd’hui</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10" name="Speech Bubble: Rectangle with Corners Rounded 95">
              <a:extLst>
                <a:ext uri="{FF2B5EF4-FFF2-40B4-BE49-F238E27FC236}">
                  <a16:creationId xmlns:a16="http://schemas.microsoft.com/office/drawing/2014/main" id="{46A5212B-EDF8-42DC-A7D1-6D39472F1F3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1" name="Speech Bubble: Rectangle with Corners Rounded 97">
              <a:extLst>
                <a:ext uri="{FF2B5EF4-FFF2-40B4-BE49-F238E27FC236}">
                  <a16:creationId xmlns:a16="http://schemas.microsoft.com/office/drawing/2014/main" id="{DC9A4151-88BC-4DD1-8AED-89901FC450CC}"/>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1283182B-E25D-4F55-8EE6-19114F0E72F2}"/>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2.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Aimes-tu</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les maths </a:t>
              </a: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745C6E73-8CA3-467D-9193-ABA88B8ECD74}"/>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3. </a:t>
              </a:r>
              <a:r>
                <a:rPr lang="en-GB" sz="1700" dirty="0">
                  <a:solidFill>
                    <a:srgbClr val="1F4E79"/>
                  </a:solidFill>
                  <a:latin typeface="Century Gothic" panose="020B0502020202020204" pitchFamily="34" charset="0"/>
                </a:rPr>
                <a:t>Tu p</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répares</a:t>
              </a:r>
              <a:r>
                <a:rPr kumimoji="0" lang="en-GB" sz="17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le déjeuner </a:t>
              </a: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grpSp>
        <p:nvGrpSpPr>
          <p:cNvPr id="22" name="Group 21">
            <a:extLst>
              <a:ext uri="{FF2B5EF4-FFF2-40B4-BE49-F238E27FC236}">
                <a16:creationId xmlns:a16="http://schemas.microsoft.com/office/drawing/2014/main" id="{2DCEC697-AC25-41B7-AB5C-E7CB0F93F1D8}"/>
              </a:ext>
            </a:extLst>
          </p:cNvPr>
          <p:cNvGrpSpPr/>
          <p:nvPr/>
        </p:nvGrpSpPr>
        <p:grpSpPr>
          <a:xfrm>
            <a:off x="6969470" y="1915972"/>
            <a:ext cx="2314515" cy="4003200"/>
            <a:chOff x="4719331" y="2191837"/>
            <a:chExt cx="2314515" cy="4003200"/>
          </a:xfrm>
        </p:grpSpPr>
        <p:grpSp>
          <p:nvGrpSpPr>
            <p:cNvPr id="23" name="Group 22">
              <a:extLst>
                <a:ext uri="{FF2B5EF4-FFF2-40B4-BE49-F238E27FC236}">
                  <a16:creationId xmlns:a16="http://schemas.microsoft.com/office/drawing/2014/main" id="{F97C8ECC-7E79-426A-BBDE-707101CC14D0}"/>
                </a:ext>
              </a:extLst>
            </p:cNvPr>
            <p:cNvGrpSpPr/>
            <p:nvPr/>
          </p:nvGrpSpPr>
          <p:grpSpPr>
            <a:xfrm>
              <a:off x="4719331" y="2191837"/>
              <a:ext cx="2314515" cy="4003200"/>
              <a:chOff x="4719331" y="2191837"/>
              <a:chExt cx="2198943" cy="4003200"/>
            </a:xfrm>
          </p:grpSpPr>
          <p:grpSp>
            <p:nvGrpSpPr>
              <p:cNvPr id="28" name="Group 27">
                <a:extLst>
                  <a:ext uri="{FF2B5EF4-FFF2-40B4-BE49-F238E27FC236}">
                    <a16:creationId xmlns:a16="http://schemas.microsoft.com/office/drawing/2014/main" id="{089362AC-466B-4E0F-BF60-8EF16F1CBAB3}"/>
                  </a:ext>
                </a:extLst>
              </p:cNvPr>
              <p:cNvGrpSpPr/>
              <p:nvPr/>
            </p:nvGrpSpPr>
            <p:grpSpPr>
              <a:xfrm>
                <a:off x="4719331" y="2191837"/>
                <a:ext cx="2198943" cy="4003200"/>
                <a:chOff x="-30480" y="22860"/>
                <a:chExt cx="3394710" cy="6004560"/>
              </a:xfrm>
            </p:grpSpPr>
            <p:grpSp>
              <p:nvGrpSpPr>
                <p:cNvPr id="30" name="Group 29">
                  <a:extLst>
                    <a:ext uri="{FF2B5EF4-FFF2-40B4-BE49-F238E27FC236}">
                      <a16:creationId xmlns:a16="http://schemas.microsoft.com/office/drawing/2014/main" id="{BD5968BF-C12C-4A64-9675-72D218FADD35}"/>
                    </a:ext>
                  </a:extLst>
                </p:cNvPr>
                <p:cNvGrpSpPr/>
                <p:nvPr/>
              </p:nvGrpSpPr>
              <p:grpSpPr>
                <a:xfrm>
                  <a:off x="-30480" y="22860"/>
                  <a:ext cx="3394710" cy="6004560"/>
                  <a:chOff x="-30480" y="22860"/>
                  <a:chExt cx="3394710" cy="6004560"/>
                </a:xfrm>
              </p:grpSpPr>
              <p:grpSp>
                <p:nvGrpSpPr>
                  <p:cNvPr id="32" name="Group 31">
                    <a:extLst>
                      <a:ext uri="{FF2B5EF4-FFF2-40B4-BE49-F238E27FC236}">
                        <a16:creationId xmlns:a16="http://schemas.microsoft.com/office/drawing/2014/main" id="{7E58D85D-E2E6-45F5-BB03-8017FA8B18F6}"/>
                      </a:ext>
                    </a:extLst>
                  </p:cNvPr>
                  <p:cNvGrpSpPr/>
                  <p:nvPr/>
                </p:nvGrpSpPr>
                <p:grpSpPr>
                  <a:xfrm>
                    <a:off x="-30480" y="22860"/>
                    <a:ext cx="3394710" cy="6004560"/>
                    <a:chOff x="-30480" y="22860"/>
                    <a:chExt cx="3394710" cy="6004560"/>
                  </a:xfrm>
                </p:grpSpPr>
                <p:sp>
                  <p:nvSpPr>
                    <p:cNvPr id="35" name="Rectangle: Rounded Corners 123">
                      <a:extLst>
                        <a:ext uri="{FF2B5EF4-FFF2-40B4-BE49-F238E27FC236}">
                          <a16:creationId xmlns:a16="http://schemas.microsoft.com/office/drawing/2014/main" id="{82B7748A-C3E5-4E04-996B-35B073C090D4}"/>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ectangle 35">
                      <a:extLst>
                        <a:ext uri="{FF2B5EF4-FFF2-40B4-BE49-F238E27FC236}">
                          <a16:creationId xmlns:a16="http://schemas.microsoft.com/office/drawing/2014/main" id="{703557F3-EEDF-4910-BACC-0D5DC05585D5}"/>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3" name="Oval 32">
                    <a:extLst>
                      <a:ext uri="{FF2B5EF4-FFF2-40B4-BE49-F238E27FC236}">
                        <a16:creationId xmlns:a16="http://schemas.microsoft.com/office/drawing/2014/main" id="{C69813EE-DFFD-4B99-9A5C-8D7F272819CE}"/>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1" name="Speech Bubble: Rectangle with Corners Rounded 120">
                  <a:extLst>
                    <a:ext uri="{FF2B5EF4-FFF2-40B4-BE49-F238E27FC236}">
                      <a16:creationId xmlns:a16="http://schemas.microsoft.com/office/drawing/2014/main" id="{F99099F8-3378-4345-AEBA-A3CA87A9121E}"/>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FEF36CF4-9F67-4E5C-97D5-6F9D469C12D4}"/>
                  </a:ext>
                </a:extLst>
              </p:cNvPr>
              <p:cNvSpPr txBox="1"/>
              <p:nvPr/>
            </p:nvSpPr>
            <p:spPr>
              <a:xfrm>
                <a:off x="4895789" y="2605567"/>
                <a:ext cx="1964488" cy="615553"/>
              </a:xfrm>
              <a:prstGeom prst="rect">
                <a:avLst/>
              </a:prstGeom>
              <a:noFill/>
            </p:spPr>
            <p:txBody>
              <a:bodyPr wrap="square" rtlCol="0">
                <a:spAutoFit/>
              </a:bodyPr>
              <a:lstStyle/>
              <a:p>
                <a:pPr lvl="0">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4. Tu </a:t>
                </a:r>
                <a:r>
                  <a:rPr lang="en-GB" sz="1700" dirty="0" err="1">
                    <a:solidFill>
                      <a:srgbClr val="1F4E79"/>
                    </a:solidFill>
                    <a:latin typeface="Century Gothic" panose="020B0502020202020204" pitchFamily="34" charset="0"/>
                  </a:rPr>
                  <a:t>écoutes</a:t>
                </a:r>
                <a:r>
                  <a:rPr lang="en-GB" sz="1700" dirty="0">
                    <a:solidFill>
                      <a:srgbClr val="1F4E79"/>
                    </a:solidFill>
                    <a:latin typeface="Century Gothic" panose="020B0502020202020204" pitchFamily="34" charset="0"/>
                  </a:rPr>
                  <a:t> la musique </a:t>
                </a:r>
                <a:r>
                  <a:rPr lang="en-GB" sz="1700" b="1" dirty="0">
                    <a:solidFill>
                      <a:srgbClr val="1F4E79"/>
                    </a:solidFill>
                    <a:latin typeface="Century Gothic" panose="020B0502020202020204" pitchFamily="34" charset="0"/>
                  </a:rPr>
                  <a:t>.</a:t>
                </a:r>
                <a:endPar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sp>
          <p:nvSpPr>
            <p:cNvPr id="24" name="Speech Bubble: Rectangle with Corners Rounded 113">
              <a:extLst>
                <a:ext uri="{FF2B5EF4-FFF2-40B4-BE49-F238E27FC236}">
                  <a16:creationId xmlns:a16="http://schemas.microsoft.com/office/drawing/2014/main" id="{02549495-DCC5-4B41-AEA1-1BB565AE709E}"/>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25" name="Speech Bubble: Rectangle with Corners Rounded 114">
              <a:extLst>
                <a:ext uri="{FF2B5EF4-FFF2-40B4-BE49-F238E27FC236}">
                  <a16:creationId xmlns:a16="http://schemas.microsoft.com/office/drawing/2014/main" id="{5985CFF1-6286-4001-83CC-1E74073DB614}"/>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A4AA0C5F-2128-4202-BBE9-6DE7256CCDE6}"/>
                </a:ext>
              </a:extLst>
            </p:cNvPr>
            <p:cNvSpPr txBox="1"/>
            <p:nvPr/>
          </p:nvSpPr>
          <p:spPr>
            <a:xfrm>
              <a:off x="4875957" y="3744495"/>
              <a:ext cx="206773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5. </a:t>
              </a:r>
              <a:r>
                <a:rPr lang="en-GB" sz="1700" dirty="0">
                  <a:solidFill>
                    <a:srgbClr val="1F4E79"/>
                  </a:solidFill>
                  <a:latin typeface="Century Gothic" panose="020B0502020202020204" pitchFamily="34" charset="0"/>
                </a:rPr>
                <a:t>F</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rappes-tu</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à la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porte</a:t>
              </a:r>
              <a:r>
                <a:rPr lang="en-GB" sz="1700"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a:t>
              </a:r>
              <a:endPar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76BA73CF-DCCB-472B-8C33-91FF64507F6A}"/>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6.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Cherches-tu</a:t>
              </a:r>
              <a:r>
                <a:rPr kumimoji="0" lang="en-GB" sz="17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ton portable </a:t>
              </a: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grpSp>
        <p:nvGrpSpPr>
          <p:cNvPr id="37" name="Group 36">
            <a:extLst>
              <a:ext uri="{FF2B5EF4-FFF2-40B4-BE49-F238E27FC236}">
                <a16:creationId xmlns:a16="http://schemas.microsoft.com/office/drawing/2014/main" id="{8F55C734-C1CD-4519-99F8-BD765ED1DEE9}"/>
              </a:ext>
            </a:extLst>
          </p:cNvPr>
          <p:cNvGrpSpPr/>
          <p:nvPr/>
        </p:nvGrpSpPr>
        <p:grpSpPr>
          <a:xfrm>
            <a:off x="9449403" y="1896363"/>
            <a:ext cx="2314515" cy="4003200"/>
            <a:chOff x="4719331" y="2191837"/>
            <a:chExt cx="2314515" cy="4003200"/>
          </a:xfrm>
        </p:grpSpPr>
        <p:grpSp>
          <p:nvGrpSpPr>
            <p:cNvPr id="38" name="Group 37">
              <a:extLst>
                <a:ext uri="{FF2B5EF4-FFF2-40B4-BE49-F238E27FC236}">
                  <a16:creationId xmlns:a16="http://schemas.microsoft.com/office/drawing/2014/main" id="{3922E8CE-BB0B-4538-B7AD-7B3F7F0719C0}"/>
                </a:ext>
              </a:extLst>
            </p:cNvPr>
            <p:cNvGrpSpPr/>
            <p:nvPr/>
          </p:nvGrpSpPr>
          <p:grpSpPr>
            <a:xfrm>
              <a:off x="4719331" y="2191837"/>
              <a:ext cx="2314515" cy="4003200"/>
              <a:chOff x="4719331" y="2191837"/>
              <a:chExt cx="2198943" cy="4003200"/>
            </a:xfrm>
          </p:grpSpPr>
          <p:grpSp>
            <p:nvGrpSpPr>
              <p:cNvPr id="43" name="Group 42">
                <a:extLst>
                  <a:ext uri="{FF2B5EF4-FFF2-40B4-BE49-F238E27FC236}">
                    <a16:creationId xmlns:a16="http://schemas.microsoft.com/office/drawing/2014/main" id="{CFAFA11C-7A2C-4FD4-AF70-ACF2FC0F1AA1}"/>
                  </a:ext>
                </a:extLst>
              </p:cNvPr>
              <p:cNvGrpSpPr/>
              <p:nvPr/>
            </p:nvGrpSpPr>
            <p:grpSpPr>
              <a:xfrm>
                <a:off x="4719331" y="2191837"/>
                <a:ext cx="2198943" cy="4003200"/>
                <a:chOff x="-30480" y="22860"/>
                <a:chExt cx="3394710" cy="6004560"/>
              </a:xfrm>
            </p:grpSpPr>
            <p:grpSp>
              <p:nvGrpSpPr>
                <p:cNvPr id="45" name="Group 44">
                  <a:extLst>
                    <a:ext uri="{FF2B5EF4-FFF2-40B4-BE49-F238E27FC236}">
                      <a16:creationId xmlns:a16="http://schemas.microsoft.com/office/drawing/2014/main" id="{8EC3ACC7-86E5-4AC8-881C-8FFF3BC098F8}"/>
                    </a:ext>
                  </a:extLst>
                </p:cNvPr>
                <p:cNvGrpSpPr/>
                <p:nvPr/>
              </p:nvGrpSpPr>
              <p:grpSpPr>
                <a:xfrm>
                  <a:off x="-30480" y="22860"/>
                  <a:ext cx="3394710" cy="6004560"/>
                  <a:chOff x="-30480" y="22860"/>
                  <a:chExt cx="3394710" cy="6004560"/>
                </a:xfrm>
              </p:grpSpPr>
              <p:grpSp>
                <p:nvGrpSpPr>
                  <p:cNvPr id="47" name="Group 46">
                    <a:extLst>
                      <a:ext uri="{FF2B5EF4-FFF2-40B4-BE49-F238E27FC236}">
                        <a16:creationId xmlns:a16="http://schemas.microsoft.com/office/drawing/2014/main" id="{B82AB554-F36A-41BC-9F07-4DDADBD9BEA5}"/>
                      </a:ext>
                    </a:extLst>
                  </p:cNvPr>
                  <p:cNvGrpSpPr/>
                  <p:nvPr/>
                </p:nvGrpSpPr>
                <p:grpSpPr>
                  <a:xfrm>
                    <a:off x="-30480" y="22860"/>
                    <a:ext cx="3394710" cy="6004560"/>
                    <a:chOff x="-30480" y="22860"/>
                    <a:chExt cx="3394710" cy="6004560"/>
                  </a:xfrm>
                </p:grpSpPr>
                <p:sp>
                  <p:nvSpPr>
                    <p:cNvPr id="49" name="Rectangle: Rounded Corners 137">
                      <a:extLst>
                        <a:ext uri="{FF2B5EF4-FFF2-40B4-BE49-F238E27FC236}">
                          <a16:creationId xmlns:a16="http://schemas.microsoft.com/office/drawing/2014/main" id="{2936B72D-D11A-4DF5-A323-FE82B084493E}"/>
                        </a:ext>
                      </a:extLst>
                    </p:cNvPr>
                    <p:cNvSpPr/>
                    <p:nvPr/>
                  </p:nvSpPr>
                  <p:spPr>
                    <a:xfrm>
                      <a:off x="-30480" y="22860"/>
                      <a:ext cx="3394710" cy="6004560"/>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Rectangle 49">
                      <a:extLst>
                        <a:ext uri="{FF2B5EF4-FFF2-40B4-BE49-F238E27FC236}">
                          <a16:creationId xmlns:a16="http://schemas.microsoft.com/office/drawing/2014/main" id="{B8B804A5-30D4-4581-B27C-5FFA3D6F5567}"/>
                        </a:ext>
                      </a:extLst>
                    </p:cNvPr>
                    <p:cNvSpPr/>
                    <p:nvPr/>
                  </p:nvSpPr>
                  <p:spPr>
                    <a:xfrm>
                      <a:off x="152400" y="396240"/>
                      <a:ext cx="3032760" cy="5109210"/>
                    </a:xfrm>
                    <a:prstGeom prst="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8" name="Oval 47">
                    <a:extLst>
                      <a:ext uri="{FF2B5EF4-FFF2-40B4-BE49-F238E27FC236}">
                        <a16:creationId xmlns:a16="http://schemas.microsoft.com/office/drawing/2014/main" id="{FD31DC41-4344-40E0-A65D-C8551B527EC0}"/>
                      </a:ext>
                    </a:extLst>
                  </p:cNvPr>
                  <p:cNvSpPr/>
                  <p:nvPr/>
                </p:nvSpPr>
                <p:spPr>
                  <a:xfrm>
                    <a:off x="1577340" y="5593080"/>
                    <a:ext cx="316230" cy="31623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6" name="Speech Bubble: Rectangle with Corners Rounded 134">
                  <a:extLst>
                    <a:ext uri="{FF2B5EF4-FFF2-40B4-BE49-F238E27FC236}">
                      <a16:creationId xmlns:a16="http://schemas.microsoft.com/office/drawing/2014/main" id="{943CF503-06B0-49DA-A455-A2FF1999A0C8}"/>
                    </a:ext>
                  </a:extLst>
                </p:cNvPr>
                <p:cNvSpPr/>
                <p:nvPr/>
              </p:nvSpPr>
              <p:spPr>
                <a:xfrm>
                  <a:off x="266309" y="525985"/>
                  <a:ext cx="2830692" cy="1228946"/>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grpSp>
          <p:sp>
            <p:nvSpPr>
              <p:cNvPr id="44" name="TextBox 43">
                <a:extLst>
                  <a:ext uri="{FF2B5EF4-FFF2-40B4-BE49-F238E27FC236}">
                    <a16:creationId xmlns:a16="http://schemas.microsoft.com/office/drawing/2014/main" id="{D7ABB757-15E2-4E96-A474-1CB4E8893D3E}"/>
                  </a:ext>
                </a:extLst>
              </p:cNvPr>
              <p:cNvSpPr txBox="1"/>
              <p:nvPr/>
            </p:nvSpPr>
            <p:spPr>
              <a:xfrm>
                <a:off x="4895789" y="2605567"/>
                <a:ext cx="1964488"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7.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Regardes-tu</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la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télé</a:t>
                </a: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sp>
          <p:nvSpPr>
            <p:cNvPr id="39" name="Speech Bubble: Rectangle with Corners Rounded 127">
              <a:extLst>
                <a:ext uri="{FF2B5EF4-FFF2-40B4-BE49-F238E27FC236}">
                  <a16:creationId xmlns:a16="http://schemas.microsoft.com/office/drawing/2014/main" id="{EA2E2D9E-CBF1-4EDE-9D8E-056F36210DBF}"/>
                </a:ext>
              </a:extLst>
            </p:cNvPr>
            <p:cNvSpPr/>
            <p:nvPr/>
          </p:nvSpPr>
          <p:spPr>
            <a:xfrm>
              <a:off x="4905063" y="3657996"/>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40" name="Speech Bubble: Rectangle with Corners Rounded 128">
              <a:extLst>
                <a:ext uri="{FF2B5EF4-FFF2-40B4-BE49-F238E27FC236}">
                  <a16:creationId xmlns:a16="http://schemas.microsoft.com/office/drawing/2014/main" id="{9FBD1603-DFCF-4CF0-9524-AF8367CA5D95}"/>
                </a:ext>
              </a:extLst>
            </p:cNvPr>
            <p:cNvSpPr/>
            <p:nvPr/>
          </p:nvSpPr>
          <p:spPr>
            <a:xfrm>
              <a:off x="4905063" y="4756310"/>
              <a:ext cx="1929967" cy="819330"/>
            </a:xfrm>
            <a:prstGeom prst="wedgeRoundRectCallout">
              <a:avLst>
                <a:gd name="adj1" fmla="val 34002"/>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Tw Cen MT" panose="020B0602020104020603"/>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AF1B1077-E590-4907-9F89-4761CEF5A406}"/>
                </a:ext>
              </a:extLst>
            </p:cNvPr>
            <p:cNvSpPr txBox="1"/>
            <p:nvPr/>
          </p:nvSpPr>
          <p:spPr>
            <a:xfrm>
              <a:off x="4875957" y="3744495"/>
              <a:ext cx="2067738" cy="615553"/>
            </a:xfrm>
            <a:prstGeom prst="rect">
              <a:avLst/>
            </a:prstGeom>
            <a:noFill/>
          </p:spPr>
          <p:txBody>
            <a:bodyPr wrap="square" rtlCol="0">
              <a:spAutoFit/>
            </a:bodyPr>
            <a:lstStyle/>
            <a:p>
              <a:pPr lvl="0">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8. </a:t>
              </a:r>
              <a:r>
                <a:rPr lang="en-GB" sz="1700" dirty="0">
                  <a:solidFill>
                    <a:srgbClr val="1F4E79"/>
                  </a:solidFill>
                  <a:latin typeface="Century Gothic" panose="020B0502020202020204" pitchFamily="34" charset="0"/>
                </a:rPr>
                <a:t>Tu </a:t>
              </a:r>
              <a:r>
                <a:rPr lang="en-GB" sz="1700" dirty="0" err="1">
                  <a:solidFill>
                    <a:srgbClr val="1F4E79"/>
                  </a:solidFill>
                  <a:latin typeface="Century Gothic" panose="020B0502020202020204" pitchFamily="34" charset="0"/>
                </a:rPr>
                <a:t>parles</a:t>
              </a:r>
              <a:r>
                <a:rPr lang="en-GB" sz="1700" dirty="0">
                  <a:solidFill>
                    <a:srgbClr val="1F4E79"/>
                  </a:solidFill>
                  <a:latin typeface="Century Gothic" panose="020B0502020202020204" pitchFamily="34" charset="0"/>
                </a:rPr>
                <a:t> à </a:t>
              </a:r>
              <a:r>
                <a:rPr lang="en-GB" sz="1700" dirty="0" err="1">
                  <a:solidFill>
                    <a:srgbClr val="1F4E79"/>
                  </a:solidFill>
                  <a:latin typeface="Century Gothic" panose="020B0502020202020204" pitchFamily="34" charset="0"/>
                </a:rPr>
                <a:t>tes</a:t>
              </a:r>
              <a:r>
                <a:rPr lang="en-GB" sz="1700" dirty="0">
                  <a:solidFill>
                    <a:srgbClr val="1F4E79"/>
                  </a:solidFill>
                  <a:latin typeface="Century Gothic" panose="020B0502020202020204" pitchFamily="34" charset="0"/>
                </a:rPr>
                <a:t> </a:t>
              </a:r>
              <a:r>
                <a:rPr lang="en-GB" sz="1700" dirty="0" err="1">
                  <a:solidFill>
                    <a:srgbClr val="1F4E79"/>
                  </a:solidFill>
                  <a:latin typeface="Century Gothic" panose="020B0502020202020204" pitchFamily="34" charset="0"/>
                </a:rPr>
                <a:t>amis</a:t>
              </a:r>
              <a:r>
                <a:rPr lang="en-GB" sz="1700" dirty="0">
                  <a:solidFill>
                    <a:srgbClr val="1F4E79"/>
                  </a:solidFill>
                  <a:latin typeface="Century Gothic" panose="020B0502020202020204" pitchFamily="34" charset="0"/>
                </a:rPr>
                <a:t> </a:t>
              </a:r>
              <a:r>
                <a:rPr lang="en-GB" sz="1700" b="1" dirty="0">
                  <a:solidFill>
                    <a:srgbClr val="1F4E79"/>
                  </a:solidFill>
                  <a:latin typeface="Century Gothic" panose="020B0502020202020204" pitchFamily="34" charset="0"/>
                </a:rPr>
                <a:t>.</a:t>
              </a:r>
              <a:endParaRPr kumimoji="0" lang="en-GB" sz="170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169439CC-1C06-49C8-ACC0-FBAA9ED00B49}"/>
                </a:ext>
              </a:extLst>
            </p:cNvPr>
            <p:cNvSpPr txBox="1"/>
            <p:nvPr/>
          </p:nvSpPr>
          <p:spPr>
            <a:xfrm>
              <a:off x="4933749" y="4830120"/>
              <a:ext cx="187345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9. </a:t>
              </a:r>
              <a:r>
                <a:rPr kumimoji="0" lang="en-GB" sz="17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Étudies-tu</a:t>
              </a:r>
              <a:r>
                <a:rPr kumimoji="0" lang="en-GB" sz="17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1700" b="0" i="0" u="none" strike="noStrike" kern="1200" cap="none" spc="0" normalizeH="0" noProof="0" dirty="0" err="1">
                  <a:ln>
                    <a:noFill/>
                  </a:ln>
                  <a:solidFill>
                    <a:srgbClr val="1F4E79"/>
                  </a:solidFill>
                  <a:effectLst/>
                  <a:uLnTx/>
                  <a:uFillTx/>
                  <a:latin typeface="Century Gothic" panose="020B0502020202020204" pitchFamily="34" charset="0"/>
                  <a:ea typeface="+mn-ea"/>
                  <a:cs typeface="+mn-cs"/>
                </a:rPr>
                <a:t>l’allemand</a:t>
              </a:r>
              <a:r>
                <a:rPr kumimoji="0" lang="en-GB" sz="17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a:t>
              </a:r>
              <a:r>
                <a:rPr kumimoji="0" lang="en-GB" sz="17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grpSp>
      <p:pic>
        <p:nvPicPr>
          <p:cNvPr id="3" name="Picture 2" descr="A picture containing doll, shirt&#10;&#10;Description automatically generated">
            <a:extLst>
              <a:ext uri="{FF2B5EF4-FFF2-40B4-BE49-F238E27FC236}">
                <a16:creationId xmlns:a16="http://schemas.microsoft.com/office/drawing/2014/main" id="{9B79C10F-3C71-48C2-B9CC-2D3DD9CB3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8091" y="-47337"/>
            <a:ext cx="1427244" cy="1427244"/>
          </a:xfrm>
          <a:prstGeom prst="rect">
            <a:avLst/>
          </a:prstGeom>
        </p:spPr>
      </p:pic>
      <p:pic>
        <p:nvPicPr>
          <p:cNvPr id="51" name="Picture 50" descr="A picture containing doll, shirt&#10;&#10;Description automatically generated">
            <a:extLst>
              <a:ext uri="{FF2B5EF4-FFF2-40B4-BE49-F238E27FC236}">
                <a16:creationId xmlns:a16="http://schemas.microsoft.com/office/drawing/2014/main" id="{106212B5-94B4-4EA0-94EA-E30525794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5335" y="99747"/>
            <a:ext cx="1280160" cy="1280160"/>
          </a:xfrm>
          <a:prstGeom prst="rect">
            <a:avLst/>
          </a:prstGeom>
        </p:spPr>
      </p:pic>
      <p:sp>
        <p:nvSpPr>
          <p:cNvPr id="52" name="TextBox 51">
            <a:extLst>
              <a:ext uri="{FF2B5EF4-FFF2-40B4-BE49-F238E27FC236}">
                <a16:creationId xmlns:a16="http://schemas.microsoft.com/office/drawing/2014/main" id="{5B2A82B7-08E5-401E-A6C0-782A9D452FB7}"/>
              </a:ext>
            </a:extLst>
          </p:cNvPr>
          <p:cNvSpPr txBox="1"/>
          <p:nvPr/>
        </p:nvSpPr>
        <p:spPr>
          <a:xfrm>
            <a:off x="5995355" y="2617869"/>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3" name="TextBox 52">
            <a:extLst>
              <a:ext uri="{FF2B5EF4-FFF2-40B4-BE49-F238E27FC236}">
                <a16:creationId xmlns:a16="http://schemas.microsoft.com/office/drawing/2014/main" id="{985A1B01-ED94-457E-9E51-EDA73FFB4A18}"/>
              </a:ext>
            </a:extLst>
          </p:cNvPr>
          <p:cNvSpPr txBox="1"/>
          <p:nvPr/>
        </p:nvSpPr>
        <p:spPr>
          <a:xfrm>
            <a:off x="5401909" y="3751337"/>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4" name="TextBox 53">
            <a:extLst>
              <a:ext uri="{FF2B5EF4-FFF2-40B4-BE49-F238E27FC236}">
                <a16:creationId xmlns:a16="http://schemas.microsoft.com/office/drawing/2014/main" id="{51C3FBF1-0729-4743-84DA-77326E22D0D1}"/>
              </a:ext>
            </a:extLst>
          </p:cNvPr>
          <p:cNvSpPr txBox="1"/>
          <p:nvPr/>
        </p:nvSpPr>
        <p:spPr>
          <a:xfrm>
            <a:off x="5995354" y="4824235"/>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5" name="TextBox 54">
            <a:extLst>
              <a:ext uri="{FF2B5EF4-FFF2-40B4-BE49-F238E27FC236}">
                <a16:creationId xmlns:a16="http://schemas.microsoft.com/office/drawing/2014/main" id="{D58D5934-3AC5-45D6-A08E-9D44716F6719}"/>
              </a:ext>
            </a:extLst>
          </p:cNvPr>
          <p:cNvSpPr txBox="1"/>
          <p:nvPr/>
        </p:nvSpPr>
        <p:spPr>
          <a:xfrm>
            <a:off x="8136804" y="2617868"/>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6" name="TextBox 55">
            <a:extLst>
              <a:ext uri="{FF2B5EF4-FFF2-40B4-BE49-F238E27FC236}">
                <a16:creationId xmlns:a16="http://schemas.microsoft.com/office/drawing/2014/main" id="{85F20A54-BE43-4F8B-8A13-FF5F4107EEE3}"/>
              </a:ext>
            </a:extLst>
          </p:cNvPr>
          <p:cNvSpPr txBox="1"/>
          <p:nvPr/>
        </p:nvSpPr>
        <p:spPr>
          <a:xfrm>
            <a:off x="7819498" y="3763683"/>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7" name="TextBox 56">
            <a:extLst>
              <a:ext uri="{FF2B5EF4-FFF2-40B4-BE49-F238E27FC236}">
                <a16:creationId xmlns:a16="http://schemas.microsoft.com/office/drawing/2014/main" id="{7E8B91D7-713E-41A7-9800-A6CEA4D3FCA0}"/>
              </a:ext>
            </a:extLst>
          </p:cNvPr>
          <p:cNvSpPr txBox="1"/>
          <p:nvPr/>
        </p:nvSpPr>
        <p:spPr>
          <a:xfrm>
            <a:off x="8614474" y="4837003"/>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8" name="TextBox 57">
            <a:extLst>
              <a:ext uri="{FF2B5EF4-FFF2-40B4-BE49-F238E27FC236}">
                <a16:creationId xmlns:a16="http://schemas.microsoft.com/office/drawing/2014/main" id="{4138C527-D144-4C90-8DE4-A28B63CB36C2}"/>
              </a:ext>
            </a:extLst>
          </p:cNvPr>
          <p:cNvSpPr txBox="1"/>
          <p:nvPr/>
        </p:nvSpPr>
        <p:spPr>
          <a:xfrm>
            <a:off x="10141604" y="2617868"/>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59" name="TextBox 58">
            <a:extLst>
              <a:ext uri="{FF2B5EF4-FFF2-40B4-BE49-F238E27FC236}">
                <a16:creationId xmlns:a16="http://schemas.microsoft.com/office/drawing/2014/main" id="{C616B629-0812-4D06-982E-321555A963AF}"/>
              </a:ext>
            </a:extLst>
          </p:cNvPr>
          <p:cNvSpPr txBox="1"/>
          <p:nvPr/>
        </p:nvSpPr>
        <p:spPr>
          <a:xfrm>
            <a:off x="10195579" y="3749398"/>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
        <p:nvSpPr>
          <p:cNvPr id="60" name="TextBox 59">
            <a:extLst>
              <a:ext uri="{FF2B5EF4-FFF2-40B4-BE49-F238E27FC236}">
                <a16:creationId xmlns:a16="http://schemas.microsoft.com/office/drawing/2014/main" id="{61202730-F9FD-4766-87DF-19F677E4E5E4}"/>
              </a:ext>
            </a:extLst>
          </p:cNvPr>
          <p:cNvSpPr txBox="1"/>
          <p:nvPr/>
        </p:nvSpPr>
        <p:spPr>
          <a:xfrm>
            <a:off x="10880967" y="4824234"/>
            <a:ext cx="307229" cy="307777"/>
          </a:xfrm>
          <a:prstGeom prst="rect">
            <a:avLst/>
          </a:prstGeom>
          <a:solidFill>
            <a:schemeClr val="bg1"/>
          </a:solidFill>
        </p:spPr>
        <p:txBody>
          <a:bodyPr wrap="square" lIns="0" tIns="0" rIns="0" bIns="0" rtlCol="0">
            <a:spAutoFit/>
          </a:bodyPr>
          <a:lstStyle/>
          <a:p>
            <a:pPr algn="ctr"/>
            <a:r>
              <a:rPr lang="en-GB" sz="2000" dirty="0">
                <a:solidFill>
                  <a:schemeClr val="accent1">
                    <a:lumMod val="50000"/>
                  </a:schemeClr>
                </a:solidFill>
              </a:rPr>
              <a:t>__</a:t>
            </a:r>
          </a:p>
        </p:txBody>
      </p:sp>
    </p:spTree>
    <p:extLst>
      <p:ext uri="{BB962C8B-B14F-4D97-AF65-F5344CB8AC3E}">
        <p14:creationId xmlns:p14="http://schemas.microsoft.com/office/powerpoint/2010/main" val="332057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772298070"/>
              </p:ext>
            </p:extLst>
          </p:nvPr>
        </p:nvGraphicFramePr>
        <p:xfrm>
          <a:off x="2951657" y="1603034"/>
          <a:ext cx="8999976" cy="4473603"/>
        </p:xfrm>
        <a:graphic>
          <a:graphicData uri="http://schemas.openxmlformats.org/drawingml/2006/table">
            <a:tbl>
              <a:tblPr firstRow="1" bandRow="1">
                <a:tableStyleId>{21E4AEA4-8DFA-4A89-87EB-49C32662AFE0}</a:tableStyleId>
              </a:tblPr>
              <a:tblGrid>
                <a:gridCol w="498662">
                  <a:extLst>
                    <a:ext uri="{9D8B030D-6E8A-4147-A177-3AD203B41FA5}">
                      <a16:colId xmlns:a16="http://schemas.microsoft.com/office/drawing/2014/main" val="2607353726"/>
                    </a:ext>
                  </a:extLst>
                </a:gridCol>
                <a:gridCol w="4446772">
                  <a:extLst>
                    <a:ext uri="{9D8B030D-6E8A-4147-A177-3AD203B41FA5}">
                      <a16:colId xmlns:a16="http://schemas.microsoft.com/office/drawing/2014/main" val="1600817978"/>
                    </a:ext>
                  </a:extLst>
                </a:gridCol>
                <a:gridCol w="2013527">
                  <a:extLst>
                    <a:ext uri="{9D8B030D-6E8A-4147-A177-3AD203B41FA5}">
                      <a16:colId xmlns:a16="http://schemas.microsoft.com/office/drawing/2014/main" val="4128092149"/>
                    </a:ext>
                  </a:extLst>
                </a:gridCol>
                <a:gridCol w="2041015">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déclaration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question</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chemeClr val="accent1">
                              <a:lumMod val="50000"/>
                            </a:schemeClr>
                          </a:solidFill>
                        </a:rPr>
                        <a:t>1. Tu habites à Nice </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étudies l’anglais.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habites à Paris.</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t>
                      </a:r>
                      <a:r>
                        <a:rPr lang="en-GB" sz="2000" dirty="0" err="1">
                          <a:solidFill>
                            <a:schemeClr val="accent1">
                              <a:lumMod val="50000"/>
                            </a:schemeClr>
                          </a:solidFill>
                        </a:rPr>
                        <a:t>demandes</a:t>
                      </a:r>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solution?</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Tu </a:t>
                      </a:r>
                      <a:r>
                        <a:rPr lang="en-GB" sz="2000" dirty="0" err="1">
                          <a:solidFill>
                            <a:schemeClr val="accent1">
                              <a:lumMod val="50000"/>
                            </a:schemeClr>
                          </a:solidFill>
                        </a:rPr>
                        <a:t>restes</a:t>
                      </a:r>
                      <a:r>
                        <a:rPr lang="en-GB" sz="2000" dirty="0">
                          <a:solidFill>
                            <a:schemeClr val="accent1">
                              <a:lumMod val="50000"/>
                            </a:schemeClr>
                          </a:solidFill>
                        </a:rPr>
                        <a:t> à </a:t>
                      </a:r>
                      <a:r>
                        <a:rPr lang="en-GB" sz="2000" dirty="0" err="1">
                          <a:solidFill>
                            <a:schemeClr val="accent1">
                              <a:lumMod val="50000"/>
                            </a:schemeClr>
                          </a:solidFill>
                        </a:rPr>
                        <a:t>l’école</a:t>
                      </a:r>
                      <a:r>
                        <a:rPr lang="en-GB" sz="2000" dirty="0">
                          <a:solidFill>
                            <a:schemeClr val="accent1">
                              <a:lumMod val="50000"/>
                            </a:schemeClr>
                          </a:solidFill>
                        </a:rPr>
                        <a:t> ?</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Tu gagnes le match.</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Tu cherches ton portable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Tu travailles bien en classe.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596797" cy="707849"/>
          </a:xfrm>
        </p:spPr>
        <p:txBody>
          <a:bodyPr>
            <a:normAutofit/>
          </a:bodyPr>
          <a:lstStyle/>
          <a:p>
            <a:r>
              <a:rPr lang="en-GB" sz="2800" b="1" dirty="0">
                <a:solidFill>
                  <a:schemeClr val="bg1"/>
                </a:solidFill>
              </a:rPr>
              <a:t>Un message sur la </a:t>
            </a:r>
            <a:r>
              <a:rPr lang="en-GB" sz="2800" b="1" dirty="0" err="1">
                <a:solidFill>
                  <a:schemeClr val="bg1"/>
                </a:solidFill>
              </a:rPr>
              <a:t>boîte</a:t>
            </a:r>
            <a:r>
              <a:rPr lang="en-GB" sz="2800" b="1" dirty="0">
                <a:solidFill>
                  <a:schemeClr val="bg1"/>
                </a:solidFill>
              </a:rPr>
              <a:t> </a:t>
            </a:r>
            <a:r>
              <a:rPr lang="en-GB" sz="2800" b="1" dirty="0" err="1">
                <a:solidFill>
                  <a:schemeClr val="bg1"/>
                </a:solidFill>
              </a:rPr>
              <a:t>vocale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3009438" y="21544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3485042" y="2123348"/>
            <a:ext cx="2787611" cy="418119"/>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2181736"/>
            <a:ext cx="282522" cy="294294"/>
          </a:xfrm>
          <a:prstGeom prst="rect">
            <a:avLst/>
          </a:prstGeom>
        </p:spPr>
      </p:pic>
      <p:sp>
        <p:nvSpPr>
          <p:cNvPr id="26" name="Action Button: Custom 16">
            <a:hlinkClick r:id="" action="ppaction://noaction" highlightClick="1">
              <a:snd r:embed="rId6" name="2.wav"/>
            </a:hlinkClick>
            <a:extLst>
              <a:ext uri="{FF2B5EF4-FFF2-40B4-BE49-F238E27FC236}">
                <a16:creationId xmlns:a16="http://schemas.microsoft.com/office/drawing/2014/main" id="{5B92A95F-523A-4E36-B65E-94DAE9FBB368}"/>
              </a:ext>
            </a:extLst>
          </p:cNvPr>
          <p:cNvSpPr/>
          <p:nvPr/>
        </p:nvSpPr>
        <p:spPr>
          <a:xfrm>
            <a:off x="3009438" y="26270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3459063" y="2631381"/>
            <a:ext cx="2813590" cy="467612"/>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585" y="2687226"/>
            <a:ext cx="282522" cy="294294"/>
          </a:xfrm>
          <a:prstGeom prst="rect">
            <a:avLst/>
          </a:prstGeom>
        </p:spPr>
      </p:pic>
      <p:sp>
        <p:nvSpPr>
          <p:cNvPr id="27" name="Action Button: Custom 16">
            <a:hlinkClick r:id="" action="ppaction://noaction" highlightClick="1">
              <a:snd r:embed="rId7" name="3.wav"/>
            </a:hlinkClick>
            <a:extLst>
              <a:ext uri="{FF2B5EF4-FFF2-40B4-BE49-F238E27FC236}">
                <a16:creationId xmlns:a16="http://schemas.microsoft.com/office/drawing/2014/main" id="{D4B491BE-DEE1-4BAB-B62E-08BEC8F84C2F}"/>
              </a:ext>
            </a:extLst>
          </p:cNvPr>
          <p:cNvSpPr/>
          <p:nvPr/>
        </p:nvSpPr>
        <p:spPr>
          <a:xfrm>
            <a:off x="3007360" y="31377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3539897" y="3145106"/>
            <a:ext cx="2556339" cy="41113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585" y="3204521"/>
            <a:ext cx="282522" cy="294294"/>
          </a:xfrm>
          <a:prstGeom prst="rect">
            <a:avLst/>
          </a:prstGeom>
        </p:spPr>
      </p:pic>
      <p:sp>
        <p:nvSpPr>
          <p:cNvPr id="28" name="Action Button: Custom 16">
            <a:hlinkClick r:id="" action="ppaction://noaction" highlightClick="1">
              <a:snd r:embed="rId8" name="4.wav"/>
            </a:hlinkClick>
            <a:extLst>
              <a:ext uri="{FF2B5EF4-FFF2-40B4-BE49-F238E27FC236}">
                <a16:creationId xmlns:a16="http://schemas.microsoft.com/office/drawing/2014/main" id="{7C5D1C98-B338-48C7-A0D6-9CC93C596CA9}"/>
              </a:ext>
            </a:extLst>
          </p:cNvPr>
          <p:cNvSpPr/>
          <p:nvPr/>
        </p:nvSpPr>
        <p:spPr>
          <a:xfrm>
            <a:off x="3007360" y="36199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3500664" y="3620573"/>
            <a:ext cx="3663850" cy="48013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696307"/>
            <a:ext cx="282522" cy="294294"/>
          </a:xfrm>
          <a:prstGeom prst="rect">
            <a:avLst/>
          </a:prstGeom>
        </p:spPr>
      </p:pic>
      <p:sp>
        <p:nvSpPr>
          <p:cNvPr id="33"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3007360" y="4137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3542380" y="4146995"/>
            <a:ext cx="2553620" cy="354193"/>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5033" y="4206895"/>
            <a:ext cx="282522" cy="294294"/>
          </a:xfrm>
          <a:prstGeom prst="rect">
            <a:avLst/>
          </a:prstGeom>
        </p:spPr>
      </p:pic>
      <p:sp>
        <p:nvSpPr>
          <p:cNvPr id="30"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3012154" y="46233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3459063" y="4640865"/>
            <a:ext cx="3057141" cy="451255"/>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585" y="4690170"/>
            <a:ext cx="282522" cy="294294"/>
          </a:xfrm>
          <a:prstGeom prst="rect">
            <a:avLst/>
          </a:prstGeom>
        </p:spPr>
      </p:pic>
      <p:sp>
        <p:nvSpPr>
          <p:cNvPr id="31" name="Action Button: Custom 16">
            <a:hlinkClick r:id="" action="ppaction://noaction" highlightClick="1">
              <a:snd r:embed="rId11" name="7.wav"/>
            </a:hlinkClick>
            <a:extLst>
              <a:ext uri="{FF2B5EF4-FFF2-40B4-BE49-F238E27FC236}">
                <a16:creationId xmlns:a16="http://schemas.microsoft.com/office/drawing/2014/main" id="{C30A216B-AEBB-4E5C-9D72-F3186157431E}"/>
              </a:ext>
            </a:extLst>
          </p:cNvPr>
          <p:cNvSpPr/>
          <p:nvPr/>
        </p:nvSpPr>
        <p:spPr>
          <a:xfrm>
            <a:off x="3017554" y="5129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3539897" y="5114682"/>
            <a:ext cx="3709211" cy="42798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200199"/>
            <a:ext cx="282522" cy="294294"/>
          </a:xfrm>
          <a:prstGeom prst="rect">
            <a:avLst/>
          </a:prstGeom>
        </p:spPr>
      </p:pic>
      <p:sp>
        <p:nvSpPr>
          <p:cNvPr id="32" name="Action Button: Custom 16">
            <a:hlinkClick r:id="" action="ppaction://noaction" highlightClick="1">
              <a:snd r:embed="rId12" name="8.wav"/>
            </a:hlinkClick>
            <a:extLst>
              <a:ext uri="{FF2B5EF4-FFF2-40B4-BE49-F238E27FC236}">
                <a16:creationId xmlns:a16="http://schemas.microsoft.com/office/drawing/2014/main" id="{B283615F-33BB-4FCE-934D-0B85B4100205}"/>
              </a:ext>
            </a:extLst>
          </p:cNvPr>
          <p:cNvSpPr/>
          <p:nvPr/>
        </p:nvSpPr>
        <p:spPr>
          <a:xfrm>
            <a:off x="3007360" y="56169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3485042" y="5632584"/>
            <a:ext cx="3960490" cy="358140"/>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4585" y="5683796"/>
            <a:ext cx="282522" cy="294294"/>
          </a:xfrm>
          <a:prstGeom prst="rect">
            <a:avLst/>
          </a:prstGeom>
        </p:spPr>
      </p:pic>
      <p:sp>
        <p:nvSpPr>
          <p:cNvPr id="2" name="Rectangle 1"/>
          <p:cNvSpPr/>
          <p:nvPr/>
        </p:nvSpPr>
        <p:spPr>
          <a:xfrm>
            <a:off x="356509" y="1342897"/>
            <a:ext cx="6288310" cy="461665"/>
          </a:xfrm>
          <a:prstGeom prst="rect">
            <a:avLst/>
          </a:prstGeom>
        </p:spPr>
        <p:txBody>
          <a:bodyPr wrap="square">
            <a:spAutoFit/>
          </a:bodyPr>
          <a:lstStyle/>
          <a:p>
            <a:pPr lvl="0">
              <a:defRPr/>
            </a:pP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question </a:t>
            </a:r>
            <a:r>
              <a:rPr lang="en-US" sz="2400" dirty="0" err="1">
                <a:solidFill>
                  <a:srgbClr val="4472C4">
                    <a:lumMod val="50000"/>
                  </a:srgbClr>
                </a:solidFill>
              </a:rPr>
              <a:t>ou</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a:t>
            </a:r>
            <a:r>
              <a:rPr lang="en-US" sz="2400" dirty="0" err="1">
                <a:solidFill>
                  <a:srgbClr val="4472C4">
                    <a:lumMod val="50000"/>
                  </a:srgbClr>
                </a:solidFill>
              </a:rPr>
              <a:t>déclaration</a:t>
            </a:r>
            <a:r>
              <a:rPr lang="en-US" sz="2400" dirty="0">
                <a:solidFill>
                  <a:srgbClr val="4472C4">
                    <a:lumMod val="50000"/>
                  </a:srgbClr>
                </a:solidFill>
              </a:rPr>
              <a:t> ?</a:t>
            </a:r>
          </a:p>
        </p:txBody>
      </p:sp>
      <p:pic>
        <p:nvPicPr>
          <p:cNvPr id="3" name="Picture 2">
            <a:extLst>
              <a:ext uri="{FF2B5EF4-FFF2-40B4-BE49-F238E27FC236}">
                <a16:creationId xmlns:a16="http://schemas.microsoft.com/office/drawing/2014/main" id="{734B6A17-25BA-4C36-8DF4-45C8AB3783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88106" y="-84005"/>
            <a:ext cx="1597035" cy="1597035"/>
          </a:xfrm>
          <a:prstGeom prst="rect">
            <a:avLst/>
          </a:prstGeom>
        </p:spPr>
      </p:pic>
      <p:sp>
        <p:nvSpPr>
          <p:cNvPr id="5" name="TextBox 4">
            <a:extLst>
              <a:ext uri="{FF2B5EF4-FFF2-40B4-BE49-F238E27FC236}">
                <a16:creationId xmlns:a16="http://schemas.microsoft.com/office/drawing/2014/main" id="{10C38FBE-A6C7-4E9A-B207-FB2779689DE7}"/>
              </a:ext>
            </a:extLst>
          </p:cNvPr>
          <p:cNvSpPr txBox="1"/>
          <p:nvPr/>
        </p:nvSpPr>
        <p:spPr>
          <a:xfrm>
            <a:off x="7736021" y="260438"/>
            <a:ext cx="2399649" cy="681038"/>
          </a:xfrm>
          <a:prstGeom prst="wedgeRoundRectCallout">
            <a:avLst>
              <a:gd name="adj1" fmla="val -62629"/>
              <a:gd name="adj2" fmla="val 19286"/>
              <a:gd name="adj3" fmla="val 16667"/>
            </a:avLst>
          </a:prstGeom>
          <a:solidFill>
            <a:srgbClr val="115076"/>
          </a:solidFill>
          <a:ln>
            <a:solidFill>
              <a:srgbClr val="EE6000"/>
            </a:solidFill>
          </a:ln>
        </p:spPr>
        <p:txBody>
          <a:bodyPr wrap="square" tIns="0" rIns="36000" bIns="0" rtlCol="0">
            <a:spAutoFit/>
          </a:bodyPr>
          <a:lstStyle/>
          <a:p>
            <a:pPr lvl="0">
              <a:defRPr/>
            </a:pPr>
            <a:r>
              <a:rPr lang="en-GB" sz="2000" b="1" dirty="0">
                <a:solidFill>
                  <a:schemeClr val="bg1"/>
                </a:solidFill>
              </a:rPr>
              <a:t>* la </a:t>
            </a:r>
            <a:r>
              <a:rPr lang="en-GB" sz="2000" b="1" dirty="0" err="1">
                <a:solidFill>
                  <a:schemeClr val="bg1"/>
                </a:solidFill>
              </a:rPr>
              <a:t>boîte</a:t>
            </a:r>
            <a:r>
              <a:rPr lang="en-GB" sz="2000" b="1" dirty="0">
                <a:solidFill>
                  <a:schemeClr val="bg1"/>
                </a:solidFill>
              </a:rPr>
              <a:t> </a:t>
            </a:r>
            <a:r>
              <a:rPr lang="en-GB" sz="2000" b="1" dirty="0" err="1">
                <a:solidFill>
                  <a:schemeClr val="bg1"/>
                </a:solidFill>
              </a:rPr>
              <a:t>vocale</a:t>
            </a:r>
            <a:endParaRPr lang="en-GB" sz="2000" b="1" dirty="0">
              <a:solidFill>
                <a:schemeClr val="bg1"/>
              </a:solidFill>
            </a:endParaRPr>
          </a:p>
          <a:p>
            <a:pPr lvl="0">
              <a:defRPr/>
            </a:pPr>
            <a:r>
              <a:rPr lang="en-US" sz="2000" dirty="0">
                <a:solidFill>
                  <a:schemeClr val="bg1"/>
                </a:solidFill>
              </a:rPr>
              <a:t>= voicemail</a:t>
            </a:r>
          </a:p>
        </p:txBody>
      </p:sp>
      <p:pic>
        <p:nvPicPr>
          <p:cNvPr id="1026" name="Picture 2" descr="Voicemail Symbol Clip Art">
            <a:extLst>
              <a:ext uri="{FF2B5EF4-FFF2-40B4-BE49-F238E27FC236}">
                <a16:creationId xmlns:a16="http://schemas.microsoft.com/office/drawing/2014/main" id="{8C8961E0-EE6D-4DB4-8C78-AFC45A09FCF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6298" y="2914415"/>
            <a:ext cx="1025922" cy="46166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5">
            <a:extLst>
              <a:ext uri="{FF2B5EF4-FFF2-40B4-BE49-F238E27FC236}">
                <a16:creationId xmlns:a16="http://schemas.microsoft.com/office/drawing/2014/main" id="{F6216AF6-1B39-4A78-9A22-5DBFE086D5DE}"/>
              </a:ext>
            </a:extLst>
          </p:cNvPr>
          <p:cNvSpPr/>
          <p:nvPr/>
        </p:nvSpPr>
        <p:spPr>
          <a:xfrm>
            <a:off x="610516" y="2524088"/>
            <a:ext cx="1721935" cy="1227361"/>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Phone Clip Art">
            <a:extLst>
              <a:ext uri="{FF2B5EF4-FFF2-40B4-BE49-F238E27FC236}">
                <a16:creationId xmlns:a16="http://schemas.microsoft.com/office/drawing/2014/main" id="{58BB56DD-1C1E-47BA-ADFC-EEAA8EBD78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9580" y="4377432"/>
            <a:ext cx="1474264" cy="150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8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24603" cy="707849"/>
          </a:xfrm>
        </p:spPr>
        <p:txBody>
          <a:bodyPr>
            <a:normAutofit/>
          </a:bodyPr>
          <a:lstStyle/>
          <a:p>
            <a:r>
              <a:rPr lang="en-GB" sz="3000" b="1" dirty="0">
                <a:solidFill>
                  <a:schemeClr val="bg1"/>
                </a:solidFill>
              </a:rPr>
              <a:t>On </a:t>
            </a:r>
            <a:r>
              <a:rPr lang="en-GB" sz="3000" b="1" dirty="0" err="1">
                <a:solidFill>
                  <a:schemeClr val="bg1"/>
                </a:solidFill>
              </a:rPr>
              <a:t>cherche</a:t>
            </a:r>
            <a:r>
              <a:rPr lang="en-GB" sz="3000" b="1" dirty="0">
                <a:solidFill>
                  <a:schemeClr val="bg1"/>
                </a:solidFill>
              </a:rPr>
              <a:t> de </a:t>
            </a:r>
            <a:r>
              <a:rPr lang="en-GB" sz="3000" b="1" dirty="0" err="1">
                <a:solidFill>
                  <a:schemeClr val="bg1"/>
                </a:solidFill>
              </a:rPr>
              <a:t>l’information</a:t>
            </a:r>
            <a:endParaRPr lang="en-GB" sz="3000" b="1" dirty="0">
              <a:solidFill>
                <a:schemeClr val="bg1"/>
              </a:solidFill>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5999"/>
            <a:ext cx="11729921" cy="4893647"/>
          </a:xfrm>
          <a:prstGeom prst="rect">
            <a:avLst/>
          </a:prstGeom>
          <a:noFill/>
        </p:spPr>
        <p:txBody>
          <a:bodyPr wrap="square" rtlCol="0">
            <a:spAutoFit/>
          </a:bodyPr>
          <a:lstStyle/>
          <a:p>
            <a:pPr fontAlgn="ctr"/>
            <a:r>
              <a:rPr lang="en-GB" sz="2400" b="1" dirty="0">
                <a:solidFill>
                  <a:srgbClr val="115076"/>
                </a:solidFill>
              </a:rPr>
              <a:t>Add a question word to each of these questions to get more </a:t>
            </a:r>
            <a:r>
              <a:rPr lang="en-GB" sz="2400" b="1" dirty="0">
                <a:solidFill>
                  <a:srgbClr val="EE6000"/>
                </a:solidFill>
              </a:rPr>
              <a:t>information</a:t>
            </a:r>
            <a:r>
              <a:rPr lang="en-GB" sz="2400" b="1" dirty="0">
                <a:solidFill>
                  <a:srgbClr val="115076"/>
                </a:solidFill>
              </a:rPr>
              <a:t>:</a:t>
            </a:r>
          </a:p>
          <a:p>
            <a:pPr fontAlgn="ctr">
              <a:lnSpc>
                <a:spcPct val="150000"/>
              </a:lnSpc>
            </a:pPr>
            <a:r>
              <a:rPr lang="en-GB" sz="2400" dirty="0">
                <a:solidFill>
                  <a:srgbClr val="115076"/>
                </a:solidFill>
              </a:rPr>
              <a:t>1. Tu </a:t>
            </a:r>
            <a:r>
              <a:rPr lang="en-GB" sz="2400" dirty="0" err="1">
                <a:solidFill>
                  <a:srgbClr val="115076"/>
                </a:solidFill>
              </a:rPr>
              <a:t>chantes</a:t>
            </a:r>
            <a:r>
              <a:rPr lang="en-GB" sz="2400" dirty="0">
                <a:solidFill>
                  <a:srgbClr val="115076"/>
                </a:solidFill>
              </a:rPr>
              <a:t> ?</a:t>
            </a:r>
          </a:p>
          <a:p>
            <a:pPr fontAlgn="ctr">
              <a:lnSpc>
                <a:spcPct val="150000"/>
              </a:lnSpc>
            </a:pPr>
            <a:r>
              <a:rPr lang="en-GB" sz="2400" dirty="0">
                <a:solidFill>
                  <a:srgbClr val="115076"/>
                </a:solidFill>
                <a:latin typeface="Century Gothic" panose="020B0502020202020204" pitchFamily="34" charset="0"/>
              </a:rPr>
              <a:t>2. </a:t>
            </a:r>
            <a:r>
              <a:rPr lang="en-GB" sz="2400" dirty="0" err="1">
                <a:solidFill>
                  <a:srgbClr val="115076"/>
                </a:solidFill>
                <a:latin typeface="Century Gothic" panose="020B0502020202020204" pitchFamily="34" charset="0"/>
              </a:rPr>
              <a:t>Prépares-tu</a:t>
            </a:r>
            <a:r>
              <a:rPr lang="en-GB" sz="2400" dirty="0">
                <a:solidFill>
                  <a:srgbClr val="115076"/>
                </a:solidFill>
                <a:latin typeface="Century Gothic" panose="020B0502020202020204" pitchFamily="34" charset="0"/>
              </a:rPr>
              <a:t> le déjeuner ?</a:t>
            </a:r>
          </a:p>
          <a:p>
            <a:pPr fontAlgn="ctr">
              <a:lnSpc>
                <a:spcPct val="150000"/>
              </a:lnSpc>
            </a:pPr>
            <a:r>
              <a:rPr lang="en-GB" sz="2400" dirty="0">
                <a:solidFill>
                  <a:srgbClr val="115076"/>
                </a:solidFill>
              </a:rPr>
              <a:t>3. Tu </a:t>
            </a:r>
            <a:r>
              <a:rPr lang="en-GB" sz="2400" dirty="0" err="1">
                <a:solidFill>
                  <a:srgbClr val="115076"/>
                </a:solidFill>
              </a:rPr>
              <a:t>étudies</a:t>
            </a:r>
            <a:r>
              <a:rPr lang="en-GB" sz="2400" dirty="0">
                <a:solidFill>
                  <a:srgbClr val="115076"/>
                </a:solidFill>
              </a:rPr>
              <a:t> </a:t>
            </a:r>
            <a:r>
              <a:rPr lang="en-GB" sz="2400" dirty="0" err="1">
                <a:solidFill>
                  <a:srgbClr val="115076"/>
                </a:solidFill>
              </a:rPr>
              <a:t>l’anglais</a:t>
            </a:r>
            <a:r>
              <a:rPr lang="en-GB" sz="2400" dirty="0">
                <a:solidFill>
                  <a:srgbClr val="115076"/>
                </a:solidFill>
              </a:rPr>
              <a:t>.</a:t>
            </a:r>
          </a:p>
          <a:p>
            <a:pPr fontAlgn="ctr">
              <a:lnSpc>
                <a:spcPct val="150000"/>
              </a:lnSpc>
            </a:pPr>
            <a:r>
              <a:rPr lang="en-GB" sz="2400" dirty="0">
                <a:solidFill>
                  <a:srgbClr val="115076"/>
                </a:solidFill>
                <a:latin typeface="Century Gothic" panose="020B0502020202020204" pitchFamily="34" charset="0"/>
              </a:rPr>
              <a:t>4. </a:t>
            </a:r>
            <a:r>
              <a:rPr lang="en-GB" sz="2400" dirty="0" err="1">
                <a:solidFill>
                  <a:srgbClr val="115076"/>
                </a:solidFill>
                <a:latin typeface="Century Gothic" panose="020B0502020202020204" pitchFamily="34" charset="0"/>
              </a:rPr>
              <a:t>Regardes-tu</a:t>
            </a:r>
            <a:r>
              <a:rPr lang="en-GB" sz="2400" dirty="0">
                <a:solidFill>
                  <a:srgbClr val="115076"/>
                </a:solidFill>
                <a:latin typeface="Century Gothic" panose="020B0502020202020204" pitchFamily="34" charset="0"/>
              </a:rPr>
              <a:t> la </a:t>
            </a:r>
            <a:r>
              <a:rPr lang="en-GB" sz="2400" dirty="0" err="1">
                <a:solidFill>
                  <a:srgbClr val="115076"/>
                </a:solidFill>
                <a:latin typeface="Century Gothic" panose="020B0502020202020204" pitchFamily="34" charset="0"/>
              </a:rPr>
              <a:t>télé</a:t>
            </a:r>
            <a:r>
              <a:rPr lang="en-GB" sz="2400" dirty="0">
                <a:solidFill>
                  <a:srgbClr val="115076"/>
                </a:solidFill>
                <a:latin typeface="Century Gothic" panose="020B0502020202020204" pitchFamily="34" charset="0"/>
              </a:rPr>
              <a:t> ?</a:t>
            </a:r>
          </a:p>
          <a:p>
            <a:pPr fontAlgn="ctr">
              <a:lnSpc>
                <a:spcPct val="150000"/>
              </a:lnSpc>
            </a:pPr>
            <a:r>
              <a:rPr lang="en-GB" sz="2400" dirty="0">
                <a:solidFill>
                  <a:srgbClr val="115076"/>
                </a:solidFill>
              </a:rPr>
              <a:t>5. Tu </a:t>
            </a:r>
            <a:r>
              <a:rPr lang="en-GB" sz="2400" dirty="0" err="1">
                <a:solidFill>
                  <a:srgbClr val="115076"/>
                </a:solidFill>
              </a:rPr>
              <a:t>joues</a:t>
            </a:r>
            <a:r>
              <a:rPr lang="en-GB" sz="2400" dirty="0">
                <a:solidFill>
                  <a:srgbClr val="115076"/>
                </a:solidFill>
              </a:rPr>
              <a:t> au parc ?</a:t>
            </a:r>
          </a:p>
          <a:p>
            <a:pPr fontAlgn="ctr">
              <a:lnSpc>
                <a:spcPct val="150000"/>
              </a:lnSpc>
            </a:pPr>
            <a:r>
              <a:rPr lang="en-GB" sz="2400" dirty="0">
                <a:solidFill>
                  <a:srgbClr val="115076"/>
                </a:solidFill>
              </a:rPr>
              <a:t>6. </a:t>
            </a:r>
            <a:r>
              <a:rPr lang="en-GB" sz="2400" dirty="0" err="1">
                <a:solidFill>
                  <a:srgbClr val="115076"/>
                </a:solidFill>
              </a:rPr>
              <a:t>Restes-tu</a:t>
            </a:r>
            <a:r>
              <a:rPr lang="en-GB" sz="2400" dirty="0">
                <a:solidFill>
                  <a:srgbClr val="115076"/>
                </a:solidFill>
              </a:rPr>
              <a:t> à </a:t>
            </a:r>
            <a:r>
              <a:rPr lang="en-GB" sz="2400" dirty="0" err="1">
                <a:solidFill>
                  <a:srgbClr val="115076"/>
                </a:solidFill>
              </a:rPr>
              <a:t>l’école</a:t>
            </a:r>
            <a:r>
              <a:rPr lang="en-GB" sz="2400" dirty="0">
                <a:solidFill>
                  <a:srgbClr val="115076"/>
                </a:solidFill>
              </a:rPr>
              <a:t> ?</a:t>
            </a:r>
          </a:p>
          <a:p>
            <a:pPr>
              <a:lnSpc>
                <a:spcPct val="150000"/>
              </a:lnSpc>
            </a:pPr>
            <a:r>
              <a:rPr lang="en-GB" sz="2400" dirty="0">
                <a:solidFill>
                  <a:srgbClr val="115076"/>
                </a:solidFill>
              </a:rPr>
              <a:t>7. Tu </a:t>
            </a:r>
            <a:r>
              <a:rPr lang="en-GB" sz="2400" dirty="0" err="1">
                <a:solidFill>
                  <a:srgbClr val="115076"/>
                </a:solidFill>
              </a:rPr>
              <a:t>cherches</a:t>
            </a:r>
            <a:r>
              <a:rPr lang="en-GB" sz="2400" dirty="0">
                <a:solidFill>
                  <a:srgbClr val="115076"/>
                </a:solidFill>
              </a:rPr>
              <a:t> ton portable ?</a:t>
            </a:r>
          </a:p>
          <a:p>
            <a:pPr>
              <a:lnSpc>
                <a:spcPct val="150000"/>
              </a:lnSpc>
            </a:pPr>
            <a:r>
              <a:rPr lang="en-GB" sz="2400" dirty="0">
                <a:solidFill>
                  <a:srgbClr val="115076"/>
                </a:solidFill>
              </a:rPr>
              <a:t>8. </a:t>
            </a:r>
            <a:r>
              <a:rPr lang="en-GB" sz="2400" dirty="0" err="1">
                <a:solidFill>
                  <a:srgbClr val="115076"/>
                </a:solidFill>
              </a:rPr>
              <a:t>Travailles-tu</a:t>
            </a:r>
            <a:r>
              <a:rPr lang="en-GB" sz="2400" dirty="0">
                <a:solidFill>
                  <a:srgbClr val="115076"/>
                </a:solidFill>
              </a:rPr>
              <a:t> bien </a:t>
            </a:r>
            <a:r>
              <a:rPr lang="en-GB" sz="2400" dirty="0" err="1">
                <a:solidFill>
                  <a:srgbClr val="115076"/>
                </a:solidFill>
              </a:rPr>
              <a:t>en</a:t>
            </a:r>
            <a:r>
              <a:rPr lang="en-GB" sz="2400" dirty="0">
                <a:solidFill>
                  <a:srgbClr val="115076"/>
                </a:solidFill>
              </a:rPr>
              <a:t> </a:t>
            </a:r>
            <a:r>
              <a:rPr lang="en-GB" sz="2400" dirty="0" err="1">
                <a:solidFill>
                  <a:srgbClr val="115076"/>
                </a:solidFill>
              </a:rPr>
              <a:t>classe</a:t>
            </a:r>
            <a:r>
              <a:rPr lang="en-GB" sz="2400" dirty="0">
                <a:solidFill>
                  <a:srgbClr val="115076"/>
                </a:solidFill>
              </a:rPr>
              <a:t> ?</a:t>
            </a:r>
          </a:p>
        </p:txBody>
      </p:sp>
      <p:sp>
        <p:nvSpPr>
          <p:cNvPr id="7" name="Rounded Rectangle 46">
            <a:extLst>
              <a:ext uri="{FF2B5EF4-FFF2-40B4-BE49-F238E27FC236}">
                <a16:creationId xmlns:a16="http://schemas.microsoft.com/office/drawing/2014/main" id="{8782EE72-DC2B-4320-93D1-C4492D76DE3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3798277" y="1838657"/>
            <a:ext cx="4698610" cy="461665"/>
          </a:xfrm>
          <a:prstGeom prst="rect">
            <a:avLst/>
          </a:prstGeom>
          <a:noFill/>
        </p:spPr>
        <p:txBody>
          <a:bodyPr wrap="square" rtlCol="0">
            <a:spAutoFit/>
          </a:bodyPr>
          <a:lstStyle/>
          <a:p>
            <a:pPr algn="l"/>
            <a:r>
              <a:rPr lang="en-GB" sz="2400" dirty="0">
                <a:solidFill>
                  <a:schemeClr val="accent5">
                    <a:lumMod val="50000"/>
                  </a:schemeClr>
                </a:solidFill>
              </a:rPr>
              <a:t>e.g. Tu </a:t>
            </a:r>
            <a:r>
              <a:rPr lang="en-GB" sz="2400" dirty="0" err="1">
                <a:solidFill>
                  <a:schemeClr val="accent5">
                    <a:lumMod val="50000"/>
                  </a:schemeClr>
                </a:solidFill>
              </a:rPr>
              <a:t>chantes</a:t>
            </a:r>
            <a:r>
              <a:rPr lang="en-GB" sz="2400" dirty="0">
                <a:solidFill>
                  <a:schemeClr val="accent5">
                    <a:lumMod val="50000"/>
                  </a:schemeClr>
                </a:solidFill>
              </a:rPr>
              <a:t> </a:t>
            </a:r>
            <a:r>
              <a:rPr lang="en-GB" sz="2400" b="1" dirty="0" err="1">
                <a:solidFill>
                  <a:srgbClr val="EE6000"/>
                </a:solidFill>
              </a:rPr>
              <a:t>où</a:t>
            </a:r>
            <a:r>
              <a:rPr lang="en-GB" sz="2400" b="1" dirty="0">
                <a:solidFill>
                  <a:srgbClr val="EE6000"/>
                </a:solidFill>
              </a:rPr>
              <a:t> </a:t>
            </a:r>
            <a:r>
              <a:rPr lang="en-GB" sz="2400" dirty="0">
                <a:solidFill>
                  <a:schemeClr val="accent5">
                    <a:lumMod val="50000"/>
                  </a:schemeClr>
                </a:solidFill>
              </a:rPr>
              <a:t>?</a:t>
            </a:r>
          </a:p>
        </p:txBody>
      </p:sp>
      <p:sp>
        <p:nvSpPr>
          <p:cNvPr id="9" name="TextBox 8"/>
          <p:cNvSpPr txBox="1"/>
          <p:nvPr/>
        </p:nvSpPr>
        <p:spPr>
          <a:xfrm>
            <a:off x="4107940" y="3478106"/>
            <a:ext cx="4951654" cy="461665"/>
          </a:xfrm>
          <a:prstGeom prst="rect">
            <a:avLst/>
          </a:prstGeom>
          <a:noFill/>
        </p:spPr>
        <p:txBody>
          <a:bodyPr wrap="square" rtlCol="0">
            <a:spAutoFit/>
          </a:bodyPr>
          <a:lstStyle/>
          <a:p>
            <a:r>
              <a:rPr lang="en-GB" sz="2400">
                <a:solidFill>
                  <a:schemeClr val="accent5">
                    <a:lumMod val="50000"/>
                  </a:schemeClr>
                </a:solidFill>
              </a:rPr>
              <a:t>e.g. </a:t>
            </a:r>
            <a:r>
              <a:rPr lang="en-GB" sz="2400" b="1">
                <a:solidFill>
                  <a:srgbClr val="EE6000"/>
                </a:solidFill>
              </a:rPr>
              <a:t>Quand</a:t>
            </a:r>
            <a:r>
              <a:rPr lang="en-GB" sz="2400">
                <a:solidFill>
                  <a:schemeClr val="accent5">
                    <a:lumMod val="50000"/>
                  </a:schemeClr>
                </a:solidFill>
              </a:rPr>
              <a:t> regardes-tu la </a:t>
            </a:r>
            <a:r>
              <a:rPr lang="en-GB" sz="2400">
                <a:solidFill>
                  <a:srgbClr val="115076"/>
                </a:solidFill>
                <a:latin typeface="Century Gothic" panose="020B0502020202020204" pitchFamily="34" charset="0"/>
              </a:rPr>
              <a:t>télé </a:t>
            </a:r>
            <a:r>
              <a:rPr lang="en-GB" sz="2400">
                <a:solidFill>
                  <a:schemeClr val="accent5">
                    <a:lumMod val="50000"/>
                  </a:schemeClr>
                </a:solidFill>
              </a:rPr>
              <a:t>?</a:t>
            </a:r>
            <a:endParaRPr lang="en-GB" sz="2400" dirty="0">
              <a:solidFill>
                <a:schemeClr val="accent5">
                  <a:lumMod val="50000"/>
                </a:schemeClr>
              </a:solidFill>
            </a:endParaRPr>
          </a:p>
        </p:txBody>
      </p:sp>
      <p:sp>
        <p:nvSpPr>
          <p:cNvPr id="3" name="Rounded Rectangular Callout 2"/>
          <p:cNvSpPr/>
          <p:nvPr/>
        </p:nvSpPr>
        <p:spPr>
          <a:xfrm>
            <a:off x="6729997" y="4192511"/>
            <a:ext cx="5179923" cy="1744394"/>
          </a:xfrm>
          <a:prstGeom prst="wedgeRoundRectCallout">
            <a:avLst/>
          </a:prstGeom>
          <a:solidFill>
            <a:srgbClr val="115076"/>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Choose from these question words </a:t>
            </a:r>
          </a:p>
          <a:p>
            <a:pPr algn="ctr"/>
            <a:r>
              <a:rPr lang="en-GB" sz="2000" dirty="0"/>
              <a:t>(try to use a different one each time!):</a:t>
            </a:r>
          </a:p>
          <a:p>
            <a:pPr algn="ctr"/>
            <a:r>
              <a:rPr lang="en-GB" sz="2000" b="1" dirty="0" err="1"/>
              <a:t>pourquoi</a:t>
            </a:r>
            <a:r>
              <a:rPr lang="en-GB" sz="2000" b="1" dirty="0"/>
              <a:t>, </a:t>
            </a:r>
            <a:r>
              <a:rPr lang="en-GB" sz="2000" b="1" dirty="0" err="1"/>
              <a:t>où</a:t>
            </a:r>
            <a:r>
              <a:rPr lang="en-GB" sz="2000" b="1" dirty="0"/>
              <a:t>, comment, </a:t>
            </a:r>
            <a:r>
              <a:rPr lang="en-GB" sz="2000" b="1" dirty="0" err="1"/>
              <a:t>quand</a:t>
            </a:r>
            <a:r>
              <a:rPr lang="en-GB" sz="2000" b="1" dirty="0"/>
              <a:t>, </a:t>
            </a:r>
            <a:r>
              <a:rPr lang="en-GB" sz="2000" b="1" dirty="0" err="1"/>
              <a:t>quel</a:t>
            </a:r>
            <a:r>
              <a:rPr lang="en-GB" sz="2000" b="1" dirty="0"/>
              <a:t>(le), que/quoi, </a:t>
            </a:r>
            <a:r>
              <a:rPr lang="en-GB" sz="2000" b="1" dirty="0" err="1"/>
              <a:t>quand</a:t>
            </a:r>
            <a:r>
              <a:rPr lang="en-GB" sz="2000" b="1" dirty="0"/>
              <a:t>, qui</a:t>
            </a:r>
          </a:p>
        </p:txBody>
      </p:sp>
    </p:spTree>
    <p:extLst>
      <p:ext uri="{BB962C8B-B14F-4D97-AF65-F5344CB8AC3E}">
        <p14:creationId xmlns:p14="http://schemas.microsoft.com/office/powerpoint/2010/main" val="9864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ADFED091-3182-49CD-8F30-B48E76C6C3DE}"/>
              </a:ext>
            </a:extLst>
          </p:cNvPr>
          <p:cNvSpPr txBox="1"/>
          <p:nvPr/>
        </p:nvSpPr>
        <p:spPr>
          <a:xfrm>
            <a:off x="259297" y="5623174"/>
            <a:ext cx="70247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vais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au collège le samedi.</a:t>
            </a:r>
          </a:p>
        </p:txBody>
      </p:sp>
      <p:pic>
        <p:nvPicPr>
          <p:cNvPr id="12" name="Picture 11" descr="A picture containing room&#10;&#10;Description automatically generated">
            <a:extLst>
              <a:ext uri="{FF2B5EF4-FFF2-40B4-BE49-F238E27FC236}">
                <a16:creationId xmlns:a16="http://schemas.microsoft.com/office/drawing/2014/main" id="{484E4A2D-1D57-49A0-A886-810BFEA58EFC}"/>
              </a:ext>
            </a:extLst>
          </p:cNvPr>
          <p:cNvPicPr>
            <a:picLocks noChangeAspect="1"/>
          </p:cNvPicPr>
          <p:nvPr/>
        </p:nvPicPr>
        <p:blipFill rotWithShape="1">
          <a:blip r:embed="rId3">
            <a:extLst>
              <a:ext uri="{28A0092B-C50C-407E-A947-70E740481C1C}">
                <a14:useLocalDpi xmlns:a14="http://schemas.microsoft.com/office/drawing/2010/main" val="0"/>
              </a:ext>
            </a:extLst>
          </a:blip>
          <a:srcRect l="59596" t="28764" b="20551"/>
          <a:stretch/>
        </p:blipFill>
        <p:spPr>
          <a:xfrm>
            <a:off x="188942" y="2135514"/>
            <a:ext cx="951307" cy="1193402"/>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9800878" cy="707849"/>
          </a:xfrm>
        </p:spPr>
        <p:txBody>
          <a:bodyPr>
            <a:noAutofit/>
          </a:bodyPr>
          <a:lstStyle/>
          <a:p>
            <a:r>
              <a:rPr lang="fr-FR" sz="3400" b="1" dirty="0">
                <a:solidFill>
                  <a:schemeClr val="bg1"/>
                </a:solidFill>
              </a:rPr>
              <a:t>Négation</a:t>
            </a:r>
            <a:endParaRPr lang="en-GB" sz="3400" b="1" dirty="0">
              <a:solidFill>
                <a:srgbClr val="FF9933"/>
              </a:solidFill>
            </a:endParaRPr>
          </a:p>
        </p:txBody>
      </p:sp>
      <p:sp>
        <p:nvSpPr>
          <p:cNvPr id="25" name="TextBox 24">
            <a:extLst>
              <a:ext uri="{FF2B5EF4-FFF2-40B4-BE49-F238E27FC236}">
                <a16:creationId xmlns:a16="http://schemas.microsoft.com/office/drawing/2014/main" id="{63E39DC9-73F8-4302-9747-B4D679DF2488}"/>
              </a:ext>
            </a:extLst>
          </p:cNvPr>
          <p:cNvSpPr txBox="1"/>
          <p:nvPr/>
        </p:nvSpPr>
        <p:spPr>
          <a:xfrm>
            <a:off x="175358" y="1295941"/>
            <a:ext cx="11768796" cy="769441"/>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F4E79"/>
                </a:solidFill>
                <a:effectLst/>
                <a:uLnTx/>
                <a:uFillTx/>
                <a:latin typeface="Century Gothic" panose="020B0502020202020204" pitchFamily="34" charset="0"/>
              </a:rPr>
              <a:t>Remember!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F4E79"/>
                </a:solidFill>
                <a:effectLst/>
                <a:uLnTx/>
                <a:uFillTx/>
                <a:latin typeface="Century Gothic" panose="020B0502020202020204" pitchFamily="34" charset="0"/>
              </a:rPr>
              <a:t>To </a:t>
            </a:r>
            <a:r>
              <a:rPr lang="en-GB" sz="2200" dirty="0">
                <a:solidFill>
                  <a:srgbClr val="1F4E79"/>
                </a:solidFill>
                <a:latin typeface="Century Gothic" panose="020B0502020202020204" pitchFamily="34" charset="0"/>
              </a:rPr>
              <a:t>say that we </a:t>
            </a:r>
            <a:r>
              <a:rPr lang="en-GB" sz="2200" b="1" dirty="0">
                <a:solidFill>
                  <a:srgbClr val="1F4E79"/>
                </a:solidFill>
                <a:latin typeface="Century Gothic" panose="020B0502020202020204" pitchFamily="34" charset="0"/>
              </a:rPr>
              <a:t>do not </a:t>
            </a:r>
            <a:r>
              <a:rPr lang="en-GB" sz="2200" dirty="0">
                <a:solidFill>
                  <a:srgbClr val="1F4E79"/>
                </a:solidFill>
                <a:latin typeface="Century Gothic" panose="020B0502020202020204" pitchFamily="34" charset="0"/>
              </a:rPr>
              <a:t>do something, we 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dd </a:t>
            </a:r>
            <a:r>
              <a:rPr kumimoji="0" lang="en-GB" sz="2200" b="1" i="0" u="none" strike="noStrike" kern="1200" cap="none" spc="0" normalizeH="0" baseline="0" noProof="0" dirty="0">
                <a:ln>
                  <a:noFill/>
                </a:ln>
                <a:solidFill>
                  <a:srgbClr val="1F4E79"/>
                </a:solidFill>
                <a:effectLst/>
                <a:uLnTx/>
                <a:uFillTx/>
                <a:latin typeface="Century Gothic" panose="020B0502020202020204" pitchFamily="34" charset="0"/>
              </a:rPr>
              <a:t>ne…pas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before</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  and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rPr>
              <a:t>after</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  the verb.</a:t>
            </a:r>
          </a:p>
        </p:txBody>
      </p:sp>
      <p:sp>
        <p:nvSpPr>
          <p:cNvPr id="26" name="TextBox 25">
            <a:extLst>
              <a:ext uri="{FF2B5EF4-FFF2-40B4-BE49-F238E27FC236}">
                <a16:creationId xmlns:a16="http://schemas.microsoft.com/office/drawing/2014/main" id="{A45E8137-6E4B-47C0-85EF-7FB730818AE0}"/>
              </a:ext>
            </a:extLst>
          </p:cNvPr>
          <p:cNvSpPr txBox="1"/>
          <p:nvPr/>
        </p:nvSpPr>
        <p:spPr>
          <a:xfrm>
            <a:off x="7450316" y="1630475"/>
            <a:ext cx="120296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before</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55" name="Speech Bubble: Rectangle with Corners Rounded 54">
            <a:extLst>
              <a:ext uri="{FF2B5EF4-FFF2-40B4-BE49-F238E27FC236}">
                <a16:creationId xmlns:a16="http://schemas.microsoft.com/office/drawing/2014/main" id="{D2FEED76-9670-42D5-B2C0-334FFEAFBC55}"/>
              </a:ext>
            </a:extLst>
          </p:cNvPr>
          <p:cNvSpPr/>
          <p:nvPr/>
        </p:nvSpPr>
        <p:spPr>
          <a:xfrm>
            <a:off x="6998858" y="2164408"/>
            <a:ext cx="5059933" cy="1259573"/>
          </a:xfrm>
          <a:prstGeom prst="wedgeRoundRectCallout">
            <a:avLst>
              <a:gd name="adj1" fmla="val -53316"/>
              <a:gd name="adj2" fmla="val -23029"/>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In front of a vowel </a:t>
            </a:r>
            <a:r>
              <a:rPr lang="en-GB" sz="2600" b="1" dirty="0">
                <a:solidFill>
                  <a:schemeClr val="bg1"/>
                </a:solidFill>
                <a:latin typeface="Century Gothic" panose="020F0302020204030204"/>
              </a:rPr>
              <a:t>ne</a:t>
            </a:r>
            <a:r>
              <a:rPr lang="en-GB" sz="2600" dirty="0">
                <a:solidFill>
                  <a:schemeClr val="bg1"/>
                </a:solidFill>
                <a:latin typeface="Century Gothic" panose="020F0302020204030204"/>
              </a:rPr>
              <a:t> </a:t>
            </a:r>
            <a:r>
              <a:rPr lang="en-GB" sz="2600" dirty="0">
                <a:solidFill>
                  <a:schemeClr val="bg1"/>
                </a:solidFill>
                <a:latin typeface="Century Gothic" panose="020F0302020204030204"/>
                <a:sym typeface="Wingdings" panose="05000000000000000000" pitchFamily="2" charset="2"/>
              </a:rPr>
              <a:t> </a:t>
            </a:r>
            <a:r>
              <a:rPr lang="en-GB" sz="2600" b="1" dirty="0">
                <a:solidFill>
                  <a:schemeClr val="bg1"/>
                </a:solidFill>
                <a:latin typeface="Century Gothic" panose="020F0302020204030204"/>
                <a:sym typeface="Wingdings" panose="05000000000000000000" pitchFamily="2" charset="2"/>
              </a:rPr>
              <a:t>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sym typeface="Wingdings" panose="05000000000000000000" pitchFamily="2" charset="2"/>
              </a:rPr>
              <a:t>For example: </a:t>
            </a:r>
            <a:r>
              <a:rPr kumimoji="0" lang="en-GB" sz="2600" i="0" u="none" strike="noStrike" kern="1200" cap="none" spc="0" normalizeH="0" baseline="0" noProof="0" dirty="0">
                <a:ln>
                  <a:noFill/>
                </a:ln>
                <a:solidFill>
                  <a:schemeClr val="bg1"/>
                </a:solidFill>
                <a:effectLst/>
                <a:uLnTx/>
                <a:uFillTx/>
                <a:latin typeface="Century Gothic" panose="020F0302020204030204"/>
                <a:sym typeface="Wingdings" panose="05000000000000000000" pitchFamily="2" charset="2"/>
              </a:rPr>
              <a:t>Je </a:t>
            </a:r>
            <a:r>
              <a:rPr kumimoji="0" lang="en-GB" sz="2600" b="1" i="0" u="none" strike="noStrike" kern="1200" cap="none" spc="0" normalizeH="0" baseline="0" noProof="0" dirty="0" err="1">
                <a:ln>
                  <a:noFill/>
                </a:ln>
                <a:solidFill>
                  <a:srgbClr val="FF6600"/>
                </a:solidFill>
                <a:effectLst/>
                <a:uLnTx/>
                <a:uFillTx/>
                <a:latin typeface="Century Gothic" panose="020F0302020204030204"/>
                <a:sym typeface="Wingdings" panose="05000000000000000000" pitchFamily="2" charset="2"/>
              </a:rPr>
              <a:t>n’</a:t>
            </a:r>
            <a:r>
              <a:rPr kumimoji="0" lang="en-GB" sz="2600" b="1"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a</a:t>
            </a:r>
            <a:r>
              <a:rPr kumimoji="0" lang="en-GB" sz="2600" i="0" u="none" strike="noStrike" kern="1200" cap="none" spc="0" normalizeH="0" baseline="0" noProof="0" dirty="0" err="1">
                <a:ln>
                  <a:noFill/>
                </a:ln>
                <a:solidFill>
                  <a:schemeClr val="bg1"/>
                </a:solidFill>
                <a:effectLst/>
                <a:uLnTx/>
                <a:uFillTx/>
                <a:latin typeface="Century Gothic" panose="020F0302020204030204"/>
                <a:sym typeface="Wingdings" panose="05000000000000000000" pitchFamily="2" charset="2"/>
              </a:rPr>
              <a:t>ime</a:t>
            </a:r>
            <a:r>
              <a:rPr kumimoji="0" lang="en-GB" sz="2600" i="0" u="none" strike="noStrike" kern="1200" cap="none" spc="0" normalizeH="0" noProof="0" dirty="0">
                <a:ln>
                  <a:noFill/>
                </a:ln>
                <a:solidFill>
                  <a:schemeClr val="bg1"/>
                </a:solidFill>
                <a:effectLst/>
                <a:uLnTx/>
                <a:uFillTx/>
                <a:latin typeface="Century Gothic" panose="020F0302020204030204"/>
                <a:sym typeface="Wingdings" panose="05000000000000000000" pitchFamily="2" charset="2"/>
              </a:rPr>
              <a:t> pas</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56" name="Speech Bubble: Rectangle with Corners Rounded 55">
            <a:extLst>
              <a:ext uri="{FF2B5EF4-FFF2-40B4-BE49-F238E27FC236}">
                <a16:creationId xmlns:a16="http://schemas.microsoft.com/office/drawing/2014/main" id="{810EF073-A56D-4AFF-9872-7947BF3D951D}"/>
              </a:ext>
            </a:extLst>
          </p:cNvPr>
          <p:cNvSpPr/>
          <p:nvPr/>
        </p:nvSpPr>
        <p:spPr>
          <a:xfrm>
            <a:off x="7284039" y="3977698"/>
            <a:ext cx="4660115" cy="1699931"/>
          </a:xfrm>
          <a:prstGeom prst="wedgeRoundRectCallout">
            <a:avLst>
              <a:gd name="adj1" fmla="val 22934"/>
              <a:gd name="adj2" fmla="val -58604"/>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bg1"/>
                </a:solidFill>
                <a:latin typeface="Century Gothic" panose="020F0302020204030204"/>
              </a:rPr>
              <a:t>Similar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rPr>
              <a:t>je </a:t>
            </a:r>
            <a:r>
              <a:rPr lang="en-GB" sz="2600" b="1" dirty="0">
                <a:solidFill>
                  <a:schemeClr val="bg1"/>
                </a:solidFill>
                <a:latin typeface="Century Gothic" panose="020F0302020204030204"/>
                <a:sym typeface="Wingdings" panose="05000000000000000000" pitchFamily="2" charset="2"/>
              </a:rPr>
              <a:t> j’</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j’</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ime</a:t>
            </a:r>
            <a:endParaRPr lang="en-GB" sz="2600" dirty="0">
              <a:solidFill>
                <a:schemeClr val="bg1"/>
              </a:solidFill>
              <a:latin typeface="Century Gothic" panose="020F0302020204030204"/>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chemeClr val="bg1"/>
                </a:solidFill>
                <a:latin typeface="Century Gothic" panose="020F0302020204030204"/>
                <a:sym typeface="Wingdings" panose="05000000000000000000" pitchFamily="2" charset="2"/>
              </a:rPr>
              <a:t>le  l’</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l’</a:t>
            </a:r>
            <a:r>
              <a:rPr lang="en-GB" sz="2600" b="1" dirty="0" err="1">
                <a:solidFill>
                  <a:schemeClr val="bg1"/>
                </a:solidFill>
                <a:latin typeface="Century Gothic" panose="020F0302020204030204"/>
                <a:sym typeface="Wingdings" panose="05000000000000000000" pitchFamily="2" charset="2"/>
              </a:rPr>
              <a:t>a</a:t>
            </a:r>
            <a:r>
              <a:rPr lang="en-GB" sz="2600" dirty="0" err="1">
                <a:solidFill>
                  <a:schemeClr val="bg1"/>
                </a:solidFill>
                <a:latin typeface="Century Gothic" panose="020F0302020204030204"/>
                <a:sym typeface="Wingdings" panose="05000000000000000000" pitchFamily="2" charset="2"/>
              </a:rPr>
              <a:t>mi</a:t>
            </a:r>
            <a:endParaRPr lang="en-GB" sz="2600" dirty="0">
              <a:solidFill>
                <a:schemeClr val="bg1"/>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err="1">
                <a:solidFill>
                  <a:schemeClr val="bg1"/>
                </a:solidFill>
                <a:latin typeface="Century Gothic" panose="020F0302020204030204"/>
              </a:rPr>
              <a:t>ce</a:t>
            </a:r>
            <a:r>
              <a:rPr lang="en-GB" sz="2600" b="1" dirty="0">
                <a:solidFill>
                  <a:schemeClr val="bg1"/>
                </a:solidFill>
                <a:latin typeface="Century Gothic" panose="020F0302020204030204"/>
              </a:rPr>
              <a:t> </a:t>
            </a:r>
            <a:r>
              <a:rPr lang="en-GB" sz="2600" b="1" dirty="0">
                <a:solidFill>
                  <a:schemeClr val="bg1"/>
                </a:solidFill>
                <a:latin typeface="Century Gothic" panose="020F0302020204030204"/>
                <a:sym typeface="Wingdings" panose="05000000000000000000" pitchFamily="2" charset="2"/>
              </a:rPr>
              <a:t> c’</a:t>
            </a:r>
            <a:r>
              <a:rPr lang="en-GB" sz="2600" dirty="0">
                <a:solidFill>
                  <a:schemeClr val="bg1"/>
                </a:solidFill>
                <a:latin typeface="Century Gothic" panose="020F0302020204030204"/>
                <a:sym typeface="Wingdings" panose="05000000000000000000" pitchFamily="2" charset="2"/>
              </a:rPr>
              <a:t>	</a:t>
            </a:r>
            <a:r>
              <a:rPr lang="en-GB" sz="2600" b="1" dirty="0" err="1">
                <a:solidFill>
                  <a:srgbClr val="FF6600"/>
                </a:solidFill>
                <a:latin typeface="Century Gothic" panose="020F0302020204030204"/>
                <a:sym typeface="Wingdings" panose="05000000000000000000" pitchFamily="2" charset="2"/>
              </a:rPr>
              <a:t>c’</a:t>
            </a:r>
            <a:r>
              <a:rPr lang="en-GB" sz="2600" b="1" dirty="0" err="1">
                <a:solidFill>
                  <a:schemeClr val="bg1"/>
                </a:solidFill>
                <a:latin typeface="Century Gothic" panose="020F0302020204030204"/>
                <a:sym typeface="Wingdings" panose="05000000000000000000" pitchFamily="2" charset="2"/>
              </a:rPr>
              <a:t>e</a:t>
            </a:r>
            <a:r>
              <a:rPr lang="en-GB" sz="2600" dirty="0" err="1">
                <a:solidFill>
                  <a:schemeClr val="bg1"/>
                </a:solidFill>
                <a:latin typeface="Century Gothic" panose="020F0302020204030204"/>
                <a:sym typeface="Wingdings" panose="05000000000000000000" pitchFamily="2" charset="2"/>
              </a:rPr>
              <a:t>st</a:t>
            </a:r>
            <a:endParaRPr kumimoji="0" lang="en-GB" sz="2600" i="0" u="none" strike="noStrike" kern="1200" cap="none" spc="0" normalizeH="0" baseline="0" noProof="0" dirty="0">
              <a:ln>
                <a:noFill/>
              </a:ln>
              <a:solidFill>
                <a:schemeClr val="bg1"/>
              </a:solidFill>
              <a:effectLst/>
              <a:uLnTx/>
              <a:uFillTx/>
              <a:latin typeface="Century Gothic" panose="020F0302020204030204"/>
            </a:endParaRPr>
          </a:p>
        </p:txBody>
      </p:sp>
      <p:sp>
        <p:nvSpPr>
          <p:cNvPr id="63" name="Rounded Rectangle 46">
            <a:extLst>
              <a:ext uri="{FF2B5EF4-FFF2-40B4-BE49-F238E27FC236}">
                <a16:creationId xmlns:a16="http://schemas.microsoft.com/office/drawing/2014/main" id="{E6FA2196-2C3E-4AA4-B8DE-19ADB67F8E8E}"/>
              </a:ext>
            </a:extLst>
          </p:cNvPr>
          <p:cNvSpPr/>
          <p:nvPr/>
        </p:nvSpPr>
        <p:spPr>
          <a:xfrm>
            <a:off x="10020300" y="249869"/>
            <a:ext cx="1889620" cy="416881"/>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grammaire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42395C03-A1BF-427E-BAEA-0F26CE2FEC47}"/>
              </a:ext>
            </a:extLst>
          </p:cNvPr>
          <p:cNvSpPr txBox="1"/>
          <p:nvPr/>
        </p:nvSpPr>
        <p:spPr>
          <a:xfrm>
            <a:off x="9191945" y="1626942"/>
            <a:ext cx="828355"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after</a:t>
            </a:r>
            <a:endPar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D1399F02-B7C4-4780-BE9A-A0008E999BF0}"/>
              </a:ext>
            </a:extLst>
          </p:cNvPr>
          <p:cNvSpPr txBox="1"/>
          <p:nvPr/>
        </p:nvSpPr>
        <p:spPr>
          <a:xfrm>
            <a:off x="247845" y="3518126"/>
            <a:ext cx="6468698" cy="1785104"/>
          </a:xfrm>
          <a:prstGeom prst="rect">
            <a:avLst/>
          </a:prstGeom>
          <a:noFill/>
          <a:ln>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If the sentence is longer and contains more words after the verb, keep the same structure: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rPr>
              <a:t>Spot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baseline="0" dirty="0">
                <a:solidFill>
                  <a:srgbClr val="1F4E79"/>
                </a:solidFill>
                <a:latin typeface="Century Gothic" panose="020B0502020202020204" pitchFamily="34" charset="0"/>
              </a:rPr>
              <a:t>Place </a:t>
            </a:r>
            <a:r>
              <a:rPr lang="en-GB" sz="2200" b="1" dirty="0">
                <a:solidFill>
                  <a:srgbClr val="1F4E79"/>
                </a:solidFill>
                <a:latin typeface="Century Gothic" panose="020B0502020202020204" pitchFamily="34" charset="0"/>
              </a:rPr>
              <a:t>ne</a:t>
            </a:r>
            <a:r>
              <a:rPr lang="en-GB" sz="2200" dirty="0">
                <a:solidFill>
                  <a:srgbClr val="1F4E79"/>
                </a:solidFill>
                <a:latin typeface="Century Gothic" panose="020B0502020202020204" pitchFamily="34" charset="0"/>
              </a:rPr>
              <a:t>…</a:t>
            </a:r>
            <a:r>
              <a:rPr lang="en-GB" sz="2200" b="1" dirty="0">
                <a:solidFill>
                  <a:srgbClr val="1F4E79"/>
                </a:solidFill>
                <a:latin typeface="Century Gothic" panose="020B0502020202020204" pitchFamily="34" charset="0"/>
              </a:rPr>
              <a:t>pas</a:t>
            </a:r>
            <a:r>
              <a:rPr lang="en-GB" sz="2200" dirty="0">
                <a:solidFill>
                  <a:srgbClr val="1F4E79"/>
                </a:solidFill>
                <a:latin typeface="Century Gothic" panose="020B0502020202020204" pitchFamily="34" charset="0"/>
              </a:rPr>
              <a:t>  </a:t>
            </a:r>
            <a:r>
              <a:rPr lang="en-GB" sz="2200" b="1" dirty="0">
                <a:solidFill>
                  <a:srgbClr val="FF6600"/>
                </a:solidFill>
                <a:latin typeface="Century Gothic" panose="020B0502020202020204" pitchFamily="34" charset="0"/>
              </a:rPr>
              <a:t>before</a:t>
            </a:r>
            <a:r>
              <a:rPr lang="en-GB" sz="2200" dirty="0">
                <a:solidFill>
                  <a:srgbClr val="1F4E79"/>
                </a:solidFill>
                <a:latin typeface="Century Gothic" panose="020B0502020202020204" pitchFamily="34" charset="0"/>
              </a:rPr>
              <a:t> and </a:t>
            </a:r>
            <a:r>
              <a:rPr lang="en-GB" sz="2200" b="1" dirty="0">
                <a:solidFill>
                  <a:srgbClr val="FF6600"/>
                </a:solidFill>
                <a:latin typeface="Century Gothic" panose="020B0502020202020204" pitchFamily="34" charset="0"/>
              </a:rPr>
              <a:t>after</a:t>
            </a:r>
            <a:r>
              <a:rPr lang="en-GB" sz="2200" dirty="0">
                <a:solidFill>
                  <a:srgbClr val="1F4E79"/>
                </a:solidFill>
                <a:latin typeface="Century Gothic" panose="020B0502020202020204" pitchFamily="34" charset="0"/>
              </a:rPr>
              <a:t> the verb.</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200" dirty="0">
                <a:solidFill>
                  <a:srgbClr val="1F4E79"/>
                </a:solidFill>
                <a:latin typeface="Century Gothic" panose="020B0502020202020204" pitchFamily="34" charset="0"/>
              </a:rPr>
              <a:t>Continue the sentence.</a:t>
            </a:r>
          </a:p>
        </p:txBody>
      </p:sp>
      <p:sp>
        <p:nvSpPr>
          <p:cNvPr id="99" name="TextBox 98">
            <a:extLst>
              <a:ext uri="{FF2B5EF4-FFF2-40B4-BE49-F238E27FC236}">
                <a16:creationId xmlns:a16="http://schemas.microsoft.com/office/drawing/2014/main" id="{A7005CF1-A876-4FA1-A953-C1A45D754BB3}"/>
              </a:ext>
            </a:extLst>
          </p:cNvPr>
          <p:cNvSpPr txBox="1"/>
          <p:nvPr/>
        </p:nvSpPr>
        <p:spPr>
          <a:xfrm>
            <a:off x="1058328" y="2357681"/>
            <a:ext cx="32587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ne</a:t>
            </a:r>
            <a:r>
              <a:rPr kumimoji="0" lang="fr-FR" sz="28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parle  </a:t>
            </a:r>
            <a:r>
              <a:rPr kumimoji="0" lang="fr-FR"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pas</a:t>
            </a:r>
            <a:r>
              <a:rPr kumimoji="0" lang="fr-FR"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endParaRPr kumimoji="0" lang="fr-FR"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grpSp>
        <p:nvGrpSpPr>
          <p:cNvPr id="100" name="Group 99">
            <a:extLst>
              <a:ext uri="{FF2B5EF4-FFF2-40B4-BE49-F238E27FC236}">
                <a16:creationId xmlns:a16="http://schemas.microsoft.com/office/drawing/2014/main" id="{89CED3DE-5803-4F26-BADA-2E52A43C7925}"/>
              </a:ext>
            </a:extLst>
          </p:cNvPr>
          <p:cNvGrpSpPr/>
          <p:nvPr/>
        </p:nvGrpSpPr>
        <p:grpSpPr>
          <a:xfrm>
            <a:off x="1746237" y="2403070"/>
            <a:ext cx="472908" cy="523220"/>
            <a:chOff x="9353480" y="3358354"/>
            <a:chExt cx="472908" cy="523220"/>
          </a:xfrm>
        </p:grpSpPr>
        <p:sp>
          <p:nvSpPr>
            <p:cNvPr id="101" name="TextBox 100">
              <a:extLst>
                <a:ext uri="{FF2B5EF4-FFF2-40B4-BE49-F238E27FC236}">
                  <a16:creationId xmlns:a16="http://schemas.microsoft.com/office/drawing/2014/main" id="{4A4EF00F-B8E4-4CE8-8422-BC7CCEC8E512}"/>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2" name="Picture 101">
              <a:extLst>
                <a:ext uri="{FF2B5EF4-FFF2-40B4-BE49-F238E27FC236}">
                  <a16:creationId xmlns:a16="http://schemas.microsoft.com/office/drawing/2014/main" id="{86A613BE-2936-4AAB-BC76-8D0D219CFC48}"/>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103" name="Group 102">
            <a:extLst>
              <a:ext uri="{FF2B5EF4-FFF2-40B4-BE49-F238E27FC236}">
                <a16:creationId xmlns:a16="http://schemas.microsoft.com/office/drawing/2014/main" id="{9F65CE9E-99F6-483F-806D-899DE9C2D8B5}"/>
              </a:ext>
            </a:extLst>
          </p:cNvPr>
          <p:cNvGrpSpPr/>
          <p:nvPr/>
        </p:nvGrpSpPr>
        <p:grpSpPr>
          <a:xfrm>
            <a:off x="3375276" y="2402478"/>
            <a:ext cx="734136" cy="523220"/>
            <a:chOff x="10020300" y="4170217"/>
            <a:chExt cx="734136" cy="523220"/>
          </a:xfrm>
        </p:grpSpPr>
        <p:sp>
          <p:nvSpPr>
            <p:cNvPr id="104" name="TextBox 103">
              <a:extLst>
                <a:ext uri="{FF2B5EF4-FFF2-40B4-BE49-F238E27FC236}">
                  <a16:creationId xmlns:a16="http://schemas.microsoft.com/office/drawing/2014/main" id="{5380D3FE-02A9-40BF-8841-4D75F8931095}"/>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105" name="Picture 104">
              <a:extLst>
                <a:ext uri="{FF2B5EF4-FFF2-40B4-BE49-F238E27FC236}">
                  <a16:creationId xmlns:a16="http://schemas.microsoft.com/office/drawing/2014/main" id="{B53867A9-CDE9-480F-8733-A8A207FB2380}"/>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115" name="TextBox 114">
            <a:extLst>
              <a:ext uri="{FF2B5EF4-FFF2-40B4-BE49-F238E27FC236}">
                <a16:creationId xmlns:a16="http://schemas.microsoft.com/office/drawing/2014/main" id="{B4237868-3C17-46A6-97DB-93D126DA3549}"/>
              </a:ext>
            </a:extLst>
          </p:cNvPr>
          <p:cNvSpPr txBox="1"/>
          <p:nvPr/>
        </p:nvSpPr>
        <p:spPr>
          <a:xfrm>
            <a:off x="2359236" y="5623174"/>
            <a:ext cx="858744" cy="523220"/>
          </a:xfrm>
          <a:prstGeom prst="rect">
            <a:avLst/>
          </a:prstGeom>
          <a:solidFill>
            <a:schemeClr val="bg1"/>
          </a:solid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solidFill>
                <a:effectLst/>
                <a:uLnTx/>
                <a:uFillTx/>
                <a:latin typeface="Century Gothic" panose="020B0502020202020204" pitchFamily="34" charset="0"/>
              </a:defRPr>
            </a:lvl1pPr>
          </a:lstStyle>
          <a:p>
            <a:r>
              <a:rPr lang="fr-FR" dirty="0"/>
              <a:t>pas</a:t>
            </a:r>
          </a:p>
        </p:txBody>
      </p:sp>
      <p:sp>
        <p:nvSpPr>
          <p:cNvPr id="116" name="TextBox 115">
            <a:extLst>
              <a:ext uri="{FF2B5EF4-FFF2-40B4-BE49-F238E27FC236}">
                <a16:creationId xmlns:a16="http://schemas.microsoft.com/office/drawing/2014/main" id="{FF4029C2-3C06-4BEE-9E80-BFB41013D2D7}"/>
              </a:ext>
            </a:extLst>
          </p:cNvPr>
          <p:cNvSpPr txBox="1"/>
          <p:nvPr/>
        </p:nvSpPr>
        <p:spPr>
          <a:xfrm>
            <a:off x="782975" y="5623174"/>
            <a:ext cx="749467" cy="523220"/>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ne</a:t>
            </a:r>
          </a:p>
        </p:txBody>
      </p:sp>
      <p:grpSp>
        <p:nvGrpSpPr>
          <p:cNvPr id="5" name="Group 4">
            <a:extLst>
              <a:ext uri="{FF2B5EF4-FFF2-40B4-BE49-F238E27FC236}">
                <a16:creationId xmlns:a16="http://schemas.microsoft.com/office/drawing/2014/main" id="{076991AA-0209-4517-8520-83BE5D43921C}"/>
              </a:ext>
            </a:extLst>
          </p:cNvPr>
          <p:cNvGrpSpPr/>
          <p:nvPr/>
        </p:nvGrpSpPr>
        <p:grpSpPr>
          <a:xfrm>
            <a:off x="921254" y="5638205"/>
            <a:ext cx="472908" cy="523220"/>
            <a:chOff x="9353480" y="3358354"/>
            <a:chExt cx="472908" cy="523220"/>
          </a:xfrm>
        </p:grpSpPr>
        <p:sp>
          <p:nvSpPr>
            <p:cNvPr id="94" name="TextBox 93">
              <a:extLst>
                <a:ext uri="{FF2B5EF4-FFF2-40B4-BE49-F238E27FC236}">
                  <a16:creationId xmlns:a16="http://schemas.microsoft.com/office/drawing/2014/main" id="{9DD7E778-F831-46C1-AB62-3A495AD91805}"/>
                </a:ext>
              </a:extLst>
            </p:cNvPr>
            <p:cNvSpPr txBox="1"/>
            <p:nvPr/>
          </p:nvSpPr>
          <p:spPr>
            <a:xfrm>
              <a:off x="9353480" y="3358354"/>
              <a:ext cx="472908"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5" name="Picture 94">
              <a:extLst>
                <a:ext uri="{FF2B5EF4-FFF2-40B4-BE49-F238E27FC236}">
                  <a16:creationId xmlns:a16="http://schemas.microsoft.com/office/drawing/2014/main" id="{1A34E11F-1ECB-4619-A2C3-C34F11D4452C}"/>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9431815" y="3459603"/>
              <a:ext cx="357991" cy="352832"/>
            </a:xfrm>
            <a:prstGeom prst="rect">
              <a:avLst/>
            </a:prstGeom>
          </p:spPr>
        </p:pic>
      </p:grpSp>
      <p:grpSp>
        <p:nvGrpSpPr>
          <p:cNvPr id="6" name="Group 5">
            <a:extLst>
              <a:ext uri="{FF2B5EF4-FFF2-40B4-BE49-F238E27FC236}">
                <a16:creationId xmlns:a16="http://schemas.microsoft.com/office/drawing/2014/main" id="{6E994542-B7F6-40CC-970A-6DE8615E5303}"/>
              </a:ext>
            </a:extLst>
          </p:cNvPr>
          <p:cNvGrpSpPr/>
          <p:nvPr/>
        </p:nvGrpSpPr>
        <p:grpSpPr>
          <a:xfrm>
            <a:off x="2452223" y="5638205"/>
            <a:ext cx="734136" cy="523220"/>
            <a:chOff x="10020300" y="4170217"/>
            <a:chExt cx="734136" cy="523220"/>
          </a:xfrm>
        </p:grpSpPr>
        <p:sp>
          <p:nvSpPr>
            <p:cNvPr id="97" name="TextBox 96">
              <a:extLst>
                <a:ext uri="{FF2B5EF4-FFF2-40B4-BE49-F238E27FC236}">
                  <a16:creationId xmlns:a16="http://schemas.microsoft.com/office/drawing/2014/main" id="{4B84AECB-5440-47D9-81B2-8D5FC970E24A}"/>
                </a:ext>
              </a:extLst>
            </p:cNvPr>
            <p:cNvSpPr txBox="1"/>
            <p:nvPr/>
          </p:nvSpPr>
          <p:spPr>
            <a:xfrm>
              <a:off x="10020300" y="4170217"/>
              <a:ext cx="734136" cy="5232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t>
              </a:r>
            </a:p>
          </p:txBody>
        </p:sp>
        <p:pic>
          <p:nvPicPr>
            <p:cNvPr id="98" name="Picture 97">
              <a:extLst>
                <a:ext uri="{FF2B5EF4-FFF2-40B4-BE49-F238E27FC236}">
                  <a16:creationId xmlns:a16="http://schemas.microsoft.com/office/drawing/2014/main" id="{6C34B4CF-F6B3-4464-BA59-1E29313E91BD}"/>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tretch>
              <a:fillRect/>
            </a:stretch>
          </p:blipFill>
          <p:spPr>
            <a:xfrm>
              <a:off x="10208372" y="4259438"/>
              <a:ext cx="357991" cy="369507"/>
            </a:xfrm>
            <a:prstGeom prst="rect">
              <a:avLst/>
            </a:prstGeom>
          </p:spPr>
        </p:pic>
      </p:grpSp>
      <p:sp>
        <p:nvSpPr>
          <p:cNvPr id="28" name="Speech Bubble: Rectangle with Corners Rounded 27">
            <a:extLst>
              <a:ext uri="{FF2B5EF4-FFF2-40B4-BE49-F238E27FC236}">
                <a16:creationId xmlns:a16="http://schemas.microsoft.com/office/drawing/2014/main" id="{1FBF283A-8C8D-4D61-977E-2E3D4A74140C}"/>
              </a:ext>
            </a:extLst>
          </p:cNvPr>
          <p:cNvSpPr/>
          <p:nvPr/>
        </p:nvSpPr>
        <p:spPr>
          <a:xfrm>
            <a:off x="1325842" y="3704548"/>
            <a:ext cx="4312703" cy="1699931"/>
          </a:xfrm>
          <a:prstGeom prst="wedgeRoundRectCallout">
            <a:avLst>
              <a:gd name="adj1" fmla="val -19551"/>
              <a:gd name="adj2" fmla="val 66108"/>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200" dirty="0" err="1">
                <a:solidFill>
                  <a:schemeClr val="bg1"/>
                </a:solidFill>
              </a:rPr>
              <a:t>What</a:t>
            </a:r>
            <a:r>
              <a:rPr lang="fr-FR" sz="2200" dirty="0">
                <a:solidFill>
                  <a:schemeClr val="bg1"/>
                </a:solidFill>
              </a:rPr>
              <a:t> </a:t>
            </a:r>
            <a:r>
              <a:rPr lang="fr-FR" sz="2200" dirty="0" err="1">
                <a:solidFill>
                  <a:schemeClr val="bg1"/>
                </a:solidFill>
              </a:rPr>
              <a:t>happens</a:t>
            </a:r>
            <a:r>
              <a:rPr lang="fr-FR" sz="2200" dirty="0">
                <a:solidFill>
                  <a:schemeClr val="bg1"/>
                </a:solidFill>
              </a:rPr>
              <a:t> if </a:t>
            </a:r>
            <a:r>
              <a:rPr lang="fr-FR" sz="2200" i="1" dirty="0">
                <a:solidFill>
                  <a:schemeClr val="bg1"/>
                </a:solidFill>
              </a:rPr>
              <a:t>pas</a:t>
            </a:r>
            <a:r>
              <a:rPr lang="fr-FR" sz="2200" dirty="0">
                <a:solidFill>
                  <a:schemeClr val="bg1"/>
                </a:solidFill>
              </a:rPr>
              <a:t> </a:t>
            </a:r>
            <a:r>
              <a:rPr lang="fr-FR" sz="2200" dirty="0" err="1">
                <a:solidFill>
                  <a:schemeClr val="bg1"/>
                </a:solidFill>
              </a:rPr>
              <a:t>comes</a:t>
            </a:r>
            <a:r>
              <a:rPr lang="fr-FR" sz="2200" dirty="0">
                <a:solidFill>
                  <a:schemeClr val="bg1"/>
                </a:solidFill>
              </a:rPr>
              <a:t> </a:t>
            </a:r>
            <a:r>
              <a:rPr lang="fr-FR" sz="2200" dirty="0" err="1">
                <a:solidFill>
                  <a:schemeClr val="bg1"/>
                </a:solidFill>
              </a:rPr>
              <a:t>before</a:t>
            </a:r>
            <a:r>
              <a:rPr lang="fr-FR" sz="2200" dirty="0">
                <a:solidFill>
                  <a:schemeClr val="bg1"/>
                </a:solidFill>
              </a:rPr>
              <a:t> a </a:t>
            </a:r>
            <a:r>
              <a:rPr lang="fr-FR" sz="2200" dirty="0" err="1">
                <a:solidFill>
                  <a:schemeClr val="bg1"/>
                </a:solidFill>
              </a:rPr>
              <a:t>vowel</a:t>
            </a:r>
            <a:r>
              <a:rPr lang="fr-FR" sz="2200" dirty="0">
                <a:solidFill>
                  <a:schemeClr val="bg1"/>
                </a:solidFill>
              </a:rPr>
              <a:t>?</a:t>
            </a:r>
          </a:p>
          <a:p>
            <a:pPr lvl="0" algn="ctr">
              <a:defRPr/>
            </a:pPr>
            <a:r>
              <a:rPr lang="fr-FR" sz="2200" dirty="0">
                <a:solidFill>
                  <a:schemeClr val="bg1"/>
                </a:solidFill>
              </a:rPr>
              <a:t>Je ne vais pa</a:t>
            </a:r>
            <a:r>
              <a:rPr lang="fr-FR" sz="2200" b="1" dirty="0">
                <a:solidFill>
                  <a:schemeClr val="bg1"/>
                </a:solidFill>
              </a:rPr>
              <a:t>s</a:t>
            </a:r>
            <a:r>
              <a:rPr lang="fr-FR" sz="2200" dirty="0">
                <a:solidFill>
                  <a:schemeClr val="bg1"/>
                </a:solidFill>
              </a:rPr>
              <a:t> </a:t>
            </a:r>
            <a:r>
              <a:rPr lang="fr-FR" sz="2200" b="1" dirty="0">
                <a:solidFill>
                  <a:schemeClr val="bg1"/>
                </a:solidFill>
              </a:rPr>
              <a:t>a</a:t>
            </a:r>
            <a:r>
              <a:rPr lang="fr-FR" sz="2200" dirty="0">
                <a:solidFill>
                  <a:schemeClr val="bg1"/>
                </a:solidFill>
              </a:rPr>
              <a:t>u collège.</a:t>
            </a:r>
          </a:p>
        </p:txBody>
      </p:sp>
      <p:sp>
        <p:nvSpPr>
          <p:cNvPr id="30" name="Arc 29">
            <a:extLst>
              <a:ext uri="{FF2B5EF4-FFF2-40B4-BE49-F238E27FC236}">
                <a16:creationId xmlns:a16="http://schemas.microsoft.com/office/drawing/2014/main" id="{6A78C1B8-A841-45F5-B1D7-AED58AB8E017}"/>
              </a:ext>
            </a:extLst>
          </p:cNvPr>
          <p:cNvSpPr/>
          <p:nvPr/>
        </p:nvSpPr>
        <p:spPr>
          <a:xfrm rot="8257527">
            <a:off x="3379036" y="4710180"/>
            <a:ext cx="368623" cy="407328"/>
          </a:xfrm>
          <a:prstGeom prst="arc">
            <a:avLst>
              <a:gd name="adj1" fmla="val 15896731"/>
              <a:gd name="adj2" fmla="val 21417006"/>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5305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1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5" grpId="0" animBg="1"/>
      <p:bldP spid="26" grpId="0"/>
      <p:bldP spid="55" grpId="0" animBg="1"/>
      <p:bldP spid="56" grpId="0" animBg="1"/>
      <p:bldP spid="91" grpId="0"/>
      <p:bldP spid="92" grpId="0" animBg="1"/>
      <p:bldP spid="99" grpId="0"/>
      <p:bldP spid="115" grpId="0" animBg="1"/>
      <p:bldP spid="116" grpId="0" animBg="1"/>
      <p:bldP spid="28" grpId="0" animBg="1"/>
      <p:bldP spid="30"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3847589676"/>
              </p:ext>
            </p:extLst>
          </p:nvPr>
        </p:nvGraphicFramePr>
        <p:xfrm>
          <a:off x="1214526" y="1602341"/>
          <a:ext cx="10695395" cy="4473603"/>
        </p:xfrm>
        <a:graphic>
          <a:graphicData uri="http://schemas.openxmlformats.org/drawingml/2006/table">
            <a:tbl>
              <a:tblPr firstRow="1" bandRow="1">
                <a:tableStyleId>{21E4AEA4-8DFA-4A89-87EB-49C32662AFE0}</a:tableStyleId>
              </a:tblPr>
              <a:tblGrid>
                <a:gridCol w="880281">
                  <a:extLst>
                    <a:ext uri="{9D8B030D-6E8A-4147-A177-3AD203B41FA5}">
                      <a16:colId xmlns:a16="http://schemas.microsoft.com/office/drawing/2014/main" val="2607353726"/>
                    </a:ext>
                  </a:extLst>
                </a:gridCol>
                <a:gridCol w="5669280">
                  <a:extLst>
                    <a:ext uri="{9D8B030D-6E8A-4147-A177-3AD203B41FA5}">
                      <a16:colId xmlns:a16="http://schemas.microsoft.com/office/drawing/2014/main" val="1600817978"/>
                    </a:ext>
                  </a:extLst>
                </a:gridCol>
                <a:gridCol w="1995055">
                  <a:extLst>
                    <a:ext uri="{9D8B030D-6E8A-4147-A177-3AD203B41FA5}">
                      <a16:colId xmlns:a16="http://schemas.microsoft.com/office/drawing/2014/main" val="4128092149"/>
                    </a:ext>
                  </a:extLst>
                </a:gridCol>
                <a:gridCol w="2150779">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il</a:t>
                      </a:r>
                      <a:r>
                        <a:rPr kumimoji="0" lang="en-GB" sz="2000" b="1" i="0" u="none" strike="noStrike" kern="1200" cap="none" spc="0" normalizeH="0" baseline="0" noProof="0" dirty="0">
                          <a:ln>
                            <a:noFill/>
                          </a:ln>
                          <a:solidFill>
                            <a:prstClr val="white"/>
                          </a:solidFill>
                          <a:effectLst/>
                          <a:uLnTx/>
                          <a:uFillTx/>
                          <a:latin typeface="+mn-lt"/>
                          <a:ea typeface="+mn-ea"/>
                          <a:cs typeface="+mn-cs"/>
                        </a:rPr>
                        <a:t> fait </a:t>
                      </a:r>
                      <a:r>
                        <a:rPr kumimoji="0" lang="en-GB" sz="2000" b="1" i="0" u="none" strike="noStrike" kern="1200" cap="none" spc="0" normalizeH="0" baseline="0" noProof="0" dirty="0" err="1">
                          <a:ln>
                            <a:noFill/>
                          </a:ln>
                          <a:solidFill>
                            <a:prstClr val="white"/>
                          </a:solidFill>
                          <a:effectLst/>
                          <a:uLnTx/>
                          <a:uFillTx/>
                          <a:latin typeface="+mn-lt"/>
                          <a:ea typeface="+mn-ea"/>
                          <a:cs typeface="+mn-cs"/>
                        </a:rPr>
                        <a:t>ça</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il</a:t>
                      </a:r>
                      <a:r>
                        <a:rPr kumimoji="0" lang="en-GB" sz="2000" b="1" i="0" u="none" strike="noStrike" kern="1200" cap="none" spc="0" normalizeH="0" baseline="0" noProof="0" dirty="0">
                          <a:ln>
                            <a:noFill/>
                          </a:ln>
                          <a:solidFill>
                            <a:prstClr val="white"/>
                          </a:solidFill>
                          <a:effectLst/>
                          <a:uLnTx/>
                          <a:uFillTx/>
                          <a:latin typeface="+mn-lt"/>
                          <a:ea typeface="+mn-ea"/>
                          <a:cs typeface="+mn-cs"/>
                        </a:rPr>
                        <a:t> ne fait pas </a:t>
                      </a:r>
                      <a:r>
                        <a:rPr kumimoji="0" lang="en-GB" sz="2000" b="1" i="0" u="none" strike="noStrike" kern="1200" cap="none" spc="0" normalizeH="0" baseline="0" noProof="0" dirty="0" err="1">
                          <a:ln>
                            <a:noFill/>
                          </a:ln>
                          <a:solidFill>
                            <a:prstClr val="white"/>
                          </a:solidFill>
                          <a:effectLst/>
                          <a:uLnTx/>
                          <a:uFillTx/>
                          <a:latin typeface="+mn-lt"/>
                          <a:ea typeface="+mn-ea"/>
                          <a:cs typeface="+mn-cs"/>
                        </a:rPr>
                        <a:t>ça</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Je ne </a:t>
                      </a:r>
                      <a:r>
                        <a:rPr lang="en-GB" sz="2000" dirty="0" err="1">
                          <a:solidFill>
                            <a:schemeClr val="accent1">
                              <a:lumMod val="50000"/>
                            </a:schemeClr>
                          </a:solidFill>
                        </a:rPr>
                        <a:t>vais</a:t>
                      </a:r>
                      <a:r>
                        <a:rPr lang="en-GB" sz="2000" dirty="0">
                          <a:solidFill>
                            <a:schemeClr val="accent1">
                              <a:lumMod val="50000"/>
                            </a:schemeClr>
                          </a:solidFill>
                        </a:rPr>
                        <a:t> pas au bureau le </a:t>
                      </a:r>
                      <a:r>
                        <a:rPr lang="en-GB" sz="2000" dirty="0" err="1">
                          <a:solidFill>
                            <a:schemeClr val="accent1">
                              <a:lumMod val="50000"/>
                            </a:schemeClr>
                          </a:solidFill>
                        </a:rPr>
                        <a:t>samedi</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Je</a:t>
                      </a:r>
                      <a:r>
                        <a:rPr lang="en-GB" sz="2000" baseline="0">
                          <a:solidFill>
                            <a:schemeClr val="accent1">
                              <a:lumMod val="50000"/>
                            </a:schemeClr>
                          </a:solidFill>
                        </a:rPr>
                        <a:t> travaille en ville pendant la semaine.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Je mange mon petit déjeuner.</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Je ne reste pas</a:t>
                      </a:r>
                      <a:r>
                        <a:rPr lang="en-GB" sz="2000" baseline="0">
                          <a:solidFill>
                            <a:schemeClr val="accent1">
                              <a:lumMod val="50000"/>
                            </a:schemeClr>
                          </a:solidFill>
                        </a:rPr>
                        <a:t> à la maison.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Je </a:t>
                      </a:r>
                      <a:r>
                        <a:rPr lang="en-GB" sz="2000" dirty="0" err="1">
                          <a:solidFill>
                            <a:schemeClr val="accent1">
                              <a:lumMod val="50000"/>
                            </a:schemeClr>
                          </a:solidFill>
                        </a:rPr>
                        <a:t>n’arrive</a:t>
                      </a:r>
                      <a:r>
                        <a:rPr lang="en-GB" sz="2000" dirty="0">
                          <a:solidFill>
                            <a:schemeClr val="accent1">
                              <a:lumMod val="50000"/>
                            </a:schemeClr>
                          </a:solidFill>
                        </a:rPr>
                        <a:t> pas </a:t>
                      </a:r>
                      <a:r>
                        <a:rPr lang="en-GB" sz="2000" dirty="0" err="1">
                          <a:solidFill>
                            <a:schemeClr val="accent1">
                              <a:lumMod val="50000"/>
                            </a:schemeClr>
                          </a:solidFill>
                        </a:rPr>
                        <a:t>en</a:t>
                      </a:r>
                      <a:r>
                        <a:rPr lang="en-GB" sz="2000" dirty="0">
                          <a:solidFill>
                            <a:schemeClr val="accent1">
                              <a:lumMod val="50000"/>
                            </a:schemeClr>
                          </a:solidFill>
                        </a:rPr>
                        <a:t> retard au travail.</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J’utilise</a:t>
                      </a:r>
                      <a:r>
                        <a:rPr lang="en-GB" sz="2000" dirty="0">
                          <a:solidFill>
                            <a:schemeClr val="accent1">
                              <a:lumMod val="50000"/>
                            </a:schemeClr>
                          </a:solidFill>
                        </a:rPr>
                        <a:t> mon </a:t>
                      </a:r>
                      <a:r>
                        <a:rPr lang="en-GB" sz="2000" dirty="0" err="1">
                          <a:solidFill>
                            <a:schemeClr val="accent1">
                              <a:lumMod val="50000"/>
                            </a:schemeClr>
                          </a:solidFill>
                        </a:rPr>
                        <a:t>ordinateur</a:t>
                      </a:r>
                      <a:r>
                        <a:rPr lang="en-GB" sz="2000" dirty="0">
                          <a:solidFill>
                            <a:schemeClr val="accent1">
                              <a:lumMod val="50000"/>
                            </a:schemeClr>
                          </a:solidFill>
                        </a:rPr>
                        <a:t> au bureau.</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r>
                        <a:rPr lang="en-GB" sz="2000">
                          <a:solidFill>
                            <a:schemeClr val="accent1">
                              <a:lumMod val="50000"/>
                            </a:schemeClr>
                          </a:solidFill>
                        </a:rPr>
                        <a:t>J</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Je ne </a:t>
                      </a:r>
                      <a:r>
                        <a:rPr lang="en-GB" sz="2000" dirty="0" err="1">
                          <a:solidFill>
                            <a:schemeClr val="accent1">
                              <a:lumMod val="50000"/>
                            </a:schemeClr>
                          </a:solidFill>
                        </a:rPr>
                        <a:t>parle</a:t>
                      </a:r>
                      <a:r>
                        <a:rPr lang="en-GB" sz="2000" dirty="0">
                          <a:solidFill>
                            <a:schemeClr val="accent1">
                              <a:lumMod val="50000"/>
                            </a:schemeClr>
                          </a:solidFill>
                        </a:rPr>
                        <a:t> pas </a:t>
                      </a:r>
                      <a:r>
                        <a:rPr lang="en-GB" sz="2000" baseline="0" dirty="0">
                          <a:solidFill>
                            <a:schemeClr val="accent1">
                              <a:lumMod val="50000"/>
                            </a:schemeClr>
                          </a:solidFill>
                        </a:rPr>
                        <a:t>à </a:t>
                      </a:r>
                      <a:r>
                        <a:rPr lang="en-GB" sz="2000" baseline="0" dirty="0" err="1">
                          <a:solidFill>
                            <a:schemeClr val="accent1">
                              <a:lumMod val="50000"/>
                            </a:schemeClr>
                          </a:solidFill>
                        </a:rPr>
                        <a:t>mes</a:t>
                      </a:r>
                      <a:r>
                        <a:rPr lang="en-GB" sz="2000" baseline="0" dirty="0">
                          <a:solidFill>
                            <a:schemeClr val="accent1">
                              <a:lumMod val="50000"/>
                            </a:schemeClr>
                          </a:solidFill>
                        </a:rPr>
                        <a:t> </a:t>
                      </a:r>
                      <a:r>
                        <a:rPr lang="en-GB" sz="2000" baseline="0" dirty="0" err="1">
                          <a:solidFill>
                            <a:schemeClr val="accent1">
                              <a:lumMod val="50000"/>
                            </a:schemeClr>
                          </a:solidFill>
                        </a:rPr>
                        <a:t>amis</a:t>
                      </a:r>
                      <a:r>
                        <a:rPr lang="en-GB" sz="2000" baseline="0" dirty="0">
                          <a:solidFill>
                            <a:schemeClr val="accent1">
                              <a:lumMod val="50000"/>
                            </a:schemeClr>
                          </a:solidFill>
                        </a:rPr>
                        <a:t> !</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J’explique</a:t>
                      </a:r>
                      <a:r>
                        <a:rPr lang="en-GB" sz="2000" dirty="0">
                          <a:solidFill>
                            <a:schemeClr val="accent1">
                              <a:lumMod val="50000"/>
                            </a:schemeClr>
                          </a:solidFill>
                        </a:rPr>
                        <a:t> les </a:t>
                      </a:r>
                      <a:r>
                        <a:rPr lang="en-GB" sz="2000" dirty="0" err="1">
                          <a:solidFill>
                            <a:schemeClr val="accent1">
                              <a:lumMod val="50000"/>
                            </a:schemeClr>
                          </a:solidFill>
                        </a:rPr>
                        <a:t>problèmes</a:t>
                      </a:r>
                      <a:r>
                        <a:rPr lang="en-GB" sz="2000" dirty="0">
                          <a:solidFill>
                            <a:schemeClr val="accent1">
                              <a:lumMod val="50000"/>
                            </a:schemeClr>
                          </a:solidFill>
                        </a:rPr>
                        <a:t> </a:t>
                      </a:r>
                      <a:r>
                        <a:rPr lang="en-GB" sz="2000" baseline="0" dirty="0">
                          <a:solidFill>
                            <a:schemeClr val="accent1">
                              <a:lumMod val="50000"/>
                            </a:schemeClr>
                          </a:solidFill>
                        </a:rPr>
                        <a:t>à mon patron*.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1465111" y="21544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2127335" y="2214740"/>
            <a:ext cx="4973323" cy="29508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A477D0DB-1AF6-4313-B192-A8688B6E5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2181736"/>
            <a:ext cx="282522" cy="294294"/>
          </a:xfrm>
          <a:prstGeom prst="rect">
            <a:avLst/>
          </a:prstGeom>
        </p:spPr>
      </p:pic>
      <p:sp>
        <p:nvSpPr>
          <p:cNvPr id="26" name="Action Button: Custom 16">
            <a:hlinkClick r:id="" action="ppaction://noaction" highlightClick="1">
              <a:snd r:embed="rId6" name="2.wav"/>
            </a:hlinkClick>
            <a:extLst>
              <a:ext uri="{FF2B5EF4-FFF2-40B4-BE49-F238E27FC236}">
                <a16:creationId xmlns:a16="http://schemas.microsoft.com/office/drawing/2014/main" id="{5B92A95F-523A-4E36-B65E-94DAE9FBB368}"/>
              </a:ext>
            </a:extLst>
          </p:cNvPr>
          <p:cNvSpPr/>
          <p:nvPr/>
        </p:nvSpPr>
        <p:spPr>
          <a:xfrm>
            <a:off x="1465111" y="26270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2099610" y="2703405"/>
            <a:ext cx="5202900" cy="278339"/>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BEA48408-6454-443D-9F14-530DE0CD6C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27" name="Action Button: Custom 16">
            <a:hlinkClick r:id="" action="ppaction://noaction" highlightClick="1">
              <a:snd r:embed="rId7" name="3.wav"/>
            </a:hlinkClick>
            <a:extLst>
              <a:ext uri="{FF2B5EF4-FFF2-40B4-BE49-F238E27FC236}">
                <a16:creationId xmlns:a16="http://schemas.microsoft.com/office/drawing/2014/main" id="{D4B491BE-DEE1-4BAB-B62E-08BEC8F84C2F}"/>
              </a:ext>
            </a:extLst>
          </p:cNvPr>
          <p:cNvSpPr/>
          <p:nvPr/>
        </p:nvSpPr>
        <p:spPr>
          <a:xfrm>
            <a:off x="1463033" y="31377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2107540" y="3180002"/>
            <a:ext cx="4336155" cy="318813"/>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2" name="Picture 11" descr="green checkmark">
            <a:extLst>
              <a:ext uri="{FF2B5EF4-FFF2-40B4-BE49-F238E27FC236}">
                <a16:creationId xmlns:a16="http://schemas.microsoft.com/office/drawing/2014/main" id="{585F7701-B3C2-4037-956E-E382C5D18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3204521"/>
            <a:ext cx="282522" cy="294294"/>
          </a:xfrm>
          <a:prstGeom prst="rect">
            <a:avLst/>
          </a:prstGeom>
        </p:spPr>
      </p:pic>
      <p:sp>
        <p:nvSpPr>
          <p:cNvPr id="28" name="Action Button: Custom 16">
            <a:hlinkClick r:id="" action="ppaction://noaction" highlightClick="1">
              <a:snd r:embed="rId8" name="4.wav"/>
            </a:hlinkClick>
            <a:extLst>
              <a:ext uri="{FF2B5EF4-FFF2-40B4-BE49-F238E27FC236}">
                <a16:creationId xmlns:a16="http://schemas.microsoft.com/office/drawing/2014/main" id="{7C5D1C98-B338-48C7-A0D6-9CC93C596CA9}"/>
              </a:ext>
            </a:extLst>
          </p:cNvPr>
          <p:cNvSpPr/>
          <p:nvPr/>
        </p:nvSpPr>
        <p:spPr>
          <a:xfrm>
            <a:off x="1463033" y="36199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2198235" y="3709615"/>
            <a:ext cx="3897765" cy="36976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2CCF11B-407B-4EB8-B7E3-BF921D5360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696307"/>
            <a:ext cx="282522" cy="294294"/>
          </a:xfrm>
          <a:prstGeom prst="rect">
            <a:avLst/>
          </a:prstGeom>
        </p:spPr>
      </p:pic>
      <p:sp>
        <p:nvSpPr>
          <p:cNvPr id="33" name="Action Button: Custom 16">
            <a:hlinkClick r:id="" action="ppaction://noaction" highlightClick="1">
              <a:snd r:embed="rId9" name="5.wav"/>
            </a:hlinkClick>
            <a:extLst>
              <a:ext uri="{FF2B5EF4-FFF2-40B4-BE49-F238E27FC236}">
                <a16:creationId xmlns:a16="http://schemas.microsoft.com/office/drawing/2014/main" id="{735F5EA0-D015-4C01-9444-94092DE5E112}"/>
              </a:ext>
            </a:extLst>
          </p:cNvPr>
          <p:cNvSpPr/>
          <p:nvPr/>
        </p:nvSpPr>
        <p:spPr>
          <a:xfrm>
            <a:off x="1463033" y="4137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2153958" y="4168997"/>
            <a:ext cx="4504441" cy="370089"/>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468F95B0-30D5-4627-80BA-98F9A35143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5033" y="4206895"/>
            <a:ext cx="282522" cy="294294"/>
          </a:xfrm>
          <a:prstGeom prst="rect">
            <a:avLst/>
          </a:prstGeom>
        </p:spPr>
      </p:pic>
      <p:sp>
        <p:nvSpPr>
          <p:cNvPr id="30" name="Action Button: Custom 16">
            <a:hlinkClick r:id="" action="ppaction://noaction" highlightClick="1">
              <a:snd r:embed="rId10" name="6.wav"/>
            </a:hlinkClick>
            <a:extLst>
              <a:ext uri="{FF2B5EF4-FFF2-40B4-BE49-F238E27FC236}">
                <a16:creationId xmlns:a16="http://schemas.microsoft.com/office/drawing/2014/main" id="{C85FFF45-DBEA-4B31-808F-B9B100F63A1A}"/>
              </a:ext>
            </a:extLst>
          </p:cNvPr>
          <p:cNvSpPr/>
          <p:nvPr/>
        </p:nvSpPr>
        <p:spPr>
          <a:xfrm>
            <a:off x="1467827" y="46233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2099610" y="4663853"/>
            <a:ext cx="4787264" cy="329784"/>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5" name="Picture 14" descr="green checkmark">
            <a:extLst>
              <a:ext uri="{FF2B5EF4-FFF2-40B4-BE49-F238E27FC236}">
                <a16:creationId xmlns:a16="http://schemas.microsoft.com/office/drawing/2014/main" id="{AC0F72A2-2367-49CB-B79D-A173482087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4690170"/>
            <a:ext cx="282522" cy="294294"/>
          </a:xfrm>
          <a:prstGeom prst="rect">
            <a:avLst/>
          </a:prstGeom>
        </p:spPr>
      </p:pic>
      <p:sp>
        <p:nvSpPr>
          <p:cNvPr id="31" name="Action Button: Custom 16">
            <a:hlinkClick r:id="" action="ppaction://noaction" highlightClick="1">
              <a:snd r:embed="rId11" name="7.wav"/>
            </a:hlinkClick>
            <a:extLst>
              <a:ext uri="{FF2B5EF4-FFF2-40B4-BE49-F238E27FC236}">
                <a16:creationId xmlns:a16="http://schemas.microsoft.com/office/drawing/2014/main" id="{C30A216B-AEBB-4E5C-9D72-F3186157431E}"/>
              </a:ext>
            </a:extLst>
          </p:cNvPr>
          <p:cNvSpPr/>
          <p:nvPr/>
        </p:nvSpPr>
        <p:spPr>
          <a:xfrm>
            <a:off x="1473227" y="5129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2099620" y="5179954"/>
            <a:ext cx="3852293" cy="33743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4" name="Picture 23" descr="green checkmark">
            <a:extLst>
              <a:ext uri="{FF2B5EF4-FFF2-40B4-BE49-F238E27FC236}">
                <a16:creationId xmlns:a16="http://schemas.microsoft.com/office/drawing/2014/main" id="{F69DC784-408A-4D6F-BF66-7212C6A4C3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200199"/>
            <a:ext cx="282522" cy="294294"/>
          </a:xfrm>
          <a:prstGeom prst="rect">
            <a:avLst/>
          </a:prstGeom>
        </p:spPr>
      </p:pic>
      <p:sp>
        <p:nvSpPr>
          <p:cNvPr id="32" name="Action Button: Custom 16">
            <a:hlinkClick r:id="" action="ppaction://noaction" highlightClick="1">
              <a:snd r:embed="rId12" name="8.wav"/>
            </a:hlinkClick>
            <a:extLst>
              <a:ext uri="{FF2B5EF4-FFF2-40B4-BE49-F238E27FC236}">
                <a16:creationId xmlns:a16="http://schemas.microsoft.com/office/drawing/2014/main" id="{B283615F-33BB-4FCE-934D-0B85B4100205}"/>
              </a:ext>
            </a:extLst>
          </p:cNvPr>
          <p:cNvSpPr/>
          <p:nvPr/>
        </p:nvSpPr>
        <p:spPr>
          <a:xfrm>
            <a:off x="1463033" y="56169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2118855" y="5644386"/>
            <a:ext cx="5120656" cy="36851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6A149CAA-3725-49E0-A46F-9A3F448AB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5683796"/>
            <a:ext cx="282522" cy="294294"/>
          </a:xfrm>
          <a:prstGeom prst="rect">
            <a:avLst/>
          </a:prstGeom>
        </p:spPr>
      </p:pic>
      <p:sp>
        <p:nvSpPr>
          <p:cNvPr id="2" name="TextBox 1"/>
          <p:cNvSpPr txBox="1"/>
          <p:nvPr/>
        </p:nvSpPr>
        <p:spPr>
          <a:xfrm>
            <a:off x="240189" y="1340709"/>
            <a:ext cx="7372046" cy="461665"/>
          </a:xfrm>
          <a:prstGeom prst="rect">
            <a:avLst/>
          </a:prstGeom>
          <a:noFill/>
        </p:spPr>
        <p:txBody>
          <a:bodyPr wrap="square" rtlCol="0">
            <a:spAutoFit/>
          </a:bodyPr>
          <a:lstStyle/>
          <a:p>
            <a:pPr algn="l"/>
            <a:r>
              <a:rPr lang="en-GB" sz="2400" dirty="0">
                <a:solidFill>
                  <a:schemeClr val="accent5">
                    <a:lumMod val="50000"/>
                  </a:schemeClr>
                </a:solidFill>
              </a:rPr>
              <a:t>Le </a:t>
            </a:r>
            <a:r>
              <a:rPr lang="en-GB" sz="2400" dirty="0" err="1">
                <a:solidFill>
                  <a:schemeClr val="accent5">
                    <a:lumMod val="50000"/>
                  </a:schemeClr>
                </a:solidFill>
              </a:rPr>
              <a:t>père</a:t>
            </a:r>
            <a:r>
              <a:rPr lang="en-GB" sz="2400" dirty="0">
                <a:solidFill>
                  <a:schemeClr val="accent5">
                    <a:lumMod val="50000"/>
                  </a:schemeClr>
                </a:solidFill>
              </a:rPr>
              <a:t> de </a:t>
            </a:r>
            <a:r>
              <a:rPr lang="en-GB" sz="2400" dirty="0" err="1">
                <a:solidFill>
                  <a:schemeClr val="accent5">
                    <a:lumMod val="50000"/>
                  </a:schemeClr>
                </a:solidFill>
              </a:rPr>
              <a:t>Léa</a:t>
            </a:r>
            <a:r>
              <a:rPr lang="en-GB" sz="2400" dirty="0">
                <a:solidFill>
                  <a:schemeClr val="accent5">
                    <a:lumMod val="50000"/>
                  </a:schemeClr>
                </a:solidFill>
              </a:rPr>
              <a:t> </a:t>
            </a:r>
            <a:r>
              <a:rPr lang="en-GB" sz="2400" dirty="0" err="1">
                <a:solidFill>
                  <a:schemeClr val="accent5">
                    <a:lumMod val="50000"/>
                  </a:schemeClr>
                </a:solidFill>
              </a:rPr>
              <a:t>parle</a:t>
            </a:r>
            <a:r>
              <a:rPr lang="en-GB" sz="2400" dirty="0">
                <a:solidFill>
                  <a:schemeClr val="accent5">
                    <a:lumMod val="50000"/>
                  </a:schemeClr>
                </a:solidFill>
              </a:rPr>
              <a:t> encore de son travail.</a:t>
            </a:r>
          </a:p>
        </p:txBody>
      </p:sp>
      <p:pic>
        <p:nvPicPr>
          <p:cNvPr id="5" name="Picture 4" descr="A picture containing shirt&#10;&#10;Description automatically generated">
            <a:extLst>
              <a:ext uri="{FF2B5EF4-FFF2-40B4-BE49-F238E27FC236}">
                <a16:creationId xmlns:a16="http://schemas.microsoft.com/office/drawing/2014/main" id="{65E899BA-AE3A-4E6F-AB42-A3D41A1029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0088" y="0"/>
            <a:ext cx="1439499" cy="1439499"/>
          </a:xfrm>
          <a:prstGeom prst="rect">
            <a:avLst/>
          </a:prstGeom>
        </p:spPr>
      </p:pic>
      <p:sp>
        <p:nvSpPr>
          <p:cNvPr id="3" name="TextBox 2">
            <a:extLst>
              <a:ext uri="{FF2B5EF4-FFF2-40B4-BE49-F238E27FC236}">
                <a16:creationId xmlns:a16="http://schemas.microsoft.com/office/drawing/2014/main" id="{0ABC11C6-6FF9-443B-998D-007CC694B64C}"/>
              </a:ext>
            </a:extLst>
          </p:cNvPr>
          <p:cNvSpPr txBox="1"/>
          <p:nvPr/>
        </p:nvSpPr>
        <p:spPr>
          <a:xfrm>
            <a:off x="6759906" y="296231"/>
            <a:ext cx="2074341" cy="783193"/>
          </a:xfrm>
          <a:prstGeom prst="wedgeRoundRectCallout">
            <a:avLst>
              <a:gd name="adj1" fmla="val 59746"/>
              <a:gd name="adj2" fmla="val 21028"/>
              <a:gd name="adj3" fmla="val 16667"/>
            </a:avLst>
          </a:prstGeom>
          <a:solidFill>
            <a:srgbClr val="115076"/>
          </a:solidFill>
          <a:ln>
            <a:solidFill>
              <a:srgbClr val="EE6000"/>
            </a:solidFill>
          </a:ln>
        </p:spPr>
        <p:txBody>
          <a:bodyPr wrap="square" rtlCol="0">
            <a:spAutoFit/>
          </a:bodyPr>
          <a:lstStyle/>
          <a:p>
            <a:pPr lvl="0">
              <a:defRPr/>
            </a:pPr>
            <a:r>
              <a:rPr lang="en-GB" sz="2000" b="1" dirty="0">
                <a:solidFill>
                  <a:schemeClr val="bg1"/>
                </a:solidFill>
              </a:rPr>
              <a:t>*le patron</a:t>
            </a:r>
          </a:p>
          <a:p>
            <a:pPr lvl="0">
              <a:defRPr/>
            </a:pPr>
            <a:r>
              <a:rPr lang="en-GB" sz="2000" dirty="0">
                <a:solidFill>
                  <a:schemeClr val="bg1"/>
                </a:solidFill>
              </a:rPr>
              <a:t>= boss</a:t>
            </a: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19" grpId="0" animBg="1"/>
      <p:bldP spid="23"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72381" y="4535969"/>
            <a:ext cx="203132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un</a:t>
            </a:r>
          </a:p>
        </p:txBody>
      </p:sp>
      <p:sp>
        <p:nvSpPr>
          <p:cNvPr id="8" name="Rectangle 7" descr="the number one"/>
          <p:cNvSpPr/>
          <p:nvPr/>
        </p:nvSpPr>
        <p:spPr>
          <a:xfrm>
            <a:off x="4214324" y="1095238"/>
            <a:ext cx="4147438" cy="37702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Century Gothic" panose="020F0302020204030204"/>
                <a:ea typeface="+mn-ea"/>
                <a:cs typeface="+mn-cs"/>
              </a:rPr>
              <a:t>1</a:t>
            </a:r>
          </a:p>
        </p:txBody>
      </p:sp>
      <p:sp>
        <p:nvSpPr>
          <p:cNvPr id="3" name="Title 2">
            <a:extLst>
              <a:ext uri="{FF2B5EF4-FFF2-40B4-BE49-F238E27FC236}">
                <a16:creationId xmlns:a16="http://schemas.microsoft.com/office/drawing/2014/main" id="{9663BCB1-2783-984F-B28E-7BE9984DC02C}"/>
              </a:ext>
            </a:extLst>
          </p:cNvPr>
          <p:cNvSpPr>
            <a:spLocks noGrp="1"/>
          </p:cNvSpPr>
          <p:nvPr>
            <p:ph type="title"/>
          </p:nvPr>
        </p:nvSpPr>
        <p:spPr>
          <a:xfrm>
            <a:off x="140705" y="-94596"/>
            <a:ext cx="10515600" cy="1325563"/>
          </a:xfrm>
        </p:spPr>
        <p:txBody>
          <a:bodyPr/>
          <a:lstStyle/>
          <a:p>
            <a:r>
              <a:rPr lang="en-GB" sz="13900" b="1" dirty="0">
                <a:solidFill>
                  <a:srgbClr val="1F4E79"/>
                </a:solidFill>
                <a:latin typeface="Century Gothic" panose="020B0502020202020204" pitchFamily="34" charset="0"/>
              </a:rPr>
              <a:t>um/un</a:t>
            </a:r>
            <a:endParaRPr lang="en-US" sz="13900" dirty="0"/>
          </a:p>
        </p:txBody>
      </p:sp>
    </p:spTree>
    <p:extLst>
      <p:ext uri="{BB962C8B-B14F-4D97-AF65-F5344CB8AC3E}">
        <p14:creationId xmlns:p14="http://schemas.microsoft.com/office/powerpoint/2010/main" val="226004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Puissance 4! (Connect 4)</a:t>
            </a:r>
          </a:p>
        </p:txBody>
      </p:sp>
      <p:sp>
        <p:nvSpPr>
          <p:cNvPr id="10" name="Rounded Rectangle 46">
            <a:extLst>
              <a:ext uri="{FF2B5EF4-FFF2-40B4-BE49-F238E27FC236}">
                <a16:creationId xmlns:a16="http://schemas.microsoft.com/office/drawing/2014/main" id="{72D1238A-0FC3-44CE-8B05-3B01A0D6960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31907D14-E441-4B83-ABA9-790A596427D5}"/>
              </a:ext>
            </a:extLst>
          </p:cNvPr>
          <p:cNvGraphicFramePr>
            <a:graphicFrameLocks noGrp="1"/>
          </p:cNvGraphicFramePr>
          <p:nvPr>
            <p:extLst>
              <p:ext uri="{D42A27DB-BD31-4B8C-83A1-F6EECF244321}">
                <p14:modId xmlns:p14="http://schemas.microsoft.com/office/powerpoint/2010/main" val="1726401617"/>
              </p:ext>
            </p:extLst>
          </p:nvPr>
        </p:nvGraphicFramePr>
        <p:xfrm>
          <a:off x="3829326" y="1368820"/>
          <a:ext cx="8128000" cy="4732012"/>
        </p:xfrm>
        <a:graphic>
          <a:graphicData uri="http://schemas.openxmlformats.org/drawingml/2006/table">
            <a:tbl>
              <a:tblPr firstRow="1" bandRow="1">
                <a:tableStyleId>{C4B1156A-380E-4F78-BDF5-A606A8083BF9}</a:tableStyleId>
              </a:tblPr>
              <a:tblGrid>
                <a:gridCol w="2032000">
                  <a:extLst>
                    <a:ext uri="{9D8B030D-6E8A-4147-A177-3AD203B41FA5}">
                      <a16:colId xmlns:a16="http://schemas.microsoft.com/office/drawing/2014/main" val="4020827938"/>
                    </a:ext>
                  </a:extLst>
                </a:gridCol>
                <a:gridCol w="2032000">
                  <a:extLst>
                    <a:ext uri="{9D8B030D-6E8A-4147-A177-3AD203B41FA5}">
                      <a16:colId xmlns:a16="http://schemas.microsoft.com/office/drawing/2014/main" val="544976306"/>
                    </a:ext>
                  </a:extLst>
                </a:gridCol>
                <a:gridCol w="2032000">
                  <a:extLst>
                    <a:ext uri="{9D8B030D-6E8A-4147-A177-3AD203B41FA5}">
                      <a16:colId xmlns:a16="http://schemas.microsoft.com/office/drawing/2014/main" val="1360401948"/>
                    </a:ext>
                  </a:extLst>
                </a:gridCol>
                <a:gridCol w="2032000">
                  <a:extLst>
                    <a:ext uri="{9D8B030D-6E8A-4147-A177-3AD203B41FA5}">
                      <a16:colId xmlns:a16="http://schemas.microsoft.com/office/drawing/2014/main" val="47464473"/>
                    </a:ext>
                  </a:extLst>
                </a:gridCol>
              </a:tblGrid>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483857275"/>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148113145"/>
                  </a:ext>
                </a:extLst>
              </a:tr>
              <a:tr h="1183003">
                <a:tc>
                  <a:txBody>
                    <a:bodyPr/>
                    <a:lstStyle/>
                    <a:p>
                      <a:endParaRPr lang="en-GB"/>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1957183764"/>
                  </a:ext>
                </a:extLst>
              </a:tr>
              <a:tr h="1183003">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0221607"/>
                  </a:ext>
                </a:extLst>
              </a:tr>
            </a:tbl>
          </a:graphicData>
        </a:graphic>
      </p:graphicFrame>
      <p:sp>
        <p:nvSpPr>
          <p:cNvPr id="9" name="TextBox 8"/>
          <p:cNvSpPr txBox="1"/>
          <p:nvPr/>
        </p:nvSpPr>
        <p:spPr>
          <a:xfrm>
            <a:off x="3974539" y="1532932"/>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Century Gothic" panose="020F0302020204030204"/>
              </a:rPr>
              <a:t>porter </a:t>
            </a:r>
            <a:r>
              <a:rPr lang="en-GB" sz="2200" dirty="0" err="1">
                <a:solidFill>
                  <a:srgbClr val="115076"/>
                </a:solidFill>
                <a:latin typeface="Century Gothic" panose="020F0302020204030204"/>
              </a:rPr>
              <a:t>une</a:t>
            </a:r>
            <a:r>
              <a:rPr lang="en-GB" sz="2200" dirty="0">
                <a:solidFill>
                  <a:srgbClr val="115076"/>
                </a:solidFill>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chemise</a:t>
            </a:r>
          </a:p>
        </p:txBody>
      </p:sp>
      <p:sp>
        <p:nvSpPr>
          <p:cNvPr id="11" name="TextBox 10"/>
          <p:cNvSpPr txBox="1"/>
          <p:nvPr/>
        </p:nvSpPr>
        <p:spPr>
          <a:xfrm>
            <a:off x="5947114" y="1537161"/>
            <a:ext cx="1897379"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manger</a:t>
            </a:r>
            <a:r>
              <a:rPr kumimoji="0" lang="en-GB" sz="2200" b="0" i="0" u="none" strike="noStrike" kern="1200" cap="none" spc="0" normalizeH="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rPr>
              <a:t>à </a:t>
            </a:r>
          </a:p>
          <a:p>
            <a:pPr lvl="0" algn="ctr">
              <a:defRPr/>
            </a:pPr>
            <a:r>
              <a:rPr lang="en-GB" sz="2200" dirty="0">
                <a:solidFill>
                  <a:srgbClr val="115076"/>
                </a:solidFill>
              </a:rPr>
              <a:t>l’</a:t>
            </a:r>
            <a:r>
              <a:rPr lang="en-US" sz="2200" dirty="0">
                <a:solidFill>
                  <a:schemeClr val="accent1">
                    <a:lumMod val="50000"/>
                  </a:schemeClr>
                </a:solidFill>
              </a:rPr>
              <a:t>école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TextBox 11"/>
          <p:cNvSpPr txBox="1"/>
          <p:nvPr/>
        </p:nvSpPr>
        <p:spPr>
          <a:xfrm>
            <a:off x="7934991" y="1406171"/>
            <a:ext cx="189737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bien travailler en classe</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3" name="TextBox 12"/>
          <p:cNvSpPr txBox="1"/>
          <p:nvPr/>
        </p:nvSpPr>
        <p:spPr>
          <a:xfrm>
            <a:off x="9988160" y="1532932"/>
            <a:ext cx="1897379"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jouer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rPr>
              <a:t>à </a:t>
            </a:r>
            <a:r>
              <a:rPr lang="en-GB" sz="2200" dirty="0" err="1">
                <a:solidFill>
                  <a:srgbClr val="115076"/>
                </a:solidFill>
              </a:rPr>
              <a:t>l'ordinateur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p:cNvSpPr txBox="1"/>
          <p:nvPr/>
        </p:nvSpPr>
        <p:spPr>
          <a:xfrm>
            <a:off x="3974539" y="2604502"/>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parler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avec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mes</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amis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TextBox 14"/>
          <p:cNvSpPr txBox="1"/>
          <p:nvPr/>
        </p:nvSpPr>
        <p:spPr>
          <a:xfrm>
            <a:off x="5996618" y="2775011"/>
            <a:ext cx="1729963" cy="769441"/>
          </a:xfrm>
          <a:prstGeom prst="rect">
            <a:avLst/>
          </a:prstGeom>
          <a:noFill/>
        </p:spPr>
        <p:txBody>
          <a:bodyPr wrap="square" rtlCol="0">
            <a:spAutoFit/>
          </a:bodyPr>
          <a:lstStyle/>
          <a:p>
            <a:pPr lvl="0" algn="ctr">
              <a:defRPr/>
            </a:pPr>
            <a:r>
              <a:rPr lang="en-US" sz="2200" dirty="0" err="1">
                <a:solidFill>
                  <a:schemeClr val="accent1">
                    <a:lumMod val="50000"/>
                  </a:schemeClr>
                </a:solidFill>
              </a:rPr>
              <a:t>étudier</a:t>
            </a:r>
            <a:r>
              <a:rPr lang="en-US" sz="2200" dirty="0">
                <a:solidFill>
                  <a:schemeClr val="accent1">
                    <a:lumMod val="50000"/>
                  </a:schemeClr>
                </a:solidFill>
              </a:rPr>
              <a:t> l</a:t>
            </a:r>
            <a:r>
              <a:rPr lang="en-GB" sz="2200" dirty="0">
                <a:solidFill>
                  <a:srgbClr val="115076"/>
                </a:solidFill>
              </a:rPr>
              <a:t>’</a:t>
            </a:r>
            <a:r>
              <a:rPr lang="en-US" sz="2200" dirty="0" err="1">
                <a:solidFill>
                  <a:schemeClr val="accent1">
                    <a:lumMod val="50000"/>
                  </a:schemeClr>
                </a:solidFill>
              </a:rPr>
              <a:t>allemand</a:t>
            </a:r>
            <a:endParaRPr kumimoji="0" lang="en-GB" sz="220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16" name="TextBox 15"/>
          <p:cNvSpPr txBox="1"/>
          <p:nvPr/>
        </p:nvSpPr>
        <p:spPr>
          <a:xfrm>
            <a:off x="8018698" y="2756485"/>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arriver en retard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TextBox 16"/>
          <p:cNvSpPr txBox="1"/>
          <p:nvPr/>
        </p:nvSpPr>
        <p:spPr>
          <a:xfrm>
            <a:off x="10103215" y="2773779"/>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115076"/>
                </a:solidFill>
                <a:effectLst/>
                <a:uLnTx/>
                <a:uFillTx/>
                <a:latin typeface="Century Gothic" panose="020F0302020204030204"/>
                <a:ea typeface="+mn-ea"/>
                <a:cs typeface="+mn-cs"/>
              </a:rPr>
              <a:t>aimer les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chiens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17"/>
          <p:cNvSpPr txBox="1"/>
          <p:nvPr/>
        </p:nvSpPr>
        <p:spPr>
          <a:xfrm>
            <a:off x="3801200" y="3787041"/>
            <a:ext cx="2032363" cy="1107996"/>
          </a:xfrm>
          <a:prstGeom prst="rect">
            <a:avLst/>
          </a:prstGeom>
          <a:noFill/>
        </p:spPr>
        <p:txBody>
          <a:bodyPr wrap="square" rtlCol="0">
            <a:spAutoFit/>
          </a:bodyPr>
          <a:lstStyle/>
          <a:p>
            <a:pPr lvl="0" algn="ctr">
              <a:defRPr/>
            </a:pPr>
            <a:r>
              <a:rPr lang="en-GB" sz="2200" dirty="0" err="1">
                <a:solidFill>
                  <a:srgbClr val="115076"/>
                </a:solidFill>
              </a:rPr>
              <a:t>préparer</a:t>
            </a:r>
            <a:r>
              <a:rPr lang="en-GB" sz="2200" dirty="0">
                <a:solidFill>
                  <a:srgbClr val="115076"/>
                </a:solidFill>
              </a:rPr>
              <a:t> mon déjeuner</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TextBox 18"/>
          <p:cNvSpPr txBox="1"/>
          <p:nvPr/>
        </p:nvSpPr>
        <p:spPr>
          <a:xfrm>
            <a:off x="6004648" y="3774733"/>
            <a:ext cx="17299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chanter dans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chorale</a:t>
            </a:r>
          </a:p>
        </p:txBody>
      </p:sp>
      <p:sp>
        <p:nvSpPr>
          <p:cNvPr id="20" name="TextBox 19"/>
          <p:cNvSpPr txBox="1"/>
          <p:nvPr/>
        </p:nvSpPr>
        <p:spPr>
          <a:xfrm>
            <a:off x="7905696" y="3787041"/>
            <a:ext cx="2032014" cy="1107996"/>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habiter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lang="en-GB" sz="2200" dirty="0">
                <a:solidFill>
                  <a:srgbClr val="115076"/>
                </a:solidFill>
              </a:rPr>
              <a:t>à [name of town]</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1" name="TextBox 20"/>
          <p:cNvSpPr txBox="1"/>
          <p:nvPr/>
        </p:nvSpPr>
        <p:spPr>
          <a:xfrm>
            <a:off x="3974539" y="5089074"/>
            <a:ext cx="1729963" cy="769441"/>
          </a:xfrm>
          <a:prstGeom prst="rect">
            <a:avLst/>
          </a:prstGeom>
          <a:noFill/>
        </p:spPr>
        <p:txBody>
          <a:bodyPr wrap="square" rtlCol="0">
            <a:spAutoFit/>
          </a:bodyPr>
          <a:lstStyle/>
          <a:p>
            <a:pPr lvl="0" algn="ctr">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regarder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la </a:t>
            </a:r>
            <a:r>
              <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t</a:t>
            </a:r>
            <a:r>
              <a:rPr lang="en-US" sz="2200" dirty="0" err="1">
                <a:solidFill>
                  <a:schemeClr val="accent1">
                    <a:lumMod val="50000"/>
                  </a:schemeClr>
                </a:solidFill>
              </a:rPr>
              <a:t>élé</a:t>
            </a:r>
            <a:endParaRPr kumimoji="0" lang="en-GB" sz="2200" b="0" i="0" u="none" strike="noStrike" kern="1200" cap="none" spc="0" normalizeH="0" baseline="0" noProof="0" dirty="0">
              <a:ln>
                <a:noFill/>
              </a:ln>
              <a:solidFill>
                <a:schemeClr val="accent1">
                  <a:lumMod val="50000"/>
                </a:schemeClr>
              </a:solidFill>
              <a:effectLst/>
              <a:uLnTx/>
              <a:uFillTx/>
              <a:latin typeface="Century Gothic" panose="020F0302020204030204"/>
            </a:endParaRPr>
          </a:p>
        </p:txBody>
      </p:sp>
      <p:sp>
        <p:nvSpPr>
          <p:cNvPr id="22" name="TextBox 21"/>
          <p:cNvSpPr txBox="1"/>
          <p:nvPr/>
        </p:nvSpPr>
        <p:spPr>
          <a:xfrm>
            <a:off x="5893408" y="5089073"/>
            <a:ext cx="19947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err="1">
                <a:solidFill>
                  <a:srgbClr val="115076"/>
                </a:solidFill>
                <a:latin typeface="Century Gothic" panose="020F0302020204030204"/>
              </a:rPr>
              <a:t>ressembler</a:t>
            </a:r>
            <a:r>
              <a:rPr lang="en-GB" sz="2200" dirty="0">
                <a:solidFill>
                  <a:srgbClr val="115076"/>
                </a:solidFill>
                <a:latin typeface="Century Gothic" panose="020F0302020204030204"/>
              </a:rPr>
              <a:t> à ton </a:t>
            </a:r>
            <a:r>
              <a:rPr lang="en-GB" sz="2200" dirty="0" err="1">
                <a:solidFill>
                  <a:srgbClr val="115076"/>
                </a:solidFill>
                <a:latin typeface="Century Gothic" panose="020F0302020204030204"/>
              </a:rPr>
              <a:t>ami</a:t>
            </a:r>
            <a:r>
              <a:rPr lang="en-GB" sz="2200" dirty="0">
                <a:solidFill>
                  <a:srgbClr val="115076"/>
                </a:solidFill>
                <a:latin typeface="Century Gothic" panose="020F0302020204030204"/>
              </a:rPr>
              <a:t>(e)</a:t>
            </a:r>
          </a:p>
        </p:txBody>
      </p:sp>
      <p:sp>
        <p:nvSpPr>
          <p:cNvPr id="23" name="TextBox 22"/>
          <p:cNvSpPr txBox="1"/>
          <p:nvPr/>
        </p:nvSpPr>
        <p:spPr>
          <a:xfrm>
            <a:off x="10071867" y="4992836"/>
            <a:ext cx="1729963" cy="1107996"/>
          </a:xfrm>
          <a:prstGeom prst="rect">
            <a:avLst/>
          </a:prstGeom>
          <a:noFill/>
        </p:spPr>
        <p:txBody>
          <a:bodyPr wrap="square" rtlCol="0">
            <a:spAutoFit/>
          </a:bodyPr>
          <a:lstStyle/>
          <a:p>
            <a:pPr lvl="0" algn="ctr">
              <a:defRPr/>
            </a:pPr>
            <a:r>
              <a:rPr lang="en-GB" sz="2200" dirty="0" err="1">
                <a:solidFill>
                  <a:srgbClr val="115076"/>
                </a:solidFill>
              </a:rPr>
              <a:t>rester</a:t>
            </a:r>
            <a:r>
              <a:rPr lang="en-GB" sz="2200" dirty="0">
                <a:solidFill>
                  <a:srgbClr val="115076"/>
                </a:solidFill>
              </a:rPr>
              <a:t> à la </a:t>
            </a:r>
            <a:r>
              <a:rPr lang="en-GB" sz="2200" dirty="0" err="1">
                <a:solidFill>
                  <a:srgbClr val="115076"/>
                </a:solidFill>
              </a:rPr>
              <a:t>maison</a:t>
            </a:r>
            <a:r>
              <a:rPr lang="en-GB" sz="2200" dirty="0">
                <a:solidFill>
                  <a:srgbClr val="115076"/>
                </a:solidFill>
              </a:rPr>
              <a:t> le week-end</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0082536" y="3956318"/>
            <a:ext cx="172996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écouter</a:t>
            </a:r>
            <a:r>
              <a:rPr kumimoji="0" lang="en-GB" sz="2200" b="0" i="0" u="none" strike="noStrike" kern="1200" cap="none" spc="0" normalizeH="0" noProof="0" dirty="0">
                <a:ln>
                  <a:noFill/>
                </a:ln>
                <a:solidFill>
                  <a:srgbClr val="115076"/>
                </a:solidFill>
                <a:effectLst/>
                <a:uLnTx/>
                <a:uFillTx/>
                <a:latin typeface="Century Gothic" panose="020F0302020204030204"/>
                <a:ea typeface="+mn-ea"/>
                <a:cs typeface="+mn-cs"/>
              </a:rPr>
              <a:t> la radio</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5" name="TextBox 24"/>
          <p:cNvSpPr txBox="1"/>
          <p:nvPr/>
        </p:nvSpPr>
        <p:spPr>
          <a:xfrm>
            <a:off x="7959448" y="5113214"/>
            <a:ext cx="187292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gagner</a:t>
            </a:r>
            <a:r>
              <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rPr>
              <a:t> des </a:t>
            </a:r>
            <a:r>
              <a:rPr kumimoji="0" lang="en-GB" sz="2200" b="0" i="0" u="none" strike="noStrike" kern="1200" cap="none" spc="0" normalizeH="0" baseline="0" noProof="0" dirty="0" err="1">
                <a:ln>
                  <a:noFill/>
                </a:ln>
                <a:solidFill>
                  <a:srgbClr val="115076"/>
                </a:solidFill>
                <a:effectLst/>
                <a:uLnTx/>
                <a:uFillTx/>
                <a:latin typeface="Century Gothic" panose="020F0302020204030204"/>
                <a:ea typeface="+mn-ea"/>
                <a:cs typeface="+mn-cs"/>
              </a:rPr>
              <a:t>matchs</a:t>
            </a:r>
            <a:endParaRPr kumimoji="0" lang="en-GB" sz="2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cxnSp>
        <p:nvCxnSpPr>
          <p:cNvPr id="26" name="Straight Connector 25">
            <a:extLst>
              <a:ext uri="{FF2B5EF4-FFF2-40B4-BE49-F238E27FC236}">
                <a16:creationId xmlns:a16="http://schemas.microsoft.com/office/drawing/2014/main" id="{DE2A676B-CBD5-45DD-8491-1FDF565E8BA2}"/>
              </a:ext>
            </a:extLst>
          </p:cNvPr>
          <p:cNvCxnSpPr/>
          <p:nvPr/>
        </p:nvCxnSpPr>
        <p:spPr>
          <a:xfrm flipH="1">
            <a:off x="3964256" y="1436371"/>
            <a:ext cx="1812329" cy="104302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80622" y="1596283"/>
            <a:ext cx="3294150" cy="4401205"/>
          </a:xfrm>
          <a:prstGeom prst="rect">
            <a:avLst/>
          </a:prstGeom>
        </p:spPr>
        <p:txBody>
          <a:bodyPr wrap="square">
            <a:spAutoFit/>
          </a:bodyPr>
          <a:lstStyle/>
          <a:p>
            <a:pPr lvl="0">
              <a:defRPr/>
            </a:pPr>
            <a:r>
              <a:rPr lang="en-GB" sz="2000" dirty="0">
                <a:solidFill>
                  <a:srgbClr val="115076"/>
                </a:solidFill>
              </a:rPr>
              <a:t>A: Tu </a:t>
            </a:r>
            <a:r>
              <a:rPr lang="en-GB" sz="2000" dirty="0" err="1">
                <a:solidFill>
                  <a:srgbClr val="115076"/>
                </a:solidFill>
              </a:rPr>
              <a:t>portes</a:t>
            </a:r>
            <a:r>
              <a:rPr lang="en-GB" sz="2000" dirty="0">
                <a:solidFill>
                  <a:srgbClr val="115076"/>
                </a:solidFill>
              </a:rPr>
              <a:t> </a:t>
            </a:r>
            <a:r>
              <a:rPr lang="en-GB" sz="2000" dirty="0" err="1">
                <a:solidFill>
                  <a:srgbClr val="115076"/>
                </a:solidFill>
              </a:rPr>
              <a:t>une</a:t>
            </a:r>
            <a:r>
              <a:rPr lang="en-GB" sz="2000" dirty="0">
                <a:solidFill>
                  <a:srgbClr val="115076"/>
                </a:solidFill>
              </a:rPr>
              <a:t> chemise </a:t>
            </a:r>
            <a:r>
              <a:rPr lang="en-GB" sz="2000" b="1" dirty="0" err="1">
                <a:solidFill>
                  <a:srgbClr val="115076"/>
                </a:solidFill>
              </a:rPr>
              <a:t>normalement</a:t>
            </a:r>
            <a:r>
              <a:rPr lang="en-GB" sz="2000" dirty="0">
                <a:solidFill>
                  <a:srgbClr val="115076"/>
                </a:solidFill>
              </a:rPr>
              <a:t> ?</a:t>
            </a:r>
          </a:p>
          <a:p>
            <a:pPr lvl="0">
              <a:defRPr/>
            </a:pPr>
            <a:r>
              <a:rPr lang="en-GB" sz="2000" dirty="0">
                <a:solidFill>
                  <a:srgbClr val="115076"/>
                </a:solidFill>
              </a:rPr>
              <a:t>B: </a:t>
            </a:r>
            <a:r>
              <a:rPr lang="en-GB" sz="2000" dirty="0" err="1">
                <a:solidFill>
                  <a:srgbClr val="115076"/>
                </a:solidFill>
              </a:rPr>
              <a:t>Oui</a:t>
            </a:r>
            <a:r>
              <a:rPr lang="en-GB" sz="2000" dirty="0">
                <a:solidFill>
                  <a:srgbClr val="115076"/>
                </a:solidFill>
              </a:rPr>
              <a:t>, je </a:t>
            </a:r>
            <a:r>
              <a:rPr lang="en-GB" sz="2000" dirty="0" err="1">
                <a:solidFill>
                  <a:srgbClr val="115076"/>
                </a:solidFill>
              </a:rPr>
              <a:t>porte</a:t>
            </a:r>
            <a:r>
              <a:rPr lang="en-GB" sz="2000" dirty="0">
                <a:solidFill>
                  <a:srgbClr val="115076"/>
                </a:solidFill>
              </a:rPr>
              <a:t> </a:t>
            </a:r>
            <a:r>
              <a:rPr lang="en-GB" sz="2000" dirty="0" err="1">
                <a:solidFill>
                  <a:srgbClr val="115076"/>
                </a:solidFill>
              </a:rPr>
              <a:t>une</a:t>
            </a:r>
            <a:r>
              <a:rPr lang="en-GB" sz="2000" dirty="0">
                <a:solidFill>
                  <a:srgbClr val="115076"/>
                </a:solidFill>
              </a:rPr>
              <a:t> chemise </a:t>
            </a:r>
            <a:r>
              <a:rPr lang="en-GB" sz="2000" b="1" dirty="0" err="1">
                <a:solidFill>
                  <a:srgbClr val="115076"/>
                </a:solidFill>
              </a:rPr>
              <a:t>normalement</a:t>
            </a:r>
            <a:r>
              <a:rPr lang="en-GB" sz="2000" dirty="0">
                <a:solidFill>
                  <a:srgbClr val="115076"/>
                </a:solidFill>
              </a:rPr>
              <a:t>.</a:t>
            </a:r>
          </a:p>
          <a:p>
            <a:pPr lvl="0">
              <a:defRPr/>
            </a:pPr>
            <a:endParaRPr lang="en-GB" sz="2000" dirty="0">
              <a:solidFill>
                <a:srgbClr val="115076"/>
              </a:solidFill>
            </a:endParaRPr>
          </a:p>
          <a:p>
            <a:pPr lvl="0">
              <a:defRPr/>
            </a:pPr>
            <a:r>
              <a:rPr lang="en-GB" sz="2000" dirty="0">
                <a:solidFill>
                  <a:srgbClr val="115076"/>
                </a:solidFill>
              </a:rPr>
              <a:t>OU:</a:t>
            </a:r>
          </a:p>
          <a:p>
            <a:pPr lvl="0">
              <a:defRPr/>
            </a:pPr>
            <a:endParaRPr lang="en-GB" sz="2000" dirty="0">
              <a:solidFill>
                <a:srgbClr val="115076"/>
              </a:solidFill>
            </a:endParaRPr>
          </a:p>
          <a:p>
            <a:pPr lvl="0">
              <a:defRPr/>
            </a:pPr>
            <a:r>
              <a:rPr lang="en-GB" sz="2000" dirty="0">
                <a:solidFill>
                  <a:srgbClr val="115076"/>
                </a:solidFill>
              </a:rPr>
              <a:t>A: </a:t>
            </a:r>
            <a:r>
              <a:rPr lang="en-GB" sz="2000" dirty="0" err="1">
                <a:solidFill>
                  <a:srgbClr val="115076"/>
                </a:solidFill>
              </a:rPr>
              <a:t>Portes-tu</a:t>
            </a:r>
            <a:r>
              <a:rPr lang="en-GB" sz="2000" dirty="0">
                <a:solidFill>
                  <a:srgbClr val="115076"/>
                </a:solidFill>
              </a:rPr>
              <a:t> </a:t>
            </a:r>
            <a:r>
              <a:rPr lang="en-GB" sz="2000" dirty="0" err="1">
                <a:solidFill>
                  <a:srgbClr val="115076"/>
                </a:solidFill>
              </a:rPr>
              <a:t>une</a:t>
            </a:r>
            <a:r>
              <a:rPr lang="en-GB" sz="2000" dirty="0">
                <a:solidFill>
                  <a:srgbClr val="115076"/>
                </a:solidFill>
              </a:rPr>
              <a:t> chemise </a:t>
            </a:r>
            <a:r>
              <a:rPr lang="en-GB" sz="2000" b="1" dirty="0" err="1">
                <a:solidFill>
                  <a:srgbClr val="115076"/>
                </a:solidFill>
              </a:rPr>
              <a:t>en</a:t>
            </a:r>
            <a:r>
              <a:rPr lang="en-GB" sz="2000" b="1" dirty="0">
                <a:solidFill>
                  <a:srgbClr val="115076"/>
                </a:solidFill>
              </a:rPr>
              <a:t> </a:t>
            </a:r>
            <a:r>
              <a:rPr lang="en-GB" sz="2000" b="1" dirty="0" err="1">
                <a:solidFill>
                  <a:srgbClr val="115076"/>
                </a:solidFill>
              </a:rPr>
              <a:t>ce</a:t>
            </a:r>
            <a:r>
              <a:rPr lang="en-GB" sz="2000" b="1" dirty="0">
                <a:solidFill>
                  <a:srgbClr val="115076"/>
                </a:solidFill>
              </a:rPr>
              <a:t> moment</a:t>
            </a:r>
            <a:r>
              <a:rPr lang="en-GB" sz="2000" dirty="0">
                <a:solidFill>
                  <a:srgbClr val="115076"/>
                </a:solidFill>
              </a:rPr>
              <a:t> ?</a:t>
            </a:r>
          </a:p>
          <a:p>
            <a:pPr>
              <a:defRPr/>
            </a:pPr>
            <a:r>
              <a:rPr lang="en-GB" sz="2000" dirty="0">
                <a:solidFill>
                  <a:srgbClr val="115076"/>
                </a:solidFill>
              </a:rPr>
              <a:t>B: Non, je ne </a:t>
            </a:r>
            <a:r>
              <a:rPr lang="en-GB" sz="2000" dirty="0" err="1">
                <a:solidFill>
                  <a:srgbClr val="115076"/>
                </a:solidFill>
              </a:rPr>
              <a:t>porte</a:t>
            </a:r>
            <a:r>
              <a:rPr lang="en-GB" sz="2000" dirty="0">
                <a:solidFill>
                  <a:srgbClr val="115076"/>
                </a:solidFill>
              </a:rPr>
              <a:t> pas </a:t>
            </a:r>
            <a:r>
              <a:rPr lang="en-GB" sz="2000" dirty="0" err="1">
                <a:solidFill>
                  <a:srgbClr val="115076"/>
                </a:solidFill>
              </a:rPr>
              <a:t>une</a:t>
            </a:r>
            <a:r>
              <a:rPr lang="en-GB" sz="2000" dirty="0">
                <a:solidFill>
                  <a:srgbClr val="115076"/>
                </a:solidFill>
              </a:rPr>
              <a:t> chemise </a:t>
            </a:r>
            <a:r>
              <a:rPr lang="en-GB" sz="2000" b="1" dirty="0" err="1">
                <a:solidFill>
                  <a:srgbClr val="115076"/>
                </a:solidFill>
              </a:rPr>
              <a:t>en</a:t>
            </a:r>
            <a:r>
              <a:rPr lang="en-GB" sz="2000" b="1" dirty="0">
                <a:solidFill>
                  <a:srgbClr val="115076"/>
                </a:solidFill>
              </a:rPr>
              <a:t> </a:t>
            </a:r>
            <a:r>
              <a:rPr lang="en-GB" sz="2000" b="1" dirty="0" err="1">
                <a:solidFill>
                  <a:srgbClr val="115076"/>
                </a:solidFill>
              </a:rPr>
              <a:t>ce</a:t>
            </a:r>
            <a:r>
              <a:rPr lang="en-GB" sz="2000" b="1" dirty="0">
                <a:solidFill>
                  <a:srgbClr val="115076"/>
                </a:solidFill>
              </a:rPr>
              <a:t> moment</a:t>
            </a:r>
            <a:r>
              <a:rPr lang="en-GB" sz="2000" dirty="0">
                <a:solidFill>
                  <a:srgbClr val="115076"/>
                </a:solidFill>
              </a:rPr>
              <a:t>.</a:t>
            </a:r>
          </a:p>
          <a:p>
            <a:pPr lvl="0">
              <a:defRPr/>
            </a:pPr>
            <a:endParaRPr lang="en-GB" sz="2000" dirty="0">
              <a:solidFill>
                <a:srgbClr val="115076"/>
              </a:solidFill>
            </a:endParaRPr>
          </a:p>
          <a:p>
            <a:pPr lvl="0">
              <a:defRPr/>
            </a:pPr>
            <a:endParaRPr lang="en-GB" sz="2000" dirty="0">
              <a:solidFill>
                <a:srgbClr val="115076"/>
              </a:solidFill>
            </a:endParaRPr>
          </a:p>
        </p:txBody>
      </p:sp>
      <p:cxnSp>
        <p:nvCxnSpPr>
          <p:cNvPr id="30" name="Straight Connector 29">
            <a:extLst>
              <a:ext uri="{FF2B5EF4-FFF2-40B4-BE49-F238E27FC236}">
                <a16:creationId xmlns:a16="http://schemas.microsoft.com/office/drawing/2014/main" id="{DE2A676B-CBD5-45DD-8491-1FDF565E8BA2}"/>
              </a:ext>
            </a:extLst>
          </p:cNvPr>
          <p:cNvCxnSpPr/>
          <p:nvPr/>
        </p:nvCxnSpPr>
        <p:spPr>
          <a:xfrm flipH="1" flipV="1">
            <a:off x="3891153" y="1523404"/>
            <a:ext cx="1803065" cy="887061"/>
          </a:xfrm>
          <a:prstGeom prst="line">
            <a:avLst/>
          </a:prstGeom>
          <a:ln w="5715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375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hlinkClick r:id="rId3"/>
              </a:rPr>
              <a:t>Questions: subject-verb inversion (Question formation)</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a:t>
            </a:r>
            <a:r>
              <a:rPr lang="en-GB" sz="2400" b="1" dirty="0">
                <a:solidFill>
                  <a:srgbClr val="5B9BD5">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3"/>
              </a:rPr>
              <a:t>Y8 Term 1.1 Week 2</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B9BD5">
                    <a:lumMod val="50000"/>
                  </a:srgbClr>
                </a:solidFill>
                <a:latin typeface="Century Gothic" panose="020B0502020202020204" pitchFamily="34" charset="0"/>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4"/>
              </a:rPr>
              <a:t>Y7 Term 3.2 Week 3</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5"/>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2865755" algn="ctr"/>
                <a:tab pos="5731510" algn="r"/>
              </a:tabLst>
              <a:defRPr/>
            </a:pPr>
            <a:r>
              <a:rPr lang="en-GB" sz="2800" b="1" dirty="0">
                <a:solidFill>
                  <a:srgbClr val="115076"/>
                </a:solidFill>
                <a:ea typeface="Calibri" panose="020F0502020204030204" pitchFamily="34" charset="0"/>
                <a:cs typeface="Calibri" panose="020F0502020204030204" pitchFamily="34" charset="0"/>
              </a:rPr>
              <a:t>Vocabulary Learning Homework</a:t>
            </a:r>
            <a:r>
              <a:rPr lang="en-GB" sz="2800" b="1" dirty="0">
                <a:solidFill>
                  <a:srgbClr val="115076"/>
                </a:solidFill>
                <a:ea typeface="Calibri" panose="020F0502020204030204" pitchFamily="34" charset="0"/>
                <a:cs typeface="Times New Roman" panose="02020603050405020304" pitchFamily="18" charset="0"/>
              </a:rPr>
              <a:t> (Y8, </a:t>
            </a:r>
            <a:r>
              <a:rPr lang="en-GB" sz="2800" b="1">
                <a:solidFill>
                  <a:srgbClr val="115076"/>
                </a:solidFill>
                <a:ea typeface="Calibri" panose="020F0502020204030204" pitchFamily="34" charset="0"/>
                <a:cs typeface="Calibri" panose="020F0502020204030204" pitchFamily="34" charset="0"/>
              </a:rPr>
              <a:t>Term 1.2, Week 1)</a:t>
            </a:r>
            <a:endParaRPr lang="en-GB" sz="2800" dirty="0">
              <a:solidFill>
                <a:srgbClr val="115076"/>
              </a:solidFill>
              <a:ea typeface="Calibri" panose="020F0502020204030204" pitchFamily="34" charset="0"/>
              <a:cs typeface="Times New Roman" panose="02020603050405020304" pitchFamily="18" charset="0"/>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400" dirty="0">
                <a:solidFill>
                  <a:srgbClr val="115076"/>
                </a:solidFill>
                <a:hlinkClick r:id="rId10"/>
              </a:rPr>
              <a:t>Student worksheet</a:t>
            </a:r>
            <a:endParaRPr lang="en-GB" sz="2400" dirty="0">
              <a:solidFill>
                <a:srgbClr val="115076"/>
              </a:solidFill>
            </a:endParaRPr>
          </a:p>
        </p:txBody>
      </p:sp>
      <p:sp>
        <p:nvSpPr>
          <p:cNvPr id="24" name="TextBox 9">
            <a:hlinkClick r:id="rId11"/>
            <a:extLst>
              <a:ext uri="{FF2B5EF4-FFF2-40B4-BE49-F238E27FC236}">
                <a16:creationId xmlns:a16="http://schemas.microsoft.com/office/drawing/2014/main" id="{99D3DB3D-063A-44FB-9C93-A65627A6E32C}"/>
              </a:ext>
            </a:extLst>
          </p:cNvPr>
          <p:cNvSpPr txBox="1"/>
          <p:nvPr/>
        </p:nvSpPr>
        <p:spPr>
          <a:xfrm>
            <a:off x="175149" y="4503068"/>
            <a:ext cx="23950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hlinkClick r:id="rId12"/>
              </a:rPr>
              <a:t>Quizlet </a:t>
            </a:r>
            <a:r>
              <a:rPr lang="en-GB" sz="2400" u="sng" dirty="0">
                <a:solidFill>
                  <a:srgbClr val="0070C0"/>
                </a:solidFill>
                <a:latin typeface="Century Gothic" panose="020B0502020202020204" pitchFamily="34" charset="0"/>
                <a:hlinkClick r:id="rId12"/>
              </a:rPr>
              <a:t>link</a:t>
            </a:r>
            <a:endPar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pic>
        <p:nvPicPr>
          <p:cNvPr id="29" name="Picture 28">
            <a:extLst>
              <a:ext uri="{FF2B5EF4-FFF2-40B4-BE49-F238E27FC236}">
                <a16:creationId xmlns:a16="http://schemas.microsoft.com/office/drawing/2014/main" id="{B5F9BA5B-B657-4105-99E2-805803A789F7}"/>
              </a:ext>
            </a:extLst>
          </p:cNvPr>
          <p:cNvPicPr/>
          <p:nvPr/>
        </p:nvPicPr>
        <p:blipFill>
          <a:blip r:embed="rId13" cstate="print">
            <a:extLst>
              <a:ext uri="{28A0092B-C50C-407E-A947-70E740481C1C}">
                <a14:useLocalDpi xmlns:a14="http://schemas.microsoft.com/office/drawing/2010/main" val="0"/>
              </a:ext>
            </a:extLst>
          </a:blip>
          <a:stretch>
            <a:fillRect/>
          </a:stretch>
        </p:blipFill>
        <p:spPr bwMode="auto">
          <a:xfrm>
            <a:off x="3250524" y="2579984"/>
            <a:ext cx="1200752" cy="12007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453784-57D4-DE4E-A132-EA93954366B4}"/>
              </a:ext>
            </a:extLst>
          </p:cNvPr>
          <p:cNvSpPr>
            <a:spLocks noGrp="1"/>
          </p:cNvSpPr>
          <p:nvPr>
            <p:ph type="title"/>
          </p:nvPr>
        </p:nvSpPr>
        <p:spPr>
          <a:xfrm>
            <a:off x="695703" y="459480"/>
            <a:ext cx="10515600" cy="1325563"/>
          </a:xfrm>
        </p:spPr>
        <p:txBody>
          <a:bodyPr>
            <a:noAutofit/>
          </a:bodyPr>
          <a:lstStyle/>
          <a:p>
            <a:pPr algn="ctr"/>
            <a:r>
              <a:rPr lang="en-GB" sz="10000" b="1" dirty="0">
                <a:solidFill>
                  <a:srgbClr val="115076"/>
                </a:solidFill>
                <a:cs typeface="Calibri" panose="020F0502020204030204" pitchFamily="34" charset="0"/>
              </a:rPr>
              <a:t>um/un</a:t>
            </a:r>
            <a:endParaRPr lang="en-US" sz="10000" dirty="0"/>
          </a:p>
        </p:txBody>
      </p:sp>
      <p:sp>
        <p:nvSpPr>
          <p:cNvPr id="19" name="Rounded Rectangle 1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5534785" y="3594940"/>
            <a:ext cx="112242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un</a:t>
            </a:r>
          </a:p>
        </p:txBody>
      </p:sp>
      <p:sp>
        <p:nvSpPr>
          <p:cNvPr id="23" name="Rectangle 22"/>
          <p:cNvSpPr/>
          <p:nvPr/>
        </p:nvSpPr>
        <p:spPr>
          <a:xfrm>
            <a:off x="1116144" y="584479"/>
            <a:ext cx="19575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694752" y="3594940"/>
            <a:ext cx="2930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7" name="Rectangle 26"/>
          <p:cNvSpPr/>
          <p:nvPr/>
        </p:nvSpPr>
        <p:spPr>
          <a:xfrm>
            <a:off x="7919792" y="3769132"/>
            <a:ext cx="35670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28" name="Picture 27" descr="Monday on the calendar">
            <a:extLst>
              <a:ext uri="{FF2B5EF4-FFF2-40B4-BE49-F238E27FC236}">
                <a16:creationId xmlns:a16="http://schemas.microsoft.com/office/drawing/2014/main" id="{B539A51D-168B-0543-A858-8DDA78E238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816" t="37396" r="31964" b="35376"/>
          <a:stretch/>
        </p:blipFill>
        <p:spPr>
          <a:xfrm>
            <a:off x="970241" y="1642572"/>
            <a:ext cx="2238573" cy="1952368"/>
          </a:xfrm>
          <a:prstGeom prst="rect">
            <a:avLst/>
          </a:prstGeom>
        </p:spPr>
      </p:pic>
      <p:pic>
        <p:nvPicPr>
          <p:cNvPr id="29" name="Picture 28" descr="perfume bottle">
            <a:extLst>
              <a:ext uri="{FF2B5EF4-FFF2-40B4-BE49-F238E27FC236}">
                <a16:creationId xmlns:a16="http://schemas.microsoft.com/office/drawing/2014/main" id="{02A378D0-9B85-1A4A-A33B-F4D36D03320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7397" t="71011" r="29822" b="-1542"/>
          <a:stretch/>
        </p:blipFill>
        <p:spPr>
          <a:xfrm>
            <a:off x="8927701" y="1704333"/>
            <a:ext cx="1853514" cy="1957377"/>
          </a:xfrm>
          <a:prstGeom prst="rect">
            <a:avLst/>
          </a:prstGeom>
        </p:spPr>
      </p:pic>
      <p:sp>
        <p:nvSpPr>
          <p:cNvPr id="30" name="Rectangle 29">
            <a:extLst>
              <a:ext uri="{FF2B5EF4-FFF2-40B4-BE49-F238E27FC236}">
                <a16:creationId xmlns:a16="http://schemas.microsoft.com/office/drawing/2014/main" id="{DF55CC76-FF9C-224F-97DB-596F6EA4100B}"/>
              </a:ext>
            </a:extLst>
          </p:cNvPr>
          <p:cNvSpPr/>
          <p:nvPr/>
        </p:nvSpPr>
        <p:spPr>
          <a:xfrm>
            <a:off x="1228353" y="4483321"/>
            <a:ext cx="167545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[none]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6C70D5E9-D171-FB4C-B44F-3112BADFC250}"/>
              </a:ext>
            </a:extLst>
          </p:cNvPr>
          <p:cNvSpPr/>
          <p:nvPr/>
        </p:nvSpPr>
        <p:spPr>
          <a:xfrm>
            <a:off x="5243841" y="5611180"/>
            <a:ext cx="17043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[each]</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2" name="Rectangle 31">
            <a:extLst>
              <a:ext uri="{FF2B5EF4-FFF2-40B4-BE49-F238E27FC236}">
                <a16:creationId xmlns:a16="http://schemas.microsoft.com/office/drawing/2014/main" id="{6C70D5E9-D171-FB4C-B44F-3112BADFC250}"/>
              </a:ext>
            </a:extLst>
          </p:cNvPr>
          <p:cNvSpPr/>
          <p:nvPr/>
        </p:nvSpPr>
        <p:spPr>
          <a:xfrm>
            <a:off x="8574300" y="4798028"/>
            <a:ext cx="256031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[common]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Rectangle 32" descr="the number one"/>
          <p:cNvSpPr/>
          <p:nvPr/>
        </p:nvSpPr>
        <p:spPr>
          <a:xfrm>
            <a:off x="5072533" y="1522663"/>
            <a:ext cx="2137049"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1</a:t>
            </a:r>
          </a:p>
        </p:txBody>
      </p:sp>
    </p:spTree>
    <p:extLst>
      <p:ext uri="{BB962C8B-B14F-4D97-AF65-F5344CB8AC3E}">
        <p14:creationId xmlns:p14="http://schemas.microsoft.com/office/powerpoint/2010/main" val="6468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3" name="30 un 1.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4" name="30. lun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subTnLst>
                                    <p:audio>
                                      <p:cMediaNode>
                                        <p:cTn display="0" masterRel="sameClick">
                                          <p:stCondLst>
                                            <p:cond evt="begin" delay="0">
                                              <p:tn val="26"/>
                                            </p:cond>
                                          </p:stCondLst>
                                          <p:endCondLst>
                                            <p:cond evt="onStopAudio" delay="0">
                                              <p:tgtEl>
                                                <p:sldTgt/>
                                              </p:tgtEl>
                                            </p:cond>
                                          </p:endCondLst>
                                        </p:cTn>
                                        <p:tgtEl>
                                          <p:sndTgt r:embed="rId4" name="30. lun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5" name="30. parfum.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subTnLst>
                                    <p:audio>
                                      <p:cMediaNode>
                                        <p:cTn display="0" masterRel="sameClick">
                                          <p:stCondLst>
                                            <p:cond evt="begin" delay="0">
                                              <p:tn val="36"/>
                                            </p:cond>
                                          </p:stCondLst>
                                          <p:endCondLst>
                                            <p:cond evt="onStopAudio" delay="0">
                                              <p:tgtEl>
                                                <p:sldTgt/>
                                              </p:tgtEl>
                                            </p:cond>
                                          </p:endCondLst>
                                        </p:cTn>
                                        <p:tgtEl>
                                          <p:sndTgt r:embed="rId5" name="30. parfum.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subTnLst>
                                    <p:audio>
                                      <p:cMediaNode>
                                        <p:cTn display="0" masterRel="sameClick">
                                          <p:stCondLst>
                                            <p:cond evt="begin" delay="0">
                                              <p:tn val="41"/>
                                            </p:cond>
                                          </p:stCondLst>
                                          <p:endCondLst>
                                            <p:cond evt="onStopAudio" delay="0">
                                              <p:tgtEl>
                                                <p:sldTgt/>
                                              </p:tgtEl>
                                            </p:cond>
                                          </p:endCondLst>
                                        </p:cTn>
                                        <p:tgtEl>
                                          <p:sndTgt r:embed="rId6" name="30. aucun.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subTnLst>
                                    <p:audio>
                                      <p:cMediaNode>
                                        <p:cTn display="0" masterRel="sameClick">
                                          <p:stCondLst>
                                            <p:cond evt="begin" delay="0">
                                              <p:tn val="46"/>
                                            </p:cond>
                                          </p:stCondLst>
                                          <p:endCondLst>
                                            <p:cond evt="onStopAudio" delay="0">
                                              <p:tgtEl>
                                                <p:sldTgt/>
                                              </p:tgtEl>
                                            </p:cond>
                                          </p:endCondLst>
                                        </p:cTn>
                                        <p:tgtEl>
                                          <p:sndTgt r:embed="rId6" name="30. aucun.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7" name="30. chacun.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subTnLst>
                                    <p:audio>
                                      <p:cMediaNode>
                                        <p:cTn display="0" masterRel="sameClick">
                                          <p:stCondLst>
                                            <p:cond evt="begin" delay="0">
                                              <p:tn val="56"/>
                                            </p:cond>
                                          </p:stCondLst>
                                          <p:endCondLst>
                                            <p:cond evt="onStopAudio" delay="0">
                                              <p:tgtEl>
                                                <p:sldTgt/>
                                              </p:tgtEl>
                                            </p:cond>
                                          </p:endCondLst>
                                        </p:cTn>
                                        <p:tgtEl>
                                          <p:sndTgt r:embed="rId7" name="30. chacun.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subTnLst>
                                    <p:audio>
                                      <p:cMediaNode>
                                        <p:cTn display="0" masterRel="sameClick">
                                          <p:stCondLst>
                                            <p:cond evt="begin" delay="0">
                                              <p:tn val="61"/>
                                            </p:cond>
                                          </p:stCondLst>
                                          <p:endCondLst>
                                            <p:cond evt="onStopAudio" delay="0">
                                              <p:tgtEl>
                                                <p:sldTgt/>
                                              </p:tgtEl>
                                            </p:cond>
                                          </p:endCondLst>
                                        </p:cTn>
                                        <p:tgtEl>
                                          <p:sndTgt r:embed="rId8" name="30. commu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8" name="30. comm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p:bldP spid="23" grpId="0"/>
      <p:bldP spid="24" grpId="0"/>
      <p:bldP spid="25" grpId="0"/>
      <p:bldP spid="26" grpId="0"/>
      <p:bldP spid="2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EC3251-E8E9-E744-8C0A-C0C5FEF48032}"/>
              </a:ext>
            </a:extLst>
          </p:cNvPr>
          <p:cNvSpPr>
            <a:spLocks noGrp="1"/>
          </p:cNvSpPr>
          <p:nvPr>
            <p:ph type="title"/>
          </p:nvPr>
        </p:nvSpPr>
        <p:spPr>
          <a:xfrm>
            <a:off x="694752" y="460800"/>
            <a:ext cx="10515600" cy="1325563"/>
          </a:xfrm>
        </p:spPr>
        <p:txBody>
          <a:bodyPr>
            <a:noAutofit/>
          </a:bodyPr>
          <a:lstStyle/>
          <a:p>
            <a:pPr algn="ctr"/>
            <a:r>
              <a:rPr lang="en-GB" sz="10000" b="1" dirty="0">
                <a:solidFill>
                  <a:srgbClr val="115076"/>
                </a:solidFill>
                <a:cs typeface="Calibri" panose="020F0502020204030204" pitchFamily="34" charset="0"/>
              </a:rPr>
              <a:t>um/un</a:t>
            </a:r>
            <a:endParaRPr lang="en-US" sz="10000" dirty="0"/>
          </a:p>
        </p:txBody>
      </p:sp>
      <p:sp>
        <p:nvSpPr>
          <p:cNvPr id="12" name="Rounded Rectangle 11"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p:cNvSpPr/>
          <p:nvPr/>
        </p:nvSpPr>
        <p:spPr>
          <a:xfrm>
            <a:off x="1116144" y="584479"/>
            <a:ext cx="19575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694752" y="3594940"/>
            <a:ext cx="2930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7" name="TextBox 1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Rectangle 18"/>
          <p:cNvSpPr/>
          <p:nvPr/>
        </p:nvSpPr>
        <p:spPr>
          <a:xfrm>
            <a:off x="7919792" y="3769132"/>
            <a:ext cx="35670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0D0CEC8E-C683-3F44-B9F7-68EBEA61A1BA}"/>
              </a:ext>
            </a:extLst>
          </p:cNvPr>
          <p:cNvSpPr txBox="1"/>
          <p:nvPr/>
        </p:nvSpPr>
        <p:spPr>
          <a:xfrm>
            <a:off x="5534785" y="3594940"/>
            <a:ext cx="112242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un</a:t>
            </a:r>
          </a:p>
        </p:txBody>
      </p:sp>
      <p:sp>
        <p:nvSpPr>
          <p:cNvPr id="11" name="Rectangle 10" descr="the number one">
            <a:extLst>
              <a:ext uri="{FF2B5EF4-FFF2-40B4-BE49-F238E27FC236}">
                <a16:creationId xmlns:a16="http://schemas.microsoft.com/office/drawing/2014/main" id="{34A8BBA8-3B59-E344-B8E9-ED98ACA772C3}"/>
              </a:ext>
            </a:extLst>
          </p:cNvPr>
          <p:cNvSpPr/>
          <p:nvPr/>
        </p:nvSpPr>
        <p:spPr>
          <a:xfrm>
            <a:off x="5072533" y="1522663"/>
            <a:ext cx="2137049"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1</a:t>
            </a:r>
          </a:p>
        </p:txBody>
      </p:sp>
    </p:spTree>
    <p:extLst>
      <p:ext uri="{BB962C8B-B14F-4D97-AF65-F5344CB8AC3E}">
        <p14:creationId xmlns:p14="http://schemas.microsoft.com/office/powerpoint/2010/main" val="115801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30 un 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30 un 1.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3" name="30 un 1.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subTnLst>
                                    <p:audio>
                                      <p:cMediaNode>
                                        <p:cTn display="0" masterRel="sameClick">
                                          <p:stCondLst>
                                            <p:cond evt="begin" delay="0">
                                              <p:tn val="21"/>
                                            </p:cond>
                                          </p:stCondLst>
                                          <p:endCondLst>
                                            <p:cond evt="onStopAudio" delay="0">
                                              <p:tgtEl>
                                                <p:sldTgt/>
                                              </p:tgtEl>
                                            </p:cond>
                                          </p:endCondLst>
                                        </p:cTn>
                                        <p:tgtEl>
                                          <p:sndTgt r:embed="rId4" name="30. lun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30. parfum.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6" name="30. aucu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subTnLst>
                                    <p:audio>
                                      <p:cMediaNode>
                                        <p:cTn display="0" masterRel="sameClick">
                                          <p:stCondLst>
                                            <p:cond evt="begin" delay="0">
                                              <p:tn val="36"/>
                                            </p:cond>
                                          </p:stCondLst>
                                          <p:endCondLst>
                                            <p:cond evt="onStopAudio" delay="0">
                                              <p:tgtEl>
                                                <p:sldTgt/>
                                              </p:tgtEl>
                                            </p:cond>
                                          </p:endCondLst>
                                        </p:cTn>
                                        <p:tgtEl>
                                          <p:sndTgt r:embed="rId7" name="30. chacu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subTnLst>
                                    <p:audio>
                                      <p:cMediaNode>
                                        <p:cTn display="0" masterRel="sameClick">
                                          <p:stCondLst>
                                            <p:cond evt="begin" delay="0">
                                              <p:tn val="41"/>
                                            </p:cond>
                                          </p:stCondLst>
                                          <p:endCondLst>
                                            <p:cond evt="onStopAudio" delay="0">
                                              <p:tgtEl>
                                                <p:sldTgt/>
                                              </p:tgtEl>
                                            </p:cond>
                                          </p:endCondLst>
                                        </p:cTn>
                                        <p:tgtEl>
                                          <p:sndTgt r:embed="rId8" name="30. commu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4" grpId="0"/>
      <p:bldP spid="16" grpId="0"/>
      <p:bldP spid="17" grpId="0"/>
      <p:bldP spid="18" grpId="0"/>
      <p:bldP spid="1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52" y="460800"/>
            <a:ext cx="10515600" cy="1325563"/>
          </a:xfrm>
        </p:spPr>
        <p:txBody>
          <a:bodyPr>
            <a:noAutofit/>
          </a:bodyPr>
          <a:lstStyle/>
          <a:p>
            <a:pPr algn="ctr"/>
            <a:r>
              <a:rPr lang="en-GB" sz="10000" b="1" dirty="0">
                <a:solidFill>
                  <a:srgbClr val="115076"/>
                </a:solidFill>
                <a:cs typeface="Calibri" panose="020F0502020204030204" pitchFamily="34" charset="0"/>
              </a:rPr>
              <a:t>um/un</a:t>
            </a:r>
            <a:endParaRPr lang="en-GB" sz="36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534785" y="3594940"/>
            <a:ext cx="112242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un</a:t>
            </a:r>
          </a:p>
        </p:txBody>
      </p:sp>
      <p:sp>
        <p:nvSpPr>
          <p:cNvPr id="4" name="Rectangle 3"/>
          <p:cNvSpPr/>
          <p:nvPr/>
        </p:nvSpPr>
        <p:spPr>
          <a:xfrm>
            <a:off x="1116144" y="584479"/>
            <a:ext cx="195758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694752" y="3594940"/>
            <a:ext cx="2930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auc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chac</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parf</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um</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7919792" y="3769132"/>
            <a:ext cx="3567002"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comm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2" name="Rectangle 21" descr="the number one"/>
          <p:cNvSpPr/>
          <p:nvPr/>
        </p:nvSpPr>
        <p:spPr>
          <a:xfrm>
            <a:off x="5072533" y="1522663"/>
            <a:ext cx="2137049"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w="0"/>
                <a:solidFill>
                  <a:srgbClr val="5B9BD5">
                    <a:lumMod val="50000"/>
                  </a:srgbClr>
                </a:solidFill>
                <a:effectLst>
                  <a:reflection blurRad="6350" stA="53000" endA="300" endPos="35500" dir="5400000" sy="-90000" algn="bl" rotWithShape="0"/>
                </a:effectLst>
                <a:uLnTx/>
                <a:uFillTx/>
                <a:latin typeface="Tw Cen MT" panose="020B0602020104020603"/>
                <a:ea typeface="+mn-ea"/>
                <a:cs typeface="+mn-cs"/>
              </a:rPr>
              <a:t>1</a:t>
            </a:r>
          </a:p>
        </p:txBody>
      </p:sp>
    </p:spTree>
    <p:extLst>
      <p:ext uri="{BB962C8B-B14F-4D97-AF65-F5344CB8AC3E}">
        <p14:creationId xmlns:p14="http://schemas.microsoft.com/office/powerpoint/2010/main" val="367380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4" name="emprunter.wav"/>
            </a:hlinkClick>
            <a:extLst>
              <a:ext uri="{FF2B5EF4-FFF2-40B4-BE49-F238E27FC236}">
                <a16:creationId xmlns:a16="http://schemas.microsoft.com/office/drawing/2014/main" id="{D5F401DC-2D3D-437D-9B30-2DDE1332B5FE}"/>
              </a:ext>
            </a:extLst>
          </p:cNvPr>
          <p:cNvSpPr/>
          <p:nvPr/>
        </p:nvSpPr>
        <p:spPr>
          <a:xfrm>
            <a:off x="1387090" y="2036326"/>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Rectangle 2">
            <a:hlinkClick r:id="" action="ppaction://noaction">
              <a:snd r:embed="rId5" name="commune.wav"/>
            </a:hlinkClick>
            <a:extLst>
              <a:ext uri="{FF2B5EF4-FFF2-40B4-BE49-F238E27FC236}">
                <a16:creationId xmlns:a16="http://schemas.microsoft.com/office/drawing/2014/main" id="{03A1648F-BF97-4ADB-8754-424B4AAE08EC}"/>
              </a:ext>
            </a:extLst>
          </p:cNvPr>
          <p:cNvSpPr/>
          <p:nvPr/>
        </p:nvSpPr>
        <p:spPr>
          <a:xfrm>
            <a:off x="1387090" y="2915824"/>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5" name="Rectangle 4">
            <a:hlinkClick r:id="" action="ppaction://noaction">
              <a:snd r:embed="rId6" name="unanime.wav"/>
            </a:hlinkClick>
            <a:extLst>
              <a:ext uri="{FF2B5EF4-FFF2-40B4-BE49-F238E27FC236}">
                <a16:creationId xmlns:a16="http://schemas.microsoft.com/office/drawing/2014/main" id="{C7DBAB2E-68FC-4AD8-BAC3-1F7A122D4CDE}"/>
              </a:ext>
            </a:extLst>
          </p:cNvPr>
          <p:cNvSpPr/>
          <p:nvPr/>
        </p:nvSpPr>
        <p:spPr>
          <a:xfrm>
            <a:off x="6361084" y="3793715"/>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H</a:t>
            </a:r>
          </a:p>
        </p:txBody>
      </p:sp>
      <p:sp>
        <p:nvSpPr>
          <p:cNvPr id="12" name="Rectangle 11">
            <a:hlinkClick r:id="" action="ppaction://noaction">
              <a:snd r:embed="rId7" name="humble.wav"/>
            </a:hlinkClick>
            <a:extLst>
              <a:ext uri="{FF2B5EF4-FFF2-40B4-BE49-F238E27FC236}">
                <a16:creationId xmlns:a16="http://schemas.microsoft.com/office/drawing/2014/main" id="{1819868A-C127-41CD-8B16-F3B370A0C0D1}"/>
              </a:ext>
            </a:extLst>
          </p:cNvPr>
          <p:cNvSpPr/>
          <p:nvPr/>
        </p:nvSpPr>
        <p:spPr>
          <a:xfrm>
            <a:off x="6361084" y="2914513"/>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
        <p:nvSpPr>
          <p:cNvPr id="14" name="Rectangle 13">
            <a:hlinkClick r:id="" action="ppaction://noaction">
              <a:snd r:embed="rId8" name="punir.wav"/>
            </a:hlinkClick>
            <a:extLst>
              <a:ext uri="{FF2B5EF4-FFF2-40B4-BE49-F238E27FC236}">
                <a16:creationId xmlns:a16="http://schemas.microsoft.com/office/drawing/2014/main" id="{0A93FCBB-1DF8-4E2D-88C8-C60C9521507F}"/>
              </a:ext>
            </a:extLst>
          </p:cNvPr>
          <p:cNvSpPr/>
          <p:nvPr/>
        </p:nvSpPr>
        <p:spPr>
          <a:xfrm>
            <a:off x="6361084" y="2035311"/>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16" name="Rectangle 15">
            <a:hlinkClick r:id="" action="ppaction://noaction">
              <a:snd r:embed="rId9" name="jeune.wav"/>
            </a:hlinkClick>
            <a:extLst>
              <a:ext uri="{FF2B5EF4-FFF2-40B4-BE49-F238E27FC236}">
                <a16:creationId xmlns:a16="http://schemas.microsoft.com/office/drawing/2014/main" id="{23FC29F4-91AE-4BAF-A094-A5F282B38754}"/>
              </a:ext>
            </a:extLst>
          </p:cNvPr>
          <p:cNvSpPr/>
          <p:nvPr/>
        </p:nvSpPr>
        <p:spPr>
          <a:xfrm>
            <a:off x="1387090" y="5554320"/>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8" name="Rectangle 17">
            <a:hlinkClick r:id="" action="ppaction://noaction">
              <a:snd r:embed="rId10" name="un.wav"/>
            </a:hlinkClick>
            <a:extLst>
              <a:ext uri="{FF2B5EF4-FFF2-40B4-BE49-F238E27FC236}">
                <a16:creationId xmlns:a16="http://schemas.microsoft.com/office/drawing/2014/main" id="{AC0619B8-4383-418A-8B34-2A8386B40F30}"/>
              </a:ext>
            </a:extLst>
          </p:cNvPr>
          <p:cNvSpPr/>
          <p:nvPr/>
        </p:nvSpPr>
        <p:spPr>
          <a:xfrm>
            <a:off x="1387090" y="4674820"/>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20" name="Rectangle 19">
            <a:hlinkClick r:id="" action="ppaction://noaction">
              <a:snd r:embed="rId11" name="quelqu'un.wav"/>
            </a:hlinkClick>
            <a:extLst>
              <a:ext uri="{FF2B5EF4-FFF2-40B4-BE49-F238E27FC236}">
                <a16:creationId xmlns:a16="http://schemas.microsoft.com/office/drawing/2014/main" id="{88E7B3CF-64F9-49EA-A145-6D34D00F3F72}"/>
              </a:ext>
            </a:extLst>
          </p:cNvPr>
          <p:cNvSpPr/>
          <p:nvPr/>
        </p:nvSpPr>
        <p:spPr>
          <a:xfrm>
            <a:off x="1387090" y="3795322"/>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22" name="Rectangle 21">
            <a:hlinkClick r:id="" action="ppaction://noaction">
              <a:snd r:embed="rId12" name="lundi.wav"/>
            </a:hlinkClick>
            <a:extLst>
              <a:ext uri="{FF2B5EF4-FFF2-40B4-BE49-F238E27FC236}">
                <a16:creationId xmlns:a16="http://schemas.microsoft.com/office/drawing/2014/main" id="{EF230332-0FBB-4240-A167-BEBE967DCB6F}"/>
              </a:ext>
            </a:extLst>
          </p:cNvPr>
          <p:cNvSpPr/>
          <p:nvPr/>
        </p:nvSpPr>
        <p:spPr>
          <a:xfrm>
            <a:off x="6359585" y="5552120"/>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J</a:t>
            </a:r>
          </a:p>
        </p:txBody>
      </p:sp>
      <p:sp>
        <p:nvSpPr>
          <p:cNvPr id="24" name="Rectangle 23">
            <a:hlinkClick r:id="" action="ppaction://noaction">
              <a:snd r:embed="rId13" name="jungle.wav"/>
            </a:hlinkClick>
            <a:extLst>
              <a:ext uri="{FF2B5EF4-FFF2-40B4-BE49-F238E27FC236}">
                <a16:creationId xmlns:a16="http://schemas.microsoft.com/office/drawing/2014/main" id="{108C2190-2D44-400A-AEAF-8F9BBF23DC80}"/>
              </a:ext>
            </a:extLst>
          </p:cNvPr>
          <p:cNvSpPr/>
          <p:nvPr/>
        </p:nvSpPr>
        <p:spPr>
          <a:xfrm>
            <a:off x="6361084" y="4672917"/>
            <a:ext cx="4318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I</a:t>
            </a:r>
          </a:p>
        </p:txBody>
      </p:sp>
      <p:pic>
        <p:nvPicPr>
          <p:cNvPr id="2054" name="Picture 6" descr="Check Mark Clip Art">
            <a:extLst>
              <a:ext uri="{FF2B5EF4-FFF2-40B4-BE49-F238E27FC236}">
                <a16:creationId xmlns:a16="http://schemas.microsoft.com/office/drawing/2014/main" id="{1DDDC604-3919-4E70-A6C0-8D46AC643C2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0498" y="1802640"/>
            <a:ext cx="814092" cy="7569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Check Mark Clip Art">
            <a:extLst>
              <a:ext uri="{FF2B5EF4-FFF2-40B4-BE49-F238E27FC236}">
                <a16:creationId xmlns:a16="http://schemas.microsoft.com/office/drawing/2014/main" id="{19D9728F-C818-42F5-9440-6500655DE9A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31914" y="3689254"/>
            <a:ext cx="814092" cy="7569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heck Mark Clip Art">
            <a:extLst>
              <a:ext uri="{FF2B5EF4-FFF2-40B4-BE49-F238E27FC236}">
                <a16:creationId xmlns:a16="http://schemas.microsoft.com/office/drawing/2014/main" id="{6863F70E-BD0E-4801-8222-1E689E2F11D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31914" y="4535485"/>
            <a:ext cx="814092" cy="75693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Wrong Cross Clip Art">
            <a:extLst>
              <a:ext uri="{FF2B5EF4-FFF2-40B4-BE49-F238E27FC236}">
                <a16:creationId xmlns:a16="http://schemas.microsoft.com/office/drawing/2014/main" id="{9F8E6E05-9ED6-4602-9595-70271CFFD03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31914" y="5378105"/>
            <a:ext cx="814092" cy="81409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Wrong Cross Clip Art">
            <a:extLst>
              <a:ext uri="{FF2B5EF4-FFF2-40B4-BE49-F238E27FC236}">
                <a16:creationId xmlns:a16="http://schemas.microsoft.com/office/drawing/2014/main" id="{AB596BE9-7652-4A58-8C84-024EDABAA3C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80192" y="1836290"/>
            <a:ext cx="814092" cy="81409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heck Mark Clip Art">
            <a:extLst>
              <a:ext uri="{FF2B5EF4-FFF2-40B4-BE49-F238E27FC236}">
                <a16:creationId xmlns:a16="http://schemas.microsoft.com/office/drawing/2014/main" id="{D00CA2B4-8BA4-4751-836A-C4B82246F65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80192" y="2754198"/>
            <a:ext cx="814092" cy="7569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Wrong Cross Clip Art">
            <a:extLst>
              <a:ext uri="{FF2B5EF4-FFF2-40B4-BE49-F238E27FC236}">
                <a16:creationId xmlns:a16="http://schemas.microsoft.com/office/drawing/2014/main" id="{DDFD665C-14C4-4BC8-91EF-69F98BCE421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14430" y="3617866"/>
            <a:ext cx="814092" cy="8140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heck Mark Clip Art">
            <a:extLst>
              <a:ext uri="{FF2B5EF4-FFF2-40B4-BE49-F238E27FC236}">
                <a16:creationId xmlns:a16="http://schemas.microsoft.com/office/drawing/2014/main" id="{A35E10C1-344E-4927-95E6-5F329072633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14430" y="4573764"/>
            <a:ext cx="814092" cy="75693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2737D8B-1669-4733-BE74-3F1270630C59}"/>
              </a:ext>
            </a:extLst>
          </p:cNvPr>
          <p:cNvSpPr txBox="1"/>
          <p:nvPr/>
        </p:nvSpPr>
        <p:spPr>
          <a:xfrm>
            <a:off x="2914590" y="2036326"/>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empr</a:t>
            </a:r>
            <a:r>
              <a:rPr kumimoji="0" lang="fr-FR" sz="28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ter</a:t>
            </a:r>
          </a:p>
        </p:txBody>
      </p:sp>
      <p:sp>
        <p:nvSpPr>
          <p:cNvPr id="41" name="TextBox 40">
            <a:extLst>
              <a:ext uri="{FF2B5EF4-FFF2-40B4-BE49-F238E27FC236}">
                <a16:creationId xmlns:a16="http://schemas.microsoft.com/office/drawing/2014/main" id="{D277CD7C-A462-426A-90E1-0B80F5755349}"/>
              </a:ext>
            </a:extLst>
          </p:cNvPr>
          <p:cNvSpPr txBox="1"/>
          <p:nvPr/>
        </p:nvSpPr>
        <p:spPr>
          <a:xfrm>
            <a:off x="2914590" y="3794224"/>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quelqu’</a:t>
            </a:r>
            <a:r>
              <a:rPr kumimoji="0" lang="fr-FR" sz="28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26479E3F-E869-4F56-903E-9D7E86739B2B}"/>
              </a:ext>
            </a:extLst>
          </p:cNvPr>
          <p:cNvSpPr txBox="1"/>
          <p:nvPr/>
        </p:nvSpPr>
        <p:spPr>
          <a:xfrm>
            <a:off x="2940200" y="4673173"/>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40369E05-78D4-4FA1-A0A5-AA9ED658A5A0}"/>
              </a:ext>
            </a:extLst>
          </p:cNvPr>
          <p:cNvSpPr txBox="1"/>
          <p:nvPr/>
        </p:nvSpPr>
        <p:spPr>
          <a:xfrm>
            <a:off x="2940200" y="5549842"/>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jeune</a:t>
            </a:r>
          </a:p>
        </p:txBody>
      </p:sp>
      <p:sp>
        <p:nvSpPr>
          <p:cNvPr id="44" name="TextBox 43">
            <a:extLst>
              <a:ext uri="{FF2B5EF4-FFF2-40B4-BE49-F238E27FC236}">
                <a16:creationId xmlns:a16="http://schemas.microsoft.com/office/drawing/2014/main" id="{EC906D87-E0E2-4384-84E5-B68667763B2E}"/>
              </a:ext>
            </a:extLst>
          </p:cNvPr>
          <p:cNvSpPr txBox="1"/>
          <p:nvPr/>
        </p:nvSpPr>
        <p:spPr>
          <a:xfrm>
            <a:off x="8455589" y="2036326"/>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punir</a:t>
            </a:r>
          </a:p>
        </p:txBody>
      </p:sp>
      <p:sp>
        <p:nvSpPr>
          <p:cNvPr id="45" name="TextBox 44">
            <a:extLst>
              <a:ext uri="{FF2B5EF4-FFF2-40B4-BE49-F238E27FC236}">
                <a16:creationId xmlns:a16="http://schemas.microsoft.com/office/drawing/2014/main" id="{62A20EA5-909C-4550-A1ED-9A30F252F6B0}"/>
              </a:ext>
            </a:extLst>
          </p:cNvPr>
          <p:cNvSpPr txBox="1"/>
          <p:nvPr/>
        </p:nvSpPr>
        <p:spPr>
          <a:xfrm>
            <a:off x="8455589" y="2914705"/>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fr-FR" sz="2800" b="0" i="0" u="none" strike="noStrike" kern="1200" cap="none" spc="0" normalizeH="0" baseline="0" noProof="0" dirty="0">
                <a:ln>
                  <a:noFill/>
                </a:ln>
                <a:solidFill>
                  <a:srgbClr val="EE6000"/>
                </a:solidFill>
                <a:effectLst/>
                <a:uLnTx/>
                <a:uFillTx/>
                <a:latin typeface="Century Gothic" panose="020F0302020204030204"/>
                <a:ea typeface="+mn-ea"/>
                <a:cs typeface="+mn-cs"/>
              </a:rPr>
              <a:t>um</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ble</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9ABFAA87-E7C2-4110-90C3-0E0DCE61AE8D}"/>
              </a:ext>
            </a:extLst>
          </p:cNvPr>
          <p:cNvSpPr txBox="1"/>
          <p:nvPr/>
        </p:nvSpPr>
        <p:spPr>
          <a:xfrm>
            <a:off x="8455589" y="3793084"/>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unanime</a:t>
            </a:r>
          </a:p>
        </p:txBody>
      </p:sp>
      <p:sp>
        <p:nvSpPr>
          <p:cNvPr id="47" name="TextBox 46">
            <a:extLst>
              <a:ext uri="{FF2B5EF4-FFF2-40B4-BE49-F238E27FC236}">
                <a16:creationId xmlns:a16="http://schemas.microsoft.com/office/drawing/2014/main" id="{0D8EBEDC-E89D-4F07-B9CB-6C2F86D1E445}"/>
              </a:ext>
            </a:extLst>
          </p:cNvPr>
          <p:cNvSpPr txBox="1"/>
          <p:nvPr/>
        </p:nvSpPr>
        <p:spPr>
          <a:xfrm>
            <a:off x="8450068" y="4671463"/>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fr-FR" sz="28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gle</a:t>
            </a:r>
          </a:p>
        </p:txBody>
      </p:sp>
      <p:sp>
        <p:nvSpPr>
          <p:cNvPr id="49" name="TextBox 48">
            <a:extLst>
              <a:ext uri="{FF2B5EF4-FFF2-40B4-BE49-F238E27FC236}">
                <a16:creationId xmlns:a16="http://schemas.microsoft.com/office/drawing/2014/main" id="{3DCE6283-8E5C-4634-8888-CBE8C7BC259B}"/>
              </a:ext>
            </a:extLst>
          </p:cNvPr>
          <p:cNvSpPr txBox="1"/>
          <p:nvPr/>
        </p:nvSpPr>
        <p:spPr>
          <a:xfrm>
            <a:off x="3275895" y="2363987"/>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borrow</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36D08CAB-D455-42C5-BD79-4103F76E6780}"/>
              </a:ext>
            </a:extLst>
          </p:cNvPr>
          <p:cNvSpPr txBox="1"/>
          <p:nvPr/>
        </p:nvSpPr>
        <p:spPr>
          <a:xfrm>
            <a:off x="3341657" y="4116249"/>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somebody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81D57D32-E652-46E7-9D65-BEABD12D88DB}"/>
              </a:ext>
            </a:extLst>
          </p:cNvPr>
          <p:cNvSpPr txBox="1"/>
          <p:nvPr/>
        </p:nvSpPr>
        <p:spPr>
          <a:xfrm>
            <a:off x="8816894" y="2341652"/>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punish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5" name="Group 14">
            <a:extLst>
              <a:ext uri="{FF2B5EF4-FFF2-40B4-BE49-F238E27FC236}">
                <a16:creationId xmlns:a16="http://schemas.microsoft.com/office/drawing/2014/main" id="{69BC3572-89AD-4DEA-97B8-10D88C27FED1}"/>
              </a:ext>
            </a:extLst>
          </p:cNvPr>
          <p:cNvGrpSpPr/>
          <p:nvPr/>
        </p:nvGrpSpPr>
        <p:grpSpPr>
          <a:xfrm>
            <a:off x="7145846" y="5435263"/>
            <a:ext cx="4307026" cy="832059"/>
            <a:chOff x="7145846" y="5435263"/>
            <a:chExt cx="4307026" cy="832059"/>
          </a:xfrm>
        </p:grpSpPr>
        <p:pic>
          <p:nvPicPr>
            <p:cNvPr id="38" name="Picture 6" descr="Check Mark Clip Art">
              <a:extLst>
                <a:ext uri="{FF2B5EF4-FFF2-40B4-BE49-F238E27FC236}">
                  <a16:creationId xmlns:a16="http://schemas.microsoft.com/office/drawing/2014/main" id="{5BCAEA38-FD36-4B7F-8EF4-383EB4D472C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45846" y="5435263"/>
              <a:ext cx="814092" cy="75693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88162F3-6B12-4225-B9CC-822FA3D8B841}"/>
                </a:ext>
              </a:extLst>
            </p:cNvPr>
            <p:cNvGrpSpPr/>
            <p:nvPr/>
          </p:nvGrpSpPr>
          <p:grpSpPr>
            <a:xfrm>
              <a:off x="8498745" y="5549842"/>
              <a:ext cx="2954127" cy="717480"/>
              <a:chOff x="8498745" y="5549842"/>
              <a:chExt cx="2954127" cy="717480"/>
            </a:xfrm>
          </p:grpSpPr>
          <p:sp>
            <p:nvSpPr>
              <p:cNvPr id="48" name="TextBox 47">
                <a:extLst>
                  <a:ext uri="{FF2B5EF4-FFF2-40B4-BE49-F238E27FC236}">
                    <a16:creationId xmlns:a16="http://schemas.microsoft.com/office/drawing/2014/main" id="{873BA3EF-76BE-43F0-85DB-0E6BAE1FDA88}"/>
                  </a:ext>
                </a:extLst>
              </p:cNvPr>
              <p:cNvSpPr txBox="1"/>
              <p:nvPr/>
            </p:nvSpPr>
            <p:spPr>
              <a:xfrm>
                <a:off x="8498745" y="5549842"/>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EE6000"/>
                    </a:solidFill>
                    <a:effectLst/>
                    <a:uLnTx/>
                    <a:uFillTx/>
                    <a:latin typeface="Century Gothic" panose="020F0302020204030204"/>
                    <a:ea typeface="+mn-ea"/>
                    <a:cs typeface="+mn-cs"/>
                  </a:rPr>
                  <a:t>un</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a:t>
                </a:r>
              </a:p>
            </p:txBody>
          </p:sp>
          <p:sp>
            <p:nvSpPr>
              <p:cNvPr id="52" name="TextBox 51">
                <a:extLst>
                  <a:ext uri="{FF2B5EF4-FFF2-40B4-BE49-F238E27FC236}">
                    <a16:creationId xmlns:a16="http://schemas.microsoft.com/office/drawing/2014/main" id="{11EAF604-312F-4DBB-9DF2-1D03438840E7}"/>
                  </a:ext>
                </a:extLst>
              </p:cNvPr>
              <p:cNvSpPr txBox="1"/>
              <p:nvPr/>
            </p:nvSpPr>
            <p:spPr>
              <a:xfrm>
                <a:off x="9102078" y="5867212"/>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[Monday]</a:t>
                </a:r>
              </a:p>
            </p:txBody>
          </p:sp>
        </p:grpSp>
      </p:grpSp>
      <p:sp>
        <p:nvSpPr>
          <p:cNvPr id="9" name="TextBox 8">
            <a:extLst>
              <a:ext uri="{FF2B5EF4-FFF2-40B4-BE49-F238E27FC236}">
                <a16:creationId xmlns:a16="http://schemas.microsoft.com/office/drawing/2014/main" id="{CF1EA917-4748-4446-915D-79030362B823}"/>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hear SSC [um/un]?</a:t>
            </a:r>
          </a:p>
        </p:txBody>
      </p:sp>
      <p:grpSp>
        <p:nvGrpSpPr>
          <p:cNvPr id="13" name="Group 12">
            <a:extLst>
              <a:ext uri="{FF2B5EF4-FFF2-40B4-BE49-F238E27FC236}">
                <a16:creationId xmlns:a16="http://schemas.microsoft.com/office/drawing/2014/main" id="{7BCCC36E-0EA8-4FC1-B78E-D767135124F9}"/>
              </a:ext>
            </a:extLst>
          </p:cNvPr>
          <p:cNvGrpSpPr/>
          <p:nvPr/>
        </p:nvGrpSpPr>
        <p:grpSpPr>
          <a:xfrm>
            <a:off x="2031914" y="2809158"/>
            <a:ext cx="3594775" cy="819897"/>
            <a:chOff x="2031914" y="2809158"/>
            <a:chExt cx="3594775" cy="819897"/>
          </a:xfrm>
        </p:grpSpPr>
        <p:pic>
          <p:nvPicPr>
            <p:cNvPr id="2056" name="Picture 8" descr="Wrong Cross Clip Art">
              <a:extLst>
                <a:ext uri="{FF2B5EF4-FFF2-40B4-BE49-F238E27FC236}">
                  <a16:creationId xmlns:a16="http://schemas.microsoft.com/office/drawing/2014/main" id="{D1FD7585-8BE7-47BF-96B6-5DE00CE98F0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31914" y="2809158"/>
              <a:ext cx="814092" cy="8140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28C5932-6F05-43C9-84AC-C7CA8CB09133}"/>
                </a:ext>
              </a:extLst>
            </p:cNvPr>
            <p:cNvGrpSpPr/>
            <p:nvPr/>
          </p:nvGrpSpPr>
          <p:grpSpPr>
            <a:xfrm>
              <a:off x="2940200" y="2915275"/>
              <a:ext cx="2686489" cy="713780"/>
              <a:chOff x="2940200" y="2915275"/>
              <a:chExt cx="2686489" cy="713780"/>
            </a:xfrm>
          </p:grpSpPr>
          <p:sp>
            <p:nvSpPr>
              <p:cNvPr id="40" name="TextBox 39">
                <a:extLst>
                  <a:ext uri="{FF2B5EF4-FFF2-40B4-BE49-F238E27FC236}">
                    <a16:creationId xmlns:a16="http://schemas.microsoft.com/office/drawing/2014/main" id="{11FCEE09-FD49-4725-819C-8118F60B0D72}"/>
                  </a:ext>
                </a:extLst>
              </p:cNvPr>
              <p:cNvSpPr txBox="1"/>
              <p:nvPr/>
            </p:nvSpPr>
            <p:spPr>
              <a:xfrm>
                <a:off x="2940200" y="2915275"/>
                <a:ext cx="235079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commune</a:t>
                </a:r>
              </a:p>
            </p:txBody>
          </p:sp>
          <p:sp>
            <p:nvSpPr>
              <p:cNvPr id="54" name="TextBox 53">
                <a:extLst>
                  <a:ext uri="{FF2B5EF4-FFF2-40B4-BE49-F238E27FC236}">
                    <a16:creationId xmlns:a16="http://schemas.microsoft.com/office/drawing/2014/main" id="{FBF10CB0-415C-4D79-9979-D3CF362DE89A}"/>
                  </a:ext>
                </a:extLst>
              </p:cNvPr>
              <p:cNvSpPr txBox="1"/>
              <p:nvPr/>
            </p:nvSpPr>
            <p:spPr>
              <a:xfrm>
                <a:off x="3275895" y="3228945"/>
                <a:ext cx="2350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town</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spTree>
    <p:extLst>
      <p:ext uri="{BB962C8B-B14F-4D97-AF65-F5344CB8AC3E}">
        <p14:creationId xmlns:p14="http://schemas.microsoft.com/office/powerpoint/2010/main" val="289493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5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P spid="42" grpId="0"/>
      <p:bldP spid="43" grpId="0"/>
      <p:bldP spid="44" grpId="0"/>
      <p:bldP spid="45" grpId="0"/>
      <p:bldP spid="46" grpId="0"/>
      <p:bldP spid="47" grpId="0"/>
      <p:bldP spid="49" grpId="0"/>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73152" y="296864"/>
            <a:ext cx="5265384" cy="707849"/>
          </a:xfrm>
        </p:spPr>
        <p:txBody>
          <a:bodyPr>
            <a:normAutofit/>
          </a:bodyPr>
          <a:lstStyle/>
          <a:p>
            <a:r>
              <a:rPr lang="en-GB" sz="3600" b="1" dirty="0">
                <a:solidFill>
                  <a:schemeClr val="bg1"/>
                </a:solidFill>
              </a:rPr>
              <a:t>Reminder</a:t>
            </a:r>
            <a:r>
              <a:rPr lang="en-GB" sz="3600" b="1">
                <a:solidFill>
                  <a:schemeClr val="bg1"/>
                </a:solidFill>
              </a:rPr>
              <a:t>: -ER verbs</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10220494" y="249869"/>
            <a:ext cx="1689426"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Google Shape;363;p43">
            <a:extLst>
              <a:ext uri="{FF2B5EF4-FFF2-40B4-BE49-F238E27FC236}">
                <a16:creationId xmlns:a16="http://schemas.microsoft.com/office/drawing/2014/main" id="{758DEFFF-78B8-44C8-931C-9A13270B393D}"/>
              </a:ext>
            </a:extLst>
          </p:cNvPr>
          <p:cNvSpPr txBox="1"/>
          <p:nvPr/>
        </p:nvSpPr>
        <p:spPr>
          <a:xfrm>
            <a:off x="5817006" y="1169831"/>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I eat </a:t>
            </a:r>
            <a:r>
              <a:rPr lang="en-GB" sz="3600" b="0" i="0" u="none" strike="noStrike" cap="none" dirty="0">
                <a:solidFill>
                  <a:srgbClr val="1E4E79"/>
                </a:solidFill>
                <a:latin typeface="Century Gothic"/>
                <a:ea typeface="Century Gothic"/>
                <a:cs typeface="Century Gothic"/>
                <a:sym typeface="Century Gothic"/>
              </a:rPr>
              <a:t>/ </a:t>
            </a:r>
            <a:r>
              <a:rPr lang="en-GB" sz="3600" b="0" i="0" u="none" strike="noStrike" cap="none">
                <a:solidFill>
                  <a:srgbClr val="1E4E79"/>
                </a:solidFill>
                <a:latin typeface="Century Gothic"/>
                <a:ea typeface="Century Gothic"/>
                <a:cs typeface="Century Gothic"/>
                <a:sym typeface="Century Gothic"/>
              </a:rPr>
              <a:t>am eating</a:t>
            </a:r>
            <a:endParaRPr dirty="0"/>
          </a:p>
        </p:txBody>
      </p:sp>
      <p:sp>
        <p:nvSpPr>
          <p:cNvPr id="10" name="Google Shape;365;p43">
            <a:extLst>
              <a:ext uri="{FF2B5EF4-FFF2-40B4-BE49-F238E27FC236}">
                <a16:creationId xmlns:a16="http://schemas.microsoft.com/office/drawing/2014/main" id="{2769C709-AD29-4D57-8DA7-F13F1CE4BA0B}"/>
              </a:ext>
            </a:extLst>
          </p:cNvPr>
          <p:cNvSpPr txBox="1"/>
          <p:nvPr/>
        </p:nvSpPr>
        <p:spPr>
          <a:xfrm>
            <a:off x="5817006" y="2377487"/>
            <a:ext cx="4241394" cy="646290"/>
          </a:xfrm>
          <a:prstGeom prst="rect">
            <a:avLst/>
          </a:prstGeom>
          <a:solidFill>
            <a:schemeClr val="lt1"/>
          </a:solidFill>
          <a:ln>
            <a:solidFill>
              <a:schemeClr val="bg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he eats / is eating</a:t>
            </a:r>
            <a:endParaRPr dirty="0"/>
          </a:p>
        </p:txBody>
      </p:sp>
      <p:sp>
        <p:nvSpPr>
          <p:cNvPr id="13" name="Google Shape;368;p43">
            <a:extLst>
              <a:ext uri="{FF2B5EF4-FFF2-40B4-BE49-F238E27FC236}">
                <a16:creationId xmlns:a16="http://schemas.microsoft.com/office/drawing/2014/main" id="{5A4F51A2-260A-4979-A2E4-258B4F195764}"/>
              </a:ext>
            </a:extLst>
          </p:cNvPr>
          <p:cNvSpPr txBox="1"/>
          <p:nvPr/>
        </p:nvSpPr>
        <p:spPr>
          <a:xfrm>
            <a:off x="5817006" y="1781680"/>
            <a:ext cx="4915162"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you eat / are eating</a:t>
            </a:r>
            <a:endParaRPr dirty="0"/>
          </a:p>
        </p:txBody>
      </p:sp>
      <p:sp>
        <p:nvSpPr>
          <p:cNvPr id="14" name="Google Shape;367;p43">
            <a:extLst>
              <a:ext uri="{FF2B5EF4-FFF2-40B4-BE49-F238E27FC236}">
                <a16:creationId xmlns:a16="http://schemas.microsoft.com/office/drawing/2014/main" id="{8088A509-BC33-424E-A830-7EE13DA7CA75}"/>
              </a:ext>
            </a:extLst>
          </p:cNvPr>
          <p:cNvSpPr txBox="1"/>
          <p:nvPr/>
        </p:nvSpPr>
        <p:spPr>
          <a:xfrm>
            <a:off x="1508760" y="1169831"/>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dirty="0">
                <a:solidFill>
                  <a:schemeClr val="accent1">
                    <a:lumMod val="50000"/>
                  </a:schemeClr>
                </a:solidFill>
                <a:latin typeface="Century Gothic"/>
                <a:ea typeface="Century Gothic"/>
                <a:cs typeface="Century Gothic"/>
                <a:sym typeface="Century Gothic"/>
              </a:rPr>
              <a:t>je</a:t>
            </a:r>
            <a:r>
              <a:rPr lang="en-GB" sz="3600" i="0" u="none" strike="noStrike" cap="none" dirty="0">
                <a:solidFill>
                  <a:schemeClr val="accent2"/>
                </a:solidFill>
                <a:latin typeface="Century Gothic"/>
                <a:ea typeface="Century Gothic"/>
                <a:cs typeface="Century Gothic"/>
                <a:sym typeface="Century Gothic"/>
              </a:rPr>
              <a:t> </a:t>
            </a:r>
            <a:r>
              <a:rPr lang="en-GB" sz="3600" i="0" u="none" strike="noStrike" cap="none" dirty="0">
                <a:solidFill>
                  <a:srgbClr val="115076"/>
                </a:solidFill>
                <a:latin typeface="Century Gothic"/>
                <a:ea typeface="Century Gothic"/>
                <a:cs typeface="Century Gothic"/>
                <a:sym typeface="Century Gothic"/>
              </a:rPr>
              <a:t>mang</a:t>
            </a:r>
            <a:r>
              <a:rPr lang="en-GB" sz="3600" i="0" u="none" strike="noStrike" cap="none" dirty="0">
                <a:solidFill>
                  <a:schemeClr val="accent2"/>
                </a:solidFill>
                <a:latin typeface="Century Gothic"/>
                <a:ea typeface="Century Gothic"/>
                <a:cs typeface="Century Gothic"/>
                <a:sym typeface="Century Gothic"/>
              </a:rPr>
              <a:t>e</a:t>
            </a:r>
            <a:endParaRPr sz="3600" i="0" u="none" strike="noStrike" cap="none" dirty="0">
              <a:solidFill>
                <a:schemeClr val="accent2"/>
              </a:solidFill>
              <a:latin typeface="Century Gothic"/>
              <a:ea typeface="Century Gothic"/>
              <a:cs typeface="Century Gothic"/>
              <a:sym typeface="Century Gothic"/>
            </a:endParaRPr>
          </a:p>
        </p:txBody>
      </p:sp>
      <p:sp>
        <p:nvSpPr>
          <p:cNvPr id="15" name="Google Shape;367;p43">
            <a:extLst>
              <a:ext uri="{FF2B5EF4-FFF2-40B4-BE49-F238E27FC236}">
                <a16:creationId xmlns:a16="http://schemas.microsoft.com/office/drawing/2014/main" id="{4139E8DE-7701-4381-B040-15B90767AA1C}"/>
              </a:ext>
            </a:extLst>
          </p:cNvPr>
          <p:cNvSpPr txBox="1"/>
          <p:nvPr/>
        </p:nvSpPr>
        <p:spPr>
          <a:xfrm>
            <a:off x="1508760" y="2375909"/>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err="1">
                <a:solidFill>
                  <a:schemeClr val="accent1">
                    <a:lumMod val="50000"/>
                  </a:schemeClr>
                </a:solidFill>
                <a:latin typeface="Century Gothic"/>
                <a:ea typeface="Century Gothic"/>
                <a:cs typeface="Century Gothic"/>
                <a:sym typeface="Century Gothic"/>
              </a:rPr>
              <a:t>il</a:t>
            </a:r>
            <a:r>
              <a:rPr lang="en-GB" sz="3600" i="0" u="none" strike="noStrike" cap="none">
                <a:solidFill>
                  <a:schemeClr val="accent1">
                    <a:lumMod val="50000"/>
                  </a:schemeClr>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a:t>
            </a:r>
            <a:endParaRPr sz="3600" i="0" u="none" strike="noStrike" cap="none" dirty="0">
              <a:solidFill>
                <a:schemeClr val="accent2"/>
              </a:solidFill>
              <a:latin typeface="Century Gothic"/>
              <a:ea typeface="Century Gothic"/>
              <a:cs typeface="Century Gothic"/>
              <a:sym typeface="Century Gothic"/>
            </a:endParaRPr>
          </a:p>
        </p:txBody>
      </p:sp>
      <p:sp>
        <p:nvSpPr>
          <p:cNvPr id="16" name="Google Shape;367;p43">
            <a:extLst>
              <a:ext uri="{FF2B5EF4-FFF2-40B4-BE49-F238E27FC236}">
                <a16:creationId xmlns:a16="http://schemas.microsoft.com/office/drawing/2014/main" id="{CC791603-03FE-487D-9BED-89C01BEEB96C}"/>
              </a:ext>
            </a:extLst>
          </p:cNvPr>
          <p:cNvSpPr txBox="1"/>
          <p:nvPr/>
        </p:nvSpPr>
        <p:spPr>
          <a:xfrm>
            <a:off x="1508759" y="1780891"/>
            <a:ext cx="2598019"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err="1">
                <a:solidFill>
                  <a:schemeClr val="accent1">
                    <a:lumMod val="50000"/>
                  </a:schemeClr>
                </a:solidFill>
                <a:latin typeface="Century Gothic"/>
                <a:ea typeface="Century Gothic"/>
                <a:cs typeface="Century Gothic"/>
                <a:sym typeface="Century Gothic"/>
              </a:rPr>
              <a:t>tu</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es</a:t>
            </a:r>
            <a:endParaRPr sz="3600" i="0" u="none" strike="noStrike" cap="none" dirty="0">
              <a:solidFill>
                <a:schemeClr val="accent2"/>
              </a:solidFill>
              <a:latin typeface="Century Gothic"/>
              <a:ea typeface="Century Gothic"/>
              <a:cs typeface="Century Gothic"/>
              <a:sym typeface="Century Gothic"/>
            </a:endParaRPr>
          </a:p>
        </p:txBody>
      </p:sp>
      <p:sp>
        <p:nvSpPr>
          <p:cNvPr id="18" name="Google Shape;365;p43">
            <a:extLst>
              <a:ext uri="{FF2B5EF4-FFF2-40B4-BE49-F238E27FC236}">
                <a16:creationId xmlns:a16="http://schemas.microsoft.com/office/drawing/2014/main" id="{B8233FC7-D0FA-4C73-A009-E4A7831C6A87}"/>
              </a:ext>
            </a:extLst>
          </p:cNvPr>
          <p:cNvSpPr txBox="1"/>
          <p:nvPr/>
        </p:nvSpPr>
        <p:spPr>
          <a:xfrm>
            <a:off x="5817006" y="2989337"/>
            <a:ext cx="4403488"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she eats / is eating</a:t>
            </a:r>
            <a:endParaRPr dirty="0"/>
          </a:p>
        </p:txBody>
      </p:sp>
      <p:sp>
        <p:nvSpPr>
          <p:cNvPr id="19" name="Google Shape;367;p43">
            <a:extLst>
              <a:ext uri="{FF2B5EF4-FFF2-40B4-BE49-F238E27FC236}">
                <a16:creationId xmlns:a16="http://schemas.microsoft.com/office/drawing/2014/main" id="{052769B1-F2E2-4073-9A84-BA82CA3FC277}"/>
              </a:ext>
            </a:extLst>
          </p:cNvPr>
          <p:cNvSpPr txBox="1"/>
          <p:nvPr/>
        </p:nvSpPr>
        <p:spPr>
          <a:xfrm>
            <a:off x="1508760" y="2986969"/>
            <a:ext cx="27423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err="1">
                <a:solidFill>
                  <a:schemeClr val="accent1">
                    <a:lumMod val="50000"/>
                  </a:schemeClr>
                </a:solidFill>
                <a:latin typeface="Century Gothic"/>
                <a:ea typeface="Century Gothic"/>
                <a:cs typeface="Century Gothic"/>
                <a:sym typeface="Century Gothic"/>
              </a:rPr>
              <a:t>elle</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a:t>
            </a:r>
            <a:endParaRPr sz="3600" i="0" u="none" strike="noStrike" cap="none" dirty="0">
              <a:solidFill>
                <a:schemeClr val="accent2"/>
              </a:solidFill>
              <a:latin typeface="Century Gothic"/>
              <a:ea typeface="Century Gothic"/>
              <a:cs typeface="Century Gothic"/>
              <a:sym typeface="Century Gothic"/>
            </a:endParaRPr>
          </a:p>
        </p:txBody>
      </p:sp>
      <p:sp>
        <p:nvSpPr>
          <p:cNvPr id="17" name="Google Shape;363;p43">
            <a:extLst>
              <a:ext uri="{FF2B5EF4-FFF2-40B4-BE49-F238E27FC236}">
                <a16:creationId xmlns:a16="http://schemas.microsoft.com/office/drawing/2014/main" id="{758DEFFF-78B8-44C8-931C-9A13270B393D}"/>
              </a:ext>
            </a:extLst>
          </p:cNvPr>
          <p:cNvSpPr txBox="1"/>
          <p:nvPr/>
        </p:nvSpPr>
        <p:spPr>
          <a:xfrm>
            <a:off x="5817006" y="3664378"/>
            <a:ext cx="456223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we eat / are eating</a:t>
            </a:r>
            <a:endParaRPr dirty="0"/>
          </a:p>
        </p:txBody>
      </p:sp>
      <p:sp>
        <p:nvSpPr>
          <p:cNvPr id="20" name="Google Shape;365;p43">
            <a:extLst>
              <a:ext uri="{FF2B5EF4-FFF2-40B4-BE49-F238E27FC236}">
                <a16:creationId xmlns:a16="http://schemas.microsoft.com/office/drawing/2014/main" id="{2769C709-AD29-4D57-8DA7-F13F1CE4BA0B}"/>
              </a:ext>
            </a:extLst>
          </p:cNvPr>
          <p:cNvSpPr txBox="1"/>
          <p:nvPr/>
        </p:nvSpPr>
        <p:spPr>
          <a:xfrm>
            <a:off x="5817006" y="5016412"/>
            <a:ext cx="5829562"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they (m) eat / are eating</a:t>
            </a:r>
            <a:endParaRPr dirty="0"/>
          </a:p>
        </p:txBody>
      </p:sp>
      <p:sp>
        <p:nvSpPr>
          <p:cNvPr id="21" name="Google Shape;368;p43">
            <a:extLst>
              <a:ext uri="{FF2B5EF4-FFF2-40B4-BE49-F238E27FC236}">
                <a16:creationId xmlns:a16="http://schemas.microsoft.com/office/drawing/2014/main" id="{5A4F51A2-260A-4979-A2E4-258B4F195764}"/>
              </a:ext>
            </a:extLst>
          </p:cNvPr>
          <p:cNvSpPr txBox="1"/>
          <p:nvPr/>
        </p:nvSpPr>
        <p:spPr>
          <a:xfrm>
            <a:off x="5817005" y="4292269"/>
            <a:ext cx="4722657" cy="64629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a:solidFill>
                  <a:srgbClr val="1E4E79"/>
                </a:solidFill>
                <a:latin typeface="Century Gothic"/>
                <a:ea typeface="Century Gothic"/>
                <a:cs typeface="Century Gothic"/>
                <a:sym typeface="Century Gothic"/>
              </a:rPr>
              <a:t>you eat </a:t>
            </a:r>
            <a:r>
              <a:rPr lang="en-GB" sz="3600" b="0" i="0" u="none" strike="noStrike" cap="none" dirty="0">
                <a:solidFill>
                  <a:srgbClr val="1E4E79"/>
                </a:solidFill>
                <a:latin typeface="Century Gothic"/>
                <a:ea typeface="Century Gothic"/>
                <a:cs typeface="Century Gothic"/>
                <a:sym typeface="Century Gothic"/>
              </a:rPr>
              <a:t>/ </a:t>
            </a:r>
            <a:r>
              <a:rPr lang="en-GB" sz="3600" b="0" i="0" u="none" strike="noStrike" cap="none">
                <a:solidFill>
                  <a:srgbClr val="1E4E79"/>
                </a:solidFill>
                <a:latin typeface="Century Gothic"/>
                <a:ea typeface="Century Gothic"/>
                <a:cs typeface="Century Gothic"/>
                <a:sym typeface="Century Gothic"/>
              </a:rPr>
              <a:t>are eating</a:t>
            </a:r>
            <a:endParaRPr dirty="0"/>
          </a:p>
        </p:txBody>
      </p:sp>
      <p:sp>
        <p:nvSpPr>
          <p:cNvPr id="22" name="Google Shape;367;p43">
            <a:extLst>
              <a:ext uri="{FF2B5EF4-FFF2-40B4-BE49-F238E27FC236}">
                <a16:creationId xmlns:a16="http://schemas.microsoft.com/office/drawing/2014/main" id="{8088A509-BC33-424E-A830-7EE13DA7CA75}"/>
              </a:ext>
            </a:extLst>
          </p:cNvPr>
          <p:cNvSpPr txBox="1"/>
          <p:nvPr/>
        </p:nvSpPr>
        <p:spPr>
          <a:xfrm>
            <a:off x="1491916" y="3664378"/>
            <a:ext cx="4027370"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nous</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b="1" i="0" u="none" strike="noStrike" cap="none">
                <a:solidFill>
                  <a:srgbClr val="115076"/>
                </a:solidFill>
                <a:latin typeface="Century Gothic"/>
                <a:ea typeface="Century Gothic"/>
                <a:cs typeface="Century Gothic"/>
                <a:sym typeface="Century Gothic"/>
              </a:rPr>
              <a:t>e</a:t>
            </a:r>
            <a:r>
              <a:rPr lang="en-GB" sz="3600" i="0" u="none" strike="noStrike" cap="none">
                <a:solidFill>
                  <a:schemeClr val="accent2"/>
                </a:solidFill>
                <a:latin typeface="Century Gothic"/>
                <a:ea typeface="Century Gothic"/>
                <a:cs typeface="Century Gothic"/>
                <a:sym typeface="Century Gothic"/>
              </a:rPr>
              <a:t>ons</a:t>
            </a:r>
            <a:endParaRPr sz="3600" i="0" u="none" strike="noStrike" cap="none" dirty="0">
              <a:solidFill>
                <a:schemeClr val="accent2"/>
              </a:solidFill>
              <a:latin typeface="Century Gothic"/>
              <a:ea typeface="Century Gothic"/>
              <a:cs typeface="Century Gothic"/>
              <a:sym typeface="Century Gothic"/>
            </a:endParaRPr>
          </a:p>
        </p:txBody>
      </p:sp>
      <p:sp>
        <p:nvSpPr>
          <p:cNvPr id="23" name="Google Shape;367;p43">
            <a:extLst>
              <a:ext uri="{FF2B5EF4-FFF2-40B4-BE49-F238E27FC236}">
                <a16:creationId xmlns:a16="http://schemas.microsoft.com/office/drawing/2014/main" id="{4139E8DE-7701-4381-B040-15B90767AA1C}"/>
              </a:ext>
            </a:extLst>
          </p:cNvPr>
          <p:cNvSpPr txBox="1"/>
          <p:nvPr/>
        </p:nvSpPr>
        <p:spPr>
          <a:xfrm>
            <a:off x="1508760" y="5014834"/>
            <a:ext cx="3047198"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ils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ent</a:t>
            </a:r>
            <a:endParaRPr sz="3600" i="0" u="none" strike="noStrike" cap="none" dirty="0">
              <a:solidFill>
                <a:schemeClr val="accent2"/>
              </a:solidFill>
              <a:latin typeface="Century Gothic"/>
              <a:ea typeface="Century Gothic"/>
              <a:cs typeface="Century Gothic"/>
              <a:sym typeface="Century Gothic"/>
            </a:endParaRPr>
          </a:p>
        </p:txBody>
      </p:sp>
      <p:sp>
        <p:nvSpPr>
          <p:cNvPr id="24" name="Google Shape;367;p43">
            <a:extLst>
              <a:ext uri="{FF2B5EF4-FFF2-40B4-BE49-F238E27FC236}">
                <a16:creationId xmlns:a16="http://schemas.microsoft.com/office/drawing/2014/main" id="{CC791603-03FE-487D-9BED-89C01BEEB96C}"/>
              </a:ext>
            </a:extLst>
          </p:cNvPr>
          <p:cNvSpPr txBox="1"/>
          <p:nvPr/>
        </p:nvSpPr>
        <p:spPr>
          <a:xfrm>
            <a:off x="1508759" y="4291480"/>
            <a:ext cx="338408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vous</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ez</a:t>
            </a:r>
            <a:endParaRPr sz="3600" i="0" u="none" strike="noStrike" cap="none" dirty="0">
              <a:solidFill>
                <a:schemeClr val="accent2"/>
              </a:solidFill>
              <a:latin typeface="Century Gothic"/>
              <a:ea typeface="Century Gothic"/>
              <a:cs typeface="Century Gothic"/>
              <a:sym typeface="Century Gothic"/>
            </a:endParaRPr>
          </a:p>
        </p:txBody>
      </p:sp>
      <p:sp>
        <p:nvSpPr>
          <p:cNvPr id="25" name="Google Shape;365;p43">
            <a:extLst>
              <a:ext uri="{FF2B5EF4-FFF2-40B4-BE49-F238E27FC236}">
                <a16:creationId xmlns:a16="http://schemas.microsoft.com/office/drawing/2014/main" id="{B8233FC7-D0FA-4C73-A009-E4A7831C6A87}"/>
              </a:ext>
            </a:extLst>
          </p:cNvPr>
          <p:cNvSpPr txBox="1"/>
          <p:nvPr/>
        </p:nvSpPr>
        <p:spPr>
          <a:xfrm>
            <a:off x="5817006" y="5628262"/>
            <a:ext cx="5829562" cy="646290"/>
          </a:xfrm>
          <a:prstGeom prst="rect">
            <a:avLst/>
          </a:prstGeom>
          <a:solidFill>
            <a:schemeClr val="lt1"/>
          </a:solidFill>
          <a:ln>
            <a:noFill/>
          </a:ln>
        </p:spPr>
        <p:txBody>
          <a:bodyPr spcFirstLastPara="1" wrap="square" lIns="91425" tIns="45700" rIns="91425" bIns="45700" anchor="t" anchorCtr="0">
            <a:spAutoFit/>
          </a:bodyPr>
          <a:lstStyle/>
          <a:p>
            <a:pPr lvl="0"/>
            <a:r>
              <a:rPr lang="en-GB" sz="3600">
                <a:solidFill>
                  <a:srgbClr val="1E4E79"/>
                </a:solidFill>
                <a:ea typeface="Century Gothic"/>
                <a:cs typeface="Century Gothic"/>
                <a:sym typeface="Century Gothic"/>
              </a:rPr>
              <a:t>they (f) eat / are eating</a:t>
            </a:r>
            <a:endParaRPr lang="en-GB" sz="3600" dirty="0"/>
          </a:p>
        </p:txBody>
      </p:sp>
      <p:sp>
        <p:nvSpPr>
          <p:cNvPr id="26" name="Google Shape;367;p43">
            <a:extLst>
              <a:ext uri="{FF2B5EF4-FFF2-40B4-BE49-F238E27FC236}">
                <a16:creationId xmlns:a16="http://schemas.microsoft.com/office/drawing/2014/main" id="{052769B1-F2E2-4073-9A84-BA82CA3FC277}"/>
              </a:ext>
            </a:extLst>
          </p:cNvPr>
          <p:cNvSpPr txBox="1"/>
          <p:nvPr/>
        </p:nvSpPr>
        <p:spPr>
          <a:xfrm>
            <a:off x="1508760" y="5625894"/>
            <a:ext cx="3384082"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i="0" u="none" strike="noStrike" cap="none">
                <a:solidFill>
                  <a:schemeClr val="accent1">
                    <a:lumMod val="50000"/>
                  </a:schemeClr>
                </a:solidFill>
                <a:latin typeface="Century Gothic"/>
                <a:ea typeface="Century Gothic"/>
                <a:cs typeface="Century Gothic"/>
                <a:sym typeface="Century Gothic"/>
              </a:rPr>
              <a:t>elles</a:t>
            </a:r>
            <a:r>
              <a:rPr lang="en-GB" sz="3600" i="0" u="none" strike="noStrike" cap="none">
                <a:solidFill>
                  <a:schemeClr val="accent2"/>
                </a:solidFill>
                <a:latin typeface="Century Gothic"/>
                <a:ea typeface="Century Gothic"/>
                <a:cs typeface="Century Gothic"/>
                <a:sym typeface="Century Gothic"/>
              </a:rPr>
              <a:t> </a:t>
            </a:r>
            <a:r>
              <a:rPr lang="en-GB" sz="3600" i="0" u="none" strike="noStrike" cap="none">
                <a:solidFill>
                  <a:srgbClr val="115076"/>
                </a:solidFill>
                <a:latin typeface="Century Gothic"/>
                <a:ea typeface="Century Gothic"/>
                <a:cs typeface="Century Gothic"/>
                <a:sym typeface="Century Gothic"/>
              </a:rPr>
              <a:t>mang</a:t>
            </a:r>
            <a:r>
              <a:rPr lang="en-GB" sz="3600" i="0" u="none" strike="noStrike" cap="none">
                <a:solidFill>
                  <a:schemeClr val="accent2"/>
                </a:solidFill>
                <a:latin typeface="Century Gothic"/>
                <a:ea typeface="Century Gothic"/>
                <a:cs typeface="Century Gothic"/>
                <a:sym typeface="Century Gothic"/>
              </a:rPr>
              <a:t>ent</a:t>
            </a:r>
            <a:endParaRPr sz="3600" i="0" u="none" strike="noStrike" cap="none" dirty="0">
              <a:solidFill>
                <a:schemeClr val="accent2"/>
              </a:solidFill>
              <a:latin typeface="Century Gothic"/>
              <a:ea typeface="Century Gothic"/>
              <a:cs typeface="Century Gothic"/>
              <a:sym typeface="Century Gothic"/>
            </a:endParaRPr>
          </a:p>
        </p:txBody>
      </p:sp>
      <p:sp>
        <p:nvSpPr>
          <p:cNvPr id="2" name="Rounded Rectangular Callout 1"/>
          <p:cNvSpPr/>
          <p:nvPr/>
        </p:nvSpPr>
        <p:spPr>
          <a:xfrm>
            <a:off x="3517199" y="1910802"/>
            <a:ext cx="2341313" cy="1611256"/>
          </a:xfrm>
          <a:prstGeom prst="wedgeRoundRectCallout">
            <a:avLst/>
          </a:prstGeom>
          <a:solidFill>
            <a:srgbClr val="115076"/>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Note that verbs whose stem ends in –g add an </a:t>
            </a:r>
            <a:r>
              <a:rPr lang="en-GB" b="1"/>
              <a:t>–e</a:t>
            </a:r>
            <a:r>
              <a:rPr lang="en-GB"/>
              <a:t> before the </a:t>
            </a:r>
            <a:r>
              <a:rPr lang="en-GB" i="1"/>
              <a:t>nous</a:t>
            </a:r>
            <a:r>
              <a:rPr lang="en-GB"/>
              <a:t> form ending!</a:t>
            </a:r>
          </a:p>
        </p:txBody>
      </p:sp>
    </p:spTree>
    <p:extLst>
      <p:ext uri="{BB962C8B-B14F-4D97-AF65-F5344CB8AC3E}">
        <p14:creationId xmlns:p14="http://schemas.microsoft.com/office/powerpoint/2010/main" val="273061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P spid="15" grpId="0" animBg="1"/>
      <p:bldP spid="16" grpId="0" animBg="1"/>
      <p:bldP spid="18" grpId="0" animBg="1"/>
      <p:bldP spid="19" grpId="0" animBg="1"/>
      <p:bldP spid="17" grpId="0" animBg="1"/>
      <p:bldP spid="20" grpId="0" animBg="1"/>
      <p:bldP spid="21" grpId="0" animBg="1"/>
      <p:bldP spid="22" grpId="0" animBg="1"/>
      <p:bldP spid="23" grpId="0" animBg="1"/>
      <p:bldP spid="24" grpId="0" animBg="1"/>
      <p:bldP spid="25" grpId="0" animBg="1"/>
      <p:bldP spid="26" grpId="0" animBg="1"/>
      <p:bldP spid="2"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4941</TotalTime>
  <Words>7247</Words>
  <Application>Microsoft Macintosh PowerPoint</Application>
  <PresentationFormat>Widescreen</PresentationFormat>
  <Paragraphs>1047</Paragraphs>
  <Slides>42</Slides>
  <Notes>42</Notes>
  <HiddenSlides>0</HiddenSlides>
  <MMClips>2</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42</vt:i4>
      </vt:variant>
    </vt:vector>
  </HeadingPairs>
  <TitlesOfParts>
    <vt:vector size="51" baseType="lpstr">
      <vt:lpstr>Arial</vt:lpstr>
      <vt:lpstr>Calibri</vt:lpstr>
      <vt:lpstr>Century Gothic</vt:lpstr>
      <vt:lpstr>French Script MT</vt:lpstr>
      <vt:lpstr>Tw Cen MT</vt:lpstr>
      <vt:lpstr>1_Office Theme</vt:lpstr>
      <vt:lpstr>NCELP Theme</vt:lpstr>
      <vt:lpstr>2_Office Theme</vt:lpstr>
      <vt:lpstr>5_Office Theme</vt:lpstr>
      <vt:lpstr>What happens and doesn’t happen </vt:lpstr>
      <vt:lpstr>um/un</vt:lpstr>
      <vt:lpstr>um/un</vt:lpstr>
      <vt:lpstr>um/un</vt:lpstr>
      <vt:lpstr>um/un</vt:lpstr>
      <vt:lpstr>um/un</vt:lpstr>
      <vt:lpstr>um/un</vt:lpstr>
      <vt:lpstr>Phonétique</vt:lpstr>
      <vt:lpstr>Reminder: -ER verbs</vt:lpstr>
      <vt:lpstr>Bataille navalle (A)</vt:lpstr>
      <vt:lpstr>Bataille navalle (B)</vt:lpstr>
      <vt:lpstr>Partenaire A</vt:lpstr>
      <vt:lpstr>Partenaire B</vt:lpstr>
      <vt:lpstr>Le verbe et ses prépositions </vt:lpstr>
      <vt:lpstr>Au, à la, à l’ ou aux ?</vt:lpstr>
      <vt:lpstr>C’est quel verbe ?</vt:lpstr>
      <vt:lpstr>Grammaire</vt:lpstr>
      <vt:lpstr>Les jours d’école</vt:lpstr>
      <vt:lpstr>Les jours d’école</vt:lpstr>
      <vt:lpstr>Grammaire</vt:lpstr>
      <vt:lpstr>Traduction possible [1]</vt:lpstr>
      <vt:lpstr>Traduction possible [2]</vt:lpstr>
      <vt:lpstr>À toi !</vt:lpstr>
      <vt:lpstr>What happens and doesn’t happen </vt:lpstr>
      <vt:lpstr>Phonétique  </vt:lpstr>
      <vt:lpstr>Phonétique  </vt:lpstr>
      <vt:lpstr>Vocabulaire</vt:lpstr>
      <vt:lpstr>Vocabulaire</vt:lpstr>
      <vt:lpstr>Comment poser une question ? </vt:lpstr>
      <vt:lpstr>Comment poser une question ? </vt:lpstr>
      <vt:lpstr>Comment poser une question ? </vt:lpstr>
      <vt:lpstr>Comment poser une question ? </vt:lpstr>
      <vt:lpstr>Quelle est la réponse correcte ?</vt:lpstr>
      <vt:lpstr>Quelle est la réponse correcte ?</vt:lpstr>
      <vt:lpstr>Un SMS à Abdel</vt:lpstr>
      <vt:lpstr>Un message sur la boîte vocale</vt:lpstr>
      <vt:lpstr>On cherche de l’information</vt:lpstr>
      <vt:lpstr>Négation</vt:lpstr>
      <vt:lpstr>Grammaire</vt:lpstr>
      <vt:lpstr>Puissance 4! (Connect 4)</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826</cp:revision>
  <dcterms:created xsi:type="dcterms:W3CDTF">2020-06-12T14:19:03Z</dcterms:created>
  <dcterms:modified xsi:type="dcterms:W3CDTF">2021-07-09T12:53:47Z</dcterms:modified>
</cp:coreProperties>
</file>