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Lst>
  <p:notesMasterIdLst>
    <p:notesMasterId r:id="rId34"/>
  </p:notesMasterIdLst>
  <p:sldIdLst>
    <p:sldId id="259" r:id="rId4"/>
    <p:sldId id="701" r:id="rId5"/>
    <p:sldId id="687" r:id="rId6"/>
    <p:sldId id="670" r:id="rId7"/>
    <p:sldId id="680" r:id="rId8"/>
    <p:sldId id="681" r:id="rId9"/>
    <p:sldId id="702" r:id="rId10"/>
    <p:sldId id="616" r:id="rId11"/>
    <p:sldId id="689" r:id="rId12"/>
    <p:sldId id="686" r:id="rId13"/>
    <p:sldId id="617" r:id="rId14"/>
    <p:sldId id="690" r:id="rId15"/>
    <p:sldId id="684" r:id="rId16"/>
    <p:sldId id="699" r:id="rId17"/>
    <p:sldId id="700" r:id="rId18"/>
    <p:sldId id="688" r:id="rId19"/>
    <p:sldId id="281" r:id="rId20"/>
    <p:sldId id="274" r:id="rId21"/>
    <p:sldId id="710" r:id="rId22"/>
    <p:sldId id="709" r:id="rId23"/>
    <p:sldId id="706" r:id="rId24"/>
    <p:sldId id="275" r:id="rId25"/>
    <p:sldId id="708" r:id="rId26"/>
    <p:sldId id="712" r:id="rId27"/>
    <p:sldId id="707" r:id="rId28"/>
    <p:sldId id="711" r:id="rId29"/>
    <p:sldId id="713" r:id="rId30"/>
    <p:sldId id="276" r:id="rId31"/>
    <p:sldId id="647"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EBEFF7"/>
    <a:srgbClr val="115076"/>
    <a:srgbClr val="FA6500"/>
    <a:srgbClr val="FFF4E7"/>
    <a:srgbClr val="FFE8CB"/>
    <a:srgbClr val="422100"/>
    <a:srgbClr val="FFFF99"/>
    <a:srgbClr val="FFFF66"/>
    <a:srgbClr val="D1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64" autoAdjust="0"/>
    <p:restoredTop sz="93759" autoAdjust="0"/>
  </p:normalViewPr>
  <p:slideViewPr>
    <p:cSldViewPr snapToGrid="0">
      <p:cViewPr varScale="1">
        <p:scale>
          <a:sx n="108" d="100"/>
          <a:sy n="108" d="100"/>
        </p:scale>
        <p:origin x="272" y="41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01/12/2021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colnago?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unsplash.com/s/photos/boy?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colnago?utm_source=unsplash&amp;utm_medium=referral&amp;utm_content=creditCopyTex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unsplash.com/s/photos/boy?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 (with a focus on differently written SSC that sound the same – e.g. [f] and [v], and [</a:t>
            </a:r>
            <a:r>
              <a:rPr lang="en-GB" sz="1200" b="0" dirty="0" err="1"/>
              <a:t>ei</a:t>
            </a:r>
            <a:r>
              <a:rPr lang="en-GB" sz="1200" b="0" dirty="0"/>
              <a:t>] and [ai]).</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all persons; imperfect (</a:t>
            </a:r>
            <a:r>
              <a:rPr lang="en-GB" sz="1200" b="0" dirty="0" err="1"/>
              <a:t>hatte</a:t>
            </a:r>
            <a:r>
              <a:rPr lang="en-GB" sz="1200" b="0" dirty="0"/>
              <a:t>, war, es gab), </a:t>
            </a:r>
            <a:r>
              <a:rPr lang="en-GB" sz="1200" b="0" dirty="0" err="1"/>
              <a:t>früher</a:t>
            </a:r>
            <a:r>
              <a:rPr lang="en-GB" sz="1200" b="0" dirty="0"/>
              <a:t> (used to), WO3 conjunctions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Introduce: </a:t>
            </a:r>
            <a:r>
              <a:rPr lang="de-DE" sz="1200" b="0" i="0" u="none" strike="noStrike" kern="1200" cap="none" dirty="0">
                <a:solidFill>
                  <a:schemeClr val="tx1"/>
                </a:solidFill>
                <a:effectLst/>
                <a:latin typeface="+mn-lt"/>
                <a:ea typeface="Calibri"/>
                <a:cs typeface="Calibri"/>
                <a:sym typeface="Calibri"/>
              </a:rPr>
              <a:t>begonnen [251] verbracht [1391] verlassen [450] Bund [1127] DDR (Deutsche Demokratische Republik) [1348] Freiheit [814] Gegenwart [1932] Krieg [575] Unfall [1995] Vergangenheit [1196] Zukunft [469] einzig [343] eines Tages [N/A]</a:t>
            </a:r>
            <a:br>
              <a:rPr lang="de-DE" sz="1200" b="0" i="0" u="none" strike="noStrike" kern="1200" cap="none" dirty="0">
                <a:solidFill>
                  <a:schemeClr val="tx1"/>
                </a:solidFill>
                <a:effectLst/>
                <a:latin typeface="+mn-lt"/>
                <a:ea typeface="Calibri"/>
                <a:cs typeface="Calibri"/>
                <a:sym typeface="Calibri"/>
              </a:rPr>
            </a:br>
            <a:r>
              <a:rPr lang="en-GB" sz="1200" b="1" kern="1200" dirty="0">
                <a:solidFill>
                  <a:schemeClr val="tx1"/>
                </a:solidFill>
                <a:effectLst/>
                <a:latin typeface="+mn-lt"/>
                <a:ea typeface="+mn-ea"/>
                <a:cs typeface="+mn-cs"/>
              </a:rPr>
              <a:t>Revisit 9.1.1.4:  </a:t>
            </a:r>
            <a:r>
              <a:rPr lang="en-GB" sz="1200" kern="1200" dirty="0" err="1">
                <a:solidFill>
                  <a:schemeClr val="tx1"/>
                </a:solidFill>
                <a:effectLst/>
                <a:latin typeface="+mn-lt"/>
                <a:ea typeface="+mn-ea"/>
                <a:cs typeface="+mn-cs"/>
              </a:rPr>
              <a:t>bezahlen</a:t>
            </a:r>
            <a:r>
              <a:rPr lang="en-GB" sz="1200" kern="1200" dirty="0">
                <a:solidFill>
                  <a:schemeClr val="tx1"/>
                </a:solidFill>
                <a:effectLst/>
                <a:latin typeface="+mn-lt"/>
                <a:ea typeface="+mn-ea"/>
                <a:cs typeface="+mn-cs"/>
              </a:rPr>
              <a:t> [793] </a:t>
            </a:r>
            <a:r>
              <a:rPr lang="en-GB" sz="1200" kern="1200" dirty="0" err="1">
                <a:solidFill>
                  <a:schemeClr val="tx1"/>
                </a:solidFill>
                <a:effectLst/>
                <a:latin typeface="+mn-lt"/>
                <a:ea typeface="+mn-ea"/>
                <a:cs typeface="+mn-cs"/>
              </a:rPr>
              <a:t>Fahrzeug</a:t>
            </a:r>
            <a:r>
              <a:rPr lang="en-GB" sz="1200" kern="1200" dirty="0">
                <a:solidFill>
                  <a:schemeClr val="tx1"/>
                </a:solidFill>
                <a:effectLst/>
                <a:latin typeface="+mn-lt"/>
                <a:ea typeface="+mn-ea"/>
                <a:cs typeface="+mn-cs"/>
              </a:rPr>
              <a:t> [1721] </a:t>
            </a:r>
            <a:r>
              <a:rPr lang="en-GB" sz="1200" kern="1200" dirty="0" err="1">
                <a:solidFill>
                  <a:schemeClr val="tx1"/>
                </a:solidFill>
                <a:effectLst/>
                <a:latin typeface="+mn-lt"/>
                <a:ea typeface="+mn-ea"/>
                <a:cs typeface="+mn-cs"/>
              </a:rPr>
              <a:t>Figur</a:t>
            </a:r>
            <a:r>
              <a:rPr lang="en-GB" sz="1200" kern="1200" dirty="0">
                <a:solidFill>
                  <a:schemeClr val="tx1"/>
                </a:solidFill>
                <a:effectLst/>
                <a:latin typeface="+mn-lt"/>
                <a:ea typeface="+mn-ea"/>
                <a:cs typeface="+mn-cs"/>
              </a:rPr>
              <a:t> [1285] Himmel [889]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[2628] </a:t>
            </a:r>
            <a:r>
              <a:rPr lang="en-GB" sz="1200" kern="1200" dirty="0" err="1">
                <a:solidFill>
                  <a:schemeClr val="tx1"/>
                </a:solidFill>
                <a:effectLst/>
                <a:latin typeface="+mn-lt"/>
                <a:ea typeface="+mn-ea"/>
                <a:cs typeface="+mn-cs"/>
              </a:rPr>
              <a:t>Sonne</a:t>
            </a:r>
            <a:r>
              <a:rPr lang="en-GB" sz="1200" kern="1200" dirty="0">
                <a:solidFill>
                  <a:schemeClr val="tx1"/>
                </a:solidFill>
                <a:effectLst/>
                <a:latin typeface="+mn-lt"/>
                <a:ea typeface="+mn-ea"/>
                <a:cs typeface="+mn-cs"/>
              </a:rPr>
              <a:t> [865] </a:t>
            </a:r>
            <a:r>
              <a:rPr lang="en-GB" sz="1200" kern="1200" dirty="0" err="1">
                <a:solidFill>
                  <a:schemeClr val="tx1"/>
                </a:solidFill>
                <a:effectLst/>
                <a:latin typeface="+mn-lt"/>
                <a:ea typeface="+mn-ea"/>
                <a:cs typeface="+mn-cs"/>
              </a:rPr>
              <a:t>Staat</a:t>
            </a:r>
            <a:r>
              <a:rPr lang="en-GB" sz="1200" kern="1200" dirty="0">
                <a:solidFill>
                  <a:schemeClr val="tx1"/>
                </a:solidFill>
                <a:effectLst/>
                <a:latin typeface="+mn-lt"/>
                <a:ea typeface="+mn-ea"/>
                <a:cs typeface="+mn-cs"/>
              </a:rPr>
              <a:t> [337] </a:t>
            </a:r>
            <a:r>
              <a:rPr lang="en-GB" sz="1200" kern="1200" dirty="0" err="1">
                <a:solidFill>
                  <a:schemeClr val="tx1"/>
                </a:solidFill>
                <a:effectLst/>
                <a:latin typeface="+mn-lt"/>
                <a:ea typeface="+mn-ea"/>
                <a:cs typeface="+mn-cs"/>
              </a:rPr>
              <a:t>böse</a:t>
            </a:r>
            <a:r>
              <a:rPr lang="en-GB" sz="1200" kern="1200" dirty="0">
                <a:solidFill>
                  <a:schemeClr val="tx1"/>
                </a:solidFill>
                <a:effectLst/>
                <a:latin typeface="+mn-lt"/>
                <a:ea typeface="+mn-ea"/>
                <a:cs typeface="+mn-cs"/>
              </a:rPr>
              <a:t> [1229] bunt [1818] </a:t>
            </a:r>
            <a:r>
              <a:rPr lang="en-GB" sz="1200" kern="1200" dirty="0" err="1">
                <a:solidFill>
                  <a:schemeClr val="tx1"/>
                </a:solidFill>
                <a:effectLst/>
                <a:latin typeface="+mn-lt"/>
                <a:ea typeface="+mn-ea"/>
                <a:cs typeface="+mn-cs"/>
              </a:rPr>
              <a:t>hoch</a:t>
            </a:r>
            <a:r>
              <a:rPr lang="en-GB" sz="1200" kern="1200" dirty="0">
                <a:solidFill>
                  <a:schemeClr val="tx1"/>
                </a:solidFill>
                <a:effectLst/>
                <a:latin typeface="+mn-lt"/>
                <a:ea typeface="+mn-ea"/>
                <a:cs typeface="+mn-cs"/>
              </a:rPr>
              <a:t> [118] </a:t>
            </a:r>
            <a:r>
              <a:rPr lang="en-GB" sz="1200" kern="1200" dirty="0" err="1">
                <a:solidFill>
                  <a:schemeClr val="tx1"/>
                </a:solidFill>
                <a:effectLst/>
                <a:latin typeface="+mn-lt"/>
                <a:ea typeface="+mn-ea"/>
                <a:cs typeface="+mn-cs"/>
              </a:rPr>
              <a:t>offiziell</a:t>
            </a:r>
            <a:r>
              <a:rPr lang="en-GB" sz="1200" kern="1200" dirty="0">
                <a:solidFill>
                  <a:schemeClr val="tx1"/>
                </a:solidFill>
                <a:effectLst/>
                <a:latin typeface="+mn-lt"/>
                <a:ea typeface="+mn-ea"/>
                <a:cs typeface="+mn-cs"/>
              </a:rPr>
              <a:t> [1287] schwarz [474] </a:t>
            </a:r>
            <a:r>
              <a:rPr lang="en-GB" sz="1200" kern="1200" dirty="0" err="1">
                <a:solidFill>
                  <a:schemeClr val="tx1"/>
                </a:solidFill>
                <a:effectLst/>
                <a:latin typeface="+mn-lt"/>
                <a:ea typeface="+mn-ea"/>
                <a:cs typeface="+mn-cs"/>
              </a:rPr>
              <a:t>hinten</a:t>
            </a:r>
            <a:r>
              <a:rPr lang="en-GB" sz="1200" kern="1200" dirty="0">
                <a:solidFill>
                  <a:schemeClr val="tx1"/>
                </a:solidFill>
                <a:effectLst/>
                <a:latin typeface="+mn-lt"/>
                <a:ea typeface="+mn-ea"/>
                <a:cs typeface="+mn-cs"/>
              </a:rPr>
              <a:t> [1179] </a:t>
            </a:r>
            <a:r>
              <a:rPr lang="en-GB" sz="1200" kern="1200" dirty="0" err="1">
                <a:solidFill>
                  <a:schemeClr val="tx1"/>
                </a:solidFill>
                <a:effectLst/>
                <a:latin typeface="+mn-lt"/>
                <a:ea typeface="+mn-ea"/>
                <a:cs typeface="+mn-cs"/>
              </a:rPr>
              <a:t>vorne</a:t>
            </a:r>
            <a:r>
              <a:rPr lang="en-GB" sz="1200" kern="1200" dirty="0">
                <a:solidFill>
                  <a:schemeClr val="tx1"/>
                </a:solidFill>
                <a:effectLst/>
                <a:latin typeface="+mn-lt"/>
                <a:ea typeface="+mn-ea"/>
                <a:cs typeface="+mn-cs"/>
              </a:rPr>
              <a:t> [785]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Revisit 8.3.1.5: </a:t>
            </a:r>
            <a:r>
              <a:rPr lang="en-GB" sz="1200" kern="1200" dirty="0" err="1">
                <a:solidFill>
                  <a:schemeClr val="tx1"/>
                </a:solidFill>
                <a:effectLst/>
                <a:latin typeface="+mn-lt"/>
                <a:ea typeface="+mn-ea"/>
                <a:cs typeface="+mn-cs"/>
              </a:rPr>
              <a:t>beschreiben</a:t>
            </a:r>
            <a:r>
              <a:rPr lang="en-GB" sz="1200" kern="1200" dirty="0">
                <a:solidFill>
                  <a:schemeClr val="tx1"/>
                </a:solidFill>
                <a:effectLst/>
                <a:latin typeface="+mn-lt"/>
                <a:ea typeface="+mn-ea"/>
                <a:cs typeface="+mn-cs"/>
              </a:rPr>
              <a:t> [435] </a:t>
            </a:r>
            <a:r>
              <a:rPr lang="en-GB" sz="1200" kern="1200" dirty="0" err="1">
                <a:solidFill>
                  <a:schemeClr val="tx1"/>
                </a:solidFill>
                <a:effectLst/>
                <a:latin typeface="+mn-lt"/>
                <a:ea typeface="+mn-ea"/>
                <a:cs typeface="+mn-cs"/>
              </a:rPr>
              <a:t>wohin</a:t>
            </a:r>
            <a:r>
              <a:rPr lang="en-GB" sz="1200" kern="1200" dirty="0">
                <a:solidFill>
                  <a:schemeClr val="tx1"/>
                </a:solidFill>
                <a:effectLst/>
                <a:latin typeface="+mn-lt"/>
                <a:ea typeface="+mn-ea"/>
                <a:cs typeface="+mn-cs"/>
              </a:rPr>
              <a:t> [1811] </a:t>
            </a:r>
            <a:r>
              <a:rPr lang="en-GB" sz="1200" kern="1200" dirty="0" err="1">
                <a:solidFill>
                  <a:schemeClr val="tx1"/>
                </a:solidFill>
                <a:effectLst/>
                <a:latin typeface="+mn-lt"/>
                <a:ea typeface="+mn-ea"/>
                <a:cs typeface="+mn-cs"/>
              </a:rPr>
              <a:t>Beruf</a:t>
            </a:r>
            <a:r>
              <a:rPr lang="en-GB" sz="1200" kern="1200" dirty="0">
                <a:solidFill>
                  <a:schemeClr val="tx1"/>
                </a:solidFill>
                <a:effectLst/>
                <a:latin typeface="+mn-lt"/>
                <a:ea typeface="+mn-ea"/>
                <a:cs typeface="+mn-cs"/>
              </a:rPr>
              <a:t> [1036] Dame [702] </a:t>
            </a:r>
            <a:r>
              <a:rPr lang="en-GB" sz="1200" kern="1200" dirty="0" err="1">
                <a:solidFill>
                  <a:schemeClr val="tx1"/>
                </a:solidFill>
                <a:effectLst/>
                <a:latin typeface="+mn-lt"/>
                <a:ea typeface="+mn-ea"/>
                <a:cs typeface="+mn-cs"/>
              </a:rPr>
              <a:t>Foto</a:t>
            </a:r>
            <a:r>
              <a:rPr lang="en-GB" sz="1200" kern="1200" dirty="0">
                <a:solidFill>
                  <a:schemeClr val="tx1"/>
                </a:solidFill>
                <a:effectLst/>
                <a:latin typeface="+mn-lt"/>
                <a:ea typeface="+mn-ea"/>
                <a:cs typeface="+mn-cs"/>
              </a:rPr>
              <a:t> [633] </a:t>
            </a:r>
            <a:r>
              <a:rPr lang="en-GB" sz="1200" kern="1200" dirty="0" err="1">
                <a:solidFill>
                  <a:schemeClr val="tx1"/>
                </a:solidFill>
                <a:effectLst/>
                <a:latin typeface="+mn-lt"/>
                <a:ea typeface="+mn-ea"/>
                <a:cs typeface="+mn-cs"/>
              </a:rPr>
              <a:t>Nachbar</a:t>
            </a:r>
            <a:r>
              <a:rPr lang="en-GB" sz="1200" kern="1200" dirty="0">
                <a:solidFill>
                  <a:schemeClr val="tx1"/>
                </a:solidFill>
                <a:effectLst/>
                <a:latin typeface="+mn-lt"/>
                <a:ea typeface="+mn-ea"/>
                <a:cs typeface="+mn-cs"/>
              </a:rPr>
              <a:t> [1283] </a:t>
            </a:r>
            <a:r>
              <a:rPr lang="en-GB" sz="1200" kern="1200" dirty="0" err="1">
                <a:solidFill>
                  <a:schemeClr val="tx1"/>
                </a:solidFill>
                <a:effectLst/>
                <a:latin typeface="+mn-lt"/>
                <a:ea typeface="+mn-ea"/>
                <a:cs typeface="+mn-cs"/>
              </a:rPr>
              <a:t>Raum</a:t>
            </a:r>
            <a:r>
              <a:rPr lang="en-GB" sz="1200" kern="1200" dirty="0">
                <a:solidFill>
                  <a:schemeClr val="tx1"/>
                </a:solidFill>
                <a:effectLst/>
                <a:latin typeface="+mn-lt"/>
                <a:ea typeface="+mn-ea"/>
                <a:cs typeface="+mn-cs"/>
              </a:rPr>
              <a:t> [403] </a:t>
            </a:r>
            <a:r>
              <a:rPr lang="en-GB" sz="1200" kern="1200" dirty="0" err="1">
                <a:solidFill>
                  <a:schemeClr val="tx1"/>
                </a:solidFill>
                <a:effectLst/>
                <a:latin typeface="+mn-lt"/>
                <a:ea typeface="+mn-ea"/>
                <a:cs typeface="+mn-cs"/>
              </a:rPr>
              <a:t>Sachen</a:t>
            </a:r>
            <a:r>
              <a:rPr lang="en-GB" sz="1200" kern="1200" dirty="0">
                <a:solidFill>
                  <a:schemeClr val="tx1"/>
                </a:solidFill>
                <a:effectLst/>
                <a:latin typeface="+mn-lt"/>
                <a:ea typeface="+mn-ea"/>
                <a:cs typeface="+mn-cs"/>
              </a:rPr>
              <a:t> [318] Stoff [702] bester </a:t>
            </a:r>
            <a:r>
              <a:rPr lang="en-GB" sz="1200" kern="1200" dirty="0" err="1">
                <a:solidFill>
                  <a:schemeClr val="tx1"/>
                </a:solidFill>
                <a:effectLst/>
                <a:latin typeface="+mn-lt"/>
                <a:ea typeface="+mn-ea"/>
                <a:cs typeface="+mn-cs"/>
              </a:rPr>
              <a:t>beste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bestes</a:t>
            </a:r>
            <a:r>
              <a:rPr lang="en-GB" sz="1200" kern="1200" dirty="0">
                <a:solidFill>
                  <a:schemeClr val="tx1"/>
                </a:solidFill>
                <a:effectLst/>
                <a:latin typeface="+mn-lt"/>
                <a:ea typeface="+mn-ea"/>
                <a:cs typeface="+mn-cs"/>
              </a:rPr>
              <a:t> [314] </a:t>
            </a:r>
            <a:r>
              <a:rPr lang="en-GB" sz="1200" kern="1200" dirty="0" err="1">
                <a:solidFill>
                  <a:schemeClr val="tx1"/>
                </a:solidFill>
                <a:effectLst/>
                <a:latin typeface="+mn-lt"/>
                <a:ea typeface="+mn-ea"/>
                <a:cs typeface="+mn-cs"/>
              </a:rPr>
              <a:t>weiß</a:t>
            </a:r>
            <a:r>
              <a:rPr lang="en-GB" sz="1200" kern="1200" dirty="0">
                <a:solidFill>
                  <a:schemeClr val="tx1"/>
                </a:solidFill>
                <a:effectLst/>
                <a:latin typeface="+mn-lt"/>
                <a:ea typeface="+mn-ea"/>
                <a:cs typeface="+mn-cs"/>
              </a:rPr>
              <a:t> [472] </a:t>
            </a:r>
            <a:br>
              <a:rPr lang="en-US" sz="1200" kern="1200" dirty="0">
                <a:solidFill>
                  <a:schemeClr val="tx1"/>
                </a:solidFill>
                <a:effectLst/>
                <a:latin typeface="+mn-lt"/>
                <a:ea typeface="+mn-ea"/>
                <a:cs typeface="+mn-cs"/>
              </a:rPr>
            </a:b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THIS SLIDE</a:t>
            </a:r>
            <a:br>
              <a:rPr lang="en-GB" b="1" dirty="0"/>
            </a:br>
            <a:endParaRPr lang="en-GB" b="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Answers to Partner A questions</a:t>
            </a:r>
            <a:endParaRPr lang="en-GB" i="1" dirty="0"/>
          </a:p>
          <a:p>
            <a:br>
              <a:rPr lang="en-GB" dirty="0"/>
            </a:br>
            <a:r>
              <a:rPr lang="en-GB" b="1" dirty="0"/>
              <a:t>Procedure:</a:t>
            </a:r>
          </a:p>
          <a:p>
            <a:pPr marL="228600" indent="-228600">
              <a:buAutoNum type="arabicPeriod"/>
            </a:pPr>
            <a:r>
              <a:rPr lang="en-GB" b="0" dirty="0"/>
              <a:t>Elicit German questions from Partner A students.</a:t>
            </a:r>
          </a:p>
          <a:p>
            <a:pPr marL="228600" indent="-228600">
              <a:buAutoNum type="arabicPeriod"/>
            </a:pPr>
            <a:r>
              <a:rPr lang="en-GB" b="0" dirty="0"/>
              <a:t>Click to reveal translation of question to German.</a:t>
            </a:r>
          </a:p>
          <a:p>
            <a:pPr marL="228600" indent="-228600">
              <a:buAutoNum type="arabicPeriod"/>
            </a:pPr>
            <a:r>
              <a:rPr lang="en-GB" b="0" dirty="0"/>
              <a:t>Click to reveal answer in English.</a:t>
            </a:r>
          </a:p>
          <a:p>
            <a:pPr marL="228600" indent="-228600">
              <a:buAutoNum type="arabicPeriod"/>
            </a:pPr>
            <a:r>
              <a:rPr lang="en-GB" b="0" dirty="0"/>
              <a:t>Elicit German answer from Partner B students. Click to reveal translation of answer to German.</a:t>
            </a:r>
          </a:p>
          <a:p>
            <a:pPr marL="228600" indent="-228600">
              <a:buAutoNum type="arabicPeriod"/>
            </a:pPr>
            <a:r>
              <a:rPr lang="en-GB" b="0" dirty="0"/>
              <a:t>Repeat for the remaining items.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08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 Answers to Partner B questions</a:t>
            </a:r>
            <a:endParaRPr lang="en-GB" i="1" dirty="0"/>
          </a:p>
          <a:p>
            <a:br>
              <a:rPr lang="en-GB" dirty="0"/>
            </a:br>
            <a:r>
              <a:rPr lang="en-GB" b="1" dirty="0"/>
              <a:t>Procedure:</a:t>
            </a:r>
          </a:p>
          <a:p>
            <a:pPr marL="228600" indent="-228600">
              <a:buAutoNum type="arabicPeriod"/>
            </a:pPr>
            <a:r>
              <a:rPr lang="en-GB" b="0" dirty="0"/>
              <a:t>Elicit German questions from </a:t>
            </a:r>
            <a:r>
              <a:rPr lang="en-GB" b="0"/>
              <a:t>Partner B </a:t>
            </a:r>
            <a:r>
              <a:rPr lang="en-GB" b="0" dirty="0"/>
              <a:t>students.</a:t>
            </a:r>
          </a:p>
          <a:p>
            <a:pPr marL="228600" indent="-228600">
              <a:buAutoNum type="arabicPeriod"/>
            </a:pPr>
            <a:r>
              <a:rPr lang="en-GB" b="0" dirty="0"/>
              <a:t>Click to reveal translation of question to German.</a:t>
            </a:r>
          </a:p>
          <a:p>
            <a:pPr marL="228600" indent="-228600">
              <a:buAutoNum type="arabicPeriod"/>
            </a:pPr>
            <a:r>
              <a:rPr lang="en-GB" b="0" dirty="0"/>
              <a:t>Click to reveal answer in English.</a:t>
            </a:r>
          </a:p>
          <a:p>
            <a:pPr marL="228600" indent="-228600">
              <a:buAutoNum type="arabicPeriod"/>
            </a:pPr>
            <a:r>
              <a:rPr lang="en-GB" b="0" dirty="0"/>
              <a:t>Elicit German answer from </a:t>
            </a:r>
            <a:r>
              <a:rPr lang="en-GB" b="0"/>
              <a:t>Partner A </a:t>
            </a:r>
            <a:r>
              <a:rPr lang="en-GB" b="0" dirty="0"/>
              <a:t>students. Click to reveal translation of answer to German.</a:t>
            </a:r>
          </a:p>
          <a:p>
            <a:pPr marL="228600" indent="-228600">
              <a:buAutoNum type="arabicPeriod"/>
            </a:pPr>
            <a:r>
              <a:rPr lang="en-GB" b="0" dirty="0"/>
              <a:t>Repeat for the remaining items.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18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 (same sound, different spelling)</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all persons; imperfect (</a:t>
            </a:r>
            <a:r>
              <a:rPr lang="en-GB" sz="1200" b="0" dirty="0" err="1"/>
              <a:t>hatte</a:t>
            </a:r>
            <a:r>
              <a:rPr lang="en-GB" sz="1200" b="0" dirty="0"/>
              <a:t>, war, es gab), </a:t>
            </a:r>
            <a:r>
              <a:rPr lang="en-GB" sz="1200" b="0" dirty="0" err="1"/>
              <a:t>früher</a:t>
            </a:r>
            <a:r>
              <a:rPr lang="en-GB" sz="1200" b="0" dirty="0"/>
              <a:t> (used to), WO3 conjunctions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Introduce: </a:t>
            </a:r>
            <a:r>
              <a:rPr lang="de-DE" sz="1200" b="0" i="0" u="none" strike="noStrike" kern="1200" cap="none" dirty="0">
                <a:solidFill>
                  <a:schemeClr val="tx1"/>
                </a:solidFill>
                <a:effectLst/>
                <a:latin typeface="+mn-lt"/>
                <a:ea typeface="Calibri"/>
                <a:cs typeface="Calibri"/>
                <a:sym typeface="Calibri"/>
              </a:rPr>
              <a:t>begonnen [251] verbracht [1391] verlassen [450] Bund [1127] DDR (Deutsche Demokratische Republik) [1348] Freiheit [814] Gegenwart [1932] Krieg [575] Unfall [1995] Vergangenheit [1196] Zukunft [469] einzig [343] eines Tages [N/A]</a:t>
            </a:r>
            <a:br>
              <a:rPr lang="de-DE" sz="1200" b="0" i="0" u="none" strike="noStrike" kern="1200" cap="none" dirty="0">
                <a:solidFill>
                  <a:schemeClr val="tx1"/>
                </a:solidFill>
                <a:effectLst/>
                <a:latin typeface="+mn-lt"/>
                <a:ea typeface="Calibri"/>
                <a:cs typeface="Calibri"/>
                <a:sym typeface="Calibri"/>
              </a:rPr>
            </a:br>
            <a:r>
              <a:rPr lang="en-GB" sz="1200" b="1" kern="1200" dirty="0">
                <a:solidFill>
                  <a:schemeClr val="tx1"/>
                </a:solidFill>
                <a:effectLst/>
                <a:latin typeface="+mn-lt"/>
                <a:ea typeface="+mn-ea"/>
                <a:cs typeface="+mn-cs"/>
              </a:rPr>
              <a:t>Revisit 9.1.1.4:  </a:t>
            </a:r>
            <a:r>
              <a:rPr lang="en-GB" sz="1200" kern="1200" dirty="0" err="1">
                <a:solidFill>
                  <a:schemeClr val="tx1"/>
                </a:solidFill>
                <a:effectLst/>
                <a:latin typeface="+mn-lt"/>
                <a:ea typeface="+mn-ea"/>
                <a:cs typeface="+mn-cs"/>
              </a:rPr>
              <a:t>bezahlen</a:t>
            </a:r>
            <a:r>
              <a:rPr lang="en-GB" sz="1200" kern="1200" dirty="0">
                <a:solidFill>
                  <a:schemeClr val="tx1"/>
                </a:solidFill>
                <a:effectLst/>
                <a:latin typeface="+mn-lt"/>
                <a:ea typeface="+mn-ea"/>
                <a:cs typeface="+mn-cs"/>
              </a:rPr>
              <a:t> [793] </a:t>
            </a:r>
            <a:r>
              <a:rPr lang="en-GB" sz="1200" kern="1200" dirty="0" err="1">
                <a:solidFill>
                  <a:schemeClr val="tx1"/>
                </a:solidFill>
                <a:effectLst/>
                <a:latin typeface="+mn-lt"/>
                <a:ea typeface="+mn-ea"/>
                <a:cs typeface="+mn-cs"/>
              </a:rPr>
              <a:t>Fahrzeug</a:t>
            </a:r>
            <a:r>
              <a:rPr lang="en-GB" sz="1200" kern="1200" dirty="0">
                <a:solidFill>
                  <a:schemeClr val="tx1"/>
                </a:solidFill>
                <a:effectLst/>
                <a:latin typeface="+mn-lt"/>
                <a:ea typeface="+mn-ea"/>
                <a:cs typeface="+mn-cs"/>
              </a:rPr>
              <a:t> [1721] </a:t>
            </a:r>
            <a:r>
              <a:rPr lang="en-GB" sz="1200" kern="1200" dirty="0" err="1">
                <a:solidFill>
                  <a:schemeClr val="tx1"/>
                </a:solidFill>
                <a:effectLst/>
                <a:latin typeface="+mn-lt"/>
                <a:ea typeface="+mn-ea"/>
                <a:cs typeface="+mn-cs"/>
              </a:rPr>
              <a:t>Figur</a:t>
            </a:r>
            <a:r>
              <a:rPr lang="en-GB" sz="1200" kern="1200" dirty="0">
                <a:solidFill>
                  <a:schemeClr val="tx1"/>
                </a:solidFill>
                <a:effectLst/>
                <a:latin typeface="+mn-lt"/>
                <a:ea typeface="+mn-ea"/>
                <a:cs typeface="+mn-cs"/>
              </a:rPr>
              <a:t> [1285] Himmel [889]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[2628] </a:t>
            </a:r>
            <a:r>
              <a:rPr lang="en-GB" sz="1200" kern="1200" dirty="0" err="1">
                <a:solidFill>
                  <a:schemeClr val="tx1"/>
                </a:solidFill>
                <a:effectLst/>
                <a:latin typeface="+mn-lt"/>
                <a:ea typeface="+mn-ea"/>
                <a:cs typeface="+mn-cs"/>
              </a:rPr>
              <a:t>Sonne</a:t>
            </a:r>
            <a:r>
              <a:rPr lang="en-GB" sz="1200" kern="1200" dirty="0">
                <a:solidFill>
                  <a:schemeClr val="tx1"/>
                </a:solidFill>
                <a:effectLst/>
                <a:latin typeface="+mn-lt"/>
                <a:ea typeface="+mn-ea"/>
                <a:cs typeface="+mn-cs"/>
              </a:rPr>
              <a:t> [865] </a:t>
            </a:r>
            <a:r>
              <a:rPr lang="en-GB" sz="1200" kern="1200" dirty="0" err="1">
                <a:solidFill>
                  <a:schemeClr val="tx1"/>
                </a:solidFill>
                <a:effectLst/>
                <a:latin typeface="+mn-lt"/>
                <a:ea typeface="+mn-ea"/>
                <a:cs typeface="+mn-cs"/>
              </a:rPr>
              <a:t>Staat</a:t>
            </a:r>
            <a:r>
              <a:rPr lang="en-GB" sz="1200" kern="1200" dirty="0">
                <a:solidFill>
                  <a:schemeClr val="tx1"/>
                </a:solidFill>
                <a:effectLst/>
                <a:latin typeface="+mn-lt"/>
                <a:ea typeface="+mn-ea"/>
                <a:cs typeface="+mn-cs"/>
              </a:rPr>
              <a:t> [337] </a:t>
            </a:r>
            <a:r>
              <a:rPr lang="en-GB" sz="1200" kern="1200" dirty="0" err="1">
                <a:solidFill>
                  <a:schemeClr val="tx1"/>
                </a:solidFill>
                <a:effectLst/>
                <a:latin typeface="+mn-lt"/>
                <a:ea typeface="+mn-ea"/>
                <a:cs typeface="+mn-cs"/>
              </a:rPr>
              <a:t>böse</a:t>
            </a:r>
            <a:r>
              <a:rPr lang="en-GB" sz="1200" kern="1200" dirty="0">
                <a:solidFill>
                  <a:schemeClr val="tx1"/>
                </a:solidFill>
                <a:effectLst/>
                <a:latin typeface="+mn-lt"/>
                <a:ea typeface="+mn-ea"/>
                <a:cs typeface="+mn-cs"/>
              </a:rPr>
              <a:t> [1229] bunt [1818] </a:t>
            </a:r>
            <a:r>
              <a:rPr lang="en-GB" sz="1200" kern="1200" dirty="0" err="1">
                <a:solidFill>
                  <a:schemeClr val="tx1"/>
                </a:solidFill>
                <a:effectLst/>
                <a:latin typeface="+mn-lt"/>
                <a:ea typeface="+mn-ea"/>
                <a:cs typeface="+mn-cs"/>
              </a:rPr>
              <a:t>hoch</a:t>
            </a:r>
            <a:r>
              <a:rPr lang="en-GB" sz="1200" kern="1200" dirty="0">
                <a:solidFill>
                  <a:schemeClr val="tx1"/>
                </a:solidFill>
                <a:effectLst/>
                <a:latin typeface="+mn-lt"/>
                <a:ea typeface="+mn-ea"/>
                <a:cs typeface="+mn-cs"/>
              </a:rPr>
              <a:t> [118] </a:t>
            </a:r>
            <a:r>
              <a:rPr lang="en-GB" sz="1200" kern="1200" dirty="0" err="1">
                <a:solidFill>
                  <a:schemeClr val="tx1"/>
                </a:solidFill>
                <a:effectLst/>
                <a:latin typeface="+mn-lt"/>
                <a:ea typeface="+mn-ea"/>
                <a:cs typeface="+mn-cs"/>
              </a:rPr>
              <a:t>offiziell</a:t>
            </a:r>
            <a:r>
              <a:rPr lang="en-GB" sz="1200" kern="1200" dirty="0">
                <a:solidFill>
                  <a:schemeClr val="tx1"/>
                </a:solidFill>
                <a:effectLst/>
                <a:latin typeface="+mn-lt"/>
                <a:ea typeface="+mn-ea"/>
                <a:cs typeface="+mn-cs"/>
              </a:rPr>
              <a:t> [1287] schwarz [474] </a:t>
            </a:r>
            <a:r>
              <a:rPr lang="en-GB" sz="1200" kern="1200" dirty="0" err="1">
                <a:solidFill>
                  <a:schemeClr val="tx1"/>
                </a:solidFill>
                <a:effectLst/>
                <a:latin typeface="+mn-lt"/>
                <a:ea typeface="+mn-ea"/>
                <a:cs typeface="+mn-cs"/>
              </a:rPr>
              <a:t>hinten</a:t>
            </a:r>
            <a:r>
              <a:rPr lang="en-GB" sz="1200" kern="1200" dirty="0">
                <a:solidFill>
                  <a:schemeClr val="tx1"/>
                </a:solidFill>
                <a:effectLst/>
                <a:latin typeface="+mn-lt"/>
                <a:ea typeface="+mn-ea"/>
                <a:cs typeface="+mn-cs"/>
              </a:rPr>
              <a:t> [1179] </a:t>
            </a:r>
            <a:r>
              <a:rPr lang="en-GB" sz="1200" kern="1200" dirty="0" err="1">
                <a:solidFill>
                  <a:schemeClr val="tx1"/>
                </a:solidFill>
                <a:effectLst/>
                <a:latin typeface="+mn-lt"/>
                <a:ea typeface="+mn-ea"/>
                <a:cs typeface="+mn-cs"/>
              </a:rPr>
              <a:t>vorne</a:t>
            </a:r>
            <a:r>
              <a:rPr lang="en-GB" sz="1200" kern="1200" dirty="0">
                <a:solidFill>
                  <a:schemeClr val="tx1"/>
                </a:solidFill>
                <a:effectLst/>
                <a:latin typeface="+mn-lt"/>
                <a:ea typeface="+mn-ea"/>
                <a:cs typeface="+mn-cs"/>
              </a:rPr>
              <a:t> [785] </a:t>
            </a: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Revisit 8.3.1.5: </a:t>
            </a:r>
            <a:r>
              <a:rPr lang="en-GB" sz="1200" kern="1200" dirty="0" err="1">
                <a:solidFill>
                  <a:schemeClr val="tx1"/>
                </a:solidFill>
                <a:effectLst/>
                <a:latin typeface="+mn-lt"/>
                <a:ea typeface="+mn-ea"/>
                <a:cs typeface="+mn-cs"/>
              </a:rPr>
              <a:t>beschreiben</a:t>
            </a:r>
            <a:r>
              <a:rPr lang="en-GB" sz="1200" kern="1200" dirty="0">
                <a:solidFill>
                  <a:schemeClr val="tx1"/>
                </a:solidFill>
                <a:effectLst/>
                <a:latin typeface="+mn-lt"/>
                <a:ea typeface="+mn-ea"/>
                <a:cs typeface="+mn-cs"/>
              </a:rPr>
              <a:t> [435] </a:t>
            </a:r>
            <a:r>
              <a:rPr lang="en-GB" sz="1200" kern="1200" dirty="0" err="1">
                <a:solidFill>
                  <a:schemeClr val="tx1"/>
                </a:solidFill>
                <a:effectLst/>
                <a:latin typeface="+mn-lt"/>
                <a:ea typeface="+mn-ea"/>
                <a:cs typeface="+mn-cs"/>
              </a:rPr>
              <a:t>wohin</a:t>
            </a:r>
            <a:r>
              <a:rPr lang="en-GB" sz="1200" kern="1200" dirty="0">
                <a:solidFill>
                  <a:schemeClr val="tx1"/>
                </a:solidFill>
                <a:effectLst/>
                <a:latin typeface="+mn-lt"/>
                <a:ea typeface="+mn-ea"/>
                <a:cs typeface="+mn-cs"/>
              </a:rPr>
              <a:t> [1811] </a:t>
            </a:r>
            <a:r>
              <a:rPr lang="en-GB" sz="1200" kern="1200" dirty="0" err="1">
                <a:solidFill>
                  <a:schemeClr val="tx1"/>
                </a:solidFill>
                <a:effectLst/>
                <a:latin typeface="+mn-lt"/>
                <a:ea typeface="+mn-ea"/>
                <a:cs typeface="+mn-cs"/>
              </a:rPr>
              <a:t>Beruf</a:t>
            </a:r>
            <a:r>
              <a:rPr lang="en-GB" sz="1200" kern="1200" dirty="0">
                <a:solidFill>
                  <a:schemeClr val="tx1"/>
                </a:solidFill>
                <a:effectLst/>
                <a:latin typeface="+mn-lt"/>
                <a:ea typeface="+mn-ea"/>
                <a:cs typeface="+mn-cs"/>
              </a:rPr>
              <a:t> [1036] Dame [702] </a:t>
            </a:r>
            <a:r>
              <a:rPr lang="en-GB" sz="1200" kern="1200" dirty="0" err="1">
                <a:solidFill>
                  <a:schemeClr val="tx1"/>
                </a:solidFill>
                <a:effectLst/>
                <a:latin typeface="+mn-lt"/>
                <a:ea typeface="+mn-ea"/>
                <a:cs typeface="+mn-cs"/>
              </a:rPr>
              <a:t>Foto</a:t>
            </a:r>
            <a:r>
              <a:rPr lang="en-GB" sz="1200" kern="1200" dirty="0">
                <a:solidFill>
                  <a:schemeClr val="tx1"/>
                </a:solidFill>
                <a:effectLst/>
                <a:latin typeface="+mn-lt"/>
                <a:ea typeface="+mn-ea"/>
                <a:cs typeface="+mn-cs"/>
              </a:rPr>
              <a:t> [633] </a:t>
            </a:r>
            <a:r>
              <a:rPr lang="en-GB" sz="1200" kern="1200" dirty="0" err="1">
                <a:solidFill>
                  <a:schemeClr val="tx1"/>
                </a:solidFill>
                <a:effectLst/>
                <a:latin typeface="+mn-lt"/>
                <a:ea typeface="+mn-ea"/>
                <a:cs typeface="+mn-cs"/>
              </a:rPr>
              <a:t>Nachbar</a:t>
            </a:r>
            <a:r>
              <a:rPr lang="en-GB" sz="1200" kern="1200" dirty="0">
                <a:solidFill>
                  <a:schemeClr val="tx1"/>
                </a:solidFill>
                <a:effectLst/>
                <a:latin typeface="+mn-lt"/>
                <a:ea typeface="+mn-ea"/>
                <a:cs typeface="+mn-cs"/>
              </a:rPr>
              <a:t> [1283] </a:t>
            </a:r>
            <a:r>
              <a:rPr lang="en-GB" sz="1200" kern="1200" dirty="0" err="1">
                <a:solidFill>
                  <a:schemeClr val="tx1"/>
                </a:solidFill>
                <a:effectLst/>
                <a:latin typeface="+mn-lt"/>
                <a:ea typeface="+mn-ea"/>
                <a:cs typeface="+mn-cs"/>
              </a:rPr>
              <a:t>Raum</a:t>
            </a:r>
            <a:r>
              <a:rPr lang="en-GB" sz="1200" kern="1200" dirty="0">
                <a:solidFill>
                  <a:schemeClr val="tx1"/>
                </a:solidFill>
                <a:effectLst/>
                <a:latin typeface="+mn-lt"/>
                <a:ea typeface="+mn-ea"/>
                <a:cs typeface="+mn-cs"/>
              </a:rPr>
              <a:t> [403] </a:t>
            </a:r>
            <a:r>
              <a:rPr lang="en-GB" sz="1200" kern="1200" dirty="0" err="1">
                <a:solidFill>
                  <a:schemeClr val="tx1"/>
                </a:solidFill>
                <a:effectLst/>
                <a:latin typeface="+mn-lt"/>
                <a:ea typeface="+mn-ea"/>
                <a:cs typeface="+mn-cs"/>
              </a:rPr>
              <a:t>Sachen</a:t>
            </a:r>
            <a:r>
              <a:rPr lang="en-GB" sz="1200" kern="1200" dirty="0">
                <a:solidFill>
                  <a:schemeClr val="tx1"/>
                </a:solidFill>
                <a:effectLst/>
                <a:latin typeface="+mn-lt"/>
                <a:ea typeface="+mn-ea"/>
                <a:cs typeface="+mn-cs"/>
              </a:rPr>
              <a:t> [318] Stoff [702] bester </a:t>
            </a:r>
            <a:r>
              <a:rPr lang="en-GB" sz="1200" kern="1200" dirty="0" err="1">
                <a:solidFill>
                  <a:schemeClr val="tx1"/>
                </a:solidFill>
                <a:effectLst/>
                <a:latin typeface="+mn-lt"/>
                <a:ea typeface="+mn-ea"/>
                <a:cs typeface="+mn-cs"/>
              </a:rPr>
              <a:t>beste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bestes</a:t>
            </a:r>
            <a:r>
              <a:rPr lang="en-GB" sz="1200" kern="1200" dirty="0">
                <a:solidFill>
                  <a:schemeClr val="tx1"/>
                </a:solidFill>
                <a:effectLst/>
                <a:latin typeface="+mn-lt"/>
                <a:ea typeface="+mn-ea"/>
                <a:cs typeface="+mn-cs"/>
              </a:rPr>
              <a:t> [314] </a:t>
            </a:r>
            <a:r>
              <a:rPr lang="en-GB" sz="1200" kern="1200" dirty="0" err="1">
                <a:solidFill>
                  <a:schemeClr val="tx1"/>
                </a:solidFill>
                <a:effectLst/>
                <a:latin typeface="+mn-lt"/>
                <a:ea typeface="+mn-ea"/>
                <a:cs typeface="+mn-cs"/>
              </a:rPr>
              <a:t>weiß</a:t>
            </a:r>
            <a:r>
              <a:rPr lang="en-GB" sz="1200" kern="1200" dirty="0">
                <a:solidFill>
                  <a:schemeClr val="tx1"/>
                </a:solidFill>
                <a:effectLst/>
                <a:latin typeface="+mn-lt"/>
                <a:ea typeface="+mn-ea"/>
                <a:cs typeface="+mn-cs"/>
              </a:rPr>
              <a:t> [472] </a:t>
            </a:r>
            <a:br>
              <a:rPr lang="en-US" sz="1200" kern="1200" dirty="0">
                <a:solidFill>
                  <a:schemeClr val="tx1"/>
                </a:solidFill>
                <a:effectLst/>
                <a:latin typeface="+mn-lt"/>
                <a:ea typeface="+mn-ea"/>
                <a:cs typeface="+mn-cs"/>
              </a:rPr>
            </a:b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084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p>
          <a:p>
            <a:br>
              <a:rPr lang="en-GB" b="1" dirty="0"/>
            </a:br>
            <a:r>
              <a:rPr lang="en-GB" b="1" i="1" dirty="0"/>
              <a:t>Note: </a:t>
            </a: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endParaRPr lang="en-GB" b="1" dirty="0"/>
          </a:p>
          <a:p>
            <a:r>
              <a:rPr lang="en-GB" b="1" dirty="0"/>
              <a:t>Timing: 5 minutes</a:t>
            </a:r>
            <a:br>
              <a:rPr lang="en-GB" b="1" dirty="0"/>
            </a:br>
            <a:br>
              <a:rPr lang="en-GB" b="1" dirty="0"/>
            </a:br>
            <a:r>
              <a:rPr lang="en-GB" b="1" dirty="0"/>
              <a:t>Aim: </a:t>
            </a:r>
            <a:r>
              <a:rPr lang="en-GB" b="0" dirty="0"/>
              <a:t>to revisit various time expressions.</a:t>
            </a:r>
            <a:br>
              <a:rPr lang="en-GB" b="0" dirty="0"/>
            </a:br>
            <a:br>
              <a:rPr lang="en-GB" dirty="0"/>
            </a:br>
            <a:r>
              <a:rPr lang="en-GB" b="1" dirty="0"/>
              <a:t>Procedure:</a:t>
            </a:r>
            <a:br>
              <a:rPr lang="en-GB" dirty="0"/>
            </a:br>
            <a:r>
              <a:rPr lang="en-GB" dirty="0"/>
              <a:t>1. Students arrange the time expressions in order from left to right along the timeline, from the furthest in the past to the furthest in the future.</a:t>
            </a:r>
          </a:p>
          <a:p>
            <a:r>
              <a:rPr lang="en-GB" dirty="0"/>
              <a:t>2. Advance to the next slide to show the correct answer.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to the timeline</a:t>
            </a:r>
            <a:r>
              <a:rPr lang="en-GB" b="1" baseline="0"/>
              <a:t>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542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US" b="0" dirty="0"/>
              <a:t>to </a:t>
            </a:r>
            <a:r>
              <a:rPr lang="en-US" b="0" dirty="0" err="1"/>
              <a:t>recognise</a:t>
            </a:r>
            <a:r>
              <a:rPr lang="en-US" b="0" dirty="0"/>
              <a:t> a range of written SCCs and orally produce oral a range of SSCs strengthening the connection between SSCs that are written differently but sound the same.</a:t>
            </a:r>
            <a:br>
              <a:rPr lang="en-GB" dirty="0"/>
            </a:br>
            <a:br>
              <a:rPr lang="en-GB" dirty="0"/>
            </a:br>
            <a:r>
              <a:rPr lang="en-GB" b="1" dirty="0"/>
              <a:t>Procedure:</a:t>
            </a:r>
            <a:br>
              <a:rPr lang="en-GB" dirty="0"/>
            </a:br>
            <a:r>
              <a:rPr lang="en-GB" dirty="0"/>
              <a:t>1. </a:t>
            </a:r>
            <a:r>
              <a:rPr lang="en-US" b="0" dirty="0"/>
              <a:t>Students write 1-6 and choose which </a:t>
            </a:r>
            <a:r>
              <a:rPr lang="en-US" b="0" dirty="0" err="1"/>
              <a:t>favourite</a:t>
            </a:r>
            <a:r>
              <a:rPr lang="en-US" b="0" dirty="0"/>
              <a:t> thing (A-C) is the odd one out in each set, based on the pronunciation of the letters in bold.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b="0" dirty="0"/>
              <a:t>Students say the words to each other in pairs to check their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b="0" dirty="0"/>
              <a:t>Click to reveal the answers, eliciting the correct pronunciations.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Ensure the English meanings of the words are understood.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Jacke</a:t>
            </a:r>
            <a:r>
              <a:rPr lang="en-GB" baseline="0" dirty="0"/>
              <a:t> [3287] </a:t>
            </a:r>
            <a:r>
              <a:rPr lang="en-GB" baseline="0" dirty="0" err="1"/>
              <a:t>Welkugel</a:t>
            </a:r>
            <a:r>
              <a:rPr lang="en-GB" baseline="0" dirty="0"/>
              <a:t> [164/2391] </a:t>
            </a:r>
            <a:r>
              <a:rPr lang="en-GB" baseline="0" dirty="0" err="1"/>
              <a:t>Legostein</a:t>
            </a:r>
            <a:r>
              <a:rPr lang="en-GB" baseline="0" dirty="0"/>
              <a:t> [Stein -1181] </a:t>
            </a:r>
            <a:r>
              <a:rPr lang="en-GB" baseline="0" dirty="0" err="1"/>
              <a:t>Polizeikost</a:t>
            </a:r>
            <a:r>
              <a:rPr lang="en-GB" sz="1200" dirty="0" err="1">
                <a:solidFill>
                  <a:srgbClr val="002060"/>
                </a:solidFill>
              </a:rPr>
              <a:t>üm</a:t>
            </a:r>
            <a:r>
              <a:rPr lang="en-GB" sz="1200" dirty="0">
                <a:solidFill>
                  <a:srgbClr val="002060"/>
                </a:solidFill>
              </a:rPr>
              <a:t> [</a:t>
            </a:r>
            <a:r>
              <a:rPr lang="en-GB" sz="1200" dirty="0" err="1">
                <a:solidFill>
                  <a:srgbClr val="002060"/>
                </a:solidFill>
              </a:rPr>
              <a:t>Polizei</a:t>
            </a:r>
            <a:r>
              <a:rPr lang="en-GB" sz="1200" baseline="0" dirty="0">
                <a:solidFill>
                  <a:srgbClr val="002060"/>
                </a:solidFill>
              </a:rPr>
              <a:t> – 550] </a:t>
            </a:r>
            <a:r>
              <a:rPr lang="en-GB" sz="1200" dirty="0" err="1">
                <a:solidFill>
                  <a:srgbClr val="002060"/>
                </a:solidFill>
              </a:rPr>
              <a:t>Kön</a:t>
            </a:r>
            <a:r>
              <a:rPr lang="en-GB" sz="1200" b="0" dirty="0" err="1">
                <a:solidFill>
                  <a:srgbClr val="002060"/>
                </a:solidFill>
              </a:rPr>
              <a:t>ig</a:t>
            </a:r>
            <a:r>
              <a:rPr lang="en-GB" sz="1200" dirty="0" err="1">
                <a:solidFill>
                  <a:srgbClr val="002060"/>
                </a:solidFill>
              </a:rPr>
              <a:t>handpuppe</a:t>
            </a:r>
            <a:r>
              <a:rPr lang="en-GB" sz="1200" dirty="0">
                <a:solidFill>
                  <a:srgbClr val="002060"/>
                </a:solidFill>
              </a:rPr>
              <a:t> [1087/180/4674] </a:t>
            </a:r>
            <a:r>
              <a:rPr lang="en-GB" sz="1200" dirty="0" err="1">
                <a:solidFill>
                  <a:srgbClr val="002060"/>
                </a:solidFill>
              </a:rPr>
              <a:t>Kartenspiel</a:t>
            </a:r>
            <a:r>
              <a:rPr lang="en-GB" sz="1200" dirty="0">
                <a:solidFill>
                  <a:srgbClr val="002060"/>
                </a:solidFill>
              </a:rPr>
              <a:t> [1474/328]</a:t>
            </a:r>
            <a:r>
              <a:rPr lang="en-GB" sz="1200" baseline="0" dirty="0">
                <a:solidFill>
                  <a:srgbClr val="002060"/>
                </a:solidFill>
              </a:rPr>
              <a:t> Kiwi-Vogel </a:t>
            </a:r>
            <a:r>
              <a:rPr lang="en-GB" sz="1200" dirty="0">
                <a:solidFill>
                  <a:srgbClr val="002060"/>
                </a:solidFill>
              </a:rPr>
              <a:t>[Vogel - 1701] </a:t>
            </a:r>
            <a:r>
              <a:rPr lang="en-GB" sz="1200" dirty="0" err="1">
                <a:solidFill>
                  <a:srgbClr val="002060"/>
                </a:solidFill>
              </a:rPr>
              <a:t>Stofftier</a:t>
            </a:r>
            <a:r>
              <a:rPr lang="en-GB" sz="1200" dirty="0">
                <a:solidFill>
                  <a:srgbClr val="002060"/>
                </a:solidFill>
              </a:rPr>
              <a:t> [758/614]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rPr>
              <a:t>Operationsspiel</a:t>
            </a:r>
            <a:r>
              <a:rPr lang="en-GB" sz="1200" baseline="0" dirty="0">
                <a:solidFill>
                  <a:srgbClr val="002060"/>
                </a:solidFill>
              </a:rPr>
              <a:t> [2177/328] </a:t>
            </a:r>
            <a:r>
              <a:rPr lang="en-GB" sz="1200" baseline="0" dirty="0" err="1">
                <a:solidFill>
                  <a:srgbClr val="002060"/>
                </a:solidFill>
              </a:rPr>
              <a:t>Lastkraftwagen</a:t>
            </a:r>
            <a:r>
              <a:rPr lang="en-GB" sz="1200" baseline="0" dirty="0">
                <a:solidFill>
                  <a:srgbClr val="002060"/>
                </a:solidFill>
              </a:rPr>
              <a:t> [2855/458/1175] </a:t>
            </a:r>
            <a:r>
              <a:rPr lang="en-GB" sz="1200" baseline="0" dirty="0" err="1">
                <a:solidFill>
                  <a:srgbClr val="002060"/>
                </a:solidFill>
              </a:rPr>
              <a:t>Physikbuch</a:t>
            </a:r>
            <a:r>
              <a:rPr lang="en-GB" sz="1200" baseline="0" dirty="0">
                <a:solidFill>
                  <a:srgbClr val="002060"/>
                </a:solidFill>
              </a:rPr>
              <a:t> [1917/300] </a:t>
            </a:r>
            <a:r>
              <a:rPr lang="en-GB" sz="1200" baseline="0" dirty="0" err="1">
                <a:solidFill>
                  <a:srgbClr val="002060"/>
                </a:solidFill>
              </a:rPr>
              <a:t>Fernseher</a:t>
            </a:r>
            <a:r>
              <a:rPr lang="en-GB" sz="1200" baseline="0" dirty="0">
                <a:solidFill>
                  <a:srgbClr val="002060"/>
                </a:solidFill>
              </a:rPr>
              <a:t> [2827] </a:t>
            </a:r>
            <a:r>
              <a:rPr lang="en-GB" sz="1200" baseline="0" dirty="0" err="1">
                <a:solidFill>
                  <a:srgbClr val="002060"/>
                </a:solidFill>
              </a:rPr>
              <a:t>Tierklinik</a:t>
            </a:r>
            <a:r>
              <a:rPr lang="en-GB" sz="1200" baseline="0" dirty="0">
                <a:solidFill>
                  <a:srgbClr val="002060"/>
                </a:solidFill>
              </a:rPr>
              <a:t> [614/2202]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other words [&gt;5009])</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b="0" baseline="0" dirty="0"/>
              <a:t>With compound nouns, where these in their compound form have a frequency ranking &lt;5009, this is given above. Where the nouns are ranked &gt;5009 in their compound form, but one or more of their constituent parts is ranked &lt;5009, the frequency ranking of the latter is given (for as many parts as is applicable – individual word identified in cases of possible ambiguity).</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393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a:t>
            </a:r>
            <a:r>
              <a:rPr lang="en-GB" b="0" baseline="0" dirty="0"/>
              <a:t> written comprehension of imperfect and perfect tense structures in a longer text.</a:t>
            </a:r>
            <a:br>
              <a:rPr lang="en-GB" b="0" dirty="0"/>
            </a:br>
            <a:br>
              <a:rPr lang="en-GB" dirty="0"/>
            </a:br>
            <a:r>
              <a:rPr lang="en-GB" b="1" dirty="0"/>
              <a:t>Procedure:</a:t>
            </a:r>
            <a:br>
              <a:rPr lang="en-GB" dirty="0"/>
            </a:br>
            <a:r>
              <a:rPr lang="en-GB" dirty="0"/>
              <a:t>1. Students</a:t>
            </a:r>
            <a:r>
              <a:rPr lang="en-GB" baseline="0" dirty="0"/>
              <a:t> read the text and decide which word from the options given fits in each gap. They write 1-8 and </a:t>
            </a:r>
            <a:r>
              <a:rPr lang="en-GB" baseline="0" dirty="0" err="1"/>
              <a:t>habe</a:t>
            </a:r>
            <a:r>
              <a:rPr lang="en-GB" baseline="0" dirty="0"/>
              <a:t>, hat, </a:t>
            </a:r>
            <a:r>
              <a:rPr lang="en-GB" baseline="0" dirty="0" err="1"/>
              <a:t>hatte</a:t>
            </a:r>
            <a:r>
              <a:rPr lang="en-GB" baseline="0" dirty="0"/>
              <a:t> or war.</a:t>
            </a:r>
            <a:endParaRPr lang="en-GB" dirty="0"/>
          </a:p>
          <a:p>
            <a:r>
              <a:rPr lang="en-GB" dirty="0"/>
              <a:t>2. Click to bring up the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a:t>
            </a:r>
            <a:r>
              <a:rPr lang="en-GB" baseline="0" dirty="0"/>
              <a:t> on the audio button to hear the text.</a:t>
            </a:r>
            <a:br>
              <a:rPr lang="en-GB" baseline="0" dirty="0"/>
            </a:br>
            <a:r>
              <a:rPr lang="en-GB" baseline="0" dirty="0"/>
              <a:t>4. Discuss the meaning of the text. Key to understand is the context of living in the DDR and the scarcity of many goods from the West. This is likely to be new knowledge for some/most students and will be followed up by the next series of slides which introduces students to key information about the DDR, and revisits vocabulary from this week.</a:t>
            </a:r>
            <a:br>
              <a:rPr lang="en-GB" baseline="0" dirty="0"/>
            </a:br>
            <a:br>
              <a:rPr lang="en-GB" baseline="0"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dirty="0" err="1">
                <a:solidFill>
                  <a:srgbClr val="4472C4">
                    <a:lumMod val="50000"/>
                  </a:srgbClr>
                </a:solidFill>
                <a:latin typeface="Century Gothic" panose="020F0302020204030204"/>
              </a:rPr>
              <a:t>Als</a:t>
            </a:r>
            <a:r>
              <a:rPr lang="en-US" sz="1200" dirty="0">
                <a:solidFill>
                  <a:srgbClr val="4472C4">
                    <a:lumMod val="50000"/>
                  </a:srgbClr>
                </a:solidFill>
                <a:latin typeface="Century Gothic" panose="020F0302020204030204"/>
              </a:rPr>
              <a:t> ich </a:t>
            </a:r>
            <a:r>
              <a:rPr lang="en-US" sz="1200" dirty="0" err="1">
                <a:solidFill>
                  <a:srgbClr val="4472C4">
                    <a:lumMod val="50000"/>
                  </a:srgbClr>
                </a:solidFill>
                <a:latin typeface="Century Gothic" panose="020F0302020204030204"/>
              </a:rPr>
              <a:t>klein</a:t>
            </a:r>
            <a:r>
              <a:rPr lang="en-US" sz="1200" dirty="0">
                <a:solidFill>
                  <a:srgbClr val="4472C4">
                    <a:lumMod val="50000"/>
                  </a:srgbClr>
                </a:solidFill>
                <a:latin typeface="Century Gothic" panose="020F0302020204030204"/>
              </a:rPr>
              <a:t> war, </a:t>
            </a:r>
            <a:r>
              <a:rPr lang="en-US" sz="1200" dirty="0" err="1">
                <a:solidFill>
                  <a:srgbClr val="4472C4">
                    <a:lumMod val="50000"/>
                  </a:srgbClr>
                </a:solidFill>
                <a:latin typeface="Century Gothic" panose="020F0302020204030204"/>
              </a:rPr>
              <a:t>habe</a:t>
            </a:r>
            <a:r>
              <a:rPr lang="en-US" sz="1200" dirty="0">
                <a:solidFill>
                  <a:srgbClr val="4472C4">
                    <a:lumMod val="50000"/>
                  </a:srgbClr>
                </a:solidFill>
                <a:latin typeface="Century Gothic" panose="020F0302020204030204"/>
              </a:rPr>
              <a:t> ich von </a:t>
            </a:r>
            <a:r>
              <a:rPr lang="en-US" sz="1200" dirty="0" err="1">
                <a:solidFill>
                  <a:srgbClr val="4472C4">
                    <a:lumMod val="50000"/>
                  </a:srgbClr>
                </a:solidFill>
                <a:latin typeface="Century Gothic" panose="020F0302020204030204"/>
              </a:rPr>
              <a:t>meiner</a:t>
            </a:r>
            <a:r>
              <a:rPr lang="en-US" sz="1200" dirty="0">
                <a:solidFill>
                  <a:srgbClr val="4472C4">
                    <a:lumMod val="50000"/>
                  </a:srgbClr>
                </a:solidFill>
                <a:latin typeface="Century Gothic" panose="020F0302020204030204"/>
              </a:rPr>
              <a:t> Oma </a:t>
            </a:r>
            <a:r>
              <a:rPr lang="en-US" sz="1200" dirty="0" err="1">
                <a:solidFill>
                  <a:srgbClr val="4472C4">
                    <a:lumMod val="50000"/>
                  </a:srgbClr>
                </a:solidFill>
              </a:rPr>
              <a:t>eine</a:t>
            </a:r>
            <a:r>
              <a:rPr lang="en-US" sz="1200" dirty="0">
                <a:solidFill>
                  <a:srgbClr val="4472C4">
                    <a:lumMod val="50000"/>
                  </a:srgbClr>
                </a:solidFill>
              </a:rPr>
              <a:t> </a:t>
            </a:r>
            <a:r>
              <a:rPr lang="en-US" sz="1200" dirty="0" err="1">
                <a:solidFill>
                  <a:srgbClr val="4472C4">
                    <a:lumMod val="50000"/>
                  </a:srgbClr>
                </a:solidFill>
              </a:rPr>
              <a:t>Barbiepuppe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bekommen</a:t>
            </a:r>
            <a:r>
              <a:rPr lang="en-US" sz="1200" dirty="0">
                <a:solidFill>
                  <a:srgbClr val="4472C4">
                    <a:lumMod val="50000"/>
                  </a:srgbClr>
                </a:solidFill>
                <a:latin typeface="Century Gothic" panose="020F0302020204030204"/>
              </a:rPr>
              <a:t>. Das war, </a:t>
            </a:r>
            <a:r>
              <a:rPr lang="en-US" sz="1200" dirty="0" err="1">
                <a:solidFill>
                  <a:srgbClr val="4472C4">
                    <a:lumMod val="50000"/>
                  </a:srgbClr>
                </a:solidFill>
                <a:latin typeface="Century Gothic" panose="020F0302020204030204"/>
              </a:rPr>
              <a:t>als</a:t>
            </a:r>
            <a:r>
              <a:rPr lang="en-US" sz="1200" dirty="0">
                <a:solidFill>
                  <a:srgbClr val="4472C4">
                    <a:lumMod val="50000"/>
                  </a:srgbClr>
                </a:solidFill>
                <a:latin typeface="Century Gothic" panose="020F0302020204030204"/>
              </a:rPr>
              <a:t> ich so </a:t>
            </a:r>
            <a:r>
              <a:rPr lang="en-US" sz="1200" dirty="0" err="1">
                <a:solidFill>
                  <a:srgbClr val="4472C4">
                    <a:lumMod val="50000"/>
                  </a:srgbClr>
                </a:solidFill>
                <a:latin typeface="Century Gothic" panose="020F0302020204030204"/>
              </a:rPr>
              <a:t>äh</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fünf</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sechs</a:t>
            </a:r>
            <a:r>
              <a:rPr lang="en-US" sz="1200" dirty="0">
                <a:solidFill>
                  <a:srgbClr val="4472C4">
                    <a:lumMod val="50000"/>
                  </a:srgbClr>
                </a:solidFill>
                <a:latin typeface="Century Gothic" panose="020F0302020204030204"/>
              </a:rPr>
              <a:t> Jahre alt war, und es war </a:t>
            </a:r>
            <a:r>
              <a:rPr lang="en-US" sz="1200" dirty="0" err="1">
                <a:solidFill>
                  <a:srgbClr val="4472C4">
                    <a:lumMod val="50000"/>
                  </a:srgbClr>
                </a:solidFill>
                <a:latin typeface="Century Gothic" panose="020F0302020204030204"/>
              </a:rPr>
              <a:t>deshalb</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besonders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für</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mich</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weil</a:t>
            </a:r>
            <a:r>
              <a:rPr lang="en-US" sz="1200" dirty="0">
                <a:solidFill>
                  <a:srgbClr val="4472C4">
                    <a:lumMod val="50000"/>
                  </a:srgbClr>
                </a:solidFill>
                <a:latin typeface="Century Gothic" panose="020F0302020204030204"/>
              </a:rPr>
              <a:t> ich </a:t>
            </a:r>
            <a:r>
              <a:rPr lang="en-US" sz="1200" dirty="0" err="1">
                <a:solidFill>
                  <a:srgbClr val="4472C4">
                    <a:lumMod val="50000"/>
                  </a:srgbClr>
                </a:solidFill>
                <a:latin typeface="Century Gothic" panose="020F0302020204030204"/>
              </a:rPr>
              <a:t>aus</a:t>
            </a:r>
            <a:r>
              <a:rPr lang="en-US" sz="1200" dirty="0">
                <a:solidFill>
                  <a:srgbClr val="4472C4">
                    <a:lumMod val="50000"/>
                  </a:srgbClr>
                </a:solidFill>
                <a:latin typeface="Century Gothic" panose="020F0302020204030204"/>
              </a:rPr>
              <a:t> der DDR </a:t>
            </a:r>
            <a:r>
              <a:rPr lang="en-US" sz="1200" dirty="0" err="1">
                <a:solidFill>
                  <a:srgbClr val="4472C4">
                    <a:lumMod val="50000"/>
                  </a:srgbClr>
                </a:solidFill>
                <a:latin typeface="Century Gothic" panose="020F0302020204030204"/>
              </a:rPr>
              <a:t>komme</a:t>
            </a:r>
            <a:r>
              <a:rPr lang="en-US" sz="1200" dirty="0">
                <a:solidFill>
                  <a:srgbClr val="4472C4">
                    <a:lumMod val="50000"/>
                  </a:srgbClr>
                </a:solidFill>
                <a:latin typeface="Century Gothic" panose="020F0302020204030204"/>
              </a:rPr>
              <a:t>, und man </a:t>
            </a:r>
            <a:r>
              <a:rPr lang="en-US" sz="1200" dirty="0" err="1">
                <a:solidFill>
                  <a:srgbClr val="4472C4">
                    <a:lumMod val="50000"/>
                  </a:srgbClr>
                </a:solidFill>
                <a:latin typeface="Century Gothic" panose="020F0302020204030204"/>
              </a:rPr>
              <a:t>dort</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keine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Barbiepuppen</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hatte</a:t>
            </a:r>
            <a:r>
              <a:rPr lang="en-US" sz="1200" dirty="0">
                <a:solidFill>
                  <a:srgbClr val="4472C4">
                    <a:lumMod val="50000"/>
                  </a:srgbClr>
                </a:solidFill>
                <a:latin typeface="Century Gothic" panose="020F0302020204030204"/>
              </a:rPr>
              <a:t>. Aber </a:t>
            </a:r>
            <a:r>
              <a:rPr lang="en-US" sz="1200" dirty="0" err="1">
                <a:solidFill>
                  <a:srgbClr val="4472C4">
                    <a:lumMod val="50000"/>
                  </a:srgbClr>
                </a:solidFill>
                <a:latin typeface="Century Gothic" panose="020F0302020204030204"/>
              </a:rPr>
              <a:t>meine</a:t>
            </a:r>
            <a:r>
              <a:rPr lang="en-US" sz="1200" dirty="0">
                <a:solidFill>
                  <a:srgbClr val="4472C4">
                    <a:lumMod val="50000"/>
                  </a:srgbClr>
                </a:solidFill>
                <a:latin typeface="Century Gothic" panose="020F0302020204030204"/>
              </a:rPr>
              <a:t> Oma hat </a:t>
            </a:r>
            <a:r>
              <a:rPr lang="en-US" sz="1200" dirty="0" err="1">
                <a:solidFill>
                  <a:srgbClr val="4472C4">
                    <a:lumMod val="50000"/>
                  </a:srgbClr>
                </a:solidFill>
                <a:latin typeface="Century Gothic" panose="020F0302020204030204"/>
              </a:rPr>
              <a:t>mir</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eines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Tages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eine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Barbiepuppe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aus</a:t>
            </a:r>
            <a:r>
              <a:rPr lang="en-US" sz="1200" dirty="0">
                <a:solidFill>
                  <a:srgbClr val="4472C4">
                    <a:lumMod val="50000"/>
                  </a:srgbClr>
                </a:solidFill>
                <a:latin typeface="Century Gothic" panose="020F0302020204030204"/>
              </a:rPr>
              <a:t> dem </a:t>
            </a:r>
            <a:r>
              <a:rPr lang="en-US" sz="1200" dirty="0" err="1">
                <a:solidFill>
                  <a:srgbClr val="4472C4">
                    <a:lumMod val="50000"/>
                  </a:srgbClr>
                </a:solidFill>
                <a:latin typeface="Century Gothic" panose="020F0302020204030204"/>
              </a:rPr>
              <a:t>Urlaub</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mitgebracht</a:t>
            </a:r>
            <a:r>
              <a:rPr lang="en-US" sz="1200" dirty="0">
                <a:solidFill>
                  <a:srgbClr val="4472C4">
                    <a:lumMod val="50000"/>
                  </a:srgbClr>
                </a:solidFill>
                <a:latin typeface="Century Gothic" panose="020F0302020204030204"/>
              </a:rPr>
              <a:t>. Und </a:t>
            </a:r>
            <a:r>
              <a:rPr lang="en-US" sz="1200" dirty="0" err="1">
                <a:solidFill>
                  <a:srgbClr val="4472C4">
                    <a:lumMod val="50000"/>
                  </a:srgbClr>
                </a:solidFill>
                <a:latin typeface="Century Gothic" panose="020F0302020204030204"/>
              </a:rPr>
              <a:t>ähm</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im</a:t>
            </a:r>
            <a:r>
              <a:rPr lang="en-US" sz="1200" dirty="0">
                <a:solidFill>
                  <a:srgbClr val="4472C4">
                    <a:lumMod val="50000"/>
                  </a:srgbClr>
                </a:solidFill>
                <a:latin typeface="Century Gothic" panose="020F0302020204030204"/>
              </a:rPr>
              <a:t> Kindergarten war ich das </a:t>
            </a:r>
            <a:r>
              <a:rPr lang="en-US" sz="1200" dirty="0" err="1">
                <a:solidFill>
                  <a:srgbClr val="4472C4">
                    <a:lumMod val="50000"/>
                  </a:srgbClr>
                </a:solidFill>
                <a:latin typeface="Century Gothic" panose="020F0302020204030204"/>
              </a:rPr>
              <a:t>einzige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Mädchen</a:t>
            </a:r>
            <a:r>
              <a:rPr lang="en-US" sz="1200" dirty="0">
                <a:solidFill>
                  <a:srgbClr val="4472C4">
                    <a:lumMod val="50000"/>
                  </a:srgbClr>
                </a:solidFill>
                <a:latin typeface="Century Gothic" panose="020F0302020204030204"/>
              </a:rPr>
              <a:t>, das </a:t>
            </a:r>
            <a:r>
              <a:rPr lang="en-US" sz="1200" dirty="0" err="1">
                <a:solidFill>
                  <a:srgbClr val="4472C4">
                    <a:lumMod val="50000"/>
                  </a:srgbClr>
                </a:solidFill>
                <a:latin typeface="Century Gothic" panose="020F0302020204030204"/>
              </a:rPr>
              <a:t>einzige</a:t>
            </a:r>
            <a:r>
              <a:rPr lang="en-US" sz="1200" dirty="0">
                <a:solidFill>
                  <a:srgbClr val="4472C4">
                    <a:lumMod val="50000"/>
                  </a:srgbClr>
                </a:solidFill>
                <a:latin typeface="Century Gothic" panose="020F0302020204030204"/>
              </a:rPr>
              <a:t> Kind, das so </a:t>
            </a:r>
            <a:r>
              <a:rPr lang="en-US" sz="1200" dirty="0" err="1">
                <a:solidFill>
                  <a:srgbClr val="4472C4">
                    <a:lumMod val="50000"/>
                  </a:srgbClr>
                </a:solidFill>
                <a:latin typeface="Century Gothic" panose="020F0302020204030204"/>
              </a:rPr>
              <a:t>eine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tolle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Puppe</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hatte</a:t>
            </a:r>
            <a:r>
              <a:rPr lang="en-US" sz="1200" dirty="0">
                <a:solidFill>
                  <a:srgbClr val="4472C4">
                    <a:lumMod val="50000"/>
                  </a:srgbClr>
                </a:solidFill>
                <a:latin typeface="Century Gothic" panose="020F0302020204030204"/>
              </a:rPr>
              <a:t>, und </a:t>
            </a:r>
            <a:r>
              <a:rPr lang="en-US" sz="1200" dirty="0" err="1">
                <a:solidFill>
                  <a:srgbClr val="4472C4">
                    <a:lumMod val="50000"/>
                  </a:srgbClr>
                </a:solidFill>
                <a:latin typeface="Century Gothic" panose="020F0302020204030204"/>
              </a:rPr>
              <a:t>deshalb</a:t>
            </a:r>
            <a:r>
              <a:rPr lang="en-US" sz="1200" dirty="0">
                <a:solidFill>
                  <a:srgbClr val="4472C4">
                    <a:lumMod val="50000"/>
                  </a:srgbClr>
                </a:solidFill>
                <a:latin typeface="Century Gothic" panose="020F0302020204030204"/>
              </a:rPr>
              <a:t> war es </a:t>
            </a:r>
            <a:r>
              <a:rPr lang="en-US" sz="1200" dirty="0" err="1">
                <a:solidFill>
                  <a:srgbClr val="4472C4">
                    <a:lumMod val="50000"/>
                  </a:srgbClr>
                </a:solidFill>
                <a:latin typeface="Century Gothic" panose="020F0302020204030204"/>
              </a:rPr>
              <a:t>mein</a:t>
            </a:r>
            <a:r>
              <a:rPr lang="en-US" sz="1200" dirty="0">
                <a:solidFill>
                  <a:srgbClr val="4472C4">
                    <a:lumMod val="50000"/>
                  </a:srgbClr>
                </a:solidFill>
                <a:latin typeface="Century Gothic" panose="020F0302020204030204"/>
              </a:rPr>
              <a:t> Ein und </a:t>
            </a:r>
            <a:r>
              <a:rPr lang="en-US" sz="1200" dirty="0" err="1">
                <a:solidFill>
                  <a:srgbClr val="4472C4">
                    <a:lumMod val="50000"/>
                  </a:srgbClr>
                </a:solidFill>
                <a:latin typeface="Century Gothic" panose="020F0302020204030204"/>
              </a:rPr>
              <a:t>Alles</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mein</a:t>
            </a:r>
            <a:r>
              <a:rPr lang="en-US" sz="1200" dirty="0">
                <a:solidFill>
                  <a:srgbClr val="4472C4">
                    <a:lumMod val="50000"/>
                  </a:srgbClr>
                </a:solidFill>
                <a:latin typeface="Century Gothic" panose="020F0302020204030204"/>
              </a:rPr>
              <a:t> </a:t>
            </a:r>
            <a:r>
              <a:rPr lang="en-US" sz="1200" dirty="0" err="1">
                <a:solidFill>
                  <a:srgbClr val="4472C4">
                    <a:lumMod val="50000"/>
                  </a:srgbClr>
                </a:solidFill>
                <a:latin typeface="Century Gothic" panose="020F0302020204030204"/>
              </a:rPr>
              <a:t>Lieblingsspielzeug</a:t>
            </a:r>
            <a:r>
              <a:rPr lang="en-US" sz="1200" dirty="0">
                <a:solidFill>
                  <a:srgbClr val="4472C4">
                    <a:lumMod val="50000"/>
                  </a:srgbClr>
                </a:solidFill>
                <a:latin typeface="Century Gothic" panose="020F0302020204030204"/>
              </a:rPr>
              <a:t>.</a:t>
            </a:r>
            <a:br>
              <a:rPr lang="en-GB" dirty="0"/>
            </a:br>
            <a:br>
              <a:rPr lang="en-GB" dirty="0"/>
            </a:br>
            <a:r>
              <a:rPr lang="en-GB" b="1" baseline="0" dirty="0"/>
              <a:t>Word frequency of unknown and cognate words (1 is the most frequent word in German): </a:t>
            </a:r>
            <a:br>
              <a:rPr lang="en-GB" baseline="0" dirty="0"/>
            </a:br>
            <a:r>
              <a:rPr lang="en-GB" baseline="0" dirty="0" err="1"/>
              <a:t>Puppe</a:t>
            </a:r>
            <a:r>
              <a:rPr lang="en-GB" baseline="0" dirty="0"/>
              <a:t> [4674] </a:t>
            </a:r>
            <a:r>
              <a:rPr lang="en-GB" baseline="0" dirty="0" err="1"/>
              <a:t>Spielzeug</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production of some of this week’s vocabulary in a longer context.</a:t>
            </a:r>
            <a:br>
              <a:rPr lang="en-GB" dirty="0"/>
            </a:br>
            <a:br>
              <a:rPr lang="en-GB" dirty="0"/>
            </a:br>
            <a:r>
              <a:rPr lang="en-GB" b="1" dirty="0"/>
              <a:t>Procedure:</a:t>
            </a:r>
            <a:br>
              <a:rPr lang="en-GB" dirty="0"/>
            </a:br>
            <a:r>
              <a:rPr lang="en-GB" dirty="0"/>
              <a:t>1. Students write 1-7 and the missing vocabulary.</a:t>
            </a:r>
          </a:p>
          <a:p>
            <a:r>
              <a:rPr lang="en-GB" dirty="0"/>
              <a:t>2. They listen to check their answers.</a:t>
            </a:r>
          </a:p>
          <a:p>
            <a:r>
              <a:rPr lang="en-GB" dirty="0"/>
              <a:t>3. Teachers elicit student understanding of the text and tell them they are going to learn more about the DDR.</a:t>
            </a:r>
          </a:p>
          <a:p>
            <a:br>
              <a:rPr lang="en-GB" dirty="0"/>
            </a:br>
            <a:r>
              <a:rPr lang="en-GB" b="1" baseline="0" dirty="0"/>
              <a:t>Word frequency (1 is the most frequent word in German): </a:t>
            </a:r>
            <a:br>
              <a:rPr lang="en-GB" baseline="0" dirty="0"/>
            </a:br>
            <a:r>
              <a:rPr lang="en-GB" baseline="0" dirty="0"/>
              <a:t>BRD (</a:t>
            </a:r>
            <a:r>
              <a:rPr lang="en-GB" baseline="0" dirty="0" err="1"/>
              <a:t>Bundesrepublik</a:t>
            </a:r>
            <a:r>
              <a:rPr lang="en-GB" baseline="0" dirty="0"/>
              <a:t> Deutschland) [2034] </a:t>
            </a:r>
            <a:r>
              <a:rPr lang="en-GB" baseline="0" dirty="0" err="1"/>
              <a:t>sozialistisch</a:t>
            </a:r>
            <a:r>
              <a:rPr lang="en-GB" baseline="0" dirty="0"/>
              <a:t> [4090]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(8 slides)</a:t>
            </a:r>
            <a:br>
              <a:rPr lang="en-GB" dirty="0"/>
            </a:br>
            <a:br>
              <a:rPr lang="en-GB" b="1" dirty="0"/>
            </a:br>
            <a:r>
              <a:rPr lang="en-GB" b="1" dirty="0"/>
              <a:t>Aim: </a:t>
            </a:r>
            <a:r>
              <a:rPr lang="en-GB" b="0" dirty="0"/>
              <a:t>to practise spoken production of all vocabulary from this week’s sets in a longer context and to learn new information about the GDR.</a:t>
            </a:r>
            <a:br>
              <a:rPr lang="en-GB" b="0" dirty="0"/>
            </a:br>
            <a:br>
              <a:rPr lang="en-GB" b="0" dirty="0"/>
            </a:br>
            <a:r>
              <a:rPr lang="en-GB" b="1" dirty="0"/>
              <a:t>Procedure:</a:t>
            </a:r>
            <a:br>
              <a:rPr lang="en-GB" dirty="0"/>
            </a:br>
            <a:r>
              <a:rPr lang="en-GB" dirty="0"/>
              <a:t>1. Students read the texts aloud, translating the English words into German.</a:t>
            </a:r>
          </a:p>
          <a:p>
            <a:r>
              <a:rPr lang="en-GB" dirty="0"/>
              <a:t>2. Teachers judge the moment to move the slide on. Note: after 8 slides the text with answers is presented all together, for further comprehension work.</a:t>
            </a:r>
          </a:p>
          <a:p>
            <a:br>
              <a:rPr lang="en-GB" dirty="0"/>
            </a:br>
            <a:r>
              <a:rPr lang="en-GB" b="1" baseline="0" dirty="0"/>
              <a:t>Word frequency of unknown and cognate words (1 is the most frequent word in German): </a:t>
            </a:r>
            <a:br>
              <a:rPr lang="en-GB" baseline="0" dirty="0"/>
            </a:br>
            <a:r>
              <a:rPr lang="en-GB" baseline="0" dirty="0" err="1"/>
              <a:t>Wappen</a:t>
            </a:r>
            <a:r>
              <a:rPr lang="en-GB" baseline="0" dirty="0"/>
              <a:t> [&gt;5009] </a:t>
            </a:r>
            <a:r>
              <a:rPr lang="en-GB" baseline="0" dirty="0" err="1"/>
              <a:t>Flagge</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5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endParaRPr lang="en-GB" b="1" dirty="0"/>
          </a:p>
          <a:p>
            <a:r>
              <a:rPr lang="en-GB" b="1" dirty="0"/>
              <a:t>Timing: 5 minutes</a:t>
            </a:r>
            <a:br>
              <a:rPr lang="en-GB" b="1" dirty="0"/>
            </a:br>
            <a:r>
              <a:rPr lang="en-GB" b="1" dirty="0"/>
              <a:t>Aim: </a:t>
            </a:r>
            <a:r>
              <a:rPr lang="en-GB" b="0" dirty="0"/>
              <a:t>to revisit the suffix –</a:t>
            </a:r>
            <a:r>
              <a:rPr lang="en-GB" b="0" dirty="0" err="1"/>
              <a:t>heit</a:t>
            </a:r>
            <a:r>
              <a:rPr lang="en-GB" b="0" dirty="0"/>
              <a:t> for nouns, and to revisit known vocabulary.</a:t>
            </a:r>
            <a:br>
              <a:rPr lang="en-GB" b="0" dirty="0"/>
            </a:br>
            <a:br>
              <a:rPr lang="en-GB" dirty="0"/>
            </a:br>
            <a:r>
              <a:rPr lang="en-GB" b="1" dirty="0"/>
              <a:t>Procedure:</a:t>
            </a:r>
            <a:br>
              <a:rPr lang="en-GB" dirty="0"/>
            </a:br>
            <a:r>
              <a:rPr lang="en-GB" dirty="0"/>
              <a:t>1. Click to present the nine nouns.</a:t>
            </a:r>
          </a:p>
          <a:p>
            <a:r>
              <a:rPr lang="en-GB" dirty="0"/>
              <a:t>2. Students write English meanings.</a:t>
            </a:r>
            <a:br>
              <a:rPr lang="en-GB" dirty="0"/>
            </a:br>
            <a:r>
              <a:rPr lang="en-GB" dirty="0"/>
              <a:t>3. Click to reveal answers.</a:t>
            </a:r>
            <a:br>
              <a:rPr lang="en-GB" dirty="0"/>
            </a:br>
            <a:br>
              <a:rPr lang="en-GB" b="1" baseline="0" dirty="0"/>
            </a:br>
            <a:r>
              <a:rPr lang="en-GB" b="1" baseline="0" dirty="0"/>
              <a:t>Differentiation:</a:t>
            </a:r>
            <a:br>
              <a:rPr lang="en-GB" b="1" baseline="0" dirty="0"/>
            </a:br>
            <a:r>
              <a:rPr lang="en-GB" b="1" baseline="0" dirty="0"/>
              <a:t>If required, the prompt could contain more support, as follows: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words you know to help you understand nouns: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gesund</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(healthy),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(more),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(ill),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(gone).</a:t>
            </a:r>
            <a:endParaRPr kumimoji="0" lang="en-GB"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GB" b="1" baseline="0" dirty="0"/>
          </a:p>
          <a:p>
            <a:r>
              <a:rPr lang="en-GB" b="1" baseline="0" dirty="0"/>
              <a:t>Word frequency (1 is the most frequent word in German): </a:t>
            </a:r>
            <a:br>
              <a:rPr lang="en-GB" baseline="0" dirty="0"/>
            </a:br>
            <a:r>
              <a:rPr lang="de-DE" baseline="0" dirty="0"/>
              <a:t>Sicherheit [776] Einheit [756] Krankheit [1132] Mehrheit [1584], also Freiheit [814], Gesundheit [1851] Wahrheit [1156] Vergangenheit [1196</a:t>
            </a:r>
            <a:r>
              <a:rPr lang="de-DE" i="1" baseline="0" dirty="0"/>
              <a:t>] </a:t>
            </a:r>
            <a:r>
              <a:rPr lang="de-DE" i="0" baseline="0" dirty="0"/>
              <a:t>Kindheit </a:t>
            </a:r>
            <a:r>
              <a:rPr lang="de-DE" i="1" baseline="0" dirty="0"/>
              <a:t>[2324]</a:t>
            </a:r>
            <a:endParaRPr lang="en-GB"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and </a:t>
            </a:r>
            <a:r>
              <a:rPr lang="en-GB" b="1" baseline="0" dirty="0" err="1"/>
              <a:t>cogate</a:t>
            </a:r>
            <a:r>
              <a:rPr lang="en-GB" b="1" baseline="0" dirty="0"/>
              <a:t> words (1 is the most frequent word in German): </a:t>
            </a:r>
            <a:br>
              <a:rPr lang="en-GB" baseline="0" dirty="0"/>
            </a:br>
            <a:r>
              <a:rPr lang="en-GB" baseline="0" dirty="0" err="1"/>
              <a:t>Sekretär</a:t>
            </a:r>
            <a:r>
              <a:rPr lang="en-GB" baseline="0" dirty="0"/>
              <a:t> [4533] Einheit [755] </a:t>
            </a:r>
            <a:r>
              <a:rPr lang="en-GB" baseline="0" dirty="0" err="1"/>
              <a:t>Partei</a:t>
            </a:r>
            <a:r>
              <a:rPr lang="en-GB" baseline="0" dirty="0"/>
              <a:t> [588]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213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and </a:t>
            </a:r>
            <a:r>
              <a:rPr lang="en-GB" b="1" baseline="0" dirty="0" err="1"/>
              <a:t>cogate</a:t>
            </a:r>
            <a:r>
              <a:rPr lang="en-GB" b="1" baseline="0" dirty="0"/>
              <a:t> words (1 is the most frequent word in German): </a:t>
            </a:r>
            <a:br>
              <a:rPr lang="en-GB" baseline="0" dirty="0"/>
            </a:br>
            <a:r>
              <a:rPr lang="en-GB" baseline="0" dirty="0"/>
              <a:t>Pfennig [&gt;5009] </a:t>
            </a:r>
            <a:r>
              <a:rPr lang="en-GB" baseline="0" dirty="0" err="1"/>
              <a:t>Brötchen</a:t>
            </a:r>
            <a:r>
              <a:rPr lang="en-GB" baseline="0" dirty="0"/>
              <a:t> [5009] </a:t>
            </a:r>
            <a:r>
              <a:rPr lang="en-GB" baseline="0" dirty="0" err="1"/>
              <a:t>Banane</a:t>
            </a:r>
            <a:r>
              <a:rPr lang="en-GB" baseline="0" dirty="0"/>
              <a:t> [&gt;5009] </a:t>
            </a:r>
            <a:r>
              <a:rPr lang="en-GB" baseline="0" dirty="0" err="1"/>
              <a:t>extrem</a:t>
            </a:r>
            <a:r>
              <a:rPr lang="en-GB" baseline="0" dirty="0"/>
              <a:t> [1127]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974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and </a:t>
            </a:r>
            <a:r>
              <a:rPr lang="en-GB" b="1" baseline="0" dirty="0" err="1"/>
              <a:t>cogate</a:t>
            </a:r>
            <a:r>
              <a:rPr lang="en-GB" b="1" baseline="0" dirty="0"/>
              <a:t> words (1 is the most frequent word in German): </a:t>
            </a:r>
            <a:br>
              <a:rPr lang="en-GB" baseline="0" dirty="0"/>
            </a:br>
            <a:r>
              <a:rPr lang="en-GB" baseline="0" dirty="0"/>
              <a:t>Masse [1062] </a:t>
            </a:r>
            <a:r>
              <a:rPr lang="en-GB" baseline="0" dirty="0" err="1"/>
              <a:t>Kult</a:t>
            </a:r>
            <a:r>
              <a:rPr lang="en-GB" baseline="0" dirty="0"/>
              <a:t> [&gt;5009] Status [3094]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and cognate words (1 is the most frequent word in German): </a:t>
            </a:r>
            <a:br>
              <a:rPr lang="en-GB" baseline="0" dirty="0"/>
            </a:br>
            <a:r>
              <a:rPr lang="en-GB" baseline="0" dirty="0"/>
              <a:t>Jeans [&gt;5009] </a:t>
            </a:r>
            <a:r>
              <a:rPr lang="en-GB" baseline="0" dirty="0" err="1"/>
              <a:t>braun</a:t>
            </a:r>
            <a:r>
              <a:rPr lang="en-GB" baseline="0" dirty="0"/>
              <a:t> [2320]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99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Word frequency of unknown and cognate words (1 is the most frequent word in German): </a:t>
            </a:r>
            <a:br>
              <a:rPr lang="en-GB" baseline="0" dirty="0"/>
            </a:br>
            <a:r>
              <a:rPr lang="en-GB" baseline="0" dirty="0"/>
              <a:t>Mauer [1659] Meter [479]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364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256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427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r>
              <a:rPr lang="en-GB" b="1" dirty="0"/>
              <a:t>Aim: </a:t>
            </a:r>
            <a:r>
              <a:rPr lang="en-GB" b="0" dirty="0"/>
              <a:t>to practise written comprehension of vocabulary in a longer context.</a:t>
            </a:r>
            <a:br>
              <a:rPr lang="en-GB" dirty="0"/>
            </a:br>
            <a:br>
              <a:rPr lang="en-GB" dirty="0"/>
            </a:br>
            <a:r>
              <a:rPr lang="en-GB" b="1" dirty="0"/>
              <a:t>Procedure:</a:t>
            </a:r>
            <a:br>
              <a:rPr lang="en-GB" dirty="0"/>
            </a:br>
            <a:r>
              <a:rPr lang="en-GB" dirty="0"/>
              <a:t>1. Students are given 4 minutes to write down as many details as they can about the DDR.</a:t>
            </a:r>
          </a:p>
          <a:p>
            <a:r>
              <a:rPr lang="en-GB" dirty="0"/>
              <a:t>2. Teachers elicit understanding of the text from students.</a:t>
            </a:r>
          </a:p>
          <a:p>
            <a:br>
              <a:rPr lang="en-GB" dirty="0"/>
            </a:br>
            <a:r>
              <a:rPr lang="en-GB" b="1" baseline="0" dirty="0"/>
              <a:t>Word frequency of unknown words and cognates (1 is the most frequent word in German): </a:t>
            </a:r>
            <a:br>
              <a:rPr lang="en-GB" baseline="0" dirty="0"/>
            </a:br>
            <a:r>
              <a:rPr lang="en-GB" baseline="0" dirty="0" err="1"/>
              <a:t>Wappen</a:t>
            </a:r>
            <a:r>
              <a:rPr lang="en-GB" baseline="0" dirty="0"/>
              <a:t> [&gt;5009] </a:t>
            </a:r>
            <a:r>
              <a:rPr lang="en-GB" baseline="0" dirty="0" err="1"/>
              <a:t>Flagge</a:t>
            </a:r>
            <a:r>
              <a:rPr lang="en-GB" baseline="0" dirty="0"/>
              <a:t> [&gt;5009] </a:t>
            </a:r>
            <a:r>
              <a:rPr lang="en-GB" baseline="0" dirty="0" err="1"/>
              <a:t>Sekretär</a:t>
            </a:r>
            <a:r>
              <a:rPr lang="en-GB" baseline="0" dirty="0"/>
              <a:t> [4533] Einheit [755] </a:t>
            </a:r>
            <a:r>
              <a:rPr lang="en-GB" baseline="0" dirty="0" err="1"/>
              <a:t>Partei</a:t>
            </a:r>
            <a:r>
              <a:rPr lang="en-GB" baseline="0" dirty="0"/>
              <a:t> [588] Pfennig [&gt;5009] </a:t>
            </a:r>
            <a:r>
              <a:rPr lang="en-GB" baseline="0" dirty="0" err="1"/>
              <a:t>Brötchen</a:t>
            </a:r>
            <a:r>
              <a:rPr lang="en-GB" baseline="0" dirty="0"/>
              <a:t> [5009] </a:t>
            </a:r>
            <a:r>
              <a:rPr lang="en-GB" baseline="0" dirty="0" err="1"/>
              <a:t>Banane</a:t>
            </a:r>
            <a:r>
              <a:rPr lang="en-GB" baseline="0" dirty="0"/>
              <a:t> [&gt;5009] </a:t>
            </a:r>
            <a:r>
              <a:rPr lang="en-GB" baseline="0" dirty="0" err="1"/>
              <a:t>extrem</a:t>
            </a:r>
            <a:r>
              <a:rPr lang="en-GB" baseline="0" dirty="0"/>
              <a:t> [1127] Masse [1062] </a:t>
            </a:r>
            <a:r>
              <a:rPr lang="en-GB" baseline="0" dirty="0" err="1"/>
              <a:t>Kult</a:t>
            </a:r>
            <a:r>
              <a:rPr lang="en-GB" baseline="0" dirty="0"/>
              <a:t> [&gt;5009] Status [3094] Jeans [&gt;5009] </a:t>
            </a:r>
            <a:r>
              <a:rPr lang="en-GB" baseline="0" dirty="0" err="1"/>
              <a:t>braun</a:t>
            </a:r>
            <a:r>
              <a:rPr lang="en-GB" baseline="0" dirty="0"/>
              <a:t> [2320] Mauer [1659] Meter [479]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29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(plus additional HW time)</a:t>
            </a:r>
            <a:br>
              <a:rPr lang="en-GB" dirty="0"/>
            </a:br>
            <a:br>
              <a:rPr lang="en-GB" b="1" dirty="0"/>
            </a:br>
            <a:r>
              <a:rPr lang="en-GB" b="1" dirty="0"/>
              <a:t>Aim: </a:t>
            </a:r>
            <a:r>
              <a:rPr lang="en-GB" b="0" dirty="0"/>
              <a:t>to practise productive use (writing) of the grammar and</a:t>
            </a:r>
            <a:r>
              <a:rPr lang="en-GB" b="0" baseline="0" dirty="0"/>
              <a:t> vocabulary featured in this lesson.</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dirty="0"/>
              <a:t>If</a:t>
            </a:r>
            <a:r>
              <a:rPr lang="en-GB" baseline="0" dirty="0"/>
              <a:t> desired, t</a:t>
            </a:r>
            <a:r>
              <a:rPr lang="en-GB" dirty="0"/>
              <a:t>he task may be begun in task and continued for homework.</a:t>
            </a:r>
            <a:br>
              <a:rPr lang="en-GB" b="0" dirty="0"/>
            </a:br>
            <a:br>
              <a:rPr lang="en-GB" b="0" dirty="0"/>
            </a:br>
            <a:r>
              <a:rPr lang="en-GB" b="1" dirty="0"/>
              <a:t>Procedure:</a:t>
            </a:r>
            <a:br>
              <a:rPr lang="en-GB" dirty="0"/>
            </a:br>
            <a:r>
              <a:rPr lang="en-GB" dirty="0"/>
              <a:t>Students write according to the brief.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11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a:t>
            </a:r>
            <a:br>
              <a:rPr lang="en-GB" dirty="0"/>
            </a:br>
            <a:br>
              <a:rPr lang="en-GB" b="1" dirty="0"/>
            </a:br>
            <a:r>
              <a:rPr lang="en-GB" b="1" dirty="0"/>
              <a:t>Aim: </a:t>
            </a:r>
            <a:r>
              <a:rPr lang="en-US" b="0" dirty="0"/>
              <a:t>to </a:t>
            </a:r>
            <a:r>
              <a:rPr lang="en-US" b="0" dirty="0" err="1"/>
              <a:t>recognise</a:t>
            </a:r>
            <a:r>
              <a:rPr lang="en-US" b="0" dirty="0"/>
              <a:t> a range of written SSC’s and to produce then orally strengthening the connection between SSCs that are written differently but sound the same.</a:t>
            </a:r>
            <a:br>
              <a:rPr lang="en-GB" dirty="0"/>
            </a:br>
            <a:br>
              <a:rPr lang="en-GB" dirty="0"/>
            </a:br>
            <a:r>
              <a:rPr lang="en-GB" b="1" dirty="0"/>
              <a:t>Procedure:</a:t>
            </a:r>
            <a:br>
              <a:rPr lang="en-GB" dirty="0"/>
            </a:br>
            <a:r>
              <a:rPr lang="en-GB" dirty="0"/>
              <a:t>1. </a:t>
            </a:r>
            <a:r>
              <a:rPr lang="en-US" b="0" dirty="0"/>
              <a:t>Students write 1-6 and choose which </a:t>
            </a:r>
            <a:r>
              <a:rPr lang="en-US" b="0" dirty="0" err="1"/>
              <a:t>favourite</a:t>
            </a:r>
            <a:r>
              <a:rPr lang="en-US" b="0" dirty="0"/>
              <a:t> thing (A-C) is the odd one out in each set, based on the pronunciation of the letters in bold.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b="0" dirty="0"/>
              <a:t>Students say the words to each other in pairs to check their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b="0" dirty="0"/>
              <a:t>Click to reveal the answers, eliciting the correct pronunciations.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Ensure the English meanings of the words are understood.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sz="1200" dirty="0">
                <a:solidFill>
                  <a:srgbClr val="002060"/>
                </a:solidFill>
              </a:rPr>
              <a:t>Ball [1782] </a:t>
            </a:r>
            <a:r>
              <a:rPr lang="en-GB" sz="1200" dirty="0" err="1">
                <a:solidFill>
                  <a:srgbClr val="002060"/>
                </a:solidFill>
              </a:rPr>
              <a:t>Feuerwehrauto</a:t>
            </a:r>
            <a:r>
              <a:rPr lang="en-GB" sz="1200" dirty="0">
                <a:solidFill>
                  <a:srgbClr val="002060"/>
                </a:solidFill>
              </a:rPr>
              <a:t> [3778/361]</a:t>
            </a:r>
            <a:r>
              <a:rPr lang="en-GB" sz="1200" baseline="0" dirty="0">
                <a:solidFill>
                  <a:srgbClr val="002060"/>
                </a:solidFill>
              </a:rPr>
              <a:t> </a:t>
            </a:r>
            <a:r>
              <a:rPr lang="en-GB" sz="1200" baseline="0" dirty="0" err="1">
                <a:solidFill>
                  <a:srgbClr val="002060"/>
                </a:solidFill>
              </a:rPr>
              <a:t>Wasserfarbe</a:t>
            </a:r>
            <a:r>
              <a:rPr lang="en-GB" sz="1200" baseline="0" dirty="0">
                <a:solidFill>
                  <a:srgbClr val="002060"/>
                </a:solidFill>
              </a:rPr>
              <a:t> [245/1079] </a:t>
            </a:r>
            <a:r>
              <a:rPr lang="en-GB" sz="1200" baseline="0" dirty="0" err="1">
                <a:solidFill>
                  <a:srgbClr val="002060"/>
                </a:solidFill>
              </a:rPr>
              <a:t>Puppe</a:t>
            </a:r>
            <a:r>
              <a:rPr lang="en-GB" sz="1200" baseline="0" dirty="0">
                <a:solidFill>
                  <a:srgbClr val="002060"/>
                </a:solidFill>
              </a:rPr>
              <a:t> [4674] </a:t>
            </a:r>
            <a:r>
              <a:rPr lang="en-GB" sz="1200" baseline="0" dirty="0" err="1">
                <a:solidFill>
                  <a:srgbClr val="002060"/>
                </a:solidFill>
              </a:rPr>
              <a:t>Windrad</a:t>
            </a:r>
            <a:r>
              <a:rPr lang="en-GB" sz="1200" baseline="0" dirty="0">
                <a:solidFill>
                  <a:srgbClr val="002060"/>
                </a:solidFill>
              </a:rPr>
              <a:t> [1124/2392] </a:t>
            </a:r>
            <a:r>
              <a:rPr lang="en-GB" sz="1200" b="0" dirty="0" err="1">
                <a:solidFill>
                  <a:srgbClr val="002060"/>
                </a:solidFill>
              </a:rPr>
              <a:t>Strauß</a:t>
            </a:r>
            <a:r>
              <a:rPr lang="en-GB" sz="1200" b="0" dirty="0">
                <a:solidFill>
                  <a:srgbClr val="002060"/>
                </a:solidFill>
              </a:rPr>
              <a:t> [4767] </a:t>
            </a:r>
            <a:r>
              <a:rPr lang="en-GB" sz="1200" b="0" dirty="0" err="1">
                <a:solidFill>
                  <a:srgbClr val="002060"/>
                </a:solidFill>
              </a:rPr>
              <a:t>Puppentheater</a:t>
            </a:r>
            <a:r>
              <a:rPr lang="en-GB" sz="1200" b="0" dirty="0">
                <a:solidFill>
                  <a:srgbClr val="002060"/>
                </a:solidFill>
              </a:rPr>
              <a:t> [4674/1086]</a:t>
            </a:r>
            <a:endParaRPr lang="en-GB"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other words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b="0" baseline="0" dirty="0"/>
              <a:t>With compound nouns, where these in their compound form have a frequency ranking &lt;5009, this is given above. Where the nouns are ranked &gt;5009 in their compound form, but one or more of their constituent parts is ranked &lt;5009, the frequency ranking of the latter is given (for as many parts as is applicable – individual word identified in cases of possible ambiguity).</a:t>
            </a:r>
            <a:endParaRPr lang="en-GB" b="0"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995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p>
          <a:p>
            <a:pPr marL="0" lvl="0" indent="0" algn="l" rtl="0">
              <a:spcBef>
                <a:spcPts val="0"/>
              </a:spcBef>
              <a:spcAft>
                <a:spcPts val="0"/>
              </a:spcAft>
              <a:buNone/>
            </a:pPr>
            <a:r>
              <a:rPr lang="en-GB" sz="1200" b="0" i="0" dirty="0">
                <a:latin typeface="+mn-lt"/>
                <a:ea typeface="Calibri"/>
                <a:cs typeface="Calibri"/>
                <a:sym typeface="Calibri"/>
              </a:rPr>
              <a:t>Student worksheet answers: https://resources.ncelp.org/concern/resources/2514nm49h?locale=en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br>
              <a:rPr lang="en-GB" b="1" dirty="0"/>
            </a:br>
            <a:r>
              <a:rPr lang="en-GB" b="0" dirty="0" err="1"/>
              <a:t>i</a:t>
            </a:r>
            <a:r>
              <a:rPr lang="en-GB" b="0" dirty="0"/>
              <a:t>) to review the homework task from two weeks ago.</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and unknown words (1 is the most frequent word in German): </a:t>
            </a:r>
            <a:br>
              <a:rPr lang="en-GB" baseline="0" dirty="0"/>
            </a:br>
            <a:r>
              <a:rPr lang="en-GB" baseline="0" dirty="0"/>
              <a:t>Café [2492] </a:t>
            </a:r>
            <a:r>
              <a:rPr lang="en-GB" baseline="0" dirty="0" err="1"/>
              <a:t>Limonade</a:t>
            </a:r>
            <a:r>
              <a:rPr lang="en-GB" baseline="0" dirty="0"/>
              <a:t> [&lt;5009]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dirty="0"/>
              <a:t>Photo by </a:t>
            </a:r>
            <a:r>
              <a:rPr lang="en-GB" dirty="0">
                <a:hlinkClick r:id="rId3"/>
              </a:rPr>
              <a:t>JD Chow</a:t>
            </a:r>
            <a:r>
              <a:rPr lang="en-GB" dirty="0"/>
              <a:t> on </a:t>
            </a:r>
            <a:r>
              <a:rPr lang="en-GB" dirty="0" err="1">
                <a:hlinkClick r:id="rId4"/>
              </a:rPr>
              <a:t>Unsplash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On successive clicks the bold words are underlined and the appropriate substitute word is highlighted.</a:t>
            </a:r>
            <a:br>
              <a:rPr lang="en-GB" dirty="0"/>
            </a:br>
            <a:r>
              <a:rPr lang="en-GB" dirty="0"/>
              <a:t>2. Note that sometimes changes are needed to other words in the sentence. All of these changes revisit previously taught grammar, which teachers can elicit and/or explain as needed. </a:t>
            </a:r>
          </a:p>
          <a:p>
            <a:endParaRPr lang="en-GB" dirty="0"/>
          </a:p>
          <a:p>
            <a:r>
              <a:rPr lang="en-GB" dirty="0"/>
              <a:t>Changes are:</a:t>
            </a:r>
            <a:br>
              <a:rPr lang="en-GB" dirty="0"/>
            </a:br>
            <a:r>
              <a:rPr lang="en-GB" dirty="0" err="1"/>
              <a:t>i</a:t>
            </a:r>
            <a:r>
              <a:rPr lang="en-GB" dirty="0"/>
              <a:t>. </a:t>
            </a:r>
            <a:r>
              <a:rPr lang="en-GB" i="1" dirty="0"/>
              <a:t>sein / </a:t>
            </a:r>
            <a:r>
              <a:rPr lang="en-GB" i="1" dirty="0" err="1"/>
              <a:t>haben</a:t>
            </a:r>
            <a:r>
              <a:rPr lang="en-GB" i="1" dirty="0"/>
              <a:t> </a:t>
            </a:r>
            <a:r>
              <a:rPr lang="en-GB" dirty="0"/>
              <a:t>auxiliary</a:t>
            </a:r>
            <a:br>
              <a:rPr lang="en-GB" dirty="0"/>
            </a:br>
            <a:r>
              <a:rPr lang="en-GB" dirty="0"/>
              <a:t>ii. </a:t>
            </a:r>
            <a:r>
              <a:rPr lang="en-GB" dirty="0" err="1"/>
              <a:t>bei</a:t>
            </a:r>
            <a:r>
              <a:rPr lang="en-GB" dirty="0"/>
              <a:t> + dative (</a:t>
            </a:r>
            <a:r>
              <a:rPr lang="en-GB" i="1" dirty="0" err="1"/>
              <a:t>bei</a:t>
            </a:r>
            <a:r>
              <a:rPr lang="en-GB" i="1" dirty="0"/>
              <a:t> </a:t>
            </a:r>
            <a:r>
              <a:rPr lang="en-GB" i="1" dirty="0" err="1"/>
              <a:t>meiner</a:t>
            </a:r>
            <a:r>
              <a:rPr lang="en-GB" i="1" dirty="0"/>
              <a:t> </a:t>
            </a:r>
            <a:r>
              <a:rPr lang="en-GB" i="1" dirty="0" err="1"/>
              <a:t>Familie</a:t>
            </a:r>
            <a:r>
              <a:rPr lang="en-GB" dirty="0"/>
              <a:t>)</a:t>
            </a:r>
            <a:br>
              <a:rPr lang="en-GB" dirty="0"/>
            </a:br>
            <a:r>
              <a:rPr lang="en-GB" dirty="0"/>
              <a:t>iii. </a:t>
            </a:r>
            <a:r>
              <a:rPr lang="en-GB" i="1" dirty="0" err="1"/>
              <a:t>nach</a:t>
            </a:r>
            <a:r>
              <a:rPr lang="en-GB" i="1" dirty="0"/>
              <a:t> </a:t>
            </a:r>
            <a:r>
              <a:rPr lang="en-GB" i="1" dirty="0" err="1"/>
              <a:t>Österreich</a:t>
            </a:r>
            <a:r>
              <a:rPr lang="en-GB" i="1" dirty="0"/>
              <a:t> </a:t>
            </a:r>
            <a:r>
              <a:rPr lang="en-GB" dirty="0"/>
              <a:t>change to </a:t>
            </a:r>
            <a:r>
              <a:rPr lang="en-GB" i="1" dirty="0"/>
              <a:t>in die Schweiz </a:t>
            </a:r>
            <a:r>
              <a:rPr lang="en-GB" dirty="0"/>
              <a:t>(countries with articles use </a:t>
            </a:r>
            <a:r>
              <a:rPr lang="en-GB" i="1" dirty="0"/>
              <a:t>in</a:t>
            </a:r>
            <a:r>
              <a:rPr lang="en-GB" dirty="0"/>
              <a:t> for to, instead of </a:t>
            </a:r>
            <a:r>
              <a:rPr lang="en-GB" i="1" dirty="0" err="1"/>
              <a:t>nach</a:t>
            </a:r>
            <a:r>
              <a:rPr lang="en-GB" dirty="0"/>
              <a:t>).</a:t>
            </a:r>
          </a:p>
          <a:p>
            <a:r>
              <a:rPr lang="en-GB" dirty="0"/>
              <a:t>iv. </a:t>
            </a:r>
            <a:r>
              <a:rPr lang="en-GB" i="1" dirty="0" err="1"/>
              <a:t>weil</a:t>
            </a:r>
            <a:r>
              <a:rPr lang="en-GB" i="1" dirty="0"/>
              <a:t> </a:t>
            </a:r>
            <a:r>
              <a:rPr lang="en-GB" dirty="0"/>
              <a:t>+ WO3 </a:t>
            </a:r>
            <a:r>
              <a:rPr lang="en-GB" dirty="0">
                <a:sym typeface="Wingdings" panose="05000000000000000000" pitchFamily="2" charset="2"/>
              </a:rPr>
              <a:t> </a:t>
            </a:r>
            <a:r>
              <a:rPr lang="en-GB" i="1" dirty="0" err="1">
                <a:sym typeface="Wingdings" panose="05000000000000000000" pitchFamily="2" charset="2"/>
              </a:rPr>
              <a:t>denn</a:t>
            </a:r>
            <a:r>
              <a:rPr lang="en-GB" dirty="0">
                <a:sym typeface="Wingdings" panose="05000000000000000000" pitchFamily="2" charset="2"/>
              </a:rPr>
              <a:t> + WO1 (</a:t>
            </a:r>
            <a:r>
              <a:rPr lang="en-GB" i="1" dirty="0" err="1">
                <a:sym typeface="Wingdings" panose="05000000000000000000" pitchFamily="2" charset="2"/>
              </a:rPr>
              <a:t>denn</a:t>
            </a:r>
            <a:r>
              <a:rPr lang="en-GB" i="1" dirty="0">
                <a:sym typeface="Wingdings" panose="05000000000000000000" pitchFamily="2" charset="2"/>
              </a:rPr>
              <a:t> es war </a:t>
            </a:r>
            <a:r>
              <a:rPr lang="en-GB" i="1" dirty="0" err="1">
                <a:sym typeface="Wingdings" panose="05000000000000000000" pitchFamily="2" charset="2"/>
              </a:rPr>
              <a:t>praktischer</a:t>
            </a:r>
            <a:r>
              <a:rPr lang="en-GB" dirty="0">
                <a:sym typeface="Wingdings" panose="05000000000000000000" pitchFamily="2" charset="2"/>
              </a:rPr>
              <a:t>)</a:t>
            </a:r>
          </a:p>
          <a:p>
            <a:r>
              <a:rPr lang="en-GB" dirty="0"/>
              <a:t>v. </a:t>
            </a:r>
            <a:r>
              <a:rPr lang="en-GB" dirty="0" err="1"/>
              <a:t>glaube</a:t>
            </a:r>
            <a:r>
              <a:rPr lang="en-GB" dirty="0"/>
              <a:t> </a:t>
            </a:r>
            <a:r>
              <a:rPr lang="en-GB" dirty="0">
                <a:sym typeface="Wingdings" panose="05000000000000000000" pitchFamily="2" charset="2"/>
              </a:rPr>
              <a:t> </a:t>
            </a:r>
            <a:r>
              <a:rPr lang="en-GB" dirty="0" err="1">
                <a:sym typeface="Wingdings" panose="05000000000000000000" pitchFamily="2" charset="2"/>
              </a:rPr>
              <a:t>meinen</a:t>
            </a:r>
            <a:r>
              <a:rPr lang="en-GB" dirty="0">
                <a:sym typeface="Wingdings" panose="05000000000000000000" pitchFamily="2" charset="2"/>
              </a:rPr>
              <a:t>  </a:t>
            </a:r>
            <a:r>
              <a:rPr lang="en-GB" dirty="0" err="1">
                <a:sym typeface="Wingdings" panose="05000000000000000000" pitchFamily="2" charset="2"/>
              </a:rPr>
              <a:t>meine</a:t>
            </a:r>
            <a:r>
              <a:rPr lang="en-GB" dirty="0">
                <a:sym typeface="Wingdings" panose="05000000000000000000" pitchFamily="2" charset="2"/>
              </a:rPr>
              <a:t> (need to apply correct present tense ending)</a:t>
            </a:r>
            <a:br>
              <a:rPr lang="en-GB" dirty="0"/>
            </a:br>
            <a:r>
              <a:rPr lang="en-GB" dirty="0"/>
              <a:t>vi. </a:t>
            </a:r>
            <a:r>
              <a:rPr lang="en-GB" dirty="0" err="1"/>
              <a:t>unser</a:t>
            </a:r>
            <a:r>
              <a:rPr lang="en-GB" dirty="0"/>
              <a:t> </a:t>
            </a:r>
            <a:r>
              <a:rPr lang="en-GB" dirty="0" err="1"/>
              <a:t>Onkel</a:t>
            </a:r>
            <a:r>
              <a:rPr lang="en-GB" dirty="0"/>
              <a:t> </a:t>
            </a:r>
            <a:r>
              <a:rPr lang="en-GB" dirty="0">
                <a:sym typeface="Wingdings" panose="05000000000000000000" pitchFamily="2" charset="2"/>
              </a:rPr>
              <a:t> </a:t>
            </a:r>
            <a:r>
              <a:rPr lang="en-GB" dirty="0" err="1">
                <a:sym typeface="Wingdings" panose="05000000000000000000" pitchFamily="2" charset="2"/>
              </a:rPr>
              <a:t>unsere</a:t>
            </a:r>
            <a:r>
              <a:rPr lang="en-GB" dirty="0">
                <a:sym typeface="Wingdings" panose="05000000000000000000" pitchFamily="2" charset="2"/>
              </a:rPr>
              <a:t> </a:t>
            </a:r>
            <a:r>
              <a:rPr lang="en-GB" dirty="0" err="1">
                <a:sym typeface="Wingdings" panose="05000000000000000000" pitchFamily="2" charset="2"/>
              </a:rPr>
              <a:t>Tante</a:t>
            </a:r>
            <a:br>
              <a:rPr lang="en-GB" dirty="0">
                <a:sym typeface="Wingdings" panose="05000000000000000000" pitchFamily="2" charset="2"/>
              </a:rPr>
            </a:br>
            <a:r>
              <a:rPr lang="en-GB" dirty="0">
                <a:sym typeface="Wingdings" panose="05000000000000000000" pitchFamily="2" charset="2"/>
              </a:rPr>
              <a:t>vii. </a:t>
            </a:r>
            <a:r>
              <a:rPr lang="en-GB" dirty="0" err="1">
                <a:sym typeface="Wingdings" panose="05000000000000000000" pitchFamily="2" charset="2"/>
              </a:rPr>
              <a:t>eine</a:t>
            </a:r>
            <a:r>
              <a:rPr lang="en-GB" dirty="0">
                <a:sym typeface="Wingdings" panose="05000000000000000000" pitchFamily="2" charset="2"/>
              </a:rPr>
              <a:t> </a:t>
            </a:r>
            <a:r>
              <a:rPr lang="en-GB" dirty="0" err="1">
                <a:sym typeface="Wingdings" panose="05000000000000000000" pitchFamily="2" charset="2"/>
              </a:rPr>
              <a:t>Freundin</a:t>
            </a:r>
            <a:r>
              <a:rPr lang="en-GB" dirty="0">
                <a:sym typeface="Wingdings" panose="05000000000000000000" pitchFamily="2" charset="2"/>
              </a:rPr>
              <a:t> (Julia)  </a:t>
            </a:r>
            <a:r>
              <a:rPr lang="en-GB" dirty="0" err="1">
                <a:sym typeface="Wingdings" panose="05000000000000000000" pitchFamily="2" charset="2"/>
              </a:rPr>
              <a:t>einen</a:t>
            </a:r>
            <a:r>
              <a:rPr lang="en-GB" dirty="0">
                <a:sym typeface="Wingdings" panose="05000000000000000000" pitchFamily="2" charset="2"/>
              </a:rPr>
              <a:t> Freund (Julian)</a:t>
            </a:r>
            <a:br>
              <a:rPr lang="en-GB" dirty="0">
                <a:sym typeface="Wingdings" panose="05000000000000000000" pitchFamily="2" charset="2"/>
              </a:rPr>
            </a:br>
            <a:r>
              <a:rPr lang="en-GB" dirty="0">
                <a:sym typeface="Wingdings" panose="05000000000000000000" pitchFamily="2" charset="2"/>
              </a:rPr>
              <a:t>viii. </a:t>
            </a:r>
            <a:r>
              <a:rPr lang="en-GB" dirty="0" err="1">
                <a:sym typeface="Wingdings" panose="05000000000000000000" pitchFamily="2" charset="2"/>
              </a:rPr>
              <a:t>meine</a:t>
            </a:r>
            <a:r>
              <a:rPr lang="en-GB" dirty="0">
                <a:sym typeface="Wingdings" panose="05000000000000000000" pitchFamily="2" charset="2"/>
              </a:rPr>
              <a:t> </a:t>
            </a:r>
            <a:r>
              <a:rPr lang="en-GB" dirty="0" err="1">
                <a:sym typeface="Wingdings" panose="05000000000000000000" pitchFamily="2" charset="2"/>
              </a:rPr>
              <a:t>Schwester</a:t>
            </a:r>
            <a:r>
              <a:rPr lang="en-GB" dirty="0">
                <a:sym typeface="Wingdings" panose="05000000000000000000" pitchFamily="2" charset="2"/>
              </a:rPr>
              <a:t>  </a:t>
            </a:r>
            <a:r>
              <a:rPr lang="en-GB" dirty="0" err="1">
                <a:sym typeface="Wingdings" panose="05000000000000000000" pitchFamily="2" charset="2"/>
              </a:rPr>
              <a:t>mein</a:t>
            </a:r>
            <a:r>
              <a:rPr lang="en-GB" dirty="0">
                <a:sym typeface="Wingdings" panose="05000000000000000000" pitchFamily="2" charset="2"/>
              </a:rPr>
              <a:t> </a:t>
            </a:r>
            <a:r>
              <a:rPr lang="en-GB" dirty="0" err="1">
                <a:sym typeface="Wingdings" panose="05000000000000000000" pitchFamily="2" charset="2"/>
              </a:rPr>
              <a:t>Bruder</a:t>
            </a:r>
            <a:br>
              <a:rPr lang="en-GB" dirty="0">
                <a:sym typeface="Wingdings" panose="05000000000000000000" pitchFamily="2" charset="2"/>
              </a:rPr>
            </a:br>
            <a:r>
              <a:rPr lang="en-GB" dirty="0">
                <a:sym typeface="Wingdings" panose="05000000000000000000" pitchFamily="2" charset="2"/>
              </a:rPr>
              <a:t>ix. </a:t>
            </a:r>
            <a:r>
              <a:rPr lang="en-GB" dirty="0" err="1">
                <a:sym typeface="Wingdings" panose="05000000000000000000" pitchFamily="2" charset="2"/>
              </a:rPr>
              <a:t>eine</a:t>
            </a:r>
            <a:r>
              <a:rPr lang="en-GB" dirty="0">
                <a:sym typeface="Wingdings" panose="05000000000000000000" pitchFamily="2" charset="2"/>
              </a:rPr>
              <a:t> </a:t>
            </a:r>
            <a:r>
              <a:rPr lang="en-GB" dirty="0" err="1">
                <a:sym typeface="Wingdings" panose="05000000000000000000" pitchFamily="2" charset="2"/>
              </a:rPr>
              <a:t>Flasche</a:t>
            </a:r>
            <a:r>
              <a:rPr lang="en-GB" dirty="0">
                <a:sym typeface="Wingdings" panose="05000000000000000000" pitchFamily="2" charset="2"/>
              </a:rPr>
              <a:t> </a:t>
            </a:r>
            <a:r>
              <a:rPr lang="en-GB" dirty="0" err="1">
                <a:sym typeface="Wingdings" panose="05000000000000000000" pitchFamily="2" charset="2"/>
              </a:rPr>
              <a:t>Limonade</a:t>
            </a:r>
            <a:r>
              <a:rPr lang="en-GB" dirty="0">
                <a:sym typeface="Wingdings" panose="05000000000000000000" pitchFamily="2" charset="2"/>
              </a:rPr>
              <a:t>  </a:t>
            </a:r>
            <a:r>
              <a:rPr lang="en-GB" dirty="0" err="1">
                <a:sym typeface="Wingdings" panose="05000000000000000000" pitchFamily="2" charset="2"/>
              </a:rPr>
              <a:t>ein</a:t>
            </a:r>
            <a:r>
              <a:rPr lang="en-GB" dirty="0">
                <a:sym typeface="Wingdings" panose="05000000000000000000" pitchFamily="2" charset="2"/>
              </a:rPr>
              <a:t> </a:t>
            </a:r>
            <a:r>
              <a:rPr lang="en-GB" dirty="0" err="1">
                <a:sym typeface="Wingdings" panose="05000000000000000000" pitchFamily="2" charset="2"/>
              </a:rPr>
              <a:t>Eis</a:t>
            </a:r>
            <a:br>
              <a:rPr lang="en-GB" dirty="0">
                <a:sym typeface="Wingdings" panose="05000000000000000000" pitchFamily="2" charset="2"/>
              </a:rPr>
            </a:br>
            <a:r>
              <a:rPr lang="en-GB" dirty="0">
                <a:sym typeface="Wingdings" panose="05000000000000000000" pitchFamily="2" charset="2"/>
              </a:rPr>
              <a:t>x. </a:t>
            </a:r>
            <a:r>
              <a:rPr lang="en-GB" dirty="0" err="1">
                <a:sym typeface="Wingdings" panose="05000000000000000000" pitchFamily="2" charset="2"/>
              </a:rPr>
              <a:t>meine</a:t>
            </a:r>
            <a:r>
              <a:rPr lang="en-GB" dirty="0">
                <a:sym typeface="Wingdings" panose="05000000000000000000" pitchFamily="2" charset="2"/>
              </a:rPr>
              <a:t>  </a:t>
            </a:r>
            <a:r>
              <a:rPr lang="en-GB" dirty="0" err="1">
                <a:sym typeface="Wingdings" panose="05000000000000000000" pitchFamily="2" charset="2"/>
              </a:rPr>
              <a:t>glauben</a:t>
            </a:r>
            <a:r>
              <a:rPr lang="en-GB" dirty="0">
                <a:sym typeface="Wingdings" panose="05000000000000000000" pitchFamily="2" charset="2"/>
              </a:rPr>
              <a:t>  </a:t>
            </a:r>
            <a:r>
              <a:rPr lang="en-GB" dirty="0" err="1">
                <a:sym typeface="Wingdings" panose="05000000000000000000" pitchFamily="2" charset="2"/>
              </a:rPr>
              <a:t>glaube</a:t>
            </a:r>
            <a:br>
              <a:rPr lang="en-GB" dirty="0">
                <a:sym typeface="Wingdings" panose="05000000000000000000" pitchFamily="2" charset="2"/>
              </a:rPr>
            </a:br>
            <a:r>
              <a:rPr lang="en-GB" dirty="0">
                <a:sym typeface="Wingdings" panose="05000000000000000000" pitchFamily="2" charset="2"/>
              </a:rPr>
              <a:t>xi. in den </a:t>
            </a:r>
            <a:r>
              <a:rPr lang="en-GB" dirty="0" err="1">
                <a:sym typeface="Wingdings" panose="05000000000000000000" pitchFamily="2" charset="2"/>
              </a:rPr>
              <a:t>Ferien</a:t>
            </a:r>
            <a:r>
              <a:rPr lang="en-GB" dirty="0">
                <a:sym typeface="Wingdings" panose="05000000000000000000" pitchFamily="2" charset="2"/>
              </a:rPr>
              <a:t>  </a:t>
            </a:r>
            <a:r>
              <a:rPr lang="en-GB" dirty="0" err="1">
                <a:sym typeface="Wingdings" panose="05000000000000000000" pitchFamily="2" charset="2"/>
              </a:rPr>
              <a:t>im</a:t>
            </a:r>
            <a:r>
              <a:rPr lang="en-GB" dirty="0">
                <a:sym typeface="Wingdings" panose="05000000000000000000" pitchFamily="2" charset="2"/>
              </a:rPr>
              <a:t> </a:t>
            </a:r>
            <a:r>
              <a:rPr lang="en-GB" dirty="0" err="1">
                <a:sym typeface="Wingdings" panose="05000000000000000000" pitchFamily="2" charset="2"/>
              </a:rPr>
              <a:t>Urlaub</a:t>
            </a:r>
            <a:br>
              <a:rPr lang="en-GB" dirty="0">
                <a:sym typeface="Wingdings" panose="05000000000000000000" pitchFamily="2" charset="2"/>
              </a:rPr>
            </a:br>
            <a:br>
              <a:rPr lang="en-GB" dirty="0"/>
            </a:br>
            <a:r>
              <a:rPr lang="en-GB" dirty="0"/>
              <a:t>3. When concluded, students see that 19 replacements were possible, and one remains (</a:t>
            </a:r>
            <a:r>
              <a:rPr lang="en-GB" dirty="0" err="1"/>
              <a:t>geschrieben</a:t>
            </a:r>
            <a:r>
              <a:rPr lang="en-GB" dirty="0"/>
              <a:t>). It could possibly substitute ‘</a:t>
            </a:r>
            <a:r>
              <a:rPr lang="en-GB" dirty="0" err="1"/>
              <a:t>gelernt</a:t>
            </a:r>
            <a:r>
              <a:rPr lang="en-GB" dirty="0"/>
              <a:t>’ though was not chosen as not 100% in accord with the overall meaning of the text.</a:t>
            </a:r>
            <a:br>
              <a:rPr lang="en-GB" dirty="0"/>
            </a:br>
            <a:r>
              <a:rPr lang="en-GB" dirty="0"/>
              <a:t>4. Note that alternative substitutions are possible, particularly for the person nouns.  Teachers should make this clear and elicit students’ suggestions.</a:t>
            </a:r>
            <a:br>
              <a:rPr lang="en-GB" dirty="0"/>
            </a:br>
            <a:br>
              <a:rPr lang="en-GB" dirty="0"/>
            </a:br>
            <a:r>
              <a:rPr lang="en-GB" b="1" baseline="0" dirty="0"/>
              <a:t>Word frequency of cognates and unknown words (1 is the most frequent word in German): </a:t>
            </a:r>
            <a:br>
              <a:rPr lang="en-GB" baseline="0" dirty="0"/>
            </a:br>
            <a:r>
              <a:rPr lang="en-GB" baseline="0" dirty="0"/>
              <a:t>Café [2492] </a:t>
            </a:r>
            <a:r>
              <a:rPr lang="en-GB" baseline="0" dirty="0" err="1"/>
              <a:t>Limonade</a:t>
            </a:r>
            <a:r>
              <a:rPr lang="en-GB" baseline="0" dirty="0"/>
              <a:t> [&lt;5009]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Photo by </a:t>
            </a:r>
            <a:r>
              <a:rPr lang="en-GB" dirty="0">
                <a:hlinkClick r:id="rId3"/>
              </a:rPr>
              <a:t>JD Chow</a:t>
            </a:r>
            <a:r>
              <a:rPr lang="en-GB" dirty="0"/>
              <a:t> on </a:t>
            </a:r>
            <a:r>
              <a:rPr lang="en-GB" dirty="0" err="1">
                <a:hlinkClick r:id="rId4"/>
              </a:rPr>
              <a:t>Unsplash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09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0" dirty="0"/>
            </a:br>
            <a:br>
              <a:rPr lang="en-GB" b="1" dirty="0"/>
            </a:br>
            <a:r>
              <a:rPr lang="en-GB" b="1" dirty="0"/>
              <a:t>Aim: </a:t>
            </a:r>
            <a:r>
              <a:rPr lang="en-GB" b="0" dirty="0"/>
              <a:t>to revisit the meaning of </a:t>
            </a:r>
            <a:r>
              <a:rPr lang="en-GB" b="0" dirty="0" err="1"/>
              <a:t>als</a:t>
            </a:r>
            <a:r>
              <a:rPr lang="en-GB" b="0" dirty="0"/>
              <a:t> as conjunction for when in the past, and remind of its associated word order (3). Presentation of a new pattern of syntax, WO3 clause as first idea, cuing WO2 in the main clause.</a:t>
            </a:r>
            <a:br>
              <a:rPr lang="en-GB" b="0" dirty="0"/>
            </a:br>
            <a:br>
              <a:rPr lang="en-GB" dirty="0"/>
            </a:br>
            <a:r>
              <a:rPr lang="en-GB" b="1" dirty="0"/>
              <a:t>Procedure:</a:t>
            </a:r>
            <a:br>
              <a:rPr lang="en-GB" dirty="0"/>
            </a:br>
            <a:r>
              <a:rPr lang="en-GB" dirty="0"/>
              <a:t>1. Click to present each item of information.</a:t>
            </a:r>
          </a:p>
          <a:p>
            <a:r>
              <a:rPr lang="en-GB" dirty="0"/>
              <a:t>2. Ensure students’ understanding at each stage.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953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comprehension (written modality) of the two patterns of syntax (WO1 + WO3 vs WO3 + WO2) in sentences about past childhood experiences.</a:t>
            </a:r>
            <a:br>
              <a:rPr lang="en-GB" dirty="0"/>
            </a:br>
            <a:endParaRPr lang="en-GB" dirty="0"/>
          </a:p>
          <a:p>
            <a:r>
              <a:rPr lang="en-GB" b="1" i="1" dirty="0"/>
              <a:t>Note: </a:t>
            </a:r>
            <a:r>
              <a:rPr lang="en-GB" dirty="0"/>
              <a:t>there is no punctuation on the main clauses to avoid giving the information away.</a:t>
            </a:r>
            <a:br>
              <a:rPr lang="en-GB" dirty="0"/>
            </a:br>
            <a:br>
              <a:rPr lang="en-GB" dirty="0"/>
            </a:br>
            <a:r>
              <a:rPr lang="en-GB" b="1" dirty="0"/>
              <a:t>Procedure:</a:t>
            </a:r>
            <a:br>
              <a:rPr lang="en-GB" dirty="0"/>
            </a:br>
            <a:r>
              <a:rPr lang="en-GB" dirty="0"/>
              <a:t>1. Ensure that students realise that these are two ways to give the same meaning. The verb and subject just need to swap if you start with </a:t>
            </a:r>
            <a:r>
              <a:rPr lang="en-GB" dirty="0" err="1"/>
              <a:t>with</a:t>
            </a:r>
            <a:r>
              <a:rPr lang="en-GB" dirty="0"/>
              <a:t> an</a:t>
            </a:r>
            <a:r>
              <a:rPr lang="en-GB" i="1" dirty="0"/>
              <a:t> </a:t>
            </a:r>
            <a:r>
              <a:rPr lang="en-GB" i="1" dirty="0" err="1"/>
              <a:t>als</a:t>
            </a:r>
            <a:r>
              <a:rPr lang="en-GB" i="1" dirty="0"/>
              <a:t> (or any other WO3) </a:t>
            </a:r>
            <a:r>
              <a:rPr lang="en-GB" dirty="0"/>
              <a:t>clause.</a:t>
            </a:r>
          </a:p>
          <a:p>
            <a:r>
              <a:rPr lang="en-GB" dirty="0"/>
              <a:t>2. Elicit answers orally. </a:t>
            </a:r>
          </a:p>
          <a:p>
            <a:r>
              <a:rPr lang="en-GB" dirty="0"/>
              <a:t>3. Students can be nominated to translate into English the sentences they hear, for additional practice.</a:t>
            </a:r>
          </a:p>
          <a:p>
            <a:endParaRPr lang="en-GB" dirty="0"/>
          </a:p>
          <a:p>
            <a:br>
              <a:rPr lang="en-GB" dirty="0"/>
            </a:br>
            <a:r>
              <a:rPr lang="en-GB" b="1" baseline="0" dirty="0"/>
              <a:t>Word frequency of unknown and cognate words (1 is the most frequent word in German): </a:t>
            </a:r>
            <a:br>
              <a:rPr lang="en-GB" baseline="0" dirty="0"/>
            </a:br>
            <a:r>
              <a:rPr lang="en-GB" baseline="0" dirty="0" err="1"/>
              <a:t>Kindheit</a:t>
            </a:r>
            <a:r>
              <a:rPr lang="en-GB" baseline="0" dirty="0"/>
              <a:t> [2324] Teddy [&gt;5009]</a:t>
            </a:r>
          </a:p>
          <a:p>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352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aural comprehension of both patterns of syntax (WO1 + WO3 and WO3 + WO2) with three previously taught conjunctions (bevor, </a:t>
            </a:r>
            <a:r>
              <a:rPr lang="en-GB" b="0" dirty="0" err="1"/>
              <a:t>als</a:t>
            </a:r>
            <a:r>
              <a:rPr lang="en-GB" b="0" dirty="0"/>
              <a:t>, </a:t>
            </a:r>
            <a:r>
              <a:rPr lang="en-GB" b="0" dirty="0" err="1"/>
              <a:t>dass</a:t>
            </a:r>
            <a:r>
              <a:rPr lang="en-GB" b="0" dirty="0"/>
              <a:t>).</a:t>
            </a:r>
            <a:br>
              <a:rPr lang="en-GB" b="0" dirty="0"/>
            </a:br>
            <a:br>
              <a:rPr lang="en-GB" b="0" dirty="0"/>
            </a:br>
            <a:r>
              <a:rPr lang="en-GB" b="1" dirty="0"/>
              <a:t>Procedure:</a:t>
            </a:r>
            <a:br>
              <a:rPr lang="en-GB" dirty="0"/>
            </a:br>
            <a:r>
              <a:rPr lang="en-GB" dirty="0"/>
              <a:t>1. Click to listen.</a:t>
            </a:r>
            <a:br>
              <a:rPr lang="en-GB" dirty="0"/>
            </a:br>
            <a:r>
              <a:rPr lang="en-GB" dirty="0"/>
              <a:t>2. Students write meanings in English.</a:t>
            </a:r>
            <a:br>
              <a:rPr lang="en-GB" dirty="0"/>
            </a:br>
            <a:r>
              <a:rPr lang="en-GB" dirty="0"/>
              <a:t>3. Click to check meanings.</a:t>
            </a:r>
            <a:br>
              <a:rPr lang="en-GB" dirty="0"/>
            </a:br>
            <a:r>
              <a:rPr lang="en-GB" dirty="0"/>
              <a:t>4. Optional additional step for more able students </a:t>
            </a:r>
            <a:r>
              <a:rPr lang="en-GB" dirty="0">
                <a:sym typeface="Wingdings" panose="05000000000000000000" pitchFamily="2" charset="2"/>
              </a:rPr>
              <a:t> elicit the German for each phrase from students orally.</a:t>
            </a:r>
            <a:br>
              <a:rPr lang="en-GB" dirty="0">
                <a:sym typeface="Wingdings" panose="05000000000000000000" pitchFamily="2" charset="2"/>
              </a:rPr>
            </a:br>
            <a:r>
              <a:rPr lang="en-GB" dirty="0">
                <a:sym typeface="Wingdings" panose="05000000000000000000" pitchFamily="2" charset="2"/>
              </a:rPr>
              <a:t>5. Click to bring up the German phrases.</a:t>
            </a:r>
            <a:br>
              <a:rPr lang="en-GB" dirty="0">
                <a:sym typeface="Wingdings" panose="05000000000000000000" pitchFamily="2" charset="2"/>
              </a:rPr>
            </a:br>
            <a:r>
              <a:rPr lang="en-GB" dirty="0">
                <a:sym typeface="Wingdings" panose="05000000000000000000" pitchFamily="2" charset="2"/>
              </a:rPr>
              <a:t>6. Ask students to change a detail in each phrase. The details can be real or imagined.</a:t>
            </a:r>
            <a:br>
              <a:rPr lang="en-GB" dirty="0">
                <a:sym typeface="Wingdings" panose="05000000000000000000" pitchFamily="2" charset="2"/>
              </a:rPr>
            </a:br>
            <a:r>
              <a:rPr lang="en-GB" dirty="0">
                <a:sym typeface="Wingdings" panose="05000000000000000000" pitchFamily="2" charset="2"/>
              </a:rPr>
              <a:t>7. Students work in pairs to say their sentences.</a:t>
            </a:r>
            <a:br>
              <a:rPr lang="en-GB" dirty="0"/>
            </a:br>
            <a:endParaRPr lang="en-GB" dirty="0"/>
          </a:p>
          <a:p>
            <a:r>
              <a:rPr lang="en-GB" b="1" dirty="0"/>
              <a:t>Transcript:</a:t>
            </a:r>
            <a:br>
              <a:rPr lang="en-GB" b="1" dirty="0"/>
            </a:br>
            <a:r>
              <a:rPr lang="en-GB" b="0" dirty="0"/>
              <a:t>1. Ich war elf, bevor ich </a:t>
            </a:r>
            <a:r>
              <a:rPr lang="en-GB" b="0" dirty="0" err="1"/>
              <a:t>ein</a:t>
            </a:r>
            <a:r>
              <a:rPr lang="en-GB" b="0" dirty="0"/>
              <a:t> Handy </a:t>
            </a:r>
            <a:r>
              <a:rPr lang="en-GB" b="0" dirty="0" err="1"/>
              <a:t>hatte</a:t>
            </a:r>
            <a:r>
              <a:rPr lang="en-GB" b="0" dirty="0"/>
              <a:t>.</a:t>
            </a:r>
            <a:br>
              <a:rPr lang="en-GB" b="0" dirty="0"/>
            </a:br>
            <a:r>
              <a:rPr lang="en-GB" b="0" dirty="0"/>
              <a:t>2. Ich bin </a:t>
            </a:r>
            <a:r>
              <a:rPr lang="en-GB" b="0" dirty="0" err="1"/>
              <a:t>jeden</a:t>
            </a:r>
            <a:r>
              <a:rPr lang="en-GB" b="0" dirty="0"/>
              <a:t> </a:t>
            </a:r>
            <a:r>
              <a:rPr lang="en-GB" b="0" dirty="0" err="1"/>
              <a:t>Samstag</a:t>
            </a:r>
            <a:r>
              <a:rPr lang="en-GB" b="0" dirty="0"/>
              <a:t> </a:t>
            </a:r>
            <a:r>
              <a:rPr lang="en-GB" b="0" dirty="0" err="1"/>
              <a:t>geschwommen</a:t>
            </a:r>
            <a:r>
              <a:rPr lang="en-GB" b="0" dirty="0"/>
              <a:t>, </a:t>
            </a:r>
            <a:r>
              <a:rPr lang="en-GB" b="0" dirty="0" err="1"/>
              <a:t>als</a:t>
            </a:r>
            <a:r>
              <a:rPr lang="en-GB" b="0" dirty="0"/>
              <a:t> ich </a:t>
            </a:r>
            <a:r>
              <a:rPr lang="en-GB" b="0" dirty="0" err="1"/>
              <a:t>neun</a:t>
            </a:r>
            <a:r>
              <a:rPr lang="en-GB" b="0" dirty="0"/>
              <a:t> Jahre alt war.</a:t>
            </a:r>
            <a:br>
              <a:rPr lang="en-GB" dirty="0"/>
            </a:br>
            <a:r>
              <a:rPr lang="en-GB" dirty="0"/>
              <a:t>3. Bevor ich </a:t>
            </a:r>
            <a:r>
              <a:rPr lang="en-GB" dirty="0" err="1"/>
              <a:t>zehn</a:t>
            </a:r>
            <a:r>
              <a:rPr lang="en-GB" dirty="0"/>
              <a:t> war, bin ich </a:t>
            </a:r>
            <a:r>
              <a:rPr lang="en-GB" dirty="0" err="1"/>
              <a:t>nie</a:t>
            </a:r>
            <a:r>
              <a:rPr lang="en-GB" dirty="0"/>
              <a:t> </a:t>
            </a:r>
            <a:r>
              <a:rPr lang="en-GB" dirty="0" err="1"/>
              <a:t>mit</a:t>
            </a:r>
            <a:r>
              <a:rPr lang="en-GB" dirty="0"/>
              <a:t> </a:t>
            </a:r>
            <a:r>
              <a:rPr lang="en-GB" dirty="0" err="1"/>
              <a:t>dem</a:t>
            </a:r>
            <a:r>
              <a:rPr lang="en-GB" dirty="0"/>
              <a:t> </a:t>
            </a:r>
            <a:r>
              <a:rPr lang="en-GB" dirty="0" err="1"/>
              <a:t>Flugzeug</a:t>
            </a:r>
            <a:r>
              <a:rPr lang="en-GB" dirty="0"/>
              <a:t> </a:t>
            </a:r>
            <a:r>
              <a:rPr lang="en-GB" dirty="0" err="1"/>
              <a:t>geflogen</a:t>
            </a:r>
            <a:r>
              <a:rPr lang="en-GB" dirty="0"/>
              <a:t>.</a:t>
            </a:r>
            <a:br>
              <a:rPr lang="en-GB" dirty="0"/>
            </a:br>
            <a:r>
              <a:rPr lang="en-GB" dirty="0"/>
              <a:t>4. Ich war </a:t>
            </a:r>
            <a:r>
              <a:rPr lang="en-GB" dirty="0" err="1"/>
              <a:t>damals</a:t>
            </a:r>
            <a:r>
              <a:rPr lang="en-GB" dirty="0"/>
              <a:t> </a:t>
            </a:r>
            <a:r>
              <a:rPr lang="en-GB" dirty="0" err="1"/>
              <a:t>traurig</a:t>
            </a:r>
            <a:r>
              <a:rPr lang="en-GB" dirty="0"/>
              <a:t>, </a:t>
            </a:r>
            <a:r>
              <a:rPr lang="en-GB" dirty="0" err="1"/>
              <a:t>dass</a:t>
            </a:r>
            <a:r>
              <a:rPr lang="en-GB" dirty="0"/>
              <a:t> ich </a:t>
            </a:r>
            <a:r>
              <a:rPr lang="en-GB" dirty="0" err="1"/>
              <a:t>keine</a:t>
            </a:r>
            <a:r>
              <a:rPr lang="en-GB" dirty="0"/>
              <a:t> </a:t>
            </a:r>
            <a:r>
              <a:rPr lang="en-GB" dirty="0" err="1"/>
              <a:t>Haustiere</a:t>
            </a:r>
            <a:r>
              <a:rPr lang="en-GB" dirty="0"/>
              <a:t> </a:t>
            </a:r>
            <a:r>
              <a:rPr lang="en-GB" dirty="0" err="1"/>
              <a:t>hatte</a:t>
            </a:r>
            <a:r>
              <a:rPr lang="en-GB" dirty="0"/>
              <a:t>.</a:t>
            </a:r>
            <a:br>
              <a:rPr lang="en-GB" dirty="0"/>
            </a:br>
            <a:r>
              <a:rPr lang="en-GB" dirty="0"/>
              <a:t>5. </a:t>
            </a:r>
            <a:r>
              <a:rPr lang="en-GB" dirty="0" err="1"/>
              <a:t>Als</a:t>
            </a:r>
            <a:r>
              <a:rPr lang="en-GB" dirty="0"/>
              <a:t> ich </a:t>
            </a:r>
            <a:r>
              <a:rPr lang="en-GB" dirty="0" err="1"/>
              <a:t>jünger</a:t>
            </a:r>
            <a:r>
              <a:rPr lang="en-GB" dirty="0"/>
              <a:t> war, bin ich </a:t>
            </a:r>
            <a:r>
              <a:rPr lang="en-GB" dirty="0" err="1"/>
              <a:t>nie</a:t>
            </a:r>
            <a:r>
              <a:rPr lang="en-GB" dirty="0"/>
              <a:t> </a:t>
            </a:r>
            <a:r>
              <a:rPr lang="en-GB" dirty="0" err="1"/>
              <a:t>gern</a:t>
            </a:r>
            <a:r>
              <a:rPr lang="en-GB" dirty="0"/>
              <a:t> </a:t>
            </a:r>
            <a:r>
              <a:rPr lang="en-GB" dirty="0" err="1"/>
              <a:t>früh</a:t>
            </a:r>
            <a:r>
              <a:rPr lang="en-GB" dirty="0"/>
              <a:t> ins Bett </a:t>
            </a:r>
            <a:r>
              <a:rPr lang="en-GB" dirty="0" err="1"/>
              <a:t>gegangen</a:t>
            </a:r>
            <a:r>
              <a:rPr lang="en-GB" dirty="0"/>
              <a:t>.</a:t>
            </a:r>
            <a:br>
              <a:rPr lang="en-GB" dirty="0"/>
            </a:br>
            <a:r>
              <a:rPr lang="en-GB" dirty="0"/>
              <a:t>6. Bevor ich </a:t>
            </a:r>
            <a:r>
              <a:rPr lang="en-GB" dirty="0" err="1"/>
              <a:t>vierzehn</a:t>
            </a:r>
            <a:r>
              <a:rPr lang="en-GB" dirty="0"/>
              <a:t> war, </a:t>
            </a:r>
            <a:r>
              <a:rPr lang="en-GB" dirty="0" err="1"/>
              <a:t>hatte</a:t>
            </a:r>
            <a:r>
              <a:rPr lang="en-GB" dirty="0"/>
              <a:t> ich </a:t>
            </a:r>
            <a:r>
              <a:rPr lang="en-GB" dirty="0" err="1"/>
              <a:t>keinen</a:t>
            </a:r>
            <a:r>
              <a:rPr lang="en-GB" dirty="0"/>
              <a:t> Freund!</a:t>
            </a:r>
            <a:br>
              <a:rPr lang="en-GB" dirty="0"/>
            </a:br>
            <a:br>
              <a:rPr lang="en-GB" dirty="0"/>
            </a:br>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0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MODELLING SLIDE</a:t>
            </a:r>
            <a:br>
              <a:rPr lang="en-GB" b="1" dirty="0"/>
            </a:br>
            <a:endParaRPr lang="en-GB" b="1" dirty="0"/>
          </a:p>
          <a:p>
            <a:r>
              <a:rPr lang="en-GB" b="1" dirty="0"/>
              <a:t>Timing: 10 minutes (all four slides)</a:t>
            </a:r>
            <a:br>
              <a:rPr lang="en-GB" dirty="0"/>
            </a:br>
            <a:br>
              <a:rPr lang="en-GB" b="1" dirty="0"/>
            </a:br>
            <a:r>
              <a:rPr lang="en-GB" b="1" dirty="0"/>
              <a:t>Aim: </a:t>
            </a:r>
            <a:r>
              <a:rPr lang="en-GB" b="0" dirty="0"/>
              <a:t>to practise the correct use of </a:t>
            </a:r>
            <a:r>
              <a:rPr lang="en-GB" b="1" i="1" dirty="0" err="1"/>
              <a:t>wann</a:t>
            </a:r>
            <a:r>
              <a:rPr lang="en-GB" b="0" dirty="0"/>
              <a:t> for questions and </a:t>
            </a:r>
            <a:r>
              <a:rPr lang="en-GB" b="1" i="1" dirty="0" err="1"/>
              <a:t>als</a:t>
            </a:r>
            <a:r>
              <a:rPr lang="en-GB" b="0" dirty="0"/>
              <a:t> for events in the past.</a:t>
            </a:r>
            <a:br>
              <a:rPr lang="en-GB" b="0" dirty="0"/>
            </a:br>
            <a:br>
              <a:rPr lang="en-GB" dirty="0"/>
            </a:br>
            <a:r>
              <a:rPr lang="en-GB" b="1" dirty="0"/>
              <a:t>Procedure:</a:t>
            </a:r>
            <a:br>
              <a:rPr lang="en-GB" dirty="0"/>
            </a:br>
            <a:r>
              <a:rPr lang="en-GB" dirty="0"/>
              <a:t>1. Model the task using the example on this slide. Click through the animations.</a:t>
            </a:r>
            <a:br>
              <a:rPr lang="en-GB" dirty="0"/>
            </a:br>
            <a:r>
              <a:rPr lang="en-GB" dirty="0"/>
              <a:t>2. Then give out the A5 handout to students (as shown on next slide, which mustn’t be shown to the class).</a:t>
            </a:r>
          </a:p>
          <a:p>
            <a:r>
              <a:rPr lang="en-GB" dirty="0"/>
              <a:t>3. Students individually translate their prompt cards into German.</a:t>
            </a:r>
          </a:p>
          <a:p>
            <a:r>
              <a:rPr lang="en-GB" dirty="0"/>
              <a:t>4. Then they work in pairs: Partner A asks questions and Partner B answers with the relevant sentence from their card and vice versa</a:t>
            </a:r>
          </a:p>
          <a:p>
            <a:r>
              <a:rPr lang="en-GB" dirty="0"/>
              <a:t>5. Answers are on the next slides.</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461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42972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55215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170582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19812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07574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904553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037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56192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316826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39593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08802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619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43881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5766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75176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6706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148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34871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14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774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53241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7642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1194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8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361695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308188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8.png"/><Relationship Id="rId3" Type="http://schemas.openxmlformats.org/officeDocument/2006/relationships/image" Target="../media/image1.jpg"/><Relationship Id="rId21" Type="http://schemas.openxmlformats.org/officeDocument/2006/relationships/image" Target="../media/image44.png"/><Relationship Id="rId7" Type="http://schemas.openxmlformats.org/officeDocument/2006/relationships/audio" Target="../media/audio14.wav"/><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notesSlide" Target="../notesSlides/notesSlide16.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46.png"/><Relationship Id="rId5" Type="http://schemas.openxmlformats.org/officeDocument/2006/relationships/image" Target="../media/image4.png"/><Relationship Id="rId15" Type="http://schemas.openxmlformats.org/officeDocument/2006/relationships/image" Target="../media/image38.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audio" Target="../media/audio17.wav"/><Relationship Id="rId19" Type="http://schemas.openxmlformats.org/officeDocument/2006/relationships/image" Target="../media/image42.png"/><Relationship Id="rId4" Type="http://schemas.openxmlformats.org/officeDocument/2006/relationships/image" Target="../media/image34.gif"/><Relationship Id="rId9" Type="http://schemas.openxmlformats.org/officeDocument/2006/relationships/audio" Target="../media/audio16.wav"/><Relationship Id="rId14" Type="http://schemas.openxmlformats.org/officeDocument/2006/relationships/image" Target="../media/image37.png"/><Relationship Id="rId22" Type="http://schemas.microsoft.com/office/2007/relationships/hdphoto" Target="../media/hdphoto2.wdp"/><Relationship Id="rId27" Type="http://schemas.openxmlformats.org/officeDocument/2006/relationships/image" Target="../media/image49.png"/><Relationship Id="rId30"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1.jpg"/><Relationship Id="rId10" Type="http://schemas.openxmlformats.org/officeDocument/2006/relationships/image" Target="../media/image54.png"/><Relationship Id="rId4" Type="http://schemas.openxmlformats.org/officeDocument/2006/relationships/notesSlide" Target="../notesSlides/notesSlide18.xml"/><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image" Target="../media/image5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image" Target="../media/image59.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1.jp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22.wav"/><Relationship Id="rId5" Type="http://schemas.openxmlformats.org/officeDocument/2006/relationships/image" Target="../media/image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24.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image" Target="../media/image71.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jp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hyperlink" Target="https://www.gaminggrammar.com/" TargetMode="External"/><Relationship Id="rId10" Type="http://schemas.openxmlformats.org/officeDocument/2006/relationships/image" Target="../media/image78.png"/><Relationship Id="rId4" Type="http://schemas.openxmlformats.org/officeDocument/2006/relationships/image" Target="../media/image4.pn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20.png"/><Relationship Id="rId3" Type="http://schemas.openxmlformats.org/officeDocument/2006/relationships/image" Target="../media/image1.jpg"/><Relationship Id="rId21" Type="http://schemas.openxmlformats.org/officeDocument/2006/relationships/image" Target="../media/image15.png"/><Relationship Id="rId7" Type="http://schemas.openxmlformats.org/officeDocument/2006/relationships/audio" Target="../media/audio3.wav"/><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0.png"/><Relationship Id="rId20" Type="http://schemas.openxmlformats.org/officeDocument/2006/relationships/image" Target="../media/image14.png"/><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5.gif"/><Relationship Id="rId24" Type="http://schemas.openxmlformats.org/officeDocument/2006/relationships/image" Target="../media/image18.png"/><Relationship Id="rId5" Type="http://schemas.openxmlformats.org/officeDocument/2006/relationships/audio" Target="../media/audio1.wav"/><Relationship Id="rId15" Type="http://schemas.openxmlformats.org/officeDocument/2006/relationships/image" Target="../media/image9.png"/><Relationship Id="rId23" Type="http://schemas.openxmlformats.org/officeDocument/2006/relationships/image" Target="../media/image17.png"/><Relationship Id="rId28" Type="http://schemas.openxmlformats.org/officeDocument/2006/relationships/image" Target="../media/image22.png"/><Relationship Id="rId10" Type="http://schemas.openxmlformats.org/officeDocument/2006/relationships/audio" Target="../media/audio6.wav"/><Relationship Id="rId19"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audio" Target="../media/audio5.wav"/><Relationship Id="rId14" Type="http://schemas.openxmlformats.org/officeDocument/2006/relationships/image" Target="../media/image8.png"/><Relationship Id="rId22" Type="http://schemas.openxmlformats.org/officeDocument/2006/relationships/image" Target="../media/image16.png"/><Relationship Id="rId27" Type="http://schemas.openxmlformats.org/officeDocument/2006/relationships/image" Target="../media/image21.png"/><Relationship Id="rId30"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hyperlink" Target="https://quizlet.com/gb/573635947/year-9-german-term-11-week-6-flash-cards/" TargetMode="External"/><Relationship Id="rId3" Type="http://schemas.openxmlformats.org/officeDocument/2006/relationships/image" Target="../media/image4.png"/><Relationship Id="rId7" Type="http://schemas.openxmlformats.org/officeDocument/2006/relationships/image" Target="../media/image81.png"/><Relationship Id="rId12"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quizlet.com/gb/589695236/year-9-german-term-12-week-1-flash-cards/" TargetMode="External"/><Relationship Id="rId11" Type="http://schemas.openxmlformats.org/officeDocument/2006/relationships/image" Target="../media/image83.png"/><Relationship Id="rId5" Type="http://schemas.openxmlformats.org/officeDocument/2006/relationships/hyperlink" Target="https://resources.ncelp.org/concern/resources/2801ph54m?locale=en" TargetMode="External"/><Relationship Id="rId10" Type="http://schemas.openxmlformats.org/officeDocument/2006/relationships/image" Target="../media/image82.png"/><Relationship Id="rId4" Type="http://schemas.openxmlformats.org/officeDocument/2006/relationships/hyperlink" Target="https://drive.google.com/file/d/1YGNHaXaKjBD3bw7AP5AsQtIu2tiIB7Av/view?usp=sharing" TargetMode="External"/><Relationship Id="rId9" Type="http://schemas.openxmlformats.org/officeDocument/2006/relationships/hyperlink" Target="https://quizlet.com/gb/556913987/year-8-german-term-31-week-6-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28.gi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jpg"/><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gif"/><Relationship Id="rId11" Type="http://schemas.openxmlformats.org/officeDocument/2006/relationships/audio" Target="../media/audio11.wav"/><Relationship Id="rId5" Type="http://schemas.openxmlformats.org/officeDocument/2006/relationships/image" Target="../media/image30.gif"/><Relationship Id="rId10" Type="http://schemas.openxmlformats.org/officeDocument/2006/relationships/audio" Target="../media/audio10.wav"/><Relationship Id="rId4" Type="http://schemas.openxmlformats.org/officeDocument/2006/relationships/image" Target="../media/image4.png"/><Relationship Id="rId9"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ctr">
            <a:normAutofit/>
          </a:bodyPr>
          <a:lstStyle/>
          <a:p>
            <a:pPr algn="l"/>
            <a:r>
              <a:rPr lang="en-GB" sz="4000" b="1" dirty="0" err="1">
                <a:solidFill>
                  <a:prstClr val="white"/>
                </a:solidFill>
              </a:rPr>
              <a:t>Damals</a:t>
            </a:r>
            <a:r>
              <a:rPr lang="en-GB" sz="4000" b="1" dirty="0">
                <a:solidFill>
                  <a:prstClr val="white"/>
                </a:solidFill>
              </a:rPr>
              <a:t> und </a:t>
            </a:r>
            <a:r>
              <a:rPr lang="en-GB" sz="4000" b="1" dirty="0" err="1">
                <a:solidFill>
                  <a:prstClr val="white"/>
                </a:solidFill>
              </a:rPr>
              <a:t>jetzt</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9080" y="3429000"/>
            <a:ext cx="7382608" cy="571756"/>
          </a:xfrm>
        </p:spPr>
        <p:txBody>
          <a:bodyPr>
            <a:normAutofit/>
          </a:bodyPr>
          <a:lstStyle/>
          <a:p>
            <a:pPr algn="l"/>
            <a:r>
              <a:rPr lang="en-GB" sz="3000" dirty="0">
                <a:solidFill>
                  <a:prstClr val="white"/>
                </a:solidFill>
              </a:rPr>
              <a:t>Past (perfect) &amp; imperfect with WO3</a:t>
            </a:r>
            <a:endParaRPr lang="en-US" i="1"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923665"/>
            <a:ext cx="6604437" cy="87431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 (same sound, different spelling)</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13</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07 / 07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572250" cy="869950"/>
          </a:xfrm>
          <a:prstGeom prst="rect">
            <a:avLst/>
          </a:prstGeom>
        </p:spPr>
      </p:pic>
      <p:sp>
        <p:nvSpPr>
          <p:cNvPr id="4" name="Title 3"/>
          <p:cNvSpPr>
            <a:spLocks noGrp="1"/>
          </p:cNvSpPr>
          <p:nvPr>
            <p:ph type="title"/>
          </p:nvPr>
        </p:nvSpPr>
        <p:spPr>
          <a:xfrm>
            <a:off x="0" y="294041"/>
            <a:ext cx="6286500" cy="707849"/>
          </a:xfrm>
        </p:spPr>
        <p:txBody>
          <a:bodyPr>
            <a:normAutofit fontScale="90000"/>
          </a:bodyPr>
          <a:lstStyle/>
          <a:p>
            <a:r>
              <a:rPr lang="en-GB" sz="3600" b="1" dirty="0" err="1">
                <a:solidFill>
                  <a:schemeClr val="bg1"/>
                </a:solidFill>
              </a:rPr>
              <a:t>Wann</a:t>
            </a:r>
            <a:r>
              <a:rPr lang="en-GB" sz="3600" b="1" dirty="0">
                <a:solidFill>
                  <a:schemeClr val="bg1"/>
                </a:solidFill>
              </a:rPr>
              <a:t> hast du das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058275" y="247045"/>
            <a:ext cx="2899053"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171450" y="1562100"/>
            <a:ext cx="6096000"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cycle?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to go home?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 on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holiday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indent="-457200">
              <a:buFont typeface="+mj-lt"/>
              <a:buAutoNum type="arabicPeriod"/>
            </a:pPr>
            <a:r>
              <a:rPr lang="fr-FR" sz="2200" dirty="0" err="1">
                <a:solidFill>
                  <a:srgbClr val="4472C4">
                    <a:lumMod val="50000"/>
                  </a:srgbClr>
                </a:solidFill>
              </a:rPr>
              <a:t>When</a:t>
            </a:r>
            <a:r>
              <a:rPr lang="fr-FR" sz="2200" dirty="0">
                <a:solidFill>
                  <a:srgbClr val="4472C4">
                    <a:lumMod val="50000"/>
                  </a:srgbClr>
                </a:solidFill>
              </a:rPr>
              <a:t> </a:t>
            </a:r>
            <a:r>
              <a:rPr lang="fr-FR" sz="2200" dirty="0" err="1">
                <a:solidFill>
                  <a:srgbClr val="4472C4">
                    <a:lumMod val="50000"/>
                  </a:srgbClr>
                </a:solidFill>
              </a:rPr>
              <a:t>did</a:t>
            </a:r>
            <a:r>
              <a:rPr lang="fr-FR" sz="2200" dirty="0">
                <a:solidFill>
                  <a:srgbClr val="4472C4">
                    <a:lumMod val="50000"/>
                  </a:srgbClr>
                </a:solidFill>
              </a:rPr>
              <a:t> </a:t>
            </a:r>
            <a:r>
              <a:rPr lang="fr-FR" sz="2200" dirty="0" err="1">
                <a:solidFill>
                  <a:srgbClr val="4472C4">
                    <a:lumMod val="50000"/>
                  </a:srgbClr>
                </a:solidFill>
              </a:rPr>
              <a:t>you</a:t>
            </a:r>
            <a:r>
              <a:rPr lang="fr-FR" sz="2200" dirty="0">
                <a:solidFill>
                  <a:srgbClr val="4472C4">
                    <a:lumMod val="50000"/>
                  </a:srgbClr>
                </a:solidFill>
              </a:rPr>
              <a:t> </a:t>
            </a:r>
            <a:r>
              <a:rPr lang="fr-FR" sz="2200" dirty="0" err="1">
                <a:solidFill>
                  <a:srgbClr val="4472C4">
                    <a:lumMod val="50000"/>
                  </a:srgbClr>
                </a:solidFill>
              </a:rPr>
              <a:t>get</a:t>
            </a:r>
            <a:r>
              <a:rPr lang="fr-FR" sz="2200" dirty="0">
                <a:solidFill>
                  <a:srgbClr val="4472C4">
                    <a:lumMod val="50000"/>
                  </a:srgbClr>
                </a:solidFill>
              </a:rPr>
              <a:t> </a:t>
            </a:r>
            <a:r>
              <a:rPr lang="fr-FR" sz="2200" dirty="0" err="1">
                <a:solidFill>
                  <a:srgbClr val="4472C4">
                    <a:lumMod val="50000"/>
                  </a:srgbClr>
                </a:solidFill>
              </a:rPr>
              <a:t>your</a:t>
            </a:r>
            <a:r>
              <a:rPr lang="fr-FR" sz="2200" dirty="0">
                <a:solidFill>
                  <a:srgbClr val="4472C4">
                    <a:lumMod val="50000"/>
                  </a:srgbClr>
                </a:solidFill>
              </a:rPr>
              <a:t> first pet?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hungry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six.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normal*.</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lang="fr-FR" sz="2200" dirty="0" err="1">
                <a:solidFill>
                  <a:srgbClr val="4472C4">
                    <a:lumMod val="50000"/>
                  </a:srgbClr>
                </a:solidFill>
              </a:rPr>
              <a:t>When</a:t>
            </a:r>
            <a:r>
              <a:rPr lang="fr-FR" sz="2200" dirty="0">
                <a:solidFill>
                  <a:srgbClr val="4472C4">
                    <a:lumMod val="50000"/>
                  </a:srgbClr>
                </a:solidFill>
              </a:rPr>
              <a:t> I </a:t>
            </a:r>
            <a:r>
              <a:rPr lang="fr-FR" sz="2200" dirty="0" err="1">
                <a:solidFill>
                  <a:srgbClr val="4472C4">
                    <a:lumMod val="50000"/>
                  </a:srgbClr>
                </a:solidFill>
              </a:rPr>
              <a:t>was</a:t>
            </a:r>
            <a:r>
              <a:rPr lang="fr-FR" sz="2200" dirty="0">
                <a:solidFill>
                  <a:srgbClr val="4472C4">
                    <a:lumMod val="50000"/>
                  </a:srgbClr>
                </a:solidFill>
              </a:rPr>
              <a:t> in </a:t>
            </a:r>
            <a:r>
              <a:rPr lang="fr-FR" sz="2200" dirty="0" err="1">
                <a:solidFill>
                  <a:srgbClr val="4472C4">
                    <a:lumMod val="50000"/>
                  </a:srgbClr>
                </a:solidFill>
              </a:rPr>
              <a:t>school</a:t>
            </a:r>
            <a:r>
              <a:rPr lang="fr-FR" sz="22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young</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four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years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72885032-6539-4E1F-8260-841936E7A4C5}"/>
              </a:ext>
            </a:extLst>
          </p:cNvPr>
          <p:cNvSpPr txBox="1"/>
          <p:nvPr/>
        </p:nvSpPr>
        <p:spPr>
          <a:xfrm>
            <a:off x="6498283" y="1562100"/>
            <a:ext cx="5693717"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swim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lvl="0" indent="-457200">
              <a:buFont typeface="+mj-lt"/>
              <a:buAutoNum type="arabicPeriod"/>
              <a:defRPr/>
            </a:pPr>
            <a:r>
              <a:rPr lang="fr-FR" sz="2200" dirty="0" err="1">
                <a:solidFill>
                  <a:srgbClr val="4472C4">
                    <a:lumMod val="50000"/>
                  </a:srgbClr>
                </a:solidFill>
              </a:rPr>
              <a:t>When</a:t>
            </a:r>
            <a:r>
              <a:rPr lang="fr-FR" sz="2200" dirty="0">
                <a:solidFill>
                  <a:srgbClr val="4472C4">
                    <a:lumMod val="50000"/>
                  </a:srgbClr>
                </a:solidFill>
              </a:rPr>
              <a:t> </a:t>
            </a:r>
            <a:r>
              <a:rPr lang="fr-FR" sz="2200" dirty="0" err="1">
                <a:solidFill>
                  <a:srgbClr val="4472C4">
                    <a:lumMod val="50000"/>
                  </a:srgbClr>
                </a:solidFill>
              </a:rPr>
              <a:t>did</a:t>
            </a:r>
            <a:r>
              <a:rPr lang="fr-FR" sz="2200" dirty="0">
                <a:solidFill>
                  <a:srgbClr val="4472C4">
                    <a:lumMod val="50000"/>
                  </a:srgbClr>
                </a:solidFill>
              </a:rPr>
              <a:t> </a:t>
            </a:r>
            <a:r>
              <a:rPr lang="fr-FR" sz="2200" dirty="0" err="1">
                <a:solidFill>
                  <a:srgbClr val="4472C4">
                    <a:lumMod val="50000"/>
                  </a:srgbClr>
                </a:solidFill>
              </a:rPr>
              <a:t>you</a:t>
            </a:r>
            <a:r>
              <a:rPr lang="fr-FR" sz="2200" dirty="0">
                <a:solidFill>
                  <a:srgbClr val="4472C4">
                    <a:lumMod val="50000"/>
                  </a:srgbClr>
                </a:solidFill>
              </a:rPr>
              <a:t> use to </a:t>
            </a:r>
            <a:r>
              <a:rPr lang="fr-FR" sz="2200" dirty="0" err="1">
                <a:solidFill>
                  <a:srgbClr val="4472C4">
                    <a:lumMod val="50000"/>
                  </a:srgbClr>
                </a:solidFill>
              </a:rPr>
              <a:t>play</a:t>
            </a:r>
            <a:r>
              <a:rPr lang="fr-FR" sz="2200" dirty="0">
                <a:solidFill>
                  <a:srgbClr val="4472C4">
                    <a:lumMod val="50000"/>
                  </a:srgbClr>
                </a:solidFill>
              </a:rPr>
              <a:t> tennis?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cake?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five.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normal.</a:t>
            </a:r>
          </a:p>
          <a:p>
            <a:pPr marL="457200" indent="-457200">
              <a:buFont typeface="+mj-lt"/>
              <a:buAutoNum type="alphaLcParenR"/>
            </a:pPr>
            <a:r>
              <a:rPr lang="fr-FR" sz="2200" dirty="0" err="1">
                <a:solidFill>
                  <a:srgbClr val="4472C4">
                    <a:lumMod val="50000"/>
                  </a:srgbClr>
                </a:solidFill>
              </a:rPr>
              <a:t>When</a:t>
            </a:r>
            <a:r>
              <a:rPr lang="fr-FR" sz="2200" dirty="0">
                <a:solidFill>
                  <a:srgbClr val="4472C4">
                    <a:lumMod val="50000"/>
                  </a:srgbClr>
                </a:solidFill>
              </a:rPr>
              <a:t> I </a:t>
            </a:r>
            <a:r>
              <a:rPr lang="fr-FR" sz="2200" dirty="0" err="1">
                <a:solidFill>
                  <a:srgbClr val="4472C4">
                    <a:lumMod val="50000"/>
                  </a:srgbClr>
                </a:solidFill>
              </a:rPr>
              <a:t>had</a:t>
            </a:r>
            <a:r>
              <a:rPr lang="fr-FR" sz="2200" dirty="0">
                <a:solidFill>
                  <a:srgbClr val="4472C4">
                    <a:lumMod val="50000"/>
                  </a:srgbClr>
                </a:solidFill>
              </a:rPr>
              <a:t> no </a:t>
            </a:r>
            <a:r>
              <a:rPr lang="fr-FR" sz="2200" dirty="0" err="1">
                <a:solidFill>
                  <a:srgbClr val="4472C4">
                    <a:lumMod val="50000"/>
                  </a:srgbClr>
                </a:solidFill>
              </a:rPr>
              <a:t>school</a:t>
            </a:r>
            <a:r>
              <a:rPr lang="fr-FR" sz="2200" dirty="0">
                <a:solidFill>
                  <a:srgbClr val="4472C4">
                    <a:lumMod val="50000"/>
                  </a:srgbClr>
                </a:solidFill>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nine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lang="fr-FR" sz="2200" dirty="0" err="1">
                <a:solidFill>
                  <a:srgbClr val="4472C4">
                    <a:lumMod val="50000"/>
                  </a:srgbClr>
                </a:solidFill>
                <a:latin typeface="Century Gothic" panose="020F0302020204030204"/>
              </a:rPr>
              <a:t>When</a:t>
            </a:r>
            <a:r>
              <a:rPr lang="fr-FR" sz="2200" dirty="0">
                <a:solidFill>
                  <a:srgbClr val="4472C4">
                    <a:lumMod val="50000"/>
                  </a:srgbClr>
                </a:solidFill>
                <a:latin typeface="Century Gothic" panose="020F0302020204030204"/>
              </a:rPr>
              <a:t> I </a:t>
            </a:r>
            <a:r>
              <a:rPr lang="fr-FR" sz="2200" dirty="0" err="1">
                <a:solidFill>
                  <a:srgbClr val="4472C4">
                    <a:lumMod val="50000"/>
                  </a:srgbClr>
                </a:solidFill>
                <a:latin typeface="Century Gothic" panose="020F0302020204030204"/>
              </a:rPr>
              <a:t>was</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tired</a:t>
            </a:r>
            <a:r>
              <a:rPr lang="fr-FR" sz="2200" dirty="0">
                <a:solidFill>
                  <a:srgbClr val="4472C4">
                    <a:lumMod val="50000"/>
                  </a:srgbClr>
                </a:solidFill>
                <a:latin typeface="Century Gothic" panose="020F0302020204030204"/>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C0CFD230-96E8-4563-B632-FBEAE009BB61}"/>
              </a:ext>
            </a:extLst>
          </p:cNvPr>
          <p:cNvSpPr/>
          <p:nvPr/>
        </p:nvSpPr>
        <p:spPr>
          <a:xfrm rot="5400000">
            <a:off x="5779374" y="1345539"/>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cxnSp>
        <p:nvCxnSpPr>
          <p:cNvPr id="10" name="Straight Connector 9">
            <a:extLst>
              <a:ext uri="{FF2B5EF4-FFF2-40B4-BE49-F238E27FC236}">
                <a16:creationId xmlns:a16="http://schemas.microsoft.com/office/drawing/2014/main" id="{8ACAF1FE-9FAB-4B5A-8D57-8453D346234F}"/>
              </a:ext>
            </a:extLst>
          </p:cNvPr>
          <p:cNvCxnSpPr>
            <a:cxnSpLocks/>
          </p:cNvCxnSpPr>
          <p:nvPr/>
        </p:nvCxnSpPr>
        <p:spPr>
          <a:xfrm>
            <a:off x="6096000" y="1859565"/>
            <a:ext cx="0" cy="432000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5871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73800" cy="707849"/>
          </a:xfrm>
        </p:spPr>
        <p:txBody>
          <a:bodyPr>
            <a:normAutofit fontScale="90000"/>
          </a:bodyPr>
          <a:lstStyle/>
          <a:p>
            <a:r>
              <a:rPr lang="en-GB" sz="3600" b="1" dirty="0" err="1">
                <a:solidFill>
                  <a:schemeClr val="bg1"/>
                </a:solidFill>
              </a:rPr>
              <a:t>Wann</a:t>
            </a:r>
            <a:r>
              <a:rPr lang="en-GB" sz="3600" b="1" dirty="0">
                <a:solidFill>
                  <a:schemeClr val="bg1"/>
                </a:solidFill>
              </a:rPr>
              <a:t> hast du das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020175" y="247045"/>
            <a:ext cx="2937153"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463550" y="1226272"/>
            <a:ext cx="5810250" cy="5423601"/>
          </a:xfrm>
          <a:prstGeom prst="rect">
            <a:avLst/>
          </a:prstGeom>
          <a:noFill/>
        </p:spPr>
        <p:txBody>
          <a:bodyPr wrap="square" rtlCol="0">
            <a:spAutoFit/>
          </a:bodyPr>
          <a:lstStyle/>
          <a:p>
            <a:pPr marL="457200" lvl="0" indent="-457200">
              <a:lnSpc>
                <a:spcPct val="300000"/>
              </a:lnSpc>
              <a:buFont typeface="+mj-lt"/>
              <a:buAutoNum type="arabicPeriod"/>
              <a:defRPr/>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a:t>
            </a:r>
            <a:r>
              <a:rPr lang="fr-FR" sz="2400" dirty="0" err="1">
                <a:solidFill>
                  <a:srgbClr val="4472C4">
                    <a:lumMod val="50000"/>
                  </a:srgbClr>
                </a:solidFill>
              </a:rPr>
              <a:t>learn</a:t>
            </a:r>
            <a:r>
              <a:rPr lang="fr-FR" sz="2400" dirty="0">
                <a:solidFill>
                  <a:srgbClr val="4472C4">
                    <a:lumMod val="50000"/>
                  </a:srgbClr>
                </a:solidFill>
              </a:rPr>
              <a:t> to cycle?</a:t>
            </a:r>
          </a:p>
          <a:p>
            <a:pPr marL="457200" lvl="0" indent="-457200">
              <a:lnSpc>
                <a:spcPct val="300000"/>
              </a:lnSpc>
              <a:buFont typeface="+mj-lt"/>
              <a:buAutoNum type="arabicPeriod"/>
              <a:defRPr/>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use to go home?</a:t>
            </a:r>
          </a:p>
          <a:p>
            <a:pPr marL="457200" lvl="0" indent="-457200">
              <a:lnSpc>
                <a:spcPct val="300000"/>
              </a:lnSpc>
              <a:buFont typeface="+mj-lt"/>
              <a:buAutoNum type="arabicPeriod"/>
              <a:defRPr/>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go on </a:t>
            </a:r>
            <a:r>
              <a:rPr lang="fr-FR" sz="2400" dirty="0" err="1">
                <a:solidFill>
                  <a:srgbClr val="4472C4">
                    <a:lumMod val="50000"/>
                  </a:srgbClr>
                </a:solidFill>
              </a:rPr>
              <a:t>holiday</a:t>
            </a:r>
            <a:r>
              <a:rPr lang="fr-FR" sz="2400" dirty="0">
                <a:solidFill>
                  <a:srgbClr val="4472C4">
                    <a:lumMod val="50000"/>
                  </a:srgbClr>
                </a:solidFill>
              </a:rPr>
              <a:t>?</a:t>
            </a:r>
          </a:p>
          <a:p>
            <a:pPr marL="457200" indent="-457200">
              <a:lnSpc>
                <a:spcPct val="300000"/>
              </a:lnSpc>
              <a:buFont typeface="+mj-lt"/>
              <a:buAutoNum type="arabicPeriod"/>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a:t>
            </a:r>
            <a:r>
              <a:rPr lang="fr-FR" sz="2400" dirty="0" err="1">
                <a:solidFill>
                  <a:srgbClr val="4472C4">
                    <a:lumMod val="50000"/>
                  </a:srgbClr>
                </a:solidFill>
              </a:rPr>
              <a:t>get</a:t>
            </a:r>
            <a:r>
              <a:rPr lang="fr-FR" sz="2400" dirty="0">
                <a:solidFill>
                  <a:srgbClr val="4472C4">
                    <a:lumMod val="50000"/>
                  </a:srgbClr>
                </a:solidFill>
              </a:rPr>
              <a:t> </a:t>
            </a:r>
            <a:r>
              <a:rPr lang="fr-FR" sz="2400" dirty="0" err="1">
                <a:solidFill>
                  <a:srgbClr val="4472C4">
                    <a:lumMod val="50000"/>
                  </a:srgbClr>
                </a:solidFill>
              </a:rPr>
              <a:t>your</a:t>
            </a:r>
            <a:r>
              <a:rPr lang="fr-FR" sz="2400" dirty="0">
                <a:solidFill>
                  <a:srgbClr val="4472C4">
                    <a:lumMod val="50000"/>
                  </a:srgbClr>
                </a:solidFill>
              </a:rPr>
              <a:t> first pet?</a:t>
            </a:r>
          </a:p>
          <a:p>
            <a:pPr marL="457200" marR="0" lvl="0" indent="-457200" algn="l" defTabSz="914400" rtl="0" eaLnBrk="1" fontAlgn="auto" latinLnBrk="0" hangingPunct="1">
              <a:lnSpc>
                <a:spcPct val="300000"/>
              </a:lnSpc>
              <a:spcBef>
                <a:spcPts val="0"/>
              </a:spcBef>
              <a:spcAft>
                <a:spcPts val="0"/>
              </a:spcAft>
              <a:buClrTx/>
              <a:buSzTx/>
              <a:buFont typeface="+mj-lt"/>
              <a:buAutoNum type="arabicPeriod"/>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72885032-6539-4E1F-8260-841936E7A4C5}"/>
              </a:ext>
            </a:extLst>
          </p:cNvPr>
          <p:cNvSpPr txBox="1"/>
          <p:nvPr/>
        </p:nvSpPr>
        <p:spPr>
          <a:xfrm>
            <a:off x="7021668" y="1264372"/>
            <a:ext cx="4885302" cy="7010637"/>
          </a:xfrm>
          <a:prstGeom prst="rect">
            <a:avLst/>
          </a:prstGeom>
          <a:noFill/>
        </p:spPr>
        <p:txBody>
          <a:bodyPr wrap="square" rtlCol="0">
            <a:spAutoFit/>
          </a:bodyPr>
          <a:lstStyle/>
          <a:p>
            <a:pPr marL="457200" marR="0" lvl="0" indent="-457200" algn="l" defTabSz="914400" rtl="0" eaLnBrk="1" fontAlgn="auto" latinLnBrk="0" hangingPunct="1">
              <a:lnSpc>
                <a:spcPct val="300000"/>
              </a:lnSpc>
              <a:spcBef>
                <a:spcPts val="0"/>
              </a:spcBef>
              <a:spcAft>
                <a:spcPts val="0"/>
              </a:spcAft>
              <a:buClrTx/>
              <a:buSzTx/>
              <a:buFontTx/>
              <a:buAutoNum type="alphaL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five.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normal.</a:t>
            </a:r>
          </a:p>
          <a:p>
            <a:pPr marR="0" lvl="0" algn="l" defTabSz="914400" rtl="0" eaLnBrk="1" fontAlgn="auto" latinLnBrk="0" hangingPunct="1">
              <a:lnSpc>
                <a:spcPct val="300000"/>
              </a:lnSpc>
              <a:spcBef>
                <a:spcPts val="0"/>
              </a:spcBef>
              <a:spcAft>
                <a:spcPts val="0"/>
              </a:spcAft>
              <a:buClrTx/>
              <a:buSzTx/>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tired</a:t>
            </a:r>
            <a:r>
              <a:rPr kumimoji="0" lang="fr-FR"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300000"/>
              </a:lnSpc>
              <a:spcBef>
                <a:spcPts val="0"/>
              </a:spcBef>
              <a:spcAft>
                <a:spcPts val="0"/>
              </a:spcAft>
              <a:buClrTx/>
              <a:buSzTx/>
              <a:buFontTx/>
              <a:buNone/>
              <a:tabLst/>
              <a:defRPr/>
            </a:pPr>
            <a:r>
              <a:rPr lang="fr-FR" sz="2200" dirty="0">
                <a:solidFill>
                  <a:srgbClr val="4472C4">
                    <a:lumMod val="50000"/>
                  </a:srgbClr>
                </a:solidFill>
                <a:latin typeface="Century Gothic" panose="020F0302020204030204"/>
              </a:rPr>
              <a:t>b</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nine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3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3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have more time.</a:t>
            </a:r>
          </a:p>
        </p:txBody>
      </p:sp>
      <p:sp>
        <p:nvSpPr>
          <p:cNvPr id="6" name="Rectangle 5">
            <a:extLst>
              <a:ext uri="{FF2B5EF4-FFF2-40B4-BE49-F238E27FC236}">
                <a16:creationId xmlns:a16="http://schemas.microsoft.com/office/drawing/2014/main" id="{511F57F9-0F22-43D9-A838-6E75E0228E31}"/>
              </a:ext>
            </a:extLst>
          </p:cNvPr>
          <p:cNvSpPr/>
          <p:nvPr/>
        </p:nvSpPr>
        <p:spPr>
          <a:xfrm>
            <a:off x="7023888" y="1751960"/>
            <a:ext cx="4883081" cy="422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CAD0C30-F062-418D-BE72-7D456DD53BC5}"/>
              </a:ext>
            </a:extLst>
          </p:cNvPr>
          <p:cNvSpPr txBox="1"/>
          <p:nvPr/>
        </p:nvSpPr>
        <p:spPr>
          <a:xfrm>
            <a:off x="906176" y="2131091"/>
            <a:ext cx="5295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Wann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hast du Rad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fahren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gelernt</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1588A7-B1AB-4BA1-A757-8A21C6212789}"/>
              </a:ext>
            </a:extLst>
          </p:cNvPr>
          <p:cNvSpPr txBox="1"/>
          <p:nvPr/>
        </p:nvSpPr>
        <p:spPr>
          <a:xfrm>
            <a:off x="7021668" y="2174124"/>
            <a:ext cx="5170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fünf</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Das</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ist</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normal.</a:t>
            </a:r>
          </a:p>
        </p:txBody>
      </p:sp>
      <p:sp>
        <p:nvSpPr>
          <p:cNvPr id="10" name="TextBox 9">
            <a:extLst>
              <a:ext uri="{FF2B5EF4-FFF2-40B4-BE49-F238E27FC236}">
                <a16:creationId xmlns:a16="http://schemas.microsoft.com/office/drawing/2014/main" id="{8A35DADE-6A73-49D5-A218-5DA73BEB95DC}"/>
              </a:ext>
            </a:extLst>
          </p:cNvPr>
          <p:cNvSpPr txBox="1"/>
          <p:nvPr/>
        </p:nvSpPr>
        <p:spPr>
          <a:xfrm>
            <a:off x="906176" y="3225712"/>
            <a:ext cx="61531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E87D1E"/>
                </a:solidFill>
                <a:effectLst/>
                <a:uLnTx/>
                <a:uFillTx/>
                <a:latin typeface="Century Gothic" panose="020F0302020204030204"/>
              </a:rPr>
              <a:t>Wann</a:t>
            </a:r>
            <a:r>
              <a:rPr kumimoji="0" lang="fr-FR" sz="2400" b="1" i="0" u="none" strike="noStrike" kern="1200" cap="none" spc="0" normalizeH="0" baseline="0" noProof="0" dirty="0">
                <a:ln>
                  <a:noFill/>
                </a:ln>
                <a:solidFill>
                  <a:srgbClr val="E87D1E"/>
                </a:solidFill>
                <a:effectLst/>
                <a:uLnTx/>
                <a:uFillTx/>
                <a:latin typeface="Century Gothic" panose="020F0302020204030204"/>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rPr>
              <a:t>bist</a:t>
            </a:r>
            <a:r>
              <a:rPr kumimoji="0" lang="fr-FR" sz="2400" b="1" i="0" u="none" strike="noStrike" kern="1200" cap="none" spc="0" normalizeH="0" baseline="0" noProof="0" dirty="0">
                <a:ln>
                  <a:noFill/>
                </a:ln>
                <a:solidFill>
                  <a:srgbClr val="E87D1E"/>
                </a:solidFill>
                <a:effectLst/>
                <a:uLnTx/>
                <a:uFillTx/>
                <a:latin typeface="Century Gothic" panose="020F0302020204030204"/>
              </a:rPr>
              <a:t> du </a:t>
            </a:r>
            <a:r>
              <a:rPr kumimoji="0" lang="fr-FR" sz="2400" b="1" i="0" u="none" strike="noStrike" kern="1200" cap="none" spc="0" normalizeH="0" baseline="0" noProof="0" dirty="0" err="1">
                <a:ln>
                  <a:noFill/>
                </a:ln>
                <a:solidFill>
                  <a:srgbClr val="E87D1E"/>
                </a:solidFill>
                <a:effectLst/>
                <a:uLnTx/>
                <a:uFillTx/>
                <a:latin typeface="Century Gothic" panose="020F0302020204030204"/>
              </a:rPr>
              <a:t>fr</a:t>
            </a:r>
            <a:r>
              <a:rPr lang="fr-FR" sz="2400" b="1" noProof="0" dirty="0" err="1">
                <a:solidFill>
                  <a:srgbClr val="E87D1E"/>
                </a:solidFill>
                <a:latin typeface="Century Gothic" panose="020F0302020204030204"/>
              </a:rPr>
              <a:t>üher</a:t>
            </a:r>
            <a:r>
              <a:rPr lang="fr-FR" sz="2400" b="1" noProof="0" dirty="0">
                <a:solidFill>
                  <a:srgbClr val="E87D1E"/>
                </a:solidFill>
                <a:latin typeface="Century Gothic" panose="020F0302020204030204"/>
              </a:rPr>
              <a:t> </a:t>
            </a:r>
            <a:r>
              <a:rPr lang="fr-FR" sz="2400" b="1" noProof="0" dirty="0" err="1">
                <a:solidFill>
                  <a:srgbClr val="E87D1E"/>
                </a:solidFill>
                <a:latin typeface="Century Gothic" panose="020F0302020204030204"/>
              </a:rPr>
              <a:t>nach</a:t>
            </a:r>
            <a:r>
              <a:rPr lang="fr-FR" sz="2400" b="1" noProof="0" dirty="0">
                <a:solidFill>
                  <a:srgbClr val="E87D1E"/>
                </a:solidFill>
                <a:latin typeface="Century Gothic" panose="020F0302020204030204"/>
              </a:rPr>
              <a:t> Hause </a:t>
            </a:r>
            <a:r>
              <a:rPr lang="fr-FR" sz="2400" b="1" noProof="0" dirty="0" err="1">
                <a:solidFill>
                  <a:srgbClr val="E87D1E"/>
                </a:solidFill>
                <a:latin typeface="Century Gothic" panose="020F0302020204030204"/>
              </a:rPr>
              <a:t>gegangen</a:t>
            </a:r>
            <a:r>
              <a:rPr kumimoji="0" lang="fr-FR" sz="2400" b="1" i="0" u="none" strike="noStrike" kern="1200" cap="none" spc="0" normalizeH="0" baseline="0" noProof="0" dirty="0">
                <a:ln>
                  <a:noFill/>
                </a:ln>
                <a:solidFill>
                  <a:srgbClr val="E87D1E"/>
                </a:solidFill>
                <a:effectLst/>
                <a:uLnTx/>
                <a:uFillTx/>
                <a:latin typeface="Century Gothic" panose="020F0302020204030204"/>
              </a:rPr>
              <a:t>?</a:t>
            </a:r>
          </a:p>
        </p:txBody>
      </p:sp>
      <p:sp>
        <p:nvSpPr>
          <p:cNvPr id="11" name="Rectangle 10">
            <a:extLst>
              <a:ext uri="{FF2B5EF4-FFF2-40B4-BE49-F238E27FC236}">
                <a16:creationId xmlns:a16="http://schemas.microsoft.com/office/drawing/2014/main" id="{5A3F5F2C-5762-484B-8F7A-EB9F39E02E55}"/>
              </a:ext>
            </a:extLst>
          </p:cNvPr>
          <p:cNvSpPr/>
          <p:nvPr/>
        </p:nvSpPr>
        <p:spPr>
          <a:xfrm>
            <a:off x="7059326" y="2838878"/>
            <a:ext cx="35433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EED4D289-D008-4E53-90AC-AAAEE6E7C967}"/>
              </a:ext>
            </a:extLst>
          </p:cNvPr>
          <p:cNvSpPr txBox="1"/>
          <p:nvPr/>
        </p:nvSpPr>
        <p:spPr>
          <a:xfrm>
            <a:off x="7011120" y="3225712"/>
            <a:ext cx="4895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müde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83DBA389-A11E-42F3-AAE7-2BD5B36F2DD6}"/>
              </a:ext>
            </a:extLst>
          </p:cNvPr>
          <p:cNvSpPr txBox="1"/>
          <p:nvPr/>
        </p:nvSpPr>
        <p:spPr>
          <a:xfrm>
            <a:off x="906176" y="4361363"/>
            <a:ext cx="6153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Wann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bist</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du</a:t>
            </a:r>
            <a:r>
              <a:rPr kumimoji="0" lang="fr-FR" sz="2400" b="1" i="0" u="none" strike="noStrike" kern="1200" cap="none" spc="0" normalizeH="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noProof="0" dirty="0" err="1">
                <a:ln>
                  <a:noFill/>
                </a:ln>
                <a:solidFill>
                  <a:srgbClr val="E87D1E"/>
                </a:solidFill>
                <a:effectLst/>
                <a:uLnTx/>
                <a:uFillTx/>
                <a:latin typeface="Century Gothic" panose="020F0302020204030204"/>
                <a:ea typeface="+mn-ea"/>
                <a:cs typeface="+mn-cs"/>
              </a:rPr>
              <a:t>früher</a:t>
            </a:r>
            <a:r>
              <a:rPr kumimoji="0" lang="fr-FR" sz="2400" b="1" i="0" u="none" strike="noStrike" kern="1200" cap="none" spc="0" normalizeH="0" noProof="0" dirty="0">
                <a:ln>
                  <a:noFill/>
                </a:ln>
                <a:solidFill>
                  <a:srgbClr val="E87D1E"/>
                </a:solidFill>
                <a:effectLst/>
                <a:uLnTx/>
                <a:uFillTx/>
                <a:latin typeface="Century Gothic" panose="020F0302020204030204"/>
                <a:ea typeface="+mn-ea"/>
                <a:cs typeface="+mn-cs"/>
              </a:rPr>
              <a:t> in </a:t>
            </a:r>
            <a:r>
              <a:rPr kumimoji="0" lang="fr-FR" sz="2400" b="1" i="0" u="none" strike="noStrike" kern="1200" cap="none" spc="0" normalizeH="0" noProof="0" dirty="0" err="1">
                <a:ln>
                  <a:noFill/>
                </a:ln>
                <a:solidFill>
                  <a:srgbClr val="E87D1E"/>
                </a:solidFill>
                <a:effectLst/>
                <a:uLnTx/>
                <a:uFillTx/>
                <a:latin typeface="Century Gothic" panose="020F0302020204030204"/>
                <a:ea typeface="+mn-ea"/>
                <a:cs typeface="+mn-cs"/>
              </a:rPr>
              <a:t>Urlaub</a:t>
            </a:r>
            <a:r>
              <a:rPr kumimoji="0" lang="fr-FR" sz="2400" b="1" i="0" u="none" strike="noStrike" kern="1200" cap="none" spc="0" normalizeH="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noProof="0" dirty="0" err="1">
                <a:ln>
                  <a:noFill/>
                </a:ln>
                <a:solidFill>
                  <a:srgbClr val="E87D1E"/>
                </a:solidFill>
                <a:effectLst/>
                <a:uLnTx/>
                <a:uFillTx/>
                <a:latin typeface="Century Gothic" panose="020F0302020204030204"/>
                <a:ea typeface="+mn-ea"/>
                <a:cs typeface="+mn-cs"/>
              </a:rPr>
              <a:t>gefahren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14" name="Rectangle 13">
            <a:extLst>
              <a:ext uri="{FF2B5EF4-FFF2-40B4-BE49-F238E27FC236}">
                <a16:creationId xmlns:a16="http://schemas.microsoft.com/office/drawing/2014/main" id="{7FB81D83-15A1-4D01-8ADD-85B51CAEFC2D}"/>
              </a:ext>
            </a:extLst>
          </p:cNvPr>
          <p:cNvSpPr/>
          <p:nvPr/>
        </p:nvSpPr>
        <p:spPr>
          <a:xfrm>
            <a:off x="7069874" y="3753135"/>
            <a:ext cx="35433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AD08EF1-984C-4BC9-93A1-364E53E48481}"/>
              </a:ext>
            </a:extLst>
          </p:cNvPr>
          <p:cNvSpPr txBox="1"/>
          <p:nvPr/>
        </p:nvSpPr>
        <p:spPr>
          <a:xfrm>
            <a:off x="7016394" y="4291703"/>
            <a:ext cx="4562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keine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Schule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hatte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03E22E2C-5BE5-475A-944F-A51F263ACDA9}"/>
              </a:ext>
            </a:extLst>
          </p:cNvPr>
          <p:cNvSpPr txBox="1"/>
          <p:nvPr/>
        </p:nvSpPr>
        <p:spPr>
          <a:xfrm>
            <a:off x="914764" y="5388183"/>
            <a:ext cx="51244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Wann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hast du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dein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erstes</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Haustier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bekommen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17" name="Rectangle 16">
            <a:extLst>
              <a:ext uri="{FF2B5EF4-FFF2-40B4-BE49-F238E27FC236}">
                <a16:creationId xmlns:a16="http://schemas.microsoft.com/office/drawing/2014/main" id="{9F6ACB45-97F0-4441-B02C-FF86B653FA02}"/>
              </a:ext>
            </a:extLst>
          </p:cNvPr>
          <p:cNvSpPr/>
          <p:nvPr/>
        </p:nvSpPr>
        <p:spPr>
          <a:xfrm>
            <a:off x="7021668" y="4757529"/>
            <a:ext cx="392430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28A0918-6E3D-416D-99AA-BF65BF7B516C}"/>
              </a:ext>
            </a:extLst>
          </p:cNvPr>
          <p:cNvSpPr txBox="1"/>
          <p:nvPr/>
        </p:nvSpPr>
        <p:spPr>
          <a:xfrm>
            <a:off x="7016394" y="5236744"/>
            <a:ext cx="4337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neun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Jahre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alt)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F90B4A13-B98A-42F4-A1C9-DD454EC10B57}"/>
              </a:ext>
            </a:extLst>
          </p:cNvPr>
          <p:cNvSpPr txBox="1"/>
          <p:nvPr/>
        </p:nvSpPr>
        <p:spPr>
          <a:xfrm>
            <a:off x="463550" y="1226272"/>
            <a:ext cx="3762514" cy="461665"/>
          </a:xfrm>
          <a:prstGeom prst="rect">
            <a:avLst/>
          </a:prstGeom>
          <a:noFill/>
        </p:spPr>
        <p:txBody>
          <a:bodyPr wrap="square" rtlCol="0">
            <a:spAutoFit/>
          </a:bodyPr>
          <a:lstStyle/>
          <a:p>
            <a:pPr algn="l"/>
            <a:r>
              <a:rPr lang="en-GB" sz="2400" b="1" dirty="0">
                <a:solidFill>
                  <a:schemeClr val="accent5">
                    <a:lumMod val="50000"/>
                  </a:schemeClr>
                </a:solidFill>
              </a:rPr>
              <a:t>Partner A:</a:t>
            </a:r>
          </a:p>
        </p:txBody>
      </p:sp>
      <p:sp>
        <p:nvSpPr>
          <p:cNvPr id="21" name="TextBox 20">
            <a:extLst>
              <a:ext uri="{FF2B5EF4-FFF2-40B4-BE49-F238E27FC236}">
                <a16:creationId xmlns:a16="http://schemas.microsoft.com/office/drawing/2014/main" id="{05D742CF-818D-4D9C-8F99-2B324211409A}"/>
              </a:ext>
            </a:extLst>
          </p:cNvPr>
          <p:cNvSpPr txBox="1"/>
          <p:nvPr/>
        </p:nvSpPr>
        <p:spPr>
          <a:xfrm>
            <a:off x="6736638" y="1281527"/>
            <a:ext cx="3762514" cy="461665"/>
          </a:xfrm>
          <a:prstGeom prst="rect">
            <a:avLst/>
          </a:prstGeom>
          <a:noFill/>
        </p:spPr>
        <p:txBody>
          <a:bodyPr wrap="square" rtlCol="0">
            <a:spAutoFit/>
          </a:bodyPr>
          <a:lstStyle/>
          <a:p>
            <a:pPr algn="l"/>
            <a:r>
              <a:rPr lang="en-GB" sz="2400" b="1" dirty="0">
                <a:solidFill>
                  <a:schemeClr val="accent5">
                    <a:lumMod val="50000"/>
                  </a:schemeClr>
                </a:solidFill>
              </a:rPr>
              <a:t>Partner B:</a:t>
            </a:r>
          </a:p>
        </p:txBody>
      </p:sp>
    </p:spTree>
    <p:extLst>
      <p:ext uri="{BB962C8B-B14F-4D97-AF65-F5344CB8AC3E}">
        <p14:creationId xmlns:p14="http://schemas.microsoft.com/office/powerpoint/2010/main" val="17425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animBg="1"/>
      <p:bldP spid="12" grpId="0"/>
      <p:bldP spid="13" grpId="0"/>
      <p:bldP spid="14" grpId="0" animBg="1"/>
      <p:bldP spid="15" grpId="0"/>
      <p:bldP spid="16" grpId="0"/>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73800" cy="707849"/>
          </a:xfrm>
        </p:spPr>
        <p:txBody>
          <a:bodyPr>
            <a:normAutofit fontScale="90000"/>
          </a:bodyPr>
          <a:lstStyle/>
          <a:p>
            <a:r>
              <a:rPr lang="en-GB" sz="3600" b="1" dirty="0" err="1">
                <a:solidFill>
                  <a:schemeClr val="bg1"/>
                </a:solidFill>
              </a:rPr>
              <a:t>Wann</a:t>
            </a:r>
            <a:r>
              <a:rPr lang="en-GB" sz="3600" b="1" dirty="0">
                <a:solidFill>
                  <a:schemeClr val="bg1"/>
                </a:solidFill>
              </a:rPr>
              <a:t> hast du das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086851" y="247045"/>
            <a:ext cx="287047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463550" y="1226272"/>
            <a:ext cx="5810250" cy="5632311"/>
          </a:xfrm>
          <a:prstGeom prst="rect">
            <a:avLst/>
          </a:prstGeom>
          <a:noFill/>
        </p:spPr>
        <p:txBody>
          <a:bodyPr wrap="square" rtlCol="0">
            <a:spAutoFit/>
          </a:bodyPr>
          <a:lstStyle/>
          <a:p>
            <a:pPr marL="457200" lvl="0" indent="-457200">
              <a:lnSpc>
                <a:spcPct val="300000"/>
              </a:lnSpc>
              <a:buFont typeface="+mj-lt"/>
              <a:buAutoNum type="arabicPeriod"/>
              <a:defRPr/>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a:t>
            </a:r>
            <a:r>
              <a:rPr lang="fr-FR" sz="2400" dirty="0" err="1">
                <a:solidFill>
                  <a:srgbClr val="4472C4">
                    <a:lumMod val="50000"/>
                  </a:srgbClr>
                </a:solidFill>
              </a:rPr>
              <a:t>learn</a:t>
            </a:r>
            <a:r>
              <a:rPr lang="fr-FR" sz="2400" dirty="0">
                <a:solidFill>
                  <a:srgbClr val="4472C4">
                    <a:lumMod val="50000"/>
                  </a:srgbClr>
                </a:solidFill>
              </a:rPr>
              <a:t> to </a:t>
            </a:r>
            <a:r>
              <a:rPr lang="fr-FR" sz="2400" dirty="0" err="1">
                <a:solidFill>
                  <a:srgbClr val="4472C4">
                    <a:lumMod val="50000"/>
                  </a:srgbClr>
                </a:solidFill>
              </a:rPr>
              <a:t>swim</a:t>
            </a:r>
            <a:r>
              <a:rPr lang="fr-FR" sz="2400" dirty="0">
                <a:solidFill>
                  <a:srgbClr val="4472C4">
                    <a:lumMod val="50000"/>
                  </a:srgbClr>
                </a:solidFill>
              </a:rPr>
              <a:t>?</a:t>
            </a:r>
          </a:p>
          <a:p>
            <a:pPr marL="457200" lvl="0" indent="-457200">
              <a:lnSpc>
                <a:spcPct val="300000"/>
              </a:lnSpc>
              <a:buFont typeface="+mj-lt"/>
              <a:buAutoNum type="arabicPeriod"/>
              <a:defRPr/>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use to </a:t>
            </a:r>
            <a:r>
              <a:rPr lang="fr-FR" sz="2400" dirty="0" err="1">
                <a:solidFill>
                  <a:srgbClr val="4472C4">
                    <a:lumMod val="50000"/>
                  </a:srgbClr>
                </a:solidFill>
              </a:rPr>
              <a:t>play</a:t>
            </a:r>
            <a:r>
              <a:rPr lang="fr-FR" sz="2400" dirty="0">
                <a:solidFill>
                  <a:srgbClr val="4472C4">
                    <a:lumMod val="50000"/>
                  </a:srgbClr>
                </a:solidFill>
              </a:rPr>
              <a:t> tennis?</a:t>
            </a:r>
          </a:p>
          <a:p>
            <a:pPr marL="457200" lvl="0" indent="-457200">
              <a:lnSpc>
                <a:spcPct val="300000"/>
              </a:lnSpc>
              <a:buFont typeface="+mj-lt"/>
              <a:buAutoNum type="arabicPeriod"/>
              <a:defRPr/>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a:t>
            </a:r>
            <a:r>
              <a:rPr lang="fr-FR" sz="2400" dirty="0" err="1">
                <a:solidFill>
                  <a:srgbClr val="4472C4">
                    <a:lumMod val="50000"/>
                  </a:srgbClr>
                </a:solidFill>
              </a:rPr>
              <a:t>eat</a:t>
            </a:r>
            <a:r>
              <a:rPr lang="fr-FR" sz="2400" dirty="0">
                <a:solidFill>
                  <a:srgbClr val="4472C4">
                    <a:lumMod val="50000"/>
                  </a:srgbClr>
                </a:solidFill>
              </a:rPr>
              <a:t> cake?</a:t>
            </a:r>
          </a:p>
          <a:p>
            <a:pPr marL="457200" indent="-457200">
              <a:lnSpc>
                <a:spcPct val="300000"/>
              </a:lnSpc>
              <a:buFont typeface="+mj-lt"/>
              <a:buAutoNum type="arabicPeriod"/>
            </a:pPr>
            <a:r>
              <a:rPr lang="fr-FR" sz="2400" dirty="0" err="1">
                <a:solidFill>
                  <a:srgbClr val="4472C4">
                    <a:lumMod val="50000"/>
                  </a:srgbClr>
                </a:solidFill>
              </a:rPr>
              <a:t>When</a:t>
            </a:r>
            <a:r>
              <a:rPr lang="fr-FR" sz="2400" dirty="0">
                <a:solidFill>
                  <a:srgbClr val="4472C4">
                    <a:lumMod val="50000"/>
                  </a:srgbClr>
                </a:solidFill>
              </a:rPr>
              <a:t> </a:t>
            </a:r>
            <a:r>
              <a:rPr lang="fr-FR" sz="2400" dirty="0" err="1">
                <a:solidFill>
                  <a:srgbClr val="4472C4">
                    <a:lumMod val="50000"/>
                  </a:srgbClr>
                </a:solidFill>
              </a:rPr>
              <a:t>did</a:t>
            </a:r>
            <a:r>
              <a:rPr lang="fr-FR" sz="2400" dirty="0">
                <a:solidFill>
                  <a:srgbClr val="4472C4">
                    <a:lumMod val="50000"/>
                  </a:srgbClr>
                </a:solidFill>
              </a:rPr>
              <a:t> </a:t>
            </a:r>
            <a:r>
              <a:rPr lang="fr-FR" sz="2400" dirty="0" err="1">
                <a:solidFill>
                  <a:srgbClr val="4472C4">
                    <a:lumMod val="50000"/>
                  </a:srgbClr>
                </a:solidFill>
              </a:rPr>
              <a:t>you</a:t>
            </a:r>
            <a:r>
              <a:rPr lang="fr-FR" sz="2400" dirty="0">
                <a:solidFill>
                  <a:srgbClr val="4472C4">
                    <a:lumMod val="50000"/>
                  </a:srgbClr>
                </a:solidFill>
              </a:rPr>
              <a:t> </a:t>
            </a:r>
            <a:r>
              <a:rPr lang="fr-FR" sz="2400" dirty="0" err="1">
                <a:solidFill>
                  <a:srgbClr val="4472C4">
                    <a:lumMod val="50000"/>
                  </a:srgbClr>
                </a:solidFill>
              </a:rPr>
              <a:t>learn</a:t>
            </a:r>
            <a:r>
              <a:rPr lang="fr-FR" sz="2400" dirty="0">
                <a:solidFill>
                  <a:srgbClr val="4472C4">
                    <a:lumMod val="50000"/>
                  </a:srgbClr>
                </a:solidFill>
              </a:rPr>
              <a:t> to </a:t>
            </a:r>
            <a:r>
              <a:rPr lang="fr-FR" sz="2400" dirty="0" err="1">
                <a:solidFill>
                  <a:srgbClr val="4472C4">
                    <a:lumMod val="50000"/>
                  </a:srgbClr>
                </a:solidFill>
              </a:rPr>
              <a:t>read</a:t>
            </a:r>
            <a:r>
              <a:rPr lang="fr-FR" sz="2400" dirty="0">
                <a:solidFill>
                  <a:srgbClr val="4472C4">
                    <a:lumMod val="50000"/>
                  </a:srgbClr>
                </a:solidFill>
              </a:rPr>
              <a:t>?</a:t>
            </a:r>
          </a:p>
          <a:p>
            <a:pPr marL="457200" marR="0" lvl="0" indent="-457200" algn="l" defTabSz="914400" rtl="0" eaLnBrk="1" fontAlgn="auto" latinLnBrk="0" hangingPunct="1">
              <a:lnSpc>
                <a:spcPct val="300000"/>
              </a:lnSpc>
              <a:spcBef>
                <a:spcPts val="0"/>
              </a:spcBef>
              <a:spcAft>
                <a:spcPts val="0"/>
              </a:spcAft>
              <a:buClrTx/>
              <a:buSzTx/>
              <a:buFont typeface="+mj-lt"/>
              <a:buAutoNum type="arabicPeriod"/>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72885032-6539-4E1F-8260-841936E7A4C5}"/>
              </a:ext>
            </a:extLst>
          </p:cNvPr>
          <p:cNvSpPr txBox="1"/>
          <p:nvPr/>
        </p:nvSpPr>
        <p:spPr>
          <a:xfrm>
            <a:off x="6574471" y="1738433"/>
            <a:ext cx="5315035" cy="4154984"/>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rPr>
              <a:t>b) When I was six. That’s normal.</a:t>
            </a:r>
          </a:p>
          <a:p>
            <a:pPr marL="457200" marR="0" lvl="0" indent="-457200" algn="l" defTabSz="914400" rtl="0" eaLnBrk="1" fontAlgn="auto" latinLnBrk="0" hangingPunct="1">
              <a:spcBef>
                <a:spcPts val="0"/>
              </a:spcBef>
              <a:spcAft>
                <a:spcPts val="0"/>
              </a:spcAft>
              <a:buClrTx/>
              <a:buSzTx/>
              <a:buFontTx/>
              <a:buAutoNum type="alphaLcParenR"/>
              <a:tabLst/>
              <a:defRPr/>
            </a:pPr>
            <a:endParaRPr lang="fr-FR" sz="2400">
              <a:solidFill>
                <a:srgbClr val="4472C4">
                  <a:lumMod val="50000"/>
                </a:srgbClr>
              </a:solidFill>
              <a:latin typeface="Century Gothic" panose="020F0302020204030204"/>
            </a:endParaRPr>
          </a:p>
          <a:p>
            <a:pPr marL="457200" marR="0" lvl="0" indent="-457200" algn="l" defTabSz="914400" rtl="0" eaLnBrk="1" fontAlgn="auto" latinLnBrk="0" hangingPunct="1">
              <a:spcBef>
                <a:spcPts val="0"/>
              </a:spcBef>
              <a:spcAft>
                <a:spcPts val="0"/>
              </a:spcAft>
              <a:buClrTx/>
              <a:buSzTx/>
              <a:buFontTx/>
              <a:buAutoNum type="alphaLcParenR"/>
              <a:tabLst/>
              <a:defRPr/>
            </a:pP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ndParaRPr>
          </a:p>
          <a:p>
            <a:pPr marR="0" lvl="0" algn="l" defTabSz="914400" rtl="0" eaLnBrk="1" fontAlgn="auto" latinLnBrk="0" hangingPunct="1">
              <a:spcBef>
                <a:spcPts val="0"/>
              </a:spcBef>
              <a:spcAft>
                <a:spcPts val="0"/>
              </a:spcAft>
              <a:buClrTx/>
              <a:buSzTx/>
              <a:tabLst/>
              <a:defRPr/>
            </a:pPr>
            <a:r>
              <a:rPr lang="fr-FR" sz="2400" noProof="0">
                <a:solidFill>
                  <a:srgbClr val="4472C4">
                    <a:lumMod val="50000"/>
                  </a:srgbClr>
                </a:solidFill>
                <a:latin typeface="Century Gothic" panose="020F0302020204030204"/>
              </a:rPr>
              <a:t>c</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rPr>
              <a:t>When</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noProof="0">
                <a:ln>
                  <a:noFill/>
                </a:ln>
                <a:solidFill>
                  <a:srgbClr val="4472C4">
                    <a:lumMod val="50000"/>
                  </a:srgbClr>
                </a:solidFill>
                <a:effectLst/>
                <a:uLnTx/>
                <a:uFillTx/>
                <a:latin typeface="Century Gothic" panose="020F0302020204030204"/>
              </a:rPr>
              <a:t>I was</a:t>
            </a:r>
            <a:r>
              <a:rPr lang="fr-FR" sz="2400">
                <a:solidFill>
                  <a:srgbClr val="4472C4">
                    <a:lumMod val="50000"/>
                  </a:srgbClr>
                </a:solidFill>
                <a:latin typeface="Century Gothic" panose="020F0302020204030204"/>
              </a:rPr>
              <a:t> in school</a:t>
            </a:r>
            <a:r>
              <a:rPr kumimoji="0" lang="fr-FR" sz="2400" b="0" i="0" u="none" strike="noStrike" kern="1200" cap="none" spc="0" normalizeH="0" noProof="0">
                <a:ln>
                  <a:noFill/>
                </a:ln>
                <a:solidFill>
                  <a:srgbClr val="4472C4">
                    <a:lumMod val="50000"/>
                  </a:srgbClr>
                </a:solidFill>
                <a:effectLst/>
                <a:uLnTx/>
                <a:uFillTx/>
                <a:latin typeface="Century Gothic" panose="020F0302020204030204"/>
              </a:rPr>
              <a:t>.</a:t>
            </a:r>
          </a:p>
          <a:p>
            <a:pPr marR="0" lvl="0" algn="l" defTabSz="914400" rtl="0" eaLnBrk="1" fontAlgn="auto" latinLnBrk="0" hangingPunct="1">
              <a:spcBef>
                <a:spcPts val="0"/>
              </a:spcBef>
              <a:spcAft>
                <a:spcPts val="0"/>
              </a:spcAft>
              <a:buClrTx/>
              <a:buSzTx/>
              <a:tabLst/>
              <a:defRPr/>
            </a:pPr>
            <a:endParaRPr lang="fr-FR" sz="2400" baseline="0">
              <a:solidFill>
                <a:srgbClr val="4472C4">
                  <a:lumMod val="50000"/>
                </a:srgbClr>
              </a:solidFill>
              <a:latin typeface="Century Gothic" panose="020F0302020204030204"/>
            </a:endParaRPr>
          </a:p>
          <a:p>
            <a:pPr marR="0" lvl="0" algn="l" defTabSz="914400" rtl="0" eaLnBrk="1" fontAlgn="auto" latinLnBrk="0" hangingPunct="1">
              <a:spcBef>
                <a:spcPts val="0"/>
              </a:spcBef>
              <a:spcAft>
                <a:spcPts val="0"/>
              </a:spcAft>
              <a:buClrTx/>
              <a:buSzTx/>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spcBef>
                <a:spcPts val="0"/>
              </a:spcBef>
              <a:spcAft>
                <a:spcPts val="0"/>
              </a:spcAft>
              <a:buClrTx/>
              <a:buSzTx/>
              <a:buFontTx/>
              <a:buNone/>
              <a:tabLst/>
              <a:defRPr/>
            </a:pPr>
            <a:r>
              <a:rPr lang="fr-FR" sz="2400" dirty="0">
                <a:solidFill>
                  <a:srgbClr val="4472C4">
                    <a:lumMod val="50000"/>
                  </a:srgbClr>
                </a:solidFill>
                <a:latin typeface="Century Gothic" panose="020F0302020204030204"/>
              </a:rPr>
              <a:t>a</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rPr>
              <a:t>When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rPr>
              <a:t>I was hungry.</a:t>
            </a:r>
          </a:p>
          <a:p>
            <a:pPr marL="0" marR="0" lvl="0" indent="0" algn="l" defTabSz="914400" rtl="0" eaLnBrk="1" fontAlgn="auto" latinLnBrk="0" hangingPunct="1">
              <a:spcBef>
                <a:spcPts val="0"/>
              </a:spcBef>
              <a:spcAft>
                <a:spcPts val="0"/>
              </a:spcAft>
              <a:buClrTx/>
              <a:buSzTx/>
              <a:buFontTx/>
              <a:buNone/>
              <a:tabLst/>
              <a:defRPr/>
            </a:pP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spcBef>
                <a:spcPts val="0"/>
              </a:spcBef>
              <a:spcAft>
                <a:spcPts val="0"/>
              </a:spcAft>
              <a:buClrTx/>
              <a:buSzTx/>
              <a:buFontTx/>
              <a:buNone/>
              <a:tabLst/>
              <a:defRPr/>
            </a:pPr>
            <a:r>
              <a:rPr lang="fr-FR" sz="2400" dirty="0">
                <a:solidFill>
                  <a:srgbClr val="4472C4">
                    <a:lumMod val="50000"/>
                  </a:srgbClr>
                </a:solidFill>
                <a:latin typeface="Century Gothic" panose="020F0302020204030204"/>
              </a:rPr>
              <a:t>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rPr>
              <a:t>When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rPr>
              <a:t>I was</a:t>
            </a:r>
            <a:r>
              <a:rPr lang="fr-FR" sz="2400">
                <a:solidFill>
                  <a:srgbClr val="4472C4">
                    <a:lumMod val="50000"/>
                  </a:srgbClr>
                </a:solidFill>
                <a:latin typeface="Century Gothic" panose="020F0302020204030204"/>
              </a:rPr>
              <a:t> very young, four years old.</a:t>
            </a:r>
            <a:endPar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ndParaRPr>
          </a:p>
        </p:txBody>
      </p:sp>
      <p:sp>
        <p:nvSpPr>
          <p:cNvPr id="6" name="Rectangle 5">
            <a:extLst>
              <a:ext uri="{FF2B5EF4-FFF2-40B4-BE49-F238E27FC236}">
                <a16:creationId xmlns:a16="http://schemas.microsoft.com/office/drawing/2014/main" id="{511F57F9-0F22-43D9-A838-6E75E0228E31}"/>
              </a:ext>
            </a:extLst>
          </p:cNvPr>
          <p:cNvSpPr/>
          <p:nvPr/>
        </p:nvSpPr>
        <p:spPr>
          <a:xfrm>
            <a:off x="6608467" y="1765001"/>
            <a:ext cx="4883081" cy="422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CAD0C30-F062-418D-BE72-7D456DD53BC5}"/>
              </a:ext>
            </a:extLst>
          </p:cNvPr>
          <p:cNvSpPr txBox="1"/>
          <p:nvPr/>
        </p:nvSpPr>
        <p:spPr>
          <a:xfrm>
            <a:off x="906176" y="2131091"/>
            <a:ext cx="5495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Wann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hast </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du schwimmen gelernt</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9" name="TextBox 8">
            <a:extLst>
              <a:ext uri="{FF2B5EF4-FFF2-40B4-BE49-F238E27FC236}">
                <a16:creationId xmlns:a16="http://schemas.microsoft.com/office/drawing/2014/main" id="{B71588A7-B1AB-4BA1-A757-8A21C6212789}"/>
              </a:ext>
            </a:extLst>
          </p:cNvPr>
          <p:cNvSpPr txBox="1"/>
          <p:nvPr/>
        </p:nvSpPr>
        <p:spPr>
          <a:xfrm>
            <a:off x="7021668" y="2174124"/>
            <a:ext cx="5170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 sechs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Das</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ist</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normal.</a:t>
            </a:r>
          </a:p>
        </p:txBody>
      </p:sp>
      <p:sp>
        <p:nvSpPr>
          <p:cNvPr id="10" name="TextBox 9">
            <a:extLst>
              <a:ext uri="{FF2B5EF4-FFF2-40B4-BE49-F238E27FC236}">
                <a16:creationId xmlns:a16="http://schemas.microsoft.com/office/drawing/2014/main" id="{8A35DADE-6A73-49D5-A218-5DA73BEB95DC}"/>
              </a:ext>
            </a:extLst>
          </p:cNvPr>
          <p:cNvSpPr txBox="1"/>
          <p:nvPr/>
        </p:nvSpPr>
        <p:spPr>
          <a:xfrm>
            <a:off x="906176" y="3225712"/>
            <a:ext cx="6153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E87D1E"/>
                </a:solidFill>
                <a:effectLst/>
                <a:uLnTx/>
                <a:uFillTx/>
                <a:latin typeface="Century Gothic" panose="020F0302020204030204"/>
              </a:rPr>
              <a:t>Wann</a:t>
            </a:r>
            <a:r>
              <a:rPr kumimoji="0" lang="fr-FR" sz="2400" b="1" i="0" u="none" strike="noStrike" kern="1200" cap="none" spc="0" normalizeH="0" baseline="0" noProof="0">
                <a:ln>
                  <a:noFill/>
                </a:ln>
                <a:solidFill>
                  <a:srgbClr val="E87D1E"/>
                </a:solidFill>
                <a:effectLst/>
                <a:uLnTx/>
                <a:uFillTx/>
                <a:latin typeface="Century Gothic" panose="020F0302020204030204"/>
              </a:rPr>
              <a:t> hast</a:t>
            </a:r>
            <a:r>
              <a:rPr kumimoji="0" lang="fr-FR" sz="2400" b="1" i="0" u="none" strike="noStrike" kern="1200" cap="none" spc="0" normalizeH="0" noProof="0">
                <a:ln>
                  <a:noFill/>
                </a:ln>
                <a:solidFill>
                  <a:srgbClr val="E87D1E"/>
                </a:solidFill>
                <a:effectLst/>
                <a:uLnTx/>
                <a:uFillTx/>
                <a:latin typeface="Century Gothic" panose="020F0302020204030204"/>
              </a:rPr>
              <a:t> du </a:t>
            </a:r>
            <a:r>
              <a:rPr kumimoji="0" lang="fr-FR" sz="2400" b="1" i="0" u="none" strike="noStrike" kern="1200" cap="none" spc="0" normalizeH="0" baseline="0" noProof="0">
                <a:ln>
                  <a:noFill/>
                </a:ln>
                <a:solidFill>
                  <a:srgbClr val="E87D1E"/>
                </a:solidFill>
                <a:effectLst/>
                <a:uLnTx/>
                <a:uFillTx/>
                <a:latin typeface="Century Gothic" panose="020F0302020204030204"/>
              </a:rPr>
              <a:t>fr</a:t>
            </a:r>
            <a:r>
              <a:rPr lang="fr-FR" sz="2400" b="1" noProof="0">
                <a:solidFill>
                  <a:srgbClr val="E87D1E"/>
                </a:solidFill>
                <a:latin typeface="Century Gothic" panose="020F0302020204030204"/>
              </a:rPr>
              <a:t>üher Tennis gespielt?</a:t>
            </a:r>
            <a:endParaRPr kumimoji="0" lang="fr-FR" sz="2400" b="1" i="0" u="none" strike="noStrike" kern="1200" cap="none" spc="0" normalizeH="0" baseline="0" noProof="0" dirty="0">
              <a:ln>
                <a:noFill/>
              </a:ln>
              <a:solidFill>
                <a:srgbClr val="E87D1E"/>
              </a:solidFill>
              <a:effectLst/>
              <a:uLnTx/>
              <a:uFillTx/>
              <a:latin typeface="Century Gothic" panose="020F0302020204030204"/>
            </a:endParaRPr>
          </a:p>
        </p:txBody>
      </p:sp>
      <p:sp>
        <p:nvSpPr>
          <p:cNvPr id="11" name="Rectangle 10">
            <a:extLst>
              <a:ext uri="{FF2B5EF4-FFF2-40B4-BE49-F238E27FC236}">
                <a16:creationId xmlns:a16="http://schemas.microsoft.com/office/drawing/2014/main" id="{5A3F5F2C-5762-484B-8F7A-EB9F39E02E55}"/>
              </a:ext>
            </a:extLst>
          </p:cNvPr>
          <p:cNvSpPr/>
          <p:nvPr/>
        </p:nvSpPr>
        <p:spPr>
          <a:xfrm>
            <a:off x="6608467" y="2921230"/>
            <a:ext cx="3717562"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EED4D289-D008-4E53-90AC-AAAEE6E7C967}"/>
              </a:ext>
            </a:extLst>
          </p:cNvPr>
          <p:cNvSpPr txBox="1"/>
          <p:nvPr/>
        </p:nvSpPr>
        <p:spPr>
          <a:xfrm>
            <a:off x="7011120" y="3225712"/>
            <a:ext cx="4895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 in</a:t>
            </a:r>
            <a:r>
              <a:rPr kumimoji="0" lang="fr-FR" sz="2400" b="1" i="0" u="none" strike="noStrike" kern="1200" cap="none" spc="0" normalizeH="0" noProof="0">
                <a:ln>
                  <a:noFill/>
                </a:ln>
                <a:solidFill>
                  <a:srgbClr val="E87D1E"/>
                </a:solidFill>
                <a:effectLst/>
                <a:uLnTx/>
                <a:uFillTx/>
                <a:latin typeface="Century Gothic" panose="020F0302020204030204"/>
                <a:ea typeface="+mn-ea"/>
                <a:cs typeface="+mn-cs"/>
              </a:rPr>
              <a:t> der Schule</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83DBA389-A11E-42F3-AAE7-2BD5B36F2DD6}"/>
              </a:ext>
            </a:extLst>
          </p:cNvPr>
          <p:cNvSpPr txBox="1"/>
          <p:nvPr/>
        </p:nvSpPr>
        <p:spPr>
          <a:xfrm>
            <a:off x="906176" y="4361363"/>
            <a:ext cx="6153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err="1">
                <a:ln>
                  <a:noFill/>
                </a:ln>
                <a:solidFill>
                  <a:srgbClr val="E87D1E"/>
                </a:solidFill>
                <a:effectLst/>
                <a:uLnTx/>
                <a:uFillTx/>
                <a:latin typeface="Century Gothic" panose="020F0302020204030204"/>
                <a:ea typeface="+mn-ea"/>
                <a:cs typeface="+mn-cs"/>
              </a:rPr>
              <a:t>Wann</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 hast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du</a:t>
            </a:r>
            <a:r>
              <a:rPr kumimoji="0" lang="fr-FR" sz="2400" b="1" i="0" u="none" strike="noStrike" kern="1200" cap="none" spc="0" normalizeH="0" noProof="0" dirty="0">
                <a:ln>
                  <a:noFill/>
                </a:ln>
                <a:solidFill>
                  <a:srgbClr val="E87D1E"/>
                </a:solidFill>
                <a:effectLst/>
                <a:uLnTx/>
                <a:uFillTx/>
                <a:latin typeface="Century Gothic" panose="020F0302020204030204"/>
                <a:ea typeface="+mn-ea"/>
                <a:cs typeface="+mn-cs"/>
              </a:rPr>
              <a:t> </a:t>
            </a:r>
            <a:r>
              <a:rPr kumimoji="0" lang="fr-FR" sz="2400" b="1" i="0" u="none" strike="noStrike" kern="1200" cap="none" spc="0" normalizeH="0" noProof="0" err="1">
                <a:ln>
                  <a:noFill/>
                </a:ln>
                <a:solidFill>
                  <a:srgbClr val="E87D1E"/>
                </a:solidFill>
                <a:effectLst/>
                <a:uLnTx/>
                <a:uFillTx/>
                <a:latin typeface="Century Gothic" panose="020F0302020204030204"/>
                <a:ea typeface="+mn-ea"/>
                <a:cs typeface="+mn-cs"/>
              </a:rPr>
              <a:t>früher</a:t>
            </a:r>
            <a:r>
              <a:rPr kumimoji="0" lang="fr-FR" sz="2400" b="1" i="0" u="none" strike="noStrike" kern="1200" cap="none" spc="0" normalizeH="0" noProof="0">
                <a:ln>
                  <a:noFill/>
                </a:ln>
                <a:solidFill>
                  <a:srgbClr val="E87D1E"/>
                </a:solidFill>
                <a:effectLst/>
                <a:uLnTx/>
                <a:uFillTx/>
                <a:latin typeface="Century Gothic" panose="020F0302020204030204"/>
                <a:ea typeface="+mn-ea"/>
                <a:cs typeface="+mn-cs"/>
              </a:rPr>
              <a:t> Kuchen gegessen</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a:t>
            </a:r>
            <a:endPar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7FB81D83-15A1-4D01-8ADD-85B51CAEFC2D}"/>
              </a:ext>
            </a:extLst>
          </p:cNvPr>
          <p:cNvSpPr/>
          <p:nvPr/>
        </p:nvSpPr>
        <p:spPr>
          <a:xfrm>
            <a:off x="6557007" y="3919838"/>
            <a:ext cx="3543300" cy="438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5AD08EF1-984C-4BC9-93A1-364E53E48481}"/>
              </a:ext>
            </a:extLst>
          </p:cNvPr>
          <p:cNvSpPr txBox="1"/>
          <p:nvPr/>
        </p:nvSpPr>
        <p:spPr>
          <a:xfrm>
            <a:off x="6959937" y="4370639"/>
            <a:ext cx="45621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 Hunger hatte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03E22E2C-5BE5-475A-944F-A51F263ACDA9}"/>
              </a:ext>
            </a:extLst>
          </p:cNvPr>
          <p:cNvSpPr txBox="1"/>
          <p:nvPr/>
        </p:nvSpPr>
        <p:spPr>
          <a:xfrm>
            <a:off x="914764" y="5388183"/>
            <a:ext cx="5124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E87D1E"/>
                </a:solidFill>
                <a:effectLst/>
                <a:uLnTx/>
                <a:uFillTx/>
                <a:latin typeface="Century Gothic" panose="020F0302020204030204"/>
                <a:ea typeface="+mn-ea"/>
                <a:cs typeface="+mn-cs"/>
              </a:rPr>
              <a:t>Wann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 hast </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du lesen gelernt?</a:t>
            </a:r>
            <a:endPar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9F6ACB45-97F0-4441-B02C-FF86B653FA02}"/>
              </a:ext>
            </a:extLst>
          </p:cNvPr>
          <p:cNvSpPr/>
          <p:nvPr/>
        </p:nvSpPr>
        <p:spPr>
          <a:xfrm>
            <a:off x="6574470" y="5031655"/>
            <a:ext cx="4917078" cy="760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28A0918-6E3D-416D-99AA-BF65BF7B516C}"/>
              </a:ext>
            </a:extLst>
          </p:cNvPr>
          <p:cNvSpPr txBox="1"/>
          <p:nvPr/>
        </p:nvSpPr>
        <p:spPr>
          <a:xfrm>
            <a:off x="6574470" y="5804799"/>
            <a:ext cx="5487919" cy="461665"/>
          </a:xfrm>
          <a:prstGeom prst="rect">
            <a:avLst/>
          </a:prstGeom>
          <a:noFill/>
        </p:spPr>
        <p:txBody>
          <a:bodyPr wrap="square" rtlCol="0">
            <a:spAutoFit/>
          </a:bodyPr>
          <a:lstStyle/>
          <a:p>
            <a:pPr lvl="0">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Als </a:t>
            </a:r>
            <a:r>
              <a:rPr kumimoji="0" lang="fr-FR" sz="2400" b="1" i="0" u="none" strike="noStrike" kern="1200" cap="none" spc="0" normalizeH="0" baseline="0" noProof="0" err="1">
                <a:ln>
                  <a:noFill/>
                </a:ln>
                <a:solidFill>
                  <a:srgbClr val="E87D1E"/>
                </a:solidFill>
                <a:effectLst/>
                <a:uLnTx/>
                <a:uFillTx/>
                <a:latin typeface="Century Gothic" panose="020F0302020204030204"/>
                <a:ea typeface="+mn-ea"/>
                <a:cs typeface="+mn-cs"/>
              </a:rPr>
              <a:t>ich</a:t>
            </a:r>
            <a:r>
              <a:rPr kumimoji="0" lang="fr-FR" sz="2400" b="1" i="0" u="none" strike="noStrike" kern="1200" cap="none" spc="0" normalizeH="0" baseline="0" noProof="0">
                <a:ln>
                  <a:noFill/>
                </a:ln>
                <a:solidFill>
                  <a:srgbClr val="E87D1E"/>
                </a:solidFill>
                <a:effectLst/>
                <a:uLnTx/>
                <a:uFillTx/>
                <a:latin typeface="Century Gothic" panose="020F0302020204030204"/>
                <a:ea typeface="+mn-ea"/>
                <a:cs typeface="+mn-cs"/>
              </a:rPr>
              <a:t> sehr </a:t>
            </a:r>
            <a:r>
              <a:rPr lang="fr-FR" sz="2400" b="1">
                <a:solidFill>
                  <a:srgbClr val="E87D1E"/>
                </a:solidFill>
              </a:rPr>
              <a:t>jung war, vier Jahre alt.</a:t>
            </a:r>
            <a:endPar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90B4A13-B98A-42F4-A1C9-DD454EC10B57}"/>
              </a:ext>
            </a:extLst>
          </p:cNvPr>
          <p:cNvSpPr txBox="1"/>
          <p:nvPr/>
        </p:nvSpPr>
        <p:spPr>
          <a:xfrm>
            <a:off x="463550" y="1226272"/>
            <a:ext cx="3762514" cy="461665"/>
          </a:xfrm>
          <a:prstGeom prst="rect">
            <a:avLst/>
          </a:prstGeom>
          <a:noFill/>
        </p:spPr>
        <p:txBody>
          <a:bodyPr wrap="square" rtlCol="0">
            <a:spAutoFit/>
          </a:bodyPr>
          <a:lstStyle/>
          <a:p>
            <a:pPr algn="l"/>
            <a:r>
              <a:rPr lang="en-GB" sz="2400" b="1" dirty="0">
                <a:solidFill>
                  <a:schemeClr val="accent5">
                    <a:lumMod val="50000"/>
                  </a:schemeClr>
                </a:solidFill>
              </a:rPr>
              <a:t>Partner B:</a:t>
            </a:r>
          </a:p>
        </p:txBody>
      </p:sp>
      <p:sp>
        <p:nvSpPr>
          <p:cNvPr id="21" name="TextBox 20">
            <a:extLst>
              <a:ext uri="{FF2B5EF4-FFF2-40B4-BE49-F238E27FC236}">
                <a16:creationId xmlns:a16="http://schemas.microsoft.com/office/drawing/2014/main" id="{3D41E8C4-F63C-4A30-8398-F8FDAD9F15EC}"/>
              </a:ext>
            </a:extLst>
          </p:cNvPr>
          <p:cNvSpPr txBox="1"/>
          <p:nvPr/>
        </p:nvSpPr>
        <p:spPr>
          <a:xfrm>
            <a:off x="6893880" y="1209936"/>
            <a:ext cx="3762514" cy="461665"/>
          </a:xfrm>
          <a:prstGeom prst="rect">
            <a:avLst/>
          </a:prstGeom>
          <a:noFill/>
        </p:spPr>
        <p:txBody>
          <a:bodyPr wrap="square" rtlCol="0">
            <a:spAutoFit/>
          </a:bodyPr>
          <a:lstStyle/>
          <a:p>
            <a:pPr algn="l"/>
            <a:r>
              <a:rPr lang="en-GB" sz="2400" b="1" dirty="0">
                <a:solidFill>
                  <a:schemeClr val="accent5">
                    <a:lumMod val="50000"/>
                  </a:schemeClr>
                </a:solidFill>
              </a:rPr>
              <a:t>Partner A:</a:t>
            </a:r>
          </a:p>
        </p:txBody>
      </p:sp>
    </p:spTree>
    <p:extLst>
      <p:ext uri="{BB962C8B-B14F-4D97-AF65-F5344CB8AC3E}">
        <p14:creationId xmlns:p14="http://schemas.microsoft.com/office/powerpoint/2010/main" val="182155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p:bldP spid="11" grpId="0" animBg="1"/>
      <p:bldP spid="12" grpId="0"/>
      <p:bldP spid="13" grpId="0"/>
      <p:bldP spid="14" grpId="0" animBg="1"/>
      <p:bldP spid="15" grpId="0"/>
      <p:bldP spid="16" grpId="0"/>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ctr">
            <a:normAutofit/>
          </a:bodyPr>
          <a:lstStyle/>
          <a:p>
            <a:pPr algn="l"/>
            <a:r>
              <a:rPr lang="en-GB" sz="4000" b="1" dirty="0" err="1">
                <a:solidFill>
                  <a:prstClr val="white"/>
                </a:solidFill>
              </a:rPr>
              <a:t>Damals</a:t>
            </a:r>
            <a:r>
              <a:rPr lang="en-GB" sz="4000" b="1" dirty="0">
                <a:solidFill>
                  <a:prstClr val="white"/>
                </a:solidFill>
              </a:rPr>
              <a:t> und </a:t>
            </a:r>
            <a:r>
              <a:rPr lang="en-GB" sz="4000" b="1" dirty="0" err="1">
                <a:solidFill>
                  <a:prstClr val="white"/>
                </a:solidFill>
              </a:rPr>
              <a:t>jetzt</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9080" y="3429000"/>
            <a:ext cx="7382608" cy="571756"/>
          </a:xfrm>
        </p:spPr>
        <p:txBody>
          <a:bodyPr>
            <a:normAutofit/>
          </a:bodyPr>
          <a:lstStyle/>
          <a:p>
            <a:pPr algn="l"/>
            <a:r>
              <a:rPr lang="en-GB" sz="3000" dirty="0">
                <a:solidFill>
                  <a:prstClr val="white"/>
                </a:solidFill>
              </a:rPr>
              <a:t>Past (perfect), imperfect &amp; WO3</a:t>
            </a:r>
            <a:endParaRPr lang="en-US" i="1"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923664"/>
            <a:ext cx="6604437" cy="11215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 (same sound, different spelling)</a:t>
            </a:r>
            <a:endParaRPr lang="en-US" sz="32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10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07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2764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48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579557" y="460330"/>
            <a:ext cx="71248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Zeitplan</a:t>
            </a:r>
            <a:endPar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p:cNvSpPr txBox="1"/>
          <p:nvPr/>
        </p:nvSpPr>
        <p:spPr>
          <a:xfrm>
            <a:off x="325120" y="1736228"/>
            <a:ext cx="11633772" cy="3994012"/>
          </a:xfrm>
          <a:prstGeom prst="rect">
            <a:avLst/>
          </a:prstGeom>
          <a:solidFill>
            <a:srgbClr val="FFF4E7"/>
          </a:solidFill>
          <a:ln w="3810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 name="Straight Arrow Connector 9"/>
          <p:cNvCxnSpPr/>
          <p:nvPr/>
        </p:nvCxnSpPr>
        <p:spPr>
          <a:xfrm>
            <a:off x="528320" y="3677920"/>
            <a:ext cx="11074400" cy="20320"/>
          </a:xfrm>
          <a:prstGeom prst="straightConnector1">
            <a:avLst/>
          </a:prstGeom>
          <a:ln w="76200">
            <a:solidFill>
              <a:srgbClr val="11507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5120" y="2272574"/>
            <a:ext cx="2560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Vergangenheit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4800886" y="2245409"/>
            <a:ext cx="2560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Gegenwart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9317292" y="2173821"/>
            <a:ext cx="256032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Zukunft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863600" y="3877251"/>
            <a:ext cx="1483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heute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6850183" y="4740674"/>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drei Tagen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7591863" y="3975906"/>
            <a:ext cx="1483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gestern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4564809" y="4751558"/>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vor zwei Wochen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8807434" y="4409643"/>
            <a:ext cx="1483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vor einem Monat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5743969" y="3643433"/>
            <a:ext cx="1483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vor einem Jahr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1590343" y="4649736"/>
            <a:ext cx="20373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sechs Monaten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3367700" y="3854978"/>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zwei Jahren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10180307" y="4068844"/>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f</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Calibri" panose="020F0502020204030204" pitchFamily="34" charset="0"/>
              </a:rPr>
              <a:t>ünf Minuten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2"/>
          <p:cNvSpPr>
            <a:spLocks noChangeArrowheads="1"/>
          </p:cNvSpPr>
          <p:nvPr/>
        </p:nvSpPr>
        <p:spPr bwMode="auto">
          <a:xfrm>
            <a:off x="459527" y="1281765"/>
            <a:ext cx="5182509" cy="334077"/>
          </a:xfrm>
          <a:prstGeom prst="rect">
            <a:avLst/>
          </a:prstGeom>
          <a:noFill/>
          <a:ln>
            <a:noFill/>
          </a:ln>
          <a:effec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alt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Ordne diese Ausdrücke richtig an! </a:t>
            </a:r>
          </a:p>
        </p:txBody>
      </p:sp>
    </p:spTree>
    <p:extLst>
      <p:ext uri="{BB962C8B-B14F-4D97-AF65-F5344CB8AC3E}">
        <p14:creationId xmlns:p14="http://schemas.microsoft.com/office/powerpoint/2010/main" val="356266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C8C77C08-5026-0447-B022-A3A477524218}"/>
              </a:ext>
            </a:extLst>
          </p:cNvPr>
          <p:cNvSpPr txBox="1"/>
          <p:nvPr/>
        </p:nvSpPr>
        <p:spPr>
          <a:xfrm>
            <a:off x="2731957" y="612730"/>
            <a:ext cx="71248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Zeitplan</a:t>
            </a:r>
            <a:endPar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48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10644" y="1230142"/>
            <a:ext cx="7124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lumMod val="75000"/>
                  </a:srgbClr>
                </a:solidFill>
                <a:effectLst/>
                <a:uLnTx/>
                <a:uFillTx/>
                <a:latin typeface="Century Gothic" panose="020F0302020204030204"/>
                <a:ea typeface="+mn-ea"/>
                <a:cs typeface="+mn-cs"/>
              </a:rPr>
              <a:t>Antwort:</a:t>
            </a:r>
            <a:endParaRPr kumimoji="0" lang="en-US" sz="2800" b="1" i="0" u="none" strike="noStrike" kern="1200" cap="none" spc="0" normalizeH="0" baseline="0" noProof="0" dirty="0">
              <a:ln>
                <a:noFill/>
              </a:ln>
              <a:solidFill>
                <a:srgbClr val="FFC000">
                  <a:lumMod val="75000"/>
                </a:srgbClr>
              </a:solidFill>
              <a:effectLst/>
              <a:uLnTx/>
              <a:uFillTx/>
              <a:latin typeface="Century Gothic" panose="020F0302020204030204"/>
              <a:ea typeface="+mn-ea"/>
              <a:cs typeface="+mn-cs"/>
            </a:endParaRPr>
          </a:p>
        </p:txBody>
      </p:sp>
      <p:sp>
        <p:nvSpPr>
          <p:cNvPr id="2" name="TextBox 1"/>
          <p:cNvSpPr txBox="1"/>
          <p:nvPr/>
        </p:nvSpPr>
        <p:spPr>
          <a:xfrm>
            <a:off x="325120" y="1736228"/>
            <a:ext cx="11633772" cy="3994012"/>
          </a:xfrm>
          <a:prstGeom prst="rect">
            <a:avLst/>
          </a:prstGeom>
          <a:solidFill>
            <a:srgbClr val="FFF4E7"/>
          </a:solidFill>
          <a:ln w="3810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 name="Straight Arrow Connector 9"/>
          <p:cNvCxnSpPr/>
          <p:nvPr/>
        </p:nvCxnSpPr>
        <p:spPr>
          <a:xfrm>
            <a:off x="528320" y="3677920"/>
            <a:ext cx="11074400" cy="20320"/>
          </a:xfrm>
          <a:prstGeom prst="straightConnector1">
            <a:avLst/>
          </a:prstGeom>
          <a:ln w="76200">
            <a:solidFill>
              <a:srgbClr val="11507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5120" y="2272574"/>
            <a:ext cx="2560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Vergangenheit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4800886" y="2245409"/>
            <a:ext cx="2560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Gegenwart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9317292" y="2173821"/>
            <a:ext cx="256032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Zukunft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5432381" y="3715109"/>
            <a:ext cx="1483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heute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7924327" y="3746180"/>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drei Tagen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3979140" y="3694874"/>
            <a:ext cx="14833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gestern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548836" y="3698240"/>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vor zwei Wochen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1231672" y="3652409"/>
            <a:ext cx="1483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vor einem Monat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98890" y="3672087"/>
            <a:ext cx="1483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vor einem Jahr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8988357" y="3746180"/>
            <a:ext cx="20373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sechs Monaten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10601919" y="3746181"/>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zwei Jahren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6730095" y="3766971"/>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 f</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Calibri" panose="020F0502020204030204" pitchFamily="34" charset="0"/>
              </a:rPr>
              <a:t>ünf Minuten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9258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CF0C783-5AB4-4FE9-86CF-BD964634D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138" y="73755"/>
            <a:ext cx="1281611" cy="185626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5734050"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Lieblingssachen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51754" y="1278891"/>
            <a:ext cx="73729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t>
            </a:r>
          </a:p>
        </p:txBody>
      </p:sp>
      <p:graphicFrame>
        <p:nvGraphicFramePr>
          <p:cNvPr id="2" name="Table 5">
            <a:extLst>
              <a:ext uri="{FF2B5EF4-FFF2-40B4-BE49-F238E27FC236}">
                <a16:creationId xmlns:a16="http://schemas.microsoft.com/office/drawing/2014/main" id="{008A186D-1F9E-4136-9FB0-B58E2489C5EF}"/>
              </a:ext>
            </a:extLst>
          </p:cNvPr>
          <p:cNvGraphicFramePr>
            <a:graphicFrameLocks noGrp="1"/>
          </p:cNvGraphicFramePr>
          <p:nvPr>
            <p:extLst>
              <p:ext uri="{D42A27DB-BD31-4B8C-83A1-F6EECF244321}">
                <p14:modId xmlns:p14="http://schemas.microsoft.com/office/powerpoint/2010/main" val="170298371"/>
              </p:ext>
            </p:extLst>
          </p:nvPr>
        </p:nvGraphicFramePr>
        <p:xfrm>
          <a:off x="151754" y="1889674"/>
          <a:ext cx="11807137" cy="4130126"/>
        </p:xfrm>
        <a:graphic>
          <a:graphicData uri="http://schemas.openxmlformats.org/drawingml/2006/table">
            <a:tbl>
              <a:tblPr firstRow="1" bandRow="1">
                <a:tableStyleId>{00A15C55-8517-42AA-B614-E9B94910E393}</a:tableStyleId>
              </a:tblPr>
              <a:tblGrid>
                <a:gridCol w="610246">
                  <a:extLst>
                    <a:ext uri="{9D8B030D-6E8A-4147-A177-3AD203B41FA5}">
                      <a16:colId xmlns:a16="http://schemas.microsoft.com/office/drawing/2014/main" val="2220442778"/>
                    </a:ext>
                  </a:extLst>
                </a:gridCol>
                <a:gridCol w="3486150">
                  <a:extLst>
                    <a:ext uri="{9D8B030D-6E8A-4147-A177-3AD203B41FA5}">
                      <a16:colId xmlns:a16="http://schemas.microsoft.com/office/drawing/2014/main" val="3791811306"/>
                    </a:ext>
                  </a:extLst>
                </a:gridCol>
                <a:gridCol w="4048562">
                  <a:extLst>
                    <a:ext uri="{9D8B030D-6E8A-4147-A177-3AD203B41FA5}">
                      <a16:colId xmlns:a16="http://schemas.microsoft.com/office/drawing/2014/main" val="1312620342"/>
                    </a:ext>
                  </a:extLst>
                </a:gridCol>
                <a:gridCol w="3662179">
                  <a:extLst>
                    <a:ext uri="{9D8B030D-6E8A-4147-A177-3AD203B41FA5}">
                      <a16:colId xmlns:a16="http://schemas.microsoft.com/office/drawing/2014/main" val="4010614591"/>
                    </a:ext>
                  </a:extLst>
                </a:gridCol>
              </a:tblGrid>
              <a:tr h="590018">
                <a:tc>
                  <a:txBody>
                    <a:bodyPr/>
                    <a:lstStyle/>
                    <a:p>
                      <a:pPr algn="ctr"/>
                      <a:endParaRPr lang="en-GB" sz="2400" dirty="0">
                        <a:solidFill>
                          <a:srgbClr val="002060"/>
                        </a:solidFill>
                      </a:endParaRPr>
                    </a:p>
                  </a:txBody>
                  <a:tcPr anchor="ctr"/>
                </a:tc>
                <a:tc>
                  <a:txBody>
                    <a:bodyPr/>
                    <a:lstStyle/>
                    <a:p>
                      <a:pPr algn="ctr"/>
                      <a:r>
                        <a:rPr lang="en-GB" sz="2800" dirty="0">
                          <a:solidFill>
                            <a:srgbClr val="002060"/>
                          </a:solidFill>
                        </a:rPr>
                        <a:t>A</a:t>
                      </a:r>
                    </a:p>
                  </a:txBody>
                  <a:tcPr anchor="ctr"/>
                </a:tc>
                <a:tc>
                  <a:txBody>
                    <a:bodyPr/>
                    <a:lstStyle/>
                    <a:p>
                      <a:pPr algn="ctr"/>
                      <a:endParaRPr lang="en-GB" sz="2800" dirty="0">
                        <a:solidFill>
                          <a:srgbClr val="002060"/>
                        </a:solidFill>
                      </a:endParaRPr>
                    </a:p>
                  </a:txBody>
                  <a:tcPr anchor="ctr"/>
                </a:tc>
                <a:tc>
                  <a:txBody>
                    <a:bodyPr/>
                    <a:lstStyle/>
                    <a:p>
                      <a:pPr algn="ctr"/>
                      <a:r>
                        <a:rPr lang="en-GB" sz="2800" dirty="0">
                          <a:solidFill>
                            <a:srgbClr val="002060"/>
                          </a:solidFill>
                        </a:rPr>
                        <a:t>C</a:t>
                      </a:r>
                    </a:p>
                  </a:txBody>
                  <a:tcPr anchor="ctr"/>
                </a:tc>
                <a:extLst>
                  <a:ext uri="{0D108BD9-81ED-4DB2-BD59-A6C34878D82A}">
                    <a16:rowId xmlns:a16="http://schemas.microsoft.com/office/drawing/2014/main" val="1916325935"/>
                  </a:ext>
                </a:extLst>
              </a:tr>
              <a:tr h="590018">
                <a:tc>
                  <a:txBody>
                    <a:bodyPr/>
                    <a:lstStyle/>
                    <a:p>
                      <a:pPr marL="0" algn="ctr" defTabSz="914400" rtl="0" eaLnBrk="1" latinLnBrk="0" hangingPunct="1"/>
                      <a:r>
                        <a:rPr lang="en-GB" sz="2400" b="1" kern="1200" dirty="0">
                          <a:solidFill>
                            <a:srgbClr val="002060"/>
                          </a:solidFill>
                          <a:latin typeface="+mn-lt"/>
                          <a:ea typeface="+mn-ea"/>
                          <a:cs typeface="+mn-cs"/>
                          <a:hlinkClick r:id="" action="ppaction://noaction">
                            <a:snd r:embed="rId6" name="9.1.1.7 Slide 17 1.wav"/>
                            <a:extLst>
                              <a:ext uri="{A12FA001-AC4F-418D-AE19-62706E023703}">
                                <ahyp:hlinkClr xmlns:ahyp="http://schemas.microsoft.com/office/drawing/2018/hyperlinkcolor" val="tx"/>
                              </a:ext>
                            </a:extLst>
                          </a:hlinkClick>
                        </a:rPr>
                        <a:t>1</a:t>
                      </a:r>
                      <a:endParaRPr lang="en-GB" sz="2400" b="1"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Pin</a:t>
                      </a:r>
                      <a:r>
                        <a:rPr lang="en-GB" sz="2200" b="1" dirty="0" err="1">
                          <a:solidFill>
                            <a:srgbClr val="002060"/>
                          </a:solidFill>
                        </a:rPr>
                        <a:t>s</a:t>
                      </a:r>
                      <a:r>
                        <a:rPr lang="en-GB" sz="2200" dirty="0" err="1">
                          <a:solidFill>
                            <a:srgbClr val="002060"/>
                          </a:solidFill>
                        </a:rPr>
                        <a:t>el</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Poli</a:t>
                      </a:r>
                      <a:r>
                        <a:rPr lang="en-GB" sz="2200" b="1" dirty="0" err="1">
                          <a:solidFill>
                            <a:srgbClr val="002060"/>
                          </a:solidFill>
                        </a:rPr>
                        <a:t>z</a:t>
                      </a:r>
                      <a:r>
                        <a:rPr lang="en-GB" sz="2200" dirty="0" err="1">
                          <a:solidFill>
                            <a:srgbClr val="002060"/>
                          </a:solidFill>
                        </a:rPr>
                        <a:t>eikostüm</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Opera</a:t>
                      </a:r>
                      <a:r>
                        <a:rPr lang="en-GB" sz="2200" b="1" dirty="0" err="1">
                          <a:solidFill>
                            <a:srgbClr val="002060"/>
                          </a:solidFill>
                        </a:rPr>
                        <a:t>ti</a:t>
                      </a:r>
                      <a:r>
                        <a:rPr lang="en-GB" sz="2200" dirty="0" err="1">
                          <a:solidFill>
                            <a:srgbClr val="002060"/>
                          </a:solidFill>
                        </a:rPr>
                        <a:t>onsspiel</a:t>
                      </a:r>
                      <a:endParaRPr lang="en-GB" sz="2200" dirty="0">
                        <a:solidFill>
                          <a:srgbClr val="002060"/>
                        </a:solidFill>
                      </a:endParaRPr>
                    </a:p>
                  </a:txBody>
                  <a:tcPr anchor="ctr"/>
                </a:tc>
                <a:extLst>
                  <a:ext uri="{0D108BD9-81ED-4DB2-BD59-A6C34878D82A}">
                    <a16:rowId xmlns:a16="http://schemas.microsoft.com/office/drawing/2014/main" val="60658963"/>
                  </a:ext>
                </a:extLst>
              </a:tr>
              <a:tr h="590018">
                <a:tc>
                  <a:txBody>
                    <a:bodyPr/>
                    <a:lstStyle/>
                    <a:p>
                      <a:pPr marL="0" algn="ctr" defTabSz="914400" rtl="0" eaLnBrk="1" latinLnBrk="0" hangingPunct="1"/>
                      <a:r>
                        <a:rPr lang="en-GB" sz="2400" b="1" kern="1200" dirty="0">
                          <a:solidFill>
                            <a:srgbClr val="002060"/>
                          </a:solidFill>
                          <a:latin typeface="+mn-lt"/>
                          <a:ea typeface="+mn-ea"/>
                          <a:cs typeface="+mn-cs"/>
                          <a:hlinkClick r:id="" action="ppaction://noaction">
                            <a:snd r:embed="rId7" name="9.1.1.7 Slide 17 2.wav"/>
                            <a:extLst>
                              <a:ext uri="{A12FA001-AC4F-418D-AE19-62706E023703}">
                                <ahyp:hlinkClr xmlns:ahyp="http://schemas.microsoft.com/office/drawing/2018/hyperlinkcolor" val="tx"/>
                              </a:ext>
                            </a:extLst>
                          </a:hlinkClick>
                        </a:rPr>
                        <a:t>2</a:t>
                      </a:r>
                      <a:endParaRPr lang="en-GB" sz="2400" b="1"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Dra</a:t>
                      </a:r>
                      <a:r>
                        <a:rPr lang="en-GB" sz="2200" b="1" dirty="0" err="1">
                          <a:solidFill>
                            <a:srgbClr val="002060"/>
                          </a:solidFill>
                        </a:rPr>
                        <a:t>ch</a:t>
                      </a:r>
                      <a:r>
                        <a:rPr lang="en-GB" sz="2200" dirty="0" err="1">
                          <a:solidFill>
                            <a:srgbClr val="002060"/>
                          </a:solidFill>
                        </a:rPr>
                        <a:t>e</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Hamsterkäf</a:t>
                      </a:r>
                      <a:r>
                        <a:rPr lang="en-GB" sz="2200" b="1" dirty="0" err="1">
                          <a:solidFill>
                            <a:srgbClr val="002060"/>
                          </a:solidFill>
                        </a:rPr>
                        <a:t>ig</a:t>
                      </a:r>
                      <a:endParaRPr lang="en-GB" sz="2200" dirty="0">
                        <a:solidFill>
                          <a:srgbClr val="002060"/>
                        </a:solidFill>
                      </a:endParaRPr>
                    </a:p>
                  </a:txBody>
                  <a:tcPr anchor="ctr"/>
                </a:tc>
                <a:tc>
                  <a:txBody>
                    <a:bodyPr/>
                    <a:lstStyle/>
                    <a:p>
                      <a:pPr algn="l"/>
                      <a:r>
                        <a:rPr lang="en-GB" sz="2200" b="0">
                          <a:solidFill>
                            <a:srgbClr val="002060"/>
                          </a:solidFill>
                        </a:rPr>
                        <a:t>mein Lastkraftwa</a:t>
                      </a:r>
                      <a:r>
                        <a:rPr lang="en-GB" sz="2200" b="1">
                          <a:solidFill>
                            <a:srgbClr val="002060"/>
                          </a:solidFill>
                        </a:rPr>
                        <a:t>g</a:t>
                      </a:r>
                      <a:r>
                        <a:rPr lang="en-GB" sz="2200" b="0">
                          <a:solidFill>
                            <a:srgbClr val="002060"/>
                          </a:solidFill>
                        </a:rPr>
                        <a:t>en</a:t>
                      </a:r>
                      <a:endParaRPr lang="en-GB" sz="2200" b="0" dirty="0">
                        <a:solidFill>
                          <a:srgbClr val="002060"/>
                        </a:solidFill>
                      </a:endParaRPr>
                    </a:p>
                  </a:txBody>
                  <a:tcPr anchor="ctr"/>
                </a:tc>
                <a:extLst>
                  <a:ext uri="{0D108BD9-81ED-4DB2-BD59-A6C34878D82A}">
                    <a16:rowId xmlns:a16="http://schemas.microsoft.com/office/drawing/2014/main" val="4159455756"/>
                  </a:ext>
                </a:extLst>
              </a:tr>
              <a:tr h="590018">
                <a:tc>
                  <a:txBody>
                    <a:bodyPr/>
                    <a:lstStyle/>
                    <a:p>
                      <a:pPr marL="0" algn="ctr" defTabSz="914400" rtl="0" eaLnBrk="1" latinLnBrk="0" hangingPunct="1"/>
                      <a:r>
                        <a:rPr lang="en-GB" sz="2400" b="1" kern="1200" dirty="0">
                          <a:solidFill>
                            <a:srgbClr val="002060"/>
                          </a:solidFill>
                          <a:latin typeface="+mn-lt"/>
                          <a:ea typeface="+mn-ea"/>
                          <a:cs typeface="+mn-cs"/>
                          <a:hlinkClick r:id="" action="ppaction://noaction">
                            <a:snd r:embed="rId8" name="9.1.1.7 Slide 17 3.wav"/>
                            <a:extLst>
                              <a:ext uri="{A12FA001-AC4F-418D-AE19-62706E023703}">
                                <ahyp:hlinkClr xmlns:ahyp="http://schemas.microsoft.com/office/drawing/2018/hyperlinkcolor" val="tx"/>
                              </a:ext>
                            </a:extLst>
                          </a:hlinkClick>
                        </a:rPr>
                        <a:t>3</a:t>
                      </a:r>
                      <a:endParaRPr lang="en-GB" sz="2400" b="1"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H</a:t>
                      </a:r>
                      <a:r>
                        <a:rPr lang="en-GB" sz="2200" b="1" dirty="0" err="1">
                          <a:solidFill>
                            <a:srgbClr val="002060"/>
                          </a:solidFill>
                        </a:rPr>
                        <a:t>ai</a:t>
                      </a:r>
                      <a:r>
                        <a:rPr lang="en-GB" sz="2200" dirty="0" err="1">
                          <a:solidFill>
                            <a:srgbClr val="002060"/>
                          </a:solidFill>
                        </a:rPr>
                        <a:t>fisch</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mein</a:t>
                      </a:r>
                      <a:r>
                        <a:rPr lang="en-GB" sz="2200" dirty="0">
                          <a:solidFill>
                            <a:srgbClr val="002060"/>
                          </a:solidFill>
                        </a:rPr>
                        <a:t> </a:t>
                      </a:r>
                      <a:r>
                        <a:rPr lang="en-GB" sz="2200" dirty="0" err="1">
                          <a:solidFill>
                            <a:srgbClr val="002060"/>
                          </a:solidFill>
                        </a:rPr>
                        <a:t>Kartensp</a:t>
                      </a:r>
                      <a:r>
                        <a:rPr lang="en-GB" sz="2200" b="1" dirty="0" err="1">
                          <a:solidFill>
                            <a:srgbClr val="002060"/>
                          </a:solidFill>
                        </a:rPr>
                        <a:t>ie</a:t>
                      </a:r>
                      <a:r>
                        <a:rPr lang="en-GB" sz="2200" dirty="0" err="1">
                          <a:solidFill>
                            <a:srgbClr val="002060"/>
                          </a:solidFill>
                        </a:rPr>
                        <a:t>l</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mein</a:t>
                      </a:r>
                      <a:r>
                        <a:rPr lang="en-GB" sz="2200" dirty="0">
                          <a:solidFill>
                            <a:srgbClr val="002060"/>
                          </a:solidFill>
                        </a:rPr>
                        <a:t> </a:t>
                      </a:r>
                      <a:r>
                        <a:rPr lang="en-GB" sz="2200" dirty="0" err="1">
                          <a:solidFill>
                            <a:srgbClr val="002060"/>
                          </a:solidFill>
                        </a:rPr>
                        <a:t>Kr</a:t>
                      </a:r>
                      <a:r>
                        <a:rPr lang="en-GB" sz="2200" b="1" dirty="0" err="1">
                          <a:solidFill>
                            <a:srgbClr val="002060"/>
                          </a:solidFill>
                        </a:rPr>
                        <a:t>ei</a:t>
                      </a:r>
                      <a:r>
                        <a:rPr lang="en-GB" sz="2200" dirty="0" err="1">
                          <a:solidFill>
                            <a:srgbClr val="002060"/>
                          </a:solidFill>
                        </a:rPr>
                        <a:t>sel</a:t>
                      </a:r>
                      <a:endParaRPr lang="en-GB" sz="2200" dirty="0">
                        <a:solidFill>
                          <a:srgbClr val="002060"/>
                        </a:solidFill>
                      </a:endParaRPr>
                    </a:p>
                  </a:txBody>
                  <a:tcPr anchor="ctr"/>
                </a:tc>
                <a:extLst>
                  <a:ext uri="{0D108BD9-81ED-4DB2-BD59-A6C34878D82A}">
                    <a16:rowId xmlns:a16="http://schemas.microsoft.com/office/drawing/2014/main" val="3360469156"/>
                  </a:ext>
                </a:extLst>
              </a:tr>
              <a:tr h="590018">
                <a:tc>
                  <a:txBody>
                    <a:bodyPr/>
                    <a:lstStyle/>
                    <a:p>
                      <a:pPr marL="0" algn="ctr" defTabSz="914400" rtl="0" eaLnBrk="1" latinLnBrk="0" hangingPunct="1"/>
                      <a:r>
                        <a:rPr lang="en-GB" sz="2400" b="1" kern="1200" dirty="0">
                          <a:solidFill>
                            <a:srgbClr val="002060"/>
                          </a:solidFill>
                          <a:latin typeface="+mn-lt"/>
                          <a:ea typeface="+mn-ea"/>
                          <a:cs typeface="+mn-cs"/>
                          <a:hlinkClick r:id="" action="ppaction://noaction">
                            <a:snd r:embed="rId9" name="9.1.1.7 Slide 17 4.wav"/>
                            <a:extLst>
                              <a:ext uri="{A12FA001-AC4F-418D-AE19-62706E023703}">
                                <ahyp:hlinkClr xmlns:ahyp="http://schemas.microsoft.com/office/drawing/2018/hyperlinkcolor" val="tx"/>
                              </a:ext>
                            </a:extLst>
                          </a:hlinkClick>
                        </a:rPr>
                        <a:t>4</a:t>
                      </a:r>
                      <a:endParaRPr lang="en-GB" sz="2400" b="1"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b="1" dirty="0" err="1">
                          <a:solidFill>
                            <a:srgbClr val="002060"/>
                          </a:solidFill>
                        </a:rPr>
                        <a:t>J</a:t>
                      </a:r>
                      <a:r>
                        <a:rPr lang="en-GB" sz="2200" dirty="0" err="1">
                          <a:solidFill>
                            <a:srgbClr val="002060"/>
                          </a:solidFill>
                        </a:rPr>
                        <a:t>acke</a:t>
                      </a:r>
                      <a:endParaRPr lang="en-GB" sz="2200" dirty="0">
                        <a:solidFill>
                          <a:srgbClr val="002060"/>
                        </a:solidFill>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b="1" dirty="0">
                          <a:solidFill>
                            <a:srgbClr val="002060"/>
                          </a:solidFill>
                        </a:rPr>
                        <a:t>Y</a:t>
                      </a:r>
                      <a:r>
                        <a:rPr lang="en-GB" sz="2200" dirty="0">
                          <a:solidFill>
                            <a:srgbClr val="002060"/>
                          </a:solidFill>
                        </a:rPr>
                        <a:t>acht</a:t>
                      </a:r>
                    </a:p>
                  </a:txBody>
                  <a:tcPr anchor="ctr"/>
                </a:tc>
                <a:tc>
                  <a:txBody>
                    <a:bodyPr/>
                    <a:lstStyle/>
                    <a:p>
                      <a:pPr algn="l"/>
                      <a:r>
                        <a:rPr lang="en-GB" sz="2200" dirty="0" err="1">
                          <a:solidFill>
                            <a:srgbClr val="002060"/>
                          </a:solidFill>
                        </a:rPr>
                        <a:t>mein</a:t>
                      </a:r>
                      <a:r>
                        <a:rPr lang="en-GB" sz="2200" baseline="0" dirty="0">
                          <a:solidFill>
                            <a:srgbClr val="002060"/>
                          </a:solidFill>
                        </a:rPr>
                        <a:t> </a:t>
                      </a:r>
                      <a:r>
                        <a:rPr lang="en-GB" sz="2200" dirty="0" err="1">
                          <a:solidFill>
                            <a:srgbClr val="002060"/>
                          </a:solidFill>
                        </a:rPr>
                        <a:t>Ph</a:t>
                      </a:r>
                      <a:r>
                        <a:rPr lang="en-GB" sz="2200" b="1" dirty="0" err="1">
                          <a:solidFill>
                            <a:srgbClr val="002060"/>
                          </a:solidFill>
                        </a:rPr>
                        <a:t>y</a:t>
                      </a:r>
                      <a:r>
                        <a:rPr lang="en-GB" sz="2200" dirty="0" err="1">
                          <a:solidFill>
                            <a:srgbClr val="002060"/>
                          </a:solidFill>
                        </a:rPr>
                        <a:t>sikbuch</a:t>
                      </a:r>
                      <a:endParaRPr lang="en-GB" sz="2200" dirty="0">
                        <a:solidFill>
                          <a:srgbClr val="002060"/>
                        </a:solidFill>
                      </a:endParaRPr>
                    </a:p>
                  </a:txBody>
                  <a:tcPr anchor="ctr"/>
                </a:tc>
                <a:extLst>
                  <a:ext uri="{0D108BD9-81ED-4DB2-BD59-A6C34878D82A}">
                    <a16:rowId xmlns:a16="http://schemas.microsoft.com/office/drawing/2014/main" val="2494036746"/>
                  </a:ext>
                </a:extLst>
              </a:tr>
              <a:tr h="590018">
                <a:tc>
                  <a:txBody>
                    <a:bodyPr/>
                    <a:lstStyle/>
                    <a:p>
                      <a:pPr marL="0" algn="ctr" defTabSz="914400" rtl="0" eaLnBrk="1" latinLnBrk="0" hangingPunct="1"/>
                      <a:r>
                        <a:rPr lang="en-GB" sz="2400" b="1" kern="1200" dirty="0">
                          <a:solidFill>
                            <a:srgbClr val="002060"/>
                          </a:solidFill>
                          <a:latin typeface="+mn-lt"/>
                          <a:ea typeface="+mn-ea"/>
                          <a:cs typeface="+mn-cs"/>
                          <a:hlinkClick r:id="" action="ppaction://noaction">
                            <a:snd r:embed="rId10" name="9.1.1.7 Slide 17 5.wav"/>
                            <a:extLst>
                              <a:ext uri="{A12FA001-AC4F-418D-AE19-62706E023703}">
                                <ahyp:hlinkClr xmlns:ahyp="http://schemas.microsoft.com/office/drawing/2018/hyperlinkcolor" val="tx"/>
                              </a:ext>
                            </a:extLst>
                          </a:hlinkClick>
                        </a:rPr>
                        <a:t>5</a:t>
                      </a:r>
                      <a:endParaRPr lang="en-GB" sz="2400" b="1" kern="1200" dirty="0">
                        <a:solidFill>
                          <a:srgbClr val="002060"/>
                        </a:solidFill>
                        <a:latin typeface="+mn-lt"/>
                        <a:ea typeface="+mn-ea"/>
                        <a:cs typeface="+mn-cs"/>
                      </a:endParaRPr>
                    </a:p>
                  </a:txBody>
                  <a:tcPr anchor="ctr"/>
                </a:tc>
                <a:tc>
                  <a:txBody>
                    <a:bodyPr/>
                    <a:lstStyle/>
                    <a:p>
                      <a:pPr algn="l"/>
                      <a:r>
                        <a:rPr lang="en-GB" sz="2200">
                          <a:solidFill>
                            <a:srgbClr val="002060"/>
                          </a:solidFill>
                        </a:rPr>
                        <a:t>meine</a:t>
                      </a:r>
                      <a:r>
                        <a:rPr lang="en-GB" sz="2200" baseline="0">
                          <a:solidFill>
                            <a:srgbClr val="002060"/>
                          </a:solidFill>
                        </a:rPr>
                        <a:t> </a:t>
                      </a:r>
                      <a:r>
                        <a:rPr lang="en-GB" sz="2200" b="1" baseline="0">
                          <a:solidFill>
                            <a:srgbClr val="002060"/>
                          </a:solidFill>
                        </a:rPr>
                        <a:t>W</a:t>
                      </a:r>
                      <a:r>
                        <a:rPr lang="en-GB" sz="2200" baseline="0">
                          <a:solidFill>
                            <a:srgbClr val="002060"/>
                          </a:solidFill>
                        </a:rPr>
                        <a:t>eltkugel</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a:solidFill>
                            <a:srgbClr val="002060"/>
                          </a:solidFill>
                        </a:rPr>
                        <a:t>mein Kiwi-</a:t>
                      </a:r>
                      <a:r>
                        <a:rPr lang="en-GB" sz="2200" b="1">
                          <a:solidFill>
                            <a:srgbClr val="002060"/>
                          </a:solidFill>
                        </a:rPr>
                        <a:t>V</a:t>
                      </a:r>
                      <a:r>
                        <a:rPr lang="en-GB" sz="2200">
                          <a:solidFill>
                            <a:srgbClr val="002060"/>
                          </a:solidFill>
                        </a:rPr>
                        <a:t>ogel</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mein</a:t>
                      </a:r>
                      <a:r>
                        <a:rPr lang="en-GB" sz="2200" baseline="0" dirty="0">
                          <a:solidFill>
                            <a:srgbClr val="002060"/>
                          </a:solidFill>
                        </a:rPr>
                        <a:t> </a:t>
                      </a:r>
                      <a:r>
                        <a:rPr lang="en-GB" sz="2200" b="1" baseline="0" dirty="0" err="1">
                          <a:solidFill>
                            <a:srgbClr val="002060"/>
                          </a:solidFill>
                        </a:rPr>
                        <a:t>F</a:t>
                      </a:r>
                      <a:r>
                        <a:rPr lang="en-GB" sz="2200" baseline="0" dirty="0" err="1">
                          <a:solidFill>
                            <a:srgbClr val="002060"/>
                          </a:solidFill>
                        </a:rPr>
                        <a:t>ernseher</a:t>
                      </a:r>
                      <a:endParaRPr lang="en-GB" sz="2200" dirty="0">
                        <a:solidFill>
                          <a:srgbClr val="002060"/>
                        </a:solidFill>
                      </a:endParaRPr>
                    </a:p>
                  </a:txBody>
                  <a:tcPr anchor="ctr"/>
                </a:tc>
                <a:extLst>
                  <a:ext uri="{0D108BD9-81ED-4DB2-BD59-A6C34878D82A}">
                    <a16:rowId xmlns:a16="http://schemas.microsoft.com/office/drawing/2014/main" val="4162641312"/>
                  </a:ext>
                </a:extLst>
              </a:tr>
              <a:tr h="590018">
                <a:tc>
                  <a:txBody>
                    <a:bodyPr/>
                    <a:lstStyle/>
                    <a:p>
                      <a:pPr marL="0" algn="ctr" defTabSz="914400" rtl="0" eaLnBrk="1" latinLnBrk="0" hangingPunct="1"/>
                      <a:r>
                        <a:rPr lang="en-GB" sz="2400" b="1" kern="1200" dirty="0">
                          <a:solidFill>
                            <a:srgbClr val="002060"/>
                          </a:solidFill>
                          <a:latin typeface="+mn-lt"/>
                          <a:ea typeface="+mn-ea"/>
                          <a:cs typeface="+mn-cs"/>
                          <a:hlinkClick r:id="" action="ppaction://noaction">
                            <a:snd r:embed="rId11" name="9.1.1.7 Slide 17 6.wav"/>
                            <a:extLst>
                              <a:ext uri="{A12FA001-AC4F-418D-AE19-62706E023703}">
                                <ahyp:hlinkClr xmlns:ahyp="http://schemas.microsoft.com/office/drawing/2018/hyperlinkcolor" val="tx"/>
                              </a:ext>
                            </a:extLst>
                          </a:hlinkClick>
                        </a:rPr>
                        <a:t>6</a:t>
                      </a:r>
                      <a:endParaRPr lang="en-GB" sz="2400" b="1"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Legost</a:t>
                      </a:r>
                      <a:r>
                        <a:rPr lang="en-GB" sz="2200" b="1" dirty="0" err="1">
                          <a:solidFill>
                            <a:srgbClr val="002060"/>
                          </a:solidFill>
                        </a:rPr>
                        <a:t>ei</a:t>
                      </a:r>
                      <a:r>
                        <a:rPr lang="en-GB" sz="2200" dirty="0" err="1">
                          <a:solidFill>
                            <a:srgbClr val="002060"/>
                          </a:solidFill>
                        </a:rPr>
                        <a:t>ne</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Stofft</a:t>
                      </a:r>
                      <a:r>
                        <a:rPr lang="en-GB" sz="2200" b="1" dirty="0" err="1">
                          <a:solidFill>
                            <a:srgbClr val="002060"/>
                          </a:solidFill>
                        </a:rPr>
                        <a:t>ie</a:t>
                      </a:r>
                      <a:r>
                        <a:rPr lang="en-GB" sz="2200" dirty="0" err="1">
                          <a:solidFill>
                            <a:srgbClr val="002060"/>
                          </a:solidFill>
                        </a:rPr>
                        <a:t>r</a:t>
                      </a:r>
                      <a:endParaRPr lang="en-GB" sz="2200" dirty="0">
                        <a:solidFill>
                          <a:srgbClr val="002060"/>
                        </a:solidFill>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Tierkl</a:t>
                      </a:r>
                      <a:r>
                        <a:rPr lang="en-GB" sz="2200" b="1" dirty="0" err="1">
                          <a:solidFill>
                            <a:srgbClr val="002060"/>
                          </a:solidFill>
                        </a:rPr>
                        <a:t>i</a:t>
                      </a:r>
                      <a:r>
                        <a:rPr lang="en-GB" sz="2200" dirty="0" err="1">
                          <a:solidFill>
                            <a:srgbClr val="002060"/>
                          </a:solidFill>
                        </a:rPr>
                        <a:t>n</a:t>
                      </a:r>
                      <a:r>
                        <a:rPr lang="en-GB" sz="2200" b="0" dirty="0" err="1">
                          <a:solidFill>
                            <a:srgbClr val="002060"/>
                          </a:solidFill>
                        </a:rPr>
                        <a:t>i</a:t>
                      </a:r>
                      <a:r>
                        <a:rPr lang="en-GB" sz="2200" dirty="0" err="1">
                          <a:solidFill>
                            <a:srgbClr val="002060"/>
                          </a:solidFill>
                        </a:rPr>
                        <a:t>k</a:t>
                      </a:r>
                      <a:endParaRPr lang="en-GB" sz="2200" dirty="0">
                        <a:solidFill>
                          <a:srgbClr val="002060"/>
                        </a:solidFill>
                      </a:endParaRPr>
                    </a:p>
                  </a:txBody>
                  <a:tcPr anchor="ctr"/>
                </a:tc>
                <a:extLst>
                  <a:ext uri="{0D108BD9-81ED-4DB2-BD59-A6C34878D82A}">
                    <a16:rowId xmlns:a16="http://schemas.microsoft.com/office/drawing/2014/main" val="2235324000"/>
                  </a:ext>
                </a:extLst>
              </a:tr>
            </a:tbl>
          </a:graphicData>
        </a:graphic>
      </p:graphicFrame>
      <p:sp>
        <p:nvSpPr>
          <p:cNvPr id="10" name="Speech Bubble: Rectangle with Corners Rounded 9">
            <a:extLst>
              <a:ext uri="{FF2B5EF4-FFF2-40B4-BE49-F238E27FC236}">
                <a16:creationId xmlns:a16="http://schemas.microsoft.com/office/drawing/2014/main" id="{7E5CA895-2A38-4681-8EA5-AB903E1809CF}"/>
              </a:ext>
            </a:extLst>
          </p:cNvPr>
          <p:cNvSpPr/>
          <p:nvPr/>
        </p:nvSpPr>
        <p:spPr>
          <a:xfrm>
            <a:off x="7015662" y="273122"/>
            <a:ext cx="2616409" cy="1044710"/>
          </a:xfrm>
          <a:prstGeom prst="wedgeRoundRectCallout">
            <a:avLst>
              <a:gd name="adj1" fmla="val 64836"/>
              <a:gd name="adj2" fmla="val 387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waren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Lieblingssachen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klein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war?</a:t>
            </a:r>
          </a:p>
        </p:txBody>
      </p:sp>
      <p:pic>
        <p:nvPicPr>
          <p:cNvPr id="1026" name="Picture 2" descr="Style Paintbrush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88722" y="2426118"/>
            <a:ext cx="699060" cy="640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lker.com/cliparts/3/2/d/d/11954230811209529240liftarn_Catoblepas.svg.me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88722" y="3055696"/>
            <a:ext cx="646393" cy="547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lker.com/cliparts/P/J/l/2/R/X/a-blue-shar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70507" y="3674232"/>
            <a:ext cx="1017275" cy="4567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othing Jacket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9345" y="4217563"/>
            <a:ext cx="578437" cy="6335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egoblocks Brunurb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53503" y="5451031"/>
            <a:ext cx="496485" cy="568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olice Hat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1285064" flipV="1">
            <a:off x="7395659" y="2434302"/>
            <a:ext cx="905754" cy="56156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eck Of Cards Clip Art"/>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98277" y="3660035"/>
            <a:ext cx="601392" cy="5552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oat Clip Art"/>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6534"/>
          <a:stretch/>
        </p:blipFill>
        <p:spPr bwMode="auto">
          <a:xfrm>
            <a:off x="7854490" y="4215321"/>
            <a:ext cx="350604" cy="61701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eddy Bear Clip Ar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01924" y="5442190"/>
            <a:ext cx="420080" cy="57761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File:1960's edition of Operation.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454860" y="2221119"/>
            <a:ext cx="449601" cy="84830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pinning Top Toy Clip Art"/>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006306" y="3706188"/>
            <a:ext cx="448554" cy="52687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Book Clip Ar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341254" y="4255545"/>
            <a:ext cx="567951" cy="587672"/>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Doctor And Pig Clip Art"/>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404527" y="5446119"/>
            <a:ext cx="456235" cy="4996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lobe Clip Ar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79144" y="4895013"/>
            <a:ext cx="390191" cy="5099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lker.com/cliparts/4/f/6/5/11971203731299323252flomar_kiwi_(bird).svg.med.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596725" y="4955973"/>
            <a:ext cx="546601" cy="41723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levision Clip Ar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065675" y="4857881"/>
            <a:ext cx="613985" cy="595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uck 18 Wheeler Clip Art"/>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404527" y="3100425"/>
            <a:ext cx="589907" cy="63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AF53C06-0CFD-4823-9363-C8315ACD1810}"/>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32956" t="58431" r="32432" b="3426"/>
          <a:stretch/>
        </p:blipFill>
        <p:spPr>
          <a:xfrm>
            <a:off x="7447818" y="3021705"/>
            <a:ext cx="775922" cy="585868"/>
          </a:xfrm>
          <a:prstGeom prst="rect">
            <a:avLst/>
          </a:prstGeom>
        </p:spPr>
      </p:pic>
    </p:spTree>
    <p:extLst>
      <p:ext uri="{BB962C8B-B14F-4D97-AF65-F5344CB8AC3E}">
        <p14:creationId xmlns:p14="http://schemas.microsoft.com/office/powerpoint/2010/main" val="201889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E9786CED-1335-41E3-A353-8BD59CAE90FC}"/>
              </a:ext>
            </a:extLst>
          </p:cNvPr>
          <p:cNvSpPr/>
          <p:nvPr/>
        </p:nvSpPr>
        <p:spPr>
          <a:xfrm>
            <a:off x="256079" y="1765889"/>
            <a:ext cx="10328974" cy="4498627"/>
          </a:xfrm>
          <a:prstGeom prst="wedgeRoundRectCallout">
            <a:avLst>
              <a:gd name="adj1" fmla="val 54075"/>
              <a:gd name="adj2" fmla="val 21545"/>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5657850" cy="707849"/>
          </a:xfrm>
        </p:spPr>
        <p:txBody>
          <a:bodyPr>
            <a:normAutofit/>
          </a:bodyPr>
          <a:lstStyle/>
          <a:p>
            <a:r>
              <a:rPr lang="en-GB" sz="3600" b="1" dirty="0">
                <a:solidFill>
                  <a:schemeClr val="bg1"/>
                </a:solidFill>
              </a:rPr>
              <a:t>Mein </a:t>
            </a:r>
            <a:r>
              <a:rPr lang="en-GB" sz="3600" b="1" dirty="0" err="1">
                <a:solidFill>
                  <a:schemeClr val="bg1"/>
                </a:solidFill>
              </a:rPr>
              <a:t>Lieblingsspielzeug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61225" y="247046"/>
            <a:ext cx="99610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C2FD71CC-F60F-4107-9D08-3F6CC382DD4E}"/>
              </a:ext>
            </a:extLst>
          </p:cNvPr>
          <p:cNvSpPr/>
          <p:nvPr/>
        </p:nvSpPr>
        <p:spPr>
          <a:xfrm>
            <a:off x="9232154" y="5426057"/>
            <a:ext cx="2831295" cy="683658"/>
          </a:xfrm>
          <a:prstGeom prst="wedgeRoundRectCallout">
            <a:avLst>
              <a:gd name="adj1" fmla="val -49098"/>
              <a:gd name="adj2" fmla="val 2426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Spielzeug</a:t>
            </a:r>
            <a:r>
              <a:rPr lang="en-GB" sz="2000" dirty="0"/>
              <a:t> – toy</a:t>
            </a:r>
          </a:p>
          <a:p>
            <a:pPr algn="ctr"/>
            <a:r>
              <a:rPr lang="en-GB" sz="2000" dirty="0"/>
              <a:t>*die </a:t>
            </a:r>
            <a:r>
              <a:rPr lang="en-GB" sz="2000" dirty="0" err="1"/>
              <a:t>Puppe</a:t>
            </a:r>
            <a:r>
              <a:rPr lang="en-GB" sz="2000" dirty="0"/>
              <a:t> – doll</a:t>
            </a:r>
          </a:p>
        </p:txBody>
      </p:sp>
      <p:sp>
        <p:nvSpPr>
          <p:cNvPr id="8" name="TextBox 7">
            <a:extLst>
              <a:ext uri="{FF2B5EF4-FFF2-40B4-BE49-F238E27FC236}">
                <a16:creationId xmlns:a16="http://schemas.microsoft.com/office/drawing/2014/main" id="{7B0C4039-646E-46F9-B2DF-B6BCBE8EBB33}"/>
              </a:ext>
            </a:extLst>
          </p:cNvPr>
          <p:cNvSpPr txBox="1"/>
          <p:nvPr/>
        </p:nvSpPr>
        <p:spPr>
          <a:xfrm>
            <a:off x="389188" y="1765890"/>
            <a:ext cx="10328974" cy="4401205"/>
          </a:xfrm>
          <a:prstGeom prst="rect">
            <a:avLst/>
          </a:prstGeom>
          <a:noFill/>
        </p:spPr>
        <p:txBody>
          <a:bodyPr wrap="square" rtlCol="0">
            <a:spAutoFit/>
          </a:bodyPr>
          <a:lstStyle/>
          <a:p>
            <a:pPr lvl="0">
              <a:lnSpc>
                <a:spcPct val="200000"/>
              </a:lnSpc>
              <a:defRPr/>
            </a:pPr>
            <a:r>
              <a:rPr lang="en-US" sz="2000" dirty="0" err="1">
                <a:solidFill>
                  <a:srgbClr val="4472C4">
                    <a:lumMod val="50000"/>
                  </a:srgbClr>
                </a:solidFill>
                <a:latin typeface="Century Gothic" panose="020F0302020204030204"/>
              </a:rPr>
              <a:t>Als</a:t>
            </a:r>
            <a:r>
              <a:rPr lang="en-US" sz="2000" dirty="0">
                <a:solidFill>
                  <a:srgbClr val="4472C4">
                    <a:lumMod val="50000"/>
                  </a:srgbClr>
                </a:solidFill>
                <a:latin typeface="Century Gothic" panose="020F0302020204030204"/>
              </a:rPr>
              <a:t> ich </a:t>
            </a:r>
            <a:r>
              <a:rPr lang="en-US" sz="2000" dirty="0" err="1">
                <a:solidFill>
                  <a:srgbClr val="4472C4">
                    <a:lumMod val="50000"/>
                  </a:srgbClr>
                </a:solidFill>
                <a:latin typeface="Century Gothic" panose="020F0302020204030204"/>
              </a:rPr>
              <a:t>klein</a:t>
            </a:r>
            <a:r>
              <a:rPr lang="en-US" sz="2000" dirty="0">
                <a:solidFill>
                  <a:srgbClr val="4472C4">
                    <a:lumMod val="50000"/>
                  </a:srgbClr>
                </a:solidFill>
                <a:latin typeface="Century Gothic" panose="020F0302020204030204"/>
              </a:rPr>
              <a:t> </a:t>
            </a:r>
            <a:r>
              <a:rPr lang="en-US" sz="2000" b="1" dirty="0">
                <a:solidFill>
                  <a:srgbClr val="4472C4">
                    <a:lumMod val="50000"/>
                  </a:srgbClr>
                </a:solidFill>
                <a:latin typeface="Century Gothic" panose="020F0302020204030204"/>
              </a:rPr>
              <a:t>war</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habe</a:t>
            </a:r>
            <a:r>
              <a:rPr lang="en-US" sz="2000" dirty="0">
                <a:solidFill>
                  <a:srgbClr val="4472C4">
                    <a:lumMod val="50000"/>
                  </a:srgbClr>
                </a:solidFill>
                <a:latin typeface="Century Gothic" panose="020F0302020204030204"/>
              </a:rPr>
              <a:t> ich von </a:t>
            </a:r>
            <a:r>
              <a:rPr lang="en-US" sz="2000" dirty="0" err="1">
                <a:solidFill>
                  <a:srgbClr val="4472C4">
                    <a:lumMod val="50000"/>
                  </a:srgbClr>
                </a:solidFill>
                <a:latin typeface="Century Gothic" panose="020F0302020204030204"/>
              </a:rPr>
              <a:t>meiner</a:t>
            </a:r>
            <a:r>
              <a:rPr lang="en-US" sz="2000" dirty="0">
                <a:solidFill>
                  <a:srgbClr val="4472C4">
                    <a:lumMod val="50000"/>
                  </a:srgbClr>
                </a:solidFill>
                <a:latin typeface="Century Gothic" panose="020F0302020204030204"/>
              </a:rPr>
              <a:t> Oma </a:t>
            </a:r>
            <a:r>
              <a:rPr lang="en-US" sz="2000" dirty="0" err="1">
                <a:solidFill>
                  <a:srgbClr val="4472C4">
                    <a:lumMod val="50000"/>
                  </a:srgbClr>
                </a:solidFill>
              </a:rPr>
              <a:t>eine</a:t>
            </a:r>
            <a:r>
              <a:rPr lang="en-US" sz="2000" dirty="0">
                <a:solidFill>
                  <a:srgbClr val="4472C4">
                    <a:lumMod val="50000"/>
                  </a:srgbClr>
                </a:solidFill>
              </a:rPr>
              <a:t> </a:t>
            </a:r>
            <a:r>
              <a:rPr lang="en-US" sz="2000" dirty="0" err="1">
                <a:solidFill>
                  <a:srgbClr val="4472C4">
                    <a:lumMod val="50000"/>
                  </a:srgbClr>
                </a:solidFill>
              </a:rPr>
              <a:t>Barbiepuppe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bekommen</a:t>
            </a:r>
            <a:r>
              <a:rPr lang="en-US" sz="2000" dirty="0">
                <a:solidFill>
                  <a:srgbClr val="4472C4">
                    <a:lumMod val="50000"/>
                  </a:srgbClr>
                </a:solidFill>
                <a:latin typeface="Century Gothic" panose="020F0302020204030204"/>
              </a:rPr>
              <a:t>. Das </a:t>
            </a:r>
            <a:r>
              <a:rPr lang="en-US" sz="2000" b="1" dirty="0">
                <a:solidFill>
                  <a:srgbClr val="4472C4">
                    <a:lumMod val="50000"/>
                  </a:srgbClr>
                </a:solidFill>
                <a:latin typeface="Century Gothic" panose="020F0302020204030204"/>
              </a:rPr>
              <a:t>war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als</a:t>
            </a:r>
            <a:r>
              <a:rPr lang="en-US" sz="2000" dirty="0">
                <a:solidFill>
                  <a:srgbClr val="4472C4">
                    <a:lumMod val="50000"/>
                  </a:srgbClr>
                </a:solidFill>
                <a:latin typeface="Century Gothic" panose="020F0302020204030204"/>
              </a:rPr>
              <a:t> ich so </a:t>
            </a:r>
            <a:r>
              <a:rPr lang="en-US" sz="2000" dirty="0" err="1">
                <a:solidFill>
                  <a:srgbClr val="4472C4">
                    <a:lumMod val="50000"/>
                  </a:srgbClr>
                </a:solidFill>
                <a:latin typeface="Century Gothic" panose="020F0302020204030204"/>
              </a:rPr>
              <a:t>äh</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fünf</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sechs</a:t>
            </a:r>
            <a:r>
              <a:rPr lang="en-US" sz="2000" dirty="0">
                <a:solidFill>
                  <a:srgbClr val="4472C4">
                    <a:lumMod val="50000"/>
                  </a:srgbClr>
                </a:solidFill>
                <a:latin typeface="Century Gothic" panose="020F0302020204030204"/>
              </a:rPr>
              <a:t> Jahre alt </a:t>
            </a:r>
            <a:r>
              <a:rPr lang="en-US" sz="2000" b="1" dirty="0">
                <a:solidFill>
                  <a:srgbClr val="4472C4">
                    <a:lumMod val="50000"/>
                  </a:srgbClr>
                </a:solidFill>
                <a:latin typeface="Century Gothic" panose="020F0302020204030204"/>
              </a:rPr>
              <a:t>war</a:t>
            </a:r>
            <a:r>
              <a:rPr lang="en-US" sz="2000" dirty="0">
                <a:solidFill>
                  <a:srgbClr val="4472C4">
                    <a:lumMod val="50000"/>
                  </a:srgbClr>
                </a:solidFill>
                <a:latin typeface="Century Gothic" panose="020F0302020204030204"/>
              </a:rPr>
              <a:t>, und es war </a:t>
            </a:r>
            <a:r>
              <a:rPr lang="en-US" sz="2000" dirty="0" err="1">
                <a:solidFill>
                  <a:srgbClr val="4472C4">
                    <a:lumMod val="50000"/>
                  </a:srgbClr>
                </a:solidFill>
                <a:latin typeface="Century Gothic" panose="020F0302020204030204"/>
              </a:rPr>
              <a:t>deshalb</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besonders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für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mich</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weil</a:t>
            </a:r>
            <a:r>
              <a:rPr lang="en-US" sz="2000" dirty="0">
                <a:solidFill>
                  <a:srgbClr val="4472C4">
                    <a:lumMod val="50000"/>
                  </a:srgbClr>
                </a:solidFill>
                <a:latin typeface="Century Gothic" panose="020F0302020204030204"/>
              </a:rPr>
              <a:t> ich </a:t>
            </a:r>
            <a:r>
              <a:rPr lang="en-US" sz="2000" dirty="0" err="1">
                <a:solidFill>
                  <a:srgbClr val="4472C4">
                    <a:lumMod val="50000"/>
                  </a:srgbClr>
                </a:solidFill>
                <a:latin typeface="Century Gothic" panose="020F0302020204030204"/>
              </a:rPr>
              <a:t>aus</a:t>
            </a:r>
            <a:r>
              <a:rPr lang="en-US" sz="2000" dirty="0">
                <a:solidFill>
                  <a:srgbClr val="4472C4">
                    <a:lumMod val="50000"/>
                  </a:srgbClr>
                </a:solidFill>
                <a:latin typeface="Century Gothic" panose="020F0302020204030204"/>
              </a:rPr>
              <a:t> der DDR </a:t>
            </a:r>
            <a:r>
              <a:rPr lang="en-US" sz="2000" dirty="0" err="1">
                <a:solidFill>
                  <a:srgbClr val="4472C4">
                    <a:lumMod val="50000"/>
                  </a:srgbClr>
                </a:solidFill>
                <a:latin typeface="Century Gothic" panose="020F0302020204030204"/>
              </a:rPr>
              <a:t>komme</a:t>
            </a:r>
            <a:r>
              <a:rPr lang="en-US" sz="2000" dirty="0">
                <a:solidFill>
                  <a:srgbClr val="4472C4">
                    <a:lumMod val="50000"/>
                  </a:srgbClr>
                </a:solidFill>
                <a:latin typeface="Century Gothic" panose="020F0302020204030204"/>
              </a:rPr>
              <a:t>, und man </a:t>
            </a:r>
            <a:r>
              <a:rPr lang="en-US" sz="2000" dirty="0" err="1">
                <a:solidFill>
                  <a:srgbClr val="4472C4">
                    <a:lumMod val="50000"/>
                  </a:srgbClr>
                </a:solidFill>
                <a:latin typeface="Century Gothic" panose="020F0302020204030204"/>
              </a:rPr>
              <a:t>dort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keine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Barbiepuppen</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hatte</a:t>
            </a:r>
            <a:r>
              <a:rPr lang="en-US" sz="2000" dirty="0">
                <a:solidFill>
                  <a:srgbClr val="4472C4">
                    <a:lumMod val="50000"/>
                  </a:srgbClr>
                </a:solidFill>
                <a:latin typeface="Century Gothic" panose="020F0302020204030204"/>
              </a:rPr>
              <a:t>. Aber </a:t>
            </a:r>
            <a:r>
              <a:rPr lang="en-US" sz="2000" dirty="0" err="1">
                <a:solidFill>
                  <a:srgbClr val="4472C4">
                    <a:lumMod val="50000"/>
                  </a:srgbClr>
                </a:solidFill>
                <a:latin typeface="Century Gothic" panose="020F0302020204030204"/>
              </a:rPr>
              <a:t>meine</a:t>
            </a:r>
            <a:r>
              <a:rPr lang="en-US" sz="2000" dirty="0">
                <a:solidFill>
                  <a:srgbClr val="4472C4">
                    <a:lumMod val="50000"/>
                  </a:srgbClr>
                </a:solidFill>
                <a:latin typeface="Century Gothic" panose="020F0302020204030204"/>
              </a:rPr>
              <a:t> Oma </a:t>
            </a:r>
            <a:r>
              <a:rPr lang="en-US" sz="2000" b="1" dirty="0">
                <a:solidFill>
                  <a:srgbClr val="4472C4">
                    <a:lumMod val="50000"/>
                  </a:srgbClr>
                </a:solidFill>
                <a:latin typeface="Century Gothic" panose="020F0302020204030204"/>
              </a:rPr>
              <a:t>hat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mir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eines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Tages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eine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Barbiepuppe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aus</a:t>
            </a:r>
            <a:r>
              <a:rPr lang="en-US" sz="2000" dirty="0">
                <a:solidFill>
                  <a:srgbClr val="4472C4">
                    <a:lumMod val="50000"/>
                  </a:srgbClr>
                </a:solidFill>
                <a:latin typeface="Century Gothic" panose="020F0302020204030204"/>
              </a:rPr>
              <a:t> dem </a:t>
            </a:r>
            <a:r>
              <a:rPr lang="en-US" sz="2000" dirty="0" err="1">
                <a:solidFill>
                  <a:srgbClr val="4472C4">
                    <a:lumMod val="50000"/>
                  </a:srgbClr>
                </a:solidFill>
                <a:latin typeface="Century Gothic" panose="020F0302020204030204"/>
              </a:rPr>
              <a:t>Urlaub</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mitgebracht</a:t>
            </a:r>
            <a:r>
              <a:rPr lang="en-US" sz="2000" dirty="0">
                <a:solidFill>
                  <a:srgbClr val="4472C4">
                    <a:lumMod val="50000"/>
                  </a:srgbClr>
                </a:solidFill>
                <a:latin typeface="Century Gothic" panose="020F0302020204030204"/>
              </a:rPr>
              <a:t>. Und </a:t>
            </a:r>
            <a:r>
              <a:rPr lang="en-US" sz="2000" dirty="0" err="1">
                <a:solidFill>
                  <a:srgbClr val="4472C4">
                    <a:lumMod val="50000"/>
                  </a:srgbClr>
                </a:solidFill>
                <a:latin typeface="Century Gothic" panose="020F0302020204030204"/>
              </a:rPr>
              <a:t>ähm</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im</a:t>
            </a:r>
            <a:r>
              <a:rPr lang="en-US" sz="2000" dirty="0">
                <a:solidFill>
                  <a:srgbClr val="4472C4">
                    <a:lumMod val="50000"/>
                  </a:srgbClr>
                </a:solidFill>
                <a:latin typeface="Century Gothic" panose="020F0302020204030204"/>
              </a:rPr>
              <a:t> Kindergarten </a:t>
            </a:r>
            <a:r>
              <a:rPr lang="en-US" sz="2000" b="1" dirty="0">
                <a:solidFill>
                  <a:srgbClr val="4472C4">
                    <a:lumMod val="50000"/>
                  </a:srgbClr>
                </a:solidFill>
                <a:latin typeface="Century Gothic" panose="020F0302020204030204"/>
              </a:rPr>
              <a:t>war </a:t>
            </a:r>
            <a:r>
              <a:rPr lang="en-US" sz="2000" dirty="0">
                <a:solidFill>
                  <a:srgbClr val="4472C4">
                    <a:lumMod val="50000"/>
                  </a:srgbClr>
                </a:solidFill>
                <a:latin typeface="Century Gothic" panose="020F0302020204030204"/>
              </a:rPr>
              <a:t>ich das </a:t>
            </a:r>
            <a:r>
              <a:rPr lang="en-US" sz="2000" dirty="0" err="1">
                <a:solidFill>
                  <a:srgbClr val="4472C4">
                    <a:lumMod val="50000"/>
                  </a:srgbClr>
                </a:solidFill>
                <a:latin typeface="Century Gothic" panose="020F0302020204030204"/>
              </a:rPr>
              <a:t>einzige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Mädchen</a:t>
            </a:r>
            <a:r>
              <a:rPr lang="en-US" sz="2000" dirty="0">
                <a:solidFill>
                  <a:srgbClr val="4472C4">
                    <a:lumMod val="50000"/>
                  </a:srgbClr>
                </a:solidFill>
                <a:latin typeface="Century Gothic" panose="020F0302020204030204"/>
              </a:rPr>
              <a:t>, das </a:t>
            </a:r>
            <a:r>
              <a:rPr lang="en-US" sz="2000" dirty="0" err="1">
                <a:solidFill>
                  <a:srgbClr val="4472C4">
                    <a:lumMod val="50000"/>
                  </a:srgbClr>
                </a:solidFill>
                <a:latin typeface="Century Gothic" panose="020F0302020204030204"/>
              </a:rPr>
              <a:t>einzige</a:t>
            </a:r>
            <a:r>
              <a:rPr lang="en-US" sz="2000" dirty="0">
                <a:solidFill>
                  <a:srgbClr val="4472C4">
                    <a:lumMod val="50000"/>
                  </a:srgbClr>
                </a:solidFill>
                <a:latin typeface="Century Gothic" panose="020F0302020204030204"/>
              </a:rPr>
              <a:t> Kind, das so </a:t>
            </a:r>
            <a:r>
              <a:rPr lang="en-US" sz="2000" dirty="0" err="1">
                <a:solidFill>
                  <a:srgbClr val="4472C4">
                    <a:lumMod val="50000"/>
                  </a:srgbClr>
                </a:solidFill>
                <a:latin typeface="Century Gothic" panose="020F0302020204030204"/>
              </a:rPr>
              <a:t>eine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tolle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Puppe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hatte</a:t>
            </a:r>
            <a:r>
              <a:rPr lang="en-US" sz="2000" dirty="0">
                <a:solidFill>
                  <a:srgbClr val="4472C4">
                    <a:lumMod val="50000"/>
                  </a:srgbClr>
                </a:solidFill>
                <a:latin typeface="Century Gothic" panose="020F0302020204030204"/>
              </a:rPr>
              <a:t>, und </a:t>
            </a:r>
            <a:r>
              <a:rPr lang="en-US" sz="2000" dirty="0" err="1">
                <a:solidFill>
                  <a:srgbClr val="4472C4">
                    <a:lumMod val="50000"/>
                  </a:srgbClr>
                </a:solidFill>
                <a:latin typeface="Century Gothic" panose="020F0302020204030204"/>
              </a:rPr>
              <a:t>deshalb</a:t>
            </a:r>
            <a:r>
              <a:rPr lang="en-US" sz="2000" dirty="0">
                <a:solidFill>
                  <a:srgbClr val="4472C4">
                    <a:lumMod val="50000"/>
                  </a:srgbClr>
                </a:solidFill>
                <a:latin typeface="Century Gothic" panose="020F0302020204030204"/>
              </a:rPr>
              <a:t> </a:t>
            </a:r>
            <a:r>
              <a:rPr lang="en-US" sz="2000" b="1" dirty="0">
                <a:solidFill>
                  <a:srgbClr val="4472C4">
                    <a:lumMod val="50000"/>
                  </a:srgbClr>
                </a:solidFill>
                <a:latin typeface="Century Gothic" panose="020F0302020204030204"/>
              </a:rPr>
              <a:t>war</a:t>
            </a:r>
            <a:r>
              <a:rPr lang="en-US" sz="2000" dirty="0">
                <a:solidFill>
                  <a:srgbClr val="4472C4">
                    <a:lumMod val="50000"/>
                  </a:srgbClr>
                </a:solidFill>
                <a:latin typeface="Century Gothic" panose="020F0302020204030204"/>
              </a:rPr>
              <a:t> es </a:t>
            </a:r>
            <a:r>
              <a:rPr lang="en-US" sz="2000" dirty="0" err="1">
                <a:solidFill>
                  <a:srgbClr val="4472C4">
                    <a:lumMod val="50000"/>
                  </a:srgbClr>
                </a:solidFill>
                <a:latin typeface="Century Gothic" panose="020F0302020204030204"/>
              </a:rPr>
              <a:t>mein</a:t>
            </a:r>
            <a:r>
              <a:rPr lang="en-US" sz="2000" dirty="0">
                <a:solidFill>
                  <a:srgbClr val="4472C4">
                    <a:lumMod val="50000"/>
                  </a:srgbClr>
                </a:solidFill>
                <a:latin typeface="Century Gothic" panose="020F0302020204030204"/>
              </a:rPr>
              <a:t> Ein und </a:t>
            </a:r>
            <a:r>
              <a:rPr lang="en-US" sz="2000" dirty="0" err="1">
                <a:solidFill>
                  <a:srgbClr val="4472C4">
                    <a:lumMod val="50000"/>
                  </a:srgbClr>
                </a:solidFill>
                <a:latin typeface="Century Gothic" panose="020F0302020204030204"/>
              </a:rPr>
              <a:t>Alles</a:t>
            </a:r>
            <a:r>
              <a:rPr lang="en-US" sz="2000" dirty="0">
                <a:solidFill>
                  <a:srgbClr val="4472C4">
                    <a:lumMod val="50000"/>
                  </a:srgbClr>
                </a:solidFill>
                <a:latin typeface="Century Gothic" panose="020F0302020204030204"/>
              </a:rPr>
              <a:t>, </a:t>
            </a:r>
          </a:p>
          <a:p>
            <a:pPr lvl="0">
              <a:lnSpc>
                <a:spcPct val="200000"/>
              </a:lnSpc>
              <a:defRPr/>
            </a:pPr>
            <a:r>
              <a:rPr lang="en-US" sz="2000" dirty="0" err="1">
                <a:solidFill>
                  <a:srgbClr val="4472C4">
                    <a:lumMod val="50000"/>
                  </a:srgbClr>
                </a:solidFill>
                <a:latin typeface="Century Gothic" panose="020F0302020204030204"/>
              </a:rPr>
              <a:t>mein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Lieblingsspielzeug</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a:off x="1905103" y="1952929"/>
            <a:ext cx="493293" cy="461665"/>
          </a:xfrm>
          <a:prstGeom prst="rect">
            <a:avLst/>
          </a:prstGeom>
          <a:solidFill>
            <a:srgbClr val="EBEFF7"/>
          </a:solidFill>
        </p:spPr>
        <p:txBody>
          <a:bodyPr wrap="square" rtlCol="0">
            <a:spAutoFit/>
          </a:bodyPr>
          <a:lstStyle/>
          <a:p>
            <a:pPr algn="l"/>
            <a:r>
              <a:rPr lang="en-GB" sz="2400">
                <a:solidFill>
                  <a:schemeClr val="accent5">
                    <a:lumMod val="50000"/>
                  </a:schemeClr>
                </a:solidFill>
              </a:rPr>
              <a:t>__</a:t>
            </a:r>
            <a:endParaRPr lang="en-GB" sz="2400" dirty="0">
              <a:solidFill>
                <a:schemeClr val="accent5">
                  <a:lumMod val="50000"/>
                </a:schemeClr>
              </a:solidFill>
            </a:endParaRPr>
          </a:p>
        </p:txBody>
      </p:sp>
      <p:sp>
        <p:nvSpPr>
          <p:cNvPr id="11" name="TextBox 10"/>
          <p:cNvSpPr txBox="1"/>
          <p:nvPr/>
        </p:nvSpPr>
        <p:spPr>
          <a:xfrm>
            <a:off x="2512178" y="1947841"/>
            <a:ext cx="704363" cy="461665"/>
          </a:xfrm>
          <a:prstGeom prst="rect">
            <a:avLst/>
          </a:prstGeom>
          <a:solidFill>
            <a:srgbClr val="EBEFF7"/>
          </a:solidFill>
        </p:spPr>
        <p:txBody>
          <a:bodyPr wrap="square" rtlCol="0">
            <a:spAutoFit/>
          </a:bodyPr>
          <a:lstStyle/>
          <a:p>
            <a:pPr algn="l"/>
            <a:r>
              <a:rPr lang="en-GB" sz="2400">
                <a:solidFill>
                  <a:schemeClr val="accent5">
                    <a:lumMod val="50000"/>
                  </a:schemeClr>
                </a:solidFill>
              </a:rPr>
              <a:t>___</a:t>
            </a:r>
            <a:endParaRPr lang="en-GB" sz="2400" dirty="0">
              <a:solidFill>
                <a:schemeClr val="accent5">
                  <a:lumMod val="50000"/>
                </a:schemeClr>
              </a:solidFill>
            </a:endParaRPr>
          </a:p>
        </p:txBody>
      </p:sp>
      <p:sp>
        <p:nvSpPr>
          <p:cNvPr id="12" name="TextBox 11"/>
          <p:cNvSpPr txBox="1"/>
          <p:nvPr/>
        </p:nvSpPr>
        <p:spPr>
          <a:xfrm>
            <a:off x="389188" y="2565098"/>
            <a:ext cx="571049" cy="461665"/>
          </a:xfrm>
          <a:prstGeom prst="rect">
            <a:avLst/>
          </a:prstGeom>
          <a:solidFill>
            <a:srgbClr val="EBEFF7"/>
          </a:solidFill>
        </p:spPr>
        <p:txBody>
          <a:bodyPr wrap="square" rtlCol="0">
            <a:spAutoFit/>
          </a:bodyPr>
          <a:lstStyle/>
          <a:p>
            <a:pPr algn="l"/>
            <a:r>
              <a:rPr lang="en-GB" sz="2400">
                <a:solidFill>
                  <a:schemeClr val="accent5">
                    <a:lumMod val="50000"/>
                  </a:schemeClr>
                </a:solidFill>
              </a:rPr>
              <a:t>__</a:t>
            </a:r>
            <a:endParaRPr lang="en-GB" sz="2400" dirty="0">
              <a:solidFill>
                <a:schemeClr val="accent5">
                  <a:lumMod val="50000"/>
                </a:schemeClr>
              </a:solidFill>
            </a:endParaRPr>
          </a:p>
        </p:txBody>
      </p:sp>
      <p:sp>
        <p:nvSpPr>
          <p:cNvPr id="13" name="TextBox 12"/>
          <p:cNvSpPr txBox="1"/>
          <p:nvPr/>
        </p:nvSpPr>
        <p:spPr>
          <a:xfrm>
            <a:off x="5014902" y="2565099"/>
            <a:ext cx="562837" cy="461665"/>
          </a:xfrm>
          <a:prstGeom prst="rect">
            <a:avLst/>
          </a:prstGeom>
          <a:solidFill>
            <a:srgbClr val="EBEFF7"/>
          </a:solidFill>
        </p:spPr>
        <p:txBody>
          <a:bodyPr wrap="square" rtlCol="0">
            <a:spAutoFit/>
          </a:bodyPr>
          <a:lstStyle/>
          <a:p>
            <a:pPr algn="l"/>
            <a:r>
              <a:rPr lang="en-GB" sz="2400">
                <a:solidFill>
                  <a:schemeClr val="accent5">
                    <a:lumMod val="50000"/>
                  </a:schemeClr>
                </a:solidFill>
              </a:rPr>
              <a:t>__</a:t>
            </a:r>
            <a:endParaRPr lang="en-GB" sz="2400" dirty="0">
              <a:solidFill>
                <a:schemeClr val="accent5">
                  <a:lumMod val="50000"/>
                </a:schemeClr>
              </a:solidFill>
            </a:endParaRPr>
          </a:p>
        </p:txBody>
      </p:sp>
      <p:sp>
        <p:nvSpPr>
          <p:cNvPr id="14" name="TextBox 13"/>
          <p:cNvSpPr txBox="1"/>
          <p:nvPr/>
        </p:nvSpPr>
        <p:spPr>
          <a:xfrm>
            <a:off x="8456744" y="3118320"/>
            <a:ext cx="667302" cy="461665"/>
          </a:xfrm>
          <a:prstGeom prst="rect">
            <a:avLst/>
          </a:prstGeom>
          <a:solidFill>
            <a:srgbClr val="EBEFF7"/>
          </a:solidFill>
        </p:spPr>
        <p:txBody>
          <a:bodyPr wrap="square" rtlCol="0">
            <a:spAutoFit/>
          </a:bodyPr>
          <a:lstStyle/>
          <a:p>
            <a:pPr algn="l"/>
            <a:r>
              <a:rPr lang="en-GB" sz="2400">
                <a:solidFill>
                  <a:schemeClr val="accent5">
                    <a:lumMod val="50000"/>
                  </a:schemeClr>
                </a:solidFill>
              </a:rPr>
              <a:t>___</a:t>
            </a:r>
            <a:endParaRPr lang="en-GB" sz="2400" dirty="0">
              <a:solidFill>
                <a:schemeClr val="accent5">
                  <a:lumMod val="50000"/>
                </a:schemeClr>
              </a:solidFill>
            </a:endParaRPr>
          </a:p>
        </p:txBody>
      </p:sp>
      <p:sp>
        <p:nvSpPr>
          <p:cNvPr id="15" name="TextBox 14"/>
          <p:cNvSpPr txBox="1"/>
          <p:nvPr/>
        </p:nvSpPr>
        <p:spPr>
          <a:xfrm>
            <a:off x="1939639" y="3752979"/>
            <a:ext cx="571049" cy="461665"/>
          </a:xfrm>
          <a:prstGeom prst="rect">
            <a:avLst/>
          </a:prstGeom>
          <a:solidFill>
            <a:srgbClr val="EBEFF7"/>
          </a:solidFill>
        </p:spPr>
        <p:txBody>
          <a:bodyPr wrap="square" rtlCol="0">
            <a:spAutoFit/>
          </a:bodyPr>
          <a:lstStyle/>
          <a:p>
            <a:pPr algn="l"/>
            <a:r>
              <a:rPr lang="en-GB" sz="2400">
                <a:solidFill>
                  <a:schemeClr val="accent5">
                    <a:lumMod val="50000"/>
                  </a:schemeClr>
                </a:solidFill>
              </a:rPr>
              <a:t>__</a:t>
            </a:r>
            <a:endParaRPr lang="en-GB" sz="2400" dirty="0">
              <a:solidFill>
                <a:schemeClr val="accent5">
                  <a:lumMod val="50000"/>
                </a:schemeClr>
              </a:solidFill>
            </a:endParaRPr>
          </a:p>
        </p:txBody>
      </p:sp>
      <p:sp>
        <p:nvSpPr>
          <p:cNvPr id="16" name="TextBox 15"/>
          <p:cNvSpPr txBox="1"/>
          <p:nvPr/>
        </p:nvSpPr>
        <p:spPr>
          <a:xfrm>
            <a:off x="3648624" y="4389870"/>
            <a:ext cx="571049" cy="461665"/>
          </a:xfrm>
          <a:prstGeom prst="rect">
            <a:avLst/>
          </a:prstGeom>
          <a:solidFill>
            <a:srgbClr val="EBEFF7"/>
          </a:solidFill>
        </p:spPr>
        <p:txBody>
          <a:bodyPr wrap="square" rtlCol="0">
            <a:spAutoFit/>
          </a:bodyPr>
          <a:lstStyle/>
          <a:p>
            <a:pPr algn="l"/>
            <a:r>
              <a:rPr lang="en-GB" sz="2400" dirty="0">
                <a:solidFill>
                  <a:schemeClr val="accent5">
                    <a:lumMod val="50000"/>
                  </a:schemeClr>
                </a:solidFill>
              </a:rPr>
              <a:t>__</a:t>
            </a:r>
          </a:p>
        </p:txBody>
      </p:sp>
      <p:sp>
        <p:nvSpPr>
          <p:cNvPr id="17" name="TextBox 16"/>
          <p:cNvSpPr txBox="1"/>
          <p:nvPr/>
        </p:nvSpPr>
        <p:spPr>
          <a:xfrm>
            <a:off x="4973827" y="4964392"/>
            <a:ext cx="492619" cy="461665"/>
          </a:xfrm>
          <a:prstGeom prst="rect">
            <a:avLst/>
          </a:prstGeom>
          <a:solidFill>
            <a:srgbClr val="EBEFF7"/>
          </a:solidFill>
        </p:spPr>
        <p:txBody>
          <a:bodyPr wrap="square" rtlCol="0">
            <a:spAutoFit/>
          </a:bodyPr>
          <a:lstStyle/>
          <a:p>
            <a:pPr algn="l"/>
            <a:r>
              <a:rPr lang="en-GB" sz="2400">
                <a:solidFill>
                  <a:schemeClr val="accent5">
                    <a:lumMod val="50000"/>
                  </a:schemeClr>
                </a:solidFill>
              </a:rPr>
              <a:t>__</a:t>
            </a:r>
            <a:endParaRPr lang="en-GB" sz="2400" dirty="0">
              <a:solidFill>
                <a:schemeClr val="accent5">
                  <a:lumMod val="50000"/>
                </a:schemeClr>
              </a:solidFill>
            </a:endParaRPr>
          </a:p>
        </p:txBody>
      </p:sp>
      <p:sp>
        <p:nvSpPr>
          <p:cNvPr id="19" name="TextBox 18"/>
          <p:cNvSpPr txBox="1"/>
          <p:nvPr/>
        </p:nvSpPr>
        <p:spPr>
          <a:xfrm>
            <a:off x="256079" y="1206803"/>
            <a:ext cx="11732823" cy="461665"/>
          </a:xfrm>
          <a:prstGeom prst="rect">
            <a:avLst/>
          </a:prstGeom>
          <a:noFill/>
        </p:spPr>
        <p:txBody>
          <a:bodyPr wrap="square" rtlCol="0">
            <a:spAutoFit/>
          </a:bodyPr>
          <a:lstStyle/>
          <a:p>
            <a:pPr algn="l"/>
            <a:r>
              <a:rPr lang="en-GB" sz="2400" dirty="0" err="1">
                <a:solidFill>
                  <a:schemeClr val="accent5">
                    <a:lumMod val="50000"/>
                  </a:schemeClr>
                </a:solidFill>
              </a:rPr>
              <a:t>Schreib</a:t>
            </a:r>
            <a:r>
              <a:rPr lang="en-GB" sz="2400" dirty="0">
                <a:solidFill>
                  <a:schemeClr val="accent5">
                    <a:lumMod val="50000"/>
                  </a:schemeClr>
                </a:solidFill>
              </a:rPr>
              <a:t> </a:t>
            </a:r>
            <a:r>
              <a:rPr lang="en-GB" sz="2400" dirty="0" err="1">
                <a:solidFill>
                  <a:schemeClr val="accent5">
                    <a:lumMod val="50000"/>
                  </a:schemeClr>
                </a:solidFill>
              </a:rPr>
              <a:t>jedes</a:t>
            </a:r>
            <a:r>
              <a:rPr lang="en-GB" sz="2400" dirty="0">
                <a:solidFill>
                  <a:schemeClr val="accent5">
                    <a:lumMod val="50000"/>
                  </a:schemeClr>
                </a:solidFill>
              </a:rPr>
              <a:t> Mal das </a:t>
            </a:r>
            <a:r>
              <a:rPr lang="en-GB" sz="2400" dirty="0" err="1">
                <a:solidFill>
                  <a:schemeClr val="accent5">
                    <a:lumMod val="50000"/>
                  </a:schemeClr>
                </a:solidFill>
              </a:rPr>
              <a:t>richtige</a:t>
            </a:r>
            <a:r>
              <a:rPr lang="en-GB" sz="2400" dirty="0">
                <a:solidFill>
                  <a:schemeClr val="accent5">
                    <a:lumMod val="50000"/>
                  </a:schemeClr>
                </a:solidFill>
              </a:rPr>
              <a:t> Wort! </a:t>
            </a:r>
            <a:r>
              <a:rPr lang="en-GB" sz="2400" dirty="0" err="1">
                <a:solidFill>
                  <a:schemeClr val="accent5">
                    <a:lumMod val="50000"/>
                  </a:schemeClr>
                </a:solidFill>
              </a:rPr>
              <a:t>Ist</a:t>
            </a:r>
            <a:r>
              <a:rPr lang="en-GB" sz="2400" dirty="0">
                <a:solidFill>
                  <a:schemeClr val="accent5">
                    <a:lumMod val="50000"/>
                  </a:schemeClr>
                </a:solidFill>
              </a:rPr>
              <a:t> es </a:t>
            </a:r>
            <a:r>
              <a:rPr lang="en-GB" sz="2400" b="1" dirty="0" err="1">
                <a:solidFill>
                  <a:schemeClr val="accent5">
                    <a:lumMod val="50000"/>
                  </a:schemeClr>
                </a:solidFill>
              </a:rPr>
              <a:t>habe</a:t>
            </a:r>
            <a:r>
              <a:rPr lang="en-GB" sz="2400" dirty="0">
                <a:solidFill>
                  <a:schemeClr val="accent5">
                    <a:lumMod val="50000"/>
                  </a:schemeClr>
                </a:solidFill>
              </a:rPr>
              <a:t>, </a:t>
            </a:r>
            <a:r>
              <a:rPr lang="en-GB" sz="2400" b="1" dirty="0">
                <a:solidFill>
                  <a:schemeClr val="accent5">
                    <a:lumMod val="50000"/>
                  </a:schemeClr>
                </a:solidFill>
              </a:rPr>
              <a:t>hat</a:t>
            </a:r>
            <a:r>
              <a:rPr lang="en-GB" sz="2400" dirty="0">
                <a:solidFill>
                  <a:schemeClr val="accent5">
                    <a:lumMod val="50000"/>
                  </a:schemeClr>
                </a:solidFill>
              </a:rPr>
              <a:t>, </a:t>
            </a:r>
            <a:r>
              <a:rPr lang="en-GB" sz="2400" b="1" dirty="0" err="1">
                <a:solidFill>
                  <a:schemeClr val="accent5">
                    <a:lumMod val="50000"/>
                  </a:schemeClr>
                </a:solidFill>
              </a:rPr>
              <a:t>hatte</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a:t>
            </a:r>
            <a:r>
              <a:rPr lang="en-GB" sz="2400" b="1" dirty="0">
                <a:solidFill>
                  <a:schemeClr val="accent5">
                    <a:lumMod val="50000"/>
                  </a:schemeClr>
                </a:solidFill>
              </a:rPr>
              <a:t>war</a:t>
            </a:r>
            <a:r>
              <a:rPr lang="en-GB" sz="2400" dirty="0">
                <a:solidFill>
                  <a:schemeClr val="accent5">
                    <a:lumMod val="50000"/>
                  </a:schemeClr>
                </a:solidFill>
              </a:rPr>
              <a:t>?</a:t>
            </a:r>
          </a:p>
        </p:txBody>
      </p:sp>
      <p:pic>
        <p:nvPicPr>
          <p:cNvPr id="21" name="Picture 20" descr="A picture containing hairpiece, doll, toy&#10;&#10;Description automatically generated">
            <a:extLst>
              <a:ext uri="{FF2B5EF4-FFF2-40B4-BE49-F238E27FC236}">
                <a16:creationId xmlns:a16="http://schemas.microsoft.com/office/drawing/2014/main" id="{8EB8E345-736D-4E26-B761-76AAE14B8F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068" r="16106"/>
          <a:stretch/>
        </p:blipFill>
        <p:spPr>
          <a:xfrm>
            <a:off x="10363652" y="3049112"/>
            <a:ext cx="1554628" cy="1571591"/>
          </a:xfrm>
          <a:prstGeom prst="rect">
            <a:avLst/>
          </a:prstGeom>
          <a:ln>
            <a:solidFill>
              <a:srgbClr val="002060"/>
            </a:solidFill>
          </a:ln>
          <a:effectLst>
            <a:outerShdw blurRad="50800" dist="38100" dir="5400000" algn="t" rotWithShape="0">
              <a:prstClr val="black">
                <a:alpha val="40000"/>
              </a:prstClr>
            </a:outerShdw>
          </a:effectLst>
        </p:spPr>
      </p:pic>
      <p:pic>
        <p:nvPicPr>
          <p:cNvPr id="22" name="andrea_barbiepuppe_all">
            <a:hlinkClick r:id="" action="ppaction://media"/>
            <a:extLst>
              <a:ext uri="{FF2B5EF4-FFF2-40B4-BE49-F238E27FC236}">
                <a16:creationId xmlns:a16="http://schemas.microsoft.com/office/drawing/2014/main" id="{8AED0463-57D5-475D-A979-461F41A329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8852" y="386105"/>
            <a:ext cx="609600" cy="609600"/>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307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2"/>
                </p:tgtEl>
              </p:cMediaNode>
            </p:audio>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5563890" cy="869950"/>
          </a:xfrm>
          <a:prstGeom prst="rect">
            <a:avLst/>
          </a:prstGeom>
        </p:spPr>
      </p:pic>
      <p:sp>
        <p:nvSpPr>
          <p:cNvPr id="4" name="Title 3"/>
          <p:cNvSpPr>
            <a:spLocks noGrp="1"/>
          </p:cNvSpPr>
          <p:nvPr>
            <p:ph type="title"/>
          </p:nvPr>
        </p:nvSpPr>
        <p:spPr>
          <a:xfrm>
            <a:off x="0" y="294041"/>
            <a:ext cx="5527964" cy="707849"/>
          </a:xfrm>
        </p:spPr>
        <p:txBody>
          <a:bodyPr>
            <a:normAutofit/>
          </a:bodyPr>
          <a:lstStyle/>
          <a:p>
            <a:r>
              <a:rPr lang="en-GB" sz="3600" b="1" dirty="0">
                <a:solidFill>
                  <a:schemeClr val="bg1"/>
                </a:solidFill>
              </a:rPr>
              <a:t>Die DDR und die BRD</a:t>
            </a:r>
          </a:p>
        </p:txBody>
      </p:sp>
      <p:sp>
        <p:nvSpPr>
          <p:cNvPr id="6" name="TextBox 5">
            <a:extLst>
              <a:ext uri="{FF2B5EF4-FFF2-40B4-BE49-F238E27FC236}">
                <a16:creationId xmlns:a16="http://schemas.microsoft.com/office/drawing/2014/main" id="{7B2326E1-A87B-2D46-8B7D-5F8E8817AFDA}"/>
              </a:ext>
            </a:extLst>
          </p:cNvPr>
          <p:cNvSpPr txBox="1"/>
          <p:nvPr/>
        </p:nvSpPr>
        <p:spPr>
          <a:xfrm>
            <a:off x="-23150" y="1181884"/>
            <a:ext cx="8880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Text. </a:t>
            </a:r>
            <a:r>
              <a:rPr kumimoji="0" lang="en-US" sz="2400" b="0" i="1" u="none" strike="noStrike" kern="1200" cap="none" spc="0" normalizeH="0" baseline="0" noProof="0" dirty="0" err="1">
                <a:ln>
                  <a:noFill/>
                </a:ln>
                <a:solidFill>
                  <a:srgbClr val="DAA520"/>
                </a:solidFill>
                <a:effectLst/>
                <a:uLnTx/>
                <a:uFillTx/>
                <a:latin typeface="Century Gothic" panose="020F0302020204030204"/>
                <a:ea typeface="+mn-ea"/>
                <a:cs typeface="+mn-cs"/>
              </a:rPr>
              <a:t>Schreib</a:t>
            </a: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 die </a:t>
            </a:r>
            <a:r>
              <a:rPr kumimoji="0" lang="en-US" sz="2400" b="0" i="1" u="none" strike="noStrike" kern="1200" cap="none" spc="0" normalizeH="0" baseline="0" noProof="0" dirty="0" err="1">
                <a:ln>
                  <a:noFill/>
                </a:ln>
                <a:solidFill>
                  <a:srgbClr val="DAA520"/>
                </a:solidFill>
                <a:effectLst/>
                <a:uLnTx/>
                <a:uFillTx/>
                <a:latin typeface="Century Gothic" panose="020F0302020204030204"/>
                <a:ea typeface="+mn-ea"/>
                <a:cs typeface="+mn-cs"/>
              </a:rPr>
              <a:t>fehlenden</a:t>
            </a:r>
            <a:r>
              <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DAA520"/>
                </a:solidFill>
                <a:effectLst/>
                <a:uLnTx/>
                <a:uFillTx/>
                <a:latin typeface="Century Gothic" panose="020F0302020204030204"/>
                <a:ea typeface="+mn-ea"/>
                <a:cs typeface="+mn-cs"/>
              </a:rPr>
              <a:t>Wörter</a:t>
            </a:r>
            <a:r>
              <a:rPr lang="en-US" sz="2400" i="1" dirty="0">
                <a:solidFill>
                  <a:srgbClr val="DAA520"/>
                </a:solidFill>
                <a:latin typeface="Century Gothic" panose="020F0302020204030204"/>
              </a:rPr>
              <a:t> auf Deutsch.</a:t>
            </a:r>
            <a:endParaRPr kumimoji="0" lang="en-US" sz="2400" b="0" i="1"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61A987CC-2E3A-41E8-AF9D-03FDDEB4EAA6}"/>
              </a:ext>
            </a:extLst>
          </p:cNvPr>
          <p:cNvSpPr/>
          <p:nvPr/>
        </p:nvSpPr>
        <p:spPr>
          <a:xfrm>
            <a:off x="87191" y="1764226"/>
            <a:ext cx="7100476" cy="4650440"/>
          </a:xfrm>
          <a:prstGeom prst="rect">
            <a:avLst/>
          </a:prstGeom>
        </p:spPr>
        <p:txBody>
          <a:bodyPr wrap="square">
            <a:spAutoFit/>
          </a:bodyPr>
          <a:lstStyle/>
          <a:p>
            <a:pPr>
              <a:lnSpc>
                <a:spcPct val="150000"/>
              </a:lnSpc>
            </a:pPr>
            <a:r>
              <a:rPr lang="en-GB" sz="2000" dirty="0" err="1">
                <a:solidFill>
                  <a:srgbClr val="002060"/>
                </a:solidFill>
              </a:rPr>
              <a:t>Nach</a:t>
            </a:r>
            <a:r>
              <a:rPr lang="en-GB" sz="2000" dirty="0">
                <a:solidFill>
                  <a:srgbClr val="002060"/>
                </a:solidFill>
              </a:rPr>
              <a:t> </a:t>
            </a:r>
            <a:r>
              <a:rPr lang="en-GB" sz="2000" dirty="0" err="1">
                <a:solidFill>
                  <a:srgbClr val="002060"/>
                </a:solidFill>
              </a:rPr>
              <a:t>dem</a:t>
            </a:r>
            <a:r>
              <a:rPr lang="en-GB" sz="2000" dirty="0">
                <a:solidFill>
                  <a:srgbClr val="002060"/>
                </a:solidFill>
              </a:rPr>
              <a:t> </a:t>
            </a:r>
            <a:r>
              <a:rPr lang="en-GB" sz="2000" dirty="0" err="1">
                <a:solidFill>
                  <a:srgbClr val="002060"/>
                </a:solidFill>
              </a:rPr>
              <a:t>zweiten</a:t>
            </a:r>
            <a:r>
              <a:rPr lang="en-GB" sz="2000" dirty="0">
                <a:solidFill>
                  <a:srgbClr val="002060"/>
                </a:solidFill>
              </a:rPr>
              <a:t> </a:t>
            </a:r>
            <a:r>
              <a:rPr lang="en-GB" sz="2000" dirty="0" err="1">
                <a:solidFill>
                  <a:srgbClr val="002060"/>
                </a:solidFill>
              </a:rPr>
              <a:t>Weltkrieg</a:t>
            </a:r>
            <a:r>
              <a:rPr lang="en-GB" sz="2000" dirty="0">
                <a:solidFill>
                  <a:srgbClr val="002060"/>
                </a:solidFill>
              </a:rPr>
              <a:t>,     hat man Deutschland </a:t>
            </a:r>
            <a:r>
              <a:rPr lang="en-GB" sz="2000" dirty="0" err="1">
                <a:solidFill>
                  <a:srgbClr val="002060"/>
                </a:solidFill>
              </a:rPr>
              <a:t>offiziell</a:t>
            </a:r>
            <a:r>
              <a:rPr lang="en-GB" sz="2000" dirty="0">
                <a:solidFill>
                  <a:srgbClr val="002060"/>
                </a:solidFill>
              </a:rPr>
              <a:t>      in </a:t>
            </a:r>
            <a:r>
              <a:rPr lang="en-GB" sz="2000" dirty="0" err="1">
                <a:solidFill>
                  <a:srgbClr val="002060"/>
                </a:solidFill>
              </a:rPr>
              <a:t>zwei</a:t>
            </a:r>
            <a:r>
              <a:rPr lang="en-GB" sz="2000" dirty="0">
                <a:solidFill>
                  <a:srgbClr val="002060"/>
                </a:solidFill>
              </a:rPr>
              <a:t> Länder </a:t>
            </a:r>
            <a:r>
              <a:rPr lang="en-GB" sz="2000" dirty="0" err="1">
                <a:solidFill>
                  <a:srgbClr val="002060"/>
                </a:solidFill>
              </a:rPr>
              <a:t>geteilt</a:t>
            </a:r>
            <a:r>
              <a:rPr lang="en-GB" sz="2000" dirty="0">
                <a:solidFill>
                  <a:srgbClr val="002060"/>
                </a:solidFill>
              </a:rPr>
              <a:t>: die BRD (</a:t>
            </a:r>
            <a:r>
              <a:rPr lang="en-GB" sz="2000" dirty="0" err="1">
                <a:solidFill>
                  <a:srgbClr val="002060"/>
                </a:solidFill>
              </a:rPr>
              <a:t>Bundesrepublik</a:t>
            </a:r>
            <a:r>
              <a:rPr lang="en-GB" sz="2000" dirty="0">
                <a:solidFill>
                  <a:srgbClr val="002060"/>
                </a:solidFill>
              </a:rPr>
              <a:t> Deutschland) </a:t>
            </a:r>
            <a:r>
              <a:rPr lang="en-GB" sz="2000" dirty="0" err="1">
                <a:solidFill>
                  <a:srgbClr val="002060"/>
                </a:solidFill>
              </a:rPr>
              <a:t>im</a:t>
            </a:r>
            <a:r>
              <a:rPr lang="en-GB" sz="2000" dirty="0">
                <a:solidFill>
                  <a:srgbClr val="002060"/>
                </a:solidFill>
              </a:rPr>
              <a:t> </a:t>
            </a:r>
            <a:r>
              <a:rPr lang="en-GB" sz="2000" dirty="0" err="1">
                <a:solidFill>
                  <a:srgbClr val="002060"/>
                </a:solidFill>
              </a:rPr>
              <a:t>Westen</a:t>
            </a:r>
            <a:r>
              <a:rPr lang="en-GB" sz="2000" dirty="0">
                <a:solidFill>
                  <a:srgbClr val="002060"/>
                </a:solidFill>
              </a:rPr>
              <a:t> und die DDR (Deutsche </a:t>
            </a:r>
            <a:r>
              <a:rPr lang="en-GB" sz="2000" dirty="0" err="1">
                <a:solidFill>
                  <a:srgbClr val="002060"/>
                </a:solidFill>
              </a:rPr>
              <a:t>Demokratische</a:t>
            </a:r>
            <a:r>
              <a:rPr lang="en-GB" sz="2000" dirty="0">
                <a:solidFill>
                  <a:srgbClr val="002060"/>
                </a:solidFill>
              </a:rPr>
              <a:t> </a:t>
            </a:r>
            <a:r>
              <a:rPr lang="en-GB" sz="2000" dirty="0" err="1">
                <a:solidFill>
                  <a:srgbClr val="002060"/>
                </a:solidFill>
              </a:rPr>
              <a:t>Republik</a:t>
            </a:r>
            <a:r>
              <a:rPr lang="en-GB" sz="2000" dirty="0">
                <a:solidFill>
                  <a:srgbClr val="002060"/>
                </a:solidFill>
              </a:rPr>
              <a:t>) </a:t>
            </a:r>
            <a:r>
              <a:rPr lang="en-GB" sz="2000" dirty="0" err="1">
                <a:solidFill>
                  <a:srgbClr val="002060"/>
                </a:solidFill>
              </a:rPr>
              <a:t>im</a:t>
            </a:r>
            <a:r>
              <a:rPr lang="en-GB" sz="2000" dirty="0">
                <a:solidFill>
                  <a:srgbClr val="002060"/>
                </a:solidFill>
              </a:rPr>
              <a:t> </a:t>
            </a:r>
            <a:r>
              <a:rPr lang="en-GB" sz="2000" dirty="0" err="1">
                <a:solidFill>
                  <a:srgbClr val="002060"/>
                </a:solidFill>
              </a:rPr>
              <a:t>Osten</a:t>
            </a:r>
            <a:r>
              <a:rPr lang="en-GB" sz="2000" dirty="0">
                <a:solidFill>
                  <a:srgbClr val="002060"/>
                </a:solidFill>
              </a:rPr>
              <a:t>. Sie war </a:t>
            </a:r>
            <a:r>
              <a:rPr lang="en-GB" sz="2000" dirty="0" err="1">
                <a:solidFill>
                  <a:srgbClr val="002060"/>
                </a:solidFill>
              </a:rPr>
              <a:t>ein</a:t>
            </a:r>
            <a:r>
              <a:rPr lang="en-GB" sz="2000" dirty="0">
                <a:solidFill>
                  <a:srgbClr val="002060"/>
                </a:solidFill>
              </a:rPr>
              <a:t> </a:t>
            </a:r>
            <a:r>
              <a:rPr lang="en-GB" sz="2000" dirty="0" err="1">
                <a:solidFill>
                  <a:srgbClr val="002060"/>
                </a:solidFill>
              </a:rPr>
              <a:t>sozialistischer</a:t>
            </a:r>
            <a:r>
              <a:rPr lang="en-GB" sz="2000" dirty="0">
                <a:solidFill>
                  <a:srgbClr val="002060"/>
                </a:solidFill>
              </a:rPr>
              <a:t>    </a:t>
            </a:r>
            <a:r>
              <a:rPr lang="en-GB" sz="2000" dirty="0" err="1">
                <a:solidFill>
                  <a:srgbClr val="002060"/>
                </a:solidFill>
              </a:rPr>
              <a:t>Staat</a:t>
            </a:r>
            <a:r>
              <a:rPr lang="en-GB" sz="2000" dirty="0">
                <a:solidFill>
                  <a:srgbClr val="002060"/>
                </a:solidFill>
              </a:rPr>
              <a:t>   und </a:t>
            </a:r>
            <a:r>
              <a:rPr lang="en-US" sz="2000" dirty="0" err="1">
                <a:solidFill>
                  <a:srgbClr val="4472C4">
                    <a:lumMod val="50000"/>
                  </a:srgbClr>
                </a:solidFill>
              </a:rPr>
              <a:t>eine</a:t>
            </a:r>
            <a:r>
              <a:rPr lang="en-US" sz="2000" dirty="0">
                <a:solidFill>
                  <a:srgbClr val="4472C4">
                    <a:lumMod val="50000"/>
                  </a:srgbClr>
                </a:solidFill>
              </a:rPr>
              <a:t> </a:t>
            </a:r>
            <a:r>
              <a:rPr lang="en-US" sz="2000" dirty="0" err="1">
                <a:solidFill>
                  <a:srgbClr val="4472C4">
                    <a:lumMod val="50000"/>
                  </a:srgbClr>
                </a:solidFill>
              </a:rPr>
              <a:t>Diktatur</a:t>
            </a:r>
            <a:r>
              <a:rPr lang="en-US" sz="2000" dirty="0">
                <a:solidFill>
                  <a:srgbClr val="4472C4">
                    <a:lumMod val="50000"/>
                  </a:srgbClr>
                </a:solidFill>
              </a:rPr>
              <a:t>, </a:t>
            </a:r>
            <a:r>
              <a:rPr lang="en-US" sz="2000" dirty="0" err="1">
                <a:solidFill>
                  <a:srgbClr val="4472C4">
                    <a:lumMod val="50000"/>
                  </a:srgbClr>
                </a:solidFill>
              </a:rPr>
              <a:t>denn</a:t>
            </a:r>
            <a:r>
              <a:rPr lang="en-US" sz="2000" dirty="0">
                <a:solidFill>
                  <a:srgbClr val="4472C4">
                    <a:lumMod val="50000"/>
                  </a:srgbClr>
                </a:solidFill>
              </a:rPr>
              <a:t> es gab </a:t>
            </a:r>
            <a:r>
              <a:rPr lang="en-US" sz="2000" dirty="0" err="1">
                <a:solidFill>
                  <a:srgbClr val="4472C4">
                    <a:lumMod val="50000"/>
                  </a:srgbClr>
                </a:solidFill>
              </a:rPr>
              <a:t>nur</a:t>
            </a:r>
            <a:r>
              <a:rPr lang="en-US" sz="2000" dirty="0">
                <a:solidFill>
                  <a:srgbClr val="4472C4">
                    <a:lumMod val="50000"/>
                  </a:srgbClr>
                </a:solidFill>
              </a:rPr>
              <a:t> </a:t>
            </a:r>
            <a:r>
              <a:rPr lang="en-US" sz="2000" dirty="0" err="1">
                <a:solidFill>
                  <a:srgbClr val="4472C4">
                    <a:lumMod val="50000"/>
                  </a:srgbClr>
                </a:solidFill>
              </a:rPr>
              <a:t>eine</a:t>
            </a:r>
            <a:r>
              <a:rPr lang="en-US" sz="2000" dirty="0">
                <a:solidFill>
                  <a:srgbClr val="4472C4">
                    <a:lumMod val="50000"/>
                  </a:srgbClr>
                </a:solidFill>
              </a:rPr>
              <a:t> </a:t>
            </a:r>
            <a:r>
              <a:rPr lang="en-US" sz="2000" dirty="0" err="1">
                <a:solidFill>
                  <a:srgbClr val="4472C4">
                    <a:lumMod val="50000"/>
                  </a:srgbClr>
                </a:solidFill>
              </a:rPr>
              <a:t>politische</a:t>
            </a:r>
            <a:r>
              <a:rPr lang="en-US" sz="2000" dirty="0">
                <a:solidFill>
                  <a:srgbClr val="4472C4">
                    <a:lumMod val="50000"/>
                  </a:srgbClr>
                </a:solidFill>
              </a:rPr>
              <a:t> </a:t>
            </a:r>
            <a:r>
              <a:rPr lang="en-US" sz="2000" dirty="0" err="1">
                <a:solidFill>
                  <a:srgbClr val="4472C4">
                    <a:lumMod val="50000"/>
                  </a:srgbClr>
                </a:solidFill>
              </a:rPr>
              <a:t>Partei</a:t>
            </a:r>
            <a:r>
              <a:rPr lang="en-US" sz="2000" dirty="0">
                <a:solidFill>
                  <a:srgbClr val="4472C4">
                    <a:lumMod val="50000"/>
                  </a:srgbClr>
                </a:solidFill>
              </a:rPr>
              <a:t>, die </a:t>
            </a:r>
            <a:r>
              <a:rPr lang="en-US" sz="2000" b="1" dirty="0" err="1">
                <a:solidFill>
                  <a:srgbClr val="4472C4">
                    <a:lumMod val="50000"/>
                  </a:srgbClr>
                </a:solidFill>
              </a:rPr>
              <a:t>S</a:t>
            </a:r>
            <a:r>
              <a:rPr lang="en-US" sz="2000" dirty="0" err="1">
                <a:solidFill>
                  <a:srgbClr val="4472C4">
                    <a:lumMod val="50000"/>
                  </a:srgbClr>
                </a:solidFill>
              </a:rPr>
              <a:t>ozialistische</a:t>
            </a:r>
            <a:r>
              <a:rPr lang="en-US" sz="2000" dirty="0">
                <a:solidFill>
                  <a:srgbClr val="4472C4">
                    <a:lumMod val="50000"/>
                  </a:srgbClr>
                </a:solidFill>
              </a:rPr>
              <a:t> </a:t>
            </a:r>
            <a:r>
              <a:rPr lang="en-US" sz="2000" b="1" dirty="0" err="1">
                <a:solidFill>
                  <a:srgbClr val="4472C4">
                    <a:lumMod val="50000"/>
                  </a:srgbClr>
                </a:solidFill>
              </a:rPr>
              <a:t>E</a:t>
            </a:r>
            <a:r>
              <a:rPr lang="en-US" sz="2000" dirty="0" err="1">
                <a:solidFill>
                  <a:srgbClr val="4472C4">
                    <a:lumMod val="50000"/>
                  </a:srgbClr>
                </a:solidFill>
              </a:rPr>
              <a:t>inheitspartei</a:t>
            </a:r>
            <a:r>
              <a:rPr lang="en-US" sz="2000" dirty="0">
                <a:solidFill>
                  <a:srgbClr val="4472C4">
                    <a:lumMod val="50000"/>
                  </a:srgbClr>
                </a:solidFill>
              </a:rPr>
              <a:t> </a:t>
            </a:r>
            <a:r>
              <a:rPr lang="en-US" sz="2000" b="1" dirty="0" err="1">
                <a:solidFill>
                  <a:srgbClr val="4472C4">
                    <a:lumMod val="50000"/>
                  </a:srgbClr>
                </a:solidFill>
              </a:rPr>
              <a:t>D</a:t>
            </a:r>
            <a:r>
              <a:rPr lang="en-US" sz="2000" dirty="0" err="1">
                <a:solidFill>
                  <a:srgbClr val="4472C4">
                    <a:lumMod val="50000"/>
                  </a:srgbClr>
                </a:solidFill>
              </a:rPr>
              <a:t>eutschlands</a:t>
            </a:r>
            <a:r>
              <a:rPr lang="en-US" sz="2000" dirty="0">
                <a:solidFill>
                  <a:srgbClr val="4472C4">
                    <a:lumMod val="50000"/>
                  </a:srgbClr>
                </a:solidFill>
              </a:rPr>
              <a:t> </a:t>
            </a:r>
            <a:r>
              <a:rPr lang="en-US" sz="2000" dirty="0" err="1">
                <a:solidFill>
                  <a:srgbClr val="4472C4">
                    <a:lumMod val="50000"/>
                  </a:srgbClr>
                </a:solidFill>
              </a:rPr>
              <a:t>oder</a:t>
            </a:r>
            <a:r>
              <a:rPr lang="en-US" sz="2000" dirty="0">
                <a:solidFill>
                  <a:srgbClr val="4472C4">
                    <a:lumMod val="50000"/>
                  </a:srgbClr>
                </a:solidFill>
              </a:rPr>
              <a:t> </a:t>
            </a:r>
            <a:r>
              <a:rPr lang="en-US" sz="2000" b="1" dirty="0">
                <a:solidFill>
                  <a:srgbClr val="4472C4">
                    <a:lumMod val="50000"/>
                  </a:srgbClr>
                </a:solidFill>
              </a:rPr>
              <a:t>SED</a:t>
            </a:r>
            <a:r>
              <a:rPr lang="en-US" sz="2000" dirty="0">
                <a:solidFill>
                  <a:srgbClr val="4472C4">
                    <a:lumMod val="50000"/>
                  </a:srgbClr>
                </a:solidFill>
              </a:rPr>
              <a:t>. Die DDR     </a:t>
            </a:r>
            <a:r>
              <a:rPr lang="en-GB" sz="2000" dirty="0">
                <a:solidFill>
                  <a:srgbClr val="002060"/>
                </a:solidFill>
              </a:rPr>
              <a:t>hat bis 1990 </a:t>
            </a:r>
            <a:r>
              <a:rPr lang="en-GB" sz="2000" dirty="0" err="1">
                <a:solidFill>
                  <a:srgbClr val="002060"/>
                </a:solidFill>
              </a:rPr>
              <a:t>existiert</a:t>
            </a:r>
            <a:r>
              <a:rPr lang="en-GB" sz="2000" dirty="0">
                <a:solidFill>
                  <a:srgbClr val="002060"/>
                </a:solidFill>
              </a:rPr>
              <a:t> – </a:t>
            </a:r>
            <a:r>
              <a:rPr lang="en-GB" sz="2000" dirty="0" err="1">
                <a:solidFill>
                  <a:srgbClr val="002060"/>
                </a:solidFill>
              </a:rPr>
              <a:t>über</a:t>
            </a:r>
            <a:r>
              <a:rPr lang="en-GB" sz="2000" dirty="0">
                <a:solidFill>
                  <a:srgbClr val="002060"/>
                </a:solidFill>
              </a:rPr>
              <a:t> 40 Jahre. </a:t>
            </a:r>
            <a:r>
              <a:rPr lang="en-GB" sz="2000" dirty="0" err="1">
                <a:solidFill>
                  <a:srgbClr val="002060"/>
                </a:solidFill>
              </a:rPr>
              <a:t>Seit</a:t>
            </a:r>
            <a:r>
              <a:rPr lang="en-GB" sz="2000" dirty="0">
                <a:solidFill>
                  <a:srgbClr val="002060"/>
                </a:solidFill>
              </a:rPr>
              <a:t> 1990 </a:t>
            </a:r>
            <a:r>
              <a:rPr lang="en-GB" sz="2000" dirty="0" err="1">
                <a:solidFill>
                  <a:srgbClr val="002060"/>
                </a:solidFill>
              </a:rPr>
              <a:t>gibt</a:t>
            </a:r>
            <a:r>
              <a:rPr lang="en-GB" sz="2000" dirty="0">
                <a:solidFill>
                  <a:srgbClr val="002060"/>
                </a:solidFill>
              </a:rPr>
              <a:t> es </a:t>
            </a:r>
            <a:r>
              <a:rPr lang="en-GB" sz="2000" dirty="0" err="1">
                <a:solidFill>
                  <a:srgbClr val="002060"/>
                </a:solidFill>
              </a:rPr>
              <a:t>wieder</a:t>
            </a:r>
            <a:r>
              <a:rPr lang="en-GB" sz="2000" dirty="0">
                <a:solidFill>
                  <a:srgbClr val="002060"/>
                </a:solidFill>
              </a:rPr>
              <a:t> </a:t>
            </a:r>
            <a:r>
              <a:rPr lang="en-GB" sz="2000" dirty="0" err="1">
                <a:solidFill>
                  <a:srgbClr val="002060"/>
                </a:solidFill>
              </a:rPr>
              <a:t>nur</a:t>
            </a:r>
            <a:r>
              <a:rPr lang="en-GB" sz="2000" dirty="0">
                <a:solidFill>
                  <a:srgbClr val="002060"/>
                </a:solidFill>
              </a:rPr>
              <a:t> </a:t>
            </a:r>
            <a:r>
              <a:rPr lang="en-GB" sz="2000" dirty="0" err="1">
                <a:solidFill>
                  <a:srgbClr val="002060"/>
                </a:solidFill>
              </a:rPr>
              <a:t>ein</a:t>
            </a:r>
            <a:r>
              <a:rPr lang="en-GB" sz="2000" dirty="0">
                <a:solidFill>
                  <a:srgbClr val="002060"/>
                </a:solidFill>
              </a:rPr>
              <a:t> </a:t>
            </a:r>
            <a:r>
              <a:rPr lang="en-GB" sz="2000" dirty="0" err="1">
                <a:solidFill>
                  <a:srgbClr val="002060"/>
                </a:solidFill>
              </a:rPr>
              <a:t>einziges</a:t>
            </a:r>
            <a:r>
              <a:rPr lang="en-GB" sz="2000" dirty="0">
                <a:solidFill>
                  <a:srgbClr val="002060"/>
                </a:solidFill>
              </a:rPr>
              <a:t> Deutschland. Am </a:t>
            </a:r>
            <a:r>
              <a:rPr lang="en-GB" sz="2000" dirty="0" err="1">
                <a:solidFill>
                  <a:srgbClr val="002060"/>
                </a:solidFill>
              </a:rPr>
              <a:t>dritten</a:t>
            </a:r>
            <a:r>
              <a:rPr lang="en-GB" sz="2000" dirty="0">
                <a:solidFill>
                  <a:srgbClr val="002060"/>
                </a:solidFill>
              </a:rPr>
              <a:t> </a:t>
            </a:r>
            <a:r>
              <a:rPr lang="en-GB" sz="2000" dirty="0" err="1">
                <a:solidFill>
                  <a:srgbClr val="002060"/>
                </a:solidFill>
              </a:rPr>
              <a:t>Oktober</a:t>
            </a:r>
            <a:r>
              <a:rPr lang="en-GB" sz="2000" dirty="0">
                <a:solidFill>
                  <a:srgbClr val="002060"/>
                </a:solidFill>
              </a:rPr>
              <a:t> </a:t>
            </a:r>
            <a:r>
              <a:rPr lang="en-GB" sz="2000" dirty="0" err="1">
                <a:solidFill>
                  <a:srgbClr val="002060"/>
                </a:solidFill>
              </a:rPr>
              <a:t>feiert</a:t>
            </a:r>
            <a:r>
              <a:rPr lang="en-GB" sz="2000" dirty="0">
                <a:solidFill>
                  <a:srgbClr val="002060"/>
                </a:solidFill>
              </a:rPr>
              <a:t> man den Tag der </a:t>
            </a:r>
            <a:r>
              <a:rPr lang="en-GB" sz="2000" dirty="0" err="1">
                <a:solidFill>
                  <a:srgbClr val="002060"/>
                </a:solidFill>
              </a:rPr>
              <a:t>deutschen</a:t>
            </a:r>
            <a:r>
              <a:rPr lang="en-GB" sz="2000" dirty="0">
                <a:solidFill>
                  <a:srgbClr val="002060"/>
                </a:solidFill>
              </a:rPr>
              <a:t> Einheit.</a:t>
            </a:r>
          </a:p>
        </p:txBody>
      </p:sp>
      <p:pic>
        <p:nvPicPr>
          <p:cNvPr id="9" name="Picture 8" descr="Map&#10;&#10;Description automatically generated">
            <a:extLst>
              <a:ext uri="{FF2B5EF4-FFF2-40B4-BE49-F238E27FC236}">
                <a16:creationId xmlns:a16="http://schemas.microsoft.com/office/drawing/2014/main" id="{850FF781-DBEF-4D6D-8195-F0341A159C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3285" y="3349242"/>
            <a:ext cx="4375524" cy="2862322"/>
          </a:xfrm>
          <a:prstGeom prst="rect">
            <a:avLst/>
          </a:prstGeom>
        </p:spPr>
      </p:pic>
      <p:pic>
        <p:nvPicPr>
          <p:cNvPr id="11" name="Picture 10" descr="A picture containing nature, dark, light, clouds&#10;&#10;Description automatically generated">
            <a:extLst>
              <a:ext uri="{FF2B5EF4-FFF2-40B4-BE49-F238E27FC236}">
                <a16:creationId xmlns:a16="http://schemas.microsoft.com/office/drawing/2014/main" id="{E24EB2F7-B05E-4166-A52F-3BAD907370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2342" y="242538"/>
            <a:ext cx="2871854" cy="3107332"/>
          </a:xfrm>
          <a:prstGeom prst="rect">
            <a:avLst/>
          </a:prstGeom>
        </p:spPr>
      </p:pic>
      <p:sp>
        <p:nvSpPr>
          <p:cNvPr id="12" name="TextBox 11">
            <a:extLst>
              <a:ext uri="{FF2B5EF4-FFF2-40B4-BE49-F238E27FC236}">
                <a16:creationId xmlns:a16="http://schemas.microsoft.com/office/drawing/2014/main" id="{45687937-1FCB-4F93-BF23-BF3C5CE97270}"/>
              </a:ext>
            </a:extLst>
          </p:cNvPr>
          <p:cNvSpPr txBox="1"/>
          <p:nvPr/>
        </p:nvSpPr>
        <p:spPr>
          <a:xfrm>
            <a:off x="3145504" y="1860506"/>
            <a:ext cx="983849"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war</a:t>
            </a:r>
            <a:r>
              <a:rPr lang="en-GB" sz="2000" dirty="0">
                <a:solidFill>
                  <a:srgbClr val="002060"/>
                </a:solidFill>
              </a:rPr>
              <a:t>]</a:t>
            </a:r>
          </a:p>
        </p:txBody>
      </p:sp>
      <p:sp>
        <p:nvSpPr>
          <p:cNvPr id="13" name="TextBox 12">
            <a:extLst>
              <a:ext uri="{FF2B5EF4-FFF2-40B4-BE49-F238E27FC236}">
                <a16:creationId xmlns:a16="http://schemas.microsoft.com/office/drawing/2014/main" id="{42F74F8B-9100-48E1-804F-18D623EBEBF4}"/>
              </a:ext>
            </a:extLst>
          </p:cNvPr>
          <p:cNvSpPr txBox="1"/>
          <p:nvPr/>
        </p:nvSpPr>
        <p:spPr>
          <a:xfrm>
            <a:off x="-23150" y="2311594"/>
            <a:ext cx="1405943"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officially</a:t>
            </a:r>
            <a:r>
              <a:rPr lang="en-GB" sz="2000" dirty="0">
                <a:solidFill>
                  <a:srgbClr val="002060"/>
                </a:solidFill>
              </a:rPr>
              <a:t>]</a:t>
            </a:r>
          </a:p>
        </p:txBody>
      </p:sp>
      <p:sp>
        <p:nvSpPr>
          <p:cNvPr id="14" name="TextBox 13">
            <a:extLst>
              <a:ext uri="{FF2B5EF4-FFF2-40B4-BE49-F238E27FC236}">
                <a16:creationId xmlns:a16="http://schemas.microsoft.com/office/drawing/2014/main" id="{4F92FD92-0277-4BF5-AFB6-E69063408E4F}"/>
              </a:ext>
            </a:extLst>
          </p:cNvPr>
          <p:cNvSpPr txBox="1"/>
          <p:nvPr/>
        </p:nvSpPr>
        <p:spPr>
          <a:xfrm>
            <a:off x="6226968" y="2749655"/>
            <a:ext cx="1146317"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GDR</a:t>
            </a:r>
            <a:r>
              <a:rPr lang="en-GB" sz="2000" dirty="0">
                <a:solidFill>
                  <a:srgbClr val="002060"/>
                </a:solidFill>
              </a:rPr>
              <a:t>],</a:t>
            </a:r>
          </a:p>
        </p:txBody>
      </p:sp>
      <p:sp>
        <p:nvSpPr>
          <p:cNvPr id="15" name="TextBox 14">
            <a:extLst>
              <a:ext uri="{FF2B5EF4-FFF2-40B4-BE49-F238E27FC236}">
                <a16:creationId xmlns:a16="http://schemas.microsoft.com/office/drawing/2014/main" id="{11B6E0B6-30DA-4A97-BD24-193A0183AE7A}"/>
              </a:ext>
            </a:extLst>
          </p:cNvPr>
          <p:cNvSpPr txBox="1"/>
          <p:nvPr/>
        </p:nvSpPr>
        <p:spPr>
          <a:xfrm>
            <a:off x="87191" y="3231314"/>
            <a:ext cx="4479403"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German Democratic Republic</a:t>
            </a:r>
            <a:r>
              <a:rPr lang="en-GB" sz="2000" dirty="0">
                <a:solidFill>
                  <a:srgbClr val="002060"/>
                </a:solidFill>
              </a:rPr>
              <a:t>]</a:t>
            </a:r>
          </a:p>
        </p:txBody>
      </p:sp>
      <p:sp>
        <p:nvSpPr>
          <p:cNvPr id="16" name="TextBox 15">
            <a:extLst>
              <a:ext uri="{FF2B5EF4-FFF2-40B4-BE49-F238E27FC236}">
                <a16:creationId xmlns:a16="http://schemas.microsoft.com/office/drawing/2014/main" id="{B91E1ACE-5912-49BA-81EB-2F9C9829BB62}"/>
              </a:ext>
            </a:extLst>
          </p:cNvPr>
          <p:cNvSpPr txBox="1"/>
          <p:nvPr/>
        </p:nvSpPr>
        <p:spPr>
          <a:xfrm>
            <a:off x="2267845" y="3689336"/>
            <a:ext cx="1041722"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state</a:t>
            </a:r>
            <a:r>
              <a:rPr lang="en-GB" sz="2000" dirty="0">
                <a:solidFill>
                  <a:srgbClr val="002060"/>
                </a:solidFill>
              </a:rPr>
              <a:t>]</a:t>
            </a:r>
          </a:p>
        </p:txBody>
      </p:sp>
      <p:sp>
        <p:nvSpPr>
          <p:cNvPr id="17" name="TextBox 16">
            <a:extLst>
              <a:ext uri="{FF2B5EF4-FFF2-40B4-BE49-F238E27FC236}">
                <a16:creationId xmlns:a16="http://schemas.microsoft.com/office/drawing/2014/main" id="{24E26008-6F0D-4629-BA8B-3778F496B8B7}"/>
              </a:ext>
            </a:extLst>
          </p:cNvPr>
          <p:cNvSpPr txBox="1"/>
          <p:nvPr/>
        </p:nvSpPr>
        <p:spPr>
          <a:xfrm>
            <a:off x="5216538" y="4580348"/>
            <a:ext cx="948912"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GDR</a:t>
            </a:r>
            <a:r>
              <a:rPr lang="en-GB" sz="2000" dirty="0">
                <a:solidFill>
                  <a:srgbClr val="002060"/>
                </a:solidFill>
              </a:rPr>
              <a:t>]</a:t>
            </a:r>
          </a:p>
        </p:txBody>
      </p:sp>
      <p:sp>
        <p:nvSpPr>
          <p:cNvPr id="18" name="TextBox 17">
            <a:extLst>
              <a:ext uri="{FF2B5EF4-FFF2-40B4-BE49-F238E27FC236}">
                <a16:creationId xmlns:a16="http://schemas.microsoft.com/office/drawing/2014/main" id="{2FEFD289-8D77-4F71-A9DA-C23B4A764B65}"/>
              </a:ext>
            </a:extLst>
          </p:cNvPr>
          <p:cNvSpPr txBox="1"/>
          <p:nvPr/>
        </p:nvSpPr>
        <p:spPr>
          <a:xfrm>
            <a:off x="1024906" y="5476061"/>
            <a:ext cx="1062478"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single</a:t>
            </a:r>
            <a:r>
              <a:rPr lang="en-GB" sz="2000" dirty="0">
                <a:solidFill>
                  <a:srgbClr val="002060"/>
                </a:solidFill>
              </a:rPr>
              <a:t>]</a:t>
            </a:r>
          </a:p>
        </p:txBody>
      </p:sp>
      <p:pic>
        <p:nvPicPr>
          <p:cNvPr id="8" name="Picture 7" descr="Logo&#10;&#10;Description automatically generated">
            <a:extLst>
              <a:ext uri="{FF2B5EF4-FFF2-40B4-BE49-F238E27FC236}">
                <a16:creationId xmlns:a16="http://schemas.microsoft.com/office/drawing/2014/main" id="{853EB6E7-FF4C-40BE-80CE-6C159E4092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1044" y="1737826"/>
            <a:ext cx="1163765" cy="1411939"/>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530267" y="181549"/>
            <a:ext cx="2478604" cy="46166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9.1.1.7 Slide 18 ">
            <a:hlinkClick r:id="" action="ppaction://media"/>
            <a:extLst>
              <a:ext uri="{FF2B5EF4-FFF2-40B4-BE49-F238E27FC236}">
                <a16:creationId xmlns:a16="http://schemas.microsoft.com/office/drawing/2014/main" id="{EF0DD544-C061-4D88-87E4-5591A80506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75748" y="209342"/>
            <a:ext cx="882545" cy="882545"/>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5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1778892" cy="1569660"/>
          </a:xfrm>
          <a:prstGeom prst="rect">
            <a:avLst/>
          </a:prstGeom>
          <a:noFill/>
        </p:spPr>
        <p:txBody>
          <a:bodyPr wrap="square" rtlCol="0">
            <a:spAutoFit/>
          </a:bodyPr>
          <a:lstStyle/>
          <a:p>
            <a:pPr>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DDR-</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Flagge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schwarz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rot und gold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BRD-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Flagge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Wappen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Hammer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err="1">
                <a:solidFill>
                  <a:srgbClr val="002060"/>
                </a:solidFill>
              </a:rPr>
              <a:t>Jede</a:t>
            </a:r>
            <a:r>
              <a:rPr lang="en-GB" sz="2400" dirty="0">
                <a:solidFill>
                  <a:srgbClr val="002060"/>
                </a:solidFill>
              </a:rPr>
              <a:t> Person </a:t>
            </a:r>
            <a:r>
              <a:rPr lang="en-GB" sz="2400" dirty="0" err="1">
                <a:solidFill>
                  <a:srgbClr val="002060"/>
                </a:solidFill>
              </a:rPr>
              <a:t>hatte</a:t>
            </a:r>
            <a:r>
              <a:rPr lang="en-GB" sz="2400" dirty="0">
                <a:solidFill>
                  <a:srgbClr val="002060"/>
                </a:solidFill>
              </a:rPr>
              <a:t> Arbeit, </a:t>
            </a:r>
            <a:r>
              <a:rPr lang="en-GB" sz="2400" dirty="0" err="1">
                <a:solidFill>
                  <a:srgbClr val="002060"/>
                </a:solidFill>
              </a:rPr>
              <a:t>aber</a:t>
            </a:r>
            <a:r>
              <a:rPr lang="en-GB" sz="2400" dirty="0">
                <a:solidFill>
                  <a:srgbClr val="002060"/>
                </a:solidFill>
              </a:rPr>
              <a:t> es gab </a:t>
            </a:r>
            <a:r>
              <a:rPr lang="en-GB" sz="2400" dirty="0" err="1">
                <a:solidFill>
                  <a:srgbClr val="002060"/>
                </a:solidFill>
              </a:rPr>
              <a:t>wenig</a:t>
            </a:r>
            <a:r>
              <a:rPr lang="en-GB" sz="2400" dirty="0">
                <a:solidFill>
                  <a:srgbClr val="002060"/>
                </a:solidFill>
              </a:rPr>
              <a:t> </a:t>
            </a:r>
            <a:r>
              <a:rPr lang="en-GB" sz="2400" b="1" dirty="0" err="1">
                <a:solidFill>
                  <a:srgbClr val="002060"/>
                </a:solidFill>
              </a:rPr>
              <a:t>Berufsfreiheit</a:t>
            </a:r>
            <a:r>
              <a:rPr lang="en-GB" sz="2400" dirty="0">
                <a:solidFill>
                  <a:srgbClr val="002060"/>
                </a:solidFill>
              </a:rPr>
              <a:t>.</a:t>
            </a:r>
          </a:p>
          <a:p>
            <a:pPr lvl="0">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Logo&#10;&#10;Description automatically generated">
            <a:extLst>
              <a:ext uri="{FF2B5EF4-FFF2-40B4-BE49-F238E27FC236}">
                <a16:creationId xmlns:a16="http://schemas.microsoft.com/office/drawing/2014/main" id="{939B11C8-4F56-4E7A-98AF-5EAB53594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856" y="2557172"/>
            <a:ext cx="6112397" cy="3667438"/>
          </a:xfrm>
          <a:prstGeom prst="rect">
            <a:avLst/>
          </a:prstGeom>
        </p:spPr>
      </p:pic>
      <p:sp>
        <p:nvSpPr>
          <p:cNvPr id="13" name="Speech Bubble: Rectangle with Corners Rounded 12">
            <a:extLst>
              <a:ext uri="{FF2B5EF4-FFF2-40B4-BE49-F238E27FC236}">
                <a16:creationId xmlns:a16="http://schemas.microsoft.com/office/drawing/2014/main" id="{EB3F5BE8-758F-4817-8727-D916B38444CB}"/>
              </a:ext>
            </a:extLst>
          </p:cNvPr>
          <p:cNvSpPr/>
          <p:nvPr/>
        </p:nvSpPr>
        <p:spPr>
          <a:xfrm>
            <a:off x="92597" y="2790439"/>
            <a:ext cx="2106593" cy="638561"/>
          </a:xfrm>
          <a:prstGeom prst="wedgeRoundRectCallout">
            <a:avLst>
              <a:gd name="adj1" fmla="val -16942"/>
              <a:gd name="adj2" fmla="val -4505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Wappen</a:t>
            </a:r>
            <a:r>
              <a:rPr lang="en-GB" sz="2000" dirty="0"/>
              <a:t> – emblem</a:t>
            </a:r>
          </a:p>
        </p:txBody>
      </p:sp>
      <p:sp>
        <p:nvSpPr>
          <p:cNvPr id="9" name="TextBox 8">
            <a:extLst>
              <a:ext uri="{FF2B5EF4-FFF2-40B4-BE49-F238E27FC236}">
                <a16:creationId xmlns:a16="http://schemas.microsoft.com/office/drawing/2014/main" id="{749AB39C-4327-4BB1-B6C7-95B38AD3FF22}"/>
              </a:ext>
            </a:extLst>
          </p:cNvPr>
          <p:cNvSpPr txBox="1"/>
          <p:nvPr/>
        </p:nvSpPr>
        <p:spPr>
          <a:xfrm>
            <a:off x="3347753" y="1316289"/>
            <a:ext cx="1333765" cy="461665"/>
          </a:xfrm>
          <a:prstGeom prst="rect">
            <a:avLst/>
          </a:prstGeom>
          <a:solidFill>
            <a:schemeClr val="bg1"/>
          </a:solidFill>
        </p:spPr>
        <p:txBody>
          <a:bodyPr wrap="square" rtlCol="0">
            <a:spAutoFit/>
          </a:bodyPr>
          <a:lstStyle/>
          <a:p>
            <a:r>
              <a:rPr lang="en-GB" sz="2400" dirty="0">
                <a:solidFill>
                  <a:srgbClr val="002060"/>
                </a:solidFill>
              </a:rPr>
              <a:t>[</a:t>
            </a:r>
            <a:r>
              <a:rPr lang="en-GB" sz="2400" dirty="0">
                <a:solidFill>
                  <a:srgbClr val="DAA520"/>
                </a:solidFill>
              </a:rPr>
              <a:t>black</a:t>
            </a:r>
            <a:r>
              <a:rPr lang="en-GB" sz="2400" dirty="0">
                <a:solidFill>
                  <a:srgbClr val="002060"/>
                </a:solidFill>
              </a:rPr>
              <a:t>],</a:t>
            </a:r>
          </a:p>
        </p:txBody>
      </p:sp>
      <p:sp>
        <p:nvSpPr>
          <p:cNvPr id="16" name="TextBox 15">
            <a:extLst>
              <a:ext uri="{FF2B5EF4-FFF2-40B4-BE49-F238E27FC236}">
                <a16:creationId xmlns:a16="http://schemas.microsoft.com/office/drawing/2014/main" id="{6FDD570E-EDFD-4A76-9013-7B6C126AA697}"/>
              </a:ext>
            </a:extLst>
          </p:cNvPr>
          <p:cNvSpPr txBox="1"/>
          <p:nvPr/>
        </p:nvSpPr>
        <p:spPr>
          <a:xfrm>
            <a:off x="1919097" y="2029502"/>
            <a:ext cx="2857312" cy="461665"/>
          </a:xfrm>
          <a:prstGeom prst="rect">
            <a:avLst/>
          </a:prstGeom>
          <a:solidFill>
            <a:schemeClr val="bg1"/>
          </a:solidFill>
        </p:spPr>
        <p:txBody>
          <a:bodyPr wrap="square" rtlCol="0">
            <a:spAutoFit/>
          </a:bodyPr>
          <a:lstStyle/>
          <a:p>
            <a:r>
              <a:rPr lang="en-GB" sz="2400" dirty="0">
                <a:solidFill>
                  <a:srgbClr val="002060"/>
                </a:solidFill>
              </a:rPr>
              <a:t>[</a:t>
            </a:r>
            <a:r>
              <a:rPr lang="en-GB" sz="2400" dirty="0">
                <a:solidFill>
                  <a:srgbClr val="DAA520"/>
                </a:solidFill>
              </a:rPr>
              <a:t>career freedom</a:t>
            </a:r>
            <a:r>
              <a:rPr lang="en-GB" sz="2400" dirty="0">
                <a:solidFill>
                  <a:srgbClr val="002060"/>
                </a:solidFill>
              </a:rPr>
              <a:t>].</a:t>
            </a:r>
          </a:p>
        </p:txBody>
      </p:sp>
      <p:sp>
        <p:nvSpPr>
          <p:cNvPr id="10" name="Action Button: Custom 16">
            <a:hlinkClick r:id="" action="ppaction://noaction" highlightClick="1">
              <a:snd r:embed="rId6" name="9.1.1.7 Slide 19.wav"/>
            </a:hlinkClick>
            <a:extLst>
              <a:ext uri="{FF2B5EF4-FFF2-40B4-BE49-F238E27FC236}">
                <a16:creationId xmlns:a16="http://schemas.microsoft.com/office/drawing/2014/main" id="{D874C5D0-4D9C-4355-A12A-365964EEA1E1}"/>
              </a:ext>
            </a:extLst>
          </p:cNvPr>
          <p:cNvSpPr/>
          <p:nvPr/>
        </p:nvSpPr>
        <p:spPr>
          <a:xfrm>
            <a:off x="522599" y="55620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141442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0716"/>
            <a:ext cx="10515600" cy="369332"/>
          </a:xfrm>
        </p:spPr>
        <p:txBody>
          <a:bodyPr>
            <a:normAutofit/>
          </a:bodyPr>
          <a:lstStyle/>
          <a:p>
            <a:pPr lvl="0" algn="ctr">
              <a:lnSpc>
                <a:spcPct val="100000"/>
              </a:lnSpc>
              <a:spcBef>
                <a:spcPts val="0"/>
              </a:spcBef>
            </a:pPr>
            <a:r>
              <a:rPr lang="en-GB" sz="800" b="1" dirty="0">
                <a:solidFill>
                  <a:schemeClr val="bg1"/>
                </a:solidFill>
                <a:ea typeface="+mn-ea"/>
                <a:cs typeface="+mn-cs"/>
              </a:rPr>
              <a:t>English </a:t>
            </a:r>
            <a:r>
              <a:rPr lang="en-GB" sz="800" b="1" dirty="0">
                <a:solidFill>
                  <a:schemeClr val="bg1"/>
                </a:solidFill>
                <a:ea typeface="+mn-ea"/>
                <a:cs typeface="+mn-cs"/>
                <a:sym typeface="Wingdings" panose="05000000000000000000" pitchFamily="2" charset="2"/>
              </a:rPr>
              <a:t> German  English</a:t>
            </a:r>
            <a:br>
              <a:rPr lang="en-GB" sz="800" b="1" dirty="0">
                <a:solidFill>
                  <a:schemeClr val="bg1"/>
                </a:solidFill>
                <a:ea typeface="+mn-ea"/>
                <a:cs typeface="+mn-cs"/>
              </a:rPr>
            </a:br>
            <a:endParaRPr lang="en-GB" sz="800" dirty="0">
              <a:solidFill>
                <a:schemeClr val="bg1"/>
              </a:solidFill>
            </a:endParaRPr>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ounded Rectangle 9"/>
          <p:cNvSpPr/>
          <p:nvPr/>
        </p:nvSpPr>
        <p:spPr>
          <a:xfrm>
            <a:off x="2762250" y="191699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Krank</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101410"/>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heit</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often 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ity</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ness</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a:cxnSpLocks/>
          </p:cNvCxnSpPr>
          <p:nvPr/>
        </p:nvCxnSpPr>
        <p:spPr>
          <a:xfrm flipH="1">
            <a:off x="9136274" y="1434994"/>
            <a:ext cx="400055" cy="460771"/>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90589" y="1060458"/>
            <a:ext cx="48910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E7DFD04-0EE5-4608-A7E4-12ED409242F7}"/>
              </a:ext>
            </a:extLst>
          </p:cNvPr>
          <p:cNvSpPr txBox="1"/>
          <p:nvPr/>
        </p:nvSpPr>
        <p:spPr>
          <a:xfrm>
            <a:off x="9536329" y="1044373"/>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sp>
        <p:nvSpPr>
          <p:cNvPr id="18" name="Rounded Rectangle 9">
            <a:extLst>
              <a:ext uri="{FF2B5EF4-FFF2-40B4-BE49-F238E27FC236}">
                <a16:creationId xmlns:a16="http://schemas.microsoft.com/office/drawing/2014/main" id="{3985FD6A-435B-4BEA-8C35-F46B1AB9B09C}"/>
              </a:ext>
            </a:extLst>
          </p:cNvPr>
          <p:cNvSpPr/>
          <p:nvPr/>
        </p:nvSpPr>
        <p:spPr>
          <a:xfrm>
            <a:off x="5124449" y="99242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a:t>
            </a:r>
            <a:r>
              <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heit</a:t>
            </a:r>
          </a:p>
        </p:txBody>
      </p:sp>
      <p:sp>
        <p:nvSpPr>
          <p:cNvPr id="19" name="Rounded Rectangle 9">
            <a:extLst>
              <a:ext uri="{FF2B5EF4-FFF2-40B4-BE49-F238E27FC236}">
                <a16:creationId xmlns:a16="http://schemas.microsoft.com/office/drawing/2014/main" id="{8A83BD6A-3C35-4945-93E0-430CEA2547D6}"/>
              </a:ext>
            </a:extLst>
          </p:cNvPr>
          <p:cNvSpPr/>
          <p:nvPr/>
        </p:nvSpPr>
        <p:spPr>
          <a:xfrm>
            <a:off x="7307477" y="191699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9">
            <a:extLst>
              <a:ext uri="{FF2B5EF4-FFF2-40B4-BE49-F238E27FC236}">
                <a16:creationId xmlns:a16="http://schemas.microsoft.com/office/drawing/2014/main" id="{E3460337-E8E9-4FD1-AC6F-40E07770C01F}"/>
              </a:ext>
            </a:extLst>
          </p:cNvPr>
          <p:cNvSpPr/>
          <p:nvPr/>
        </p:nvSpPr>
        <p:spPr>
          <a:xfrm>
            <a:off x="1804086" y="3152340"/>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9">
            <a:extLst>
              <a:ext uri="{FF2B5EF4-FFF2-40B4-BE49-F238E27FC236}">
                <a16:creationId xmlns:a16="http://schemas.microsoft.com/office/drawing/2014/main" id="{04C4C9AA-5D45-4D9E-ADEB-171912B0B11D}"/>
              </a:ext>
            </a:extLst>
          </p:cNvPr>
          <p:cNvSpPr/>
          <p:nvPr/>
        </p:nvSpPr>
        <p:spPr>
          <a:xfrm>
            <a:off x="2750923" y="4346325"/>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9">
            <a:extLst>
              <a:ext uri="{FF2B5EF4-FFF2-40B4-BE49-F238E27FC236}">
                <a16:creationId xmlns:a16="http://schemas.microsoft.com/office/drawing/2014/main" id="{37686954-774E-4B10-8A30-9C983F632FEF}"/>
              </a:ext>
            </a:extLst>
          </p:cNvPr>
          <p:cNvSpPr/>
          <p:nvPr/>
        </p:nvSpPr>
        <p:spPr>
          <a:xfrm>
            <a:off x="8858253" y="3138507"/>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ounded Rectangle 9">
            <a:extLst>
              <a:ext uri="{FF2B5EF4-FFF2-40B4-BE49-F238E27FC236}">
                <a16:creationId xmlns:a16="http://schemas.microsoft.com/office/drawing/2014/main" id="{54FD67FC-9B22-486A-9700-4C4B9055974F}"/>
              </a:ext>
            </a:extLst>
          </p:cNvPr>
          <p:cNvSpPr/>
          <p:nvPr/>
        </p:nvSpPr>
        <p:spPr>
          <a:xfrm>
            <a:off x="4933951" y="3140020"/>
            <a:ext cx="2998573"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9">
            <a:extLst>
              <a:ext uri="{FF2B5EF4-FFF2-40B4-BE49-F238E27FC236}">
                <a16:creationId xmlns:a16="http://schemas.microsoft.com/office/drawing/2014/main" id="{568E9E67-34B3-42FB-A4E2-1A2FFF028231}"/>
              </a:ext>
            </a:extLst>
          </p:cNvPr>
          <p:cNvSpPr/>
          <p:nvPr/>
        </p:nvSpPr>
        <p:spPr>
          <a:xfrm>
            <a:off x="7307478" y="4320631"/>
            <a:ext cx="2362200"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Gesund</a:t>
            </a:r>
            <a:r>
              <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heit</a:t>
            </a:r>
          </a:p>
        </p:txBody>
      </p:sp>
      <p:sp>
        <p:nvSpPr>
          <p:cNvPr id="25" name="Rounded Rectangle 9">
            <a:extLst>
              <a:ext uri="{FF2B5EF4-FFF2-40B4-BE49-F238E27FC236}">
                <a16:creationId xmlns:a16="http://schemas.microsoft.com/office/drawing/2014/main" id="{BB31DEAA-C126-4D4C-80DD-D3D7BC36363D}"/>
              </a:ext>
            </a:extLst>
          </p:cNvPr>
          <p:cNvSpPr/>
          <p:nvPr/>
        </p:nvSpPr>
        <p:spPr>
          <a:xfrm>
            <a:off x="5124449" y="5524531"/>
            <a:ext cx="2183028" cy="70788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Kind</a:t>
            </a:r>
            <a:r>
              <a:rPr kumimoji="0" lang="en-GB" sz="28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heit</a:t>
            </a:r>
            <a:endParaRPr kumimoji="0" lang="en-GB" sz="28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0"/>
          <p:cNvSpPr/>
          <p:nvPr/>
        </p:nvSpPr>
        <p:spPr>
          <a:xfrm>
            <a:off x="7010399" y="1212739"/>
            <a:ext cx="1002387"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nity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le 10">
            <a:extLst>
              <a:ext uri="{FF2B5EF4-FFF2-40B4-BE49-F238E27FC236}">
                <a16:creationId xmlns:a16="http://schemas.microsoft.com/office/drawing/2014/main" id="{3C3BA459-A9DE-4D5C-A4B0-9A3B870981BE}"/>
              </a:ext>
            </a:extLst>
          </p:cNvPr>
          <p:cNvSpPr/>
          <p:nvPr/>
        </p:nvSpPr>
        <p:spPr>
          <a:xfrm>
            <a:off x="4756606" y="2319051"/>
            <a:ext cx="1180417"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illness</a:t>
            </a:r>
          </a:p>
        </p:txBody>
      </p:sp>
      <p:sp>
        <p:nvSpPr>
          <p:cNvPr id="27" name="Rounded Rectangle 10">
            <a:extLst>
              <a:ext uri="{FF2B5EF4-FFF2-40B4-BE49-F238E27FC236}">
                <a16:creationId xmlns:a16="http://schemas.microsoft.com/office/drawing/2014/main" id="{252BDCE3-03C9-477D-97AC-97134FDD1BD0}"/>
              </a:ext>
            </a:extLst>
          </p:cNvPr>
          <p:cNvSpPr/>
          <p:nvPr/>
        </p:nvSpPr>
        <p:spPr>
          <a:xfrm>
            <a:off x="9335183" y="2270943"/>
            <a:ext cx="2516918"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safety/security</a:t>
            </a:r>
          </a:p>
        </p:txBody>
      </p:sp>
      <p:sp>
        <p:nvSpPr>
          <p:cNvPr id="28" name="Rounded Rectangle 10">
            <a:extLst>
              <a:ext uri="{FF2B5EF4-FFF2-40B4-BE49-F238E27FC236}">
                <a16:creationId xmlns:a16="http://schemas.microsoft.com/office/drawing/2014/main" id="{857C6B64-4326-436A-8240-5FB3CC3D647B}"/>
              </a:ext>
            </a:extLst>
          </p:cNvPr>
          <p:cNvSpPr/>
          <p:nvPr/>
        </p:nvSpPr>
        <p:spPr>
          <a:xfrm>
            <a:off x="3276600" y="3692026"/>
            <a:ext cx="1440077"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majority</a:t>
            </a:r>
          </a:p>
        </p:txBody>
      </p:sp>
      <p:sp>
        <p:nvSpPr>
          <p:cNvPr id="29" name="Rounded Rectangle 10">
            <a:extLst>
              <a:ext uri="{FF2B5EF4-FFF2-40B4-BE49-F238E27FC236}">
                <a16:creationId xmlns:a16="http://schemas.microsoft.com/office/drawing/2014/main" id="{9AD1206D-8867-4FD1-A210-044AD8E14EAE}"/>
              </a:ext>
            </a:extLst>
          </p:cNvPr>
          <p:cNvSpPr/>
          <p:nvPr/>
        </p:nvSpPr>
        <p:spPr>
          <a:xfrm>
            <a:off x="7206593" y="3693348"/>
            <a:ext cx="1053872"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
        <p:nvSpPr>
          <p:cNvPr id="30" name="Rounded Rectangle 10">
            <a:extLst>
              <a:ext uri="{FF2B5EF4-FFF2-40B4-BE49-F238E27FC236}">
                <a16:creationId xmlns:a16="http://schemas.microsoft.com/office/drawing/2014/main" id="{584DEC3A-C277-4B67-BA01-7C3FC9CF1CCD}"/>
              </a:ext>
            </a:extLst>
          </p:cNvPr>
          <p:cNvSpPr/>
          <p:nvPr/>
        </p:nvSpPr>
        <p:spPr>
          <a:xfrm>
            <a:off x="10750381" y="3603771"/>
            <a:ext cx="1053872"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truth</a:t>
            </a:r>
          </a:p>
        </p:txBody>
      </p:sp>
      <p:sp>
        <p:nvSpPr>
          <p:cNvPr id="31" name="Rounded Rectangle 10">
            <a:extLst>
              <a:ext uri="{FF2B5EF4-FFF2-40B4-BE49-F238E27FC236}">
                <a16:creationId xmlns:a16="http://schemas.microsoft.com/office/drawing/2014/main" id="{D3164FF4-DF58-46FF-A230-9FB0239DE5F0}"/>
              </a:ext>
            </a:extLst>
          </p:cNvPr>
          <p:cNvSpPr/>
          <p:nvPr/>
        </p:nvSpPr>
        <p:spPr>
          <a:xfrm>
            <a:off x="4404411" y="4842339"/>
            <a:ext cx="1532612"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freedom</a:t>
            </a:r>
          </a:p>
        </p:txBody>
      </p:sp>
      <p:sp>
        <p:nvSpPr>
          <p:cNvPr id="32" name="Rounded Rectangle 10">
            <a:extLst>
              <a:ext uri="{FF2B5EF4-FFF2-40B4-BE49-F238E27FC236}">
                <a16:creationId xmlns:a16="http://schemas.microsoft.com/office/drawing/2014/main" id="{859A1C86-8930-4A29-B8EE-D8DFC95A8F7D}"/>
              </a:ext>
            </a:extLst>
          </p:cNvPr>
          <p:cNvSpPr/>
          <p:nvPr/>
        </p:nvSpPr>
        <p:spPr>
          <a:xfrm>
            <a:off x="7166531" y="5730873"/>
            <a:ext cx="1767919"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childhood</a:t>
            </a:r>
          </a:p>
        </p:txBody>
      </p:sp>
      <p:sp>
        <p:nvSpPr>
          <p:cNvPr id="33" name="Rounded Rectangle 10">
            <a:extLst>
              <a:ext uri="{FF2B5EF4-FFF2-40B4-BE49-F238E27FC236}">
                <a16:creationId xmlns:a16="http://schemas.microsoft.com/office/drawing/2014/main" id="{E188AE18-51DE-42A5-B4CD-95637CE96D7E}"/>
              </a:ext>
            </a:extLst>
          </p:cNvPr>
          <p:cNvSpPr/>
          <p:nvPr/>
        </p:nvSpPr>
        <p:spPr>
          <a:xfrm>
            <a:off x="9471711" y="4776664"/>
            <a:ext cx="1291540" cy="555093"/>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health</a:t>
            </a:r>
          </a:p>
        </p:txBody>
      </p:sp>
      <p:sp>
        <p:nvSpPr>
          <p:cNvPr id="34" name="Speech Bubble: Rectangle with Corners Rounded 33">
            <a:extLst>
              <a:ext uri="{FF2B5EF4-FFF2-40B4-BE49-F238E27FC236}">
                <a16:creationId xmlns:a16="http://schemas.microsoft.com/office/drawing/2014/main" id="{3DDD4FD5-52EE-4A92-9ADC-80327136BBEE}"/>
              </a:ext>
            </a:extLst>
          </p:cNvPr>
          <p:cNvSpPr/>
          <p:nvPr/>
        </p:nvSpPr>
        <p:spPr>
          <a:xfrm>
            <a:off x="243351" y="5420343"/>
            <a:ext cx="3991548" cy="803714"/>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words you know to help you translate the nouns.</a:t>
            </a:r>
            <a:endPar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42" y="4828129"/>
            <a:ext cx="731881" cy="746394"/>
          </a:xfrm>
          <a:prstGeom prst="rect">
            <a:avLst/>
          </a:prstGeom>
        </p:spPr>
      </p:pic>
      <p:sp>
        <p:nvSpPr>
          <p:cNvPr id="35" name="TextBox 34">
            <a:extLst>
              <a:ext uri="{FF2B5EF4-FFF2-40B4-BE49-F238E27FC236}">
                <a16:creationId xmlns:a16="http://schemas.microsoft.com/office/drawing/2014/main" id="{0479F046-4824-48CA-99D6-577774567069}"/>
              </a:ext>
            </a:extLst>
          </p:cNvPr>
          <p:cNvSpPr txBox="1"/>
          <p:nvPr/>
        </p:nvSpPr>
        <p:spPr>
          <a:xfrm>
            <a:off x="9490505" y="144515"/>
            <a:ext cx="242235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 patterns &amp; word families</a:t>
            </a:r>
          </a:p>
        </p:txBody>
      </p:sp>
      <p:sp>
        <p:nvSpPr>
          <p:cNvPr id="36" name="Title 3">
            <a:extLst>
              <a:ext uri="{FF2B5EF4-FFF2-40B4-BE49-F238E27FC236}">
                <a16:creationId xmlns:a16="http://schemas.microsoft.com/office/drawing/2014/main" id="{DCCA80A4-1AA0-4269-AAB5-E2048ADA9ECA}"/>
              </a:ext>
            </a:extLst>
          </p:cNvPr>
          <p:cNvSpPr txBox="1">
            <a:spLocks/>
          </p:cNvSpPr>
          <p:nvPr/>
        </p:nvSpPr>
        <p:spPr>
          <a:xfrm>
            <a:off x="366580" y="18458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Auftakt</a:t>
            </a:r>
            <a:endParaRPr lang="en-GB" sz="3600" b="1" dirty="0">
              <a:solidFill>
                <a:schemeClr val="bg1"/>
              </a:solidFill>
            </a:endParaRPr>
          </a:p>
        </p:txBody>
      </p:sp>
    </p:spTree>
    <p:extLst>
      <p:ext uri="{BB962C8B-B14F-4D97-AF65-F5344CB8AC3E}">
        <p14:creationId xmlns:p14="http://schemas.microsoft.com/office/powerpoint/2010/main" val="325476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9" grpId="0" animBg="1"/>
      <p:bldP spid="20" grpId="0" animBg="1"/>
      <p:bldP spid="21" grpId="0" animBg="1"/>
      <p:bldP spid="22" grpId="0" animBg="1"/>
      <p:bldP spid="23" grpId="0" animBg="1"/>
      <p:bldP spid="24" grpId="0" animBg="1"/>
      <p:bldP spid="25" grpId="0" animBg="1"/>
      <p:bldP spid="11"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79999" y="1326461"/>
            <a:ext cx="11778892" cy="830997"/>
          </a:xfrm>
          <a:prstGeom prst="rect">
            <a:avLst/>
          </a:prstGeom>
          <a:noFill/>
        </p:spPr>
        <p:txBody>
          <a:bodyPr wrap="square" rtlCol="0">
            <a:spAutoFit/>
          </a:bodyPr>
          <a:lstStyle/>
          <a:p>
            <a:pPr lvl="0">
              <a:defRPr/>
            </a:pPr>
            <a:r>
              <a:rPr lang="de-DE" sz="2400" dirty="0">
                <a:solidFill>
                  <a:schemeClr val="accent5">
                    <a:lumMod val="50000"/>
                  </a:schemeClr>
                </a:solidFill>
              </a:rPr>
              <a:t>Auf diesem    </a:t>
            </a:r>
            <a:r>
              <a:rPr lang="de-DE" sz="2400" b="1" dirty="0">
                <a:solidFill>
                  <a:schemeClr val="accent5">
                    <a:lumMod val="50000"/>
                  </a:schemeClr>
                </a:solidFill>
              </a:rPr>
              <a:t>Foto </a:t>
            </a:r>
            <a:r>
              <a:rPr lang="de-DE" sz="2400" dirty="0">
                <a:solidFill>
                  <a:schemeClr val="accent5">
                    <a:lumMod val="50000"/>
                  </a:schemeClr>
                </a:solidFill>
              </a:rPr>
              <a:t> sieht man Erich Honecker. Von Mai 1971 bis Oktober 1989 war er Erster Sekretär der Sozialistischen Einheitspartei Deutschlands (SED).</a:t>
            </a:r>
            <a:endParaRPr kumimoji="0" lang="en-US"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057089A7-24C4-4597-B3F2-EBB7B984D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1054" y="2522128"/>
            <a:ext cx="3629891" cy="3629891"/>
          </a:xfrm>
          <a:prstGeom prst="rect">
            <a:avLst/>
          </a:prstGeom>
        </p:spPr>
      </p:pic>
      <p:sp>
        <p:nvSpPr>
          <p:cNvPr id="8" name="TextBox 7">
            <a:extLst>
              <a:ext uri="{FF2B5EF4-FFF2-40B4-BE49-F238E27FC236}">
                <a16:creationId xmlns:a16="http://schemas.microsoft.com/office/drawing/2014/main" id="{C334CDA4-4814-467F-A8CA-7CFDE8AA22C0}"/>
              </a:ext>
            </a:extLst>
          </p:cNvPr>
          <p:cNvSpPr txBox="1"/>
          <p:nvPr/>
        </p:nvSpPr>
        <p:spPr>
          <a:xfrm>
            <a:off x="1916723" y="1339295"/>
            <a:ext cx="1131277"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photo</a:t>
            </a:r>
            <a:r>
              <a:rPr lang="en-GB" sz="2000" dirty="0">
                <a:solidFill>
                  <a:srgbClr val="002060"/>
                </a:solidFill>
              </a:rPr>
              <a:t>]</a:t>
            </a:r>
          </a:p>
        </p:txBody>
      </p:sp>
      <p:sp>
        <p:nvSpPr>
          <p:cNvPr id="9" name="Action Button: Custom 16">
            <a:hlinkClick r:id="" action="ppaction://noaction" highlightClick="1">
              <a:snd r:embed="rId6" name="9.1.1.7 Slide 20.wav"/>
            </a:hlinkClick>
            <a:extLst>
              <a:ext uri="{FF2B5EF4-FFF2-40B4-BE49-F238E27FC236}">
                <a16:creationId xmlns:a16="http://schemas.microsoft.com/office/drawing/2014/main" id="{4A3AA205-1924-4B3D-9389-6DE1840ACD47}"/>
              </a:ext>
            </a:extLst>
          </p:cNvPr>
          <p:cNvSpPr/>
          <p:nvPr/>
        </p:nvSpPr>
        <p:spPr>
          <a:xfrm>
            <a:off x="336410" y="575601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14795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17788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billig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man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fünf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Pfennig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Brötchen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bezahlt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Bananen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extrem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6" name="Picture 5" descr="A picture containing connector&#10;&#10;Description automatically generated">
            <a:extLst>
              <a:ext uri="{FF2B5EF4-FFF2-40B4-BE49-F238E27FC236}">
                <a16:creationId xmlns:a16="http://schemas.microsoft.com/office/drawing/2014/main" id="{C89118C3-CB33-4DCD-9EC1-25ECE6A8F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944" y="2406557"/>
            <a:ext cx="6465947" cy="4157402"/>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1B707C0-AF00-4197-AEC0-74D866237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6998" y="3134959"/>
            <a:ext cx="4536438" cy="2700598"/>
          </a:xfrm>
          <a:prstGeom prst="rect">
            <a:avLst/>
          </a:prstGeom>
        </p:spPr>
      </p:pic>
      <p:pic>
        <p:nvPicPr>
          <p:cNvPr id="12" name="Picture 11" descr="Logo&#10;&#10;Description automatically generated">
            <a:extLst>
              <a:ext uri="{FF2B5EF4-FFF2-40B4-BE49-F238E27FC236}">
                <a16:creationId xmlns:a16="http://schemas.microsoft.com/office/drawing/2014/main" id="{3F376B4C-CFA4-4CEA-8C93-038857F324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109" y="2340400"/>
            <a:ext cx="616527" cy="616527"/>
          </a:xfrm>
          <a:prstGeom prst="rect">
            <a:avLst/>
          </a:prstGeom>
        </p:spPr>
      </p:pic>
      <p:pic>
        <p:nvPicPr>
          <p:cNvPr id="13" name="Picture 12" descr="Logo&#10;&#10;Description automatically generated">
            <a:extLst>
              <a:ext uri="{FF2B5EF4-FFF2-40B4-BE49-F238E27FC236}">
                <a16:creationId xmlns:a16="http://schemas.microsoft.com/office/drawing/2014/main" id="{B0013279-C633-429C-8DF2-01F5822230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127" y="2340400"/>
            <a:ext cx="616527" cy="616527"/>
          </a:xfrm>
          <a:prstGeom prst="rect">
            <a:avLst/>
          </a:prstGeom>
        </p:spPr>
      </p:pic>
      <p:pic>
        <p:nvPicPr>
          <p:cNvPr id="14" name="Picture 13" descr="Logo&#10;&#10;Description automatically generated">
            <a:extLst>
              <a:ext uri="{FF2B5EF4-FFF2-40B4-BE49-F238E27FC236}">
                <a16:creationId xmlns:a16="http://schemas.microsoft.com/office/drawing/2014/main" id="{DC0F0289-E62C-4EE7-ACD5-07B28B6030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9145" y="2352868"/>
            <a:ext cx="616527" cy="616527"/>
          </a:xfrm>
          <a:prstGeom prst="rect">
            <a:avLst/>
          </a:prstGeom>
        </p:spPr>
      </p:pic>
      <p:pic>
        <p:nvPicPr>
          <p:cNvPr id="15" name="Picture 14" descr="Logo&#10;&#10;Description automatically generated">
            <a:extLst>
              <a:ext uri="{FF2B5EF4-FFF2-40B4-BE49-F238E27FC236}">
                <a16:creationId xmlns:a16="http://schemas.microsoft.com/office/drawing/2014/main" id="{C3EC299E-C291-4226-BCF6-20F1CBE719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7163" y="2352868"/>
            <a:ext cx="616527" cy="616527"/>
          </a:xfrm>
          <a:prstGeom prst="rect">
            <a:avLst/>
          </a:prstGeom>
        </p:spPr>
      </p:pic>
      <p:pic>
        <p:nvPicPr>
          <p:cNvPr id="16" name="Picture 15" descr="Logo&#10;&#10;Description automatically generated">
            <a:extLst>
              <a:ext uri="{FF2B5EF4-FFF2-40B4-BE49-F238E27FC236}">
                <a16:creationId xmlns:a16="http://schemas.microsoft.com/office/drawing/2014/main" id="{E88517FB-B49A-4924-81C1-4B917F14A1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2564" y="2322714"/>
            <a:ext cx="616527" cy="616527"/>
          </a:xfrm>
          <a:prstGeom prst="rect">
            <a:avLst/>
          </a:prstGeom>
        </p:spPr>
      </p:pic>
      <p:sp>
        <p:nvSpPr>
          <p:cNvPr id="18" name="TextBox 17">
            <a:extLst>
              <a:ext uri="{FF2B5EF4-FFF2-40B4-BE49-F238E27FC236}">
                <a16:creationId xmlns:a16="http://schemas.microsoft.com/office/drawing/2014/main" id="{B27D1B64-1DDC-497E-A39E-45656BBE4C8E}"/>
              </a:ext>
            </a:extLst>
          </p:cNvPr>
          <p:cNvSpPr txBox="1"/>
          <p:nvPr/>
        </p:nvSpPr>
        <p:spPr>
          <a:xfrm>
            <a:off x="1136997" y="1328137"/>
            <a:ext cx="1250165"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things</a:t>
            </a:r>
            <a:r>
              <a:rPr lang="en-GB" sz="2000" dirty="0">
                <a:solidFill>
                  <a:srgbClr val="002060"/>
                </a:solidFill>
              </a:rPr>
              <a:t>]</a:t>
            </a:r>
          </a:p>
        </p:txBody>
      </p:sp>
      <p:sp>
        <p:nvSpPr>
          <p:cNvPr id="19" name="TextBox 18">
            <a:extLst>
              <a:ext uri="{FF2B5EF4-FFF2-40B4-BE49-F238E27FC236}">
                <a16:creationId xmlns:a16="http://schemas.microsoft.com/office/drawing/2014/main" id="{5C720298-0859-42F5-BE3F-A0B71A46261C}"/>
              </a:ext>
            </a:extLst>
          </p:cNvPr>
          <p:cNvSpPr txBox="1"/>
          <p:nvPr/>
        </p:nvSpPr>
        <p:spPr>
          <a:xfrm>
            <a:off x="2166599" y="1692338"/>
            <a:ext cx="1250165"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paid</a:t>
            </a:r>
            <a:r>
              <a:rPr lang="en-GB" sz="2000" dirty="0">
                <a:solidFill>
                  <a:srgbClr val="002060"/>
                </a:solidFill>
              </a:rPr>
              <a:t>].</a:t>
            </a:r>
          </a:p>
        </p:txBody>
      </p:sp>
      <p:sp>
        <p:nvSpPr>
          <p:cNvPr id="17" name="Action Button: Custom 16">
            <a:hlinkClick r:id="" action="ppaction://noaction" highlightClick="1">
              <a:snd r:embed="rId8" name="9.1.1.7 Slide 21.wav"/>
            </a:hlinkClick>
            <a:extLst>
              <a:ext uri="{FF2B5EF4-FFF2-40B4-BE49-F238E27FC236}">
                <a16:creationId xmlns:a16="http://schemas.microsoft.com/office/drawing/2014/main" id="{F19C3DA8-4001-46D1-9164-947D2A240DC2}"/>
              </a:ext>
            </a:extLst>
          </p:cNvPr>
          <p:cNvSpPr/>
          <p:nvPr/>
        </p:nvSpPr>
        <p:spPr>
          <a:xfrm>
            <a:off x="343372" y="56375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282504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car, truck, yellow, outdoor&#10;&#10;Description automatically generated">
            <a:extLst>
              <a:ext uri="{FF2B5EF4-FFF2-40B4-BE49-F238E27FC236}">
                <a16:creationId xmlns:a16="http://schemas.microsoft.com/office/drawing/2014/main" id="{BF7424C8-01D9-4272-802D-3131D397A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100" y="1078354"/>
            <a:ext cx="9701799" cy="637185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17788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Der Trabant (</a:t>
            </a:r>
            <a:r>
              <a:rPr lang="en-US" sz="2400" dirty="0" err="1">
                <a:solidFill>
                  <a:srgbClr val="4472C4">
                    <a:lumMod val="50000"/>
                  </a:srgbClr>
                </a:solidFill>
                <a:latin typeface="Century Gothic" panose="020F0302020204030204"/>
              </a:rPr>
              <a:t>Trabi</a:t>
            </a:r>
            <a:r>
              <a:rPr lang="en-US" sz="2400" dirty="0">
                <a:solidFill>
                  <a:srgbClr val="4472C4">
                    <a:lumMod val="50000"/>
                  </a:srgbClr>
                </a:solidFill>
                <a:latin typeface="Century Gothic" panose="020F0302020204030204"/>
              </a:rPr>
              <a:t>) war das </a:t>
            </a:r>
            <a:r>
              <a:rPr lang="en-US" sz="2400" dirty="0" err="1">
                <a:solidFill>
                  <a:srgbClr val="4472C4">
                    <a:lumMod val="50000"/>
                  </a:srgbClr>
                </a:solidFill>
                <a:latin typeface="Century Gothic" panose="020F0302020204030204"/>
              </a:rPr>
              <a:t>einzige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Fahrzeug</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für</a:t>
            </a:r>
            <a:r>
              <a:rPr lang="en-US" sz="2400" dirty="0">
                <a:solidFill>
                  <a:srgbClr val="4472C4">
                    <a:lumMod val="50000"/>
                  </a:srgbClr>
                </a:solidFill>
                <a:latin typeface="Century Gothic" panose="020F0302020204030204"/>
              </a:rPr>
              <a:t> die </a:t>
            </a:r>
            <a:r>
              <a:rPr lang="en-US" sz="2400" dirty="0" err="1">
                <a:solidFill>
                  <a:srgbClr val="4472C4">
                    <a:lumMod val="50000"/>
                  </a:srgbClr>
                </a:solidFill>
                <a:latin typeface="Century Gothic" panose="020F0302020204030204"/>
              </a:rPr>
              <a:t>Massen</a:t>
            </a:r>
            <a:r>
              <a:rPr lang="en-US" sz="2400" dirty="0">
                <a:solidFill>
                  <a:srgbClr val="4472C4">
                    <a:lumMod val="50000"/>
                  </a:srgbClr>
                </a:solidFill>
                <a:latin typeface="Century Gothic" panose="020F0302020204030204"/>
              </a:rPr>
              <a:t> in der DDR und er hat </a:t>
            </a:r>
            <a:r>
              <a:rPr lang="en-US" sz="2400" dirty="0" err="1">
                <a:solidFill>
                  <a:srgbClr val="4472C4">
                    <a:lumMod val="50000"/>
                  </a:srgbClr>
                </a:solidFill>
                <a:latin typeface="Century Gothic" panose="020F0302020204030204"/>
              </a:rPr>
              <a:t>heute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Kultstatus</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93F49896-CD30-484E-A9B9-82B9F588D88A}"/>
              </a:ext>
            </a:extLst>
          </p:cNvPr>
          <p:cNvSpPr txBox="1"/>
          <p:nvPr/>
        </p:nvSpPr>
        <p:spPr>
          <a:xfrm>
            <a:off x="4315338" y="1279155"/>
            <a:ext cx="2547747" cy="461665"/>
          </a:xfrm>
          <a:prstGeom prst="rect">
            <a:avLst/>
          </a:prstGeom>
          <a:solidFill>
            <a:schemeClr val="bg1"/>
          </a:solidFill>
        </p:spPr>
        <p:txBody>
          <a:bodyPr wrap="square" rtlCol="0">
            <a:spAutoFit/>
          </a:bodyPr>
          <a:lstStyle/>
          <a:p>
            <a:pPr algn="ctr"/>
            <a:r>
              <a:rPr lang="en-GB" sz="2400" dirty="0">
                <a:solidFill>
                  <a:srgbClr val="002060"/>
                </a:solidFill>
              </a:rPr>
              <a:t>[</a:t>
            </a:r>
            <a:r>
              <a:rPr lang="en-GB" sz="2400" dirty="0">
                <a:solidFill>
                  <a:srgbClr val="DAA520"/>
                </a:solidFill>
              </a:rPr>
              <a:t>only vehicle</a:t>
            </a:r>
            <a:r>
              <a:rPr lang="en-GB" sz="2400" dirty="0">
                <a:solidFill>
                  <a:srgbClr val="002060"/>
                </a:solidFill>
              </a:rPr>
              <a:t>]</a:t>
            </a:r>
          </a:p>
        </p:txBody>
      </p:sp>
      <p:sp>
        <p:nvSpPr>
          <p:cNvPr id="9" name="Action Button: Custom 16">
            <a:hlinkClick r:id="" action="ppaction://noaction" highlightClick="1">
              <a:snd r:embed="rId6" name="9.1.1.7 Slide 22.wav"/>
            </a:hlinkClick>
            <a:extLst>
              <a:ext uri="{FF2B5EF4-FFF2-40B4-BE49-F238E27FC236}">
                <a16:creationId xmlns:a16="http://schemas.microsoft.com/office/drawing/2014/main" id="{FDE98681-9BE1-4B48-8F5E-43B4722CF396}"/>
              </a:ext>
            </a:extLst>
          </p:cNvPr>
          <p:cNvSpPr/>
          <p:nvPr/>
        </p:nvSpPr>
        <p:spPr>
          <a:xfrm>
            <a:off x="316550" y="567083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4407" y="1272700"/>
            <a:ext cx="117788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Bis 1978 gab es in der DDR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Jeansstoff</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hat man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Jeanshosen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getragen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zum</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Beispiel</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braun</a:t>
            </a:r>
            <a:r>
              <a:rPr lang="en-US" sz="2400" dirty="0">
                <a:solidFill>
                  <a:srgbClr val="4472C4">
                    <a:lumMod val="50000"/>
                  </a:srgbClr>
                </a:solidFill>
                <a:latin typeface="Century Gothic" panose="020F0302020204030204"/>
              </a:rPr>
              <a:t>, rot, </a:t>
            </a:r>
            <a:r>
              <a:rPr lang="en-US" sz="2400" dirty="0" err="1">
                <a:solidFill>
                  <a:srgbClr val="4472C4">
                    <a:lumMod val="50000"/>
                  </a:srgbClr>
                </a:solidFill>
                <a:latin typeface="Century Gothic" panose="020F0302020204030204"/>
              </a:rPr>
              <a:t>gelb</a:t>
            </a:r>
            <a:r>
              <a:rPr lang="en-US" sz="2400" dirty="0">
                <a:solidFill>
                  <a:srgbClr val="4472C4">
                    <a:lumMod val="50000"/>
                  </a:srgbClr>
                </a:solidFill>
                <a:latin typeface="Century Gothic" panose="020F0302020204030204"/>
              </a:rPr>
              <a:t> und </a:t>
            </a:r>
            <a:r>
              <a:rPr lang="en-US" sz="2400" dirty="0" err="1">
                <a:solidFill>
                  <a:srgbClr val="4472C4">
                    <a:lumMod val="50000"/>
                  </a:srgbClr>
                </a:solidFill>
                <a:latin typeface="Century Gothic" panose="020F0302020204030204"/>
              </a:rPr>
              <a:t>weiß</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descr="A picture containing text, sign, display&#10;&#10;Description automatically generated">
            <a:extLst>
              <a:ext uri="{FF2B5EF4-FFF2-40B4-BE49-F238E27FC236}">
                <a16:creationId xmlns:a16="http://schemas.microsoft.com/office/drawing/2014/main" id="{5B9C1A03-285D-44CB-95DA-EA548F6AEA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3544" y="2069260"/>
            <a:ext cx="2185422" cy="416270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56DEB90-A6F0-4412-AB6F-249D1D4741E4}"/>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77290" y="2475728"/>
            <a:ext cx="2163548" cy="325422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8167723-E601-4206-B886-5F3706746BD1}"/>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274488" y="2438592"/>
            <a:ext cx="2163548" cy="325422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14B7D00-FC23-4BE1-8372-2CA3D6C61963}"/>
              </a:ext>
            </a:extLst>
          </p:cNvPr>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296774" y="2457160"/>
            <a:ext cx="2163548" cy="325422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ED6261F3-AB22-4088-B44D-94D80A2B21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9060" y="2438592"/>
            <a:ext cx="2163548" cy="3254220"/>
          </a:xfrm>
          <a:prstGeom prst="rect">
            <a:avLst/>
          </a:prstGeom>
        </p:spPr>
      </p:pic>
      <p:pic>
        <p:nvPicPr>
          <p:cNvPr id="14" name="Picture 6" descr="Cross, Delete, Remove, Cancel, Abort, Red, Reject, Tick">
            <a:extLst>
              <a:ext uri="{FF2B5EF4-FFF2-40B4-BE49-F238E27FC236}">
                <a16:creationId xmlns:a16="http://schemas.microsoft.com/office/drawing/2014/main" id="{3595AFC4-E1EC-4847-A276-3B69FC78B3A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0173" y="4372988"/>
            <a:ext cx="2402087" cy="16314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C7F6E51-252D-495E-9F39-E64F9ACB2F24}"/>
              </a:ext>
            </a:extLst>
          </p:cNvPr>
          <p:cNvSpPr txBox="1"/>
          <p:nvPr/>
        </p:nvSpPr>
        <p:spPr>
          <a:xfrm>
            <a:off x="7741932" y="1298960"/>
            <a:ext cx="2187615"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jeans material</a:t>
            </a:r>
            <a:r>
              <a:rPr lang="en-GB" sz="2000" dirty="0">
                <a:solidFill>
                  <a:srgbClr val="002060"/>
                </a:solidFill>
              </a:rPr>
              <a:t>].</a:t>
            </a:r>
          </a:p>
        </p:txBody>
      </p:sp>
      <p:sp>
        <p:nvSpPr>
          <p:cNvPr id="16" name="TextBox 15">
            <a:extLst>
              <a:ext uri="{FF2B5EF4-FFF2-40B4-BE49-F238E27FC236}">
                <a16:creationId xmlns:a16="http://schemas.microsoft.com/office/drawing/2014/main" id="{368BAC7F-1609-4943-AD34-AE8A39B169FE}"/>
              </a:ext>
            </a:extLst>
          </p:cNvPr>
          <p:cNvSpPr txBox="1"/>
          <p:nvPr/>
        </p:nvSpPr>
        <p:spPr>
          <a:xfrm>
            <a:off x="1072956" y="1712871"/>
            <a:ext cx="1584452"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coloured</a:t>
            </a:r>
            <a:r>
              <a:rPr lang="en-GB" sz="2000" dirty="0">
                <a:solidFill>
                  <a:srgbClr val="002060"/>
                </a:solidFill>
              </a:rPr>
              <a:t>]</a:t>
            </a:r>
          </a:p>
        </p:txBody>
      </p:sp>
      <p:sp>
        <p:nvSpPr>
          <p:cNvPr id="17" name="TextBox 16">
            <a:extLst>
              <a:ext uri="{FF2B5EF4-FFF2-40B4-BE49-F238E27FC236}">
                <a16:creationId xmlns:a16="http://schemas.microsoft.com/office/drawing/2014/main" id="{EED6AD91-ED6B-4EFC-9B81-E424F14882AE}"/>
              </a:ext>
            </a:extLst>
          </p:cNvPr>
          <p:cNvSpPr txBox="1"/>
          <p:nvPr/>
        </p:nvSpPr>
        <p:spPr>
          <a:xfrm>
            <a:off x="10965351" y="1696929"/>
            <a:ext cx="1099595"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white</a:t>
            </a:r>
            <a:r>
              <a:rPr lang="en-GB" sz="2000" dirty="0">
                <a:solidFill>
                  <a:srgbClr val="002060"/>
                </a:solidFill>
              </a:rPr>
              <a:t>].</a:t>
            </a:r>
          </a:p>
        </p:txBody>
      </p:sp>
      <p:sp>
        <p:nvSpPr>
          <p:cNvPr id="18" name="Action Button: Custom 16">
            <a:hlinkClick r:id="" action="ppaction://noaction" highlightClick="1">
              <a:snd r:embed="rId8" name="9.1.1.7 Slide 23.wav"/>
            </a:hlinkClick>
            <a:extLst>
              <a:ext uri="{FF2B5EF4-FFF2-40B4-BE49-F238E27FC236}">
                <a16:creationId xmlns:a16="http://schemas.microsoft.com/office/drawing/2014/main" id="{5B49DB50-EF74-4AE8-AFEC-7805C7DD833D}"/>
              </a:ext>
            </a:extLst>
          </p:cNvPr>
          <p:cNvSpPr/>
          <p:nvPr/>
        </p:nvSpPr>
        <p:spPr>
          <a:xfrm>
            <a:off x="206552" y="572994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29048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50207" y="1243072"/>
            <a:ext cx="11246457" cy="830997"/>
          </a:xfrm>
          <a:prstGeom prst="rect">
            <a:avLst/>
          </a:prstGeom>
          <a:noFill/>
        </p:spPr>
        <p:txBody>
          <a:bodyPr wrap="square" rtlCol="0">
            <a:spAutoFit/>
          </a:bodyPr>
          <a:lstStyle/>
          <a:p>
            <a:pPr lvl="0">
              <a:defRPr/>
            </a:pPr>
            <a:r>
              <a:rPr lang="de-DE" sz="2400" dirty="0">
                <a:solidFill>
                  <a:srgbClr val="002060"/>
                </a:solidFill>
              </a:rPr>
              <a:t>Eine große Mauer* (3,60 Meter </a:t>
            </a:r>
            <a:r>
              <a:rPr lang="de-DE" sz="2400" b="1" dirty="0">
                <a:solidFill>
                  <a:srgbClr val="002060"/>
                </a:solidFill>
              </a:rPr>
              <a:t>hoch</a:t>
            </a:r>
            <a:r>
              <a:rPr lang="de-DE" sz="2400" dirty="0">
                <a:solidFill>
                  <a:srgbClr val="002060"/>
                </a:solidFill>
              </a:rPr>
              <a:t>)    hat 1961 Berlin in zwei geteilt. </a:t>
            </a:r>
            <a:r>
              <a:rPr lang="en-GB" sz="2400" dirty="0" err="1">
                <a:solidFill>
                  <a:srgbClr val="002060"/>
                </a:solidFill>
              </a:rPr>
              <a:t>Künstler</a:t>
            </a:r>
            <a:r>
              <a:rPr lang="en-GB" sz="2400" dirty="0">
                <a:solidFill>
                  <a:srgbClr val="002060"/>
                </a:solidFill>
              </a:rPr>
              <a:t> </a:t>
            </a:r>
            <a:r>
              <a:rPr lang="en-GB" sz="2400" dirty="0" err="1">
                <a:solidFill>
                  <a:srgbClr val="002060"/>
                </a:solidFill>
              </a:rPr>
              <a:t>haben</a:t>
            </a:r>
            <a:r>
              <a:rPr lang="en-GB" sz="2400" dirty="0">
                <a:solidFill>
                  <a:srgbClr val="002060"/>
                </a:solidFill>
              </a:rPr>
              <a:t> 1980 </a:t>
            </a:r>
            <a:r>
              <a:rPr lang="en-GB" sz="2400" b="1" dirty="0" err="1">
                <a:solidFill>
                  <a:srgbClr val="002060"/>
                </a:solidFill>
              </a:rPr>
              <a:t>begonnen</a:t>
            </a:r>
            <a:r>
              <a:rPr lang="en-GB" sz="2400" dirty="0">
                <a:solidFill>
                  <a:srgbClr val="002060"/>
                </a:solidFill>
              </a:rPr>
              <a:t>, an der </a:t>
            </a:r>
            <a:r>
              <a:rPr lang="en-GB" sz="2400" dirty="0" err="1">
                <a:solidFill>
                  <a:srgbClr val="002060"/>
                </a:solidFill>
              </a:rPr>
              <a:t>Westseite</a:t>
            </a:r>
            <a:r>
              <a:rPr lang="en-GB" sz="2400" dirty="0">
                <a:solidFill>
                  <a:srgbClr val="002060"/>
                </a:solidFill>
              </a:rPr>
              <a:t> Graffiti </a:t>
            </a:r>
            <a:r>
              <a:rPr lang="en-GB" sz="2400" dirty="0" err="1">
                <a:solidFill>
                  <a:srgbClr val="002060"/>
                </a:solidFill>
              </a:rPr>
              <a:t>zu</a:t>
            </a:r>
            <a:r>
              <a:rPr lang="en-GB" sz="2400" dirty="0">
                <a:solidFill>
                  <a:srgbClr val="002060"/>
                </a:solidFill>
              </a:rPr>
              <a:t> </a:t>
            </a:r>
            <a:r>
              <a:rPr lang="en-GB" sz="2400" dirty="0" err="1">
                <a:solidFill>
                  <a:srgbClr val="002060"/>
                </a:solidFill>
              </a:rPr>
              <a:t>malen</a:t>
            </a:r>
            <a:r>
              <a:rPr lang="en-GB" sz="2400" dirty="0">
                <a:solidFill>
                  <a:srgbClr val="002060"/>
                </a:solidFill>
              </a:rPr>
              <a:t>.</a:t>
            </a:r>
            <a:r>
              <a:rPr lang="de-DE" sz="2400" dirty="0">
                <a:solidFill>
                  <a:srgbClr val="002060"/>
                </a:solidFill>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2" name="Picture 11" descr="A picture containing graffiti, outdoor, colorful, painted&#10;&#10;Description automatically generated">
            <a:extLst>
              <a:ext uri="{FF2B5EF4-FFF2-40B4-BE49-F238E27FC236}">
                <a16:creationId xmlns:a16="http://schemas.microsoft.com/office/drawing/2014/main" id="{B9C649B3-6EFE-466E-B209-A763F51A32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65924"/>
            <a:ext cx="5403536" cy="3574214"/>
          </a:xfrm>
          <a:prstGeom prst="rect">
            <a:avLst/>
          </a:prstGeom>
        </p:spPr>
      </p:pic>
      <p:pic>
        <p:nvPicPr>
          <p:cNvPr id="8" name="Picture 7" descr="Diagram&#10;&#10;Description automatically generated">
            <a:extLst>
              <a:ext uri="{FF2B5EF4-FFF2-40B4-BE49-F238E27FC236}">
                <a16:creationId xmlns:a16="http://schemas.microsoft.com/office/drawing/2014/main" id="{31FF7F07-3D78-4332-BA83-1D93F0A9D51F}"/>
              </a:ext>
            </a:extLst>
          </p:cNvPr>
          <p:cNvPicPr>
            <a:picLocks noChangeAspect="1"/>
          </p:cNvPicPr>
          <p:nvPr/>
        </p:nvPicPr>
        <p:blipFill rotWithShape="1">
          <a:blip r:embed="rId6" cstate="print">
            <a:clrChange>
              <a:clrFrom>
                <a:srgbClr val="FCFCFC"/>
              </a:clrFrom>
              <a:clrTo>
                <a:srgbClr val="FCFCFC">
                  <a:alpha val="0"/>
                </a:srgbClr>
              </a:clrTo>
            </a:clrChange>
            <a:extLst>
              <a:ext uri="{28A0092B-C50C-407E-A947-70E740481C1C}">
                <a14:useLocalDpi xmlns:a14="http://schemas.microsoft.com/office/drawing/2010/main" val="0"/>
              </a:ext>
            </a:extLst>
          </a:blip>
          <a:srcRect t="26993"/>
          <a:stretch/>
        </p:blipFill>
        <p:spPr>
          <a:xfrm>
            <a:off x="4500377" y="3545509"/>
            <a:ext cx="7872957" cy="3322960"/>
          </a:xfrm>
          <a:prstGeom prst="rect">
            <a:avLst/>
          </a:prstGeom>
        </p:spPr>
      </p:pic>
      <p:sp>
        <p:nvSpPr>
          <p:cNvPr id="14" name="TextBox 13">
            <a:extLst>
              <a:ext uri="{FF2B5EF4-FFF2-40B4-BE49-F238E27FC236}">
                <a16:creationId xmlns:a16="http://schemas.microsoft.com/office/drawing/2014/main" id="{F5235711-073E-4A48-8A90-906A587CEE10}"/>
              </a:ext>
            </a:extLst>
          </p:cNvPr>
          <p:cNvSpPr txBox="1"/>
          <p:nvPr/>
        </p:nvSpPr>
        <p:spPr>
          <a:xfrm>
            <a:off x="4662983" y="1216500"/>
            <a:ext cx="1215342" cy="461665"/>
          </a:xfrm>
          <a:prstGeom prst="rect">
            <a:avLst/>
          </a:prstGeom>
          <a:solidFill>
            <a:schemeClr val="bg1"/>
          </a:solidFill>
        </p:spPr>
        <p:txBody>
          <a:bodyPr wrap="square" rtlCol="0">
            <a:spAutoFit/>
          </a:bodyPr>
          <a:lstStyle/>
          <a:p>
            <a:pPr algn="ctr"/>
            <a:r>
              <a:rPr lang="en-GB" sz="2400" dirty="0">
                <a:solidFill>
                  <a:srgbClr val="002060"/>
                </a:solidFill>
              </a:rPr>
              <a:t>[</a:t>
            </a:r>
            <a:r>
              <a:rPr lang="en-GB" sz="2400" dirty="0">
                <a:solidFill>
                  <a:srgbClr val="DAA520"/>
                </a:solidFill>
              </a:rPr>
              <a:t>high</a:t>
            </a:r>
            <a:r>
              <a:rPr lang="en-GB" sz="2400" dirty="0">
                <a:solidFill>
                  <a:srgbClr val="002060"/>
                </a:solidFill>
              </a:rPr>
              <a:t>])</a:t>
            </a:r>
          </a:p>
        </p:txBody>
      </p:sp>
      <p:sp>
        <p:nvSpPr>
          <p:cNvPr id="17" name="TextBox 16">
            <a:extLst>
              <a:ext uri="{FF2B5EF4-FFF2-40B4-BE49-F238E27FC236}">
                <a16:creationId xmlns:a16="http://schemas.microsoft.com/office/drawing/2014/main" id="{9C1029F4-E584-4655-8072-7AB02F9214BD}"/>
              </a:ext>
            </a:extLst>
          </p:cNvPr>
          <p:cNvSpPr txBox="1"/>
          <p:nvPr/>
        </p:nvSpPr>
        <p:spPr>
          <a:xfrm>
            <a:off x="3162574" y="1606760"/>
            <a:ext cx="1695413" cy="461665"/>
          </a:xfrm>
          <a:prstGeom prst="rect">
            <a:avLst/>
          </a:prstGeom>
          <a:solidFill>
            <a:schemeClr val="bg1"/>
          </a:solidFill>
        </p:spPr>
        <p:txBody>
          <a:bodyPr wrap="square" rtlCol="0">
            <a:spAutoFit/>
          </a:bodyPr>
          <a:lstStyle/>
          <a:p>
            <a:pPr algn="ctr"/>
            <a:r>
              <a:rPr lang="en-GB" sz="2400" dirty="0">
                <a:solidFill>
                  <a:srgbClr val="115076"/>
                </a:solidFill>
              </a:rPr>
              <a:t>[</a:t>
            </a:r>
            <a:r>
              <a:rPr lang="en-GB" sz="2400" dirty="0">
                <a:solidFill>
                  <a:srgbClr val="DAA520"/>
                </a:solidFill>
              </a:rPr>
              <a:t>started</a:t>
            </a:r>
            <a:r>
              <a:rPr lang="en-GB" sz="2400" dirty="0">
                <a:solidFill>
                  <a:srgbClr val="002060"/>
                </a:solidFill>
              </a:rPr>
              <a:t>],</a:t>
            </a:r>
          </a:p>
        </p:txBody>
      </p:sp>
      <p:sp>
        <p:nvSpPr>
          <p:cNvPr id="18" name="Speech Bubble: Rectangle with Corners Rounded 17">
            <a:extLst>
              <a:ext uri="{FF2B5EF4-FFF2-40B4-BE49-F238E27FC236}">
                <a16:creationId xmlns:a16="http://schemas.microsoft.com/office/drawing/2014/main" id="{6B84AE8F-52F8-406D-B99F-0474D0CBBA21}"/>
              </a:ext>
            </a:extLst>
          </p:cNvPr>
          <p:cNvSpPr/>
          <p:nvPr/>
        </p:nvSpPr>
        <p:spPr>
          <a:xfrm>
            <a:off x="9307610" y="825100"/>
            <a:ext cx="2651281" cy="417972"/>
          </a:xfrm>
          <a:prstGeom prst="wedgeRoundRectCallout">
            <a:avLst>
              <a:gd name="adj1" fmla="val -16942"/>
              <a:gd name="adj2" fmla="val -4505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lang="en-GB" sz="2000" dirty="0">
                <a:solidFill>
                  <a:prstClr val="white"/>
                </a:solidFill>
              </a:rPr>
              <a:t>Mauer – wall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Action Button: Custom 16">
            <a:hlinkClick r:id="" action="ppaction://noaction" highlightClick="1">
              <a:snd r:embed="rId7" name="9.1.1.7 Slide 24.wav"/>
            </a:hlinkClick>
            <a:extLst>
              <a:ext uri="{FF2B5EF4-FFF2-40B4-BE49-F238E27FC236}">
                <a16:creationId xmlns:a16="http://schemas.microsoft.com/office/drawing/2014/main" id="{048CBE65-1EF4-48E9-A061-981A12D7E276}"/>
              </a:ext>
            </a:extLst>
          </p:cNvPr>
          <p:cNvSpPr/>
          <p:nvPr/>
        </p:nvSpPr>
        <p:spPr>
          <a:xfrm>
            <a:off x="257904" y="57441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9571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79999" y="1181685"/>
            <a:ext cx="11778892" cy="830997"/>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Es war </a:t>
            </a:r>
            <a:r>
              <a:rPr lang="en-US" sz="2400" dirty="0" err="1">
                <a:solidFill>
                  <a:srgbClr val="4472C4">
                    <a:lumMod val="50000"/>
                  </a:srgbClr>
                </a:solidFill>
                <a:latin typeface="Century Gothic" panose="020F0302020204030204"/>
              </a:rPr>
              <a:t>nicht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einfach</a:t>
            </a:r>
            <a:r>
              <a:rPr lang="en-US" sz="2400" dirty="0">
                <a:solidFill>
                  <a:srgbClr val="4472C4">
                    <a:lumMod val="50000"/>
                  </a:srgbClr>
                </a:solidFill>
                <a:latin typeface="Century Gothic" panose="020F0302020204030204"/>
              </a:rPr>
              <a:t>, die DDR </a:t>
            </a:r>
            <a:r>
              <a:rPr lang="en-US" sz="2400" dirty="0" err="1">
                <a:solidFill>
                  <a:srgbClr val="4472C4">
                    <a:lumMod val="50000"/>
                  </a:srgbClr>
                </a:solidFill>
                <a:latin typeface="Century Gothic" panose="020F0302020204030204"/>
              </a:rPr>
              <a:t>zu</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verlassen</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Es gab </a:t>
            </a:r>
            <a:r>
              <a:rPr lang="en-US" sz="2400" dirty="0" err="1">
                <a:solidFill>
                  <a:srgbClr val="4472C4">
                    <a:lumMod val="50000"/>
                  </a:srgbClr>
                </a:solidFill>
                <a:latin typeface="Century Gothic" panose="020F0302020204030204"/>
              </a:rPr>
              <a:t>sehr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wenig</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Reise</a:t>
            </a:r>
            <a:r>
              <a:rPr lang="en-US" sz="2400" b="1" dirty="0" err="1">
                <a:solidFill>
                  <a:srgbClr val="4472C4">
                    <a:lumMod val="50000"/>
                  </a:srgbClr>
                </a:solidFill>
                <a:latin typeface="Century Gothic" panose="020F0302020204030204"/>
              </a:rPr>
              <a:t>freiheit</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Wohin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man also in </a:t>
            </a:r>
            <a:r>
              <a:rPr lang="en-US" sz="2400" dirty="0" err="1">
                <a:solidFill>
                  <a:srgbClr val="4472C4">
                    <a:lumMod val="50000"/>
                  </a:srgbClr>
                </a:solidFill>
                <a:latin typeface="Century Gothic" panose="020F0302020204030204"/>
              </a:rPr>
              <a:t>Urlaub</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gefahren</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38B5E007-00E6-466D-B019-CF0FE9C40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888" y="2726880"/>
            <a:ext cx="2302422" cy="3303923"/>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62731B33-E934-4799-9E78-AF67C668C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726" y="2744048"/>
            <a:ext cx="2702818" cy="3499265"/>
          </a:xfrm>
          <a:prstGeom prst="rect">
            <a:avLst/>
          </a:prstGeom>
        </p:spPr>
      </p:pic>
      <p:pic>
        <p:nvPicPr>
          <p:cNvPr id="11" name="Picture 6" descr="Cross, Delete, Remove, Cancel, Abort, Red, Reject, Tick">
            <a:extLst>
              <a:ext uri="{FF2B5EF4-FFF2-40B4-BE49-F238E27FC236}">
                <a16:creationId xmlns:a16="http://schemas.microsoft.com/office/drawing/2014/main" id="{BF61F1DE-8529-4955-BB74-F29D1025F3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2392" y="4226753"/>
            <a:ext cx="2402087" cy="163141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5E793EB9-6EA4-44D1-9289-EDE7A27AD714}"/>
              </a:ext>
            </a:extLst>
          </p:cNvPr>
          <p:cNvSpPr/>
          <p:nvPr/>
        </p:nvSpPr>
        <p:spPr>
          <a:xfrm>
            <a:off x="5050035" y="1277328"/>
            <a:ext cx="1474590" cy="279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dirty="0">
                <a:solidFill>
                  <a:srgbClr val="DAA520"/>
                </a:solidFill>
              </a:rPr>
              <a:t>leave</a:t>
            </a:r>
            <a:r>
              <a:rPr lang="en-GB" sz="2400" dirty="0">
                <a:solidFill>
                  <a:srgbClr val="002060"/>
                </a:solidFill>
              </a:rPr>
              <a:t>].</a:t>
            </a:r>
          </a:p>
        </p:txBody>
      </p:sp>
      <p:sp>
        <p:nvSpPr>
          <p:cNvPr id="13" name="Rectangle: Rounded Corners 12">
            <a:extLst>
              <a:ext uri="{FF2B5EF4-FFF2-40B4-BE49-F238E27FC236}">
                <a16:creationId xmlns:a16="http://schemas.microsoft.com/office/drawing/2014/main" id="{438133AF-67B9-4782-AC80-B9320C875ECF}"/>
              </a:ext>
            </a:extLst>
          </p:cNvPr>
          <p:cNvSpPr/>
          <p:nvPr/>
        </p:nvSpPr>
        <p:spPr>
          <a:xfrm>
            <a:off x="88390" y="1603617"/>
            <a:ext cx="1488941" cy="3368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dirty="0">
                <a:solidFill>
                  <a:srgbClr val="DAA520"/>
                </a:solidFill>
              </a:rPr>
              <a:t>Where</a:t>
            </a:r>
            <a:r>
              <a:rPr lang="en-GB" sz="2400" dirty="0">
                <a:solidFill>
                  <a:srgbClr val="002060"/>
                </a:solidFill>
              </a:rPr>
              <a:t>]</a:t>
            </a:r>
          </a:p>
        </p:txBody>
      </p:sp>
      <p:sp>
        <p:nvSpPr>
          <p:cNvPr id="14" name="Rectangle: Rounded Corners 13">
            <a:extLst>
              <a:ext uri="{FF2B5EF4-FFF2-40B4-BE49-F238E27FC236}">
                <a16:creationId xmlns:a16="http://schemas.microsoft.com/office/drawing/2014/main" id="{10AF0224-77BB-467C-8292-7C5393E83145}"/>
              </a:ext>
            </a:extLst>
          </p:cNvPr>
          <p:cNvSpPr/>
          <p:nvPr/>
        </p:nvSpPr>
        <p:spPr>
          <a:xfrm>
            <a:off x="10122207" y="1248785"/>
            <a:ext cx="1836684" cy="3368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r>
              <a:rPr lang="en-GB" sz="2400" dirty="0">
                <a:solidFill>
                  <a:srgbClr val="DAA520"/>
                </a:solidFill>
              </a:rPr>
              <a:t>freedom</a:t>
            </a:r>
            <a:r>
              <a:rPr lang="en-GB" sz="2400" dirty="0">
                <a:solidFill>
                  <a:srgbClr val="002060"/>
                </a:solidFill>
              </a:rPr>
              <a:t>].</a:t>
            </a:r>
          </a:p>
        </p:txBody>
      </p:sp>
      <p:sp>
        <p:nvSpPr>
          <p:cNvPr id="15" name="Action Button: Custom 16">
            <a:hlinkClick r:id="" action="ppaction://noaction" highlightClick="1">
              <a:snd r:embed="rId8" name="9.1.1.7 Slide 25.wav"/>
            </a:hlinkClick>
            <a:extLst>
              <a:ext uri="{FF2B5EF4-FFF2-40B4-BE49-F238E27FC236}">
                <a16:creationId xmlns:a16="http://schemas.microsoft.com/office/drawing/2014/main" id="{5E223264-E302-41CC-9191-E8FBFB5A79FD}"/>
              </a:ext>
            </a:extLst>
          </p:cNvPr>
          <p:cNvSpPr/>
          <p:nvPr/>
        </p:nvSpPr>
        <p:spPr>
          <a:xfrm>
            <a:off x="232324" y="56940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141640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63544" y="247046"/>
            <a:ext cx="2295347" cy="41797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79999" y="1163991"/>
            <a:ext cx="11778892" cy="1200329"/>
          </a:xfrm>
          <a:prstGeom prst="rect">
            <a:avLst/>
          </a:prstGeom>
          <a:noFill/>
        </p:spPr>
        <p:txBody>
          <a:bodyPr wrap="square" rtlCol="0">
            <a:spAutoFit/>
          </a:bodyPr>
          <a:lstStyle/>
          <a:p>
            <a:pPr lvl="0">
              <a:defRPr/>
            </a:pPr>
            <a:r>
              <a:rPr lang="de-DE" sz="2400" dirty="0">
                <a:solidFill>
                  <a:srgbClr val="4472C4">
                    <a:lumMod val="50000"/>
                  </a:srgbClr>
                </a:solidFill>
              </a:rPr>
              <a:t>Es war aber möglich, ins       Nachbarland      Polen zu reisen. Auf dem Foto sieht man      hinten     den Himmel und die Sonne, und      vorne     die polnische Küste.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8E48C897-9555-4AB5-A65B-1A8077D072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6219" y="2617151"/>
            <a:ext cx="6447325" cy="3626621"/>
          </a:xfrm>
          <a:prstGeom prst="rect">
            <a:avLst/>
          </a:prstGeom>
        </p:spPr>
      </p:pic>
      <p:sp>
        <p:nvSpPr>
          <p:cNvPr id="2" name="Rectangle 1">
            <a:extLst>
              <a:ext uri="{FF2B5EF4-FFF2-40B4-BE49-F238E27FC236}">
                <a16:creationId xmlns:a16="http://schemas.microsoft.com/office/drawing/2014/main" id="{CECBAC18-B4A0-49FE-B0DF-779BB81A9499}"/>
              </a:ext>
            </a:extLst>
          </p:cNvPr>
          <p:cNvSpPr/>
          <p:nvPr/>
        </p:nvSpPr>
        <p:spPr>
          <a:xfrm>
            <a:off x="6522941" y="5782107"/>
            <a:ext cx="3140603" cy="461665"/>
          </a:xfrm>
          <a:prstGeom prst="rect">
            <a:avLst/>
          </a:prstGeom>
        </p:spPr>
        <p:txBody>
          <a:bodyPr wrap="none">
            <a:spAutoFit/>
          </a:bodyPr>
          <a:lstStyle/>
          <a:p>
            <a:r>
              <a:rPr lang="en-GB" sz="2400" dirty="0" err="1">
                <a:solidFill>
                  <a:schemeClr val="bg1"/>
                </a:solidFill>
              </a:rPr>
              <a:t>Międzyzdroje</a:t>
            </a:r>
            <a:r>
              <a:rPr lang="en-GB" sz="2400" dirty="0">
                <a:solidFill>
                  <a:schemeClr val="bg1"/>
                </a:solidFill>
              </a:rPr>
              <a:t>, </a:t>
            </a:r>
            <a:r>
              <a:rPr lang="en-GB" sz="2400" dirty="0" err="1">
                <a:solidFill>
                  <a:schemeClr val="bg1"/>
                </a:solidFill>
              </a:rPr>
              <a:t>Polen</a:t>
            </a:r>
            <a:endParaRPr lang="en-GB" sz="2400" dirty="0">
              <a:solidFill>
                <a:schemeClr val="bg1"/>
              </a:solidFill>
            </a:endParaRPr>
          </a:p>
        </p:txBody>
      </p:sp>
      <p:sp>
        <p:nvSpPr>
          <p:cNvPr id="12" name="TextBox 11">
            <a:extLst>
              <a:ext uri="{FF2B5EF4-FFF2-40B4-BE49-F238E27FC236}">
                <a16:creationId xmlns:a16="http://schemas.microsoft.com/office/drawing/2014/main" id="{ECFC764A-7D2A-4C7D-8331-331A1C7BB961}"/>
              </a:ext>
            </a:extLst>
          </p:cNvPr>
          <p:cNvSpPr txBox="1"/>
          <p:nvPr/>
        </p:nvSpPr>
        <p:spPr>
          <a:xfrm>
            <a:off x="3814155" y="1152324"/>
            <a:ext cx="3059663"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neighbouring country</a:t>
            </a:r>
            <a:r>
              <a:rPr lang="en-GB" sz="2000" dirty="0">
                <a:solidFill>
                  <a:srgbClr val="002060"/>
                </a:solidFill>
              </a:rPr>
              <a:t>]</a:t>
            </a:r>
          </a:p>
        </p:txBody>
      </p:sp>
      <p:sp>
        <p:nvSpPr>
          <p:cNvPr id="13" name="TextBox 12">
            <a:extLst>
              <a:ext uri="{FF2B5EF4-FFF2-40B4-BE49-F238E27FC236}">
                <a16:creationId xmlns:a16="http://schemas.microsoft.com/office/drawing/2014/main" id="{80D6C5EF-0FF4-41BC-9E78-FCB8EF4B0D45}"/>
              </a:ext>
            </a:extLst>
          </p:cNvPr>
          <p:cNvSpPr txBox="1"/>
          <p:nvPr/>
        </p:nvSpPr>
        <p:spPr>
          <a:xfrm>
            <a:off x="1701478" y="1564100"/>
            <a:ext cx="1840375"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at the back</a:t>
            </a:r>
            <a:r>
              <a:rPr lang="en-GB" sz="2000" dirty="0">
                <a:solidFill>
                  <a:srgbClr val="002060"/>
                </a:solidFill>
              </a:rPr>
              <a:t>]</a:t>
            </a:r>
          </a:p>
        </p:txBody>
      </p:sp>
      <p:sp>
        <p:nvSpPr>
          <p:cNvPr id="14" name="TextBox 13">
            <a:extLst>
              <a:ext uri="{FF2B5EF4-FFF2-40B4-BE49-F238E27FC236}">
                <a16:creationId xmlns:a16="http://schemas.microsoft.com/office/drawing/2014/main" id="{16831C06-3BFB-47B7-A1CD-1925E9DD3C9D}"/>
              </a:ext>
            </a:extLst>
          </p:cNvPr>
          <p:cNvSpPr txBox="1"/>
          <p:nvPr/>
        </p:nvSpPr>
        <p:spPr>
          <a:xfrm>
            <a:off x="4155310" y="1564100"/>
            <a:ext cx="1188677"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sky</a:t>
            </a:r>
            <a:r>
              <a:rPr lang="en-GB" sz="2000" dirty="0">
                <a:solidFill>
                  <a:srgbClr val="002060"/>
                </a:solidFill>
              </a:rPr>
              <a:t>]</a:t>
            </a:r>
          </a:p>
        </p:txBody>
      </p:sp>
      <p:sp>
        <p:nvSpPr>
          <p:cNvPr id="15" name="TextBox 14">
            <a:extLst>
              <a:ext uri="{FF2B5EF4-FFF2-40B4-BE49-F238E27FC236}">
                <a16:creationId xmlns:a16="http://schemas.microsoft.com/office/drawing/2014/main" id="{EA262A1F-1590-4FC6-8C5C-46493E896D2C}"/>
              </a:ext>
            </a:extLst>
          </p:cNvPr>
          <p:cNvSpPr txBox="1"/>
          <p:nvPr/>
        </p:nvSpPr>
        <p:spPr>
          <a:xfrm>
            <a:off x="8339618" y="1581648"/>
            <a:ext cx="1733664"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at the front</a:t>
            </a:r>
            <a:r>
              <a:rPr lang="en-GB" sz="2000" dirty="0">
                <a:solidFill>
                  <a:srgbClr val="002060"/>
                </a:solidFill>
              </a:rPr>
              <a:t>]</a:t>
            </a:r>
          </a:p>
        </p:txBody>
      </p:sp>
      <p:sp>
        <p:nvSpPr>
          <p:cNvPr id="16" name="TextBox 15">
            <a:extLst>
              <a:ext uri="{FF2B5EF4-FFF2-40B4-BE49-F238E27FC236}">
                <a16:creationId xmlns:a16="http://schemas.microsoft.com/office/drawing/2014/main" id="{46636391-525A-4D80-8F02-065457C069A4}"/>
              </a:ext>
            </a:extLst>
          </p:cNvPr>
          <p:cNvSpPr txBox="1"/>
          <p:nvPr/>
        </p:nvSpPr>
        <p:spPr>
          <a:xfrm>
            <a:off x="1754049" y="1923738"/>
            <a:ext cx="1188677" cy="400110"/>
          </a:xfrm>
          <a:prstGeom prst="rect">
            <a:avLst/>
          </a:prstGeom>
          <a:solidFill>
            <a:schemeClr val="bg1"/>
          </a:solidFill>
        </p:spPr>
        <p:txBody>
          <a:bodyPr wrap="square" rtlCol="0">
            <a:spAutoFit/>
          </a:bodyPr>
          <a:lstStyle/>
          <a:p>
            <a:pPr algn="ctr"/>
            <a:r>
              <a:rPr lang="en-GB" sz="2000" dirty="0">
                <a:solidFill>
                  <a:srgbClr val="002060"/>
                </a:solidFill>
              </a:rPr>
              <a:t>[</a:t>
            </a:r>
            <a:r>
              <a:rPr lang="en-GB" sz="2000" dirty="0">
                <a:solidFill>
                  <a:srgbClr val="DAA520"/>
                </a:solidFill>
              </a:rPr>
              <a:t>coast</a:t>
            </a:r>
            <a:r>
              <a:rPr lang="en-GB" sz="2000" dirty="0">
                <a:solidFill>
                  <a:srgbClr val="002060"/>
                </a:solidFill>
              </a:rPr>
              <a:t>].</a:t>
            </a:r>
          </a:p>
        </p:txBody>
      </p:sp>
      <p:sp>
        <p:nvSpPr>
          <p:cNvPr id="17" name="Action Button: Custom 16">
            <a:hlinkClick r:id="" action="ppaction://noaction" highlightClick="1">
              <a:snd r:embed="rId6" name="9.1.1.7 Slide 26.wav"/>
            </a:hlinkClick>
            <a:extLst>
              <a:ext uri="{FF2B5EF4-FFF2-40B4-BE49-F238E27FC236}">
                <a16:creationId xmlns:a16="http://schemas.microsoft.com/office/drawing/2014/main" id="{ACA7AB7E-349C-431E-AF4F-0D62894559F0}"/>
              </a:ext>
            </a:extLst>
          </p:cNvPr>
          <p:cNvSpPr/>
          <p:nvPr/>
        </p:nvSpPr>
        <p:spPr>
          <a:xfrm>
            <a:off x="179999" y="57705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666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73436"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das Leben 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84877" y="247046"/>
            <a:ext cx="1074014" cy="3860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1778892" cy="6309420"/>
          </a:xfrm>
          <a:prstGeom prst="rect">
            <a:avLst/>
          </a:prstGeom>
          <a:noFill/>
        </p:spPr>
        <p:txBody>
          <a:bodyPr wrap="square" rtlCol="0">
            <a:spAutoFit/>
          </a:bodyPr>
          <a:lstStyle/>
          <a:p>
            <a:pPr>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DDR-</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Flagge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war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schwarz</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rot und gold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BRD-</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Flagge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symbolisches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Wappen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Hammer war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Jede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Person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hatte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Arbeit,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es gab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wenig</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Berufs</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freiheit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lang="de-DE" sz="2000" dirty="0">
                <a:solidFill>
                  <a:schemeClr val="accent5">
                    <a:lumMod val="50000"/>
                  </a:schemeClr>
                </a:solidFill>
              </a:rPr>
              <a:t>Auf diesem </a:t>
            </a:r>
            <a:r>
              <a:rPr lang="de-DE" sz="2000" b="1" dirty="0">
                <a:solidFill>
                  <a:schemeClr val="accent5">
                    <a:lumMod val="50000"/>
                  </a:schemeClr>
                </a:solidFill>
              </a:rPr>
              <a:t>Foto</a:t>
            </a:r>
            <a:r>
              <a:rPr lang="de-DE" sz="2000" dirty="0">
                <a:solidFill>
                  <a:schemeClr val="accent5">
                    <a:lumMod val="50000"/>
                  </a:schemeClr>
                </a:solidFill>
              </a:rPr>
              <a:t> sieht man Erich Honecker. Von Mai 1971 bis Oktober 1989 war er Erster Sekretär der Sozialistischen Einheitspartei Deutschlands (SED). </a:t>
            </a:r>
            <a:br>
              <a:rPr lang="de-DE" sz="2000" dirty="0">
                <a:solidFill>
                  <a:schemeClr val="accent5">
                    <a:lumMod val="50000"/>
                  </a:schemeClr>
                </a:solidFill>
              </a:rPr>
            </a:br>
            <a:r>
              <a:rPr lang="en-US" sz="2000" dirty="0" err="1">
                <a:solidFill>
                  <a:srgbClr val="4472C4">
                    <a:lumMod val="50000"/>
                  </a:srgbClr>
                </a:solidFill>
              </a:rPr>
              <a:t>Einige</a:t>
            </a:r>
            <a:r>
              <a:rPr lang="en-US" sz="2000" dirty="0">
                <a:solidFill>
                  <a:srgbClr val="4472C4">
                    <a:lumMod val="50000"/>
                  </a:srgbClr>
                </a:solidFill>
              </a:rPr>
              <a:t> </a:t>
            </a:r>
            <a:r>
              <a:rPr lang="en-US" sz="2000" b="1" dirty="0" err="1">
                <a:solidFill>
                  <a:srgbClr val="4472C4">
                    <a:lumMod val="50000"/>
                  </a:srgbClr>
                </a:solidFill>
              </a:rPr>
              <a:t>Sachen</a:t>
            </a:r>
            <a:r>
              <a:rPr lang="en-US" sz="2000" dirty="0">
                <a:solidFill>
                  <a:srgbClr val="4472C4">
                    <a:lumMod val="50000"/>
                  </a:srgbClr>
                </a:solidFill>
              </a:rPr>
              <a:t> </a:t>
            </a:r>
            <a:r>
              <a:rPr lang="en-US" sz="2000" dirty="0" err="1">
                <a:solidFill>
                  <a:srgbClr val="4472C4">
                    <a:lumMod val="50000"/>
                  </a:srgbClr>
                </a:solidFill>
              </a:rPr>
              <a:t>waren</a:t>
            </a:r>
            <a:r>
              <a:rPr lang="en-US" sz="2000" dirty="0">
                <a:solidFill>
                  <a:srgbClr val="4472C4">
                    <a:lumMod val="50000"/>
                  </a:srgbClr>
                </a:solidFill>
              </a:rPr>
              <a:t> </a:t>
            </a:r>
            <a:r>
              <a:rPr lang="en-US" sz="2000" dirty="0" err="1">
                <a:solidFill>
                  <a:srgbClr val="4472C4">
                    <a:lumMod val="50000"/>
                  </a:srgbClr>
                </a:solidFill>
              </a:rPr>
              <a:t>dort</a:t>
            </a:r>
            <a:r>
              <a:rPr lang="en-US" sz="2000" dirty="0">
                <a:solidFill>
                  <a:srgbClr val="4472C4">
                    <a:lumMod val="50000"/>
                  </a:srgbClr>
                </a:solidFill>
              </a:rPr>
              <a:t> </a:t>
            </a:r>
            <a:r>
              <a:rPr lang="en-US" sz="2000" dirty="0" err="1">
                <a:solidFill>
                  <a:srgbClr val="4472C4">
                    <a:lumMod val="50000"/>
                  </a:srgbClr>
                </a:solidFill>
              </a:rPr>
              <a:t>sehr</a:t>
            </a:r>
            <a:r>
              <a:rPr lang="en-US" sz="2000" dirty="0">
                <a:solidFill>
                  <a:srgbClr val="4472C4">
                    <a:lumMod val="50000"/>
                  </a:srgbClr>
                </a:solidFill>
              </a:rPr>
              <a:t> </a:t>
            </a:r>
            <a:r>
              <a:rPr lang="en-US" sz="2000" dirty="0" err="1">
                <a:solidFill>
                  <a:srgbClr val="4472C4">
                    <a:lumMod val="50000"/>
                  </a:srgbClr>
                </a:solidFill>
              </a:rPr>
              <a:t>billig</a:t>
            </a:r>
            <a:r>
              <a:rPr lang="en-US" sz="2000" dirty="0">
                <a:solidFill>
                  <a:srgbClr val="4472C4">
                    <a:lumMod val="50000"/>
                  </a:srgbClr>
                </a:solidFill>
              </a:rPr>
              <a:t>. </a:t>
            </a:r>
            <a:r>
              <a:rPr lang="en-US" sz="2000" dirty="0" err="1">
                <a:solidFill>
                  <a:srgbClr val="4472C4">
                    <a:lumMod val="50000"/>
                  </a:srgbClr>
                </a:solidFill>
              </a:rPr>
              <a:t>Zum</a:t>
            </a:r>
            <a:r>
              <a:rPr lang="en-US" sz="2000" dirty="0">
                <a:solidFill>
                  <a:srgbClr val="4472C4">
                    <a:lumMod val="50000"/>
                  </a:srgbClr>
                </a:solidFill>
              </a:rPr>
              <a:t> </a:t>
            </a:r>
            <a:r>
              <a:rPr lang="en-US" sz="2000" dirty="0" err="1">
                <a:solidFill>
                  <a:srgbClr val="4472C4">
                    <a:lumMod val="50000"/>
                  </a:srgbClr>
                </a:solidFill>
              </a:rPr>
              <a:t>Beispiel</a:t>
            </a:r>
            <a:r>
              <a:rPr lang="en-US" sz="2000" dirty="0">
                <a:solidFill>
                  <a:srgbClr val="4472C4">
                    <a:lumMod val="50000"/>
                  </a:srgbClr>
                </a:solidFill>
              </a:rPr>
              <a:t> hat man </a:t>
            </a:r>
            <a:r>
              <a:rPr lang="en-US" sz="2000" dirty="0" err="1">
                <a:solidFill>
                  <a:srgbClr val="4472C4">
                    <a:lumMod val="50000"/>
                  </a:srgbClr>
                </a:solidFill>
              </a:rPr>
              <a:t>nur</a:t>
            </a:r>
            <a:r>
              <a:rPr lang="en-US" sz="2000" dirty="0">
                <a:solidFill>
                  <a:srgbClr val="4472C4">
                    <a:lumMod val="50000"/>
                  </a:srgbClr>
                </a:solidFill>
              </a:rPr>
              <a:t> </a:t>
            </a:r>
            <a:r>
              <a:rPr lang="en-US" sz="2000" dirty="0" err="1">
                <a:solidFill>
                  <a:srgbClr val="4472C4">
                    <a:lumMod val="50000"/>
                  </a:srgbClr>
                </a:solidFill>
              </a:rPr>
              <a:t>fünf</a:t>
            </a:r>
            <a:r>
              <a:rPr lang="en-US" sz="2000" dirty="0">
                <a:solidFill>
                  <a:srgbClr val="4472C4">
                    <a:lumMod val="50000"/>
                  </a:srgbClr>
                </a:solidFill>
              </a:rPr>
              <a:t> Pfennig </a:t>
            </a:r>
            <a:r>
              <a:rPr lang="en-US" sz="2000" dirty="0" err="1">
                <a:solidFill>
                  <a:srgbClr val="4472C4">
                    <a:lumMod val="50000"/>
                  </a:srgbClr>
                </a:solidFill>
              </a:rPr>
              <a:t>für</a:t>
            </a:r>
            <a:r>
              <a:rPr lang="en-US" sz="2000" dirty="0">
                <a:solidFill>
                  <a:srgbClr val="4472C4">
                    <a:lumMod val="50000"/>
                  </a:srgbClr>
                </a:solidFill>
              </a:rPr>
              <a:t> </a:t>
            </a:r>
            <a:r>
              <a:rPr lang="en-US" sz="2000" dirty="0" err="1">
                <a:solidFill>
                  <a:srgbClr val="4472C4">
                    <a:lumMod val="50000"/>
                  </a:srgbClr>
                </a:solidFill>
              </a:rPr>
              <a:t>ein</a:t>
            </a:r>
            <a:r>
              <a:rPr lang="en-US" sz="2000" dirty="0">
                <a:solidFill>
                  <a:srgbClr val="4472C4">
                    <a:lumMod val="50000"/>
                  </a:srgbClr>
                </a:solidFill>
              </a:rPr>
              <a:t> </a:t>
            </a:r>
            <a:r>
              <a:rPr lang="en-US" sz="2000" dirty="0" err="1">
                <a:solidFill>
                  <a:srgbClr val="4472C4">
                    <a:lumMod val="50000"/>
                  </a:srgbClr>
                </a:solidFill>
              </a:rPr>
              <a:t>Brötchen</a:t>
            </a:r>
            <a:r>
              <a:rPr lang="en-US" sz="2000" dirty="0">
                <a:solidFill>
                  <a:srgbClr val="4472C4">
                    <a:lumMod val="50000"/>
                  </a:srgbClr>
                </a:solidFill>
              </a:rPr>
              <a:t>* </a:t>
            </a:r>
            <a:r>
              <a:rPr lang="en-US" sz="2000" b="1" dirty="0" err="1">
                <a:solidFill>
                  <a:srgbClr val="4472C4">
                    <a:lumMod val="50000"/>
                  </a:srgbClr>
                </a:solidFill>
              </a:rPr>
              <a:t>bezahlt</a:t>
            </a:r>
            <a:r>
              <a:rPr lang="en-US" sz="2000" b="1" dirty="0">
                <a:solidFill>
                  <a:srgbClr val="4472C4">
                    <a:lumMod val="50000"/>
                  </a:srgbClr>
                </a:solidFill>
              </a:rPr>
              <a:t>. </a:t>
            </a:r>
            <a:r>
              <a:rPr lang="en-US" sz="2000" dirty="0" err="1">
                <a:solidFill>
                  <a:srgbClr val="4472C4">
                    <a:lumMod val="50000"/>
                  </a:srgbClr>
                </a:solidFill>
              </a:rPr>
              <a:t>Bananen</a:t>
            </a:r>
            <a:r>
              <a:rPr lang="en-US" sz="2000" dirty="0">
                <a:solidFill>
                  <a:srgbClr val="4472C4">
                    <a:lumMod val="50000"/>
                  </a:srgbClr>
                </a:solidFill>
              </a:rPr>
              <a:t> </a:t>
            </a:r>
            <a:r>
              <a:rPr lang="en-US" sz="2000" dirty="0" err="1">
                <a:solidFill>
                  <a:srgbClr val="4472C4">
                    <a:lumMod val="50000"/>
                  </a:srgbClr>
                </a:solidFill>
              </a:rPr>
              <a:t>waren</a:t>
            </a:r>
            <a:r>
              <a:rPr lang="en-US" sz="2000" dirty="0">
                <a:solidFill>
                  <a:srgbClr val="4472C4">
                    <a:lumMod val="50000"/>
                  </a:srgbClr>
                </a:solidFill>
              </a:rPr>
              <a:t> </a:t>
            </a:r>
            <a:r>
              <a:rPr lang="en-US" sz="2000" dirty="0" err="1">
                <a:solidFill>
                  <a:srgbClr val="4472C4">
                    <a:lumMod val="50000"/>
                  </a:srgbClr>
                </a:solidFill>
              </a:rPr>
              <a:t>aber</a:t>
            </a:r>
            <a:r>
              <a:rPr lang="en-US" sz="2000" dirty="0">
                <a:solidFill>
                  <a:srgbClr val="4472C4">
                    <a:lumMod val="50000"/>
                  </a:srgbClr>
                </a:solidFill>
              </a:rPr>
              <a:t> </a:t>
            </a:r>
            <a:r>
              <a:rPr lang="en-US" sz="2000" dirty="0" err="1">
                <a:solidFill>
                  <a:srgbClr val="4472C4">
                    <a:lumMod val="50000"/>
                  </a:srgbClr>
                </a:solidFill>
              </a:rPr>
              <a:t>extrem</a:t>
            </a:r>
            <a:r>
              <a:rPr lang="en-US" sz="2000" dirty="0">
                <a:solidFill>
                  <a:srgbClr val="4472C4">
                    <a:lumMod val="50000"/>
                  </a:srgbClr>
                </a:solidFill>
              </a:rPr>
              <a:t> </a:t>
            </a:r>
            <a:r>
              <a:rPr lang="en-US" sz="2000" dirty="0" err="1">
                <a:solidFill>
                  <a:srgbClr val="4472C4">
                    <a:lumMod val="50000"/>
                  </a:srgbClr>
                </a:solidFill>
              </a:rPr>
              <a:t>teuer</a:t>
            </a:r>
            <a:r>
              <a:rPr lang="en-US" sz="2000" dirty="0">
                <a:solidFill>
                  <a:srgbClr val="4472C4">
                    <a:lumMod val="50000"/>
                  </a:srgbClr>
                </a:solidFill>
              </a:rPr>
              <a:t>. Der Trabant (</a:t>
            </a:r>
            <a:r>
              <a:rPr lang="en-US" sz="2000" dirty="0" err="1">
                <a:solidFill>
                  <a:srgbClr val="4472C4">
                    <a:lumMod val="50000"/>
                  </a:srgbClr>
                </a:solidFill>
              </a:rPr>
              <a:t>Trabi</a:t>
            </a:r>
            <a:r>
              <a:rPr lang="en-US" sz="2000" dirty="0">
                <a:solidFill>
                  <a:srgbClr val="4472C4">
                    <a:lumMod val="50000"/>
                  </a:srgbClr>
                </a:solidFill>
              </a:rPr>
              <a:t>) war das </a:t>
            </a:r>
            <a:r>
              <a:rPr lang="en-US" sz="2000" b="1" dirty="0" err="1">
                <a:solidFill>
                  <a:srgbClr val="4472C4">
                    <a:lumMod val="50000"/>
                  </a:srgbClr>
                </a:solidFill>
              </a:rPr>
              <a:t>einzige</a:t>
            </a:r>
            <a:r>
              <a:rPr lang="en-US" sz="2000" dirty="0">
                <a:solidFill>
                  <a:srgbClr val="4472C4">
                    <a:lumMod val="50000"/>
                  </a:srgbClr>
                </a:solidFill>
              </a:rPr>
              <a:t> </a:t>
            </a:r>
            <a:r>
              <a:rPr lang="en-US" sz="2000" b="1" dirty="0" err="1">
                <a:solidFill>
                  <a:srgbClr val="4472C4">
                    <a:lumMod val="50000"/>
                  </a:srgbClr>
                </a:solidFill>
              </a:rPr>
              <a:t>Fahrzeug</a:t>
            </a:r>
            <a:r>
              <a:rPr lang="en-US" sz="2000" dirty="0">
                <a:solidFill>
                  <a:srgbClr val="4472C4">
                    <a:lumMod val="50000"/>
                  </a:srgbClr>
                </a:solidFill>
              </a:rPr>
              <a:t> </a:t>
            </a:r>
            <a:r>
              <a:rPr lang="en-US" sz="2000" dirty="0" err="1">
                <a:solidFill>
                  <a:srgbClr val="4472C4">
                    <a:lumMod val="50000"/>
                  </a:srgbClr>
                </a:solidFill>
              </a:rPr>
              <a:t>für</a:t>
            </a:r>
            <a:r>
              <a:rPr lang="en-US" sz="2000" dirty="0">
                <a:solidFill>
                  <a:srgbClr val="4472C4">
                    <a:lumMod val="50000"/>
                  </a:srgbClr>
                </a:solidFill>
              </a:rPr>
              <a:t> die </a:t>
            </a:r>
            <a:r>
              <a:rPr lang="en-US" sz="2000" dirty="0" err="1">
                <a:solidFill>
                  <a:srgbClr val="4472C4">
                    <a:lumMod val="50000"/>
                  </a:srgbClr>
                </a:solidFill>
              </a:rPr>
              <a:t>Massen</a:t>
            </a:r>
            <a:r>
              <a:rPr lang="en-US" sz="2000" dirty="0">
                <a:solidFill>
                  <a:srgbClr val="4472C4">
                    <a:lumMod val="50000"/>
                  </a:srgbClr>
                </a:solidFill>
              </a:rPr>
              <a:t> in der DDR und er hat </a:t>
            </a:r>
            <a:r>
              <a:rPr lang="en-US" sz="2000" dirty="0" err="1">
                <a:solidFill>
                  <a:srgbClr val="4472C4">
                    <a:lumMod val="50000"/>
                  </a:srgbClr>
                </a:solidFill>
              </a:rPr>
              <a:t>heute</a:t>
            </a:r>
            <a:r>
              <a:rPr lang="en-US" sz="2000" dirty="0">
                <a:solidFill>
                  <a:srgbClr val="4472C4">
                    <a:lumMod val="50000"/>
                  </a:srgbClr>
                </a:solidFill>
              </a:rPr>
              <a:t> </a:t>
            </a:r>
            <a:r>
              <a:rPr lang="en-US" sz="2000" dirty="0" err="1">
                <a:solidFill>
                  <a:srgbClr val="4472C4">
                    <a:lumMod val="50000"/>
                  </a:srgbClr>
                </a:solidFill>
              </a:rPr>
              <a:t>Kultstatus</a:t>
            </a:r>
            <a:r>
              <a:rPr lang="en-US" sz="2000" dirty="0">
                <a:solidFill>
                  <a:srgbClr val="4472C4">
                    <a:lumMod val="50000"/>
                  </a:srgbClr>
                </a:solidFill>
              </a:rPr>
              <a:t>. Bis 1978 gab es in der DDR </a:t>
            </a:r>
            <a:r>
              <a:rPr lang="en-US" sz="2000" dirty="0" err="1">
                <a:solidFill>
                  <a:srgbClr val="4472C4">
                    <a:lumMod val="50000"/>
                  </a:srgbClr>
                </a:solidFill>
              </a:rPr>
              <a:t>keinen</a:t>
            </a:r>
            <a:r>
              <a:rPr lang="en-US" sz="2000" dirty="0">
                <a:solidFill>
                  <a:srgbClr val="4472C4">
                    <a:lumMod val="50000"/>
                  </a:srgbClr>
                </a:solidFill>
              </a:rPr>
              <a:t> </a:t>
            </a:r>
            <a:r>
              <a:rPr lang="en-US" sz="2000" dirty="0" err="1">
                <a:solidFill>
                  <a:srgbClr val="4472C4">
                    <a:lumMod val="50000"/>
                  </a:srgbClr>
                </a:solidFill>
              </a:rPr>
              <a:t>richtigen</a:t>
            </a:r>
            <a:r>
              <a:rPr lang="en-US" sz="2000" dirty="0">
                <a:solidFill>
                  <a:srgbClr val="4472C4">
                    <a:lumMod val="50000"/>
                  </a:srgbClr>
                </a:solidFill>
              </a:rPr>
              <a:t> </a:t>
            </a:r>
            <a:r>
              <a:rPr lang="en-US" sz="2000" dirty="0" err="1">
                <a:solidFill>
                  <a:srgbClr val="4472C4">
                    <a:lumMod val="50000"/>
                  </a:srgbClr>
                </a:solidFill>
              </a:rPr>
              <a:t>blauen</a:t>
            </a:r>
            <a:r>
              <a:rPr lang="en-US" sz="2000" dirty="0">
                <a:solidFill>
                  <a:srgbClr val="4472C4">
                    <a:lumMod val="50000"/>
                  </a:srgbClr>
                </a:solidFill>
              </a:rPr>
              <a:t> </a:t>
            </a:r>
            <a:r>
              <a:rPr lang="en-US" sz="2000" dirty="0" err="1">
                <a:solidFill>
                  <a:srgbClr val="4472C4">
                    <a:lumMod val="50000"/>
                  </a:srgbClr>
                </a:solidFill>
              </a:rPr>
              <a:t>Jeans</a:t>
            </a:r>
            <a:r>
              <a:rPr lang="en-US" sz="2000" b="1" dirty="0" err="1">
                <a:solidFill>
                  <a:srgbClr val="4472C4">
                    <a:lumMod val="50000"/>
                  </a:srgbClr>
                </a:solidFill>
              </a:rPr>
              <a:t>stoff</a:t>
            </a:r>
            <a:r>
              <a:rPr lang="en-US" sz="2000" dirty="0">
                <a:solidFill>
                  <a:srgbClr val="4472C4">
                    <a:lumMod val="50000"/>
                  </a:srgbClr>
                </a:solidFill>
              </a:rPr>
              <a:t>. </a:t>
            </a:r>
            <a:r>
              <a:rPr lang="en-US" sz="2000" dirty="0" err="1">
                <a:solidFill>
                  <a:srgbClr val="4472C4">
                    <a:lumMod val="50000"/>
                  </a:srgbClr>
                </a:solidFill>
              </a:rPr>
              <a:t>Früher</a:t>
            </a:r>
            <a:r>
              <a:rPr lang="en-US" sz="2000" dirty="0">
                <a:solidFill>
                  <a:srgbClr val="4472C4">
                    <a:lumMod val="50000"/>
                  </a:srgbClr>
                </a:solidFill>
              </a:rPr>
              <a:t> hat man </a:t>
            </a:r>
            <a:r>
              <a:rPr lang="en-US" sz="2000" b="1" dirty="0" err="1">
                <a:solidFill>
                  <a:srgbClr val="4472C4">
                    <a:lumMod val="50000"/>
                  </a:srgbClr>
                </a:solidFill>
              </a:rPr>
              <a:t>bunte</a:t>
            </a:r>
            <a:r>
              <a:rPr lang="en-US" sz="2000" dirty="0">
                <a:solidFill>
                  <a:srgbClr val="4472C4">
                    <a:lumMod val="50000"/>
                  </a:srgbClr>
                </a:solidFill>
              </a:rPr>
              <a:t> </a:t>
            </a:r>
            <a:r>
              <a:rPr lang="en-US" sz="2000" dirty="0" err="1">
                <a:solidFill>
                  <a:srgbClr val="4472C4">
                    <a:lumMod val="50000"/>
                  </a:srgbClr>
                </a:solidFill>
              </a:rPr>
              <a:t>Jeanshosen</a:t>
            </a:r>
            <a:r>
              <a:rPr lang="en-US" sz="2000" dirty="0">
                <a:solidFill>
                  <a:srgbClr val="4472C4">
                    <a:lumMod val="50000"/>
                  </a:srgbClr>
                </a:solidFill>
              </a:rPr>
              <a:t> </a:t>
            </a:r>
            <a:r>
              <a:rPr lang="en-US" sz="2000" dirty="0" err="1">
                <a:solidFill>
                  <a:srgbClr val="4472C4">
                    <a:lumMod val="50000"/>
                  </a:srgbClr>
                </a:solidFill>
              </a:rPr>
              <a:t>getragen</a:t>
            </a:r>
            <a:r>
              <a:rPr lang="en-US" sz="2000" dirty="0">
                <a:solidFill>
                  <a:srgbClr val="4472C4">
                    <a:lumMod val="50000"/>
                  </a:srgbClr>
                </a:solidFill>
              </a:rPr>
              <a:t>: </a:t>
            </a:r>
            <a:r>
              <a:rPr lang="en-US" sz="2000" dirty="0" err="1">
                <a:solidFill>
                  <a:srgbClr val="4472C4">
                    <a:lumMod val="50000"/>
                  </a:srgbClr>
                </a:solidFill>
              </a:rPr>
              <a:t>zum</a:t>
            </a:r>
            <a:r>
              <a:rPr lang="en-US" sz="2000" dirty="0">
                <a:solidFill>
                  <a:srgbClr val="4472C4">
                    <a:lumMod val="50000"/>
                  </a:srgbClr>
                </a:solidFill>
              </a:rPr>
              <a:t> </a:t>
            </a:r>
            <a:r>
              <a:rPr lang="en-US" sz="2000" dirty="0" err="1">
                <a:solidFill>
                  <a:srgbClr val="4472C4">
                    <a:lumMod val="50000"/>
                  </a:srgbClr>
                </a:solidFill>
              </a:rPr>
              <a:t>Beispiel</a:t>
            </a:r>
            <a:r>
              <a:rPr lang="en-US" sz="2000" dirty="0">
                <a:solidFill>
                  <a:srgbClr val="4472C4">
                    <a:lumMod val="50000"/>
                  </a:srgbClr>
                </a:solidFill>
              </a:rPr>
              <a:t> </a:t>
            </a:r>
            <a:r>
              <a:rPr lang="en-US" sz="2000" dirty="0" err="1">
                <a:solidFill>
                  <a:srgbClr val="4472C4">
                    <a:lumMod val="50000"/>
                  </a:srgbClr>
                </a:solidFill>
              </a:rPr>
              <a:t>braun</a:t>
            </a:r>
            <a:r>
              <a:rPr lang="en-US" sz="2000" dirty="0">
                <a:solidFill>
                  <a:srgbClr val="4472C4">
                    <a:lumMod val="50000"/>
                  </a:srgbClr>
                </a:solidFill>
              </a:rPr>
              <a:t>, rot, </a:t>
            </a:r>
            <a:r>
              <a:rPr lang="en-US" sz="2000" dirty="0" err="1">
                <a:solidFill>
                  <a:srgbClr val="4472C4">
                    <a:lumMod val="50000"/>
                  </a:srgbClr>
                </a:solidFill>
              </a:rPr>
              <a:t>gelb</a:t>
            </a:r>
            <a:r>
              <a:rPr lang="en-US" sz="2000" dirty="0">
                <a:solidFill>
                  <a:srgbClr val="4472C4">
                    <a:lumMod val="50000"/>
                  </a:srgbClr>
                </a:solidFill>
              </a:rPr>
              <a:t> und </a:t>
            </a:r>
            <a:r>
              <a:rPr lang="en-US" sz="2000" b="1" dirty="0" err="1">
                <a:solidFill>
                  <a:srgbClr val="4472C4">
                    <a:lumMod val="50000"/>
                  </a:srgbClr>
                </a:solidFill>
              </a:rPr>
              <a:t>weiß</a:t>
            </a:r>
            <a:r>
              <a:rPr lang="en-US" sz="2000" dirty="0">
                <a:solidFill>
                  <a:srgbClr val="4472C4">
                    <a:lumMod val="50000"/>
                  </a:srgbClr>
                </a:solidFill>
              </a:rPr>
              <a:t>. </a:t>
            </a:r>
            <a:br>
              <a:rPr lang="en-US" sz="2000" dirty="0">
                <a:solidFill>
                  <a:srgbClr val="4472C4">
                    <a:lumMod val="50000"/>
                  </a:srgbClr>
                </a:solidFill>
              </a:rPr>
            </a:br>
            <a:r>
              <a:rPr lang="de-DE" sz="2000" dirty="0">
                <a:solidFill>
                  <a:schemeClr val="accent5">
                    <a:lumMod val="50000"/>
                  </a:schemeClr>
                </a:solidFill>
              </a:rPr>
              <a:t>Eine große Mauer* (3,60 Meter hoch) hat 1961 Berlin in zwei geteilt. </a:t>
            </a:r>
            <a:r>
              <a:rPr lang="en-GB" sz="2000" dirty="0" err="1">
                <a:solidFill>
                  <a:srgbClr val="002060"/>
                </a:solidFill>
              </a:rPr>
              <a:t>Künstler</a:t>
            </a:r>
            <a:r>
              <a:rPr lang="en-GB" sz="2000" dirty="0">
                <a:solidFill>
                  <a:srgbClr val="002060"/>
                </a:solidFill>
              </a:rPr>
              <a:t> </a:t>
            </a:r>
            <a:r>
              <a:rPr lang="en-GB" sz="2000" dirty="0" err="1">
                <a:solidFill>
                  <a:srgbClr val="002060"/>
                </a:solidFill>
              </a:rPr>
              <a:t>haben</a:t>
            </a:r>
            <a:r>
              <a:rPr lang="en-GB" sz="2000" dirty="0">
                <a:solidFill>
                  <a:srgbClr val="002060"/>
                </a:solidFill>
              </a:rPr>
              <a:t> 1980 </a:t>
            </a:r>
            <a:r>
              <a:rPr lang="en-GB" sz="2000" b="1" dirty="0" err="1">
                <a:solidFill>
                  <a:srgbClr val="002060"/>
                </a:solidFill>
              </a:rPr>
              <a:t>begonnen</a:t>
            </a:r>
            <a:r>
              <a:rPr lang="en-GB" sz="2000" dirty="0">
                <a:solidFill>
                  <a:srgbClr val="002060"/>
                </a:solidFill>
              </a:rPr>
              <a:t>, an der </a:t>
            </a:r>
            <a:r>
              <a:rPr lang="en-GB" sz="2000" dirty="0" err="1">
                <a:solidFill>
                  <a:srgbClr val="002060"/>
                </a:solidFill>
              </a:rPr>
              <a:t>Westseite</a:t>
            </a:r>
            <a:r>
              <a:rPr lang="en-GB" sz="2000" dirty="0">
                <a:solidFill>
                  <a:srgbClr val="002060"/>
                </a:solidFill>
              </a:rPr>
              <a:t> Graffiti </a:t>
            </a:r>
            <a:r>
              <a:rPr lang="en-GB" sz="2000" dirty="0" err="1">
                <a:solidFill>
                  <a:srgbClr val="002060"/>
                </a:solidFill>
              </a:rPr>
              <a:t>zu</a:t>
            </a:r>
            <a:r>
              <a:rPr lang="en-GB" sz="2000" dirty="0">
                <a:solidFill>
                  <a:srgbClr val="002060"/>
                </a:solidFill>
              </a:rPr>
              <a:t> </a:t>
            </a:r>
            <a:r>
              <a:rPr lang="en-GB" sz="2000" dirty="0" err="1">
                <a:solidFill>
                  <a:srgbClr val="002060"/>
                </a:solidFill>
              </a:rPr>
              <a:t>malen</a:t>
            </a:r>
            <a:r>
              <a:rPr lang="en-GB" sz="2000" dirty="0">
                <a:solidFill>
                  <a:srgbClr val="002060"/>
                </a:solidFill>
              </a:rPr>
              <a:t>. </a:t>
            </a:r>
          </a:p>
          <a:p>
            <a:pPr>
              <a:defRPr/>
            </a:pPr>
            <a:r>
              <a:rPr lang="en-US" sz="2000" dirty="0">
                <a:solidFill>
                  <a:srgbClr val="4472C4">
                    <a:lumMod val="50000"/>
                  </a:srgbClr>
                </a:solidFill>
              </a:rPr>
              <a:t>Es war </a:t>
            </a:r>
            <a:r>
              <a:rPr lang="en-US" sz="2000" dirty="0" err="1">
                <a:solidFill>
                  <a:srgbClr val="4472C4">
                    <a:lumMod val="50000"/>
                  </a:srgbClr>
                </a:solidFill>
              </a:rPr>
              <a:t>nicht</a:t>
            </a:r>
            <a:r>
              <a:rPr lang="en-US" sz="2000" dirty="0">
                <a:solidFill>
                  <a:srgbClr val="4472C4">
                    <a:lumMod val="50000"/>
                  </a:srgbClr>
                </a:solidFill>
              </a:rPr>
              <a:t> </a:t>
            </a:r>
            <a:r>
              <a:rPr lang="en-US" sz="2000" dirty="0" err="1">
                <a:solidFill>
                  <a:srgbClr val="4472C4">
                    <a:lumMod val="50000"/>
                  </a:srgbClr>
                </a:solidFill>
              </a:rPr>
              <a:t>einfach</a:t>
            </a:r>
            <a:r>
              <a:rPr lang="en-US" sz="2000" dirty="0">
                <a:solidFill>
                  <a:srgbClr val="4472C4">
                    <a:lumMod val="50000"/>
                  </a:srgbClr>
                </a:solidFill>
              </a:rPr>
              <a:t>, die DDR </a:t>
            </a:r>
            <a:r>
              <a:rPr lang="en-US" sz="2000" dirty="0" err="1">
                <a:solidFill>
                  <a:srgbClr val="4472C4">
                    <a:lumMod val="50000"/>
                  </a:srgbClr>
                </a:solidFill>
              </a:rPr>
              <a:t>zu</a:t>
            </a:r>
            <a:r>
              <a:rPr lang="en-US" sz="2000" dirty="0">
                <a:solidFill>
                  <a:srgbClr val="4472C4">
                    <a:lumMod val="50000"/>
                  </a:srgbClr>
                </a:solidFill>
              </a:rPr>
              <a:t> </a:t>
            </a:r>
            <a:r>
              <a:rPr lang="en-US" sz="2000" b="1" dirty="0" err="1">
                <a:solidFill>
                  <a:srgbClr val="4472C4">
                    <a:lumMod val="50000"/>
                  </a:srgbClr>
                </a:solidFill>
              </a:rPr>
              <a:t>verlassen</a:t>
            </a:r>
            <a:r>
              <a:rPr lang="en-US" sz="2000" dirty="0">
                <a:solidFill>
                  <a:srgbClr val="4472C4">
                    <a:lumMod val="50000"/>
                  </a:srgbClr>
                </a:solidFill>
              </a:rPr>
              <a:t>. Es gab </a:t>
            </a:r>
            <a:r>
              <a:rPr lang="en-US" sz="2000" dirty="0" err="1">
                <a:solidFill>
                  <a:srgbClr val="4472C4">
                    <a:lumMod val="50000"/>
                  </a:srgbClr>
                </a:solidFill>
              </a:rPr>
              <a:t>sehr</a:t>
            </a:r>
            <a:r>
              <a:rPr lang="en-US" sz="2000" dirty="0">
                <a:solidFill>
                  <a:srgbClr val="4472C4">
                    <a:lumMod val="50000"/>
                  </a:srgbClr>
                </a:solidFill>
              </a:rPr>
              <a:t> </a:t>
            </a:r>
            <a:r>
              <a:rPr lang="en-US" sz="2000" dirty="0" err="1">
                <a:solidFill>
                  <a:srgbClr val="4472C4">
                    <a:lumMod val="50000"/>
                  </a:srgbClr>
                </a:solidFill>
              </a:rPr>
              <a:t>wenig</a:t>
            </a:r>
            <a:r>
              <a:rPr lang="en-US" sz="2000" dirty="0">
                <a:solidFill>
                  <a:srgbClr val="4472C4">
                    <a:lumMod val="50000"/>
                  </a:srgbClr>
                </a:solidFill>
              </a:rPr>
              <a:t> </a:t>
            </a:r>
            <a:r>
              <a:rPr lang="en-US" sz="2000" dirty="0" err="1">
                <a:solidFill>
                  <a:srgbClr val="4472C4">
                    <a:lumMod val="50000"/>
                  </a:srgbClr>
                </a:solidFill>
              </a:rPr>
              <a:t>Reise</a:t>
            </a:r>
            <a:r>
              <a:rPr lang="en-US" sz="2000" b="1" dirty="0" err="1">
                <a:solidFill>
                  <a:srgbClr val="4472C4">
                    <a:lumMod val="50000"/>
                  </a:srgbClr>
                </a:solidFill>
              </a:rPr>
              <a:t>freiheit</a:t>
            </a:r>
            <a:r>
              <a:rPr lang="en-US" sz="2000" dirty="0">
                <a:solidFill>
                  <a:srgbClr val="4472C4">
                    <a:lumMod val="50000"/>
                  </a:srgbClr>
                </a:solidFill>
              </a:rPr>
              <a:t>. </a:t>
            </a:r>
            <a:r>
              <a:rPr lang="en-US" sz="2000" b="1" dirty="0" err="1">
                <a:solidFill>
                  <a:srgbClr val="4472C4">
                    <a:lumMod val="50000"/>
                  </a:srgbClr>
                </a:solidFill>
              </a:rPr>
              <a:t>Wohin</a:t>
            </a:r>
            <a:r>
              <a:rPr lang="en-US" sz="2000" dirty="0">
                <a:solidFill>
                  <a:srgbClr val="4472C4">
                    <a:lumMod val="50000"/>
                  </a:srgbClr>
                </a:solidFill>
              </a:rPr>
              <a:t> </a:t>
            </a:r>
            <a:r>
              <a:rPr lang="en-US" sz="2000" dirty="0" err="1">
                <a:solidFill>
                  <a:srgbClr val="4472C4">
                    <a:lumMod val="50000"/>
                  </a:srgbClr>
                </a:solidFill>
              </a:rPr>
              <a:t>ist</a:t>
            </a:r>
            <a:r>
              <a:rPr lang="en-US" sz="2000" dirty="0">
                <a:solidFill>
                  <a:srgbClr val="4472C4">
                    <a:lumMod val="50000"/>
                  </a:srgbClr>
                </a:solidFill>
              </a:rPr>
              <a:t> man also in </a:t>
            </a:r>
            <a:r>
              <a:rPr lang="en-US" sz="2000" dirty="0" err="1">
                <a:solidFill>
                  <a:srgbClr val="4472C4">
                    <a:lumMod val="50000"/>
                  </a:srgbClr>
                </a:solidFill>
              </a:rPr>
              <a:t>Urlaub</a:t>
            </a:r>
            <a:r>
              <a:rPr lang="en-US" sz="2000" dirty="0">
                <a:solidFill>
                  <a:srgbClr val="4472C4">
                    <a:lumMod val="50000"/>
                  </a:srgbClr>
                </a:solidFill>
              </a:rPr>
              <a:t> </a:t>
            </a:r>
            <a:r>
              <a:rPr lang="en-US" sz="2000" dirty="0" err="1">
                <a:solidFill>
                  <a:srgbClr val="4472C4">
                    <a:lumMod val="50000"/>
                  </a:srgbClr>
                </a:solidFill>
              </a:rPr>
              <a:t>gefahren</a:t>
            </a:r>
            <a:r>
              <a:rPr lang="en-US" sz="2000" dirty="0">
                <a:solidFill>
                  <a:srgbClr val="4472C4">
                    <a:lumMod val="50000"/>
                  </a:srgbClr>
                </a:solidFill>
              </a:rPr>
              <a:t>? </a:t>
            </a:r>
            <a:r>
              <a:rPr lang="de-DE" sz="2000" dirty="0">
                <a:solidFill>
                  <a:srgbClr val="4472C4">
                    <a:lumMod val="50000"/>
                  </a:srgbClr>
                </a:solidFill>
              </a:rPr>
              <a:t>Es war möglich, ins </a:t>
            </a:r>
            <a:r>
              <a:rPr lang="de-DE" sz="2000" b="1" dirty="0">
                <a:solidFill>
                  <a:srgbClr val="4472C4">
                    <a:lumMod val="50000"/>
                  </a:srgbClr>
                </a:solidFill>
              </a:rPr>
              <a:t>Nachbar</a:t>
            </a:r>
            <a:r>
              <a:rPr lang="de-DE" sz="2000" dirty="0">
                <a:solidFill>
                  <a:srgbClr val="4472C4">
                    <a:lumMod val="50000"/>
                  </a:srgbClr>
                </a:solidFill>
              </a:rPr>
              <a:t>land Polen zu reisen. Auf dem Foto sieht man </a:t>
            </a:r>
            <a:r>
              <a:rPr lang="de-DE" sz="2000" b="1" dirty="0">
                <a:solidFill>
                  <a:srgbClr val="4472C4">
                    <a:lumMod val="50000"/>
                  </a:srgbClr>
                </a:solidFill>
              </a:rPr>
              <a:t>hinten</a:t>
            </a:r>
            <a:r>
              <a:rPr lang="de-DE" sz="2000" dirty="0">
                <a:solidFill>
                  <a:srgbClr val="4472C4">
                    <a:lumMod val="50000"/>
                  </a:srgbClr>
                </a:solidFill>
              </a:rPr>
              <a:t> den </a:t>
            </a:r>
            <a:r>
              <a:rPr lang="de-DE" sz="2000" b="1" dirty="0">
                <a:solidFill>
                  <a:srgbClr val="4472C4">
                    <a:lumMod val="50000"/>
                  </a:srgbClr>
                </a:solidFill>
              </a:rPr>
              <a:t>Himmel</a:t>
            </a:r>
            <a:r>
              <a:rPr lang="de-DE" sz="2000" dirty="0">
                <a:solidFill>
                  <a:srgbClr val="4472C4">
                    <a:lumMod val="50000"/>
                  </a:srgbClr>
                </a:solidFill>
              </a:rPr>
              <a:t> und die Sonne, und </a:t>
            </a:r>
            <a:r>
              <a:rPr lang="de-DE" sz="2000" b="1" dirty="0">
                <a:solidFill>
                  <a:srgbClr val="4472C4">
                    <a:lumMod val="50000"/>
                  </a:srgbClr>
                </a:solidFill>
              </a:rPr>
              <a:t>vorne</a:t>
            </a:r>
            <a:r>
              <a:rPr lang="de-DE" sz="2000" dirty="0">
                <a:solidFill>
                  <a:srgbClr val="4472C4">
                    <a:lumMod val="50000"/>
                  </a:srgbClr>
                </a:solidFill>
              </a:rPr>
              <a:t> die polnische </a:t>
            </a:r>
            <a:r>
              <a:rPr lang="de-DE" sz="2000" b="1" dirty="0">
                <a:solidFill>
                  <a:srgbClr val="4472C4">
                    <a:lumMod val="50000"/>
                  </a:srgbClr>
                </a:solidFill>
              </a:rPr>
              <a:t>Küste</a:t>
            </a:r>
            <a:r>
              <a:rPr lang="de-DE" sz="2000" dirty="0">
                <a:solidFill>
                  <a:srgbClr val="4472C4">
                    <a:lumMod val="50000"/>
                  </a:srgbClr>
                </a:solidFill>
              </a:rPr>
              <a:t>.</a:t>
            </a:r>
            <a:endParaRPr lang="en-US" sz="2000" dirty="0">
              <a:solidFill>
                <a:srgbClr val="4472C4">
                  <a:lumMod val="50000"/>
                </a:srgbClr>
              </a:solidFill>
            </a:endParaRPr>
          </a:p>
          <a:p>
            <a:pPr>
              <a:defRPr/>
            </a:pPr>
            <a:endParaRPr lang="en-US" sz="2000" dirty="0">
              <a:solidFill>
                <a:srgbClr val="4472C4">
                  <a:lumMod val="50000"/>
                </a:srgbClr>
              </a:solidFill>
            </a:endParaRPr>
          </a:p>
          <a:p>
            <a:pPr>
              <a:defRPr/>
            </a:pPr>
            <a:endParaRPr lang="en-US" sz="2000" dirty="0">
              <a:solidFill>
                <a:srgbClr val="4472C4">
                  <a:lumMod val="50000"/>
                </a:srgbClr>
              </a:solidFill>
            </a:endParaRPr>
          </a:p>
          <a:p>
            <a:pPr>
              <a:defRPr/>
            </a:pPr>
            <a:endParaRPr lang="en-US" sz="2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EB3F5BE8-758F-4817-8727-D916B38444CB}"/>
              </a:ext>
            </a:extLst>
          </p:cNvPr>
          <p:cNvSpPr/>
          <p:nvPr/>
        </p:nvSpPr>
        <p:spPr>
          <a:xfrm>
            <a:off x="5792531" y="168338"/>
            <a:ext cx="3751919" cy="959253"/>
          </a:xfrm>
          <a:prstGeom prst="wedgeRoundRectCallout">
            <a:avLst>
              <a:gd name="adj1" fmla="val -16942"/>
              <a:gd name="adj2" fmla="val -4505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Wappen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emblem</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Brötchen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bread roll</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lang="en-GB" sz="2000" dirty="0">
                <a:solidFill>
                  <a:prstClr val="white"/>
                </a:solidFill>
              </a:rPr>
              <a:t>Mauer – wall</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a:extLst>
              <a:ext uri="{FF2B5EF4-FFF2-40B4-BE49-F238E27FC236}">
                <a16:creationId xmlns:a16="http://schemas.microsoft.com/office/drawing/2014/main" id="{D8FB06A2-4592-4899-A532-15700FAB5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8842" y="2092105"/>
            <a:ext cx="666083" cy="666083"/>
          </a:xfrm>
          <a:prstGeom prst="rect">
            <a:avLst/>
          </a:prstGeom>
        </p:spPr>
      </p:pic>
    </p:spTree>
    <p:extLst>
      <p:ext uri="{BB962C8B-B14F-4D97-AF65-F5344CB8AC3E}">
        <p14:creationId xmlns:p14="http://schemas.microsoft.com/office/powerpoint/2010/main" val="3830046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126415" cy="869950"/>
          </a:xfrm>
          <a:prstGeom prst="rect">
            <a:avLst/>
          </a:prstGeom>
        </p:spPr>
      </p:pic>
      <p:sp>
        <p:nvSpPr>
          <p:cNvPr id="4" name="Title 3"/>
          <p:cNvSpPr>
            <a:spLocks noGrp="1"/>
          </p:cNvSpPr>
          <p:nvPr>
            <p:ph type="title"/>
          </p:nvPr>
        </p:nvSpPr>
        <p:spPr>
          <a:xfrm>
            <a:off x="-1" y="294041"/>
            <a:ext cx="8036169" cy="707849"/>
          </a:xfrm>
        </p:spPr>
        <p:txBody>
          <a:bodyPr>
            <a:normAutofit fontScale="90000"/>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Lieblingssachen</a:t>
            </a:r>
            <a:r>
              <a:rPr lang="en-GB" sz="3600" b="1" dirty="0">
                <a:solidFill>
                  <a:schemeClr val="bg1"/>
                </a:solidFill>
              </a:rPr>
              <a:t> </a:t>
            </a:r>
            <a:r>
              <a:rPr lang="en-GB" sz="3600" b="1" dirty="0" err="1">
                <a:solidFill>
                  <a:schemeClr val="bg1"/>
                </a:solidFill>
              </a:rPr>
              <a:t>aus</a:t>
            </a:r>
            <a:r>
              <a:rPr lang="en-GB" sz="3600" b="1" dirty="0">
                <a:solidFill>
                  <a:schemeClr val="bg1"/>
                </a:solidFill>
              </a:rPr>
              <a:t> der </a:t>
            </a:r>
            <a:r>
              <a:rPr lang="en-GB" sz="3600" b="1" dirty="0" err="1">
                <a:solidFill>
                  <a:schemeClr val="bg1"/>
                </a:solidFill>
              </a:rPr>
              <a:t>Kindheit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12164400" cy="4893647"/>
          </a:xfrm>
          <a:prstGeom prst="rect">
            <a:avLst/>
          </a:prstGeom>
          <a:noFill/>
        </p:spPr>
        <p:txBody>
          <a:bodyPr wrap="square" rtlCol="0">
            <a:spAutoFit/>
          </a:bodyPr>
          <a:lstStyle/>
          <a:p>
            <a:pPr lvl="0">
              <a:defRPr/>
            </a:pPr>
            <a:endParaRPr lang="en-US" sz="2400" b="1" dirty="0">
              <a:solidFill>
                <a:srgbClr val="115076"/>
              </a:solidFill>
            </a:endParaRPr>
          </a:p>
          <a:p>
            <a:pPr lvl="0">
              <a:defRPr/>
            </a:pPr>
            <a:r>
              <a:rPr lang="en-US" sz="2400" b="1" dirty="0">
                <a:solidFill>
                  <a:srgbClr val="115076"/>
                </a:solidFill>
              </a:rPr>
              <a:t>Write a short text about your </a:t>
            </a:r>
            <a:r>
              <a:rPr lang="en-GB" sz="2400" b="1" dirty="0">
                <a:solidFill>
                  <a:srgbClr val="115076"/>
                </a:solidFill>
              </a:rPr>
              <a:t>favourite childhood possession(s).</a:t>
            </a:r>
            <a:endParaRPr lang="en-GB" sz="2400" dirty="0">
              <a:solidFill>
                <a:srgbClr val="115076"/>
              </a:solidFill>
            </a:endParaRPr>
          </a:p>
          <a:p>
            <a:pPr marL="342900" lvl="0" indent="-342900">
              <a:buFont typeface="Arial" panose="020B0604020202020204" pitchFamily="34" charset="0"/>
              <a:buChar char="•"/>
              <a:defRPr/>
            </a:pPr>
            <a:r>
              <a:rPr lang="en-GB" sz="2400" dirty="0">
                <a:solidFill>
                  <a:srgbClr val="115076"/>
                </a:solidFill>
              </a:rPr>
              <a:t>How old were you when you got it/them?</a:t>
            </a:r>
          </a:p>
          <a:p>
            <a:pPr marL="342900" lvl="0" indent="-342900">
              <a:buFont typeface="Arial" panose="020B0604020202020204" pitchFamily="34" charset="0"/>
              <a:buChar char="•"/>
              <a:defRPr/>
            </a:pPr>
            <a:r>
              <a:rPr lang="en-GB" sz="2400" dirty="0">
                <a:solidFill>
                  <a:srgbClr val="115076"/>
                </a:solidFill>
              </a:rPr>
              <a:t>Who did you get it/them from?</a:t>
            </a:r>
          </a:p>
          <a:p>
            <a:pPr marL="342900" lvl="0" indent="-342900">
              <a:buFont typeface="Arial" panose="020B0604020202020204" pitchFamily="34" charset="0"/>
              <a:buChar char="•"/>
              <a:defRPr/>
            </a:pPr>
            <a:r>
              <a:rPr lang="en-GB" sz="2400" dirty="0">
                <a:solidFill>
                  <a:srgbClr val="115076"/>
                </a:solidFill>
              </a:rPr>
              <a:t>Why was it/they special? What did you like about it/them?</a:t>
            </a:r>
          </a:p>
          <a:p>
            <a:pPr marL="342900" lvl="0" indent="-342900">
              <a:buFont typeface="Arial" panose="020B0604020202020204" pitchFamily="34" charset="0"/>
              <a:buChar char="•"/>
              <a:defRPr/>
            </a:pPr>
            <a:r>
              <a:rPr lang="en-GB" sz="2400" dirty="0">
                <a:solidFill>
                  <a:srgbClr val="115076"/>
                </a:solidFill>
              </a:rPr>
              <a:t>What other things did you do in your childhood?</a:t>
            </a:r>
          </a:p>
          <a:p>
            <a:pPr marL="342900" lvl="0" indent="-342900">
              <a:buFont typeface="Arial" panose="020B0604020202020204" pitchFamily="34" charset="0"/>
              <a:buChar char="•"/>
              <a:defRPr/>
            </a:pPr>
            <a:r>
              <a:rPr lang="en-GB" sz="2400" dirty="0">
                <a:solidFill>
                  <a:srgbClr val="115076"/>
                </a:solidFill>
              </a:rPr>
              <a:t>Do you still do them now?</a:t>
            </a:r>
          </a:p>
          <a:p>
            <a:pPr lvl="0">
              <a:defRPr/>
            </a:pPr>
            <a:r>
              <a:rPr lang="en-GB" sz="2400" dirty="0">
                <a:solidFill>
                  <a:srgbClr val="115076"/>
                </a:solidFill>
              </a:rPr>
              <a:t> </a:t>
            </a:r>
            <a:br>
              <a:rPr lang="en-GB" sz="2400" dirty="0">
                <a:solidFill>
                  <a:srgbClr val="115076"/>
                </a:solidFill>
              </a:rPr>
            </a:br>
            <a:r>
              <a:rPr lang="en-US" sz="2400" b="1" dirty="0">
                <a:solidFill>
                  <a:srgbClr val="4472C4">
                    <a:lumMod val="50000"/>
                  </a:srgbClr>
                </a:solidFill>
              </a:rPr>
              <a:t>Include:</a:t>
            </a:r>
          </a:p>
          <a:p>
            <a:pPr marL="342900" lvl="0" indent="-342900">
              <a:buFont typeface="Arial" panose="020B0604020202020204" pitchFamily="34" charset="0"/>
              <a:buChar char="•"/>
              <a:defRPr/>
            </a:pPr>
            <a:r>
              <a:rPr lang="en-US" sz="2400" dirty="0">
                <a:solidFill>
                  <a:srgbClr val="4472C4">
                    <a:lumMod val="50000"/>
                  </a:srgbClr>
                </a:solidFill>
              </a:rPr>
              <a:t>past (perfect) + </a:t>
            </a:r>
            <a:r>
              <a:rPr lang="en-US" sz="2400" i="1" dirty="0" err="1">
                <a:solidFill>
                  <a:srgbClr val="4472C4">
                    <a:lumMod val="50000"/>
                  </a:srgbClr>
                </a:solidFill>
              </a:rPr>
              <a:t>früher</a:t>
            </a:r>
            <a:r>
              <a:rPr lang="en-US" sz="2400" dirty="0">
                <a:solidFill>
                  <a:srgbClr val="4472C4">
                    <a:lumMod val="50000"/>
                  </a:srgbClr>
                </a:solidFill>
              </a:rPr>
              <a:t> for things you used to do</a:t>
            </a:r>
          </a:p>
          <a:p>
            <a:pPr marL="342900" lvl="0" indent="-342900">
              <a:buFont typeface="Arial" panose="020B0604020202020204" pitchFamily="34" charset="0"/>
              <a:buChar char="•"/>
              <a:defRPr/>
            </a:pPr>
            <a:r>
              <a:rPr lang="en-US" sz="2400" dirty="0">
                <a:solidFill>
                  <a:srgbClr val="4472C4">
                    <a:lumMod val="50000"/>
                  </a:srgbClr>
                </a:solidFill>
              </a:rPr>
              <a:t>imperfect: </a:t>
            </a:r>
            <a:r>
              <a:rPr lang="en-US" sz="2400" i="1" dirty="0">
                <a:solidFill>
                  <a:srgbClr val="4472C4">
                    <a:lumMod val="50000"/>
                  </a:srgbClr>
                </a:solidFill>
              </a:rPr>
              <a:t>war</a:t>
            </a:r>
            <a:r>
              <a:rPr lang="en-US" sz="2400" dirty="0">
                <a:solidFill>
                  <a:srgbClr val="4472C4">
                    <a:lumMod val="50000"/>
                  </a:srgbClr>
                </a:solidFill>
              </a:rPr>
              <a:t>, </a:t>
            </a:r>
            <a:r>
              <a:rPr lang="en-US" sz="2400" i="1" dirty="0" err="1">
                <a:solidFill>
                  <a:srgbClr val="4472C4">
                    <a:lumMod val="50000"/>
                  </a:srgbClr>
                </a:solidFill>
              </a:rPr>
              <a:t>hatte</a:t>
            </a:r>
            <a:r>
              <a:rPr lang="en-US" sz="2400" dirty="0">
                <a:solidFill>
                  <a:srgbClr val="4472C4">
                    <a:lumMod val="50000"/>
                  </a:srgbClr>
                </a:solidFill>
              </a:rPr>
              <a:t>, </a:t>
            </a:r>
            <a:r>
              <a:rPr lang="en-US" sz="2400" i="1" dirty="0">
                <a:solidFill>
                  <a:srgbClr val="4472C4">
                    <a:lumMod val="50000"/>
                  </a:srgbClr>
                </a:solidFill>
              </a:rPr>
              <a:t>es gab</a:t>
            </a:r>
          </a:p>
          <a:p>
            <a:pPr marL="342900" lvl="0" indent="-342900">
              <a:buFont typeface="Arial" panose="020B0604020202020204" pitchFamily="34" charset="0"/>
              <a:buChar char="•"/>
              <a:defRPr/>
            </a:pPr>
            <a:r>
              <a:rPr lang="en-US" sz="2400" i="1" dirty="0" err="1">
                <a:solidFill>
                  <a:srgbClr val="4472C4">
                    <a:lumMod val="50000"/>
                  </a:srgbClr>
                </a:solidFill>
              </a:rPr>
              <a:t>als</a:t>
            </a:r>
            <a:r>
              <a:rPr lang="en-US" sz="2400" dirty="0">
                <a:solidFill>
                  <a:srgbClr val="4472C4">
                    <a:lumMod val="50000"/>
                  </a:srgbClr>
                </a:solidFill>
              </a:rPr>
              <a:t>, </a:t>
            </a:r>
            <a:r>
              <a:rPr lang="en-US" sz="2400" i="1" dirty="0" err="1">
                <a:solidFill>
                  <a:srgbClr val="4472C4">
                    <a:lumMod val="50000"/>
                  </a:srgbClr>
                </a:solidFill>
              </a:rPr>
              <a:t>weil</a:t>
            </a:r>
            <a:r>
              <a:rPr lang="en-US" sz="2400" dirty="0">
                <a:solidFill>
                  <a:srgbClr val="4472C4">
                    <a:lumMod val="50000"/>
                  </a:srgbClr>
                </a:solidFill>
              </a:rPr>
              <a:t>, </a:t>
            </a:r>
            <a:r>
              <a:rPr lang="en-US" sz="2400" i="1" dirty="0">
                <a:solidFill>
                  <a:srgbClr val="4472C4">
                    <a:lumMod val="50000"/>
                  </a:srgbClr>
                </a:solidFill>
              </a:rPr>
              <a:t>bevor</a:t>
            </a:r>
            <a:r>
              <a:rPr lang="en-US" sz="2400" dirty="0">
                <a:solidFill>
                  <a:srgbClr val="4472C4">
                    <a:lumMod val="50000"/>
                  </a:srgbClr>
                </a:solidFill>
              </a:rPr>
              <a:t> + WO3 (either WO1 + WO3 OR WO3 + WO2) + past tense</a:t>
            </a:r>
          </a:p>
          <a:p>
            <a:pPr marL="342900" lvl="0" indent="-342900">
              <a:buFont typeface="Arial" panose="020B0604020202020204" pitchFamily="34" charset="0"/>
              <a:buChar char="•"/>
              <a:defRPr/>
            </a:pPr>
            <a:r>
              <a:rPr lang="en-US" sz="2400" i="1" dirty="0" err="1">
                <a:solidFill>
                  <a:srgbClr val="4472C4">
                    <a:lumMod val="50000"/>
                  </a:srgbClr>
                </a:solidFill>
              </a:rPr>
              <a:t>wenn</a:t>
            </a:r>
            <a:r>
              <a:rPr lang="en-US" sz="2400" dirty="0">
                <a:solidFill>
                  <a:srgbClr val="4472C4">
                    <a:lumMod val="50000"/>
                  </a:srgbClr>
                </a:solidFill>
              </a:rPr>
              <a:t>, </a:t>
            </a:r>
            <a:r>
              <a:rPr lang="en-US" sz="2400" i="1" dirty="0" err="1">
                <a:solidFill>
                  <a:srgbClr val="4472C4">
                    <a:lumMod val="50000"/>
                  </a:srgbClr>
                </a:solidFill>
              </a:rPr>
              <a:t>dass</a:t>
            </a:r>
            <a:r>
              <a:rPr lang="en-US" sz="2400" dirty="0">
                <a:solidFill>
                  <a:srgbClr val="4472C4">
                    <a:lumMod val="50000"/>
                  </a:srgbClr>
                </a:solidFill>
              </a:rPr>
              <a:t> + WO3 + present tense</a:t>
            </a:r>
          </a:p>
        </p:txBody>
      </p:sp>
      <p:pic>
        <p:nvPicPr>
          <p:cNvPr id="1026" name="Picture 2" descr="Fire Engin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4500" y="2520656"/>
            <a:ext cx="2857500" cy="21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88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a:extLst>
              <a:ext uri="{FF2B5EF4-FFF2-40B4-BE49-F238E27FC236}">
                <a16:creationId xmlns:a16="http://schemas.microsoft.com/office/drawing/2014/main" id="{1C5D21C4-81AD-4EEB-BA13-CB80A077CF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410" y="4264723"/>
            <a:ext cx="2602567" cy="1909949"/>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A1702C12-6BF4-4C87-8EC9-5DC244ECD4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0907" y="4264723"/>
            <a:ext cx="2602568" cy="1909949"/>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A43924CB-39E9-4395-8D76-39575C8F0D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4286" y="4264723"/>
            <a:ext cx="2602568" cy="1909949"/>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A3F4276-D6A4-4339-96DF-6EABCB2B28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2544" y="2292607"/>
            <a:ext cx="1280271" cy="173751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4BDD1C3-870A-41EA-9516-59ED41B914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1395" y="4264723"/>
            <a:ext cx="2602568" cy="1909949"/>
          </a:xfrm>
          <a:prstGeom prst="rect">
            <a:avLst/>
          </a:prstGeom>
        </p:spPr>
      </p:pic>
      <p:pic>
        <p:nvPicPr>
          <p:cNvPr id="11" name="Picture 10">
            <a:extLst>
              <a:ext uri="{FF2B5EF4-FFF2-40B4-BE49-F238E27FC236}">
                <a16:creationId xmlns:a16="http://schemas.microsoft.com/office/drawing/2014/main" id="{3E3A7262-1883-4691-9AA7-5595093E87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2884" y="2313585"/>
            <a:ext cx="1280271" cy="1737511"/>
          </a:xfrm>
          <a:prstGeom prst="rect">
            <a:avLst/>
          </a:prstGeom>
        </p:spPr>
      </p:pic>
      <p:pic>
        <p:nvPicPr>
          <p:cNvPr id="13" name="Picture 12">
            <a:extLst>
              <a:ext uri="{FF2B5EF4-FFF2-40B4-BE49-F238E27FC236}">
                <a16:creationId xmlns:a16="http://schemas.microsoft.com/office/drawing/2014/main" id="{CEE10C74-E562-443E-AE46-F61ABD8B74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6384" y="2292606"/>
            <a:ext cx="1280271" cy="1737511"/>
          </a:xfrm>
          <a:prstGeom prst="rect">
            <a:avLst/>
          </a:prstGeom>
        </p:spPr>
      </p:pic>
      <p:pic>
        <p:nvPicPr>
          <p:cNvPr id="14" name="Picture 13">
            <a:extLst>
              <a:ext uri="{FF2B5EF4-FFF2-40B4-BE49-F238E27FC236}">
                <a16:creationId xmlns:a16="http://schemas.microsoft.com/office/drawing/2014/main" id="{DE10B7EF-F158-4DD0-BA45-72F8FF2819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3239" y="2292606"/>
            <a:ext cx="1280271" cy="1737511"/>
          </a:xfrm>
          <a:prstGeom prst="rect">
            <a:avLst/>
          </a:prstGeom>
        </p:spPr>
      </p:pic>
    </p:spTree>
    <p:extLst>
      <p:ext uri="{BB962C8B-B14F-4D97-AF65-F5344CB8AC3E}">
        <p14:creationId xmlns:p14="http://schemas.microsoft.com/office/powerpoint/2010/main" val="3026472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5734050"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Lieblingssachen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51754" y="1278891"/>
            <a:ext cx="73729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a:t>
            </a:r>
            <a:r>
              <a:rPr lang="en-US" sz="2400" dirty="0" err="1">
                <a:solidFill>
                  <a:srgbClr val="4472C4">
                    <a:lumMod val="50000"/>
                  </a:srgbClr>
                </a:solidFill>
                <a:latin typeface="Century Gothic" panose="020F0302020204030204"/>
              </a:rPr>
              <a:t>eib</a:t>
            </a:r>
            <a:r>
              <a:rPr lang="en-US" sz="2400" dirty="0">
                <a:solidFill>
                  <a:srgbClr val="4472C4">
                    <a:lumMod val="50000"/>
                  </a:srgbClr>
                </a:solidFill>
                <a:latin typeface="Century Gothic" panose="020F0302020204030204"/>
              </a:rPr>
              <a:t> 1-6 und A, B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C.</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e 5">
            <a:extLst>
              <a:ext uri="{FF2B5EF4-FFF2-40B4-BE49-F238E27FC236}">
                <a16:creationId xmlns:a16="http://schemas.microsoft.com/office/drawing/2014/main" id="{008A186D-1F9E-4136-9FB0-B58E2489C5EF}"/>
              </a:ext>
            </a:extLst>
          </p:cNvPr>
          <p:cNvGraphicFramePr>
            <a:graphicFrameLocks noGrp="1"/>
          </p:cNvGraphicFramePr>
          <p:nvPr>
            <p:extLst>
              <p:ext uri="{D42A27DB-BD31-4B8C-83A1-F6EECF244321}">
                <p14:modId xmlns:p14="http://schemas.microsoft.com/office/powerpoint/2010/main" val="2641492579"/>
              </p:ext>
            </p:extLst>
          </p:nvPr>
        </p:nvGraphicFramePr>
        <p:xfrm>
          <a:off x="151754" y="1889674"/>
          <a:ext cx="11807137" cy="4130126"/>
        </p:xfrm>
        <a:graphic>
          <a:graphicData uri="http://schemas.openxmlformats.org/drawingml/2006/table">
            <a:tbl>
              <a:tblPr firstRow="1" bandRow="1">
                <a:tableStyleId>{00A15C55-8517-42AA-B614-E9B94910E393}</a:tableStyleId>
              </a:tblPr>
              <a:tblGrid>
                <a:gridCol w="630299">
                  <a:extLst>
                    <a:ext uri="{9D8B030D-6E8A-4147-A177-3AD203B41FA5}">
                      <a16:colId xmlns:a16="http://schemas.microsoft.com/office/drawing/2014/main" val="2220442778"/>
                    </a:ext>
                  </a:extLst>
                </a:gridCol>
                <a:gridCol w="3466097">
                  <a:extLst>
                    <a:ext uri="{9D8B030D-6E8A-4147-A177-3AD203B41FA5}">
                      <a16:colId xmlns:a16="http://schemas.microsoft.com/office/drawing/2014/main" val="3791811306"/>
                    </a:ext>
                  </a:extLst>
                </a:gridCol>
                <a:gridCol w="4048562">
                  <a:extLst>
                    <a:ext uri="{9D8B030D-6E8A-4147-A177-3AD203B41FA5}">
                      <a16:colId xmlns:a16="http://schemas.microsoft.com/office/drawing/2014/main" val="1312620342"/>
                    </a:ext>
                  </a:extLst>
                </a:gridCol>
                <a:gridCol w="3662179">
                  <a:extLst>
                    <a:ext uri="{9D8B030D-6E8A-4147-A177-3AD203B41FA5}">
                      <a16:colId xmlns:a16="http://schemas.microsoft.com/office/drawing/2014/main" val="4010614591"/>
                    </a:ext>
                  </a:extLst>
                </a:gridCol>
              </a:tblGrid>
              <a:tr h="590018">
                <a:tc>
                  <a:txBody>
                    <a:bodyPr/>
                    <a:lstStyle/>
                    <a:p>
                      <a:pPr algn="ctr"/>
                      <a:endParaRPr lang="en-GB" sz="2400" dirty="0">
                        <a:solidFill>
                          <a:srgbClr val="002060"/>
                        </a:solidFill>
                      </a:endParaRPr>
                    </a:p>
                  </a:txBody>
                  <a:tcPr anchor="ctr"/>
                </a:tc>
                <a:tc>
                  <a:txBody>
                    <a:bodyPr/>
                    <a:lstStyle/>
                    <a:p>
                      <a:pPr algn="ctr"/>
                      <a:r>
                        <a:rPr lang="en-GB" sz="2800" dirty="0">
                          <a:solidFill>
                            <a:srgbClr val="002060"/>
                          </a:solidFill>
                        </a:rPr>
                        <a:t>A</a:t>
                      </a:r>
                    </a:p>
                  </a:txBody>
                  <a:tcPr anchor="ctr"/>
                </a:tc>
                <a:tc>
                  <a:txBody>
                    <a:bodyPr/>
                    <a:lstStyle/>
                    <a:p>
                      <a:pPr algn="ctr"/>
                      <a:r>
                        <a:rPr lang="en-GB" sz="2800" dirty="0">
                          <a:solidFill>
                            <a:srgbClr val="002060"/>
                          </a:solidFill>
                        </a:rPr>
                        <a:t>B</a:t>
                      </a:r>
                    </a:p>
                  </a:txBody>
                  <a:tcPr anchor="ctr"/>
                </a:tc>
                <a:tc>
                  <a:txBody>
                    <a:bodyPr/>
                    <a:lstStyle/>
                    <a:p>
                      <a:pPr algn="ctr"/>
                      <a:r>
                        <a:rPr lang="en-GB" sz="2800" dirty="0">
                          <a:solidFill>
                            <a:srgbClr val="002060"/>
                          </a:solidFill>
                        </a:rPr>
                        <a:t>C</a:t>
                      </a:r>
                    </a:p>
                  </a:txBody>
                  <a:tcPr anchor="ctr"/>
                </a:tc>
                <a:extLst>
                  <a:ext uri="{0D108BD9-81ED-4DB2-BD59-A6C34878D82A}">
                    <a16:rowId xmlns:a16="http://schemas.microsoft.com/office/drawing/2014/main" val="1916325935"/>
                  </a:ext>
                </a:extLst>
              </a:tr>
              <a:tr h="590018">
                <a:tc>
                  <a:txBody>
                    <a:bodyPr/>
                    <a:lstStyle/>
                    <a:p>
                      <a:pPr marL="0" algn="ctr" defTabSz="914400" rtl="0" eaLnBrk="1" latinLnBrk="0" hangingPunct="1"/>
                      <a:r>
                        <a:rPr lang="en-GB" sz="2400" b="1" u="sng" kern="1200" dirty="0">
                          <a:solidFill>
                            <a:srgbClr val="002060"/>
                          </a:solidFill>
                          <a:latin typeface="+mn-lt"/>
                          <a:ea typeface="+mn-ea"/>
                          <a:cs typeface="+mn-cs"/>
                          <a:hlinkClick r:id="" action="ppaction://noaction">
                            <a:snd r:embed="rId5" name="9.1.1.7 Slide 3 1.wav"/>
                            <a:extLst>
                              <a:ext uri="{A12FA001-AC4F-418D-AE19-62706E023703}">
                                <ahyp:hlinkClr xmlns:ahyp="http://schemas.microsoft.com/office/drawing/2018/hyperlinkcolor" val="tx"/>
                              </a:ext>
                            </a:extLst>
                          </a:hlinkClick>
                        </a:rPr>
                        <a:t>1</a:t>
                      </a:r>
                      <a:endParaRPr lang="en-GB" sz="2400" b="1" u="sng" kern="1200" dirty="0">
                        <a:solidFill>
                          <a:srgbClr val="002060"/>
                        </a:solidFill>
                        <a:latin typeface="+mn-lt"/>
                        <a:ea typeface="+mn-ea"/>
                        <a:cs typeface="+mn-cs"/>
                      </a:endParaRPr>
                    </a:p>
                  </a:txBody>
                  <a:tcPr anchor="ctr"/>
                </a:tc>
                <a:tc>
                  <a:txBody>
                    <a:bodyPr/>
                    <a:lstStyle/>
                    <a:p>
                      <a:pPr algn="l"/>
                      <a:r>
                        <a:rPr lang="en-GB" sz="2200">
                          <a:solidFill>
                            <a:srgbClr val="002060"/>
                          </a:solidFill>
                        </a:rPr>
                        <a:t>mein M</a:t>
                      </a:r>
                      <a:r>
                        <a:rPr lang="en-GB" sz="2200" b="1">
                          <a:solidFill>
                            <a:srgbClr val="002060"/>
                          </a:solidFill>
                        </a:rPr>
                        <a:t>äu</a:t>
                      </a:r>
                      <a:r>
                        <a:rPr lang="en-GB" sz="2200">
                          <a:solidFill>
                            <a:srgbClr val="002060"/>
                          </a:solidFill>
                        </a:rPr>
                        <a:t>schen</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F</a:t>
                      </a:r>
                      <a:r>
                        <a:rPr lang="en-GB" sz="2200" b="1" dirty="0" err="1">
                          <a:solidFill>
                            <a:srgbClr val="002060"/>
                          </a:solidFill>
                        </a:rPr>
                        <a:t>eu</a:t>
                      </a:r>
                      <a:r>
                        <a:rPr lang="en-GB" sz="2200" dirty="0" err="1">
                          <a:solidFill>
                            <a:srgbClr val="002060"/>
                          </a:solidFill>
                        </a:rPr>
                        <a:t>erwehrauto</a:t>
                      </a:r>
                      <a:endParaRPr lang="en-GB" sz="2200" dirty="0">
                        <a:solidFill>
                          <a:srgbClr val="002060"/>
                        </a:solidFill>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Sch</a:t>
                      </a:r>
                      <a:r>
                        <a:rPr lang="en-GB" sz="2200" b="1" dirty="0" err="1">
                          <a:solidFill>
                            <a:srgbClr val="002060"/>
                          </a:solidFill>
                        </a:rPr>
                        <a:t>au</a:t>
                      </a:r>
                      <a:r>
                        <a:rPr lang="en-GB" sz="2200" dirty="0" err="1">
                          <a:solidFill>
                            <a:srgbClr val="002060"/>
                          </a:solidFill>
                        </a:rPr>
                        <a:t>kel</a:t>
                      </a:r>
                      <a:endParaRPr lang="en-GB" sz="2200" dirty="0">
                        <a:solidFill>
                          <a:srgbClr val="002060"/>
                        </a:solidFill>
                      </a:endParaRPr>
                    </a:p>
                  </a:txBody>
                  <a:tcPr anchor="ctr"/>
                </a:tc>
                <a:extLst>
                  <a:ext uri="{0D108BD9-81ED-4DB2-BD59-A6C34878D82A}">
                    <a16:rowId xmlns:a16="http://schemas.microsoft.com/office/drawing/2014/main" val="60658963"/>
                  </a:ext>
                </a:extLst>
              </a:tr>
              <a:tr h="590018">
                <a:tc>
                  <a:txBody>
                    <a:bodyPr/>
                    <a:lstStyle/>
                    <a:p>
                      <a:pPr marL="0" algn="ctr" defTabSz="914400" rtl="0" eaLnBrk="1" latinLnBrk="0" hangingPunct="1"/>
                      <a:r>
                        <a:rPr lang="en-GB" sz="2400" b="1" u="sng" kern="1200" dirty="0">
                          <a:solidFill>
                            <a:srgbClr val="002060"/>
                          </a:solidFill>
                          <a:latin typeface="+mn-lt"/>
                          <a:ea typeface="+mn-ea"/>
                          <a:cs typeface="+mn-cs"/>
                          <a:hlinkClick r:id="" action="ppaction://noaction">
                            <a:snd r:embed="rId6" name="9.1.1.7 Slide 3 2.wav"/>
                            <a:extLst>
                              <a:ext uri="{A12FA001-AC4F-418D-AE19-62706E023703}">
                                <ahyp:hlinkClr xmlns:ahyp="http://schemas.microsoft.com/office/drawing/2018/hyperlinkcolor" val="tx"/>
                              </a:ext>
                            </a:extLst>
                          </a:hlinkClick>
                        </a:rPr>
                        <a:t>2</a:t>
                      </a:r>
                      <a:endParaRPr lang="en-GB" sz="2400" b="1" u="sng"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b="1" dirty="0" err="1">
                          <a:solidFill>
                            <a:srgbClr val="002060"/>
                          </a:solidFill>
                        </a:rPr>
                        <a:t>S</a:t>
                      </a:r>
                      <a:r>
                        <a:rPr lang="en-GB" sz="2200" dirty="0" err="1">
                          <a:solidFill>
                            <a:srgbClr val="002060"/>
                          </a:solidFill>
                        </a:rPr>
                        <a:t>andkasten</a:t>
                      </a:r>
                      <a:endParaRPr lang="en-GB" sz="2200" dirty="0">
                        <a:solidFill>
                          <a:srgbClr val="002060"/>
                        </a:solidFill>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Wa</a:t>
                      </a:r>
                      <a:r>
                        <a:rPr lang="en-GB" sz="2200" b="1" dirty="0" err="1">
                          <a:solidFill>
                            <a:srgbClr val="002060"/>
                          </a:solidFill>
                        </a:rPr>
                        <a:t>ss</a:t>
                      </a:r>
                      <a:r>
                        <a:rPr lang="en-GB" sz="2200" dirty="0" err="1">
                          <a:solidFill>
                            <a:srgbClr val="002060"/>
                          </a:solidFill>
                        </a:rPr>
                        <a:t>erfarben</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Strau</a:t>
                      </a:r>
                      <a:r>
                        <a:rPr lang="en-GB" sz="2200" b="1" dirty="0" err="1">
                          <a:solidFill>
                            <a:srgbClr val="002060"/>
                          </a:solidFill>
                        </a:rPr>
                        <a:t>ß</a:t>
                      </a:r>
                      <a:endParaRPr lang="en-GB" sz="2200" b="1" dirty="0">
                        <a:solidFill>
                          <a:srgbClr val="002060"/>
                        </a:solidFill>
                      </a:endParaRPr>
                    </a:p>
                  </a:txBody>
                  <a:tcPr anchor="ctr"/>
                </a:tc>
                <a:extLst>
                  <a:ext uri="{0D108BD9-81ED-4DB2-BD59-A6C34878D82A}">
                    <a16:rowId xmlns:a16="http://schemas.microsoft.com/office/drawing/2014/main" val="4159455756"/>
                  </a:ext>
                </a:extLst>
              </a:tr>
              <a:tr h="590018">
                <a:tc>
                  <a:txBody>
                    <a:bodyPr/>
                    <a:lstStyle/>
                    <a:p>
                      <a:pPr marL="0" algn="ctr" defTabSz="914400" rtl="0" eaLnBrk="1" latinLnBrk="0" hangingPunct="1"/>
                      <a:r>
                        <a:rPr lang="en-GB" sz="2400" b="1" u="sng" kern="1200" dirty="0">
                          <a:solidFill>
                            <a:srgbClr val="002060"/>
                          </a:solidFill>
                          <a:latin typeface="+mn-lt"/>
                          <a:ea typeface="+mn-ea"/>
                          <a:cs typeface="+mn-cs"/>
                          <a:hlinkClick r:id="" action="ppaction://noaction">
                            <a:snd r:embed="rId7" name="9.1.1.7 Slide 3 3.wav"/>
                            <a:extLst>
                              <a:ext uri="{A12FA001-AC4F-418D-AE19-62706E023703}">
                                <ahyp:hlinkClr xmlns:ahyp="http://schemas.microsoft.com/office/drawing/2018/hyperlinkcolor" val="tx"/>
                              </a:ext>
                            </a:extLst>
                          </a:hlinkClick>
                        </a:rPr>
                        <a:t>3</a:t>
                      </a:r>
                      <a:endParaRPr lang="en-GB" sz="2400" b="1" u="sng"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X</a:t>
                      </a:r>
                      <a:r>
                        <a:rPr lang="en-GB" sz="2200" b="1" dirty="0" err="1">
                          <a:solidFill>
                            <a:srgbClr val="002060"/>
                          </a:solidFill>
                        </a:rPr>
                        <a:t>y</a:t>
                      </a:r>
                      <a:r>
                        <a:rPr lang="en-GB" sz="2200" b="0" dirty="0" err="1">
                          <a:solidFill>
                            <a:srgbClr val="002060"/>
                          </a:solidFill>
                        </a:rPr>
                        <a:t>l</a:t>
                      </a:r>
                      <a:r>
                        <a:rPr lang="en-GB" sz="2200" dirty="0" err="1">
                          <a:solidFill>
                            <a:srgbClr val="002060"/>
                          </a:solidFill>
                        </a:rPr>
                        <a:t>ophon</a:t>
                      </a:r>
                      <a:endParaRPr lang="en-GB" sz="2200" dirty="0">
                        <a:solidFill>
                          <a:srgbClr val="002060"/>
                        </a:solidFill>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P</a:t>
                      </a:r>
                      <a:r>
                        <a:rPr lang="en-GB" sz="2200" b="1" dirty="0" err="1">
                          <a:solidFill>
                            <a:srgbClr val="002060"/>
                          </a:solidFill>
                        </a:rPr>
                        <a:t>u</a:t>
                      </a:r>
                      <a:r>
                        <a:rPr lang="en-GB" sz="2200" dirty="0" err="1">
                          <a:solidFill>
                            <a:srgbClr val="002060"/>
                          </a:solidFill>
                        </a:rPr>
                        <a:t>ppe</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Ballerinakost</a:t>
                      </a:r>
                      <a:r>
                        <a:rPr lang="en-GB" sz="2200" b="1" dirty="0" err="1">
                          <a:solidFill>
                            <a:srgbClr val="002060"/>
                          </a:solidFill>
                        </a:rPr>
                        <a:t>ü</a:t>
                      </a:r>
                      <a:r>
                        <a:rPr lang="en-GB" sz="2200" dirty="0" err="1">
                          <a:solidFill>
                            <a:srgbClr val="002060"/>
                          </a:solidFill>
                        </a:rPr>
                        <a:t>m</a:t>
                      </a:r>
                      <a:endParaRPr lang="en-GB" sz="2200" dirty="0">
                        <a:solidFill>
                          <a:srgbClr val="002060"/>
                        </a:solidFill>
                      </a:endParaRPr>
                    </a:p>
                  </a:txBody>
                  <a:tcPr anchor="ctr"/>
                </a:tc>
                <a:extLst>
                  <a:ext uri="{0D108BD9-81ED-4DB2-BD59-A6C34878D82A}">
                    <a16:rowId xmlns:a16="http://schemas.microsoft.com/office/drawing/2014/main" val="3360469156"/>
                  </a:ext>
                </a:extLst>
              </a:tr>
              <a:tr h="590018">
                <a:tc>
                  <a:txBody>
                    <a:bodyPr/>
                    <a:lstStyle/>
                    <a:p>
                      <a:pPr marL="0" algn="ctr" defTabSz="914400" rtl="0" eaLnBrk="1" latinLnBrk="0" hangingPunct="1"/>
                      <a:r>
                        <a:rPr lang="en-GB" sz="2400" b="1" u="sng" kern="1200" dirty="0">
                          <a:solidFill>
                            <a:srgbClr val="002060"/>
                          </a:solidFill>
                          <a:latin typeface="+mn-lt"/>
                          <a:ea typeface="+mn-ea"/>
                          <a:cs typeface="+mn-cs"/>
                          <a:hlinkClick r:id="" action="ppaction://noaction">
                            <a:snd r:embed="rId8" name="9.1.1.7 Slide 3 4.wav"/>
                            <a:extLst>
                              <a:ext uri="{A12FA001-AC4F-418D-AE19-62706E023703}">
                                <ahyp:hlinkClr xmlns:ahyp="http://schemas.microsoft.com/office/drawing/2018/hyperlinkcolor" val="tx"/>
                              </a:ext>
                            </a:extLst>
                          </a:hlinkClick>
                        </a:rPr>
                        <a:t>4</a:t>
                      </a:r>
                      <a:endParaRPr lang="en-GB" sz="2400" b="1" u="sng"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Farb</a:t>
                      </a:r>
                      <a:r>
                        <a:rPr lang="en-GB" sz="2200" b="1" dirty="0" err="1">
                          <a:solidFill>
                            <a:srgbClr val="002060"/>
                          </a:solidFill>
                        </a:rPr>
                        <a:t>st</a:t>
                      </a:r>
                      <a:r>
                        <a:rPr lang="en-GB" sz="2200" dirty="0" err="1">
                          <a:solidFill>
                            <a:srgbClr val="002060"/>
                          </a:solidFill>
                        </a:rPr>
                        <a:t>ifte</a:t>
                      </a:r>
                      <a:endParaRPr lang="en-GB" sz="2200" dirty="0">
                        <a:solidFill>
                          <a:srgbClr val="002060"/>
                        </a:solidFill>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Ra</a:t>
                      </a:r>
                      <a:r>
                        <a:rPr lang="en-GB" sz="2200" b="1" dirty="0" err="1">
                          <a:solidFill>
                            <a:srgbClr val="002060"/>
                          </a:solidFill>
                        </a:rPr>
                        <a:t>ss</a:t>
                      </a:r>
                      <a:r>
                        <a:rPr lang="en-GB" sz="2200" dirty="0" err="1">
                          <a:solidFill>
                            <a:srgbClr val="002060"/>
                          </a:solidFill>
                        </a:rPr>
                        <a:t>el</a:t>
                      </a:r>
                      <a:endParaRPr lang="en-GB" sz="2200" dirty="0">
                        <a:solidFill>
                          <a:srgbClr val="002060"/>
                        </a:solidFill>
                      </a:endParaRPr>
                    </a:p>
                  </a:txBody>
                  <a:tcPr anchor="ctr"/>
                </a:tc>
                <a:tc>
                  <a:txBody>
                    <a:bodyPr/>
                    <a:lstStyle/>
                    <a:p>
                      <a:pPr algn="l"/>
                      <a:r>
                        <a:rPr lang="en-GB" sz="2200" dirty="0" err="1">
                          <a:solidFill>
                            <a:srgbClr val="002060"/>
                          </a:solidFill>
                        </a:rPr>
                        <a:t>meine</a:t>
                      </a:r>
                      <a:r>
                        <a:rPr lang="en-GB" sz="2200" dirty="0">
                          <a:solidFill>
                            <a:srgbClr val="002060"/>
                          </a:solidFill>
                        </a:rPr>
                        <a:t> </a:t>
                      </a:r>
                      <a:r>
                        <a:rPr lang="en-GB" sz="2200" dirty="0" err="1">
                          <a:solidFill>
                            <a:srgbClr val="002060"/>
                          </a:solidFill>
                        </a:rPr>
                        <a:t>Rut</a:t>
                      </a:r>
                      <a:r>
                        <a:rPr lang="en-GB" sz="2200" b="1" dirty="0" err="1">
                          <a:solidFill>
                            <a:srgbClr val="002060"/>
                          </a:solidFill>
                        </a:rPr>
                        <a:t>sch</a:t>
                      </a:r>
                      <a:r>
                        <a:rPr lang="en-GB" sz="2200" dirty="0" err="1">
                          <a:solidFill>
                            <a:srgbClr val="002060"/>
                          </a:solidFill>
                        </a:rPr>
                        <a:t>e</a:t>
                      </a:r>
                      <a:endParaRPr lang="en-GB" sz="2200" dirty="0">
                        <a:solidFill>
                          <a:srgbClr val="002060"/>
                        </a:solidFill>
                      </a:endParaRPr>
                    </a:p>
                  </a:txBody>
                  <a:tcPr anchor="ctr"/>
                </a:tc>
                <a:extLst>
                  <a:ext uri="{0D108BD9-81ED-4DB2-BD59-A6C34878D82A}">
                    <a16:rowId xmlns:a16="http://schemas.microsoft.com/office/drawing/2014/main" val="2494036746"/>
                  </a:ext>
                </a:extLst>
              </a:tr>
              <a:tr h="590018">
                <a:tc>
                  <a:txBody>
                    <a:bodyPr/>
                    <a:lstStyle/>
                    <a:p>
                      <a:pPr marL="0" algn="ctr" defTabSz="914400" rtl="0" eaLnBrk="1" latinLnBrk="0" hangingPunct="1"/>
                      <a:r>
                        <a:rPr lang="en-GB" sz="2400" b="1" u="sng" kern="1200" dirty="0">
                          <a:solidFill>
                            <a:srgbClr val="002060"/>
                          </a:solidFill>
                          <a:latin typeface="+mn-lt"/>
                          <a:ea typeface="+mn-ea"/>
                          <a:cs typeface="+mn-cs"/>
                          <a:hlinkClick r:id="" action="ppaction://noaction">
                            <a:snd r:embed="rId9" name="9.1.1.7 Slide 3 5.wav"/>
                            <a:extLst>
                              <a:ext uri="{A12FA001-AC4F-418D-AE19-62706E023703}">
                                <ahyp:hlinkClr xmlns:ahyp="http://schemas.microsoft.com/office/drawing/2018/hyperlinkcolor" val="tx"/>
                              </a:ext>
                            </a:extLst>
                          </a:hlinkClick>
                        </a:rPr>
                        <a:t>5</a:t>
                      </a:r>
                      <a:endParaRPr lang="en-GB" sz="2400" b="1" u="sng" kern="1200" dirty="0">
                        <a:solidFill>
                          <a:srgbClr val="002060"/>
                        </a:solidFill>
                        <a:latin typeface="+mn-lt"/>
                        <a:ea typeface="+mn-ea"/>
                        <a:cs typeface="+mn-cs"/>
                      </a:endParaRPr>
                    </a:p>
                  </a:txBody>
                  <a:tcPr anchor="ctr"/>
                </a:tc>
                <a:tc>
                  <a:txBody>
                    <a:bodyPr/>
                    <a:lstStyle/>
                    <a:p>
                      <a:pPr algn="l"/>
                      <a:r>
                        <a:rPr lang="en-GB" sz="2200">
                          <a:solidFill>
                            <a:srgbClr val="002060"/>
                          </a:solidFill>
                        </a:rPr>
                        <a:t>meine B</a:t>
                      </a:r>
                      <a:r>
                        <a:rPr lang="en-GB" sz="2200" b="1">
                          <a:solidFill>
                            <a:srgbClr val="002060"/>
                          </a:solidFill>
                        </a:rPr>
                        <a:t>ä</a:t>
                      </a:r>
                      <a:r>
                        <a:rPr lang="en-GB" sz="2200" b="0">
                          <a:solidFill>
                            <a:srgbClr val="002060"/>
                          </a:solidFill>
                        </a:rPr>
                        <a:t>lle</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meine</a:t>
                      </a:r>
                      <a:r>
                        <a:rPr lang="en-GB" sz="2200" dirty="0">
                          <a:solidFill>
                            <a:srgbClr val="002060"/>
                          </a:solidFill>
                        </a:rPr>
                        <a:t> </a:t>
                      </a:r>
                      <a:r>
                        <a:rPr lang="en-GB" sz="2200" dirty="0" err="1">
                          <a:solidFill>
                            <a:srgbClr val="002060"/>
                          </a:solidFill>
                        </a:rPr>
                        <a:t>St</a:t>
                      </a:r>
                      <a:r>
                        <a:rPr lang="en-GB" sz="2200" b="1" dirty="0" err="1">
                          <a:solidFill>
                            <a:srgbClr val="002060"/>
                          </a:solidFill>
                        </a:rPr>
                        <a:t>a</a:t>
                      </a:r>
                      <a:r>
                        <a:rPr lang="en-GB" sz="2200" dirty="0" err="1">
                          <a:solidFill>
                            <a:srgbClr val="002060"/>
                          </a:solidFill>
                        </a:rPr>
                        <a:t>ffelei</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rPr>
                        <a:t>mein</a:t>
                      </a:r>
                      <a:r>
                        <a:rPr lang="en-GB" sz="2200" dirty="0">
                          <a:solidFill>
                            <a:srgbClr val="002060"/>
                          </a:solidFill>
                        </a:rPr>
                        <a:t> T</a:t>
                      </a:r>
                      <a:r>
                        <a:rPr lang="en-GB" sz="2200" b="1" dirty="0">
                          <a:solidFill>
                            <a:srgbClr val="002060"/>
                          </a:solidFill>
                        </a:rPr>
                        <a:t>e</a:t>
                      </a:r>
                      <a:r>
                        <a:rPr lang="en-GB" sz="2200" dirty="0">
                          <a:solidFill>
                            <a:srgbClr val="002060"/>
                          </a:solidFill>
                        </a:rPr>
                        <a:t>ddy</a:t>
                      </a:r>
                    </a:p>
                  </a:txBody>
                  <a:tcPr anchor="ctr"/>
                </a:tc>
                <a:extLst>
                  <a:ext uri="{0D108BD9-81ED-4DB2-BD59-A6C34878D82A}">
                    <a16:rowId xmlns:a16="http://schemas.microsoft.com/office/drawing/2014/main" val="4162641312"/>
                  </a:ext>
                </a:extLst>
              </a:tr>
              <a:tr h="590018">
                <a:tc>
                  <a:txBody>
                    <a:bodyPr/>
                    <a:lstStyle/>
                    <a:p>
                      <a:pPr marL="0" algn="ctr" defTabSz="914400" rtl="0" eaLnBrk="1" latinLnBrk="0" hangingPunct="1"/>
                      <a:r>
                        <a:rPr lang="en-GB" sz="2400" b="1" u="sng" kern="1200" dirty="0">
                          <a:solidFill>
                            <a:srgbClr val="002060"/>
                          </a:solidFill>
                          <a:latin typeface="+mn-lt"/>
                          <a:ea typeface="+mn-ea"/>
                          <a:cs typeface="+mn-cs"/>
                          <a:hlinkClick r:id="" action="ppaction://noaction">
                            <a:snd r:embed="rId10" name="9.1.1.7 Slide 3 6.wav"/>
                            <a:extLst>
                              <a:ext uri="{A12FA001-AC4F-418D-AE19-62706E023703}">
                                <ahyp:hlinkClr xmlns:ahyp="http://schemas.microsoft.com/office/drawing/2018/hyperlinkcolor" val="tx"/>
                              </a:ext>
                            </a:extLst>
                          </a:hlinkClick>
                        </a:rPr>
                        <a:t>6</a:t>
                      </a:r>
                      <a:endParaRPr lang="en-GB" sz="2400" b="1" u="sng" kern="1200" dirty="0">
                        <a:solidFill>
                          <a:srgbClr val="002060"/>
                        </a:solidFill>
                        <a:latin typeface="+mn-lt"/>
                        <a:ea typeface="+mn-ea"/>
                        <a:cs typeface="+mn-cs"/>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b="1" dirty="0" err="1">
                          <a:solidFill>
                            <a:srgbClr val="002060"/>
                          </a:solidFill>
                        </a:rPr>
                        <a:t>D</a:t>
                      </a:r>
                      <a:r>
                        <a:rPr lang="en-GB" sz="2200" dirty="0" err="1">
                          <a:solidFill>
                            <a:srgbClr val="002060"/>
                          </a:solidFill>
                        </a:rPr>
                        <a:t>rachen</a:t>
                      </a:r>
                      <a:endParaRPr lang="en-GB" sz="2200"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Windra</a:t>
                      </a:r>
                      <a:r>
                        <a:rPr lang="en-GB" sz="2200" b="1" dirty="0" err="1">
                          <a:solidFill>
                            <a:srgbClr val="002060"/>
                          </a:solidFill>
                        </a:rPr>
                        <a:t>d</a:t>
                      </a:r>
                      <a:endParaRPr lang="en-GB" sz="2200" b="1" dirty="0">
                        <a:solidFill>
                          <a:srgbClr val="002060"/>
                        </a:solidFill>
                      </a:endParaRPr>
                    </a:p>
                  </a:txBody>
                  <a:tcPr anchor="ctr"/>
                </a:tc>
                <a:tc>
                  <a:txBody>
                    <a:bodyPr/>
                    <a:lstStyle/>
                    <a:p>
                      <a:pPr algn="l"/>
                      <a:r>
                        <a:rPr lang="en-GB" sz="2200" dirty="0" err="1">
                          <a:solidFill>
                            <a:srgbClr val="002060"/>
                          </a:solidFill>
                        </a:rPr>
                        <a:t>mein</a:t>
                      </a:r>
                      <a:r>
                        <a:rPr lang="en-GB" sz="2200" dirty="0">
                          <a:solidFill>
                            <a:srgbClr val="002060"/>
                          </a:solidFill>
                        </a:rPr>
                        <a:t> </a:t>
                      </a:r>
                      <a:r>
                        <a:rPr lang="en-GB" sz="2200" dirty="0" err="1">
                          <a:solidFill>
                            <a:srgbClr val="002060"/>
                          </a:solidFill>
                        </a:rPr>
                        <a:t>Puppen</a:t>
                      </a:r>
                      <a:r>
                        <a:rPr lang="en-GB" sz="2200" b="1" dirty="0" err="1">
                          <a:solidFill>
                            <a:srgbClr val="002060"/>
                          </a:solidFill>
                        </a:rPr>
                        <a:t>th</a:t>
                      </a:r>
                      <a:r>
                        <a:rPr lang="en-GB" sz="2200" dirty="0" err="1">
                          <a:solidFill>
                            <a:srgbClr val="002060"/>
                          </a:solidFill>
                        </a:rPr>
                        <a:t>eater</a:t>
                      </a:r>
                      <a:endParaRPr lang="en-GB" sz="2200" dirty="0">
                        <a:solidFill>
                          <a:srgbClr val="002060"/>
                        </a:solidFill>
                      </a:endParaRPr>
                    </a:p>
                  </a:txBody>
                  <a:tcPr anchor="ctr"/>
                </a:tc>
                <a:extLst>
                  <a:ext uri="{0D108BD9-81ED-4DB2-BD59-A6C34878D82A}">
                    <a16:rowId xmlns:a16="http://schemas.microsoft.com/office/drawing/2014/main" val="2235324000"/>
                  </a:ext>
                </a:extLst>
              </a:tr>
            </a:tbl>
          </a:graphicData>
        </a:graphic>
      </p:graphicFrame>
      <p:sp>
        <p:nvSpPr>
          <p:cNvPr id="10" name="Speech Bubble: Rectangle with Corners Rounded 9">
            <a:extLst>
              <a:ext uri="{FF2B5EF4-FFF2-40B4-BE49-F238E27FC236}">
                <a16:creationId xmlns:a16="http://schemas.microsoft.com/office/drawing/2014/main" id="{7E5CA895-2A38-4681-8EA5-AB903E1809CF}"/>
              </a:ext>
            </a:extLst>
          </p:cNvPr>
          <p:cNvSpPr/>
          <p:nvPr/>
        </p:nvSpPr>
        <p:spPr>
          <a:xfrm>
            <a:off x="7040728" y="273122"/>
            <a:ext cx="2591343" cy="1044710"/>
          </a:xfrm>
          <a:prstGeom prst="wedgeRoundRectCallout">
            <a:avLst>
              <a:gd name="adj1" fmla="val 64836"/>
              <a:gd name="adj2" fmla="val 387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Was </a:t>
            </a:r>
            <a:r>
              <a:rPr lang="en-GB" sz="2000" dirty="0" err="1"/>
              <a:t>waren</a:t>
            </a:r>
            <a:r>
              <a:rPr lang="en-GB" sz="2000" dirty="0"/>
              <a:t> </a:t>
            </a:r>
            <a:r>
              <a:rPr lang="en-GB" sz="2000" dirty="0" err="1"/>
              <a:t>meine</a:t>
            </a:r>
            <a:r>
              <a:rPr lang="en-GB" sz="2000" dirty="0"/>
              <a:t> </a:t>
            </a:r>
            <a:r>
              <a:rPr lang="en-GB" sz="2000" dirty="0" err="1"/>
              <a:t>Lieblingssachen</a:t>
            </a:r>
            <a:r>
              <a:rPr lang="en-GB" sz="2000" dirty="0"/>
              <a:t>, </a:t>
            </a:r>
            <a:r>
              <a:rPr lang="en-GB" sz="2000" dirty="0" err="1"/>
              <a:t>als</a:t>
            </a:r>
            <a:r>
              <a:rPr lang="en-GB" sz="2000" dirty="0"/>
              <a:t> ich </a:t>
            </a:r>
            <a:r>
              <a:rPr lang="en-GB" sz="2000" dirty="0" err="1"/>
              <a:t>klein</a:t>
            </a:r>
            <a:r>
              <a:rPr lang="en-GB" sz="2000" dirty="0"/>
              <a:t> war?</a:t>
            </a:r>
          </a:p>
        </p:txBody>
      </p:sp>
      <p:pic>
        <p:nvPicPr>
          <p:cNvPr id="15" name="Picture 14">
            <a:extLst>
              <a:ext uri="{FF2B5EF4-FFF2-40B4-BE49-F238E27FC236}">
                <a16:creationId xmlns:a16="http://schemas.microsoft.com/office/drawing/2014/main" id="{C0FF54E7-FECB-4875-AF64-C29755A66B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32071" y="675335"/>
            <a:ext cx="1189788" cy="1214339"/>
          </a:xfrm>
          <a:prstGeom prst="rect">
            <a:avLst/>
          </a:prstGeom>
        </p:spPr>
      </p:pic>
      <p:pic>
        <p:nvPicPr>
          <p:cNvPr id="1026" name="Picture 2" descr="Simple Cartoon Mouse Clip 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36830" y="2539663"/>
            <a:ext cx="511414" cy="504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ndbox  Clip 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29794" y="3293818"/>
            <a:ext cx="868183" cy="2836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Xylophone 2 Clip 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36829" y="3695680"/>
            <a:ext cx="591935" cy="5248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ue Pencil  Clip A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63886" y="4257530"/>
            <a:ext cx="141924" cy="5313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re Engine Clip Ar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72991" y="2496846"/>
            <a:ext cx="727480" cy="50196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inter Color Palette With Brush Cartoon Clip Ar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91755" y="3096166"/>
            <a:ext cx="561546" cy="5540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ittle Doll Clip Ar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98278" y="3694659"/>
            <a:ext cx="371827" cy="52587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attle Baby Clip Ar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84035" y="4284811"/>
            <a:ext cx="252012" cy="50402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asel 2 Clip Ar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902891" y="4893109"/>
            <a:ext cx="303687" cy="5256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Energy Positive Wind Turbine Green Clip Art"/>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902891" y="5430228"/>
            <a:ext cx="233156" cy="5573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Swing Set Clip Ar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093569" y="2484705"/>
            <a:ext cx="752161" cy="59420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Blue Ostrich Head Clip Art"/>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67846" y="3077949"/>
            <a:ext cx="657924" cy="61574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allet Girl Clip Ar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552334" y="3692731"/>
            <a:ext cx="428267" cy="52779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Playground Slide Clip Art"/>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267846" y="4282088"/>
            <a:ext cx="571772" cy="58846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Teddybear Clip Art"/>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97488" y="4881970"/>
            <a:ext cx="398196" cy="57132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Puppets  Clip Art"/>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290217" y="5488833"/>
            <a:ext cx="707957" cy="53096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Kite Clip Art"/>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57438" y="5471052"/>
            <a:ext cx="473135" cy="6308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9" cstate="print">
            <a:clrChange>
              <a:clrFrom>
                <a:srgbClr val="1C8600"/>
              </a:clrFrom>
              <a:clrTo>
                <a:srgbClr val="1C8600">
                  <a:alpha val="0"/>
                </a:srgbClr>
              </a:clrTo>
            </a:clrChange>
            <a:extLst>
              <a:ext uri="{BEBA8EAE-BF5A-486C-A8C5-ECC9F3942E4B}">
                <a14:imgProps xmlns:a14="http://schemas.microsoft.com/office/drawing/2010/main">
                  <a14:imgLayer r:embed="rId3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64874" y="4732869"/>
            <a:ext cx="1119368" cy="645060"/>
          </a:xfrm>
          <a:prstGeom prst="rect">
            <a:avLst/>
          </a:prstGeom>
        </p:spPr>
      </p:pic>
    </p:spTree>
    <p:extLst>
      <p:ext uri="{BB962C8B-B14F-4D97-AF65-F5344CB8AC3E}">
        <p14:creationId xmlns:p14="http://schemas.microsoft.com/office/powerpoint/2010/main" val="4088854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17C0F308-603E-413F-9A4A-837BC518E922}"/>
              </a:ext>
            </a:extLst>
          </p:cNvPr>
          <p:cNvSpPr txBox="1"/>
          <p:nvPr/>
        </p:nvSpPr>
        <p:spPr>
          <a:xfrm>
            <a:off x="-186636" y="1135090"/>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Term 1.2, Week 1)</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86A6F7ED-4AE5-4A73-B2EB-9A5C3BA8099C}"/>
              </a:ext>
            </a:extLst>
          </p:cNvPr>
          <p:cNvSpPr txBox="1"/>
          <p:nvPr/>
        </p:nvSpPr>
        <p:spPr>
          <a:xfrm>
            <a:off x="175149" y="1794490"/>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E00B13C-E187-4F58-8918-7257DE9268BF}"/>
              </a:ext>
            </a:extLst>
          </p:cNvPr>
          <p:cNvSpPr txBox="1"/>
          <p:nvPr/>
        </p:nvSpPr>
        <p:spPr>
          <a:xfrm>
            <a:off x="175149" y="2284610"/>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9" name="TextBox 18">
            <a:extLst>
              <a:ext uri="{FF2B5EF4-FFF2-40B4-BE49-F238E27FC236}">
                <a16:creationId xmlns:a16="http://schemas.microsoft.com/office/drawing/2014/main" id="{EC76D354-2846-4063-A0F6-D786B4621E1F}"/>
              </a:ext>
            </a:extLst>
          </p:cNvPr>
          <p:cNvSpPr txBox="1"/>
          <p:nvPr/>
        </p:nvSpPr>
        <p:spPr>
          <a:xfrm>
            <a:off x="175149" y="3289483"/>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1E99F00D-F283-4583-BBF4-181F2F87641E}"/>
              </a:ext>
            </a:extLst>
          </p:cNvPr>
          <p:cNvSpPr txBox="1"/>
          <p:nvPr/>
        </p:nvSpPr>
        <p:spPr>
          <a:xfrm>
            <a:off x="92597" y="4197415"/>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68ECA166-B070-4066-8160-35A79AC2EA3C}"/>
              </a:ext>
            </a:extLst>
          </p:cNvPr>
          <p:cNvSpPr/>
          <p:nvPr/>
        </p:nvSpPr>
        <p:spPr>
          <a:xfrm>
            <a:off x="84640" y="4775918"/>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22" name="Picture 21" descr="the letter Q">
            <a:extLst>
              <a:ext uri="{FF2B5EF4-FFF2-40B4-BE49-F238E27FC236}">
                <a16:creationId xmlns:a16="http://schemas.microsoft.com/office/drawing/2014/main" id="{8C994A76-318B-4998-ACFE-69EE1D95A48D}"/>
              </a:ext>
            </a:extLst>
          </p:cNvPr>
          <p:cNvPicPr>
            <a:picLocks noChangeAspect="1"/>
          </p:cNvPicPr>
          <p:nvPr/>
        </p:nvPicPr>
        <p:blipFill>
          <a:blip r:embed="rId7"/>
          <a:stretch>
            <a:fillRect/>
          </a:stretch>
        </p:blipFill>
        <p:spPr>
          <a:xfrm>
            <a:off x="10641925" y="4623312"/>
            <a:ext cx="1300638" cy="1300638"/>
          </a:xfrm>
          <a:prstGeom prst="rect">
            <a:avLst/>
          </a:prstGeom>
        </p:spPr>
      </p:pic>
      <p:sp>
        <p:nvSpPr>
          <p:cNvPr id="23" name="Rectangle 22">
            <a:extLst>
              <a:ext uri="{FF2B5EF4-FFF2-40B4-BE49-F238E27FC236}">
                <a16:creationId xmlns:a16="http://schemas.microsoft.com/office/drawing/2014/main" id="{114937FA-196F-4C31-BE51-FC6127242682}"/>
              </a:ext>
            </a:extLst>
          </p:cNvPr>
          <p:cNvSpPr/>
          <p:nvPr/>
        </p:nvSpPr>
        <p:spPr>
          <a:xfrm>
            <a:off x="175149" y="569582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Year 9 Term 1.1 Week 6</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Year 8 Term 3.1 Week 6</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D4925AF1-F560-4469-9E8E-091F1D33F09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24669" y="1659188"/>
            <a:ext cx="1571876" cy="1571876"/>
          </a:xfrm>
          <a:prstGeom prst="rect">
            <a:avLst/>
          </a:prstGeom>
        </p:spPr>
      </p:pic>
      <p:pic>
        <p:nvPicPr>
          <p:cNvPr id="25" name="Picture 24">
            <a:extLst>
              <a:ext uri="{FF2B5EF4-FFF2-40B4-BE49-F238E27FC236}">
                <a16:creationId xmlns:a16="http://schemas.microsoft.com/office/drawing/2014/main" id="{824876BF-D168-4AA9-B3E6-D434AC068A52}"/>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45756" y="3951473"/>
            <a:ext cx="1448707" cy="1415214"/>
          </a:xfrm>
          <a:prstGeom prst="rect">
            <a:avLst/>
          </a:prstGeom>
          <a:noFill/>
          <a:ln>
            <a:noFill/>
          </a:ln>
        </p:spPr>
      </p:pic>
      <p:pic>
        <p:nvPicPr>
          <p:cNvPr id="26" name="Picture 8" descr="Smiley face with headphones">
            <a:extLst>
              <a:ext uri="{FF2B5EF4-FFF2-40B4-BE49-F238E27FC236}">
                <a16:creationId xmlns:a16="http://schemas.microsoft.com/office/drawing/2014/main" id="{50194D2D-EB31-42CE-B079-66CE9F5986C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01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Kindheit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92739" y="276019"/>
            <a:ext cx="8530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lang="en-US" sz="2200" dirty="0">
                <a:solidFill>
                  <a:srgbClr val="4472C4">
                    <a:lumMod val="50000"/>
                  </a:srgbClr>
                </a:solidFill>
                <a:latin typeface="Century Gothic" panose="020F0302020204030204"/>
              </a:rPr>
              <a:t>n Text </a:t>
            </a:r>
            <a:r>
              <a:rPr lang="en-US" sz="2200" dirty="0" err="1">
                <a:solidFill>
                  <a:srgbClr val="4472C4">
                    <a:lumMod val="50000"/>
                  </a:srgbClr>
                </a:solidFill>
                <a:latin typeface="Century Gothic" panose="020F0302020204030204"/>
              </a:rPr>
              <a:t>vor</a:t>
            </a:r>
            <a:r>
              <a:rPr lang="en-US" sz="2200" dirty="0">
                <a:solidFill>
                  <a:srgbClr val="4472C4">
                    <a:lumMod val="50000"/>
                  </a:srgbClr>
                </a:solidFill>
                <a:latin typeface="Century Gothic" panose="020F0302020204030204"/>
              </a:rPr>
              <a:t>. </a:t>
            </a:r>
            <a:br>
              <a:rPr lang="en-US" sz="2200" dirty="0">
                <a:solidFill>
                  <a:srgbClr val="4472C4">
                    <a:lumMod val="50000"/>
                  </a:srgbClr>
                </a:solidFill>
                <a:latin typeface="Century Gothic" panose="020F0302020204030204"/>
              </a:rPr>
            </a:br>
            <a:r>
              <a:rPr lang="en-US" sz="2200" dirty="0">
                <a:solidFill>
                  <a:srgbClr val="4472C4">
                    <a:lumMod val="50000"/>
                  </a:srgbClr>
                </a:solidFill>
                <a:latin typeface="Century Gothic" panose="020F0302020204030204"/>
              </a:rPr>
              <a:t>Person B </a:t>
            </a:r>
            <a:r>
              <a:rPr lang="en-US" sz="2200" dirty="0" err="1">
                <a:solidFill>
                  <a:srgbClr val="4472C4">
                    <a:lumMod val="50000"/>
                  </a:srgbClr>
                </a:solidFill>
                <a:latin typeface="Century Gothic" panose="020F0302020204030204"/>
              </a:rPr>
              <a:t>macht</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Notizen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Welche</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Wörter</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sind</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anders</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B763C26-6033-4B4D-B32F-9D2E74E5BC6D}"/>
              </a:ext>
            </a:extLst>
          </p:cNvPr>
          <p:cNvSpPr/>
          <p:nvPr/>
        </p:nvSpPr>
        <p:spPr>
          <a:xfrm>
            <a:off x="2692400" y="1686530"/>
            <a:ext cx="6807200" cy="4093428"/>
          </a:xfrm>
          <a:prstGeom prst="rect">
            <a:avLst/>
          </a:prstGeom>
          <a:solidFill>
            <a:srgbClr val="FFF4E7"/>
          </a:solidFill>
          <a:ln>
            <a:solidFill>
              <a:srgbClr val="002060"/>
            </a:solidFill>
          </a:ln>
        </p:spPr>
        <p:txBody>
          <a:bodyPr wrap="square">
            <a:spAutoFit/>
          </a:bodyPr>
          <a:lstStyle/>
          <a:p>
            <a:r>
              <a:rPr lang="de-DE" sz="2000" dirty="0">
                <a:solidFill>
                  <a:schemeClr val="accent5">
                    <a:lumMod val="50000"/>
                  </a:schemeClr>
                </a:solidFill>
              </a:rPr>
              <a:t>Als Kind habe ich die Sommerferien immer so toll gefunden. Zuerst habe ich Zeit bei meinen Eltern zu Hause verbracht. Auch sind wir oft ein paar Wochen nach Österreich gefahren. Normalerweise sind wir mit dem Auto gefahren, weil es praktischer war. Ich glaube, die Reise hat acht oder neun Stunden gedauert. Am Bodensee hatte damals unser Onkel ein Ferienhaus. Wir sind jeden Tag schwimmen gegangen. Ich habe oft eine Freundin (Julia) am See getroffen. Am Strand gab es ein kleines Café. Dort hat meine Schwester oft eine Flasche Limonade gekauft. Ich meine, ich habe mehr in den Ferien als in der Schule gelernt!</a:t>
            </a:r>
            <a:endParaRPr lang="en-GB" sz="2000" dirty="0">
              <a:solidFill>
                <a:schemeClr val="accent5">
                  <a:lumMod val="50000"/>
                </a:schemeClr>
              </a:solidFill>
            </a:endParaRPr>
          </a:p>
        </p:txBody>
      </p:sp>
      <p:sp>
        <p:nvSpPr>
          <p:cNvPr id="9" name="Rectangle: Rounded Corners 8">
            <a:extLst>
              <a:ext uri="{FF2B5EF4-FFF2-40B4-BE49-F238E27FC236}">
                <a16:creationId xmlns:a16="http://schemas.microsoft.com/office/drawing/2014/main" id="{4C1C7C36-A3ED-4D57-9253-B3850414B202}"/>
              </a:ext>
            </a:extLst>
          </p:cNvPr>
          <p:cNvSpPr/>
          <p:nvPr/>
        </p:nvSpPr>
        <p:spPr>
          <a:xfrm>
            <a:off x="527050" y="4842117"/>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meinen</a:t>
            </a:r>
            <a:endParaRPr lang="en-GB" sz="2000" dirty="0">
              <a:solidFill>
                <a:schemeClr val="accent5">
                  <a:lumMod val="50000"/>
                </a:schemeClr>
              </a:solidFill>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527050" y="421500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Urlaub</a:t>
            </a:r>
            <a:endParaRPr lang="en-GB" sz="2000" dirty="0">
              <a:solidFill>
                <a:schemeClr val="accent5">
                  <a:lumMod val="50000"/>
                </a:schemeClr>
              </a:solidFill>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165100" y="3586358"/>
            <a:ext cx="217170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geschwommen</a:t>
            </a:r>
            <a:endParaRPr lang="en-GB" sz="2000" dirty="0">
              <a:solidFill>
                <a:schemeClr val="accent5">
                  <a:lumMod val="50000"/>
                </a:schemeClr>
              </a:solidFill>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527050" y="29001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Familie</a:t>
            </a:r>
            <a:endParaRPr lang="en-GB" sz="2000" dirty="0">
              <a:solidFill>
                <a:schemeClr val="accent5">
                  <a:lumMod val="50000"/>
                </a:schemeClr>
              </a:solidFill>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527050" y="221396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früher</a:t>
            </a:r>
            <a:endParaRPr lang="en-GB" sz="2000" dirty="0">
              <a:solidFill>
                <a:schemeClr val="accent5">
                  <a:lumMod val="50000"/>
                </a:schemeClr>
              </a:solidFill>
            </a:endParaRP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527050" y="1602432"/>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Tante</a:t>
            </a:r>
            <a:endParaRPr lang="en-GB" sz="2000" dirty="0">
              <a:solidFill>
                <a:schemeClr val="accent5">
                  <a:lumMod val="50000"/>
                </a:schemeClr>
              </a:solidFill>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476500" y="1144769"/>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Deutschland</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4507088" y="116983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Bruder</a:t>
            </a:r>
            <a:endParaRPr lang="en-GB" sz="2000" dirty="0">
              <a:solidFill>
                <a:schemeClr val="accent5">
                  <a:lumMod val="50000"/>
                </a:schemeClr>
              </a:solidFill>
            </a:endParaRP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269213" y="114476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Eis</a:t>
            </a:r>
            <a:endParaRPr lang="en-GB" sz="2000" dirty="0">
              <a:solidFill>
                <a:schemeClr val="accent5">
                  <a:lumMod val="50000"/>
                </a:schemeClr>
              </a:solidFill>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7977714" y="1144769"/>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die Schweiz</a:t>
            </a: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762250" y="58364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geflogen</a:t>
            </a:r>
            <a:endParaRPr lang="en-GB" sz="2000" dirty="0">
              <a:solidFill>
                <a:schemeClr val="accent5">
                  <a:lumMod val="50000"/>
                </a:schemeClr>
              </a:solidFill>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533900" y="58424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Freund</a:t>
            </a: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269213" y="58556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Flugzeug</a:t>
            </a:r>
            <a:endParaRPr lang="en-GB" sz="2000" dirty="0">
              <a:solidFill>
                <a:schemeClr val="accent5">
                  <a:lumMod val="50000"/>
                </a:schemeClr>
              </a:solidFill>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004526" y="58364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geblieben</a:t>
            </a:r>
            <a:endParaRPr lang="en-GB" sz="2000" dirty="0">
              <a:solidFill>
                <a:schemeClr val="accent5">
                  <a:lumMod val="50000"/>
                </a:schemeClr>
              </a:solidFill>
            </a:endParaRPr>
          </a:p>
        </p:txBody>
      </p:sp>
      <p:sp>
        <p:nvSpPr>
          <p:cNvPr id="26" name="Rectangle: Rounded Corners 25">
            <a:extLst>
              <a:ext uri="{FF2B5EF4-FFF2-40B4-BE49-F238E27FC236}">
                <a16:creationId xmlns:a16="http://schemas.microsoft.com/office/drawing/2014/main" id="{D48FF6B5-79E1-452C-91B5-16778D9D9261}"/>
              </a:ext>
            </a:extLst>
          </p:cNvPr>
          <p:cNvSpPr/>
          <p:nvPr/>
        </p:nvSpPr>
        <p:spPr>
          <a:xfrm>
            <a:off x="10115550" y="531886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danach</a:t>
            </a:r>
            <a:endParaRPr lang="en-GB" sz="2000" dirty="0">
              <a:solidFill>
                <a:schemeClr val="accent5">
                  <a:lumMod val="50000"/>
                </a:schemeClr>
              </a:solidFill>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15550" y="469176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getrunken</a:t>
            </a:r>
            <a:endParaRPr lang="en-GB" sz="2000" dirty="0">
              <a:solidFill>
                <a:schemeClr val="accent5">
                  <a:lumMod val="50000"/>
                </a:schemeClr>
              </a:solidFill>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9714790" y="4093050"/>
            <a:ext cx="2305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zwei</a:t>
            </a:r>
            <a:r>
              <a:rPr lang="en-GB" sz="2000" dirty="0">
                <a:solidFill>
                  <a:schemeClr val="accent5">
                    <a:lumMod val="50000"/>
                  </a:schemeClr>
                </a:solidFill>
              </a:rPr>
              <a:t> </a:t>
            </a:r>
            <a:r>
              <a:rPr lang="en-GB" sz="2000" dirty="0" err="1">
                <a:solidFill>
                  <a:schemeClr val="accent5">
                    <a:lumMod val="50000"/>
                  </a:schemeClr>
                </a:solidFill>
              </a:rPr>
              <a:t>Wochen</a:t>
            </a:r>
            <a:endParaRPr lang="en-GB" sz="2000" dirty="0">
              <a:solidFill>
                <a:schemeClr val="accent5">
                  <a:lumMod val="50000"/>
                </a:schemeClr>
              </a:solidFill>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115550" y="337691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glauben</a:t>
            </a:r>
            <a:endParaRPr lang="en-GB" sz="2000" dirty="0">
              <a:solidFill>
                <a:schemeClr val="accent5">
                  <a:lumMod val="50000"/>
                </a:schemeClr>
              </a:solidFill>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15550" y="269072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denn</a:t>
            </a:r>
            <a:endParaRPr lang="en-GB" sz="2000" dirty="0">
              <a:solidFill>
                <a:schemeClr val="accent5">
                  <a:lumMod val="50000"/>
                </a:schemeClr>
              </a:solidFill>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9943745" y="2063611"/>
            <a:ext cx="184714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geschrieben</a:t>
            </a:r>
            <a:endParaRPr lang="en-GB" sz="2000" dirty="0">
              <a:solidFill>
                <a:schemeClr val="accent5">
                  <a:lumMod val="50000"/>
                </a:schemeClr>
              </a:solidFill>
            </a:endParaRPr>
          </a:p>
        </p:txBody>
      </p:sp>
      <p:sp>
        <p:nvSpPr>
          <p:cNvPr id="33" name="Speech Bubble: Rectangle with Corners Rounded 32">
            <a:extLst>
              <a:ext uri="{FF2B5EF4-FFF2-40B4-BE49-F238E27FC236}">
                <a16:creationId xmlns:a16="http://schemas.microsoft.com/office/drawing/2014/main" id="{DC2CB9E4-AFFE-491D-80E4-6F0819572CAB}"/>
              </a:ext>
            </a:extLst>
          </p:cNvPr>
          <p:cNvSpPr/>
          <p:nvPr/>
        </p:nvSpPr>
        <p:spPr>
          <a:xfrm>
            <a:off x="98776" y="5370239"/>
            <a:ext cx="2549174" cy="970823"/>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Which other words did you need to change?</a:t>
            </a:r>
          </a:p>
        </p:txBody>
      </p:sp>
      <p:pic>
        <p:nvPicPr>
          <p:cNvPr id="35" name="Picture 34">
            <a:extLst>
              <a:ext uri="{FF2B5EF4-FFF2-40B4-BE49-F238E27FC236}">
                <a16:creationId xmlns:a16="http://schemas.microsoft.com/office/drawing/2014/main" id="{27CBF037-B272-4F12-BE8D-5B8878CB8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9901" y="998049"/>
            <a:ext cx="1450835" cy="967979"/>
          </a:xfrm>
          <a:prstGeom prst="ellipse">
            <a:avLst/>
          </a:prstGeom>
          <a:effectLst>
            <a:outerShdw blurRad="50800" dist="38100" dir="5400000" algn="t" rotWithShape="0">
              <a:prstClr val="black">
                <a:alpha val="40000"/>
              </a:prstClr>
            </a:outerShdw>
          </a:effectLst>
        </p:spPr>
      </p:pic>
      <p:sp>
        <p:nvSpPr>
          <p:cNvPr id="36" name="TextBox 35">
            <a:extLst>
              <a:ext uri="{FF2B5EF4-FFF2-40B4-BE49-F238E27FC236}">
                <a16:creationId xmlns:a16="http://schemas.microsoft.com/office/drawing/2014/main" id="{B0CBBB5D-E2DC-434D-855B-E7092E0C4B88}"/>
              </a:ext>
            </a:extLst>
          </p:cNvPr>
          <p:cNvSpPr txBox="1"/>
          <p:nvPr/>
        </p:nvSpPr>
        <p:spPr>
          <a:xfrm>
            <a:off x="10465193" y="1300476"/>
            <a:ext cx="7592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Nils</a:t>
            </a:r>
          </a:p>
        </p:txBody>
      </p:sp>
    </p:spTree>
    <p:extLst>
      <p:ext uri="{BB962C8B-B14F-4D97-AF65-F5344CB8AC3E}">
        <p14:creationId xmlns:p14="http://schemas.microsoft.com/office/powerpoint/2010/main" val="3681532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Kindheit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0B763C26-6033-4B4D-B32F-9D2E74E5BC6D}"/>
              </a:ext>
            </a:extLst>
          </p:cNvPr>
          <p:cNvSpPr/>
          <p:nvPr/>
        </p:nvSpPr>
        <p:spPr>
          <a:xfrm>
            <a:off x="2844800" y="1419830"/>
            <a:ext cx="6807200" cy="4093428"/>
          </a:xfrm>
          <a:prstGeom prst="rect">
            <a:avLst/>
          </a:prstGeom>
          <a:solidFill>
            <a:srgbClr val="FFF4E7"/>
          </a:solidFill>
          <a:ln>
            <a:solidFill>
              <a:srgbClr val="002060"/>
            </a:solidFill>
          </a:ln>
        </p:spPr>
        <p:txBody>
          <a:bodyPr wrap="square">
            <a:spAutoFit/>
          </a:bodyPr>
          <a:lstStyle/>
          <a:p>
            <a:r>
              <a:rPr lang="de-DE" sz="2000" dirty="0">
                <a:solidFill>
                  <a:schemeClr val="accent5">
                    <a:lumMod val="50000"/>
                  </a:schemeClr>
                </a:solidFill>
              </a:rPr>
              <a:t>Als Kind habe ich die Sommerferien immer so toll gefunden. Zuerst </a:t>
            </a:r>
            <a:r>
              <a:rPr lang="de-DE" sz="2000" b="1" dirty="0">
                <a:solidFill>
                  <a:schemeClr val="accent5">
                    <a:lumMod val="50000"/>
                  </a:schemeClr>
                </a:solidFill>
              </a:rPr>
              <a:t>habe</a:t>
            </a:r>
            <a:r>
              <a:rPr lang="de-DE" sz="2000" dirty="0">
                <a:solidFill>
                  <a:schemeClr val="accent5">
                    <a:lumMod val="50000"/>
                  </a:schemeClr>
                </a:solidFill>
              </a:rPr>
              <a:t> ich </a:t>
            </a:r>
            <a:r>
              <a:rPr lang="de-DE" sz="2000" b="1" dirty="0">
                <a:solidFill>
                  <a:schemeClr val="accent5">
                    <a:lumMod val="50000"/>
                  </a:schemeClr>
                </a:solidFill>
              </a:rPr>
              <a:t>Zeit</a:t>
            </a:r>
            <a:r>
              <a:rPr lang="de-DE" sz="2000" dirty="0">
                <a:solidFill>
                  <a:schemeClr val="accent5">
                    <a:lumMod val="50000"/>
                  </a:schemeClr>
                </a:solidFill>
              </a:rPr>
              <a:t> bei</a:t>
            </a:r>
            <a:r>
              <a:rPr lang="de-DE" sz="2000" b="1" dirty="0">
                <a:solidFill>
                  <a:schemeClr val="accent5">
                    <a:lumMod val="50000"/>
                  </a:schemeClr>
                </a:solidFill>
              </a:rPr>
              <a:t> meinen Eltern </a:t>
            </a:r>
            <a:r>
              <a:rPr lang="de-DE" sz="2000" dirty="0">
                <a:solidFill>
                  <a:schemeClr val="accent5">
                    <a:lumMod val="50000"/>
                  </a:schemeClr>
                </a:solidFill>
              </a:rPr>
              <a:t>zu Hause </a:t>
            </a:r>
            <a:r>
              <a:rPr lang="de-DE" sz="2000" b="1" dirty="0">
                <a:solidFill>
                  <a:schemeClr val="accent5">
                    <a:lumMod val="50000"/>
                  </a:schemeClr>
                </a:solidFill>
              </a:rPr>
              <a:t>verbracht</a:t>
            </a:r>
            <a:r>
              <a:rPr lang="de-DE" sz="2000" dirty="0">
                <a:solidFill>
                  <a:schemeClr val="accent5">
                    <a:lumMod val="50000"/>
                  </a:schemeClr>
                </a:solidFill>
              </a:rPr>
              <a:t>. </a:t>
            </a:r>
            <a:r>
              <a:rPr lang="de-DE" sz="2000" b="1" dirty="0">
                <a:solidFill>
                  <a:schemeClr val="accent5">
                    <a:lumMod val="50000"/>
                  </a:schemeClr>
                </a:solidFill>
              </a:rPr>
              <a:t>Auch</a:t>
            </a:r>
            <a:r>
              <a:rPr lang="de-DE" sz="2000" dirty="0">
                <a:solidFill>
                  <a:schemeClr val="accent5">
                    <a:lumMod val="50000"/>
                  </a:schemeClr>
                </a:solidFill>
              </a:rPr>
              <a:t> sind wir oft ein paar Wochen nach </a:t>
            </a:r>
            <a:r>
              <a:rPr lang="de-DE" sz="2000" b="1" dirty="0">
                <a:solidFill>
                  <a:schemeClr val="accent5">
                    <a:lumMod val="50000"/>
                  </a:schemeClr>
                </a:solidFill>
              </a:rPr>
              <a:t>Österreich</a:t>
            </a:r>
            <a:r>
              <a:rPr lang="de-DE" sz="2000" dirty="0">
                <a:solidFill>
                  <a:schemeClr val="accent5">
                    <a:lumMod val="50000"/>
                  </a:schemeClr>
                </a:solidFill>
              </a:rPr>
              <a:t> gefahren. Normalerweise sind wir mit dem </a:t>
            </a:r>
            <a:r>
              <a:rPr lang="de-DE" sz="2000" b="1" dirty="0">
                <a:solidFill>
                  <a:schemeClr val="accent5">
                    <a:lumMod val="50000"/>
                  </a:schemeClr>
                </a:solidFill>
              </a:rPr>
              <a:t>Auto</a:t>
            </a:r>
            <a:r>
              <a:rPr lang="de-DE" sz="2000" dirty="0">
                <a:solidFill>
                  <a:schemeClr val="accent5">
                    <a:lumMod val="50000"/>
                  </a:schemeClr>
                </a:solidFill>
              </a:rPr>
              <a:t> </a:t>
            </a:r>
            <a:r>
              <a:rPr lang="de-DE" sz="2000" b="1" dirty="0">
                <a:solidFill>
                  <a:schemeClr val="accent5">
                    <a:lumMod val="50000"/>
                  </a:schemeClr>
                </a:solidFill>
              </a:rPr>
              <a:t>gefahren</a:t>
            </a:r>
            <a:r>
              <a:rPr lang="de-DE" sz="2000" dirty="0">
                <a:solidFill>
                  <a:schemeClr val="accent5">
                    <a:lumMod val="50000"/>
                  </a:schemeClr>
                </a:solidFill>
              </a:rPr>
              <a:t>, </a:t>
            </a:r>
            <a:r>
              <a:rPr lang="de-DE" sz="2000" b="1" dirty="0">
                <a:solidFill>
                  <a:schemeClr val="accent5">
                    <a:lumMod val="50000"/>
                  </a:schemeClr>
                </a:solidFill>
              </a:rPr>
              <a:t>weil</a:t>
            </a:r>
            <a:r>
              <a:rPr lang="de-DE" sz="2000" dirty="0">
                <a:solidFill>
                  <a:schemeClr val="accent5">
                    <a:lumMod val="50000"/>
                  </a:schemeClr>
                </a:solidFill>
              </a:rPr>
              <a:t> es praktischer war. Ich </a:t>
            </a:r>
            <a:r>
              <a:rPr lang="de-DE" sz="2000" b="1" dirty="0">
                <a:solidFill>
                  <a:schemeClr val="accent5">
                    <a:lumMod val="50000"/>
                  </a:schemeClr>
                </a:solidFill>
              </a:rPr>
              <a:t>glaube</a:t>
            </a:r>
            <a:r>
              <a:rPr lang="de-DE" sz="2000" dirty="0">
                <a:solidFill>
                  <a:schemeClr val="accent5">
                    <a:lumMod val="50000"/>
                  </a:schemeClr>
                </a:solidFill>
              </a:rPr>
              <a:t>, die Reise hat acht oder neun Stunden gedauert. Am Bodensee hatte </a:t>
            </a:r>
            <a:r>
              <a:rPr lang="de-DE" sz="2000" b="1" dirty="0">
                <a:solidFill>
                  <a:schemeClr val="accent5">
                    <a:lumMod val="50000"/>
                  </a:schemeClr>
                </a:solidFill>
              </a:rPr>
              <a:t>damals </a:t>
            </a:r>
            <a:r>
              <a:rPr lang="de-DE" sz="2000" dirty="0">
                <a:solidFill>
                  <a:schemeClr val="accent5">
                    <a:lumMod val="50000"/>
                  </a:schemeClr>
                </a:solidFill>
              </a:rPr>
              <a:t>unser </a:t>
            </a:r>
            <a:r>
              <a:rPr lang="de-DE" sz="2000" b="1" dirty="0">
                <a:solidFill>
                  <a:schemeClr val="accent5">
                    <a:lumMod val="50000"/>
                  </a:schemeClr>
                </a:solidFill>
              </a:rPr>
              <a:t>Onkel </a:t>
            </a:r>
            <a:r>
              <a:rPr lang="de-DE" sz="2000" dirty="0">
                <a:solidFill>
                  <a:schemeClr val="accent5">
                    <a:lumMod val="50000"/>
                  </a:schemeClr>
                </a:solidFill>
              </a:rPr>
              <a:t>ein Ferienhaus. Wir sind jeden Tag </a:t>
            </a:r>
            <a:r>
              <a:rPr lang="de-DE" sz="2000" b="1" dirty="0">
                <a:solidFill>
                  <a:schemeClr val="accent5">
                    <a:lumMod val="50000"/>
                  </a:schemeClr>
                </a:solidFill>
              </a:rPr>
              <a:t>schwimmen gegangen</a:t>
            </a:r>
            <a:r>
              <a:rPr lang="de-DE" sz="2000" dirty="0">
                <a:solidFill>
                  <a:schemeClr val="accent5">
                    <a:lumMod val="50000"/>
                  </a:schemeClr>
                </a:solidFill>
              </a:rPr>
              <a:t>. Ich habe oft eine</a:t>
            </a:r>
            <a:r>
              <a:rPr lang="de-DE" sz="2000" b="1" dirty="0">
                <a:solidFill>
                  <a:schemeClr val="accent5">
                    <a:lumMod val="50000"/>
                  </a:schemeClr>
                </a:solidFill>
              </a:rPr>
              <a:t> Freundin (Julia) </a:t>
            </a:r>
            <a:r>
              <a:rPr lang="de-DE" sz="2000" dirty="0">
                <a:solidFill>
                  <a:schemeClr val="accent5">
                    <a:lumMod val="50000"/>
                  </a:schemeClr>
                </a:solidFill>
              </a:rPr>
              <a:t>am See getroffen. Am Strand gab es ein kleines Café. Dort hat meine </a:t>
            </a:r>
            <a:r>
              <a:rPr lang="de-DE" sz="2000" b="1" dirty="0">
                <a:solidFill>
                  <a:schemeClr val="accent5">
                    <a:lumMod val="50000"/>
                  </a:schemeClr>
                </a:solidFill>
              </a:rPr>
              <a:t>Schwester</a:t>
            </a:r>
            <a:r>
              <a:rPr lang="de-DE" sz="2000" dirty="0">
                <a:solidFill>
                  <a:schemeClr val="accent5">
                    <a:lumMod val="50000"/>
                  </a:schemeClr>
                </a:solidFill>
              </a:rPr>
              <a:t> oft eine</a:t>
            </a:r>
            <a:r>
              <a:rPr lang="de-DE" sz="2000" b="1" dirty="0">
                <a:solidFill>
                  <a:schemeClr val="accent5">
                    <a:lumMod val="50000"/>
                  </a:schemeClr>
                </a:solidFill>
              </a:rPr>
              <a:t> Flasche Limonade gekauft</a:t>
            </a:r>
            <a:r>
              <a:rPr lang="de-DE" sz="2000" dirty="0">
                <a:solidFill>
                  <a:schemeClr val="accent5">
                    <a:lumMod val="50000"/>
                  </a:schemeClr>
                </a:solidFill>
              </a:rPr>
              <a:t>. Ich </a:t>
            </a:r>
            <a:r>
              <a:rPr lang="de-DE" sz="2000" b="1" dirty="0">
                <a:solidFill>
                  <a:schemeClr val="accent5">
                    <a:lumMod val="50000"/>
                  </a:schemeClr>
                </a:solidFill>
              </a:rPr>
              <a:t>meine</a:t>
            </a:r>
            <a:r>
              <a:rPr lang="de-DE" sz="2000" dirty="0">
                <a:solidFill>
                  <a:schemeClr val="accent5">
                    <a:lumMod val="50000"/>
                  </a:schemeClr>
                </a:solidFill>
              </a:rPr>
              <a:t>, ich habe mehr in den </a:t>
            </a:r>
            <a:r>
              <a:rPr lang="de-DE" sz="2000" b="1" dirty="0">
                <a:solidFill>
                  <a:schemeClr val="accent5">
                    <a:lumMod val="50000"/>
                  </a:schemeClr>
                </a:solidFill>
              </a:rPr>
              <a:t>Ferien </a:t>
            </a:r>
            <a:r>
              <a:rPr lang="de-DE" sz="2000" dirty="0">
                <a:solidFill>
                  <a:schemeClr val="accent5">
                    <a:lumMod val="50000"/>
                  </a:schemeClr>
                </a:solidFill>
              </a:rPr>
              <a:t>als in der Schule gelernt!</a:t>
            </a:r>
            <a:endParaRPr lang="en-GB" sz="2000" dirty="0">
              <a:solidFill>
                <a:schemeClr val="accent5">
                  <a:lumMod val="50000"/>
                </a:schemeClr>
              </a:solidFill>
            </a:endParaRPr>
          </a:p>
        </p:txBody>
      </p:sp>
      <p:sp>
        <p:nvSpPr>
          <p:cNvPr id="9" name="Rectangle: Rounded Corners 8">
            <a:extLst>
              <a:ext uri="{FF2B5EF4-FFF2-40B4-BE49-F238E27FC236}">
                <a16:creationId xmlns:a16="http://schemas.microsoft.com/office/drawing/2014/main" id="{4C1C7C36-A3ED-4D57-9253-B3850414B202}"/>
              </a:ext>
            </a:extLst>
          </p:cNvPr>
          <p:cNvSpPr/>
          <p:nvPr/>
        </p:nvSpPr>
        <p:spPr>
          <a:xfrm>
            <a:off x="679450" y="452404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meinen</a:t>
            </a:r>
            <a:endParaRPr lang="en-GB" sz="2000" dirty="0">
              <a:solidFill>
                <a:schemeClr val="accent5">
                  <a:lumMod val="50000"/>
                </a:schemeClr>
              </a:solidFill>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679450" y="389694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Urlaub</a:t>
            </a:r>
            <a:endParaRPr lang="en-GB" sz="2000" dirty="0">
              <a:solidFill>
                <a:schemeClr val="accent5">
                  <a:lumMod val="50000"/>
                </a:schemeClr>
              </a:solidFill>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317500" y="3268290"/>
            <a:ext cx="217170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geschwommen</a:t>
            </a:r>
            <a:endParaRPr lang="en-GB" sz="2000" dirty="0">
              <a:solidFill>
                <a:schemeClr val="accent5">
                  <a:lumMod val="50000"/>
                </a:schemeClr>
              </a:solidFill>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679450" y="258209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Familie</a:t>
            </a:r>
            <a:endParaRPr lang="en-GB" sz="2000" dirty="0">
              <a:solidFill>
                <a:schemeClr val="accent5">
                  <a:lumMod val="50000"/>
                </a:schemeClr>
              </a:solidFill>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679450" y="189590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früher</a:t>
            </a:r>
            <a:endParaRPr lang="en-GB" sz="2000" dirty="0">
              <a:solidFill>
                <a:schemeClr val="accent5">
                  <a:lumMod val="50000"/>
                </a:schemeClr>
              </a:solidFill>
            </a:endParaRPr>
          </a:p>
        </p:txBody>
      </p:sp>
      <p:sp>
        <p:nvSpPr>
          <p:cNvPr id="14" name="Rectangle: Rounded Corners 13">
            <a:extLst>
              <a:ext uri="{FF2B5EF4-FFF2-40B4-BE49-F238E27FC236}">
                <a16:creationId xmlns:a16="http://schemas.microsoft.com/office/drawing/2014/main" id="{A0B1E846-1479-4C7E-AB0A-53D633AC60A7}"/>
              </a:ext>
            </a:extLst>
          </p:cNvPr>
          <p:cNvSpPr/>
          <p:nvPr/>
        </p:nvSpPr>
        <p:spPr>
          <a:xfrm>
            <a:off x="679450" y="128436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Tante</a:t>
            </a:r>
            <a:endParaRPr lang="en-GB" sz="2000" dirty="0">
              <a:solidFill>
                <a:schemeClr val="accent5">
                  <a:lumMod val="50000"/>
                </a:schemeClr>
              </a:solidFill>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628900" y="878069"/>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Deutschland</a:t>
            </a: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4659488" y="903136"/>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Bruder</a:t>
            </a:r>
            <a:endParaRPr lang="en-GB" sz="2000" dirty="0">
              <a:solidFill>
                <a:schemeClr val="accent5">
                  <a:lumMod val="50000"/>
                </a:schemeClr>
              </a:solidFill>
            </a:endParaRP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421613" y="87806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Eis</a:t>
            </a:r>
            <a:endParaRPr lang="en-GB" sz="2000" dirty="0">
              <a:solidFill>
                <a:schemeClr val="accent5">
                  <a:lumMod val="50000"/>
                </a:schemeClr>
              </a:solidFill>
            </a:endParaRP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130114" y="878069"/>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die Schweiz</a:t>
            </a: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914650" y="556973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geflogen</a:t>
            </a:r>
            <a:endParaRPr lang="en-GB" sz="2000" dirty="0">
              <a:solidFill>
                <a:schemeClr val="accent5">
                  <a:lumMod val="50000"/>
                </a:schemeClr>
              </a:solidFill>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686300" y="5575748"/>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Freund</a:t>
            </a: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421613" y="558895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Flugzeug</a:t>
            </a:r>
            <a:endParaRPr lang="en-GB" sz="2000" dirty="0">
              <a:solidFill>
                <a:schemeClr val="accent5">
                  <a:lumMod val="50000"/>
                </a:schemeClr>
              </a:solidFill>
            </a:endParaRP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8156926" y="5569731"/>
            <a:ext cx="17716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geblieben</a:t>
            </a:r>
            <a:endParaRPr lang="en-GB" sz="2000" dirty="0">
              <a:solidFill>
                <a:schemeClr val="accent5">
                  <a:lumMod val="50000"/>
                </a:schemeClr>
              </a:solidFill>
            </a:endParaRPr>
          </a:p>
        </p:txBody>
      </p:sp>
      <p:sp>
        <p:nvSpPr>
          <p:cNvPr id="26" name="Rectangle: Rounded Corners 25">
            <a:extLst>
              <a:ext uri="{FF2B5EF4-FFF2-40B4-BE49-F238E27FC236}">
                <a16:creationId xmlns:a16="http://schemas.microsoft.com/office/drawing/2014/main" id="{D48FF6B5-79E1-452C-91B5-16778D9D9261}"/>
              </a:ext>
            </a:extLst>
          </p:cNvPr>
          <p:cNvSpPr/>
          <p:nvPr/>
        </p:nvSpPr>
        <p:spPr>
          <a:xfrm>
            <a:off x="10267950" y="505216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danach</a:t>
            </a:r>
            <a:endParaRPr lang="en-GB" sz="2000" dirty="0">
              <a:solidFill>
                <a:schemeClr val="accent5">
                  <a:lumMod val="50000"/>
                </a:schemeClr>
              </a:solidFill>
            </a:endParaRP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267950" y="442506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getrunken</a:t>
            </a:r>
            <a:endParaRPr lang="en-GB" sz="2000" dirty="0">
              <a:solidFill>
                <a:schemeClr val="accent5">
                  <a:lumMod val="50000"/>
                </a:schemeClr>
              </a:solidFill>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9867190" y="3826350"/>
            <a:ext cx="2305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zwei</a:t>
            </a:r>
            <a:r>
              <a:rPr lang="en-GB" sz="2000" dirty="0">
                <a:solidFill>
                  <a:schemeClr val="accent5">
                    <a:lumMod val="50000"/>
                  </a:schemeClr>
                </a:solidFill>
              </a:rPr>
              <a:t> </a:t>
            </a:r>
            <a:r>
              <a:rPr lang="en-GB" sz="2000" dirty="0" err="1">
                <a:solidFill>
                  <a:schemeClr val="accent5">
                    <a:lumMod val="50000"/>
                  </a:schemeClr>
                </a:solidFill>
              </a:rPr>
              <a:t>Wochen</a:t>
            </a:r>
            <a:endParaRPr lang="en-GB" sz="2000" dirty="0">
              <a:solidFill>
                <a:schemeClr val="accent5">
                  <a:lumMod val="50000"/>
                </a:schemeClr>
              </a:solidFill>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267950" y="3110215"/>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glauben</a:t>
            </a:r>
            <a:endParaRPr lang="en-GB" sz="2000" dirty="0">
              <a:solidFill>
                <a:schemeClr val="accent5">
                  <a:lumMod val="50000"/>
                </a:schemeClr>
              </a:solidFill>
            </a:endParaRP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267950" y="242402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denn</a:t>
            </a:r>
            <a:endParaRPr lang="en-GB" sz="2000" dirty="0">
              <a:solidFill>
                <a:schemeClr val="accent5">
                  <a:lumMod val="50000"/>
                </a:schemeClr>
              </a:solidFill>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096145" y="1796911"/>
            <a:ext cx="184714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geschrieben</a:t>
            </a:r>
            <a:endParaRPr lang="en-GB" sz="2000" dirty="0">
              <a:solidFill>
                <a:schemeClr val="accent5">
                  <a:lumMod val="50000"/>
                </a:schemeClr>
              </a:solidFill>
            </a:endParaRPr>
          </a:p>
        </p:txBody>
      </p:sp>
      <p:sp>
        <p:nvSpPr>
          <p:cNvPr id="33" name="Speech Bubble: Rectangle with Corners Rounded 32">
            <a:extLst>
              <a:ext uri="{FF2B5EF4-FFF2-40B4-BE49-F238E27FC236}">
                <a16:creationId xmlns:a16="http://schemas.microsoft.com/office/drawing/2014/main" id="{DC2CB9E4-AFFE-491D-80E4-6F0819572CAB}"/>
              </a:ext>
            </a:extLst>
          </p:cNvPr>
          <p:cNvSpPr/>
          <p:nvPr/>
        </p:nvSpPr>
        <p:spPr>
          <a:xfrm>
            <a:off x="209550" y="5052169"/>
            <a:ext cx="2549174" cy="1199546"/>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Note: You may need to change other words in the sentence!</a:t>
            </a: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2608" y="735669"/>
            <a:ext cx="1450835" cy="967979"/>
          </a:xfrm>
          <a:prstGeom prst="ellipse">
            <a:avLst/>
          </a:prstGeom>
          <a:effectLst>
            <a:outerShdw blurRad="50800" dist="38100" dir="5400000" algn="t" rotWithShape="0">
              <a:prstClr val="black">
                <a:alpha val="40000"/>
              </a:prstClr>
            </a:outerShdw>
          </a:effectLst>
        </p:spPr>
      </p:pic>
      <p:sp>
        <p:nvSpPr>
          <p:cNvPr id="34" name="TextBox 33">
            <a:extLst>
              <a:ext uri="{FF2B5EF4-FFF2-40B4-BE49-F238E27FC236}">
                <a16:creationId xmlns:a16="http://schemas.microsoft.com/office/drawing/2014/main" id="{7B2326E1-A87B-2D46-8B7D-5F8E8817AFDA}"/>
              </a:ext>
            </a:extLst>
          </p:cNvPr>
          <p:cNvSpPr txBox="1"/>
          <p:nvPr/>
        </p:nvSpPr>
        <p:spPr>
          <a:xfrm>
            <a:off x="10457900" y="1038096"/>
            <a:ext cx="7592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Nils</a:t>
            </a:r>
          </a:p>
        </p:txBody>
      </p:sp>
      <p:cxnSp>
        <p:nvCxnSpPr>
          <p:cNvPr id="7" name="Straight Connector 6">
            <a:extLst>
              <a:ext uri="{FF2B5EF4-FFF2-40B4-BE49-F238E27FC236}">
                <a16:creationId xmlns:a16="http://schemas.microsoft.com/office/drawing/2014/main" id="{D546DE30-D38C-4EDB-BA90-7D15E73BD017}"/>
              </a:ext>
            </a:extLst>
          </p:cNvPr>
          <p:cNvCxnSpPr/>
          <p:nvPr/>
        </p:nvCxnSpPr>
        <p:spPr>
          <a:xfrm>
            <a:off x="5158409" y="2050010"/>
            <a:ext cx="6062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D74DD8-7FCB-49C2-AF58-C431C8FAACED}"/>
              </a:ext>
            </a:extLst>
          </p:cNvPr>
          <p:cNvCxnSpPr>
            <a:cxnSpLocks/>
          </p:cNvCxnSpPr>
          <p:nvPr/>
        </p:nvCxnSpPr>
        <p:spPr>
          <a:xfrm>
            <a:off x="3824601" y="2368176"/>
            <a:ext cx="113502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F5F2C3-A9F1-43F1-BDB1-F572C20A78A4}"/>
              </a:ext>
            </a:extLst>
          </p:cNvPr>
          <p:cNvCxnSpPr>
            <a:cxnSpLocks/>
          </p:cNvCxnSpPr>
          <p:nvPr/>
        </p:nvCxnSpPr>
        <p:spPr>
          <a:xfrm>
            <a:off x="6309235" y="2063692"/>
            <a:ext cx="4203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F02729B-BBBD-41E4-92F0-0DF8C2CF7AC7}"/>
              </a:ext>
            </a:extLst>
          </p:cNvPr>
          <p:cNvCxnSpPr>
            <a:cxnSpLocks/>
          </p:cNvCxnSpPr>
          <p:nvPr/>
        </p:nvCxnSpPr>
        <p:spPr>
          <a:xfrm>
            <a:off x="3648228" y="2654140"/>
            <a:ext cx="131139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4A2C755-7E6A-4105-9419-B365AFC1F714}"/>
              </a:ext>
            </a:extLst>
          </p:cNvPr>
          <p:cNvCxnSpPr>
            <a:cxnSpLocks/>
          </p:cNvCxnSpPr>
          <p:nvPr/>
        </p:nvCxnSpPr>
        <p:spPr>
          <a:xfrm>
            <a:off x="3551275" y="2972639"/>
            <a:ext cx="17707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0E7054-8468-44B6-9E99-1FB58F4EA4D0}"/>
              </a:ext>
            </a:extLst>
          </p:cNvPr>
          <p:cNvCxnSpPr>
            <a:cxnSpLocks/>
          </p:cNvCxnSpPr>
          <p:nvPr/>
        </p:nvCxnSpPr>
        <p:spPr>
          <a:xfrm>
            <a:off x="7251481" y="2063692"/>
            <a:ext cx="16562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D56B77-DDD9-4D9D-8928-0FA17E9AF69D}"/>
              </a:ext>
            </a:extLst>
          </p:cNvPr>
          <p:cNvCxnSpPr/>
          <p:nvPr/>
        </p:nvCxnSpPr>
        <p:spPr>
          <a:xfrm>
            <a:off x="5158409" y="2368176"/>
            <a:ext cx="6062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332E4A0-4E7A-42FA-A6B8-008FCB8057F2}"/>
              </a:ext>
            </a:extLst>
          </p:cNvPr>
          <p:cNvCxnSpPr>
            <a:cxnSpLocks/>
          </p:cNvCxnSpPr>
          <p:nvPr/>
        </p:nvCxnSpPr>
        <p:spPr>
          <a:xfrm>
            <a:off x="5489713" y="2972639"/>
            <a:ext cx="46929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848270-E96C-4991-9F06-9E8F888E06AE}"/>
              </a:ext>
            </a:extLst>
          </p:cNvPr>
          <p:cNvCxnSpPr>
            <a:cxnSpLocks/>
          </p:cNvCxnSpPr>
          <p:nvPr/>
        </p:nvCxnSpPr>
        <p:spPr>
          <a:xfrm>
            <a:off x="2944988" y="3311686"/>
            <a:ext cx="8796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09102AF-2BC6-4F70-8059-0D9F4C721A5B}"/>
              </a:ext>
            </a:extLst>
          </p:cNvPr>
          <p:cNvCxnSpPr>
            <a:cxnSpLocks/>
          </p:cNvCxnSpPr>
          <p:nvPr/>
        </p:nvCxnSpPr>
        <p:spPr>
          <a:xfrm>
            <a:off x="6810956" y="3575223"/>
            <a:ext cx="87411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7FBFB-CF5B-4AA2-A2D2-5F301DFFC289}"/>
              </a:ext>
            </a:extLst>
          </p:cNvPr>
          <p:cNvCxnSpPr/>
          <p:nvPr/>
        </p:nvCxnSpPr>
        <p:spPr>
          <a:xfrm>
            <a:off x="8557442" y="3575223"/>
            <a:ext cx="6062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9115D14-F28A-4EAA-8143-D0011285208F}"/>
              </a:ext>
            </a:extLst>
          </p:cNvPr>
          <p:cNvCxnSpPr>
            <a:cxnSpLocks/>
          </p:cNvCxnSpPr>
          <p:nvPr/>
        </p:nvCxnSpPr>
        <p:spPr>
          <a:xfrm>
            <a:off x="7160157" y="3887408"/>
            <a:ext cx="147013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B7E6D29-B0FB-4C8E-A2FD-6B0FD26C0716}"/>
              </a:ext>
            </a:extLst>
          </p:cNvPr>
          <p:cNvCxnSpPr>
            <a:cxnSpLocks/>
          </p:cNvCxnSpPr>
          <p:nvPr/>
        </p:nvCxnSpPr>
        <p:spPr>
          <a:xfrm>
            <a:off x="2913160" y="4193921"/>
            <a:ext cx="140198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C569418-25C1-4773-8F91-DD5537729158}"/>
              </a:ext>
            </a:extLst>
          </p:cNvPr>
          <p:cNvCxnSpPr>
            <a:cxnSpLocks/>
          </p:cNvCxnSpPr>
          <p:nvPr/>
        </p:nvCxnSpPr>
        <p:spPr>
          <a:xfrm>
            <a:off x="6585735" y="4206259"/>
            <a:ext cx="109933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E3199E-B6F6-4F69-9B1C-EC968D1F9733}"/>
              </a:ext>
            </a:extLst>
          </p:cNvPr>
          <p:cNvCxnSpPr>
            <a:cxnSpLocks/>
          </p:cNvCxnSpPr>
          <p:nvPr/>
        </p:nvCxnSpPr>
        <p:spPr>
          <a:xfrm>
            <a:off x="4222678" y="4800447"/>
            <a:ext cx="126703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1D7D841-5840-4942-A5A0-C8BA3A3B3168}"/>
              </a:ext>
            </a:extLst>
          </p:cNvPr>
          <p:cNvCxnSpPr>
            <a:cxnSpLocks/>
          </p:cNvCxnSpPr>
          <p:nvPr/>
        </p:nvCxnSpPr>
        <p:spPr>
          <a:xfrm>
            <a:off x="6585735" y="4811425"/>
            <a:ext cx="22294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E5FE9E9-6ED1-49F1-A42C-575CC4AF869E}"/>
              </a:ext>
            </a:extLst>
          </p:cNvPr>
          <p:cNvCxnSpPr>
            <a:cxnSpLocks/>
          </p:cNvCxnSpPr>
          <p:nvPr/>
        </p:nvCxnSpPr>
        <p:spPr>
          <a:xfrm>
            <a:off x="2917757" y="5114517"/>
            <a:ext cx="102751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A9649C-E0F6-4B9C-BC7F-F323156D429A}"/>
              </a:ext>
            </a:extLst>
          </p:cNvPr>
          <p:cNvCxnSpPr>
            <a:cxnSpLocks/>
          </p:cNvCxnSpPr>
          <p:nvPr/>
        </p:nvCxnSpPr>
        <p:spPr>
          <a:xfrm>
            <a:off x="4430888" y="5110791"/>
            <a:ext cx="89112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64D57D6-82DC-4905-ADCC-FD9CE671A10F}"/>
              </a:ext>
            </a:extLst>
          </p:cNvPr>
          <p:cNvCxnSpPr>
            <a:cxnSpLocks/>
          </p:cNvCxnSpPr>
          <p:nvPr/>
        </p:nvCxnSpPr>
        <p:spPr>
          <a:xfrm>
            <a:off x="8016569" y="5110791"/>
            <a:ext cx="89112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65DC960-A1AA-4BDF-AF99-ED47951E1C7B}"/>
              </a:ext>
            </a:extLst>
          </p:cNvPr>
          <p:cNvCxnSpPr>
            <a:cxnSpLocks/>
          </p:cNvCxnSpPr>
          <p:nvPr/>
        </p:nvCxnSpPr>
        <p:spPr>
          <a:xfrm flipV="1">
            <a:off x="5085708" y="1859938"/>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B5AFDE3-9D08-4EED-ADA8-5D0AFA5A46BF}"/>
              </a:ext>
            </a:extLst>
          </p:cNvPr>
          <p:cNvSpPr txBox="1"/>
          <p:nvPr/>
        </p:nvSpPr>
        <p:spPr>
          <a:xfrm>
            <a:off x="5070656" y="1578674"/>
            <a:ext cx="774337" cy="400110"/>
          </a:xfrm>
          <a:prstGeom prst="rect">
            <a:avLst/>
          </a:prstGeom>
          <a:noFill/>
        </p:spPr>
        <p:txBody>
          <a:bodyPr wrap="square" rtlCol="0">
            <a:spAutoFit/>
          </a:bodyPr>
          <a:lstStyle/>
          <a:p>
            <a:pPr algn="ctr"/>
            <a:r>
              <a:rPr lang="en-GB" sz="2000" b="1" dirty="0">
                <a:solidFill>
                  <a:schemeClr val="accent5">
                    <a:lumMod val="50000"/>
                  </a:schemeClr>
                </a:solidFill>
              </a:rPr>
              <a:t>bin</a:t>
            </a:r>
          </a:p>
        </p:txBody>
      </p:sp>
      <p:sp>
        <p:nvSpPr>
          <p:cNvPr id="71" name="TextBox 70">
            <a:extLst>
              <a:ext uri="{FF2B5EF4-FFF2-40B4-BE49-F238E27FC236}">
                <a16:creationId xmlns:a16="http://schemas.microsoft.com/office/drawing/2014/main" id="{00B09332-CA89-411D-B6A1-F8CA8757D99C}"/>
              </a:ext>
            </a:extLst>
          </p:cNvPr>
          <p:cNvSpPr txBox="1"/>
          <p:nvPr/>
        </p:nvSpPr>
        <p:spPr>
          <a:xfrm>
            <a:off x="2451281" y="2183627"/>
            <a:ext cx="774337" cy="400110"/>
          </a:xfrm>
          <a:prstGeom prst="rect">
            <a:avLst/>
          </a:prstGeom>
          <a:noFill/>
        </p:spPr>
        <p:txBody>
          <a:bodyPr wrap="square" rtlCol="0">
            <a:spAutoFit/>
          </a:bodyPr>
          <a:lstStyle/>
          <a:p>
            <a:pPr algn="ctr"/>
            <a:r>
              <a:rPr lang="en-GB" sz="2000" b="1" dirty="0">
                <a:solidFill>
                  <a:schemeClr val="accent5">
                    <a:lumMod val="50000"/>
                  </a:schemeClr>
                </a:solidFill>
              </a:rPr>
              <a:t>in</a:t>
            </a:r>
          </a:p>
        </p:txBody>
      </p:sp>
      <p:cxnSp>
        <p:nvCxnSpPr>
          <p:cNvPr id="72" name="Straight Connector 71">
            <a:extLst>
              <a:ext uri="{FF2B5EF4-FFF2-40B4-BE49-F238E27FC236}">
                <a16:creationId xmlns:a16="http://schemas.microsoft.com/office/drawing/2014/main" id="{FDF116C5-DE0E-4CA9-8287-7F795C8FA67C}"/>
              </a:ext>
            </a:extLst>
          </p:cNvPr>
          <p:cNvCxnSpPr>
            <a:cxnSpLocks/>
          </p:cNvCxnSpPr>
          <p:nvPr/>
        </p:nvCxnSpPr>
        <p:spPr>
          <a:xfrm flipV="1">
            <a:off x="2889324" y="2494194"/>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E791FC2-2BE3-404E-A7AE-1C119F3A9ACA}"/>
              </a:ext>
            </a:extLst>
          </p:cNvPr>
          <p:cNvCxnSpPr>
            <a:cxnSpLocks/>
          </p:cNvCxnSpPr>
          <p:nvPr/>
        </p:nvCxnSpPr>
        <p:spPr>
          <a:xfrm flipV="1">
            <a:off x="1786133" y="4736005"/>
            <a:ext cx="106959" cy="11666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8893CB5-B764-451A-BF15-C53684B6B424}"/>
              </a:ext>
            </a:extLst>
          </p:cNvPr>
          <p:cNvCxnSpPr>
            <a:cxnSpLocks/>
          </p:cNvCxnSpPr>
          <p:nvPr/>
        </p:nvCxnSpPr>
        <p:spPr>
          <a:xfrm flipV="1">
            <a:off x="7781689" y="3412172"/>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1B0AF99-1854-4EA3-9FCF-25971133DE0B}"/>
              </a:ext>
            </a:extLst>
          </p:cNvPr>
          <p:cNvSpPr txBox="1"/>
          <p:nvPr/>
        </p:nvSpPr>
        <p:spPr>
          <a:xfrm>
            <a:off x="7545006" y="3084832"/>
            <a:ext cx="1085286" cy="400110"/>
          </a:xfrm>
          <a:prstGeom prst="rect">
            <a:avLst/>
          </a:prstGeom>
          <a:noFill/>
        </p:spPr>
        <p:txBody>
          <a:bodyPr wrap="square" rtlCol="0">
            <a:spAutoFit/>
          </a:bodyPr>
          <a:lstStyle/>
          <a:p>
            <a:pPr algn="ctr"/>
            <a:r>
              <a:rPr lang="en-GB" sz="2000" b="1" dirty="0" err="1">
                <a:solidFill>
                  <a:schemeClr val="accent5">
                    <a:lumMod val="50000"/>
                  </a:schemeClr>
                </a:solidFill>
              </a:rPr>
              <a:t>unsere</a:t>
            </a:r>
            <a:endParaRPr lang="en-GB" sz="2000" b="1" dirty="0">
              <a:solidFill>
                <a:schemeClr val="accent5">
                  <a:lumMod val="50000"/>
                </a:schemeClr>
              </a:solidFill>
            </a:endParaRPr>
          </a:p>
        </p:txBody>
      </p:sp>
      <p:sp>
        <p:nvSpPr>
          <p:cNvPr id="80" name="TextBox 79">
            <a:extLst>
              <a:ext uri="{FF2B5EF4-FFF2-40B4-BE49-F238E27FC236}">
                <a16:creationId xmlns:a16="http://schemas.microsoft.com/office/drawing/2014/main" id="{1514E775-0501-4EFC-A23E-093511277BED}"/>
              </a:ext>
            </a:extLst>
          </p:cNvPr>
          <p:cNvSpPr txBox="1"/>
          <p:nvPr/>
        </p:nvSpPr>
        <p:spPr>
          <a:xfrm>
            <a:off x="5724362" y="3703622"/>
            <a:ext cx="961348" cy="400110"/>
          </a:xfrm>
          <a:prstGeom prst="rect">
            <a:avLst/>
          </a:prstGeom>
          <a:noFill/>
        </p:spPr>
        <p:txBody>
          <a:bodyPr wrap="square" rtlCol="0">
            <a:spAutoFit/>
          </a:bodyPr>
          <a:lstStyle/>
          <a:p>
            <a:pPr algn="ctr"/>
            <a:r>
              <a:rPr lang="en-GB" sz="2000" b="1" dirty="0" err="1">
                <a:solidFill>
                  <a:schemeClr val="accent5">
                    <a:lumMod val="50000"/>
                  </a:schemeClr>
                </a:solidFill>
              </a:rPr>
              <a:t>einen</a:t>
            </a:r>
            <a:endParaRPr lang="en-GB" sz="2000" b="1" dirty="0">
              <a:solidFill>
                <a:schemeClr val="accent5">
                  <a:lumMod val="50000"/>
                </a:schemeClr>
              </a:solidFill>
            </a:endParaRPr>
          </a:p>
        </p:txBody>
      </p:sp>
      <p:cxnSp>
        <p:nvCxnSpPr>
          <p:cNvPr id="81" name="Straight Connector 80">
            <a:extLst>
              <a:ext uri="{FF2B5EF4-FFF2-40B4-BE49-F238E27FC236}">
                <a16:creationId xmlns:a16="http://schemas.microsoft.com/office/drawing/2014/main" id="{F31C5C14-3477-4AD0-AC8D-036E422782A5}"/>
              </a:ext>
            </a:extLst>
          </p:cNvPr>
          <p:cNvCxnSpPr>
            <a:cxnSpLocks/>
          </p:cNvCxnSpPr>
          <p:nvPr/>
        </p:nvCxnSpPr>
        <p:spPr>
          <a:xfrm flipV="1">
            <a:off x="5866244" y="4031498"/>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4AF358A4-B45F-4759-B3AB-7C387C95D3E1}"/>
              </a:ext>
            </a:extLst>
          </p:cNvPr>
          <p:cNvSpPr txBox="1"/>
          <p:nvPr/>
        </p:nvSpPr>
        <p:spPr>
          <a:xfrm>
            <a:off x="3384794" y="4315667"/>
            <a:ext cx="895012" cy="400110"/>
          </a:xfrm>
          <a:prstGeom prst="rect">
            <a:avLst/>
          </a:prstGeom>
          <a:noFill/>
        </p:spPr>
        <p:txBody>
          <a:bodyPr wrap="square" rtlCol="0">
            <a:spAutoFit/>
          </a:bodyPr>
          <a:lstStyle/>
          <a:p>
            <a:pPr algn="ctr"/>
            <a:r>
              <a:rPr lang="en-GB" sz="2000" b="1" dirty="0" err="1">
                <a:solidFill>
                  <a:schemeClr val="accent5">
                    <a:lumMod val="50000"/>
                  </a:schemeClr>
                </a:solidFill>
              </a:rPr>
              <a:t>mein</a:t>
            </a:r>
            <a:endParaRPr lang="en-GB" sz="2000" b="1" dirty="0">
              <a:solidFill>
                <a:schemeClr val="accent5">
                  <a:lumMod val="50000"/>
                </a:schemeClr>
              </a:solidFill>
            </a:endParaRPr>
          </a:p>
        </p:txBody>
      </p:sp>
      <p:cxnSp>
        <p:nvCxnSpPr>
          <p:cNvPr id="83" name="Straight Connector 82">
            <a:extLst>
              <a:ext uri="{FF2B5EF4-FFF2-40B4-BE49-F238E27FC236}">
                <a16:creationId xmlns:a16="http://schemas.microsoft.com/office/drawing/2014/main" id="{3719C411-CF1C-4F37-BC07-EDD107657E38}"/>
              </a:ext>
            </a:extLst>
          </p:cNvPr>
          <p:cNvCxnSpPr>
            <a:cxnSpLocks/>
          </p:cNvCxnSpPr>
          <p:nvPr/>
        </p:nvCxnSpPr>
        <p:spPr>
          <a:xfrm flipV="1">
            <a:off x="3488307" y="4626234"/>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FDF21DA-3B08-4F91-9D7D-7EE82AE35FF4}"/>
              </a:ext>
            </a:extLst>
          </p:cNvPr>
          <p:cNvSpPr txBox="1"/>
          <p:nvPr/>
        </p:nvSpPr>
        <p:spPr>
          <a:xfrm>
            <a:off x="5866244" y="4316188"/>
            <a:ext cx="774337" cy="400110"/>
          </a:xfrm>
          <a:prstGeom prst="rect">
            <a:avLst/>
          </a:prstGeom>
          <a:noFill/>
        </p:spPr>
        <p:txBody>
          <a:bodyPr wrap="square" rtlCol="0">
            <a:spAutoFit/>
          </a:bodyPr>
          <a:lstStyle/>
          <a:p>
            <a:pPr algn="ctr"/>
            <a:r>
              <a:rPr lang="en-GB" sz="2000" b="1" dirty="0" err="1">
                <a:solidFill>
                  <a:schemeClr val="accent5">
                    <a:lumMod val="50000"/>
                  </a:schemeClr>
                </a:solidFill>
              </a:rPr>
              <a:t>ein</a:t>
            </a:r>
            <a:endParaRPr lang="en-GB" sz="2000" b="1" dirty="0">
              <a:solidFill>
                <a:schemeClr val="accent5">
                  <a:lumMod val="50000"/>
                </a:schemeClr>
              </a:solidFill>
            </a:endParaRPr>
          </a:p>
        </p:txBody>
      </p:sp>
      <p:cxnSp>
        <p:nvCxnSpPr>
          <p:cNvPr id="85" name="Straight Connector 84">
            <a:extLst>
              <a:ext uri="{FF2B5EF4-FFF2-40B4-BE49-F238E27FC236}">
                <a16:creationId xmlns:a16="http://schemas.microsoft.com/office/drawing/2014/main" id="{39EAD85D-471E-42D8-8248-0429B733C4A7}"/>
              </a:ext>
            </a:extLst>
          </p:cNvPr>
          <p:cNvCxnSpPr>
            <a:cxnSpLocks/>
          </p:cNvCxnSpPr>
          <p:nvPr/>
        </p:nvCxnSpPr>
        <p:spPr>
          <a:xfrm flipV="1">
            <a:off x="5927756" y="4639689"/>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1FF4139-57D6-4F60-9C61-AB4CBF894620}"/>
              </a:ext>
            </a:extLst>
          </p:cNvPr>
          <p:cNvCxnSpPr>
            <a:cxnSpLocks/>
          </p:cNvCxnSpPr>
          <p:nvPr/>
        </p:nvCxnSpPr>
        <p:spPr>
          <a:xfrm flipV="1">
            <a:off x="11434892" y="3315722"/>
            <a:ext cx="106959" cy="11666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DD08A7E4-0198-48EE-B737-CA703E2A3C18}"/>
              </a:ext>
            </a:extLst>
          </p:cNvPr>
          <p:cNvSpPr txBox="1"/>
          <p:nvPr/>
        </p:nvSpPr>
        <p:spPr>
          <a:xfrm>
            <a:off x="7242232" y="5002516"/>
            <a:ext cx="774337" cy="400110"/>
          </a:xfrm>
          <a:prstGeom prst="rect">
            <a:avLst/>
          </a:prstGeom>
          <a:noFill/>
        </p:spPr>
        <p:txBody>
          <a:bodyPr wrap="square" rtlCol="0">
            <a:spAutoFit/>
          </a:bodyPr>
          <a:lstStyle/>
          <a:p>
            <a:pPr algn="ctr"/>
            <a:r>
              <a:rPr lang="en-GB" sz="2000" b="1" dirty="0" err="1">
                <a:solidFill>
                  <a:schemeClr val="accent5">
                    <a:lumMod val="50000"/>
                  </a:schemeClr>
                </a:solidFill>
              </a:rPr>
              <a:t>im</a:t>
            </a:r>
            <a:endParaRPr lang="en-GB" sz="2000" b="1" dirty="0">
              <a:solidFill>
                <a:schemeClr val="accent5">
                  <a:lumMod val="50000"/>
                </a:schemeClr>
              </a:solidFill>
            </a:endParaRPr>
          </a:p>
        </p:txBody>
      </p:sp>
      <p:cxnSp>
        <p:nvCxnSpPr>
          <p:cNvPr id="88" name="Straight Connector 87">
            <a:extLst>
              <a:ext uri="{FF2B5EF4-FFF2-40B4-BE49-F238E27FC236}">
                <a16:creationId xmlns:a16="http://schemas.microsoft.com/office/drawing/2014/main" id="{5C5E6FDD-81AD-4F78-B41C-13C33681FE39}"/>
              </a:ext>
            </a:extLst>
          </p:cNvPr>
          <p:cNvCxnSpPr>
            <a:cxnSpLocks/>
          </p:cNvCxnSpPr>
          <p:nvPr/>
        </p:nvCxnSpPr>
        <p:spPr>
          <a:xfrm flipV="1">
            <a:off x="7251481" y="4947807"/>
            <a:ext cx="678988" cy="14554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8" name="Arrow: Curved Down 97">
            <a:extLst>
              <a:ext uri="{FF2B5EF4-FFF2-40B4-BE49-F238E27FC236}">
                <a16:creationId xmlns:a16="http://schemas.microsoft.com/office/drawing/2014/main" id="{0EBA55CB-B339-4AD9-AE74-913192A6F76C}"/>
              </a:ext>
            </a:extLst>
          </p:cNvPr>
          <p:cNvSpPr/>
          <p:nvPr/>
        </p:nvSpPr>
        <p:spPr>
          <a:xfrm flipH="1">
            <a:off x="6915353" y="2641397"/>
            <a:ext cx="1164234" cy="145540"/>
          </a:xfrm>
          <a:prstGeom prst="curvedDownArrow">
            <a:avLst/>
          </a:prstGeom>
          <a:solidFill>
            <a:srgbClr val="11507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3847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5"/>
                                        </p:tgtEl>
                                        <p:attrNameLst>
                                          <p:attrName>fillcolor</p:attrName>
                                        </p:attrNameLst>
                                      </p:cBhvr>
                                      <p:to>
                                        <a:srgbClr val="FFD965"/>
                                      </p:to>
                                    </p:animClr>
                                    <p:set>
                                      <p:cBhvr>
                                        <p:cTn id="7" dur="2000" fill="hold"/>
                                        <p:tgtEl>
                                          <p:spTgt spid="25"/>
                                        </p:tgtEl>
                                        <p:attrNameLst>
                                          <p:attrName>fill.type</p:attrName>
                                        </p:attrNameLst>
                                      </p:cBhvr>
                                      <p:to>
                                        <p:strVal val="solid"/>
                                      </p:to>
                                    </p:set>
                                    <p:set>
                                      <p:cBhvr>
                                        <p:cTn id="8" dur="2000" fill="hold"/>
                                        <p:tgtEl>
                                          <p:spTgt spid="25"/>
                                        </p:tgtEl>
                                        <p:attrNameLst>
                                          <p:attrName>fill.on</p:attrName>
                                        </p:attrNameLst>
                                      </p:cBhvr>
                                      <p:to>
                                        <p:strVal val="tru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28"/>
                                        </p:tgtEl>
                                        <p:attrNameLst>
                                          <p:attrName>fillcolor</p:attrName>
                                        </p:attrNameLst>
                                      </p:cBhvr>
                                      <p:to>
                                        <a:srgbClr val="FFD965"/>
                                      </p:to>
                                    </p:animClr>
                                    <p:set>
                                      <p:cBhvr>
                                        <p:cTn id="23" dur="2000" fill="hold"/>
                                        <p:tgtEl>
                                          <p:spTgt spid="28"/>
                                        </p:tgtEl>
                                        <p:attrNameLst>
                                          <p:attrName>fill.type</p:attrName>
                                        </p:attrNameLst>
                                      </p:cBhvr>
                                      <p:to>
                                        <p:strVal val="solid"/>
                                      </p:to>
                                    </p:set>
                                    <p:set>
                                      <p:cBhvr>
                                        <p:cTn id="24" dur="2000" fill="hold"/>
                                        <p:tgtEl>
                                          <p:spTgt spid="28"/>
                                        </p:tgtEl>
                                        <p:attrNameLst>
                                          <p:attrName>fill.on</p:attrName>
                                        </p:attrNameLst>
                                      </p:cBhvr>
                                      <p:to>
                                        <p:strVal val="tru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2"/>
                                        </p:tgtEl>
                                        <p:attrNameLst>
                                          <p:attrName>fillcolor</p:attrName>
                                        </p:attrNameLst>
                                      </p:cBhvr>
                                      <p:to>
                                        <a:srgbClr val="FFD965"/>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26"/>
                                        </p:tgtEl>
                                        <p:attrNameLst>
                                          <p:attrName>fillcolor</p:attrName>
                                        </p:attrNameLst>
                                      </p:cBhvr>
                                      <p:to>
                                        <a:srgbClr val="FFD965"/>
                                      </p:to>
                                    </p:animClr>
                                    <p:set>
                                      <p:cBhvr>
                                        <p:cTn id="39" dur="2000" fill="hold"/>
                                        <p:tgtEl>
                                          <p:spTgt spid="26"/>
                                        </p:tgtEl>
                                        <p:attrNameLst>
                                          <p:attrName>fill.type</p:attrName>
                                        </p:attrNameLst>
                                      </p:cBhvr>
                                      <p:to>
                                        <p:strVal val="solid"/>
                                      </p:to>
                                    </p:set>
                                    <p:set>
                                      <p:cBhvr>
                                        <p:cTn id="40" dur="2000" fill="hold"/>
                                        <p:tgtEl>
                                          <p:spTgt spid="26"/>
                                        </p:tgtEl>
                                        <p:attrNameLst>
                                          <p:attrName>fill.on</p:attrName>
                                        </p:attrNameLst>
                                      </p:cBhvr>
                                      <p:to>
                                        <p:strVal val="tru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5"/>
                                        </p:tgtEl>
                                        <p:attrNameLst>
                                          <p:attrName>fillcolor</p:attrName>
                                        </p:attrNameLst>
                                      </p:cBhvr>
                                      <p:to>
                                        <a:srgbClr val="FFD965"/>
                                      </p:to>
                                    </p:animClr>
                                    <p:set>
                                      <p:cBhvr>
                                        <p:cTn id="47" dur="2000" fill="hold"/>
                                        <p:tgtEl>
                                          <p:spTgt spid="15"/>
                                        </p:tgtEl>
                                        <p:attrNameLst>
                                          <p:attrName>fill.type</p:attrName>
                                        </p:attrNameLst>
                                      </p:cBhvr>
                                      <p:to>
                                        <p:strVal val="solid"/>
                                      </p:to>
                                    </p:set>
                                    <p:set>
                                      <p:cBhvr>
                                        <p:cTn id="48" dur="2000" fill="hold"/>
                                        <p:tgtEl>
                                          <p:spTgt spid="15"/>
                                        </p:tgtEl>
                                        <p:attrNameLst>
                                          <p:attrName>fill.on</p:attrName>
                                        </p:attrNameLst>
                                      </p:cBhvr>
                                      <p:to>
                                        <p:strVal val="tru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8"/>
                                        </p:tgtEl>
                                        <p:attrNameLst>
                                          <p:attrName>fillcolor</p:attrName>
                                        </p:attrNameLst>
                                      </p:cBhvr>
                                      <p:to>
                                        <a:srgbClr val="FFD965"/>
                                      </p:to>
                                    </p:animClr>
                                    <p:set>
                                      <p:cBhvr>
                                        <p:cTn id="55" dur="2000" fill="hold"/>
                                        <p:tgtEl>
                                          <p:spTgt spid="18"/>
                                        </p:tgtEl>
                                        <p:attrNameLst>
                                          <p:attrName>fill.type</p:attrName>
                                        </p:attrNameLst>
                                      </p:cBhvr>
                                      <p:to>
                                        <p:strVal val="solid"/>
                                      </p:to>
                                    </p:set>
                                    <p:set>
                                      <p:cBhvr>
                                        <p:cTn id="56" dur="2000" fill="hold"/>
                                        <p:tgtEl>
                                          <p:spTgt spid="18"/>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4"/>
                                        </p:tgtEl>
                                        <p:attrNameLst>
                                          <p:attrName>fillcolor</p:attrName>
                                        </p:attrNameLst>
                                      </p:cBhvr>
                                      <p:to>
                                        <a:srgbClr val="FFD965"/>
                                      </p:to>
                                    </p:animClr>
                                    <p:set>
                                      <p:cBhvr>
                                        <p:cTn id="67" dur="2000" fill="hold"/>
                                        <p:tgtEl>
                                          <p:spTgt spid="24"/>
                                        </p:tgtEl>
                                        <p:attrNameLst>
                                          <p:attrName>fill.type</p:attrName>
                                        </p:attrNameLst>
                                      </p:cBhvr>
                                      <p:to>
                                        <p:strVal val="solid"/>
                                      </p:to>
                                    </p:set>
                                    <p:set>
                                      <p:cBhvr>
                                        <p:cTn id="68" dur="2000" fill="hold"/>
                                        <p:tgtEl>
                                          <p:spTgt spid="24"/>
                                        </p:tgtEl>
                                        <p:attrNameLst>
                                          <p:attrName>fill.on</p:attrName>
                                        </p:attrNameLst>
                                      </p:cBhvr>
                                      <p:to>
                                        <p:strVal val="tru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2"/>
                                        </p:tgtEl>
                                        <p:attrNameLst>
                                          <p:attrName>fillcolor</p:attrName>
                                        </p:attrNameLst>
                                      </p:cBhvr>
                                      <p:to>
                                        <a:srgbClr val="FFD965"/>
                                      </p:to>
                                    </p:animClr>
                                    <p:set>
                                      <p:cBhvr>
                                        <p:cTn id="75" dur="2000" fill="hold"/>
                                        <p:tgtEl>
                                          <p:spTgt spid="22"/>
                                        </p:tgtEl>
                                        <p:attrNameLst>
                                          <p:attrName>fill.type</p:attrName>
                                        </p:attrNameLst>
                                      </p:cBhvr>
                                      <p:to>
                                        <p:strVal val="solid"/>
                                      </p:to>
                                    </p:set>
                                    <p:set>
                                      <p:cBhvr>
                                        <p:cTn id="76" dur="2000" fill="hold"/>
                                        <p:tgtEl>
                                          <p:spTgt spid="22"/>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30"/>
                                        </p:tgtEl>
                                        <p:attrNameLst>
                                          <p:attrName>fillcolor</p:attrName>
                                        </p:attrNameLst>
                                      </p:cBhvr>
                                      <p:to>
                                        <a:srgbClr val="FFD965"/>
                                      </p:to>
                                    </p:animClr>
                                    <p:set>
                                      <p:cBhvr>
                                        <p:cTn id="81" dur="2000" fill="hold"/>
                                        <p:tgtEl>
                                          <p:spTgt spid="30"/>
                                        </p:tgtEl>
                                        <p:attrNameLst>
                                          <p:attrName>fill.type</p:attrName>
                                        </p:attrNameLst>
                                      </p:cBhvr>
                                      <p:to>
                                        <p:strVal val="solid"/>
                                      </p:to>
                                    </p:set>
                                    <p:set>
                                      <p:cBhvr>
                                        <p:cTn id="82" dur="2000" fill="hold"/>
                                        <p:tgtEl>
                                          <p:spTgt spid="30"/>
                                        </p:tgtEl>
                                        <p:attrNameLst>
                                          <p:attrName>fill.on</p:attrName>
                                        </p:attrNameLst>
                                      </p:cBhvr>
                                      <p:to>
                                        <p:strVal val="true"/>
                                      </p:to>
                                    </p:set>
                                  </p:childTnLst>
                                </p:cTn>
                              </p:par>
                              <p:par>
                                <p:cTn id="83" presetID="1" presetClass="entr" presetSubtype="0"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9"/>
                                        </p:tgtEl>
                                        <p:attrNameLst>
                                          <p:attrName>fillcolor</p:attrName>
                                        </p:attrNameLst>
                                      </p:cBhvr>
                                      <p:to>
                                        <a:srgbClr val="FFD965"/>
                                      </p:to>
                                    </p:animClr>
                                    <p:set>
                                      <p:cBhvr>
                                        <p:cTn id="93" dur="2000" fill="hold"/>
                                        <p:tgtEl>
                                          <p:spTgt spid="9"/>
                                        </p:tgtEl>
                                        <p:attrNameLst>
                                          <p:attrName>fill.type</p:attrName>
                                        </p:attrNameLst>
                                      </p:cBhvr>
                                      <p:to>
                                        <p:strVal val="solid"/>
                                      </p:to>
                                    </p:set>
                                    <p:set>
                                      <p:cBhvr>
                                        <p:cTn id="94" dur="2000" fill="hold"/>
                                        <p:tgtEl>
                                          <p:spTgt spid="9"/>
                                        </p:tgtEl>
                                        <p:attrNameLst>
                                          <p:attrName>fill.on</p:attrName>
                                        </p:attrNameLst>
                                      </p:cBhvr>
                                      <p:to>
                                        <p:strVal val="true"/>
                                      </p:to>
                                    </p:set>
                                  </p:childTnLst>
                                </p:cTn>
                              </p:par>
                              <p:par>
                                <p:cTn id="95" presetID="1" presetClass="entr" presetSubtype="0"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13"/>
                                        </p:tgtEl>
                                        <p:attrNameLst>
                                          <p:attrName>fillcolor</p:attrName>
                                        </p:attrNameLst>
                                      </p:cBhvr>
                                      <p:to>
                                        <a:srgbClr val="FFD965"/>
                                      </p:to>
                                    </p:animClr>
                                    <p:set>
                                      <p:cBhvr>
                                        <p:cTn id="103" dur="2000" fill="hold"/>
                                        <p:tgtEl>
                                          <p:spTgt spid="13"/>
                                        </p:tgtEl>
                                        <p:attrNameLst>
                                          <p:attrName>fill.type</p:attrName>
                                        </p:attrNameLst>
                                      </p:cBhvr>
                                      <p:to>
                                        <p:strVal val="solid"/>
                                      </p:to>
                                    </p:set>
                                    <p:set>
                                      <p:cBhvr>
                                        <p:cTn id="104" dur="2000" fill="hold"/>
                                        <p:tgtEl>
                                          <p:spTgt spid="13"/>
                                        </p:tgtEl>
                                        <p:attrNameLst>
                                          <p:attrName>fill.on</p:attrName>
                                        </p:attrNameLst>
                                      </p:cBhvr>
                                      <p:to>
                                        <p:strVal val="true"/>
                                      </p:to>
                                    </p:set>
                                  </p:childTnLst>
                                </p:cTn>
                              </p:par>
                              <p:par>
                                <p:cTn id="105" presetID="1" presetClass="entr" presetSubtype="0" fill="hold"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4"/>
                                        </p:tgtEl>
                                        <p:attrNameLst>
                                          <p:attrName>fillcolor</p:attrName>
                                        </p:attrNameLst>
                                      </p:cBhvr>
                                      <p:to>
                                        <a:srgbClr val="FFD965"/>
                                      </p:to>
                                    </p:animClr>
                                    <p:set>
                                      <p:cBhvr>
                                        <p:cTn id="111" dur="2000" fill="hold"/>
                                        <p:tgtEl>
                                          <p:spTgt spid="14"/>
                                        </p:tgtEl>
                                        <p:attrNameLst>
                                          <p:attrName>fill.type</p:attrName>
                                        </p:attrNameLst>
                                      </p:cBhvr>
                                      <p:to>
                                        <p:strVal val="solid"/>
                                      </p:to>
                                    </p:set>
                                    <p:set>
                                      <p:cBhvr>
                                        <p:cTn id="112" dur="2000" fill="hold"/>
                                        <p:tgtEl>
                                          <p:spTgt spid="14"/>
                                        </p:tgtEl>
                                        <p:attrNameLst>
                                          <p:attrName>fill.on</p:attrName>
                                        </p:attrNameLst>
                                      </p:cBhvr>
                                      <p:to>
                                        <p:strVal val="true"/>
                                      </p:to>
                                    </p:set>
                                  </p:childTnLst>
                                </p:cTn>
                              </p:par>
                              <p:par>
                                <p:cTn id="113" presetID="1" presetClass="entr" presetSubtype="0" fill="hold" nodeType="with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mph" presetSubtype="2" fill="hold" nodeType="clickEffect">
                                  <p:stCondLst>
                                    <p:cond delay="0"/>
                                  </p:stCondLst>
                                  <p:childTnLst>
                                    <p:animClr clrSpc="rgb" dir="cw">
                                      <p:cBhvr>
                                        <p:cTn id="124" dur="2000" fill="hold"/>
                                        <p:tgtEl>
                                          <p:spTgt spid="11"/>
                                        </p:tgtEl>
                                        <p:attrNameLst>
                                          <p:attrName>fillcolor</p:attrName>
                                        </p:attrNameLst>
                                      </p:cBhvr>
                                      <p:to>
                                        <a:srgbClr val="FFD965"/>
                                      </p:to>
                                    </p:animClr>
                                    <p:set>
                                      <p:cBhvr>
                                        <p:cTn id="125" dur="2000" fill="hold"/>
                                        <p:tgtEl>
                                          <p:spTgt spid="11"/>
                                        </p:tgtEl>
                                        <p:attrNameLst>
                                          <p:attrName>fill.type</p:attrName>
                                        </p:attrNameLst>
                                      </p:cBhvr>
                                      <p:to>
                                        <p:strVal val="solid"/>
                                      </p:to>
                                    </p:set>
                                    <p:set>
                                      <p:cBhvr>
                                        <p:cTn id="126" dur="2000" fill="hold"/>
                                        <p:tgtEl>
                                          <p:spTgt spid="11"/>
                                        </p:tgtEl>
                                        <p:attrNameLst>
                                          <p:attrName>fill.on</p:attrName>
                                        </p:attrNameLst>
                                      </p:cBhvr>
                                      <p:to>
                                        <p:strVal val="true"/>
                                      </p:to>
                                    </p:set>
                                  </p:childTnLst>
                                </p:cTn>
                              </p:par>
                              <p:par>
                                <p:cTn id="127" presetID="1" presetClass="entr" presetSubtype="0" fill="hold" nodeType="with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mph" presetSubtype="2" fill="hold" nodeType="clickEffect">
                                  <p:stCondLst>
                                    <p:cond delay="0"/>
                                  </p:stCondLst>
                                  <p:childTnLst>
                                    <p:animClr clrSpc="rgb" dir="cw">
                                      <p:cBhvr>
                                        <p:cTn id="134" dur="2000" fill="hold"/>
                                        <p:tgtEl>
                                          <p:spTgt spid="23"/>
                                        </p:tgtEl>
                                        <p:attrNameLst>
                                          <p:attrName>fillcolor</p:attrName>
                                        </p:attrNameLst>
                                      </p:cBhvr>
                                      <p:to>
                                        <a:srgbClr val="FFD965"/>
                                      </p:to>
                                    </p:animClr>
                                    <p:set>
                                      <p:cBhvr>
                                        <p:cTn id="135" dur="2000" fill="hold"/>
                                        <p:tgtEl>
                                          <p:spTgt spid="23"/>
                                        </p:tgtEl>
                                        <p:attrNameLst>
                                          <p:attrName>fill.type</p:attrName>
                                        </p:attrNameLst>
                                      </p:cBhvr>
                                      <p:to>
                                        <p:strVal val="solid"/>
                                      </p:to>
                                    </p:set>
                                    <p:set>
                                      <p:cBhvr>
                                        <p:cTn id="136" dur="2000" fill="hold"/>
                                        <p:tgtEl>
                                          <p:spTgt spid="23"/>
                                        </p:tgtEl>
                                        <p:attrNameLst>
                                          <p:attrName>fill.on</p:attrName>
                                        </p:attrNameLst>
                                      </p:cBhvr>
                                      <p:to>
                                        <p:strVal val="true"/>
                                      </p:to>
                                    </p:set>
                                  </p:childTnLst>
                                </p:cTn>
                              </p:par>
                              <p:par>
                                <p:cTn id="137" presetID="1" presetClass="entr" presetSubtype="0" fill="hold" nodeType="withEffect">
                                  <p:stCondLst>
                                    <p:cond delay="0"/>
                                  </p:stCondLst>
                                  <p:childTnLst>
                                    <p:set>
                                      <p:cBhvr>
                                        <p:cTn id="138" dur="1" fill="hold">
                                          <p:stCondLst>
                                            <p:cond delay="0"/>
                                          </p:stCondLst>
                                        </p:cTn>
                                        <p:tgtEl>
                                          <p:spTgt spid="54"/>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80"/>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81"/>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mph" presetSubtype="2" fill="hold" nodeType="clickEffect">
                                  <p:stCondLst>
                                    <p:cond delay="0"/>
                                  </p:stCondLst>
                                  <p:childTnLst>
                                    <p:animClr clrSpc="rgb" dir="cw">
                                      <p:cBhvr>
                                        <p:cTn id="148" dur="2000" fill="hold"/>
                                        <p:tgtEl>
                                          <p:spTgt spid="16"/>
                                        </p:tgtEl>
                                        <p:attrNameLst>
                                          <p:attrName>fillcolor</p:attrName>
                                        </p:attrNameLst>
                                      </p:cBhvr>
                                      <p:to>
                                        <a:srgbClr val="FFD965"/>
                                      </p:to>
                                    </p:animClr>
                                    <p:set>
                                      <p:cBhvr>
                                        <p:cTn id="149" dur="2000" fill="hold"/>
                                        <p:tgtEl>
                                          <p:spTgt spid="16"/>
                                        </p:tgtEl>
                                        <p:attrNameLst>
                                          <p:attrName>fill.type</p:attrName>
                                        </p:attrNameLst>
                                      </p:cBhvr>
                                      <p:to>
                                        <p:strVal val="solid"/>
                                      </p:to>
                                    </p:set>
                                    <p:set>
                                      <p:cBhvr>
                                        <p:cTn id="150" dur="2000" fill="hold"/>
                                        <p:tgtEl>
                                          <p:spTgt spid="16"/>
                                        </p:tgtEl>
                                        <p:attrNameLst>
                                          <p:attrName>fill.on</p:attrName>
                                        </p:attrNameLst>
                                      </p:cBhvr>
                                      <p:to>
                                        <p:strVal val="true"/>
                                      </p:to>
                                    </p:set>
                                  </p:childTnLst>
                                </p:cTn>
                              </p:par>
                              <p:par>
                                <p:cTn id="151" presetID="1" presetClass="entr" presetSubtype="0" fill="hold" nodeType="withEffect">
                                  <p:stCondLst>
                                    <p:cond delay="0"/>
                                  </p:stCondLst>
                                  <p:childTnLst>
                                    <p:set>
                                      <p:cBhvr>
                                        <p:cTn id="152" dur="1" fill="hold">
                                          <p:stCondLst>
                                            <p:cond delay="0"/>
                                          </p:stCondLst>
                                        </p:cTn>
                                        <p:tgtEl>
                                          <p:spTgt spid="5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8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8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mph" presetSubtype="2" fill="hold" nodeType="clickEffect">
                                  <p:stCondLst>
                                    <p:cond delay="0"/>
                                  </p:stCondLst>
                                  <p:childTnLst>
                                    <p:animClr clrSpc="rgb" dir="cw">
                                      <p:cBhvr>
                                        <p:cTn id="162" dur="2000" fill="hold"/>
                                        <p:tgtEl>
                                          <p:spTgt spid="17"/>
                                        </p:tgtEl>
                                        <p:attrNameLst>
                                          <p:attrName>fillcolor</p:attrName>
                                        </p:attrNameLst>
                                      </p:cBhvr>
                                      <p:to>
                                        <a:srgbClr val="FFD965"/>
                                      </p:to>
                                    </p:animClr>
                                    <p:set>
                                      <p:cBhvr>
                                        <p:cTn id="163" dur="2000" fill="hold"/>
                                        <p:tgtEl>
                                          <p:spTgt spid="17"/>
                                        </p:tgtEl>
                                        <p:attrNameLst>
                                          <p:attrName>fill.type</p:attrName>
                                        </p:attrNameLst>
                                      </p:cBhvr>
                                      <p:to>
                                        <p:strVal val="solid"/>
                                      </p:to>
                                    </p:set>
                                    <p:set>
                                      <p:cBhvr>
                                        <p:cTn id="164" dur="2000" fill="hold"/>
                                        <p:tgtEl>
                                          <p:spTgt spid="17"/>
                                        </p:tgtEl>
                                        <p:attrNameLst>
                                          <p:attrName>fill.on</p:attrName>
                                        </p:attrNameLst>
                                      </p:cBhvr>
                                      <p:to>
                                        <p:strVal val="true"/>
                                      </p:to>
                                    </p:set>
                                  </p:childTnLst>
                                </p:cTn>
                              </p:par>
                              <p:par>
                                <p:cTn id="165" presetID="1" presetClass="entr" presetSubtype="0" fill="hold" nodeType="withEffect">
                                  <p:stCondLst>
                                    <p:cond delay="0"/>
                                  </p:stCondLst>
                                  <p:childTnLst>
                                    <p:set>
                                      <p:cBhvr>
                                        <p:cTn id="166" dur="1" fill="hold">
                                          <p:stCondLst>
                                            <p:cond delay="0"/>
                                          </p:stCondLst>
                                        </p:cTn>
                                        <p:tgtEl>
                                          <p:spTgt spid="59"/>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84"/>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85"/>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mph" presetSubtype="2" fill="hold" nodeType="clickEffect">
                                  <p:stCondLst>
                                    <p:cond delay="0"/>
                                  </p:stCondLst>
                                  <p:childTnLst>
                                    <p:animClr clrSpc="rgb" dir="cw">
                                      <p:cBhvr>
                                        <p:cTn id="176" dur="2000" fill="hold"/>
                                        <p:tgtEl>
                                          <p:spTgt spid="27"/>
                                        </p:tgtEl>
                                        <p:attrNameLst>
                                          <p:attrName>fillcolor</p:attrName>
                                        </p:attrNameLst>
                                      </p:cBhvr>
                                      <p:to>
                                        <a:srgbClr val="FFD965"/>
                                      </p:to>
                                    </p:animClr>
                                    <p:set>
                                      <p:cBhvr>
                                        <p:cTn id="177" dur="2000" fill="hold"/>
                                        <p:tgtEl>
                                          <p:spTgt spid="27"/>
                                        </p:tgtEl>
                                        <p:attrNameLst>
                                          <p:attrName>fill.type</p:attrName>
                                        </p:attrNameLst>
                                      </p:cBhvr>
                                      <p:to>
                                        <p:strVal val="solid"/>
                                      </p:to>
                                    </p:set>
                                    <p:set>
                                      <p:cBhvr>
                                        <p:cTn id="178" dur="2000" fill="hold"/>
                                        <p:tgtEl>
                                          <p:spTgt spid="27"/>
                                        </p:tgtEl>
                                        <p:attrNameLst>
                                          <p:attrName>fill.on</p:attrName>
                                        </p:attrNameLst>
                                      </p:cBhvr>
                                      <p:to>
                                        <p:strVal val="true"/>
                                      </p:to>
                                    </p:set>
                                  </p:childTnLst>
                                </p:cTn>
                              </p:par>
                              <p:par>
                                <p:cTn id="179" presetID="1" presetClass="entr" presetSubtype="0" fill="hold" nodeType="withEffect">
                                  <p:stCondLst>
                                    <p:cond delay="0"/>
                                  </p:stCondLst>
                                  <p:childTnLst>
                                    <p:set>
                                      <p:cBhvr>
                                        <p:cTn id="180" dur="1" fill="hold">
                                          <p:stCondLst>
                                            <p:cond delay="0"/>
                                          </p:stCondLst>
                                        </p:cTn>
                                        <p:tgtEl>
                                          <p:spTgt spid="61"/>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mph" presetSubtype="2" fill="hold" nodeType="clickEffect">
                                  <p:stCondLst>
                                    <p:cond delay="0"/>
                                  </p:stCondLst>
                                  <p:childTnLst>
                                    <p:animClr clrSpc="rgb" dir="cw">
                                      <p:cBhvr>
                                        <p:cTn id="184" dur="2000" fill="hold"/>
                                        <p:tgtEl>
                                          <p:spTgt spid="29"/>
                                        </p:tgtEl>
                                        <p:attrNameLst>
                                          <p:attrName>fillcolor</p:attrName>
                                        </p:attrNameLst>
                                      </p:cBhvr>
                                      <p:to>
                                        <a:srgbClr val="FFD965"/>
                                      </p:to>
                                    </p:animClr>
                                    <p:set>
                                      <p:cBhvr>
                                        <p:cTn id="185" dur="2000" fill="hold"/>
                                        <p:tgtEl>
                                          <p:spTgt spid="29"/>
                                        </p:tgtEl>
                                        <p:attrNameLst>
                                          <p:attrName>fill.type</p:attrName>
                                        </p:attrNameLst>
                                      </p:cBhvr>
                                      <p:to>
                                        <p:strVal val="solid"/>
                                      </p:to>
                                    </p:set>
                                    <p:set>
                                      <p:cBhvr>
                                        <p:cTn id="186" dur="2000" fill="hold"/>
                                        <p:tgtEl>
                                          <p:spTgt spid="29"/>
                                        </p:tgtEl>
                                        <p:attrNameLst>
                                          <p:attrName>fill.on</p:attrName>
                                        </p:attrNameLst>
                                      </p:cBhvr>
                                      <p:to>
                                        <p:strVal val="true"/>
                                      </p:to>
                                    </p:set>
                                  </p:childTnLst>
                                </p:cTn>
                              </p:par>
                              <p:par>
                                <p:cTn id="187" presetID="1" presetClass="entr" presetSubtype="0" fill="hold" nodeType="withEffect">
                                  <p:stCondLst>
                                    <p:cond delay="0"/>
                                  </p:stCondLst>
                                  <p:childTnLst>
                                    <p:set>
                                      <p:cBhvr>
                                        <p:cTn id="188" dur="1" fill="hold">
                                          <p:stCondLst>
                                            <p:cond delay="0"/>
                                          </p:stCondLst>
                                        </p:cTn>
                                        <p:tgtEl>
                                          <p:spTgt spid="6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mph" presetSubtype="2" fill="hold" nodeType="clickEffect">
                                  <p:stCondLst>
                                    <p:cond delay="0"/>
                                  </p:stCondLst>
                                  <p:childTnLst>
                                    <p:animClr clrSpc="rgb" dir="cw">
                                      <p:cBhvr>
                                        <p:cTn id="192" dur="2000" fill="hold"/>
                                        <p:tgtEl>
                                          <p:spTgt spid="10"/>
                                        </p:tgtEl>
                                        <p:attrNameLst>
                                          <p:attrName>fillcolor</p:attrName>
                                        </p:attrNameLst>
                                      </p:cBhvr>
                                      <p:to>
                                        <a:srgbClr val="FFD965"/>
                                      </p:to>
                                    </p:animClr>
                                    <p:set>
                                      <p:cBhvr>
                                        <p:cTn id="193" dur="2000" fill="hold"/>
                                        <p:tgtEl>
                                          <p:spTgt spid="10"/>
                                        </p:tgtEl>
                                        <p:attrNameLst>
                                          <p:attrName>fill.type</p:attrName>
                                        </p:attrNameLst>
                                      </p:cBhvr>
                                      <p:to>
                                        <p:strVal val="solid"/>
                                      </p:to>
                                    </p:set>
                                    <p:set>
                                      <p:cBhvr>
                                        <p:cTn id="194" dur="2000" fill="hold"/>
                                        <p:tgtEl>
                                          <p:spTgt spid="10"/>
                                        </p:tgtEl>
                                        <p:attrNameLst>
                                          <p:attrName>fill.on</p:attrName>
                                        </p:attrNameLst>
                                      </p:cBhvr>
                                      <p:to>
                                        <p:strVal val="true"/>
                                      </p:to>
                                    </p:set>
                                  </p:childTnLst>
                                </p:cTn>
                              </p:par>
                              <p:par>
                                <p:cTn id="195" presetID="1" presetClass="entr" presetSubtype="0" fill="hold" nodeType="withEffect">
                                  <p:stCondLst>
                                    <p:cond delay="0"/>
                                  </p:stCondLst>
                                  <p:childTnLst>
                                    <p:set>
                                      <p:cBhvr>
                                        <p:cTn id="196" dur="1" fill="hold">
                                          <p:stCondLst>
                                            <p:cond delay="0"/>
                                          </p:stCondLst>
                                        </p:cTn>
                                        <p:tgtEl>
                                          <p:spTgt spid="66"/>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86"/>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87"/>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9" grpId="0"/>
      <p:bldP spid="80" grpId="0"/>
      <p:bldP spid="82" grpId="0"/>
      <p:bldP spid="84" grpId="0"/>
      <p:bldP spid="87" grpId="0"/>
      <p:bldP spid="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781799" cy="869950"/>
          </a:xfrm>
          <a:prstGeom prst="rect">
            <a:avLst/>
          </a:prstGeom>
        </p:spPr>
      </p:pic>
      <p:sp>
        <p:nvSpPr>
          <p:cNvPr id="4" name="Title 3"/>
          <p:cNvSpPr>
            <a:spLocks noGrp="1"/>
          </p:cNvSpPr>
          <p:nvPr>
            <p:ph type="title"/>
          </p:nvPr>
        </p:nvSpPr>
        <p:spPr>
          <a:xfrm>
            <a:off x="0" y="294041"/>
            <a:ext cx="5692462" cy="707849"/>
          </a:xfrm>
        </p:spPr>
        <p:txBody>
          <a:bodyPr>
            <a:normAutofit/>
          </a:bodyPr>
          <a:lstStyle/>
          <a:p>
            <a:r>
              <a:rPr lang="en-GB" sz="3600" b="1" dirty="0">
                <a:solidFill>
                  <a:schemeClr val="bg1"/>
                </a:solidFill>
              </a:rPr>
              <a:t>Word order with </a:t>
            </a:r>
            <a:r>
              <a:rPr lang="en-GB" sz="3600" b="1" i="1" dirty="0" err="1">
                <a:solidFill>
                  <a:schemeClr val="bg1"/>
                </a:solidFill>
              </a:rPr>
              <a:t>als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57D2D38C-D143-4916-9272-EB3A7B3F5523}"/>
              </a:ext>
            </a:extLst>
          </p:cNvPr>
          <p:cNvSpPr txBox="1"/>
          <p:nvPr/>
        </p:nvSpPr>
        <p:spPr>
          <a:xfrm>
            <a:off x="196476" y="1808963"/>
            <a:ext cx="7004424" cy="461665"/>
          </a:xfrm>
          <a:prstGeom prst="rect">
            <a:avLst/>
          </a:prstGeom>
          <a:solidFill>
            <a:srgbClr val="FFE8CB"/>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ein</a:t>
            </a:r>
            <a:r>
              <a:rPr lang="en-US" sz="2400" dirty="0">
                <a:solidFill>
                  <a:srgbClr val="4472C4">
                    <a:lumMod val="50000"/>
                  </a:srgbClr>
                </a:solidFill>
                <a:latin typeface="Century Gothic" panose="020F0302020204030204"/>
              </a:rPr>
              <a:t>e </a:t>
            </a:r>
            <a:r>
              <a:rPr lang="en-US" sz="2400" dirty="0" err="1">
                <a:solidFill>
                  <a:srgbClr val="4472C4">
                    <a:lumMod val="50000"/>
                  </a:srgbClr>
                </a:solidFill>
                <a:latin typeface="Century Gothic" panose="020F0302020204030204"/>
              </a:rPr>
              <a:t>weiße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Katze</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als</a:t>
            </a:r>
            <a:r>
              <a:rPr lang="en-US" sz="2400" dirty="0">
                <a:solidFill>
                  <a:srgbClr val="4472C4">
                    <a:lumMod val="50000"/>
                  </a:srgbClr>
                </a:solidFill>
                <a:latin typeface="Century Gothic" panose="020F0302020204030204"/>
              </a:rPr>
              <a:t> ich </a:t>
            </a:r>
            <a:r>
              <a:rPr lang="en-US" sz="2400" dirty="0" err="1">
                <a:solidFill>
                  <a:srgbClr val="4472C4">
                    <a:lumMod val="50000"/>
                  </a:srgbClr>
                </a:solidFill>
                <a:latin typeface="Century Gothic" panose="020F0302020204030204"/>
              </a:rPr>
              <a:t>jung</a:t>
            </a:r>
            <a:r>
              <a:rPr lang="en-US" sz="2400" dirty="0">
                <a:solidFill>
                  <a:srgbClr val="4472C4">
                    <a:lumMod val="50000"/>
                  </a:srgbClr>
                </a:solidFill>
                <a:latin typeface="Century Gothic" panose="020F0302020204030204"/>
              </a:rPr>
              <a:t> war.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6A87CC41-202C-4D9F-8C50-059F1FE2711D}"/>
              </a:ext>
            </a:extLst>
          </p:cNvPr>
          <p:cNvSpPr/>
          <p:nvPr/>
        </p:nvSpPr>
        <p:spPr>
          <a:xfrm>
            <a:off x="8079928" y="1697294"/>
            <a:ext cx="3635822" cy="986369"/>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sends the verb to the end of the clause (WO3).</a:t>
            </a:r>
          </a:p>
        </p:txBody>
      </p:sp>
      <p:pic>
        <p:nvPicPr>
          <p:cNvPr id="23" name="Graphic 22" descr="Line arrow Clockwise curve">
            <a:extLst>
              <a:ext uri="{FF2B5EF4-FFF2-40B4-BE49-F238E27FC236}">
                <a16:creationId xmlns:a16="http://schemas.microsoft.com/office/drawing/2014/main" id="{DA03620F-E24B-4165-83A5-B7B1F29E45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534865">
            <a:off x="6709974" y="1697082"/>
            <a:ext cx="1253793" cy="1253793"/>
          </a:xfrm>
          <a:prstGeom prst="rect">
            <a:avLst/>
          </a:prstGeom>
        </p:spPr>
      </p:pic>
      <p:sp>
        <p:nvSpPr>
          <p:cNvPr id="22" name="Rectangle 21">
            <a:extLst>
              <a:ext uri="{FF2B5EF4-FFF2-40B4-BE49-F238E27FC236}">
                <a16:creationId xmlns:a16="http://schemas.microsoft.com/office/drawing/2014/main" id="{A3833584-6A9C-41F8-A442-B81760931F02}"/>
              </a:ext>
            </a:extLst>
          </p:cNvPr>
          <p:cNvSpPr/>
          <p:nvPr/>
        </p:nvSpPr>
        <p:spPr>
          <a:xfrm>
            <a:off x="55297" y="1235629"/>
            <a:ext cx="11291280" cy="461665"/>
          </a:xfrm>
          <a:prstGeom prst="rect">
            <a:avLst/>
          </a:prstGeom>
        </p:spPr>
        <p:txBody>
          <a:bodyPr wrap="square">
            <a:spAutoFit/>
          </a:bodyPr>
          <a:lstStyle/>
          <a:p>
            <a:r>
              <a:rPr lang="en-GB" sz="2400" dirty="0">
                <a:solidFill>
                  <a:schemeClr val="accent5">
                    <a:lumMod val="50000"/>
                  </a:schemeClr>
                </a:solidFill>
              </a:rPr>
              <a:t>You know to use </a:t>
            </a:r>
            <a:r>
              <a:rPr lang="en-GB" sz="2400" b="1" dirty="0" err="1">
                <a:solidFill>
                  <a:schemeClr val="accent5">
                    <a:lumMod val="50000"/>
                  </a:schemeClr>
                </a:solidFill>
              </a:rPr>
              <a:t>als</a:t>
            </a:r>
            <a:r>
              <a:rPr lang="en-GB" sz="2400" dirty="0">
                <a:solidFill>
                  <a:schemeClr val="accent5">
                    <a:lumMod val="50000"/>
                  </a:schemeClr>
                </a:solidFill>
              </a:rPr>
              <a:t> to mean </a:t>
            </a:r>
            <a:r>
              <a:rPr lang="en-GB" sz="2400" i="1" dirty="0">
                <a:solidFill>
                  <a:schemeClr val="accent5">
                    <a:lumMod val="50000"/>
                  </a:schemeClr>
                </a:solidFill>
              </a:rPr>
              <a:t>when</a:t>
            </a:r>
            <a:r>
              <a:rPr lang="en-GB" sz="2400" dirty="0">
                <a:solidFill>
                  <a:schemeClr val="accent5">
                    <a:lumMod val="50000"/>
                  </a:schemeClr>
                </a:solidFill>
              </a:rPr>
              <a:t> for one-off events in the past:</a:t>
            </a:r>
          </a:p>
        </p:txBody>
      </p:sp>
      <p:pic>
        <p:nvPicPr>
          <p:cNvPr id="24" name="Graphic 23" descr="Line arrow Clockwise curve">
            <a:extLst>
              <a:ext uri="{FF2B5EF4-FFF2-40B4-BE49-F238E27FC236}">
                <a16:creationId xmlns:a16="http://schemas.microsoft.com/office/drawing/2014/main" id="{7D599821-C5CB-4971-B760-FC5AB1C233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421335" flipV="1">
            <a:off x="755214" y="1756650"/>
            <a:ext cx="1248769" cy="1635385"/>
          </a:xfrm>
          <a:prstGeom prst="rect">
            <a:avLst/>
          </a:prstGeom>
        </p:spPr>
      </p:pic>
      <p:cxnSp>
        <p:nvCxnSpPr>
          <p:cNvPr id="26" name="Straight Connector 25">
            <a:extLst>
              <a:ext uri="{FF2B5EF4-FFF2-40B4-BE49-F238E27FC236}">
                <a16:creationId xmlns:a16="http://schemas.microsoft.com/office/drawing/2014/main" id="{D27B9B8A-B192-47E8-81D8-0749599E13A4}"/>
              </a:ext>
            </a:extLst>
          </p:cNvPr>
          <p:cNvCxnSpPr/>
          <p:nvPr/>
        </p:nvCxnSpPr>
        <p:spPr>
          <a:xfrm>
            <a:off x="4362450" y="2190478"/>
            <a:ext cx="2381249"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27" name="Speech Bubble: Rectangle with Corners Rounded 26">
            <a:extLst>
              <a:ext uri="{FF2B5EF4-FFF2-40B4-BE49-F238E27FC236}">
                <a16:creationId xmlns:a16="http://schemas.microsoft.com/office/drawing/2014/main" id="{2E2C932E-FDEC-4317-B52E-DB3F31EB1706}"/>
              </a:ext>
            </a:extLst>
          </p:cNvPr>
          <p:cNvSpPr/>
          <p:nvPr/>
        </p:nvSpPr>
        <p:spPr>
          <a:xfrm>
            <a:off x="2134777" y="2362332"/>
            <a:ext cx="3635822" cy="473047"/>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This is WO1</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(word order 1).</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8" name="Straight Connector 27">
            <a:extLst>
              <a:ext uri="{FF2B5EF4-FFF2-40B4-BE49-F238E27FC236}">
                <a16:creationId xmlns:a16="http://schemas.microsoft.com/office/drawing/2014/main" id="{C41903AF-A35B-45EC-8B72-1716308868C9}"/>
              </a:ext>
            </a:extLst>
          </p:cNvPr>
          <p:cNvCxnSpPr>
            <a:cxnSpLocks/>
          </p:cNvCxnSpPr>
          <p:nvPr/>
        </p:nvCxnSpPr>
        <p:spPr>
          <a:xfrm>
            <a:off x="254139" y="2190206"/>
            <a:ext cx="3879711"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F565D3A-9BFF-4AAE-BF7D-DFB8689D4E71}"/>
              </a:ext>
            </a:extLst>
          </p:cNvPr>
          <p:cNvSpPr/>
          <p:nvPr/>
        </p:nvSpPr>
        <p:spPr>
          <a:xfrm>
            <a:off x="124959" y="3373404"/>
            <a:ext cx="11291280" cy="461665"/>
          </a:xfrm>
          <a:prstGeom prst="rect">
            <a:avLst/>
          </a:prstGeom>
        </p:spPr>
        <p:txBody>
          <a:bodyPr wrap="square">
            <a:spAutoFit/>
          </a:bodyPr>
          <a:lstStyle/>
          <a:p>
            <a:r>
              <a:rPr lang="en-GB" sz="2400" dirty="0">
                <a:solidFill>
                  <a:schemeClr val="accent5">
                    <a:lumMod val="50000"/>
                  </a:schemeClr>
                </a:solidFill>
              </a:rPr>
              <a:t>If the </a:t>
            </a:r>
            <a:r>
              <a:rPr lang="en-GB" sz="2400" b="1" dirty="0" err="1">
                <a:solidFill>
                  <a:schemeClr val="accent5">
                    <a:lumMod val="50000"/>
                  </a:schemeClr>
                </a:solidFill>
              </a:rPr>
              <a:t>als</a:t>
            </a:r>
            <a:r>
              <a:rPr lang="en-GB" sz="2400" dirty="0">
                <a:solidFill>
                  <a:schemeClr val="accent5">
                    <a:lumMod val="50000"/>
                  </a:schemeClr>
                </a:solidFill>
              </a:rPr>
              <a:t> clause starts the sentence, it is the </a:t>
            </a:r>
            <a:r>
              <a:rPr lang="en-GB" sz="2400" u="sng" dirty="0">
                <a:solidFill>
                  <a:schemeClr val="accent5">
                    <a:lumMod val="50000"/>
                  </a:schemeClr>
                </a:solidFill>
              </a:rPr>
              <a:t>first</a:t>
            </a:r>
            <a:r>
              <a:rPr lang="en-GB" sz="2400" dirty="0">
                <a:solidFill>
                  <a:schemeClr val="accent5">
                    <a:lumMod val="50000"/>
                  </a:schemeClr>
                </a:solidFill>
              </a:rPr>
              <a:t> idea.  </a:t>
            </a:r>
          </a:p>
        </p:txBody>
      </p:sp>
      <p:sp>
        <p:nvSpPr>
          <p:cNvPr id="31" name="Rectangle 30">
            <a:extLst>
              <a:ext uri="{FF2B5EF4-FFF2-40B4-BE49-F238E27FC236}">
                <a16:creationId xmlns:a16="http://schemas.microsoft.com/office/drawing/2014/main" id="{2E919F01-C4F7-44BD-B1B2-C8AB33554523}"/>
              </a:ext>
            </a:extLst>
          </p:cNvPr>
          <p:cNvSpPr/>
          <p:nvPr/>
        </p:nvSpPr>
        <p:spPr>
          <a:xfrm>
            <a:off x="118781" y="3758074"/>
            <a:ext cx="12067041" cy="461665"/>
          </a:xfrm>
          <a:prstGeom prst="rect">
            <a:avLst/>
          </a:prstGeom>
        </p:spPr>
        <p:txBody>
          <a:bodyPr wrap="square">
            <a:spAutoFit/>
          </a:bodyPr>
          <a:lstStyle/>
          <a:p>
            <a:r>
              <a:rPr lang="en-GB" sz="2400" dirty="0">
                <a:solidFill>
                  <a:schemeClr val="accent5">
                    <a:lumMod val="50000"/>
                  </a:schemeClr>
                </a:solidFill>
              </a:rPr>
              <a:t>What follows must be </a:t>
            </a:r>
            <a:r>
              <a:rPr lang="en-GB" sz="2400" b="1" dirty="0">
                <a:solidFill>
                  <a:schemeClr val="accent5">
                    <a:lumMod val="50000"/>
                  </a:schemeClr>
                </a:solidFill>
              </a:rPr>
              <a:t>WO2 </a:t>
            </a:r>
            <a:r>
              <a:rPr lang="en-GB" sz="2400" dirty="0">
                <a:solidFill>
                  <a:schemeClr val="accent5">
                    <a:lumMod val="50000"/>
                  </a:schemeClr>
                </a:solidFill>
              </a:rPr>
              <a:t>(word order 2), so swap the verb and subject.</a:t>
            </a:r>
          </a:p>
        </p:txBody>
      </p:sp>
      <p:sp>
        <p:nvSpPr>
          <p:cNvPr id="32" name="TextBox 31">
            <a:extLst>
              <a:ext uri="{FF2B5EF4-FFF2-40B4-BE49-F238E27FC236}">
                <a16:creationId xmlns:a16="http://schemas.microsoft.com/office/drawing/2014/main" id="{C04D517E-1358-4F67-B865-3C75B0539E2C}"/>
              </a:ext>
            </a:extLst>
          </p:cNvPr>
          <p:cNvSpPr txBox="1"/>
          <p:nvPr/>
        </p:nvSpPr>
        <p:spPr>
          <a:xfrm>
            <a:off x="179216" y="4896733"/>
            <a:ext cx="7004424" cy="461665"/>
          </a:xfrm>
          <a:prstGeom prst="rect">
            <a:avLst/>
          </a:prstGeom>
          <a:solidFill>
            <a:srgbClr val="FFE8CB"/>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Als</a:t>
            </a:r>
            <a:r>
              <a:rPr lang="en-US" sz="2400" dirty="0">
                <a:solidFill>
                  <a:srgbClr val="4472C4">
                    <a:lumMod val="50000"/>
                  </a:srgbClr>
                </a:solidFill>
                <a:latin typeface="Century Gothic" panose="020F0302020204030204"/>
              </a:rPr>
              <a:t> ich </a:t>
            </a:r>
            <a:r>
              <a:rPr lang="en-US" sz="2400" dirty="0" err="1">
                <a:solidFill>
                  <a:srgbClr val="4472C4">
                    <a:lumMod val="50000"/>
                  </a:srgbClr>
                </a:solidFill>
                <a:latin typeface="Century Gothic" panose="020F0302020204030204"/>
              </a:rPr>
              <a:t>jung</a:t>
            </a:r>
            <a:r>
              <a:rPr lang="en-US" sz="2400" dirty="0">
                <a:solidFill>
                  <a:srgbClr val="4472C4">
                    <a:lumMod val="50000"/>
                  </a:srgbClr>
                </a:solidFill>
                <a:latin typeface="Century Gothic" panose="020F0302020204030204"/>
              </a:rPr>
              <a:t> war, </a:t>
            </a:r>
            <a:r>
              <a:rPr lang="en-US" sz="2400" b="1" u="sng" dirty="0" err="1">
                <a:solidFill>
                  <a:srgbClr val="4472C4">
                    <a:lumMod val="50000"/>
                  </a:srgbClr>
                </a:solidFill>
                <a:latin typeface="Century Gothic" panose="020F0302020204030204"/>
              </a:rPr>
              <a:t>hatte</a:t>
            </a:r>
            <a:r>
              <a:rPr lang="en-US" sz="2400" b="1" u="sng" dirty="0">
                <a:solidFill>
                  <a:srgbClr val="4472C4">
                    <a:lumMod val="50000"/>
                  </a:srgbClr>
                </a:solidFill>
                <a:latin typeface="Century Gothic" panose="020F0302020204030204"/>
              </a:rPr>
              <a:t> ich </a:t>
            </a:r>
            <a:r>
              <a:rPr lang="en-US" sz="2400" dirty="0" err="1">
                <a:solidFill>
                  <a:srgbClr val="4472C4">
                    <a:lumMod val="50000"/>
                  </a:srgbClr>
                </a:solidFill>
                <a:latin typeface="Century Gothic" panose="020F0302020204030204"/>
              </a:rPr>
              <a:t>eine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weiße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Katze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Graphic 32" descr="Line arrow Clockwise curve">
            <a:extLst>
              <a:ext uri="{FF2B5EF4-FFF2-40B4-BE49-F238E27FC236}">
                <a16:creationId xmlns:a16="http://schemas.microsoft.com/office/drawing/2014/main" id="{C04B7893-79A8-4448-85A9-EEE4A6B444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421335" flipV="1">
            <a:off x="395112" y="4805444"/>
            <a:ext cx="1248769" cy="1635385"/>
          </a:xfrm>
          <a:prstGeom prst="rect">
            <a:avLst/>
          </a:prstGeom>
        </p:spPr>
      </p:pic>
      <p:sp>
        <p:nvSpPr>
          <p:cNvPr id="34" name="Speech Bubble: Rectangle with Corners Rounded 33">
            <a:extLst>
              <a:ext uri="{FF2B5EF4-FFF2-40B4-BE49-F238E27FC236}">
                <a16:creationId xmlns:a16="http://schemas.microsoft.com/office/drawing/2014/main" id="{565FBD63-5905-4ABC-9C1D-5DD47EB73E5C}"/>
              </a:ext>
            </a:extLst>
          </p:cNvPr>
          <p:cNvSpPr/>
          <p:nvPr/>
        </p:nvSpPr>
        <p:spPr>
          <a:xfrm>
            <a:off x="1805493" y="5483164"/>
            <a:ext cx="3635822" cy="473047"/>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This is WO3 </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(word order 3).</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Speech Bubble: Rectangle with Corners Rounded 34">
            <a:extLst>
              <a:ext uri="{FF2B5EF4-FFF2-40B4-BE49-F238E27FC236}">
                <a16:creationId xmlns:a16="http://schemas.microsoft.com/office/drawing/2014/main" id="{EAB91E79-A09D-4054-89E4-E864D1078474}"/>
              </a:ext>
            </a:extLst>
          </p:cNvPr>
          <p:cNvSpPr/>
          <p:nvPr/>
        </p:nvSpPr>
        <p:spPr>
          <a:xfrm>
            <a:off x="4265211" y="4302052"/>
            <a:ext cx="3635822" cy="503610"/>
          </a:xfrm>
          <a:prstGeom prst="wedgeRoundRectCallout">
            <a:avLst>
              <a:gd name="adj1" fmla="val -55993"/>
              <a:gd name="adj2" fmla="val 4253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This is WO2</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(word order 2).</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 name="Graphic 35" descr="Line arrow Clockwise curve">
            <a:extLst>
              <a:ext uri="{FF2B5EF4-FFF2-40B4-BE49-F238E27FC236}">
                <a16:creationId xmlns:a16="http://schemas.microsoft.com/office/drawing/2014/main" id="{4B5EADD3-DAEA-45FE-9E32-3148AFD6CE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97066">
            <a:off x="2772421" y="3959154"/>
            <a:ext cx="1236956" cy="1236956"/>
          </a:xfrm>
          <a:prstGeom prst="rect">
            <a:avLst/>
          </a:prstGeom>
        </p:spPr>
      </p:pic>
      <p:pic>
        <p:nvPicPr>
          <p:cNvPr id="39" name="Picture 38">
            <a:extLst>
              <a:ext uri="{FF2B5EF4-FFF2-40B4-BE49-F238E27FC236}">
                <a16:creationId xmlns:a16="http://schemas.microsoft.com/office/drawing/2014/main" id="{96D6F15C-F8C8-45D9-B58B-2F64CB9C7F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7979" y="60012"/>
            <a:ext cx="1160922" cy="1175617"/>
          </a:xfrm>
          <a:prstGeom prst="rect">
            <a:avLst/>
          </a:prstGeom>
        </p:spPr>
      </p:pic>
      <p:pic>
        <p:nvPicPr>
          <p:cNvPr id="40" name="Picture 39">
            <a:extLst>
              <a:ext uri="{FF2B5EF4-FFF2-40B4-BE49-F238E27FC236}">
                <a16:creationId xmlns:a16="http://schemas.microsoft.com/office/drawing/2014/main" id="{2A73B907-8040-475E-AE8C-2790ECF720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2808" y="4744563"/>
            <a:ext cx="1160922" cy="1175617"/>
          </a:xfrm>
          <a:prstGeom prst="rect">
            <a:avLst/>
          </a:prstGeom>
        </p:spPr>
      </p:pic>
      <p:sp>
        <p:nvSpPr>
          <p:cNvPr id="41" name="Speech Bubble: Rectangle with Corners Rounded 40">
            <a:extLst>
              <a:ext uri="{FF2B5EF4-FFF2-40B4-BE49-F238E27FC236}">
                <a16:creationId xmlns:a16="http://schemas.microsoft.com/office/drawing/2014/main" id="{9A3744F7-84F0-45BD-B742-60FE4A51F4C3}"/>
              </a:ext>
            </a:extLst>
          </p:cNvPr>
          <p:cNvSpPr/>
          <p:nvPr/>
        </p:nvSpPr>
        <p:spPr>
          <a:xfrm>
            <a:off x="9300186" y="4219739"/>
            <a:ext cx="2415564" cy="1748623"/>
          </a:xfrm>
          <a:prstGeom prst="wedgeRoundRectCallout">
            <a:avLst>
              <a:gd name="adj1" fmla="val -47086"/>
              <a:gd name="adj2" fmla="val -142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Note! </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lang="en-GB" sz="2000" dirty="0">
                <a:solidFill>
                  <a:prstClr val="white"/>
                </a:solidFill>
                <a:latin typeface="Century Gothic" panose="020F0302020204030204"/>
              </a:rPr>
              <a:t>The meaning of these two sentences is the same.</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8978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7" grpId="0" animBg="1"/>
      <p:bldP spid="30" grpId="0"/>
      <p:bldP spid="31" grpId="0"/>
      <p:bldP spid="32" grpId="0" animBg="1"/>
      <p:bldP spid="34" grpId="0" animBg="1"/>
      <p:bldP spid="35"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0005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Kindheit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2227" y="1306514"/>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F2CF188A-67DF-4C65-A09C-CE1A06CDE5C6}"/>
              </a:ext>
            </a:extLst>
          </p:cNvPr>
          <p:cNvSpPr txBox="1"/>
          <p:nvPr/>
        </p:nvSpPr>
        <p:spPr>
          <a:xfrm>
            <a:off x="4561598" y="595944"/>
            <a:ext cx="5283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Texte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 name="Speech Bubble: Rectangle with Corners Rounded 1">
            <a:extLst>
              <a:ext uri="{FF2B5EF4-FFF2-40B4-BE49-F238E27FC236}">
                <a16:creationId xmlns:a16="http://schemas.microsoft.com/office/drawing/2014/main" id="{F2BB7DFA-60DC-46B5-BCB2-5E6803333DCE}"/>
              </a:ext>
            </a:extLst>
          </p:cNvPr>
          <p:cNvSpPr/>
          <p:nvPr/>
        </p:nvSpPr>
        <p:spPr>
          <a:xfrm>
            <a:off x="3726039" y="1322196"/>
            <a:ext cx="4760400" cy="461665"/>
          </a:xfrm>
          <a:prstGeom prst="wedgeRoundRectCallout">
            <a:avLst>
              <a:gd name="adj1" fmla="val -20833"/>
              <a:gd name="adj2" fmla="val 8725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ich </a:t>
            </a:r>
            <a:r>
              <a:rPr lang="en-GB" sz="2000" dirty="0" err="1">
                <a:solidFill>
                  <a:schemeClr val="accent5">
                    <a:lumMod val="50000"/>
                  </a:schemeClr>
                </a:solidFill>
              </a:rPr>
              <a:t>habe</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meinem</a:t>
            </a:r>
            <a:r>
              <a:rPr lang="en-GB" sz="2000" dirty="0">
                <a:solidFill>
                  <a:schemeClr val="accent5">
                    <a:lumMod val="50000"/>
                  </a:schemeClr>
                </a:solidFill>
              </a:rPr>
              <a:t> Teddy </a:t>
            </a:r>
            <a:r>
              <a:rPr lang="en-GB" sz="2000" dirty="0" err="1">
                <a:solidFill>
                  <a:schemeClr val="accent5">
                    <a:lumMod val="50000"/>
                  </a:schemeClr>
                </a:solidFill>
              </a:rPr>
              <a:t>gespielt</a:t>
            </a:r>
            <a:endParaRPr lang="en-GB" sz="2000" dirty="0">
              <a:solidFill>
                <a:schemeClr val="accent5">
                  <a:lumMod val="50000"/>
                </a:schemeClr>
              </a:solidFill>
            </a:endParaRPr>
          </a:p>
        </p:txBody>
      </p:sp>
      <p:sp>
        <p:nvSpPr>
          <p:cNvPr id="8" name="Speech Bubble: Rectangle with Corners Rounded 7">
            <a:extLst>
              <a:ext uri="{FF2B5EF4-FFF2-40B4-BE49-F238E27FC236}">
                <a16:creationId xmlns:a16="http://schemas.microsoft.com/office/drawing/2014/main" id="{A61AA880-EB1D-4956-A016-FEB107D62367}"/>
              </a:ext>
            </a:extLst>
          </p:cNvPr>
          <p:cNvSpPr/>
          <p:nvPr/>
        </p:nvSpPr>
        <p:spPr>
          <a:xfrm>
            <a:off x="4422549" y="2239654"/>
            <a:ext cx="3656095" cy="461665"/>
          </a:xfrm>
          <a:prstGeom prst="wedgeRoundRectCallout">
            <a:avLst>
              <a:gd name="adj1" fmla="val -20833"/>
              <a:gd name="adj2" fmla="val 8725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habe</a:t>
            </a:r>
            <a:r>
              <a:rPr lang="en-GB" sz="2000" dirty="0">
                <a:solidFill>
                  <a:schemeClr val="accent5">
                    <a:lumMod val="50000"/>
                  </a:schemeClr>
                </a:solidFill>
              </a:rPr>
              <a:t> ich </a:t>
            </a:r>
            <a:r>
              <a:rPr lang="en-GB" sz="2000" dirty="0" err="1">
                <a:solidFill>
                  <a:schemeClr val="accent5">
                    <a:lumMod val="50000"/>
                  </a:schemeClr>
                </a:solidFill>
              </a:rPr>
              <a:t>Radfahren</a:t>
            </a:r>
            <a:r>
              <a:rPr lang="en-GB" sz="2000" dirty="0">
                <a:solidFill>
                  <a:schemeClr val="accent5">
                    <a:lumMod val="50000"/>
                  </a:schemeClr>
                </a:solidFill>
              </a:rPr>
              <a:t> </a:t>
            </a:r>
            <a:r>
              <a:rPr lang="en-GB" sz="2000" dirty="0" err="1">
                <a:solidFill>
                  <a:schemeClr val="accent5">
                    <a:lumMod val="50000"/>
                  </a:schemeClr>
                </a:solidFill>
              </a:rPr>
              <a:t>gelernt</a:t>
            </a:r>
            <a:endParaRPr lang="en-GB" sz="2000" dirty="0">
              <a:solidFill>
                <a:schemeClr val="accent5">
                  <a:lumMod val="50000"/>
                </a:schemeClr>
              </a:solidFill>
            </a:endParaRPr>
          </a:p>
        </p:txBody>
      </p:sp>
      <p:sp>
        <p:nvSpPr>
          <p:cNvPr id="9" name="Speech Bubble: Rectangle with Corners Rounded 8">
            <a:extLst>
              <a:ext uri="{FF2B5EF4-FFF2-40B4-BE49-F238E27FC236}">
                <a16:creationId xmlns:a16="http://schemas.microsoft.com/office/drawing/2014/main" id="{E8FA021C-2AAD-426C-8CA5-4E4FB5EA932C}"/>
              </a:ext>
            </a:extLst>
          </p:cNvPr>
          <p:cNvSpPr/>
          <p:nvPr/>
        </p:nvSpPr>
        <p:spPr>
          <a:xfrm>
            <a:off x="3993466" y="3050980"/>
            <a:ext cx="4349188" cy="461665"/>
          </a:xfrm>
          <a:prstGeom prst="wedgeRoundRectCallout">
            <a:avLst>
              <a:gd name="adj1" fmla="val -20833"/>
              <a:gd name="adj2" fmla="val 8725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bin ich oft in den Park </a:t>
            </a:r>
            <a:r>
              <a:rPr lang="en-GB" sz="2000" dirty="0" err="1">
                <a:solidFill>
                  <a:schemeClr val="accent5">
                    <a:lumMod val="50000"/>
                  </a:schemeClr>
                </a:solidFill>
              </a:rPr>
              <a:t>gegangen</a:t>
            </a:r>
            <a:endParaRPr lang="en-GB" sz="2000" dirty="0">
              <a:solidFill>
                <a:schemeClr val="accent5">
                  <a:lumMod val="50000"/>
                </a:schemeClr>
              </a:solidFill>
            </a:endParaRPr>
          </a:p>
        </p:txBody>
      </p:sp>
      <p:sp>
        <p:nvSpPr>
          <p:cNvPr id="10" name="Speech Bubble: Rectangle with Corners Rounded 9">
            <a:extLst>
              <a:ext uri="{FF2B5EF4-FFF2-40B4-BE49-F238E27FC236}">
                <a16:creationId xmlns:a16="http://schemas.microsoft.com/office/drawing/2014/main" id="{DA2B11E2-C8EF-4B82-BBA2-A4E1C52D661F}"/>
              </a:ext>
            </a:extLst>
          </p:cNvPr>
          <p:cNvSpPr/>
          <p:nvPr/>
        </p:nvSpPr>
        <p:spPr>
          <a:xfrm>
            <a:off x="4680627" y="3904558"/>
            <a:ext cx="3019175" cy="461665"/>
          </a:xfrm>
          <a:prstGeom prst="wedgeRoundRectCallout">
            <a:avLst>
              <a:gd name="adj1" fmla="val -20833"/>
              <a:gd name="adj2" fmla="val 8725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hatte</a:t>
            </a:r>
            <a:r>
              <a:rPr lang="en-GB" sz="2000" dirty="0">
                <a:solidFill>
                  <a:schemeClr val="accent5">
                    <a:lumMod val="50000"/>
                  </a:schemeClr>
                </a:solidFill>
              </a:rPr>
              <a:t> ich </a:t>
            </a:r>
            <a:r>
              <a:rPr lang="en-GB" sz="2000" dirty="0" err="1">
                <a:solidFill>
                  <a:schemeClr val="accent5">
                    <a:lumMod val="50000"/>
                  </a:schemeClr>
                </a:solidFill>
              </a:rPr>
              <a:t>einen</a:t>
            </a:r>
            <a:r>
              <a:rPr lang="en-GB" sz="2000" dirty="0">
                <a:solidFill>
                  <a:schemeClr val="accent5">
                    <a:lumMod val="50000"/>
                  </a:schemeClr>
                </a:solidFill>
              </a:rPr>
              <a:t> </a:t>
            </a:r>
            <a:r>
              <a:rPr lang="en-GB" sz="2000" dirty="0" err="1">
                <a:solidFill>
                  <a:schemeClr val="accent5">
                    <a:lumMod val="50000"/>
                  </a:schemeClr>
                </a:solidFill>
              </a:rPr>
              <a:t>Unfall</a:t>
            </a:r>
            <a:endParaRPr lang="en-GB" sz="2000" dirty="0">
              <a:solidFill>
                <a:schemeClr val="accent5">
                  <a:lumMod val="50000"/>
                </a:schemeClr>
              </a:solidFill>
            </a:endParaRPr>
          </a:p>
        </p:txBody>
      </p:sp>
      <p:sp>
        <p:nvSpPr>
          <p:cNvPr id="11" name="Speech Bubble: Rectangle with Corners Rounded 10">
            <a:extLst>
              <a:ext uri="{FF2B5EF4-FFF2-40B4-BE49-F238E27FC236}">
                <a16:creationId xmlns:a16="http://schemas.microsoft.com/office/drawing/2014/main" id="{4BC81501-9CB1-4314-979D-FD222F130F2C}"/>
              </a:ext>
            </a:extLst>
          </p:cNvPr>
          <p:cNvSpPr/>
          <p:nvPr/>
        </p:nvSpPr>
        <p:spPr>
          <a:xfrm>
            <a:off x="4273926" y="4723911"/>
            <a:ext cx="3702726" cy="461665"/>
          </a:xfrm>
          <a:prstGeom prst="wedgeRoundRectCallout">
            <a:avLst>
              <a:gd name="adj1" fmla="val -20833"/>
              <a:gd name="adj2" fmla="val 8725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ich </a:t>
            </a:r>
            <a:r>
              <a:rPr lang="en-GB" sz="2000" dirty="0" err="1">
                <a:solidFill>
                  <a:schemeClr val="accent5">
                    <a:lumMod val="50000"/>
                  </a:schemeClr>
                </a:solidFill>
              </a:rPr>
              <a:t>hatte</a:t>
            </a:r>
            <a:r>
              <a:rPr lang="en-GB" sz="2000" dirty="0">
                <a:solidFill>
                  <a:schemeClr val="accent5">
                    <a:lumMod val="50000"/>
                  </a:schemeClr>
                </a:solidFill>
              </a:rPr>
              <a:t> </a:t>
            </a:r>
            <a:r>
              <a:rPr lang="en-GB" sz="2000" dirty="0" err="1">
                <a:solidFill>
                  <a:schemeClr val="accent5">
                    <a:lumMod val="50000"/>
                  </a:schemeClr>
                </a:solidFill>
              </a:rPr>
              <a:t>keine</a:t>
            </a:r>
            <a:r>
              <a:rPr lang="en-GB" sz="2000" dirty="0">
                <a:solidFill>
                  <a:schemeClr val="accent5">
                    <a:lumMod val="50000"/>
                  </a:schemeClr>
                </a:solidFill>
              </a:rPr>
              <a:t> </a:t>
            </a:r>
            <a:r>
              <a:rPr lang="en-GB" sz="2000" dirty="0" err="1">
                <a:solidFill>
                  <a:schemeClr val="accent5">
                    <a:lumMod val="50000"/>
                  </a:schemeClr>
                </a:solidFill>
              </a:rPr>
              <a:t>Haustiere</a:t>
            </a:r>
            <a:endParaRPr lang="en-GB" sz="2000" dirty="0">
              <a:solidFill>
                <a:schemeClr val="accent5">
                  <a:lumMod val="50000"/>
                </a:schemeClr>
              </a:solidFill>
            </a:endParaRPr>
          </a:p>
        </p:txBody>
      </p:sp>
      <p:sp>
        <p:nvSpPr>
          <p:cNvPr id="12" name="Speech Bubble: Rectangle with Corners Rounded 11">
            <a:extLst>
              <a:ext uri="{FF2B5EF4-FFF2-40B4-BE49-F238E27FC236}">
                <a16:creationId xmlns:a16="http://schemas.microsoft.com/office/drawing/2014/main" id="{AF739E39-51A2-47B8-B3D5-7EC8FA5CB4CC}"/>
              </a:ext>
            </a:extLst>
          </p:cNvPr>
          <p:cNvSpPr/>
          <p:nvPr/>
        </p:nvSpPr>
        <p:spPr>
          <a:xfrm>
            <a:off x="3745089" y="5596218"/>
            <a:ext cx="4760400" cy="461665"/>
          </a:xfrm>
          <a:prstGeom prst="wedgeRoundRectCallout">
            <a:avLst>
              <a:gd name="adj1" fmla="val -20833"/>
              <a:gd name="adj2" fmla="val 87258"/>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ich </a:t>
            </a:r>
            <a:r>
              <a:rPr lang="en-GB" sz="2000" dirty="0" err="1">
                <a:solidFill>
                  <a:schemeClr val="accent5">
                    <a:lumMod val="50000"/>
                  </a:schemeClr>
                </a:solidFill>
              </a:rPr>
              <a:t>habe</a:t>
            </a:r>
            <a:r>
              <a:rPr lang="en-GB" sz="2000" dirty="0">
                <a:solidFill>
                  <a:schemeClr val="accent5">
                    <a:lumMod val="50000"/>
                  </a:schemeClr>
                </a:solidFill>
              </a:rPr>
              <a:t> oft </a:t>
            </a:r>
            <a:r>
              <a:rPr lang="en-GB" sz="2000" dirty="0" err="1">
                <a:solidFill>
                  <a:schemeClr val="accent5">
                    <a:lumMod val="50000"/>
                  </a:schemeClr>
                </a:solidFill>
              </a:rPr>
              <a:t>gelbe</a:t>
            </a:r>
            <a:r>
              <a:rPr lang="en-GB" sz="2000" dirty="0">
                <a:solidFill>
                  <a:schemeClr val="accent5">
                    <a:lumMod val="50000"/>
                  </a:schemeClr>
                </a:solidFill>
              </a:rPr>
              <a:t> </a:t>
            </a:r>
            <a:r>
              <a:rPr lang="en-GB" sz="2000" dirty="0" err="1">
                <a:solidFill>
                  <a:schemeClr val="accent5">
                    <a:lumMod val="50000"/>
                  </a:schemeClr>
                </a:solidFill>
              </a:rPr>
              <a:t>Röcke</a:t>
            </a:r>
            <a:r>
              <a:rPr lang="en-GB" sz="2000" dirty="0">
                <a:solidFill>
                  <a:schemeClr val="accent5">
                    <a:lumMod val="50000"/>
                  </a:schemeClr>
                </a:solidFill>
              </a:rPr>
              <a:t> </a:t>
            </a:r>
            <a:r>
              <a:rPr lang="en-GB" sz="2000" dirty="0" err="1">
                <a:solidFill>
                  <a:schemeClr val="accent5">
                    <a:lumMod val="50000"/>
                  </a:schemeClr>
                </a:solidFill>
              </a:rPr>
              <a:t>getragen</a:t>
            </a:r>
            <a:endParaRPr lang="en-GB" sz="2000" dirty="0">
              <a:solidFill>
                <a:schemeClr val="accent5">
                  <a:lumMod val="50000"/>
                </a:schemeClr>
              </a:solidFill>
            </a:endParaRPr>
          </a:p>
        </p:txBody>
      </p:sp>
      <p:sp>
        <p:nvSpPr>
          <p:cNvPr id="13" name="Speech Bubble: Rectangle with Corners Rounded 12">
            <a:extLst>
              <a:ext uri="{FF2B5EF4-FFF2-40B4-BE49-F238E27FC236}">
                <a16:creationId xmlns:a16="http://schemas.microsoft.com/office/drawing/2014/main" id="{61593A6E-6EB2-4A2A-8FD3-611DD97440B4}"/>
              </a:ext>
            </a:extLst>
          </p:cNvPr>
          <p:cNvSpPr/>
          <p:nvPr/>
        </p:nvSpPr>
        <p:spPr>
          <a:xfrm>
            <a:off x="956073" y="1308755"/>
            <a:ext cx="2438400"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jung</a:t>
            </a:r>
            <a:r>
              <a:rPr lang="en-GB" sz="2000" dirty="0">
                <a:solidFill>
                  <a:schemeClr val="accent5">
                    <a:lumMod val="50000"/>
                  </a:schemeClr>
                </a:solidFill>
              </a:rPr>
              <a:t> war,</a:t>
            </a:r>
          </a:p>
        </p:txBody>
      </p:sp>
      <p:sp>
        <p:nvSpPr>
          <p:cNvPr id="14" name="Speech Bubble: Rectangle with Corners Rounded 13">
            <a:extLst>
              <a:ext uri="{FF2B5EF4-FFF2-40B4-BE49-F238E27FC236}">
                <a16:creationId xmlns:a16="http://schemas.microsoft.com/office/drawing/2014/main" id="{488EA3B0-F8A8-41D9-BD96-9CB75FF939B5}"/>
              </a:ext>
            </a:extLst>
          </p:cNvPr>
          <p:cNvSpPr/>
          <p:nvPr/>
        </p:nvSpPr>
        <p:spPr>
          <a:xfrm>
            <a:off x="840535" y="2247489"/>
            <a:ext cx="3555011" cy="461665"/>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sechs</a:t>
            </a:r>
            <a:r>
              <a:rPr lang="en-GB" sz="2000" dirty="0">
                <a:solidFill>
                  <a:schemeClr val="accent5">
                    <a:lumMod val="50000"/>
                  </a:schemeClr>
                </a:solidFill>
              </a:rPr>
              <a:t> Jahre alt war, </a:t>
            </a:r>
          </a:p>
        </p:txBody>
      </p:sp>
      <p:sp>
        <p:nvSpPr>
          <p:cNvPr id="15" name="Speech Bubble: Rectangle with Corners Rounded 14">
            <a:extLst>
              <a:ext uri="{FF2B5EF4-FFF2-40B4-BE49-F238E27FC236}">
                <a16:creationId xmlns:a16="http://schemas.microsoft.com/office/drawing/2014/main" id="{A084FEC9-F049-43C3-AA7D-606EEF012D6B}"/>
              </a:ext>
            </a:extLst>
          </p:cNvPr>
          <p:cNvSpPr/>
          <p:nvPr/>
        </p:nvSpPr>
        <p:spPr>
          <a:xfrm>
            <a:off x="872774" y="3970916"/>
            <a:ext cx="3494474" cy="461665"/>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einmal</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Park war, </a:t>
            </a:r>
          </a:p>
        </p:txBody>
      </p:sp>
      <p:sp>
        <p:nvSpPr>
          <p:cNvPr id="16" name="Speech Bubble: Rectangle with Corners Rounded 15">
            <a:extLst>
              <a:ext uri="{FF2B5EF4-FFF2-40B4-BE49-F238E27FC236}">
                <a16:creationId xmlns:a16="http://schemas.microsoft.com/office/drawing/2014/main" id="{83489CD8-7BD2-407B-A4D2-1F22489659FC}"/>
              </a:ext>
            </a:extLst>
          </p:cNvPr>
          <p:cNvSpPr/>
          <p:nvPr/>
        </p:nvSpPr>
        <p:spPr>
          <a:xfrm>
            <a:off x="8778964" y="3010487"/>
            <a:ext cx="2438400"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klein</a:t>
            </a:r>
            <a:r>
              <a:rPr lang="en-GB" sz="2000" dirty="0">
                <a:solidFill>
                  <a:schemeClr val="accent5">
                    <a:lumMod val="50000"/>
                  </a:schemeClr>
                </a:solidFill>
              </a:rPr>
              <a:t> war.</a:t>
            </a:r>
          </a:p>
        </p:txBody>
      </p:sp>
      <p:sp>
        <p:nvSpPr>
          <p:cNvPr id="17" name="Speech Bubble: Rectangle with Corners Rounded 16">
            <a:extLst>
              <a:ext uri="{FF2B5EF4-FFF2-40B4-BE49-F238E27FC236}">
                <a16:creationId xmlns:a16="http://schemas.microsoft.com/office/drawing/2014/main" id="{12C7C90C-9FE8-4D00-9965-932AEF095F8D}"/>
              </a:ext>
            </a:extLst>
          </p:cNvPr>
          <p:cNvSpPr/>
          <p:nvPr/>
        </p:nvSpPr>
        <p:spPr>
          <a:xfrm>
            <a:off x="8554639" y="4711407"/>
            <a:ext cx="2717154"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jünger</a:t>
            </a:r>
            <a:r>
              <a:rPr lang="en-GB" sz="2000" dirty="0">
                <a:solidFill>
                  <a:schemeClr val="accent5">
                    <a:lumMod val="50000"/>
                  </a:schemeClr>
                </a:solidFill>
              </a:rPr>
              <a:t> war.</a:t>
            </a:r>
          </a:p>
        </p:txBody>
      </p:sp>
      <p:sp>
        <p:nvSpPr>
          <p:cNvPr id="18" name="Speech Bubble: Rectangle with Corners Rounded 17">
            <a:extLst>
              <a:ext uri="{FF2B5EF4-FFF2-40B4-BE49-F238E27FC236}">
                <a16:creationId xmlns:a16="http://schemas.microsoft.com/office/drawing/2014/main" id="{E2B3BE54-CF76-48E4-AA16-BB9AADE63258}"/>
              </a:ext>
            </a:extLst>
          </p:cNvPr>
          <p:cNvSpPr/>
          <p:nvPr/>
        </p:nvSpPr>
        <p:spPr>
          <a:xfrm>
            <a:off x="8942822" y="5550205"/>
            <a:ext cx="2438400"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ich Kind war.</a:t>
            </a:r>
          </a:p>
        </p:txBody>
      </p:sp>
      <p:sp>
        <p:nvSpPr>
          <p:cNvPr id="19" name="TextBox 18">
            <a:extLst>
              <a:ext uri="{FF2B5EF4-FFF2-40B4-BE49-F238E27FC236}">
                <a16:creationId xmlns:a16="http://schemas.microsoft.com/office/drawing/2014/main" id="{277B565E-10B8-4D4E-9CE5-097DEBA2E94C}"/>
              </a:ext>
            </a:extLst>
          </p:cNvPr>
          <p:cNvSpPr txBox="1"/>
          <p:nvPr/>
        </p:nvSpPr>
        <p:spPr>
          <a:xfrm>
            <a:off x="33664" y="2184440"/>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0" name="TextBox 19">
            <a:extLst>
              <a:ext uri="{FF2B5EF4-FFF2-40B4-BE49-F238E27FC236}">
                <a16:creationId xmlns:a16="http://schemas.microsoft.com/office/drawing/2014/main" id="{5C4E94D3-FC96-47E8-90DE-A83094B05C8F}"/>
              </a:ext>
            </a:extLst>
          </p:cNvPr>
          <p:cNvSpPr txBox="1"/>
          <p:nvPr/>
        </p:nvSpPr>
        <p:spPr>
          <a:xfrm>
            <a:off x="52714" y="3059804"/>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1" name="TextBox 20">
            <a:extLst>
              <a:ext uri="{FF2B5EF4-FFF2-40B4-BE49-F238E27FC236}">
                <a16:creationId xmlns:a16="http://schemas.microsoft.com/office/drawing/2014/main" id="{635D27DA-35E3-4F3D-889E-158ED43FEC0B}"/>
              </a:ext>
            </a:extLst>
          </p:cNvPr>
          <p:cNvSpPr txBox="1"/>
          <p:nvPr/>
        </p:nvSpPr>
        <p:spPr>
          <a:xfrm>
            <a:off x="22595" y="3920293"/>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22" name="TextBox 21">
            <a:extLst>
              <a:ext uri="{FF2B5EF4-FFF2-40B4-BE49-F238E27FC236}">
                <a16:creationId xmlns:a16="http://schemas.microsoft.com/office/drawing/2014/main" id="{FD947DA2-BCCF-4FD7-9AAD-2545166F8121}"/>
              </a:ext>
            </a:extLst>
          </p:cNvPr>
          <p:cNvSpPr txBox="1"/>
          <p:nvPr/>
        </p:nvSpPr>
        <p:spPr>
          <a:xfrm>
            <a:off x="63025" y="4723911"/>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23" name="TextBox 22">
            <a:extLst>
              <a:ext uri="{FF2B5EF4-FFF2-40B4-BE49-F238E27FC236}">
                <a16:creationId xmlns:a16="http://schemas.microsoft.com/office/drawing/2014/main" id="{8BA9AF65-F46A-47AF-87D4-DBC71A6F2957}"/>
              </a:ext>
            </a:extLst>
          </p:cNvPr>
          <p:cNvSpPr txBox="1"/>
          <p:nvPr/>
        </p:nvSpPr>
        <p:spPr>
          <a:xfrm>
            <a:off x="63025" y="5575205"/>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pic>
        <p:nvPicPr>
          <p:cNvPr id="25" name="Picture 24" descr="Logo&#10;&#10;Description automatically generated">
            <a:extLst>
              <a:ext uri="{FF2B5EF4-FFF2-40B4-BE49-F238E27FC236}">
                <a16:creationId xmlns:a16="http://schemas.microsoft.com/office/drawing/2014/main" id="{8B4D567E-C0D2-43C8-A27E-60B64F1083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5190" y="90558"/>
            <a:ext cx="842057" cy="1102027"/>
          </a:xfrm>
          <a:prstGeom prst="rect">
            <a:avLst/>
          </a:prstGeom>
        </p:spPr>
      </p:pic>
      <p:pic>
        <p:nvPicPr>
          <p:cNvPr id="27" name="Picture 26">
            <a:extLst>
              <a:ext uri="{FF2B5EF4-FFF2-40B4-BE49-F238E27FC236}">
                <a16:creationId xmlns:a16="http://schemas.microsoft.com/office/drawing/2014/main" id="{C6211D0A-A434-4C53-81CE-3D0D0D3CCE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9117" y="49006"/>
            <a:ext cx="995027" cy="1015559"/>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EE045D1F-0D51-4F95-A1B9-C2F887CAEA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6631" y="22415"/>
            <a:ext cx="1088212" cy="1047147"/>
          </a:xfrm>
          <a:prstGeom prst="rect">
            <a:avLst/>
          </a:prstGeom>
        </p:spPr>
      </p:pic>
      <p:sp>
        <p:nvSpPr>
          <p:cNvPr id="31" name="Speech Bubble: Rectangle with Corners Rounded 30">
            <a:extLst>
              <a:ext uri="{FF2B5EF4-FFF2-40B4-BE49-F238E27FC236}">
                <a16:creationId xmlns:a16="http://schemas.microsoft.com/office/drawing/2014/main" id="{DAA41071-E480-45A4-B543-D751682EF3FE}"/>
              </a:ext>
            </a:extLst>
          </p:cNvPr>
          <p:cNvSpPr/>
          <p:nvPr/>
        </p:nvSpPr>
        <p:spPr>
          <a:xfrm>
            <a:off x="4561598" y="121513"/>
            <a:ext cx="4990569" cy="399798"/>
          </a:xfrm>
          <a:prstGeom prst="wedgeRoundRectCallout">
            <a:avLst>
              <a:gd name="adj1" fmla="val -52590"/>
              <a:gd name="adj2" fmla="val -1965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000">
                <a:solidFill>
                  <a:prstClr val="white"/>
                </a:solidFill>
              </a:rPr>
              <a:t>Was habt ihr in der Kindheit gemacht?</a:t>
            </a:r>
            <a:endParaRPr lang="de-DE" sz="2000" dirty="0">
              <a:solidFill>
                <a:prstClr val="white"/>
              </a:solidFill>
            </a:endParaRPr>
          </a:p>
        </p:txBody>
      </p:sp>
      <p:sp>
        <p:nvSpPr>
          <p:cNvPr id="34" name="TextBox 33">
            <a:extLst>
              <a:ext uri="{FF2B5EF4-FFF2-40B4-BE49-F238E27FC236}">
                <a16:creationId xmlns:a16="http://schemas.microsoft.com/office/drawing/2014/main" id="{4DB11D8F-6E95-4CDE-A55F-9686F3AA6EF3}"/>
              </a:ext>
            </a:extLst>
          </p:cNvPr>
          <p:cNvSpPr txBox="1"/>
          <p:nvPr/>
        </p:nvSpPr>
        <p:spPr>
          <a:xfrm>
            <a:off x="383256" y="1305643"/>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1" name="Speech Bubble: Rectangle with Corners Rounded 40">
            <a:extLst>
              <a:ext uri="{FF2B5EF4-FFF2-40B4-BE49-F238E27FC236}">
                <a16:creationId xmlns:a16="http://schemas.microsoft.com/office/drawing/2014/main" id="{3A00CD3C-51C4-4FE9-B157-1146108EB4AD}"/>
              </a:ext>
            </a:extLst>
          </p:cNvPr>
          <p:cNvSpPr/>
          <p:nvPr/>
        </p:nvSpPr>
        <p:spPr>
          <a:xfrm>
            <a:off x="8869345" y="1297522"/>
            <a:ext cx="2438400"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jung</a:t>
            </a:r>
            <a:r>
              <a:rPr lang="en-GB" sz="2000" dirty="0">
                <a:solidFill>
                  <a:schemeClr val="accent5">
                    <a:lumMod val="50000"/>
                  </a:schemeClr>
                </a:solidFill>
              </a:rPr>
              <a:t> war.</a:t>
            </a:r>
          </a:p>
        </p:txBody>
      </p:sp>
      <p:sp>
        <p:nvSpPr>
          <p:cNvPr id="42" name="TextBox 41">
            <a:extLst>
              <a:ext uri="{FF2B5EF4-FFF2-40B4-BE49-F238E27FC236}">
                <a16:creationId xmlns:a16="http://schemas.microsoft.com/office/drawing/2014/main" id="{F1A0A4A4-3F80-4905-9E45-A530F2CD9968}"/>
              </a:ext>
            </a:extLst>
          </p:cNvPr>
          <p:cNvSpPr txBox="1"/>
          <p:nvPr/>
        </p:nvSpPr>
        <p:spPr>
          <a:xfrm>
            <a:off x="8482187" y="1271553"/>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3" name="TextBox 42">
            <a:extLst>
              <a:ext uri="{FF2B5EF4-FFF2-40B4-BE49-F238E27FC236}">
                <a16:creationId xmlns:a16="http://schemas.microsoft.com/office/drawing/2014/main" id="{30944E7B-1113-48A8-990D-5198B64FB98B}"/>
              </a:ext>
            </a:extLst>
          </p:cNvPr>
          <p:cNvSpPr txBox="1"/>
          <p:nvPr/>
        </p:nvSpPr>
        <p:spPr>
          <a:xfrm>
            <a:off x="391885" y="2204976"/>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4" name="TextBox 43">
            <a:extLst>
              <a:ext uri="{FF2B5EF4-FFF2-40B4-BE49-F238E27FC236}">
                <a16:creationId xmlns:a16="http://schemas.microsoft.com/office/drawing/2014/main" id="{7A2C7CEF-2982-4432-926E-E155649AE066}"/>
              </a:ext>
            </a:extLst>
          </p:cNvPr>
          <p:cNvSpPr txBox="1"/>
          <p:nvPr/>
        </p:nvSpPr>
        <p:spPr>
          <a:xfrm>
            <a:off x="8034493" y="2198433"/>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5" name="TextBox 44">
            <a:extLst>
              <a:ext uri="{FF2B5EF4-FFF2-40B4-BE49-F238E27FC236}">
                <a16:creationId xmlns:a16="http://schemas.microsoft.com/office/drawing/2014/main" id="{7AE7FE84-66FD-4D6B-861B-6A7C9168CE56}"/>
              </a:ext>
            </a:extLst>
          </p:cNvPr>
          <p:cNvSpPr txBox="1"/>
          <p:nvPr/>
        </p:nvSpPr>
        <p:spPr>
          <a:xfrm>
            <a:off x="424517" y="3083553"/>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6" name="TextBox 45">
            <a:extLst>
              <a:ext uri="{FF2B5EF4-FFF2-40B4-BE49-F238E27FC236}">
                <a16:creationId xmlns:a16="http://schemas.microsoft.com/office/drawing/2014/main" id="{76880FEA-B301-439E-9D4B-8FECB9965BAC}"/>
              </a:ext>
            </a:extLst>
          </p:cNvPr>
          <p:cNvSpPr txBox="1"/>
          <p:nvPr/>
        </p:nvSpPr>
        <p:spPr>
          <a:xfrm>
            <a:off x="8330314" y="2980632"/>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7" name="TextBox 46">
            <a:extLst>
              <a:ext uri="{FF2B5EF4-FFF2-40B4-BE49-F238E27FC236}">
                <a16:creationId xmlns:a16="http://schemas.microsoft.com/office/drawing/2014/main" id="{B0D024D7-F7AD-45D2-8822-73740962C420}"/>
              </a:ext>
            </a:extLst>
          </p:cNvPr>
          <p:cNvSpPr txBox="1"/>
          <p:nvPr/>
        </p:nvSpPr>
        <p:spPr>
          <a:xfrm>
            <a:off x="452607" y="3923123"/>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8" name="TextBox 47">
            <a:extLst>
              <a:ext uri="{FF2B5EF4-FFF2-40B4-BE49-F238E27FC236}">
                <a16:creationId xmlns:a16="http://schemas.microsoft.com/office/drawing/2014/main" id="{7BAABA74-E076-4975-A433-E7C9FA044E20}"/>
              </a:ext>
            </a:extLst>
          </p:cNvPr>
          <p:cNvSpPr txBox="1"/>
          <p:nvPr/>
        </p:nvSpPr>
        <p:spPr>
          <a:xfrm>
            <a:off x="7898549" y="3832002"/>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9" name="TextBox 48">
            <a:extLst>
              <a:ext uri="{FF2B5EF4-FFF2-40B4-BE49-F238E27FC236}">
                <a16:creationId xmlns:a16="http://schemas.microsoft.com/office/drawing/2014/main" id="{42DF55BD-E60B-4BFE-98D1-E30F6F512E7A}"/>
              </a:ext>
            </a:extLst>
          </p:cNvPr>
          <p:cNvSpPr txBox="1"/>
          <p:nvPr/>
        </p:nvSpPr>
        <p:spPr>
          <a:xfrm>
            <a:off x="452607" y="4721132"/>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50" name="TextBox 49">
            <a:extLst>
              <a:ext uri="{FF2B5EF4-FFF2-40B4-BE49-F238E27FC236}">
                <a16:creationId xmlns:a16="http://schemas.microsoft.com/office/drawing/2014/main" id="{CA1583D8-7C15-4A87-B68A-D1F2A961BD98}"/>
              </a:ext>
            </a:extLst>
          </p:cNvPr>
          <p:cNvSpPr txBox="1"/>
          <p:nvPr/>
        </p:nvSpPr>
        <p:spPr>
          <a:xfrm>
            <a:off x="8071744" y="4647005"/>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51" name="TextBox 50">
            <a:extLst>
              <a:ext uri="{FF2B5EF4-FFF2-40B4-BE49-F238E27FC236}">
                <a16:creationId xmlns:a16="http://schemas.microsoft.com/office/drawing/2014/main" id="{5703F4D9-5BE5-4DF4-8A79-B408E84A52C6}"/>
              </a:ext>
            </a:extLst>
          </p:cNvPr>
          <p:cNvSpPr txBox="1"/>
          <p:nvPr/>
        </p:nvSpPr>
        <p:spPr>
          <a:xfrm>
            <a:off x="440196" y="5572426"/>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52" name="TextBox 51">
            <a:extLst>
              <a:ext uri="{FF2B5EF4-FFF2-40B4-BE49-F238E27FC236}">
                <a16:creationId xmlns:a16="http://schemas.microsoft.com/office/drawing/2014/main" id="{44E1350A-D269-4481-85DA-62CB693828D2}"/>
              </a:ext>
            </a:extLst>
          </p:cNvPr>
          <p:cNvSpPr txBox="1"/>
          <p:nvPr/>
        </p:nvSpPr>
        <p:spPr>
          <a:xfrm>
            <a:off x="8469776" y="5584507"/>
            <a:ext cx="4486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53" name="Speech Bubble: Rectangle with Corners Rounded 52">
            <a:extLst>
              <a:ext uri="{FF2B5EF4-FFF2-40B4-BE49-F238E27FC236}">
                <a16:creationId xmlns:a16="http://schemas.microsoft.com/office/drawing/2014/main" id="{6E5F5E5F-7F95-4CD2-A8F3-D2814779CA6C}"/>
              </a:ext>
            </a:extLst>
          </p:cNvPr>
          <p:cNvSpPr/>
          <p:nvPr/>
        </p:nvSpPr>
        <p:spPr>
          <a:xfrm>
            <a:off x="8402847" y="2247489"/>
            <a:ext cx="3656094" cy="461665"/>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sechs</a:t>
            </a:r>
            <a:r>
              <a:rPr lang="en-GB" sz="2000" dirty="0">
                <a:solidFill>
                  <a:schemeClr val="accent5">
                    <a:lumMod val="50000"/>
                  </a:schemeClr>
                </a:solidFill>
              </a:rPr>
              <a:t> Jahre alt war. </a:t>
            </a:r>
          </a:p>
        </p:txBody>
      </p:sp>
      <p:sp>
        <p:nvSpPr>
          <p:cNvPr id="54" name="Speech Bubble: Rectangle with Corners Rounded 53">
            <a:extLst>
              <a:ext uri="{FF2B5EF4-FFF2-40B4-BE49-F238E27FC236}">
                <a16:creationId xmlns:a16="http://schemas.microsoft.com/office/drawing/2014/main" id="{A731D1D9-700D-4E04-86B9-3E63A250AA9F}"/>
              </a:ext>
            </a:extLst>
          </p:cNvPr>
          <p:cNvSpPr/>
          <p:nvPr/>
        </p:nvSpPr>
        <p:spPr>
          <a:xfrm>
            <a:off x="8258818" y="3883587"/>
            <a:ext cx="3702726" cy="461665"/>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 </a:t>
            </a: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einmal</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Park war. </a:t>
            </a:r>
          </a:p>
        </p:txBody>
      </p:sp>
      <p:sp>
        <p:nvSpPr>
          <p:cNvPr id="55" name="Speech Bubble: Rectangle with Corners Rounded 54">
            <a:extLst>
              <a:ext uri="{FF2B5EF4-FFF2-40B4-BE49-F238E27FC236}">
                <a16:creationId xmlns:a16="http://schemas.microsoft.com/office/drawing/2014/main" id="{0A926F8A-01C2-45C0-BCA3-DE10EBA11D17}"/>
              </a:ext>
            </a:extLst>
          </p:cNvPr>
          <p:cNvSpPr/>
          <p:nvPr/>
        </p:nvSpPr>
        <p:spPr>
          <a:xfrm>
            <a:off x="1053933" y="3029683"/>
            <a:ext cx="2438400"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klein</a:t>
            </a:r>
            <a:r>
              <a:rPr lang="en-GB" sz="2000" dirty="0">
                <a:solidFill>
                  <a:schemeClr val="accent5">
                    <a:lumMod val="50000"/>
                  </a:schemeClr>
                </a:solidFill>
              </a:rPr>
              <a:t> war,</a:t>
            </a:r>
          </a:p>
        </p:txBody>
      </p:sp>
      <p:sp>
        <p:nvSpPr>
          <p:cNvPr id="56" name="Speech Bubble: Rectangle with Corners Rounded 55">
            <a:extLst>
              <a:ext uri="{FF2B5EF4-FFF2-40B4-BE49-F238E27FC236}">
                <a16:creationId xmlns:a16="http://schemas.microsoft.com/office/drawing/2014/main" id="{7A84BF0A-1196-4868-9A81-2CD237FF1DFB}"/>
              </a:ext>
            </a:extLst>
          </p:cNvPr>
          <p:cNvSpPr/>
          <p:nvPr/>
        </p:nvSpPr>
        <p:spPr>
          <a:xfrm>
            <a:off x="1053933" y="4778116"/>
            <a:ext cx="2672106"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Als</a:t>
            </a:r>
            <a:r>
              <a:rPr lang="en-GB" sz="2000" dirty="0">
                <a:solidFill>
                  <a:schemeClr val="accent5">
                    <a:lumMod val="50000"/>
                  </a:schemeClr>
                </a:solidFill>
              </a:rPr>
              <a:t> ich </a:t>
            </a:r>
            <a:r>
              <a:rPr lang="en-GB" sz="2000" dirty="0" err="1">
                <a:solidFill>
                  <a:schemeClr val="accent5">
                    <a:lumMod val="50000"/>
                  </a:schemeClr>
                </a:solidFill>
              </a:rPr>
              <a:t>jünger</a:t>
            </a:r>
            <a:r>
              <a:rPr lang="en-GB" sz="2000" dirty="0">
                <a:solidFill>
                  <a:schemeClr val="accent5">
                    <a:lumMod val="50000"/>
                  </a:schemeClr>
                </a:solidFill>
              </a:rPr>
              <a:t> war,</a:t>
            </a:r>
          </a:p>
        </p:txBody>
      </p:sp>
      <p:sp>
        <p:nvSpPr>
          <p:cNvPr id="57" name="Speech Bubble: Rectangle with Corners Rounded 56">
            <a:extLst>
              <a:ext uri="{FF2B5EF4-FFF2-40B4-BE49-F238E27FC236}">
                <a16:creationId xmlns:a16="http://schemas.microsoft.com/office/drawing/2014/main" id="{391D964A-008E-4E19-998F-E872091ACC69}"/>
              </a:ext>
            </a:extLst>
          </p:cNvPr>
          <p:cNvSpPr/>
          <p:nvPr/>
        </p:nvSpPr>
        <p:spPr>
          <a:xfrm>
            <a:off x="1086790" y="5610322"/>
            <a:ext cx="2438400" cy="486671"/>
          </a:xfrm>
          <a:prstGeom prst="wedgeRoundRectCallou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Als</a:t>
            </a:r>
            <a:r>
              <a:rPr lang="en-GB" sz="2000" dirty="0">
                <a:solidFill>
                  <a:schemeClr val="accent5">
                    <a:lumMod val="50000"/>
                  </a:schemeClr>
                </a:solidFill>
              </a:rPr>
              <a:t> ich Kind war,</a:t>
            </a:r>
          </a:p>
        </p:txBody>
      </p:sp>
    </p:spTree>
    <p:extLst>
      <p:ext uri="{BB962C8B-B14F-4D97-AF65-F5344CB8AC3E}">
        <p14:creationId xmlns:p14="http://schemas.microsoft.com/office/powerpoint/2010/main" val="15881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34" grpId="0"/>
      <p:bldP spid="44" grpId="0"/>
      <p:bldP spid="46" grpId="0"/>
      <p:bldP spid="48" grpId="0"/>
      <p:bldP spid="49" grpId="0"/>
      <p:bldP spid="51" grpId="0"/>
      <p:bldP spid="53" grpId="0" animBg="1"/>
      <p:bldP spid="54" grpId="0" animBg="1"/>
      <p:bldP spid="56"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956327" cy="707849"/>
          </a:xfrm>
          <a:prstGeom prst="rect">
            <a:avLst/>
          </a:prstGeom>
        </p:spPr>
      </p:pic>
      <p:sp>
        <p:nvSpPr>
          <p:cNvPr id="4" name="Title 3"/>
          <p:cNvSpPr>
            <a:spLocks noGrp="1"/>
          </p:cNvSpPr>
          <p:nvPr>
            <p:ph type="title"/>
          </p:nvPr>
        </p:nvSpPr>
        <p:spPr>
          <a:xfrm>
            <a:off x="-1" y="236891"/>
            <a:ext cx="3956327" cy="707849"/>
          </a:xfrm>
        </p:spPr>
        <p:txBody>
          <a:bodyPr>
            <a:normAutofit/>
          </a:bodyPr>
          <a:lstStyle/>
          <a:p>
            <a:r>
              <a:rPr lang="en-GB" sz="3200" b="1" dirty="0">
                <a:solidFill>
                  <a:schemeClr val="bg1"/>
                </a:solidFill>
              </a:rPr>
              <a:t>Wie alt </a:t>
            </a:r>
            <a:r>
              <a:rPr lang="en-GB" sz="3200" b="1" dirty="0" err="1">
                <a:solidFill>
                  <a:schemeClr val="bg1"/>
                </a:solidFill>
              </a:rPr>
              <a:t>warst</a:t>
            </a:r>
            <a:r>
              <a:rPr lang="en-GB" sz="32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10900" y="247046"/>
            <a:ext cx="946427" cy="4387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432663" y="321382"/>
            <a:ext cx="54345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Kindheit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7" name="Speech Bubble: Rectangle with Corners Rounded 66">
            <a:extLst>
              <a:ext uri="{FF2B5EF4-FFF2-40B4-BE49-F238E27FC236}">
                <a16:creationId xmlns:a16="http://schemas.microsoft.com/office/drawing/2014/main" id="{18AF22CD-0AD0-4BBF-BF66-5DC9FDBF5DE2}"/>
              </a:ext>
            </a:extLst>
          </p:cNvPr>
          <p:cNvSpPr/>
          <p:nvPr/>
        </p:nvSpPr>
        <p:spPr>
          <a:xfrm>
            <a:off x="3457072" y="1367737"/>
            <a:ext cx="4985826" cy="603006"/>
          </a:xfrm>
          <a:prstGeom prst="wedgeRoundRectCallout">
            <a:avLst>
              <a:gd name="adj1" fmla="val 52343"/>
              <a:gd name="adj2" fmla="val -2398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 was 11 before I had a phone.</a:t>
            </a:r>
          </a:p>
        </p:txBody>
      </p:sp>
      <p:sp>
        <p:nvSpPr>
          <p:cNvPr id="92" name="Speech Bubble: Rectangle with Corners Rounded 91">
            <a:extLst>
              <a:ext uri="{FF2B5EF4-FFF2-40B4-BE49-F238E27FC236}">
                <a16:creationId xmlns:a16="http://schemas.microsoft.com/office/drawing/2014/main" id="{F8110768-CB88-4B1F-9052-E1164AD0D0D0}"/>
              </a:ext>
            </a:extLst>
          </p:cNvPr>
          <p:cNvSpPr/>
          <p:nvPr/>
        </p:nvSpPr>
        <p:spPr>
          <a:xfrm>
            <a:off x="9867174" y="1268645"/>
            <a:ext cx="2014449" cy="801190"/>
          </a:xfrm>
          <a:prstGeom prst="wedgeRoundRectCallout">
            <a:avLst>
              <a:gd name="adj1" fmla="val 2011"/>
              <a:gd name="adj2" fmla="val -8579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Hallo, Alastair. Wie </a:t>
            </a:r>
            <a:r>
              <a:rPr lang="en-GB" sz="2000" dirty="0" err="1"/>
              <a:t>geht’s</a:t>
            </a:r>
            <a:r>
              <a:rPr lang="en-GB" sz="2000" dirty="0"/>
              <a:t>?</a:t>
            </a:r>
          </a:p>
        </p:txBody>
      </p:sp>
      <p:pic>
        <p:nvPicPr>
          <p:cNvPr id="78" name="Picture 77">
            <a:extLst>
              <a:ext uri="{FF2B5EF4-FFF2-40B4-BE49-F238E27FC236}">
                <a16:creationId xmlns:a16="http://schemas.microsoft.com/office/drawing/2014/main" id="{BC2D70E6-5EF8-4055-B3CD-7ABB3CCCE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8539" y="0"/>
            <a:ext cx="883860" cy="1280172"/>
          </a:xfrm>
          <a:prstGeom prst="rect">
            <a:avLst/>
          </a:prstGeom>
        </p:spPr>
      </p:pic>
      <p:pic>
        <p:nvPicPr>
          <p:cNvPr id="93" name="Picture 92" descr="A picture containing text, vector graphics&#10;&#10;Description automatically generated">
            <a:extLst>
              <a:ext uri="{FF2B5EF4-FFF2-40B4-BE49-F238E27FC236}">
                <a16:creationId xmlns:a16="http://schemas.microsoft.com/office/drawing/2014/main" id="{EF646400-A0C0-42E9-9D7D-FC603F2B1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8900" y="90796"/>
            <a:ext cx="1094223" cy="1114337"/>
          </a:xfrm>
          <a:prstGeom prst="rect">
            <a:avLst/>
          </a:prstGeom>
        </p:spPr>
      </p:pic>
      <p:sp>
        <p:nvSpPr>
          <p:cNvPr id="94" name="Speech Bubble: Rectangle with Corners Rounded 93">
            <a:extLst>
              <a:ext uri="{FF2B5EF4-FFF2-40B4-BE49-F238E27FC236}">
                <a16:creationId xmlns:a16="http://schemas.microsoft.com/office/drawing/2014/main" id="{217F2B17-4DB8-488E-A5A7-74AC54E68CDE}"/>
              </a:ext>
            </a:extLst>
          </p:cNvPr>
          <p:cNvSpPr/>
          <p:nvPr/>
        </p:nvSpPr>
        <p:spPr>
          <a:xfrm>
            <a:off x="2131948" y="2169614"/>
            <a:ext cx="7636073" cy="603006"/>
          </a:xfrm>
          <a:prstGeom prst="wedgeRoundRectCallout">
            <a:avLst>
              <a:gd name="adj1" fmla="val 52343"/>
              <a:gd name="adj2" fmla="val -2398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 swam every Saturday, when I was nine years old.</a:t>
            </a:r>
          </a:p>
        </p:txBody>
      </p:sp>
      <p:sp>
        <p:nvSpPr>
          <p:cNvPr id="95" name="Speech Bubble: Rectangle with Corners Rounded 94">
            <a:extLst>
              <a:ext uri="{FF2B5EF4-FFF2-40B4-BE49-F238E27FC236}">
                <a16:creationId xmlns:a16="http://schemas.microsoft.com/office/drawing/2014/main" id="{FAEE708E-0B82-4D5A-B5ED-9F885BE765EC}"/>
              </a:ext>
            </a:extLst>
          </p:cNvPr>
          <p:cNvSpPr/>
          <p:nvPr/>
        </p:nvSpPr>
        <p:spPr>
          <a:xfrm>
            <a:off x="3050638" y="2971173"/>
            <a:ext cx="6090724" cy="603006"/>
          </a:xfrm>
          <a:prstGeom prst="wedgeRoundRectCallout">
            <a:avLst>
              <a:gd name="adj1" fmla="val 52343"/>
              <a:gd name="adj2" fmla="val -2398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Before I was ten, I never went by plane.</a:t>
            </a:r>
          </a:p>
        </p:txBody>
      </p:sp>
      <p:sp>
        <p:nvSpPr>
          <p:cNvPr id="96" name="Speech Bubble: Rectangle with Corners Rounded 95">
            <a:extLst>
              <a:ext uri="{FF2B5EF4-FFF2-40B4-BE49-F238E27FC236}">
                <a16:creationId xmlns:a16="http://schemas.microsoft.com/office/drawing/2014/main" id="{AFC61F93-44B2-4696-96F4-700BB80E4D48}"/>
              </a:ext>
            </a:extLst>
          </p:cNvPr>
          <p:cNvSpPr/>
          <p:nvPr/>
        </p:nvSpPr>
        <p:spPr>
          <a:xfrm>
            <a:off x="2604538" y="3875254"/>
            <a:ext cx="7581174" cy="563493"/>
          </a:xfrm>
          <a:prstGeom prst="wedgeRoundRectCallout">
            <a:avLst>
              <a:gd name="adj1" fmla="val 52343"/>
              <a:gd name="adj2" fmla="val -2398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 was sad back then that I didn’t have any pets.</a:t>
            </a:r>
          </a:p>
        </p:txBody>
      </p:sp>
      <p:sp>
        <p:nvSpPr>
          <p:cNvPr id="97" name="Speech Bubble: Rectangle with Corners Rounded 96">
            <a:extLst>
              <a:ext uri="{FF2B5EF4-FFF2-40B4-BE49-F238E27FC236}">
                <a16:creationId xmlns:a16="http://schemas.microsoft.com/office/drawing/2014/main" id="{6180DC7E-CB52-42D3-ACD3-2404D9F3F576}"/>
              </a:ext>
            </a:extLst>
          </p:cNvPr>
          <p:cNvSpPr/>
          <p:nvPr/>
        </p:nvSpPr>
        <p:spPr>
          <a:xfrm>
            <a:off x="2571749" y="4607901"/>
            <a:ext cx="8131373" cy="603006"/>
          </a:xfrm>
          <a:prstGeom prst="wedgeRoundRectCallout">
            <a:avLst>
              <a:gd name="adj1" fmla="val 52343"/>
              <a:gd name="adj2" fmla="val -2398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When I was younger, I never liked going to bed early.</a:t>
            </a:r>
          </a:p>
        </p:txBody>
      </p:sp>
      <p:sp>
        <p:nvSpPr>
          <p:cNvPr id="98" name="Speech Bubble: Rectangle with Corners Rounded 97">
            <a:extLst>
              <a:ext uri="{FF2B5EF4-FFF2-40B4-BE49-F238E27FC236}">
                <a16:creationId xmlns:a16="http://schemas.microsoft.com/office/drawing/2014/main" id="{641A0EA9-BC1E-4F2C-8C35-D096A2BB0F89}"/>
              </a:ext>
            </a:extLst>
          </p:cNvPr>
          <p:cNvSpPr/>
          <p:nvPr/>
        </p:nvSpPr>
        <p:spPr>
          <a:xfrm>
            <a:off x="2838450" y="5456026"/>
            <a:ext cx="6770450" cy="603006"/>
          </a:xfrm>
          <a:prstGeom prst="wedgeRoundRectCallout">
            <a:avLst>
              <a:gd name="adj1" fmla="val 52343"/>
              <a:gd name="adj2" fmla="val -23982"/>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Before I was 14, I didn’t have a (boy)friend.</a:t>
            </a:r>
          </a:p>
        </p:txBody>
      </p:sp>
      <p:sp>
        <p:nvSpPr>
          <p:cNvPr id="99" name="Action Button: Custom 16">
            <a:hlinkClick r:id="" action="ppaction://noaction" highlightClick="1">
              <a:snd r:embed="rId7" name="9.1.1.7 Slide 8 1.wav"/>
            </a:hlinkClick>
            <a:extLst>
              <a:ext uri="{FF2B5EF4-FFF2-40B4-BE49-F238E27FC236}">
                <a16:creationId xmlns:a16="http://schemas.microsoft.com/office/drawing/2014/main" id="{3A346582-0011-483B-8E72-51A226E6AC8D}"/>
              </a:ext>
            </a:extLst>
          </p:cNvPr>
          <p:cNvSpPr/>
          <p:nvPr/>
        </p:nvSpPr>
        <p:spPr>
          <a:xfrm>
            <a:off x="1088083" y="146138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0" name="Action Button: Custom 16">
            <a:hlinkClick r:id="" action="ppaction://noaction" highlightClick="1">
              <a:snd r:embed="rId8" name="9.1.1.7 Slide 8 2.wav"/>
            </a:hlinkClick>
            <a:extLst>
              <a:ext uri="{FF2B5EF4-FFF2-40B4-BE49-F238E27FC236}">
                <a16:creationId xmlns:a16="http://schemas.microsoft.com/office/drawing/2014/main" id="{1BE0CF90-D360-4750-B90E-C074A2F7B73A}"/>
              </a:ext>
            </a:extLst>
          </p:cNvPr>
          <p:cNvSpPr/>
          <p:nvPr/>
        </p:nvSpPr>
        <p:spPr>
          <a:xfrm>
            <a:off x="1088083" y="227810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1" name="Action Button: Custom 16">
            <a:hlinkClick r:id="" action="ppaction://noaction" highlightClick="1">
              <a:snd r:embed="rId9" name="9.1.1.7 Slide 8 3.wav"/>
            </a:hlinkClick>
            <a:extLst>
              <a:ext uri="{FF2B5EF4-FFF2-40B4-BE49-F238E27FC236}">
                <a16:creationId xmlns:a16="http://schemas.microsoft.com/office/drawing/2014/main" id="{C995D6B8-0A11-4163-BBE7-B7AFBB09451C}"/>
              </a:ext>
            </a:extLst>
          </p:cNvPr>
          <p:cNvSpPr/>
          <p:nvPr/>
        </p:nvSpPr>
        <p:spPr>
          <a:xfrm>
            <a:off x="1092877" y="309982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2" name="Action Button: Custom 16">
            <a:hlinkClick r:id="" action="ppaction://noaction" highlightClick="1">
              <a:snd r:embed="rId10" name="9.1.1.7 Slide 8 4.wav"/>
            </a:hlinkClick>
            <a:extLst>
              <a:ext uri="{FF2B5EF4-FFF2-40B4-BE49-F238E27FC236}">
                <a16:creationId xmlns:a16="http://schemas.microsoft.com/office/drawing/2014/main" id="{168A490F-E675-43BC-A7F7-5274539FA16B}"/>
              </a:ext>
            </a:extLst>
          </p:cNvPr>
          <p:cNvSpPr/>
          <p:nvPr/>
        </p:nvSpPr>
        <p:spPr>
          <a:xfrm>
            <a:off x="1088083" y="39503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3" name="Action Button: Custom 16">
            <a:hlinkClick r:id="" action="ppaction://noaction" highlightClick="1">
              <a:snd r:embed="rId11" name="9.1.1.7 Slide 8 5.wav"/>
            </a:hlinkClick>
            <a:extLst>
              <a:ext uri="{FF2B5EF4-FFF2-40B4-BE49-F238E27FC236}">
                <a16:creationId xmlns:a16="http://schemas.microsoft.com/office/drawing/2014/main" id="{A096FB77-20A9-40D5-91D7-F28A64B112BE}"/>
              </a:ext>
            </a:extLst>
          </p:cNvPr>
          <p:cNvSpPr/>
          <p:nvPr/>
        </p:nvSpPr>
        <p:spPr>
          <a:xfrm>
            <a:off x="1088083" y="47324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4" name="Action Button: Custom 16">
            <a:hlinkClick r:id="" action="ppaction://noaction" highlightClick="1">
              <a:snd r:embed="rId12" name="9.1.1.7 Slide 8 6.wav"/>
            </a:hlinkClick>
            <a:extLst>
              <a:ext uri="{FF2B5EF4-FFF2-40B4-BE49-F238E27FC236}">
                <a16:creationId xmlns:a16="http://schemas.microsoft.com/office/drawing/2014/main" id="{87721DA2-B268-402F-A2C9-F49E6680176E}"/>
              </a:ext>
            </a:extLst>
          </p:cNvPr>
          <p:cNvSpPr/>
          <p:nvPr/>
        </p:nvSpPr>
        <p:spPr>
          <a:xfrm>
            <a:off x="1088083" y="57140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5" name="Speech Bubble: Rectangle with Corners Rounded 104">
            <a:extLst>
              <a:ext uri="{FF2B5EF4-FFF2-40B4-BE49-F238E27FC236}">
                <a16:creationId xmlns:a16="http://schemas.microsoft.com/office/drawing/2014/main" id="{89ECF812-BE26-4018-B397-B72A20FA6231}"/>
              </a:ext>
            </a:extLst>
          </p:cNvPr>
          <p:cNvSpPr/>
          <p:nvPr/>
        </p:nvSpPr>
        <p:spPr>
          <a:xfrm>
            <a:off x="9753630" y="5267406"/>
            <a:ext cx="2343120" cy="1048720"/>
          </a:xfrm>
          <a:prstGeom prst="wedgeRoundRectCallout">
            <a:avLst>
              <a:gd name="adj1" fmla="val 2011"/>
              <a:gd name="adj2" fmla="val -8579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Freund – male friend AND </a:t>
            </a:r>
            <a:r>
              <a:rPr lang="en-GB" sz="2000" dirty="0" err="1"/>
              <a:t>boyfiend</a:t>
            </a:r>
            <a:endParaRPr lang="en-GB" sz="2000" dirty="0"/>
          </a:p>
        </p:txBody>
      </p:sp>
      <p:sp>
        <p:nvSpPr>
          <p:cNvPr id="106" name="Speech Bubble: Rectangle with Corners Rounded 105">
            <a:extLst>
              <a:ext uri="{FF2B5EF4-FFF2-40B4-BE49-F238E27FC236}">
                <a16:creationId xmlns:a16="http://schemas.microsoft.com/office/drawing/2014/main" id="{B03F4064-0EA8-4438-A938-C42B029B45B6}"/>
              </a:ext>
            </a:extLst>
          </p:cNvPr>
          <p:cNvSpPr/>
          <p:nvPr/>
        </p:nvSpPr>
        <p:spPr>
          <a:xfrm>
            <a:off x="3079715" y="1367737"/>
            <a:ext cx="6061647" cy="603006"/>
          </a:xfrm>
          <a:prstGeom prst="wedgeRoundRectCallout">
            <a:avLst>
              <a:gd name="adj1" fmla="val 52343"/>
              <a:gd name="adj2" fmla="val -23982"/>
              <a:gd name="adj3" fmla="val 16667"/>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Ich war elf, bevor ich </a:t>
            </a:r>
            <a:r>
              <a:rPr lang="en-GB" sz="2400" dirty="0" err="1">
                <a:solidFill>
                  <a:schemeClr val="accent5">
                    <a:lumMod val="50000"/>
                  </a:schemeClr>
                </a:solidFill>
              </a:rPr>
              <a:t>ein</a:t>
            </a:r>
            <a:r>
              <a:rPr lang="en-GB" sz="2400" dirty="0">
                <a:solidFill>
                  <a:schemeClr val="accent5">
                    <a:lumMod val="50000"/>
                  </a:schemeClr>
                </a:solidFill>
              </a:rPr>
              <a:t> Handy </a:t>
            </a:r>
            <a:r>
              <a:rPr lang="en-GB" sz="2400" dirty="0" err="1">
                <a:solidFill>
                  <a:schemeClr val="accent5">
                    <a:lumMod val="50000"/>
                  </a:schemeClr>
                </a:solidFill>
              </a:rPr>
              <a:t>hatte</a:t>
            </a:r>
            <a:r>
              <a:rPr lang="en-GB" sz="2400" dirty="0">
                <a:solidFill>
                  <a:schemeClr val="accent5">
                    <a:lumMod val="50000"/>
                  </a:schemeClr>
                </a:solidFill>
              </a:rPr>
              <a:t>.</a:t>
            </a:r>
          </a:p>
        </p:txBody>
      </p:sp>
      <p:sp>
        <p:nvSpPr>
          <p:cNvPr id="107" name="Speech Bubble: Rectangle with Corners Rounded 106">
            <a:extLst>
              <a:ext uri="{FF2B5EF4-FFF2-40B4-BE49-F238E27FC236}">
                <a16:creationId xmlns:a16="http://schemas.microsoft.com/office/drawing/2014/main" id="{3295081B-AAF4-4361-93F5-225704709B7F}"/>
              </a:ext>
            </a:extLst>
          </p:cNvPr>
          <p:cNvSpPr/>
          <p:nvPr/>
        </p:nvSpPr>
        <p:spPr>
          <a:xfrm>
            <a:off x="1628604" y="2167051"/>
            <a:ext cx="10017662" cy="634968"/>
          </a:xfrm>
          <a:prstGeom prst="wedgeRoundRectCallout">
            <a:avLst>
              <a:gd name="adj1" fmla="val 52343"/>
              <a:gd name="adj2" fmla="val -23982"/>
              <a:gd name="adj3" fmla="val 16667"/>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Ich bin </a:t>
            </a:r>
            <a:r>
              <a:rPr lang="en-GB" sz="2400" dirty="0" err="1">
                <a:solidFill>
                  <a:schemeClr val="accent5">
                    <a:lumMod val="50000"/>
                  </a:schemeClr>
                </a:solidFill>
              </a:rPr>
              <a:t>jeden</a:t>
            </a:r>
            <a:r>
              <a:rPr lang="en-GB" sz="2400" dirty="0">
                <a:solidFill>
                  <a:schemeClr val="accent5">
                    <a:lumMod val="50000"/>
                  </a:schemeClr>
                </a:solidFill>
              </a:rPr>
              <a:t> </a:t>
            </a:r>
            <a:r>
              <a:rPr lang="en-GB" sz="2400" dirty="0" err="1">
                <a:solidFill>
                  <a:schemeClr val="accent5">
                    <a:lumMod val="50000"/>
                  </a:schemeClr>
                </a:solidFill>
              </a:rPr>
              <a:t>Samstag</a:t>
            </a:r>
            <a:r>
              <a:rPr lang="en-GB" sz="2400" dirty="0">
                <a:solidFill>
                  <a:schemeClr val="accent5">
                    <a:lumMod val="50000"/>
                  </a:schemeClr>
                </a:solidFill>
              </a:rPr>
              <a:t> </a:t>
            </a:r>
            <a:r>
              <a:rPr lang="en-GB" sz="2400" dirty="0" err="1">
                <a:solidFill>
                  <a:schemeClr val="accent5">
                    <a:lumMod val="50000"/>
                  </a:schemeClr>
                </a:solidFill>
              </a:rPr>
              <a:t>geschwommen</a:t>
            </a:r>
            <a:r>
              <a:rPr lang="en-GB" sz="2400" dirty="0">
                <a:solidFill>
                  <a:schemeClr val="accent5">
                    <a:lumMod val="50000"/>
                  </a:schemeClr>
                </a:solidFill>
              </a:rPr>
              <a:t>, </a:t>
            </a:r>
            <a:r>
              <a:rPr lang="en-GB" sz="2400" dirty="0" err="1">
                <a:solidFill>
                  <a:schemeClr val="accent5">
                    <a:lumMod val="50000"/>
                  </a:schemeClr>
                </a:solidFill>
              </a:rPr>
              <a:t>als</a:t>
            </a:r>
            <a:r>
              <a:rPr lang="en-GB" sz="2400" dirty="0">
                <a:solidFill>
                  <a:schemeClr val="accent5">
                    <a:lumMod val="50000"/>
                  </a:schemeClr>
                </a:solidFill>
              </a:rPr>
              <a:t> ich </a:t>
            </a:r>
            <a:r>
              <a:rPr lang="en-GB" sz="2400" dirty="0" err="1">
                <a:solidFill>
                  <a:schemeClr val="accent5">
                    <a:lumMod val="50000"/>
                  </a:schemeClr>
                </a:solidFill>
              </a:rPr>
              <a:t>neun</a:t>
            </a:r>
            <a:r>
              <a:rPr lang="en-GB" sz="2400" dirty="0">
                <a:solidFill>
                  <a:schemeClr val="accent5">
                    <a:lumMod val="50000"/>
                  </a:schemeClr>
                </a:solidFill>
              </a:rPr>
              <a:t> Jahre alt war.</a:t>
            </a:r>
          </a:p>
        </p:txBody>
      </p:sp>
      <p:sp>
        <p:nvSpPr>
          <p:cNvPr id="108" name="Speech Bubble: Rectangle with Corners Rounded 107">
            <a:extLst>
              <a:ext uri="{FF2B5EF4-FFF2-40B4-BE49-F238E27FC236}">
                <a16:creationId xmlns:a16="http://schemas.microsoft.com/office/drawing/2014/main" id="{5A2C4C59-7897-4D39-B465-8B02ED589F83}"/>
              </a:ext>
            </a:extLst>
          </p:cNvPr>
          <p:cNvSpPr/>
          <p:nvPr/>
        </p:nvSpPr>
        <p:spPr>
          <a:xfrm>
            <a:off x="2131948" y="2948260"/>
            <a:ext cx="9033365" cy="634968"/>
          </a:xfrm>
          <a:prstGeom prst="wedgeRoundRectCallout">
            <a:avLst>
              <a:gd name="adj1" fmla="val 52343"/>
              <a:gd name="adj2" fmla="val -23982"/>
              <a:gd name="adj3" fmla="val 16667"/>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Bevor ich </a:t>
            </a:r>
            <a:r>
              <a:rPr lang="en-GB" sz="2400" dirty="0" err="1">
                <a:solidFill>
                  <a:schemeClr val="accent5">
                    <a:lumMod val="50000"/>
                  </a:schemeClr>
                </a:solidFill>
              </a:rPr>
              <a:t>zehn</a:t>
            </a:r>
            <a:r>
              <a:rPr lang="en-GB" sz="2400" dirty="0">
                <a:solidFill>
                  <a:schemeClr val="accent5">
                    <a:lumMod val="50000"/>
                  </a:schemeClr>
                </a:solidFill>
              </a:rPr>
              <a:t> war, bin ich </a:t>
            </a:r>
            <a:r>
              <a:rPr lang="en-GB" sz="2400" dirty="0" err="1">
                <a:solidFill>
                  <a:schemeClr val="accent5">
                    <a:lumMod val="50000"/>
                  </a:schemeClr>
                </a:solidFill>
              </a:rPr>
              <a:t>nie</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dem</a:t>
            </a:r>
            <a:r>
              <a:rPr lang="en-GB" sz="2400" dirty="0">
                <a:solidFill>
                  <a:schemeClr val="accent5">
                    <a:lumMod val="50000"/>
                  </a:schemeClr>
                </a:solidFill>
              </a:rPr>
              <a:t> </a:t>
            </a:r>
            <a:r>
              <a:rPr lang="en-GB" sz="2400" dirty="0" err="1">
                <a:solidFill>
                  <a:schemeClr val="accent5">
                    <a:lumMod val="50000"/>
                  </a:schemeClr>
                </a:solidFill>
              </a:rPr>
              <a:t>Flugzeug</a:t>
            </a:r>
            <a:r>
              <a:rPr lang="en-GB" sz="2400" dirty="0">
                <a:solidFill>
                  <a:schemeClr val="accent5">
                    <a:lumMod val="50000"/>
                  </a:schemeClr>
                </a:solidFill>
              </a:rPr>
              <a:t> </a:t>
            </a:r>
            <a:r>
              <a:rPr lang="en-GB" sz="2400" dirty="0" err="1">
                <a:solidFill>
                  <a:schemeClr val="accent5">
                    <a:lumMod val="50000"/>
                  </a:schemeClr>
                </a:solidFill>
              </a:rPr>
              <a:t>geflogen</a:t>
            </a:r>
            <a:r>
              <a:rPr lang="en-GB" sz="2400" dirty="0">
                <a:solidFill>
                  <a:schemeClr val="accent5">
                    <a:lumMod val="50000"/>
                  </a:schemeClr>
                </a:solidFill>
              </a:rPr>
              <a:t>.</a:t>
            </a:r>
          </a:p>
        </p:txBody>
      </p:sp>
      <p:sp>
        <p:nvSpPr>
          <p:cNvPr id="109" name="Speech Bubble: Rectangle with Corners Rounded 108">
            <a:extLst>
              <a:ext uri="{FF2B5EF4-FFF2-40B4-BE49-F238E27FC236}">
                <a16:creationId xmlns:a16="http://schemas.microsoft.com/office/drawing/2014/main" id="{43B8EEF4-8F71-49B6-B4B7-9A5A5815C8E3}"/>
              </a:ext>
            </a:extLst>
          </p:cNvPr>
          <p:cNvSpPr/>
          <p:nvPr/>
        </p:nvSpPr>
        <p:spPr>
          <a:xfrm>
            <a:off x="2262391" y="3824827"/>
            <a:ext cx="8265467" cy="634968"/>
          </a:xfrm>
          <a:prstGeom prst="wedgeRoundRectCallout">
            <a:avLst>
              <a:gd name="adj1" fmla="val 52343"/>
              <a:gd name="adj2" fmla="val -23982"/>
              <a:gd name="adj3" fmla="val 16667"/>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Ich war </a:t>
            </a:r>
            <a:r>
              <a:rPr lang="en-GB" sz="2400" dirty="0" err="1">
                <a:solidFill>
                  <a:schemeClr val="accent5">
                    <a:lumMod val="50000"/>
                  </a:schemeClr>
                </a:solidFill>
              </a:rPr>
              <a:t>damals</a:t>
            </a:r>
            <a:r>
              <a:rPr lang="en-GB" sz="2400" dirty="0">
                <a:solidFill>
                  <a:schemeClr val="accent5">
                    <a:lumMod val="50000"/>
                  </a:schemeClr>
                </a:solidFill>
              </a:rPr>
              <a:t> </a:t>
            </a:r>
            <a:r>
              <a:rPr lang="en-GB" sz="2400" dirty="0" err="1">
                <a:solidFill>
                  <a:schemeClr val="accent5">
                    <a:lumMod val="50000"/>
                  </a:schemeClr>
                </a:solidFill>
              </a:rPr>
              <a:t>traurig</a:t>
            </a:r>
            <a:r>
              <a:rPr lang="en-GB" sz="2400" dirty="0">
                <a:solidFill>
                  <a:schemeClr val="accent5">
                    <a:lumMod val="50000"/>
                  </a:schemeClr>
                </a:solidFill>
              </a:rPr>
              <a:t>, </a:t>
            </a:r>
            <a:r>
              <a:rPr lang="en-GB" sz="2400" dirty="0" err="1">
                <a:solidFill>
                  <a:schemeClr val="accent5">
                    <a:lumMod val="50000"/>
                  </a:schemeClr>
                </a:solidFill>
              </a:rPr>
              <a:t>dass</a:t>
            </a:r>
            <a:r>
              <a:rPr lang="en-GB" sz="2400" dirty="0">
                <a:solidFill>
                  <a:schemeClr val="accent5">
                    <a:lumMod val="50000"/>
                  </a:schemeClr>
                </a:solidFill>
              </a:rPr>
              <a:t> ich </a:t>
            </a:r>
            <a:r>
              <a:rPr lang="en-GB" sz="2400" dirty="0" err="1">
                <a:solidFill>
                  <a:schemeClr val="accent5">
                    <a:lumMod val="50000"/>
                  </a:schemeClr>
                </a:solidFill>
              </a:rPr>
              <a:t>keine</a:t>
            </a:r>
            <a:r>
              <a:rPr lang="en-GB" sz="2400" dirty="0">
                <a:solidFill>
                  <a:schemeClr val="accent5">
                    <a:lumMod val="50000"/>
                  </a:schemeClr>
                </a:solidFill>
              </a:rPr>
              <a:t> </a:t>
            </a:r>
            <a:r>
              <a:rPr lang="en-GB" sz="2400" dirty="0" err="1">
                <a:solidFill>
                  <a:schemeClr val="accent5">
                    <a:lumMod val="50000"/>
                  </a:schemeClr>
                </a:solidFill>
              </a:rPr>
              <a:t>Haustiere</a:t>
            </a:r>
            <a:r>
              <a:rPr lang="en-GB" sz="2400" dirty="0">
                <a:solidFill>
                  <a:schemeClr val="accent5">
                    <a:lumMod val="50000"/>
                  </a:schemeClr>
                </a:solidFill>
              </a:rPr>
              <a:t> </a:t>
            </a:r>
            <a:r>
              <a:rPr lang="en-GB" sz="2400" dirty="0" err="1">
                <a:solidFill>
                  <a:schemeClr val="accent5">
                    <a:lumMod val="50000"/>
                  </a:schemeClr>
                </a:solidFill>
              </a:rPr>
              <a:t>hatte</a:t>
            </a:r>
            <a:r>
              <a:rPr lang="en-GB" sz="2400" dirty="0">
                <a:solidFill>
                  <a:schemeClr val="accent5">
                    <a:lumMod val="50000"/>
                  </a:schemeClr>
                </a:solidFill>
              </a:rPr>
              <a:t>.</a:t>
            </a:r>
          </a:p>
        </p:txBody>
      </p:sp>
      <p:sp>
        <p:nvSpPr>
          <p:cNvPr id="110" name="Speech Bubble: Rectangle with Corners Rounded 109">
            <a:extLst>
              <a:ext uri="{FF2B5EF4-FFF2-40B4-BE49-F238E27FC236}">
                <a16:creationId xmlns:a16="http://schemas.microsoft.com/office/drawing/2014/main" id="{B466D68F-C64D-4B5B-B00C-3CB5FC187706}"/>
              </a:ext>
            </a:extLst>
          </p:cNvPr>
          <p:cNvSpPr/>
          <p:nvPr/>
        </p:nvSpPr>
        <p:spPr>
          <a:xfrm>
            <a:off x="1954287" y="4604189"/>
            <a:ext cx="9033365" cy="634968"/>
          </a:xfrm>
          <a:prstGeom prst="wedgeRoundRectCallout">
            <a:avLst>
              <a:gd name="adj1" fmla="val 52343"/>
              <a:gd name="adj2" fmla="val -23982"/>
              <a:gd name="adj3" fmla="val 16667"/>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accent5">
                    <a:lumMod val="50000"/>
                  </a:schemeClr>
                </a:solidFill>
              </a:rPr>
              <a:t>Als</a:t>
            </a:r>
            <a:r>
              <a:rPr lang="en-GB" sz="2400" dirty="0">
                <a:solidFill>
                  <a:schemeClr val="accent5">
                    <a:lumMod val="50000"/>
                  </a:schemeClr>
                </a:solidFill>
              </a:rPr>
              <a:t> ich </a:t>
            </a:r>
            <a:r>
              <a:rPr lang="en-GB" sz="2400" dirty="0" err="1">
                <a:solidFill>
                  <a:schemeClr val="accent5">
                    <a:lumMod val="50000"/>
                  </a:schemeClr>
                </a:solidFill>
              </a:rPr>
              <a:t>jünger</a:t>
            </a:r>
            <a:r>
              <a:rPr lang="en-GB" sz="2400" dirty="0">
                <a:solidFill>
                  <a:schemeClr val="accent5">
                    <a:lumMod val="50000"/>
                  </a:schemeClr>
                </a:solidFill>
              </a:rPr>
              <a:t> war, bin ich </a:t>
            </a:r>
            <a:r>
              <a:rPr lang="en-GB" sz="2400" dirty="0" err="1">
                <a:solidFill>
                  <a:schemeClr val="accent5">
                    <a:lumMod val="50000"/>
                  </a:schemeClr>
                </a:solidFill>
              </a:rPr>
              <a:t>nie</a:t>
            </a:r>
            <a:r>
              <a:rPr lang="en-GB" sz="2400" dirty="0">
                <a:solidFill>
                  <a:schemeClr val="accent5">
                    <a:lumMod val="50000"/>
                  </a:schemeClr>
                </a:solidFill>
              </a:rPr>
              <a:t> </a:t>
            </a:r>
            <a:r>
              <a:rPr lang="en-GB" sz="2400" dirty="0" err="1">
                <a:solidFill>
                  <a:schemeClr val="accent5">
                    <a:lumMod val="50000"/>
                  </a:schemeClr>
                </a:solidFill>
              </a:rPr>
              <a:t>gern</a:t>
            </a:r>
            <a:r>
              <a:rPr lang="en-GB" sz="2400" dirty="0">
                <a:solidFill>
                  <a:schemeClr val="accent5">
                    <a:lumMod val="50000"/>
                  </a:schemeClr>
                </a:solidFill>
              </a:rPr>
              <a:t> </a:t>
            </a:r>
            <a:r>
              <a:rPr lang="en-GB" sz="2400" dirty="0" err="1">
                <a:solidFill>
                  <a:schemeClr val="accent5">
                    <a:lumMod val="50000"/>
                  </a:schemeClr>
                </a:solidFill>
              </a:rPr>
              <a:t>früh</a:t>
            </a:r>
            <a:r>
              <a:rPr lang="en-GB" sz="2400" dirty="0">
                <a:solidFill>
                  <a:schemeClr val="accent5">
                    <a:lumMod val="50000"/>
                  </a:schemeClr>
                </a:solidFill>
              </a:rPr>
              <a:t> ins Bett </a:t>
            </a:r>
            <a:r>
              <a:rPr lang="en-GB" sz="2400" dirty="0" err="1">
                <a:solidFill>
                  <a:schemeClr val="accent5">
                    <a:lumMod val="50000"/>
                  </a:schemeClr>
                </a:solidFill>
              </a:rPr>
              <a:t>gegangen</a:t>
            </a:r>
            <a:r>
              <a:rPr lang="en-GB" sz="2400" dirty="0">
                <a:solidFill>
                  <a:schemeClr val="accent5">
                    <a:lumMod val="50000"/>
                  </a:schemeClr>
                </a:solidFill>
              </a:rPr>
              <a:t>.</a:t>
            </a:r>
          </a:p>
        </p:txBody>
      </p:sp>
      <p:sp>
        <p:nvSpPr>
          <p:cNvPr id="111" name="Speech Bubble: Rectangle with Corners Rounded 110">
            <a:extLst>
              <a:ext uri="{FF2B5EF4-FFF2-40B4-BE49-F238E27FC236}">
                <a16:creationId xmlns:a16="http://schemas.microsoft.com/office/drawing/2014/main" id="{39942CD9-A1BC-4054-8CA3-A67053668087}"/>
              </a:ext>
            </a:extLst>
          </p:cNvPr>
          <p:cNvSpPr/>
          <p:nvPr/>
        </p:nvSpPr>
        <p:spPr>
          <a:xfrm>
            <a:off x="2321150" y="5424064"/>
            <a:ext cx="7549699" cy="634968"/>
          </a:xfrm>
          <a:prstGeom prst="wedgeRoundRectCallout">
            <a:avLst>
              <a:gd name="adj1" fmla="val 52343"/>
              <a:gd name="adj2" fmla="val -23982"/>
              <a:gd name="adj3" fmla="val 16667"/>
            </a:avLst>
          </a:prstGeom>
          <a:solidFill>
            <a:srgbClr val="FFF4E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Bevor ich </a:t>
            </a:r>
            <a:r>
              <a:rPr lang="en-GB" sz="2400" dirty="0" err="1">
                <a:solidFill>
                  <a:schemeClr val="accent5">
                    <a:lumMod val="50000"/>
                  </a:schemeClr>
                </a:solidFill>
              </a:rPr>
              <a:t>vierzehn</a:t>
            </a:r>
            <a:r>
              <a:rPr lang="en-GB" sz="2400" dirty="0">
                <a:solidFill>
                  <a:schemeClr val="accent5">
                    <a:lumMod val="50000"/>
                  </a:schemeClr>
                </a:solidFill>
              </a:rPr>
              <a:t> war, </a:t>
            </a:r>
            <a:r>
              <a:rPr lang="en-GB" sz="2400" dirty="0" err="1">
                <a:solidFill>
                  <a:schemeClr val="accent5">
                    <a:lumMod val="50000"/>
                  </a:schemeClr>
                </a:solidFill>
              </a:rPr>
              <a:t>hatte</a:t>
            </a:r>
            <a:r>
              <a:rPr lang="en-GB" sz="2400" dirty="0">
                <a:solidFill>
                  <a:schemeClr val="accent5">
                    <a:lumMod val="50000"/>
                  </a:schemeClr>
                </a:solidFill>
              </a:rPr>
              <a:t> ich </a:t>
            </a:r>
            <a:r>
              <a:rPr lang="en-GB" sz="2400" dirty="0" err="1">
                <a:solidFill>
                  <a:schemeClr val="accent5">
                    <a:lumMod val="50000"/>
                  </a:schemeClr>
                </a:solidFill>
              </a:rPr>
              <a:t>keinen</a:t>
            </a:r>
            <a:r>
              <a:rPr lang="en-GB" sz="2400" dirty="0">
                <a:solidFill>
                  <a:schemeClr val="accent5">
                    <a:lumMod val="50000"/>
                  </a:schemeClr>
                </a:solidFill>
              </a:rPr>
              <a:t> Freund…</a:t>
            </a:r>
          </a:p>
        </p:txBody>
      </p:sp>
    </p:spTree>
    <p:extLst>
      <p:ext uri="{BB962C8B-B14F-4D97-AF65-F5344CB8AC3E}">
        <p14:creationId xmlns:p14="http://schemas.microsoft.com/office/powerpoint/2010/main" val="35414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94" grpId="0" animBg="1"/>
      <p:bldP spid="95" grpId="0" animBg="1"/>
      <p:bldP spid="96" grpId="0" animBg="1"/>
      <p:bldP spid="97" grpId="0" animBg="1"/>
      <p:bldP spid="98" grpId="0" animBg="1"/>
      <p:bldP spid="105" grpId="0" animBg="1"/>
      <p:bldP spid="106" grpId="0" animBg="1"/>
      <p:bldP spid="107" grpId="0" animBg="1"/>
      <p:bldP spid="108" grpId="0" animBg="1"/>
      <p:bldP spid="109" grpId="0" animBg="1"/>
      <p:bldP spid="110" grpId="0" animBg="1"/>
      <p:bldP spid="1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572250" cy="869950"/>
          </a:xfrm>
          <a:prstGeom prst="rect">
            <a:avLst/>
          </a:prstGeom>
        </p:spPr>
      </p:pic>
      <p:sp>
        <p:nvSpPr>
          <p:cNvPr id="4" name="Title 3"/>
          <p:cNvSpPr>
            <a:spLocks noGrp="1"/>
          </p:cNvSpPr>
          <p:nvPr>
            <p:ph type="title"/>
          </p:nvPr>
        </p:nvSpPr>
        <p:spPr>
          <a:xfrm>
            <a:off x="0" y="294041"/>
            <a:ext cx="6286500" cy="707849"/>
          </a:xfrm>
        </p:spPr>
        <p:txBody>
          <a:bodyPr>
            <a:normAutofit fontScale="90000"/>
          </a:bodyPr>
          <a:lstStyle/>
          <a:p>
            <a:r>
              <a:rPr lang="en-GB" sz="3600" b="1" dirty="0" err="1">
                <a:solidFill>
                  <a:schemeClr val="bg1"/>
                </a:solidFill>
              </a:rPr>
              <a:t>Wann</a:t>
            </a:r>
            <a:r>
              <a:rPr lang="en-GB" sz="3600" b="1" dirty="0">
                <a:solidFill>
                  <a:schemeClr val="bg1"/>
                </a:solidFill>
              </a:rPr>
              <a:t> hast du das </a:t>
            </a:r>
            <a:r>
              <a:rPr lang="en-GB" sz="3600" b="1" dirty="0" err="1">
                <a:solidFill>
                  <a:schemeClr val="bg1"/>
                </a:solidFill>
              </a:rPr>
              <a:t>gemacht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105901" y="247045"/>
            <a:ext cx="2851428" cy="3996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BB3D2AFC-9237-4DC3-A072-C947165C17FE}"/>
              </a:ext>
            </a:extLst>
          </p:cNvPr>
          <p:cNvSpPr txBox="1"/>
          <p:nvPr/>
        </p:nvSpPr>
        <p:spPr>
          <a:xfrm>
            <a:off x="476250" y="2133600"/>
            <a:ext cx="6096000"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fr-FR" sz="2200" dirty="0" err="1">
                <a:solidFill>
                  <a:srgbClr val="4472C4">
                    <a:lumMod val="50000"/>
                  </a:srgbClr>
                </a:solidFill>
                <a:latin typeface="Century Gothic" panose="020F0302020204030204"/>
              </a:rPr>
              <a:t>write</a:t>
            </a:r>
            <a:r>
              <a:rPr lang="fr-FR" sz="2200" dirty="0">
                <a:solidFill>
                  <a:srgbClr val="4472C4">
                    <a:lumMod val="50000"/>
                  </a:srgbClr>
                </a:solidFill>
                <a:latin typeface="Century Gothic" panose="020F0302020204030204"/>
              </a:rPr>
              <a:t> </a:t>
            </a:r>
            <a:r>
              <a:rPr lang="fr-FR" sz="2200" dirty="0" err="1">
                <a:solidFill>
                  <a:srgbClr val="4472C4">
                    <a:lumMod val="50000"/>
                  </a:srgbClr>
                </a:solidFill>
                <a:latin typeface="Century Gothic" panose="020F0302020204030204"/>
              </a:rPr>
              <a:t>your</a:t>
            </a:r>
            <a:r>
              <a:rPr lang="fr-FR" sz="2200" dirty="0">
                <a:solidFill>
                  <a:srgbClr val="4472C4">
                    <a:lumMod val="50000"/>
                  </a:srgbClr>
                </a:solidFill>
                <a:latin typeface="Century Gothic" panose="020F0302020204030204"/>
              </a:rPr>
              <a:t> first story</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lvl="0" indent="-457200">
              <a:buFont typeface="+mj-lt"/>
              <a:buAutoNum type="alphaLcParenR"/>
              <a:defRPr/>
            </a:pPr>
            <a:r>
              <a:rPr lang="fr-FR" sz="2200" dirty="0" err="1">
                <a:solidFill>
                  <a:srgbClr val="4472C4">
                    <a:lumMod val="50000"/>
                  </a:srgbClr>
                </a:solidFill>
              </a:rPr>
              <a:t>When</a:t>
            </a:r>
            <a:r>
              <a:rPr lang="fr-FR" sz="2200" dirty="0">
                <a:solidFill>
                  <a:srgbClr val="4472C4">
                    <a:lumMod val="50000"/>
                  </a:srgbClr>
                </a:solidFill>
              </a:rPr>
              <a:t> I </a:t>
            </a:r>
            <a:r>
              <a:rPr lang="fr-FR" sz="2200" dirty="0" err="1">
                <a:solidFill>
                  <a:srgbClr val="4472C4">
                    <a:lumMod val="50000"/>
                  </a:srgbClr>
                </a:solidFill>
              </a:rPr>
              <a:t>was</a:t>
            </a:r>
            <a:r>
              <a:rPr lang="fr-FR" sz="2200" dirty="0">
                <a:solidFill>
                  <a:srgbClr val="4472C4">
                    <a:lumMod val="50000"/>
                  </a:srgbClr>
                </a:solidFill>
              </a:rPr>
              <a:t> one.</a:t>
            </a:r>
          </a:p>
          <a:p>
            <a:pPr marL="457200" lvl="0" indent="-457200">
              <a:buFont typeface="+mj-lt"/>
              <a:buAutoNum type="alphaLcParenR"/>
              <a:defRPr/>
            </a:pPr>
            <a:r>
              <a:rPr lang="fr-FR" sz="2200" dirty="0">
                <a:solidFill>
                  <a:srgbClr val="4472C4">
                    <a:lumMod val="50000"/>
                  </a:srgbClr>
                </a:solidFill>
              </a:rPr>
              <a:t>…</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CBEA02D-F53A-406D-8859-0C3842865399}"/>
              </a:ext>
            </a:extLst>
          </p:cNvPr>
          <p:cNvSpPr txBox="1"/>
          <p:nvPr/>
        </p:nvSpPr>
        <p:spPr>
          <a:xfrm>
            <a:off x="7067550" y="2133600"/>
            <a:ext cx="6096000"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speak</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seven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lang="fr-FR" sz="220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BD5259A2-E0DC-465C-BF83-3AD27B015F3B}"/>
              </a:ext>
            </a:extLst>
          </p:cNvPr>
          <p:cNvSpPr txBox="1"/>
          <p:nvPr/>
        </p:nvSpPr>
        <p:spPr>
          <a:xfrm>
            <a:off x="476250" y="1233297"/>
            <a:ext cx="11481078" cy="830997"/>
          </a:xfrm>
          <a:prstGeom prst="rect">
            <a:avLst/>
          </a:prstGeom>
          <a:noFill/>
        </p:spPr>
        <p:txBody>
          <a:bodyPr wrap="square" rtlCol="0">
            <a:spAutoFit/>
          </a:bodyPr>
          <a:lstStyle/>
          <a:p>
            <a:pPr algn="l"/>
            <a:r>
              <a:rPr lang="en-GB" sz="2400" dirty="0" err="1">
                <a:solidFill>
                  <a:schemeClr val="accent5">
                    <a:lumMod val="50000"/>
                  </a:schemeClr>
                </a:solidFill>
              </a:rPr>
              <a:t>Bereite</a:t>
            </a:r>
            <a:r>
              <a:rPr lang="en-GB" sz="2400" dirty="0">
                <a:solidFill>
                  <a:schemeClr val="accent5">
                    <a:lumMod val="50000"/>
                  </a:schemeClr>
                </a:solidFill>
              </a:rPr>
              <a:t> </a:t>
            </a:r>
            <a:r>
              <a:rPr lang="en-GB" sz="2400" dirty="0" err="1">
                <a:solidFill>
                  <a:schemeClr val="accent5">
                    <a:lumMod val="50000"/>
                  </a:schemeClr>
                </a:solidFill>
              </a:rPr>
              <a:t>deine</a:t>
            </a:r>
            <a:r>
              <a:rPr lang="en-GB" sz="2400" dirty="0">
                <a:solidFill>
                  <a:schemeClr val="accent5">
                    <a:lumMod val="50000"/>
                  </a:schemeClr>
                </a:solidFill>
              </a:rPr>
              <a:t> </a:t>
            </a:r>
            <a:r>
              <a:rPr lang="en-GB" sz="2400" dirty="0" err="1">
                <a:solidFill>
                  <a:schemeClr val="accent5">
                    <a:lumMod val="50000"/>
                  </a:schemeClr>
                </a:solidFill>
              </a:rPr>
              <a:t>Fragen</a:t>
            </a:r>
            <a:r>
              <a:rPr lang="en-GB" sz="2400" dirty="0">
                <a:solidFill>
                  <a:schemeClr val="accent5">
                    <a:lumMod val="50000"/>
                  </a:schemeClr>
                </a:solidFill>
              </a:rPr>
              <a:t> und </a:t>
            </a:r>
            <a:r>
              <a:rPr lang="en-GB" sz="2400" dirty="0" err="1">
                <a:solidFill>
                  <a:schemeClr val="accent5">
                    <a:lumMod val="50000"/>
                  </a:schemeClr>
                </a:solidFill>
              </a:rPr>
              <a:t>Antworten</a:t>
            </a:r>
            <a:r>
              <a:rPr lang="en-GB" sz="2400" dirty="0">
                <a:solidFill>
                  <a:schemeClr val="accent5">
                    <a:lumMod val="50000"/>
                  </a:schemeClr>
                </a:solidFill>
              </a:rPr>
              <a:t> </a:t>
            </a:r>
            <a:r>
              <a:rPr lang="en-GB" sz="2400" dirty="0" err="1">
                <a:solidFill>
                  <a:schemeClr val="accent5">
                    <a:lumMod val="50000"/>
                  </a:schemeClr>
                </a:solidFill>
              </a:rPr>
              <a:t>vor</a:t>
            </a:r>
            <a:r>
              <a:rPr lang="en-GB" sz="2400" dirty="0">
                <a:solidFill>
                  <a:schemeClr val="accent5">
                    <a:lumMod val="50000"/>
                  </a:schemeClr>
                </a:solidFill>
              </a:rPr>
              <a:t>.  </a:t>
            </a:r>
            <a:br>
              <a:rPr lang="en-GB" sz="2400" dirty="0">
                <a:solidFill>
                  <a:schemeClr val="accent5">
                    <a:lumMod val="50000"/>
                  </a:schemeClr>
                </a:solidFill>
              </a:rPr>
            </a:br>
            <a:endParaRPr lang="en-GB" sz="2400" dirty="0">
              <a:solidFill>
                <a:schemeClr val="accent5">
                  <a:lumMod val="50000"/>
                </a:schemeClr>
              </a:solidFill>
            </a:endParaRPr>
          </a:p>
        </p:txBody>
      </p:sp>
      <p:sp>
        <p:nvSpPr>
          <p:cNvPr id="10" name="Rectangle: Rounded Corners 9">
            <a:extLst>
              <a:ext uri="{FF2B5EF4-FFF2-40B4-BE49-F238E27FC236}">
                <a16:creationId xmlns:a16="http://schemas.microsoft.com/office/drawing/2014/main" id="{13D8BFF6-97FB-489F-81EE-41C0B4411632}"/>
              </a:ext>
            </a:extLst>
          </p:cNvPr>
          <p:cNvSpPr/>
          <p:nvPr/>
        </p:nvSpPr>
        <p:spPr>
          <a:xfrm>
            <a:off x="1000125" y="2555696"/>
            <a:ext cx="5048250" cy="663754"/>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Wann</a:t>
            </a:r>
            <a:r>
              <a:rPr lang="en-GB" sz="2000" dirty="0">
                <a:solidFill>
                  <a:srgbClr val="002060"/>
                </a:solidFill>
              </a:rPr>
              <a:t> hast du </a:t>
            </a:r>
            <a:r>
              <a:rPr lang="en-GB" sz="2000" dirty="0" err="1">
                <a:solidFill>
                  <a:srgbClr val="002060"/>
                </a:solidFill>
              </a:rPr>
              <a:t>deine</a:t>
            </a:r>
            <a:r>
              <a:rPr lang="en-GB" sz="2000" dirty="0">
                <a:solidFill>
                  <a:srgbClr val="002060"/>
                </a:solidFill>
              </a:rPr>
              <a:t> </a:t>
            </a:r>
            <a:r>
              <a:rPr lang="en-GB" sz="2000" dirty="0" err="1">
                <a:solidFill>
                  <a:srgbClr val="002060"/>
                </a:solidFill>
              </a:rPr>
              <a:t>erste</a:t>
            </a:r>
            <a:r>
              <a:rPr lang="en-GB" sz="2000" dirty="0">
                <a:solidFill>
                  <a:srgbClr val="002060"/>
                </a:solidFill>
              </a:rPr>
              <a:t> </a:t>
            </a:r>
            <a:r>
              <a:rPr lang="en-GB" sz="2000" dirty="0" err="1">
                <a:solidFill>
                  <a:srgbClr val="002060"/>
                </a:solidFill>
              </a:rPr>
              <a:t>Geschichte</a:t>
            </a:r>
            <a:r>
              <a:rPr lang="en-GB" sz="2000" dirty="0">
                <a:solidFill>
                  <a:srgbClr val="002060"/>
                </a:solidFill>
              </a:rPr>
              <a:t> </a:t>
            </a:r>
            <a:r>
              <a:rPr lang="en-GB" sz="2000" dirty="0" err="1">
                <a:solidFill>
                  <a:srgbClr val="002060"/>
                </a:solidFill>
              </a:rPr>
              <a:t>geschrieben</a:t>
            </a:r>
            <a:r>
              <a:rPr lang="en-GB" sz="2000" dirty="0">
                <a:solidFill>
                  <a:srgbClr val="002060"/>
                </a:solidFill>
              </a:rPr>
              <a:t>?</a:t>
            </a:r>
          </a:p>
        </p:txBody>
      </p:sp>
      <p:sp>
        <p:nvSpPr>
          <p:cNvPr id="11" name="Rectangle: Rounded Corners 10">
            <a:extLst>
              <a:ext uri="{FF2B5EF4-FFF2-40B4-BE49-F238E27FC236}">
                <a16:creationId xmlns:a16="http://schemas.microsoft.com/office/drawing/2014/main" id="{74EE16CE-464B-4556-B4BA-53A14A1C2BC7}"/>
              </a:ext>
            </a:extLst>
          </p:cNvPr>
          <p:cNvSpPr/>
          <p:nvPr/>
        </p:nvSpPr>
        <p:spPr>
          <a:xfrm>
            <a:off x="1000125" y="4870499"/>
            <a:ext cx="3251061" cy="387301"/>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Als</a:t>
            </a:r>
            <a:r>
              <a:rPr lang="en-GB" sz="2000" dirty="0">
                <a:solidFill>
                  <a:srgbClr val="002060"/>
                </a:solidFill>
              </a:rPr>
              <a:t> ich </a:t>
            </a:r>
            <a:r>
              <a:rPr lang="en-GB" sz="2000" dirty="0" err="1">
                <a:solidFill>
                  <a:srgbClr val="002060"/>
                </a:solidFill>
              </a:rPr>
              <a:t>ein</a:t>
            </a:r>
            <a:r>
              <a:rPr lang="en-GB" sz="2000" dirty="0">
                <a:solidFill>
                  <a:srgbClr val="002060"/>
                </a:solidFill>
              </a:rPr>
              <a:t> </a:t>
            </a:r>
            <a:r>
              <a:rPr lang="en-GB" sz="2000" dirty="0" err="1">
                <a:solidFill>
                  <a:srgbClr val="002060"/>
                </a:solidFill>
              </a:rPr>
              <a:t>Jahr</a:t>
            </a:r>
            <a:r>
              <a:rPr lang="en-GB" sz="2000" dirty="0">
                <a:solidFill>
                  <a:srgbClr val="002060"/>
                </a:solidFill>
              </a:rPr>
              <a:t> alt war.</a:t>
            </a:r>
          </a:p>
        </p:txBody>
      </p:sp>
      <p:sp>
        <p:nvSpPr>
          <p:cNvPr id="12" name="Rectangle: Rounded Corners 11">
            <a:extLst>
              <a:ext uri="{FF2B5EF4-FFF2-40B4-BE49-F238E27FC236}">
                <a16:creationId xmlns:a16="http://schemas.microsoft.com/office/drawing/2014/main" id="{CE2A6A62-A9FC-4426-A426-C396FB9DD278}"/>
              </a:ext>
            </a:extLst>
          </p:cNvPr>
          <p:cNvSpPr/>
          <p:nvPr/>
        </p:nvSpPr>
        <p:spPr>
          <a:xfrm>
            <a:off x="7551520" y="2552545"/>
            <a:ext cx="4405808" cy="400205"/>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Wann</a:t>
            </a:r>
            <a:r>
              <a:rPr lang="en-GB" sz="2000" dirty="0">
                <a:solidFill>
                  <a:srgbClr val="002060"/>
                </a:solidFill>
              </a:rPr>
              <a:t> hast du </a:t>
            </a:r>
            <a:r>
              <a:rPr lang="en-GB" sz="2000" dirty="0" err="1">
                <a:solidFill>
                  <a:srgbClr val="002060"/>
                </a:solidFill>
              </a:rPr>
              <a:t>sprechen</a:t>
            </a:r>
            <a:r>
              <a:rPr lang="en-GB" sz="2000" dirty="0">
                <a:solidFill>
                  <a:srgbClr val="002060"/>
                </a:solidFill>
              </a:rPr>
              <a:t> </a:t>
            </a:r>
            <a:r>
              <a:rPr lang="en-GB" sz="2000" dirty="0" err="1">
                <a:solidFill>
                  <a:srgbClr val="002060"/>
                </a:solidFill>
              </a:rPr>
              <a:t>gelernt</a:t>
            </a:r>
            <a:r>
              <a:rPr lang="en-GB" sz="2000" dirty="0">
                <a:solidFill>
                  <a:srgbClr val="002060"/>
                </a:solidFill>
              </a:rPr>
              <a:t>?</a:t>
            </a:r>
          </a:p>
        </p:txBody>
      </p:sp>
      <p:sp>
        <p:nvSpPr>
          <p:cNvPr id="13" name="Rectangle: Rounded Corners 12">
            <a:extLst>
              <a:ext uri="{FF2B5EF4-FFF2-40B4-BE49-F238E27FC236}">
                <a16:creationId xmlns:a16="http://schemas.microsoft.com/office/drawing/2014/main" id="{67C83612-4023-48EB-88FF-82A6A9CCB202}"/>
              </a:ext>
            </a:extLst>
          </p:cNvPr>
          <p:cNvSpPr/>
          <p:nvPr/>
        </p:nvSpPr>
        <p:spPr>
          <a:xfrm>
            <a:off x="7611706" y="4246054"/>
            <a:ext cx="4104044" cy="400205"/>
          </a:xfrm>
          <a:prstGeom prst="roundRect">
            <a:avLst/>
          </a:prstGeom>
          <a:solidFill>
            <a:srgbClr val="FFF4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Als</a:t>
            </a:r>
            <a:r>
              <a:rPr lang="en-GB" sz="2000" dirty="0">
                <a:solidFill>
                  <a:srgbClr val="002060"/>
                </a:solidFill>
              </a:rPr>
              <a:t> ich </a:t>
            </a:r>
            <a:r>
              <a:rPr lang="en-GB" sz="2000" dirty="0" err="1">
                <a:solidFill>
                  <a:srgbClr val="002060"/>
                </a:solidFill>
              </a:rPr>
              <a:t>siebenJahre</a:t>
            </a:r>
            <a:r>
              <a:rPr lang="en-GB" sz="2000" dirty="0">
                <a:solidFill>
                  <a:srgbClr val="002060"/>
                </a:solidFill>
              </a:rPr>
              <a:t> alt war.</a:t>
            </a:r>
          </a:p>
        </p:txBody>
      </p:sp>
      <p:pic>
        <p:nvPicPr>
          <p:cNvPr id="15" name="Picture 14">
            <a:extLst>
              <a:ext uri="{FF2B5EF4-FFF2-40B4-BE49-F238E27FC236}">
                <a16:creationId xmlns:a16="http://schemas.microsoft.com/office/drawing/2014/main" id="{831D5E23-DAAF-4336-8922-AB45E3093E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7865" y="2066289"/>
            <a:ext cx="683435" cy="584657"/>
          </a:xfrm>
          <a:prstGeom prst="rect">
            <a:avLst/>
          </a:prstGeom>
        </p:spPr>
      </p:pic>
      <p:pic>
        <p:nvPicPr>
          <p:cNvPr id="17" name="Picture 16" descr="A picture containing text, silhouette&#10;&#10;Description automatically generated">
            <a:extLst>
              <a:ext uri="{FF2B5EF4-FFF2-40B4-BE49-F238E27FC236}">
                <a16:creationId xmlns:a16="http://schemas.microsoft.com/office/drawing/2014/main" id="{7B4D12CC-5CEE-4ECD-A181-F2387041DB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767" y="860344"/>
            <a:ext cx="1221446" cy="1054754"/>
          </a:xfrm>
          <a:prstGeom prst="rect">
            <a:avLst/>
          </a:prstGeom>
        </p:spPr>
      </p:pic>
      <p:pic>
        <p:nvPicPr>
          <p:cNvPr id="18" name="Picture 17">
            <a:extLst>
              <a:ext uri="{FF2B5EF4-FFF2-40B4-BE49-F238E27FC236}">
                <a16:creationId xmlns:a16="http://schemas.microsoft.com/office/drawing/2014/main" id="{414C42EF-6214-454D-98B0-D3A615196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1490" y="2050744"/>
            <a:ext cx="683435" cy="584657"/>
          </a:xfrm>
          <a:prstGeom prst="rect">
            <a:avLst/>
          </a:prstGeom>
        </p:spPr>
      </p:pic>
      <p:sp>
        <p:nvSpPr>
          <p:cNvPr id="19" name="Rectangle 18">
            <a:extLst>
              <a:ext uri="{FF2B5EF4-FFF2-40B4-BE49-F238E27FC236}">
                <a16:creationId xmlns:a16="http://schemas.microsoft.com/office/drawing/2014/main" id="{4C99D257-71DE-48DF-815D-B04E0B97EB83}"/>
              </a:ext>
            </a:extLst>
          </p:cNvPr>
          <p:cNvSpPr/>
          <p:nvPr/>
        </p:nvSpPr>
        <p:spPr>
          <a:xfrm>
            <a:off x="476250" y="1586309"/>
            <a:ext cx="8143875" cy="461665"/>
          </a:xfrm>
          <a:prstGeom prst="rect">
            <a:avLst/>
          </a:prstGeom>
        </p:spPr>
        <p:txBody>
          <a:bodyPr wrap="square">
            <a:spAutoFit/>
          </a:bodyPr>
          <a:lstStyle/>
          <a:p>
            <a:r>
              <a:rPr lang="en-GB" sz="2400" dirty="0">
                <a:solidFill>
                  <a:srgbClr val="4472C4">
                    <a:lumMod val="50000"/>
                  </a:srgbClr>
                </a:solidFill>
              </a:rPr>
              <a:t>Dann rede </a:t>
            </a:r>
            <a:r>
              <a:rPr lang="en-GB" sz="2400" dirty="0" err="1">
                <a:solidFill>
                  <a:srgbClr val="4472C4">
                    <a:lumMod val="50000"/>
                  </a:srgbClr>
                </a:solidFill>
              </a:rPr>
              <a:t>mit</a:t>
            </a:r>
            <a:r>
              <a:rPr lang="en-GB" sz="2400" dirty="0">
                <a:solidFill>
                  <a:srgbClr val="4472C4">
                    <a:lumMod val="50000"/>
                  </a:srgbClr>
                </a:solidFill>
              </a:rPr>
              <a:t> </a:t>
            </a:r>
            <a:r>
              <a:rPr lang="en-GB" sz="2400" dirty="0" err="1">
                <a:solidFill>
                  <a:srgbClr val="4472C4">
                    <a:lumMod val="50000"/>
                  </a:srgbClr>
                </a:solidFill>
              </a:rPr>
              <a:t>deinem</a:t>
            </a:r>
            <a:r>
              <a:rPr lang="en-GB" sz="2400" dirty="0">
                <a:solidFill>
                  <a:srgbClr val="4472C4">
                    <a:lumMod val="50000"/>
                  </a:srgbClr>
                </a:solidFill>
              </a:rPr>
              <a:t> Partner / </a:t>
            </a:r>
            <a:r>
              <a:rPr lang="en-GB" sz="2400" dirty="0" err="1">
                <a:solidFill>
                  <a:srgbClr val="4472C4">
                    <a:lumMod val="50000"/>
                  </a:srgbClr>
                </a:solidFill>
              </a:rPr>
              <a:t>deiner</a:t>
            </a:r>
            <a:r>
              <a:rPr lang="en-GB" sz="2400" dirty="0">
                <a:solidFill>
                  <a:srgbClr val="4472C4">
                    <a:lumMod val="50000"/>
                  </a:srgbClr>
                </a:solidFill>
              </a:rPr>
              <a:t> </a:t>
            </a:r>
            <a:r>
              <a:rPr lang="en-GB" sz="2400" dirty="0" err="1">
                <a:solidFill>
                  <a:srgbClr val="4472C4">
                    <a:lumMod val="50000"/>
                  </a:srgbClr>
                </a:solidFill>
              </a:rPr>
              <a:t>Partnerin</a:t>
            </a:r>
            <a:r>
              <a:rPr lang="en-GB" sz="2400" dirty="0">
                <a:solidFill>
                  <a:srgbClr val="4472C4">
                    <a:lumMod val="50000"/>
                  </a:srgbClr>
                </a:solidFill>
              </a:rPr>
              <a:t>.</a:t>
            </a:r>
            <a:endParaRPr lang="en-GB" dirty="0"/>
          </a:p>
        </p:txBody>
      </p:sp>
    </p:spTree>
    <p:extLst>
      <p:ext uri="{BB962C8B-B14F-4D97-AF65-F5344CB8AC3E}">
        <p14:creationId xmlns:p14="http://schemas.microsoft.com/office/powerpoint/2010/main" val="2851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10"/>
                                        </p:tgtEl>
                                        <p:attrNameLst>
                                          <p:attrName>fillcolor</p:attrName>
                                        </p:attrNameLst>
                                      </p:cBhvr>
                                      <p:to>
                                        <a:srgbClr val="FFD965"/>
                                      </p:to>
                                    </p:animClr>
                                    <p:set>
                                      <p:cBhvr>
                                        <p:cTn id="27" dur="2000" fill="hold"/>
                                        <p:tgtEl>
                                          <p:spTgt spid="10"/>
                                        </p:tgtEl>
                                        <p:attrNameLst>
                                          <p:attrName>fill.type</p:attrName>
                                        </p:attrNameLst>
                                      </p:cBhvr>
                                      <p:to>
                                        <p:strVal val="solid"/>
                                      </p:to>
                                    </p:set>
                                    <p:set>
                                      <p:cBhvr>
                                        <p:cTn id="28" dur="2000" fill="hold"/>
                                        <p:tgtEl>
                                          <p:spTgt spid="10"/>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3"/>
                                        </p:tgtEl>
                                        <p:attrNameLst>
                                          <p:attrName>fillcolor</p:attrName>
                                        </p:attrNameLst>
                                      </p:cBhvr>
                                      <p:to>
                                        <a:srgbClr val="FFD965"/>
                                      </p:to>
                                    </p:animClr>
                                    <p:set>
                                      <p:cBhvr>
                                        <p:cTn id="33" dur="2000" fill="hold"/>
                                        <p:tgtEl>
                                          <p:spTgt spid="13"/>
                                        </p:tgtEl>
                                        <p:attrNameLst>
                                          <p:attrName>fill.type</p:attrName>
                                        </p:attrNameLst>
                                      </p:cBhvr>
                                      <p:to>
                                        <p:strVal val="solid"/>
                                      </p:to>
                                    </p:set>
                                    <p:set>
                                      <p:cBhvr>
                                        <p:cTn id="34" dur="2000" fill="hold"/>
                                        <p:tgtEl>
                                          <p:spTgt spid="13"/>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2"/>
                                        </p:tgtEl>
                                        <p:attrNameLst>
                                          <p:attrName>fillcolor</p:attrName>
                                        </p:attrNameLst>
                                      </p:cBhvr>
                                      <p:to>
                                        <a:srgbClr val="FFD965"/>
                                      </p:to>
                                    </p:animClr>
                                    <p:set>
                                      <p:cBhvr>
                                        <p:cTn id="39" dur="2000" fill="hold"/>
                                        <p:tgtEl>
                                          <p:spTgt spid="12"/>
                                        </p:tgtEl>
                                        <p:attrNameLst>
                                          <p:attrName>fill.type</p:attrName>
                                        </p:attrNameLst>
                                      </p:cBhvr>
                                      <p:to>
                                        <p:strVal val="solid"/>
                                      </p:to>
                                    </p:set>
                                    <p:set>
                                      <p:cBhvr>
                                        <p:cTn id="40" dur="2000" fill="hold"/>
                                        <p:tgtEl>
                                          <p:spTgt spid="12"/>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FFD96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9"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2748926-2011-6444-AD61-2F19EEC3E514}" vid="{311BEDA2-7531-664D-8C3D-D20DE83BF9A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26</TotalTime>
  <Words>6870</Words>
  <Application>Microsoft Macintosh PowerPoint</Application>
  <PresentationFormat>Widescreen</PresentationFormat>
  <Paragraphs>655</Paragraphs>
  <Slides>30</Slides>
  <Notes>30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Arial</vt:lpstr>
      <vt:lpstr>Calibri</vt:lpstr>
      <vt:lpstr>Century Gothic</vt:lpstr>
      <vt:lpstr>Helvetica Neue</vt:lpstr>
      <vt:lpstr>Tw Cen MT</vt:lpstr>
      <vt:lpstr>1_Office Theme</vt:lpstr>
      <vt:lpstr>9_Office Theme</vt:lpstr>
      <vt:lpstr>3_Office Theme</vt:lpstr>
      <vt:lpstr>Damals und jetzt</vt:lpstr>
      <vt:lpstr>English  German  English </vt:lpstr>
      <vt:lpstr>Meine Lieblingssachen</vt:lpstr>
      <vt:lpstr>Meine Kindheit</vt:lpstr>
      <vt:lpstr>Meine Kindheit</vt:lpstr>
      <vt:lpstr>Word order with als</vt:lpstr>
      <vt:lpstr>Meine Kindheit</vt:lpstr>
      <vt:lpstr>Wie alt warst du?</vt:lpstr>
      <vt:lpstr>Wann hast du das gemacht?</vt:lpstr>
      <vt:lpstr>Wann hast du das gemacht?</vt:lpstr>
      <vt:lpstr>Wann hast du das gemacht?</vt:lpstr>
      <vt:lpstr>Wann hast du das gemacht?</vt:lpstr>
      <vt:lpstr>Damals und jetzt</vt:lpstr>
      <vt:lpstr>Auftakt</vt:lpstr>
      <vt:lpstr>Auftakt</vt:lpstr>
      <vt:lpstr>Meine Lieblingssachen</vt:lpstr>
      <vt:lpstr>Mein Lieblingsspielzeug</vt:lpstr>
      <vt:lpstr>Die DDR und die BRD</vt:lpstr>
      <vt:lpstr>das Leben in der DDR</vt:lpstr>
      <vt:lpstr>das Leben in der DDR</vt:lpstr>
      <vt:lpstr>das Leben in der DDR</vt:lpstr>
      <vt:lpstr>das Leben in der DDR</vt:lpstr>
      <vt:lpstr>das Leben in der DDR</vt:lpstr>
      <vt:lpstr>das Leben in der DDR</vt:lpstr>
      <vt:lpstr>das Leben in der DDR</vt:lpstr>
      <vt:lpstr>das Leben in der DDR</vt:lpstr>
      <vt:lpstr>das Leben in der DDR</vt:lpstr>
      <vt:lpstr>Meine Lieblingssachen aus der Kindheit</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629</cp:revision>
  <dcterms:created xsi:type="dcterms:W3CDTF">2020-07-18T21:51:12Z</dcterms:created>
  <dcterms:modified xsi:type="dcterms:W3CDTF">2021-12-01T13:32:24Z</dcterms:modified>
</cp:coreProperties>
</file>