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 id="2147483705" r:id="rId5"/>
  </p:sldMasterIdLst>
  <p:notesMasterIdLst>
    <p:notesMasterId r:id="rId30"/>
  </p:notesMasterIdLst>
  <p:sldIdLst>
    <p:sldId id="256" r:id="rId6"/>
    <p:sldId id="354" r:id="rId7"/>
    <p:sldId id="355" r:id="rId8"/>
    <p:sldId id="356" r:id="rId9"/>
    <p:sldId id="357" r:id="rId10"/>
    <p:sldId id="358" r:id="rId11"/>
    <p:sldId id="359" r:id="rId12"/>
    <p:sldId id="360" r:id="rId13"/>
    <p:sldId id="514" r:id="rId14"/>
    <p:sldId id="515" r:id="rId15"/>
    <p:sldId id="516" r:id="rId16"/>
    <p:sldId id="505" r:id="rId17"/>
    <p:sldId id="519" r:id="rId18"/>
    <p:sldId id="521" r:id="rId19"/>
    <p:sldId id="527" r:id="rId20"/>
    <p:sldId id="381" r:id="rId21"/>
    <p:sldId id="380" r:id="rId22"/>
    <p:sldId id="383" r:id="rId23"/>
    <p:sldId id="384" r:id="rId24"/>
    <p:sldId id="385" r:id="rId25"/>
    <p:sldId id="386" r:id="rId26"/>
    <p:sldId id="387" r:id="rId27"/>
    <p:sldId id="389" r:id="rId28"/>
    <p:sldId id="529"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Tw Cen MT" panose="020B06020201040206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9"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6" clrIdx="3">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EE6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3" autoAdjust="0"/>
    <p:restoredTop sz="44877" autoAdjust="0"/>
  </p:normalViewPr>
  <p:slideViewPr>
    <p:cSldViewPr snapToGrid="0">
      <p:cViewPr varScale="1">
        <p:scale>
          <a:sx n="28" d="100"/>
          <a:sy n="28" d="100"/>
        </p:scale>
        <p:origin x="1856"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89" Type="http://customschemas.google.com/relationships/presentationmetadata" Target="metadata"/><Relationship Id="rId7" Type="http://schemas.openxmlformats.org/officeDocument/2006/relationships/slide" Target="slides/slide2.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90"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3.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11.fntdata"/><Relationship Id="rId9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aseline="0" dirty="0"/>
              <a:t>- introduce the first and third person singular forms of </a:t>
            </a:r>
            <a:r>
              <a:rPr lang="en-GB" i="1" baseline="0"/>
              <a:t>aller</a:t>
            </a:r>
            <a:endParaRPr lang="en-GB" i="1" baseline="0"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extLst>
      <p:ext uri="{BB962C8B-B14F-4D97-AF65-F5344CB8AC3E}">
        <p14:creationId xmlns:p14="http://schemas.microsoft.com/office/powerpoint/2010/main" val="382633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obscured)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103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241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First, teachers can elicit the French for the parts of </a:t>
            </a:r>
            <a:r>
              <a:rPr lang="en-GB" b="0" i="0" dirty="0" err="1"/>
              <a:t>aller</a:t>
            </a:r>
            <a:r>
              <a:rPr lang="en-GB" b="0" i="0" dirty="0"/>
              <a:t> that were taught and practised in the previous lesson, one by one.</a:t>
            </a:r>
            <a:br>
              <a:rPr lang="en-GB" b="0" i="0" dirty="0"/>
            </a:br>
            <a:r>
              <a:rPr lang="en-GB" b="0" i="0" dirty="0"/>
              <a:t>Then the ‘</a:t>
            </a:r>
            <a:r>
              <a:rPr lang="en-GB" b="0" i="0" dirty="0" err="1"/>
              <a:t>tu</a:t>
            </a:r>
            <a:r>
              <a:rPr lang="en-GB" b="0" i="0" dirty="0"/>
              <a:t>’ form of the verb ALLER is introduced.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051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obscured) plays on clicking individual numbers.</a:t>
            </a:r>
          </a:p>
          <a:p>
            <a:pPr marL="0"/>
            <a:endParaRPr lang="en-GB" b="0" dirty="0"/>
          </a:p>
          <a:p>
            <a:pPr marL="0"/>
            <a:r>
              <a:rPr lang="en-GB" b="1" dirty="0"/>
              <a:t>Transcript</a:t>
            </a:r>
          </a:p>
          <a:p>
            <a:pPr marL="0"/>
            <a:endParaRPr lang="en-GB" b="1" dirty="0"/>
          </a:p>
          <a:p>
            <a:pPr marL="0">
              <a:buAutoNum type="arabicPeriod"/>
            </a:pPr>
            <a:r>
              <a:rPr lang="en-GB" b="0" dirty="0"/>
              <a:t>[Tu]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[Tu] vas à Blois.</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Lyon.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[Tu] vas à Calais.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836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0" dirty="0"/>
          </a:p>
          <a:p>
            <a:pPr marL="0"/>
            <a:r>
              <a:rPr lang="en-GB" b="1" dirty="0"/>
              <a:t>Transcript</a:t>
            </a:r>
          </a:p>
          <a:p>
            <a:pPr marL="0"/>
            <a:endParaRPr lang="en-GB" b="1" dirty="0"/>
          </a:p>
          <a:p>
            <a:pPr marL="0">
              <a:buAutoNum type="arabicPeriod"/>
            </a:pPr>
            <a:r>
              <a:rPr lang="en-GB" b="0" dirty="0"/>
              <a:t>[</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Blois.</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Lyon.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Calais.</a:t>
            </a:r>
          </a:p>
          <a:p>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842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725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Partner</a:t>
            </a:r>
            <a:r>
              <a:rPr lang="en-GB" baseline="0" dirty="0"/>
              <a:t> A first asks Partner B ‘Je </a:t>
            </a:r>
            <a:r>
              <a:rPr lang="en-GB" baseline="0" dirty="0" err="1"/>
              <a:t>vais</a:t>
            </a:r>
            <a:r>
              <a:rPr lang="en-GB" baseline="0" dirty="0"/>
              <a:t> </a:t>
            </a:r>
            <a:r>
              <a:rPr lang="en-GB" baseline="0" dirty="0" err="1"/>
              <a:t>où</a:t>
            </a:r>
            <a:r>
              <a:rPr lang="en-GB" baseline="0" dirty="0"/>
              <a:t> ?’ to elicit the places where s/he is going. S/he then asks ‘</a:t>
            </a:r>
            <a:r>
              <a:rPr lang="en-GB" baseline="0" dirty="0" err="1"/>
              <a:t>Tu</a:t>
            </a:r>
            <a:r>
              <a:rPr lang="en-GB" baseline="0" dirty="0"/>
              <a:t> vas </a:t>
            </a:r>
            <a:r>
              <a:rPr lang="en-GB" baseline="0" dirty="0" err="1"/>
              <a:t>où</a:t>
            </a:r>
            <a:r>
              <a:rPr lang="en-GB" baseline="0" dirty="0"/>
              <a:t> ?’ to elicit the places where Partner B is going.</a:t>
            </a:r>
          </a:p>
          <a:p>
            <a:pPr marL="0" indent="0"/>
            <a:r>
              <a:rPr lang="en-GB" baseline="0" dirty="0"/>
              <a:t>Partner A fills in the correct details in English (answers follow on a subsequent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66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In response to Partner A’s questions, Partner</a:t>
            </a:r>
            <a:r>
              <a:rPr lang="en-GB" baseline="0" dirty="0"/>
              <a:t> B first tells Partner A the places where Partner A is going (</a:t>
            </a:r>
            <a:r>
              <a:rPr lang="en-GB" baseline="0" dirty="0" err="1"/>
              <a:t>Tu</a:t>
            </a:r>
            <a:r>
              <a:rPr lang="en-GB" baseline="0" dirty="0"/>
              <a:t> vas...).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S/he then tells Partner A the places where s/he is going (Je </a:t>
            </a:r>
            <a:r>
              <a:rPr lang="en-GB" baseline="0" dirty="0" err="1"/>
              <a:t>vais</a:t>
            </a:r>
            <a:r>
              <a:rPr lang="en-GB" baseline="0" dirty="0"/>
              <a:t>...). </a:t>
            </a:r>
          </a:p>
          <a:p>
            <a:pPr marL="0" indent="0"/>
            <a:r>
              <a:rPr lang="en-GB" baseline="0" dirty="0"/>
              <a:t>Partner B will be able to check what s/he should have said in the answers which follow on a subsequent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2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A should have written down.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2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B should have said.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1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Teacher note for 25 most frequent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Quizlet)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 and [é/</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ez</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Emphasise the two meanings for the short form, reminding students that French only has one form and does not have a direct equivalent of the grammar for ‘is + </a:t>
            </a:r>
            <a:r>
              <a:rPr kumimoji="0" lang="en-GB" sz="1200" b="1"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rtl="0">
              <a:lnSpc>
                <a:spcPct val="100000"/>
              </a:lnSpc>
              <a:spcBef>
                <a:spcPts val="0"/>
              </a:spcBef>
              <a:spcAft>
                <a:spcPts val="0"/>
              </a:spcAft>
              <a:buSzPts val="1400"/>
              <a:buNone/>
            </a:pPr>
            <a:endParaRPr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159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A second</a:t>
            </a:r>
            <a:r>
              <a:rPr lang="en-GB" baseline="0" dirty="0"/>
              <a:t> version of the task now follows, so that partners may swap roles.</a:t>
            </a:r>
          </a:p>
          <a:p>
            <a:pPr marL="0" indent="0"/>
            <a:r>
              <a:rPr lang="en-GB" dirty="0"/>
              <a:t>Partner</a:t>
            </a:r>
            <a:r>
              <a:rPr lang="en-GB" baseline="0" dirty="0"/>
              <a:t> B first asks Partner A ‘Je </a:t>
            </a:r>
            <a:r>
              <a:rPr lang="en-GB" baseline="0" dirty="0" err="1"/>
              <a:t>vais</a:t>
            </a:r>
            <a:r>
              <a:rPr lang="en-GB" baseline="0" dirty="0"/>
              <a:t> </a:t>
            </a:r>
            <a:r>
              <a:rPr lang="en-GB" baseline="0" dirty="0" err="1"/>
              <a:t>où</a:t>
            </a:r>
            <a:r>
              <a:rPr lang="en-GB" baseline="0" dirty="0"/>
              <a:t> ?’ to elicit the places where s/he is going. S/he then asks ‘</a:t>
            </a:r>
            <a:r>
              <a:rPr lang="en-GB" baseline="0" dirty="0" err="1"/>
              <a:t>Tu</a:t>
            </a:r>
            <a:r>
              <a:rPr lang="en-GB" baseline="0" dirty="0"/>
              <a:t> vas </a:t>
            </a:r>
            <a:r>
              <a:rPr lang="en-GB" baseline="0" dirty="0" err="1"/>
              <a:t>où</a:t>
            </a:r>
            <a:r>
              <a:rPr lang="en-GB" baseline="0" dirty="0"/>
              <a:t> ?’ to elicit the places where Partner A is going.</a:t>
            </a:r>
          </a:p>
          <a:p>
            <a:pPr marL="0" indent="0"/>
            <a:r>
              <a:rPr lang="en-GB" baseline="0" dirty="0"/>
              <a:t>Partner B fills in the correct details in English (answers follow on a subsequent slide).</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907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In response to Partner B’s questions, Partner</a:t>
            </a:r>
            <a:r>
              <a:rPr lang="en-GB" baseline="0" dirty="0"/>
              <a:t> A first tells Partner B the places where Partner B is going (</a:t>
            </a:r>
            <a:r>
              <a:rPr lang="en-GB" baseline="0" dirty="0" err="1"/>
              <a:t>Tu</a:t>
            </a:r>
            <a:r>
              <a:rPr lang="en-GB" baseline="0" dirty="0"/>
              <a:t> vas...).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S/he then tells Partner B the places where s/he is going (Je </a:t>
            </a:r>
            <a:r>
              <a:rPr lang="en-GB" baseline="0" dirty="0" err="1"/>
              <a:t>vais</a:t>
            </a:r>
            <a:r>
              <a:rPr lang="en-GB" baseline="0" dirty="0"/>
              <a:t>...). </a:t>
            </a:r>
          </a:p>
          <a:p>
            <a:pPr marL="0" indent="0"/>
            <a:r>
              <a:rPr lang="en-GB" baseline="0" dirty="0"/>
              <a:t>Partner A will be able to check what s/he should have said in the answers which follow on a subsequent slide.</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465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slide shows what Partner B should have written down.</a:t>
            </a:r>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705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slide shows what Partner A should have said.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92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This writing activity challenges</a:t>
            </a:r>
            <a:r>
              <a:rPr lang="en-GB" baseline="0" dirty="0"/>
              <a:t> students to write some of the things they have been practising in this lesson in French.</a:t>
            </a:r>
          </a:p>
          <a:p>
            <a:pPr marL="0" indent="0"/>
            <a:r>
              <a:rPr lang="en-GB" baseline="0" dirty="0"/>
              <a:t>It requires the appropriate form of the verb </a:t>
            </a:r>
            <a:r>
              <a:rPr lang="en-GB" i="1" baseline="0" dirty="0" err="1"/>
              <a:t>aller</a:t>
            </a:r>
            <a:r>
              <a:rPr lang="en-GB" i="0" baseline="0" dirty="0"/>
              <a:t> and the correct form of the preposition </a:t>
            </a:r>
            <a:r>
              <a:rPr lang="en-GB" sz="1200" b="0" i="1" dirty="0">
                <a:solidFill>
                  <a:schemeClr val="accent5">
                    <a:lumMod val="50000"/>
                  </a:schemeClr>
                </a:solidFill>
                <a:latin typeface="Century Gothic" panose="020B0502020202020204" pitchFamily="34" charset="0"/>
              </a:rPr>
              <a:t>à</a:t>
            </a:r>
            <a:r>
              <a:rPr lang="en-GB" sz="1200" b="1" dirty="0">
                <a:solidFill>
                  <a:schemeClr val="accent5">
                    <a:lumMod val="50000"/>
                  </a:schemeClr>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with</a:t>
            </a:r>
            <a:r>
              <a:rPr lang="en-GB" sz="1200" b="0" baseline="0" dirty="0">
                <a:solidFill>
                  <a:schemeClr val="accent5">
                    <a:lumMod val="50000"/>
                  </a:schemeClr>
                </a:solidFill>
                <a:latin typeface="Century Gothic" panose="020B0502020202020204" pitchFamily="34" charset="0"/>
              </a:rPr>
              <a:t> the definite article.</a:t>
            </a:r>
          </a:p>
          <a:p>
            <a:pPr marL="0" indent="0"/>
            <a:r>
              <a:rPr lang="en-GB" sz="1200" b="0" baseline="0" dirty="0">
                <a:solidFill>
                  <a:schemeClr val="accent5">
                    <a:lumMod val="50000"/>
                  </a:schemeClr>
                </a:solidFill>
                <a:latin typeface="Century Gothic" panose="020B0502020202020204" pitchFamily="34" charset="0"/>
              </a:rPr>
              <a:t>The answers are animated and appear upon successive mouse clicks.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5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34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256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09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375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057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Teacher to emphasise that </a:t>
            </a:r>
            <a:r>
              <a:rPr lang="en-GB" i="1" dirty="0" err="1"/>
              <a:t>aller</a:t>
            </a:r>
            <a:r>
              <a:rPr lang="en-GB" i="0" dirty="0"/>
              <a:t> is highly irregular. Ask students what other irregular verbs they know, which do not follow regular conjugation patterns.</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45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N.B. The use of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meaning ‘to’ was introduced in 1.2.3.</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Check students’ knowledge of the word.</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073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661371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44725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65035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3433137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23920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993285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194668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6528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68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61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637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440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4092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870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9522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81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5592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582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07425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396976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audio" Target="../media/audio10.wav"/><Relationship Id="rId11" Type="http://schemas.openxmlformats.org/officeDocument/2006/relationships/image" Target="../media/image5.png"/><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5.png"/><Relationship Id="rId7" Type="http://schemas.openxmlformats.org/officeDocument/2006/relationships/audio" Target="../media/audio18.wav"/><Relationship Id="rId12"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audio" Target="../media/audio26.wav"/><Relationship Id="rId11" Type="http://schemas.openxmlformats.org/officeDocument/2006/relationships/image" Target="../media/image5.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1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5.png"/><Relationship Id="rId7" Type="http://schemas.openxmlformats.org/officeDocument/2006/relationships/audio" Target="../media/audio34.wav"/><Relationship Id="rId12"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4400" b="1" dirty="0">
                <a:solidFill>
                  <a:srgbClr val="FFFFFF"/>
                </a:solidFill>
              </a:rPr>
              <a:t>Grammar</a:t>
            </a:r>
            <a:br>
              <a:rPr lang="en-GB" sz="3600" b="1" dirty="0">
                <a:solidFill>
                  <a:srgbClr val="FFFFFF"/>
                </a:solidFill>
              </a:rPr>
            </a:br>
            <a:endParaRPr sz="3600" dirty="0"/>
          </a:p>
        </p:txBody>
      </p:sp>
      <p:sp>
        <p:nvSpPr>
          <p:cNvPr id="135" name="Google Shape;135;p1"/>
          <p:cNvSpPr txBox="1">
            <a:spLocks noGrp="1"/>
          </p:cNvSpPr>
          <p:nvPr>
            <p:ph type="subTitle" idx="1"/>
          </p:nvPr>
        </p:nvSpPr>
        <p:spPr>
          <a:xfrm>
            <a:off x="266770" y="2542937"/>
            <a:ext cx="5441266" cy="125852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r>
              <a:rPr lang="en-GB" dirty="0">
                <a:solidFill>
                  <a:srgbClr val="FFFFFF"/>
                </a:solidFill>
              </a:rPr>
              <a:t>Singular forms of ALLER (</a:t>
            </a:r>
            <a:r>
              <a:rPr lang="en-GB" i="1" dirty="0">
                <a:solidFill>
                  <a:srgbClr val="FFFFFF"/>
                </a:solidFill>
              </a:rPr>
              <a:t>je, </a:t>
            </a:r>
            <a:r>
              <a:rPr lang="en-GB" i="1" dirty="0" err="1">
                <a:solidFill>
                  <a:srgbClr val="FFFFFF"/>
                </a:solidFill>
              </a:rPr>
              <a:t>il</a:t>
            </a:r>
            <a:r>
              <a:rPr lang="en-GB" i="1" dirty="0">
                <a:solidFill>
                  <a:srgbClr val="FFFFFF"/>
                </a:solidFill>
              </a:rPr>
              <a:t>/</a:t>
            </a:r>
            <a:r>
              <a:rPr lang="en-GB" i="1" dirty="0" err="1">
                <a:solidFill>
                  <a:srgbClr val="FFFFFF"/>
                </a:solidFill>
              </a:rPr>
              <a:t>elle</a:t>
            </a:r>
            <a:r>
              <a:rPr lang="en-GB" dirty="0">
                <a:solidFill>
                  <a:srgbClr val="FFFFFF"/>
                </a:solidFill>
              </a:rPr>
              <a:t>)</a:t>
            </a:r>
          </a:p>
          <a:p>
            <a:pPr marL="0" lvl="0" indent="0" algn="l" rtl="0">
              <a:lnSpc>
                <a:spcPct val="80000"/>
              </a:lnSpc>
              <a:spcBef>
                <a:spcPts val="0"/>
              </a:spcBef>
              <a:spcAft>
                <a:spcPts val="0"/>
              </a:spcAft>
              <a:buClr>
                <a:srgbClr val="FFFFFF"/>
              </a:buClr>
              <a:buSzPts val="2400"/>
              <a:buNone/>
            </a:pP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66807" y="4946214"/>
            <a:ext cx="5784900" cy="999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Y7 French</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2.2 - Week </a:t>
            </a:r>
            <a:r>
              <a:rPr lang="en-GB" sz="2000" dirty="0">
                <a:solidFill>
                  <a:srgbClr val="FFFFFF"/>
                </a:solidFill>
                <a:latin typeface="Century Gothic"/>
                <a:ea typeface="Century Gothic"/>
                <a:cs typeface="Century Gothic"/>
                <a:sym typeface="Century Gothic"/>
              </a:rPr>
              <a:t>1</a:t>
            </a:r>
            <a:endParaRPr dirty="0"/>
          </a:p>
        </p:txBody>
      </p:sp>
      <p:sp>
        <p:nvSpPr>
          <p:cNvPr id="137" name="Google Shape;137;p1"/>
          <p:cNvSpPr txBox="1"/>
          <p:nvPr/>
        </p:nvSpPr>
        <p:spPr>
          <a:xfrm>
            <a:off x="266770" y="5801705"/>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Stephen Owen / Natalie Finlayson / Rachel Hawkes</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139" name="Google Shape;139;p1"/>
          <p:cNvSpPr txBox="1"/>
          <p:nvPr/>
        </p:nvSpPr>
        <p:spPr>
          <a:xfrm>
            <a:off x="266770" y="6152230"/>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30/03/20</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728948342"/>
              </p:ext>
            </p:extLst>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 [beep]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2447486105"/>
              </p:ext>
            </p:extLst>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ED1AA4AD-672F-1B4B-A9BD-EF9CBD4E29BD}"/>
              </a:ext>
            </a:extLst>
          </p:cNvPr>
          <p:cNvSpPr>
            <a:spLocks noGrp="1"/>
          </p:cNvSpPr>
          <p:nvPr>
            <p:ph type="title"/>
          </p:nvPr>
        </p:nvSpPr>
        <p:spPr>
          <a:xfrm>
            <a:off x="54011" y="296864"/>
            <a:ext cx="4637910" cy="687512"/>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elle</a:t>
            </a:r>
            <a:r>
              <a:rPr lang="en-GB" sz="3200" b="1" dirty="0">
                <a:solidFill>
                  <a:srgbClr val="FFFFFF"/>
                </a:solidFill>
              </a:rPr>
              <a:t>) </a:t>
            </a:r>
            <a:endParaRPr lang="en-US" sz="3200" dirty="0"/>
          </a:p>
        </p:txBody>
      </p:sp>
    </p:spTree>
    <p:extLst>
      <p:ext uri="{BB962C8B-B14F-4D97-AF65-F5344CB8AC3E}">
        <p14:creationId xmlns:p14="http://schemas.microsoft.com/office/powerpoint/2010/main" val="349854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Elle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Elle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Je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Elle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Elle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Je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1193260" y="3227460"/>
            <a:ext cx="3061534"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Trouville. </a:t>
            </a:r>
            <a:endParaRPr lang="en-GB" sz="2000" kern="1200" dirty="0"/>
          </a:p>
        </p:txBody>
      </p:sp>
      <p:sp>
        <p:nvSpPr>
          <p:cNvPr id="99" name="TextBox 98">
            <a:extLst>
              <a:ext uri="{FF2B5EF4-FFF2-40B4-BE49-F238E27FC236}">
                <a16:creationId xmlns:a16="http://schemas.microsoft.com/office/drawing/2014/main" id="{FFB67F86-03D4-4C5F-AF62-A690FF4AD321}"/>
              </a:ext>
            </a:extLst>
          </p:cNvPr>
          <p:cNvSpPr txBox="1"/>
          <p:nvPr/>
        </p:nvSpPr>
        <p:spPr>
          <a:xfrm>
            <a:off x="1193260" y="5557463"/>
            <a:ext cx="306083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Nancy.</a:t>
            </a:r>
            <a:endParaRPr lang="en-GB" sz="2000" kern="1200" dirty="0"/>
          </a:p>
        </p:txBody>
      </p:sp>
      <p:sp>
        <p:nvSpPr>
          <p:cNvPr id="100" name="TextBox 99">
            <a:extLst>
              <a:ext uri="{FF2B5EF4-FFF2-40B4-BE49-F238E27FC236}">
                <a16:creationId xmlns:a16="http://schemas.microsoft.com/office/drawing/2014/main" id="{96B92CD1-FA91-4988-98C5-F5462FD7B5B4}"/>
              </a:ext>
            </a:extLst>
          </p:cNvPr>
          <p:cNvSpPr txBox="1"/>
          <p:nvPr/>
        </p:nvSpPr>
        <p:spPr>
          <a:xfrm>
            <a:off x="1193260" y="4780796"/>
            <a:ext cx="297701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Pau.</a:t>
            </a:r>
            <a:endParaRPr lang="en-GB" sz="2000" kern="1200" dirty="0"/>
          </a:p>
        </p:txBody>
      </p:sp>
      <p:sp>
        <p:nvSpPr>
          <p:cNvPr id="101" name="TextBox 100">
            <a:extLst>
              <a:ext uri="{FF2B5EF4-FFF2-40B4-BE49-F238E27FC236}">
                <a16:creationId xmlns:a16="http://schemas.microsoft.com/office/drawing/2014/main" id="{D9BD8B6B-0CBC-48CA-AC87-BFA5BC174B15}"/>
              </a:ext>
            </a:extLst>
          </p:cNvPr>
          <p:cNvSpPr txBox="1"/>
          <p:nvPr/>
        </p:nvSpPr>
        <p:spPr>
          <a:xfrm>
            <a:off x="1193260" y="4004128"/>
            <a:ext cx="3671632" cy="707886"/>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Grenoble. </a:t>
            </a:r>
            <a:endParaRPr lang="en-GB" sz="2000" kern="1200" dirty="0"/>
          </a:p>
          <a:p>
            <a:pPr lvl="0">
              <a:buClrTx/>
              <a:defRPr/>
            </a:pPr>
            <a:endParaRPr lang="en-GB" sz="2000" kern="1200" dirty="0"/>
          </a:p>
        </p:txBody>
      </p:sp>
      <p:sp>
        <p:nvSpPr>
          <p:cNvPr id="106" name="TextBox 105">
            <a:extLst>
              <a:ext uri="{FF2B5EF4-FFF2-40B4-BE49-F238E27FC236}">
                <a16:creationId xmlns:a16="http://schemas.microsoft.com/office/drawing/2014/main" id="{4B91BC87-6812-48E0-B0EC-83E5056E8D51}"/>
              </a:ext>
            </a:extLst>
          </p:cNvPr>
          <p:cNvSpPr txBox="1"/>
          <p:nvPr/>
        </p:nvSpPr>
        <p:spPr>
          <a:xfrm>
            <a:off x="7003915" y="3227460"/>
            <a:ext cx="3102105"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Strasbourg.</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087735" y="5557463"/>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Dijon.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003915" y="4780796"/>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Nantes.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003915" y="4004128"/>
            <a:ext cx="3712203"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Lille.</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2189" y="3161243"/>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3558" y="3953309"/>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3802" y="4710349"/>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1989" y="5496184"/>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3186426"/>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3968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3781" y="4710349"/>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5496184"/>
            <a:ext cx="498794" cy="519576"/>
          </a:xfrm>
          <a:prstGeom prst="rect">
            <a:avLst/>
          </a:prstGeom>
        </p:spPr>
      </p:pic>
      <p:sp>
        <p:nvSpPr>
          <p:cNvPr id="2" name="Title 1">
            <a:extLst>
              <a:ext uri="{FF2B5EF4-FFF2-40B4-BE49-F238E27FC236}">
                <a16:creationId xmlns:a16="http://schemas.microsoft.com/office/drawing/2014/main" id="{FA92C549-E35A-F142-A3CC-8CBC9B3C3E5A}"/>
              </a:ext>
            </a:extLst>
          </p:cNvPr>
          <p:cNvSpPr>
            <a:spLocks noGrp="1"/>
          </p:cNvSpPr>
          <p:nvPr>
            <p:ph type="title"/>
          </p:nvPr>
        </p:nvSpPr>
        <p:spPr>
          <a:xfrm>
            <a:off x="3508" y="253823"/>
            <a:ext cx="6267700" cy="828395"/>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elle</a:t>
            </a:r>
            <a:r>
              <a:rPr lang="en-GB" sz="3200" b="1" dirty="0">
                <a:solidFill>
                  <a:srgbClr val="FFFFFF"/>
                </a:solidFill>
              </a:rPr>
              <a:t>, </a:t>
            </a:r>
            <a:r>
              <a:rPr lang="en-GB" sz="3200" b="1" dirty="0" err="1">
                <a:solidFill>
                  <a:srgbClr val="FFFFFF"/>
                </a:solidFill>
              </a:rPr>
              <a:t>réponses</a:t>
            </a:r>
            <a:r>
              <a:rPr lang="en-GB" sz="3200" b="1" dirty="0">
                <a:solidFill>
                  <a:srgbClr val="FFFFFF"/>
                </a:solidFill>
              </a:rPr>
              <a:t>) </a:t>
            </a:r>
            <a:endParaRPr lang="en-US" sz="3200" dirty="0"/>
          </a:p>
        </p:txBody>
      </p:sp>
    </p:spTree>
    <p:extLst>
      <p:ext uri="{BB962C8B-B14F-4D97-AF65-F5344CB8AC3E}">
        <p14:creationId xmlns:p14="http://schemas.microsoft.com/office/powerpoint/2010/main" val="31357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Rectangle 3">
            <a:extLst>
              <a:ext uri="{FF2B5EF4-FFF2-40B4-BE49-F238E27FC236}">
                <a16:creationId xmlns:a16="http://schemas.microsoft.com/office/drawing/2014/main" id="{8132F48A-915B-4E31-8C93-5D8BB29C529D}"/>
              </a:ext>
            </a:extLst>
          </p:cNvPr>
          <p:cNvSpPr/>
          <p:nvPr/>
        </p:nvSpPr>
        <p:spPr>
          <a:xfrm>
            <a:off x="574556" y="1223821"/>
            <a:ext cx="114040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the verb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829ABE20-583E-4FFA-A34C-A512B8D2D5E2}"/>
              </a:ext>
            </a:extLst>
          </p:cNvPr>
          <p:cNvSpPr txBox="1"/>
          <p:nvPr/>
        </p:nvSpPr>
        <p:spPr>
          <a:xfrm>
            <a:off x="1662022" y="1696711"/>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5083774" y="1871839"/>
            <a:ext cx="64428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132347" y="3642611"/>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008679" y="4908813"/>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5087426" y="3879488"/>
            <a:ext cx="696996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0" name="Rectangle 9">
            <a:extLst>
              <a:ext uri="{FF2B5EF4-FFF2-40B4-BE49-F238E27FC236}">
                <a16:creationId xmlns:a16="http://schemas.microsoft.com/office/drawing/2014/main" id="{618442BA-8AE7-4F81-8308-5BDF92A8A587}"/>
              </a:ext>
            </a:extLst>
          </p:cNvPr>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2137134" y="2668362"/>
            <a:ext cx="2946640" cy="1107996"/>
          </a:xfrm>
          <a:prstGeom prst="rect">
            <a:avLst/>
          </a:prstGeom>
          <a:noFill/>
        </p:spPr>
        <p:txBody>
          <a:bodyPr wrap="square" rtlCol="0">
            <a:spAutoFit/>
          </a:bodyPr>
          <a:lstStyle/>
          <a:p>
            <a:r>
              <a:rPr lang="en-GB" sz="6600" b="1" dirty="0" err="1">
                <a:solidFill>
                  <a:srgbClr val="FA6500"/>
                </a:solidFill>
                <a:latin typeface="Century Gothic" panose="020B0502020202020204" pitchFamily="34" charset="0"/>
              </a:rPr>
              <a:t>tu</a:t>
            </a:r>
            <a:r>
              <a:rPr lang="en-GB" sz="6600" b="1" dirty="0">
                <a:solidFill>
                  <a:srgbClr val="FA6500"/>
                </a:solidFill>
                <a:latin typeface="Century Gothic" panose="020B0502020202020204" pitchFamily="34" charset="0"/>
              </a:rPr>
              <a:t> vas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5008679" y="2922075"/>
            <a:ext cx="673061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kern="1200" dirty="0">
                <a:solidFill>
                  <a:srgbClr val="FA6500"/>
                </a:solidFill>
                <a:latin typeface="Century Gothic" panose="020B0502020202020204" pitchFamily="34" charset="0"/>
                <a:ea typeface="+mn-ea"/>
                <a:cs typeface="+mn-cs"/>
              </a:rPr>
              <a:t>you </a:t>
            </a:r>
            <a:r>
              <a:rPr kumimoji="0" lang="en-GB" sz="44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go / </a:t>
            </a:r>
            <a:r>
              <a:rPr lang="en-GB" sz="4400" kern="1200" dirty="0">
                <a:solidFill>
                  <a:srgbClr val="FA6500"/>
                </a:solidFill>
                <a:latin typeface="Century Gothic" panose="020B0502020202020204" pitchFamily="34" charset="0"/>
                <a:ea typeface="+mn-ea"/>
                <a:cs typeface="+mn-cs"/>
              </a:rPr>
              <a:t>y</a:t>
            </a:r>
            <a:r>
              <a:rPr kumimoji="0" lang="en-GB" sz="44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ou</a:t>
            </a:r>
            <a:r>
              <a:rPr kumimoji="0" lang="en-GB" sz="4400" b="0" i="0" u="none" strike="noStrike" kern="1200" cap="none" spc="0" normalizeH="0" noProof="0" dirty="0">
                <a:ln>
                  <a:noFill/>
                </a:ln>
                <a:solidFill>
                  <a:srgbClr val="FA6500"/>
                </a:solidFill>
                <a:effectLst/>
                <a:uLnTx/>
                <a:uFillTx/>
                <a:latin typeface="Century Gothic" panose="020B0502020202020204" pitchFamily="34" charset="0"/>
                <a:ea typeface="+mn-ea"/>
                <a:cs typeface="+mn-cs"/>
              </a:rPr>
              <a:t> are </a:t>
            </a:r>
            <a:r>
              <a:rPr kumimoji="0" lang="en-GB" sz="44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going</a:t>
            </a:r>
          </a:p>
        </p:txBody>
      </p:sp>
      <p:sp>
        <p:nvSpPr>
          <p:cNvPr id="13" name="Rounded Rectangle 46">
            <a:extLst>
              <a:ext uri="{FF2B5EF4-FFF2-40B4-BE49-F238E27FC236}">
                <a16:creationId xmlns:a16="http://schemas.microsoft.com/office/drawing/2014/main" id="{CBE14D19-A974-4F42-B0C5-30CC11627200}"/>
              </a:ext>
            </a:extLst>
          </p:cNvPr>
          <p:cNvSpPr/>
          <p:nvPr/>
        </p:nvSpPr>
        <p:spPr>
          <a:xfrm>
            <a:off x="9076766" y="177535"/>
            <a:ext cx="2864692"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4" name="Title 13">
            <a:extLst>
              <a:ext uri="{FF2B5EF4-FFF2-40B4-BE49-F238E27FC236}">
                <a16:creationId xmlns:a16="http://schemas.microsoft.com/office/drawing/2014/main" id="{295C5FC3-F6DB-924B-B6DF-FCA77AB3116B}"/>
              </a:ext>
            </a:extLst>
          </p:cNvPr>
          <p:cNvSpPr>
            <a:spLocks noGrp="1"/>
          </p:cNvSpPr>
          <p:nvPr>
            <p:ph type="title"/>
          </p:nvPr>
        </p:nvSpPr>
        <p:spPr>
          <a:xfrm>
            <a:off x="271099" y="272695"/>
            <a:ext cx="5185321" cy="833758"/>
          </a:xfrm>
        </p:spPr>
        <p:txBody>
          <a:bodyPr>
            <a:normAutofit/>
          </a:bodyPr>
          <a:lstStyle/>
          <a:p>
            <a:r>
              <a:rPr lang="en-GB" sz="3600" b="1" kern="0" dirty="0">
                <a:solidFill>
                  <a:srgbClr val="FFFFFF"/>
                </a:solidFill>
                <a:latin typeface="Century Gothic"/>
                <a:sym typeface="Century Gothic"/>
              </a:rPr>
              <a:t>The verb ‘</a:t>
            </a:r>
            <a:r>
              <a:rPr lang="en-GB" sz="3600" b="1" kern="0" dirty="0" err="1">
                <a:solidFill>
                  <a:srgbClr val="FFFFFF"/>
                </a:solidFill>
                <a:latin typeface="Century Gothic"/>
                <a:sym typeface="Century Gothic"/>
              </a:rPr>
              <a:t>aller</a:t>
            </a:r>
            <a:r>
              <a:rPr lang="en-GB" sz="3600" b="1" kern="0" dirty="0">
                <a:solidFill>
                  <a:srgbClr val="FFFFFF"/>
                </a:solidFill>
                <a:latin typeface="Century Gothic"/>
                <a:sym typeface="Century Gothic"/>
              </a:rPr>
              <a:t>’ – to go</a:t>
            </a:r>
            <a:endParaRPr lang="en-US" sz="3600" dirty="0"/>
          </a:p>
        </p:txBody>
      </p:sp>
    </p:spTree>
    <p:extLst>
      <p:ext uri="{BB962C8B-B14F-4D97-AF65-F5344CB8AC3E}">
        <p14:creationId xmlns:p14="http://schemas.microsoft.com/office/powerpoint/2010/main" val="26190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45" presetClass="entr"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anim calcmode="lin" valueType="num">
                                      <p:cBhvr>
                                        <p:cTn id="27" dur="2000" fill="hold"/>
                                        <p:tgtEl>
                                          <p:spTgt spid="11"/>
                                        </p:tgtEl>
                                        <p:attrNameLst>
                                          <p:attrName>ppt_w</p:attrName>
                                        </p:attrNameLst>
                                      </p:cBhvr>
                                      <p:tavLst>
                                        <p:tav tm="0" fmla="#ppt_w*sin(2.5*pi*$)">
                                          <p:val>
                                            <p:fltVal val="0"/>
                                          </p:val>
                                        </p:tav>
                                        <p:tav tm="100000">
                                          <p:val>
                                            <p:fltVal val="1"/>
                                          </p:val>
                                        </p:tav>
                                      </p:tavLst>
                                    </p:anim>
                                    <p:anim calcmode="lin" valueType="num">
                                      <p:cBhvr>
                                        <p:cTn id="2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1" grpId="0"/>
      <p:bldP spid="11" grpId="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b="1" dirty="0">
                <a:solidFill>
                  <a:schemeClr val="accent5">
                    <a:lumMod val="50000"/>
                  </a:schemeClr>
                </a:solidFill>
                <a:latin typeface="Century Gothic" panose="020B0502020202020204" pitchFamily="34" charset="0"/>
              </a:rPr>
              <a:t>Je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4205820222"/>
              </p:ext>
            </p:extLst>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is à Poitiers (liaison).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beep] vais à Bordeaux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Rouen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365728330"/>
              </p:ext>
            </p:extLst>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s à Lyon (liaison).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is à Deauville (liaison).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s à Calais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DC4BB981-47E2-EB47-ACAA-F23871E38BF6}"/>
              </a:ext>
            </a:extLst>
          </p:cNvPr>
          <p:cNvSpPr>
            <a:spLocks noGrp="1"/>
          </p:cNvSpPr>
          <p:nvPr>
            <p:ph type="title"/>
          </p:nvPr>
        </p:nvSpPr>
        <p:spPr>
          <a:xfrm>
            <a:off x="54011" y="296865"/>
            <a:ext cx="4158225" cy="750294"/>
          </a:xfrm>
        </p:spPr>
        <p:txBody>
          <a:bodyPr>
            <a:normAutofit/>
          </a:bodyPr>
          <a:lstStyle/>
          <a:p>
            <a:r>
              <a:rPr lang="en-GB" sz="3400" b="1" kern="0" dirty="0">
                <a:solidFill>
                  <a:srgbClr val="FFFFFF"/>
                </a:solidFill>
                <a:latin typeface="Century Gothic"/>
                <a:sym typeface="Century Gothic"/>
              </a:rPr>
              <a:t>Qui </a:t>
            </a:r>
            <a:r>
              <a:rPr lang="en-GB" sz="3400" b="1" kern="0" dirty="0" err="1">
                <a:solidFill>
                  <a:srgbClr val="FFFFFF"/>
                </a:solidFill>
                <a:latin typeface="Century Gothic"/>
                <a:sym typeface="Century Gothic"/>
              </a:rPr>
              <a:t>va</a:t>
            </a:r>
            <a:r>
              <a:rPr lang="en-GB" sz="3400" b="1" kern="0" dirty="0">
                <a:solidFill>
                  <a:srgbClr val="FFFFFF"/>
                </a:solidFill>
                <a:latin typeface="Century Gothic"/>
                <a:sym typeface="Century Gothic"/>
              </a:rPr>
              <a:t> </a:t>
            </a:r>
            <a:r>
              <a:rPr lang="en-GB" sz="3400" b="1" kern="0" dirty="0" err="1">
                <a:solidFill>
                  <a:srgbClr val="FFFFFF"/>
                </a:solidFill>
                <a:latin typeface="Century Gothic"/>
                <a:sym typeface="Century Gothic"/>
              </a:rPr>
              <a:t>où</a:t>
            </a:r>
            <a:r>
              <a:rPr lang="en-GB" sz="3400" b="1" kern="0" dirty="0">
                <a:solidFill>
                  <a:srgbClr val="FFFFFF"/>
                </a:solidFill>
                <a:latin typeface="Century Gothic"/>
                <a:sym typeface="Century Gothic"/>
              </a:rPr>
              <a:t> </a:t>
            </a:r>
            <a:r>
              <a:rPr lang="en-GB" sz="3400" b="1" dirty="0">
                <a:solidFill>
                  <a:srgbClr val="FFFFFF"/>
                </a:solidFill>
              </a:rPr>
              <a:t>? (</a:t>
            </a:r>
            <a:r>
              <a:rPr lang="en-GB" sz="3400" b="1" dirty="0" err="1">
                <a:solidFill>
                  <a:srgbClr val="FFFFFF"/>
                </a:solidFill>
              </a:rPr>
              <a:t>je</a:t>
            </a:r>
            <a:r>
              <a:rPr lang="en-GB" sz="3400" b="1" dirty="0">
                <a:solidFill>
                  <a:srgbClr val="FFFFFF"/>
                </a:solidFill>
              </a:rPr>
              <a:t>/</a:t>
            </a:r>
            <a:r>
              <a:rPr lang="en-GB" sz="3400" b="1" dirty="0" err="1">
                <a:solidFill>
                  <a:srgbClr val="FFFFFF"/>
                </a:solidFill>
              </a:rPr>
              <a:t>tu</a:t>
            </a:r>
            <a:r>
              <a:rPr lang="en-GB" sz="3400" b="1" dirty="0">
                <a:solidFill>
                  <a:srgbClr val="FFFFFF"/>
                </a:solidFill>
              </a:rPr>
              <a:t>)</a:t>
            </a:r>
            <a:r>
              <a:rPr lang="en-GB" sz="3400" b="1" kern="0" dirty="0">
                <a:solidFill>
                  <a:srgbClr val="FFFFFF"/>
                </a:solidFill>
                <a:latin typeface="Century Gothic"/>
                <a:sym typeface="Century Gothic"/>
              </a:rPr>
              <a:t> </a:t>
            </a:r>
            <a:endParaRPr lang="en-US" sz="3400" dirty="0"/>
          </a:p>
        </p:txBody>
      </p:sp>
    </p:spTree>
    <p:extLst>
      <p:ext uri="{BB962C8B-B14F-4D97-AF65-F5344CB8AC3E}">
        <p14:creationId xmlns:p14="http://schemas.microsoft.com/office/powerpoint/2010/main" val="3291134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b="1" dirty="0">
                <a:solidFill>
                  <a:schemeClr val="accent5">
                    <a:lumMod val="50000"/>
                  </a:schemeClr>
                </a:solidFill>
                <a:latin typeface="Century Gothic" panose="020B0502020202020204" pitchFamily="34" charset="0"/>
              </a:rPr>
              <a:t>Je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tu vas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je vais à Poitiers (liaison).wav"/>
            </a:hlinkClick>
            <a:extLst>
              <a:ext uri="{FF2B5EF4-FFF2-40B4-BE49-F238E27FC236}">
                <a16:creationId xmlns:a16="http://schemas.microsoft.com/office/drawing/2014/main" id="{89A4D9CF-17A8-412C-98C2-998446E963EB}"/>
              </a:ext>
            </a:extLst>
          </p:cNvPr>
          <p:cNvSpPr/>
          <p:nvPr/>
        </p:nvSpPr>
        <p:spPr>
          <a:xfrm>
            <a:off x="414247"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Bordeaux (liaison).wav"/>
            </a:hlinkClick>
            <a:extLst>
              <a:ext uri="{FF2B5EF4-FFF2-40B4-BE49-F238E27FC236}">
                <a16:creationId xmlns:a16="http://schemas.microsoft.com/office/drawing/2014/main" id="{5401D5C7-7DCA-461C-A233-1693EA8DB4B1}"/>
              </a:ext>
            </a:extLst>
          </p:cNvPr>
          <p:cNvSpPr/>
          <p:nvPr/>
        </p:nvSpPr>
        <p:spPr>
          <a:xfrm>
            <a:off x="414247"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Rouen (liaison).wav"/>
            </a:hlinkClick>
            <a:extLst>
              <a:ext uri="{FF2B5EF4-FFF2-40B4-BE49-F238E27FC236}">
                <a16:creationId xmlns:a16="http://schemas.microsoft.com/office/drawing/2014/main" id="{C2B0FB71-EA22-468B-897B-95910F9E89D2}"/>
              </a:ext>
            </a:extLst>
          </p:cNvPr>
          <p:cNvSpPr/>
          <p:nvPr/>
        </p:nvSpPr>
        <p:spPr>
          <a:xfrm>
            <a:off x="414247"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tu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tu vas à Lyon (liaison).wav"/>
            </a:hlinkClick>
            <a:extLst>
              <a:ext uri="{FF2B5EF4-FFF2-40B4-BE49-F238E27FC236}">
                <a16:creationId xmlns:a16="http://schemas.microsoft.com/office/drawing/2014/main" id="{7FA936DE-0B73-4B20-A6AC-6211E1413943}"/>
              </a:ext>
            </a:extLst>
          </p:cNvPr>
          <p:cNvSpPr/>
          <p:nvPr/>
        </p:nvSpPr>
        <p:spPr>
          <a:xfrm>
            <a:off x="6271208"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je vais à Deauville (liaison).wav"/>
            </a:hlinkClick>
            <a:extLst>
              <a:ext uri="{FF2B5EF4-FFF2-40B4-BE49-F238E27FC236}">
                <a16:creationId xmlns:a16="http://schemas.microsoft.com/office/drawing/2014/main" id="{0FEA9B2C-907B-4472-ACF7-ECEA9EF756C0}"/>
              </a:ext>
            </a:extLst>
          </p:cNvPr>
          <p:cNvSpPr/>
          <p:nvPr/>
        </p:nvSpPr>
        <p:spPr>
          <a:xfrm>
            <a:off x="6271208"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tu vas à Calais (liaison).wav"/>
            </a:hlinkClick>
            <a:extLst>
              <a:ext uri="{FF2B5EF4-FFF2-40B4-BE49-F238E27FC236}">
                <a16:creationId xmlns:a16="http://schemas.microsoft.com/office/drawing/2014/main" id="{42C765AD-97C2-4B90-9620-876BBE9D26E8}"/>
              </a:ext>
            </a:extLst>
          </p:cNvPr>
          <p:cNvSpPr/>
          <p:nvPr/>
        </p:nvSpPr>
        <p:spPr>
          <a:xfrm>
            <a:off x="6268331"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16" name="TextBox 15">
            <a:extLst>
              <a:ext uri="{FF2B5EF4-FFF2-40B4-BE49-F238E27FC236}">
                <a16:creationId xmlns:a16="http://schemas.microsoft.com/office/drawing/2014/main" id="{86EBECCD-2412-4110-8EBC-15B85FE5BC4A}"/>
              </a:ext>
            </a:extLst>
          </p:cNvPr>
          <p:cNvSpPr txBox="1"/>
          <p:nvPr/>
        </p:nvSpPr>
        <p:spPr>
          <a:xfrm>
            <a:off x="1151707" y="3214060"/>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1D7F82AB-E473-4BE2-B034-82F0FA3C7826}"/>
              </a:ext>
            </a:extLst>
          </p:cNvPr>
          <p:cNvSpPr txBox="1"/>
          <p:nvPr/>
        </p:nvSpPr>
        <p:spPr>
          <a:xfrm>
            <a:off x="1151707" y="3993474"/>
            <a:ext cx="2817966"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8" name="TextBox 17">
            <a:extLst>
              <a:ext uri="{FF2B5EF4-FFF2-40B4-BE49-F238E27FC236}">
                <a16:creationId xmlns:a16="http://schemas.microsoft.com/office/drawing/2014/main" id="{4B12EB80-1F0E-40EB-9093-87AECE144988}"/>
              </a:ext>
            </a:extLst>
          </p:cNvPr>
          <p:cNvSpPr txBox="1"/>
          <p:nvPr/>
        </p:nvSpPr>
        <p:spPr>
          <a:xfrm>
            <a:off x="1151706" y="4772888"/>
            <a:ext cx="2682020"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Bordeaux.</a:t>
            </a:r>
            <a:endParaRPr lang="en-GB" sz="2000" kern="1200" dirty="0"/>
          </a:p>
        </p:txBody>
      </p:sp>
      <p:sp>
        <p:nvSpPr>
          <p:cNvPr id="19" name="TextBox 18">
            <a:extLst>
              <a:ext uri="{FF2B5EF4-FFF2-40B4-BE49-F238E27FC236}">
                <a16:creationId xmlns:a16="http://schemas.microsoft.com/office/drawing/2014/main" id="{0A112F4C-E47C-4A89-9804-AE7DD36AD004}"/>
              </a:ext>
            </a:extLst>
          </p:cNvPr>
          <p:cNvSpPr txBox="1"/>
          <p:nvPr/>
        </p:nvSpPr>
        <p:spPr>
          <a:xfrm>
            <a:off x="1151707" y="5552301"/>
            <a:ext cx="2755433"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Rouen. </a:t>
            </a:r>
            <a:endParaRPr lang="en-GB" sz="2000" kern="1200" dirty="0"/>
          </a:p>
        </p:txBody>
      </p:sp>
      <p:sp>
        <p:nvSpPr>
          <p:cNvPr id="20" name="TextBox 19">
            <a:extLst>
              <a:ext uri="{FF2B5EF4-FFF2-40B4-BE49-F238E27FC236}">
                <a16:creationId xmlns:a16="http://schemas.microsoft.com/office/drawing/2014/main" id="{00934E0F-714F-472C-833D-2B211B98E6DF}"/>
              </a:ext>
            </a:extLst>
          </p:cNvPr>
          <p:cNvSpPr txBox="1"/>
          <p:nvPr/>
        </p:nvSpPr>
        <p:spPr>
          <a:xfrm>
            <a:off x="6967842" y="3214060"/>
            <a:ext cx="2716763"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Blois.</a:t>
            </a:r>
            <a:endParaRPr lang="en-GB" sz="2000" kern="1200" dirty="0"/>
          </a:p>
        </p:txBody>
      </p:sp>
      <p:sp>
        <p:nvSpPr>
          <p:cNvPr id="21" name="TextBox 20">
            <a:extLst>
              <a:ext uri="{FF2B5EF4-FFF2-40B4-BE49-F238E27FC236}">
                <a16:creationId xmlns:a16="http://schemas.microsoft.com/office/drawing/2014/main" id="{3821500B-249D-469B-BCCB-691AE41E6F40}"/>
              </a:ext>
            </a:extLst>
          </p:cNvPr>
          <p:cNvSpPr txBox="1"/>
          <p:nvPr/>
        </p:nvSpPr>
        <p:spPr>
          <a:xfrm>
            <a:off x="6967842" y="3992374"/>
            <a:ext cx="2318941"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Lyon. </a:t>
            </a:r>
            <a:endParaRPr lang="en-GB" sz="2000" kern="1200" dirty="0"/>
          </a:p>
        </p:txBody>
      </p:sp>
      <p:sp>
        <p:nvSpPr>
          <p:cNvPr id="22" name="TextBox 21">
            <a:extLst>
              <a:ext uri="{FF2B5EF4-FFF2-40B4-BE49-F238E27FC236}">
                <a16:creationId xmlns:a16="http://schemas.microsoft.com/office/drawing/2014/main" id="{9BC0046E-B9B8-43A4-B430-503A90C27AE1}"/>
              </a:ext>
            </a:extLst>
          </p:cNvPr>
          <p:cNvSpPr txBox="1"/>
          <p:nvPr/>
        </p:nvSpPr>
        <p:spPr>
          <a:xfrm>
            <a:off x="6967841" y="4770688"/>
            <a:ext cx="2658909"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Deauville. </a:t>
            </a:r>
            <a:endParaRPr lang="en-GB" sz="2000" kern="1200" dirty="0"/>
          </a:p>
        </p:txBody>
      </p:sp>
      <p:sp>
        <p:nvSpPr>
          <p:cNvPr id="24" name="TextBox 23">
            <a:extLst>
              <a:ext uri="{FF2B5EF4-FFF2-40B4-BE49-F238E27FC236}">
                <a16:creationId xmlns:a16="http://schemas.microsoft.com/office/drawing/2014/main" id="{D78BC9F4-49E9-4DAB-9444-4F7852DC53AE}"/>
              </a:ext>
            </a:extLst>
          </p:cNvPr>
          <p:cNvSpPr txBox="1"/>
          <p:nvPr/>
        </p:nvSpPr>
        <p:spPr>
          <a:xfrm flipH="1">
            <a:off x="6987640" y="5549001"/>
            <a:ext cx="2717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Calais.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4B168A6B-968E-49E4-8B4F-01729C25FC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7170" y="3169212"/>
            <a:ext cx="498794" cy="519576"/>
          </a:xfrm>
          <a:prstGeom prst="rect">
            <a:avLst/>
          </a:prstGeom>
        </p:spPr>
      </p:pic>
      <p:pic>
        <p:nvPicPr>
          <p:cNvPr id="26" name="Picture 25">
            <a:extLst>
              <a:ext uri="{FF2B5EF4-FFF2-40B4-BE49-F238E27FC236}">
                <a16:creationId xmlns:a16="http://schemas.microsoft.com/office/drawing/2014/main" id="{31BB2394-B9A1-49AA-92B2-1E33C065C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3939685"/>
            <a:ext cx="498794" cy="519576"/>
          </a:xfrm>
          <a:prstGeom prst="rect">
            <a:avLst/>
          </a:prstGeom>
        </p:spPr>
      </p:pic>
      <p:pic>
        <p:nvPicPr>
          <p:cNvPr id="27" name="Picture 26">
            <a:extLst>
              <a:ext uri="{FF2B5EF4-FFF2-40B4-BE49-F238E27FC236}">
                <a16:creationId xmlns:a16="http://schemas.microsoft.com/office/drawing/2014/main" id="{AFA1EF6C-9D03-413E-9675-04EC77D5F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4710955"/>
            <a:ext cx="498794" cy="519576"/>
          </a:xfrm>
          <a:prstGeom prst="rect">
            <a:avLst/>
          </a:prstGeom>
        </p:spPr>
      </p:pic>
      <p:pic>
        <p:nvPicPr>
          <p:cNvPr id="28" name="Picture 27">
            <a:extLst>
              <a:ext uri="{FF2B5EF4-FFF2-40B4-BE49-F238E27FC236}">
                <a16:creationId xmlns:a16="http://schemas.microsoft.com/office/drawing/2014/main" id="{F5C18AEB-3BB2-42EC-88A3-5DC45F2E0A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5462859"/>
            <a:ext cx="498794" cy="519576"/>
          </a:xfrm>
          <a:prstGeom prst="rect">
            <a:avLst/>
          </a:prstGeom>
        </p:spPr>
      </p:pic>
      <p:pic>
        <p:nvPicPr>
          <p:cNvPr id="29" name="Picture 28">
            <a:extLst>
              <a:ext uri="{FF2B5EF4-FFF2-40B4-BE49-F238E27FC236}">
                <a16:creationId xmlns:a16="http://schemas.microsoft.com/office/drawing/2014/main" id="{2F0E9C4E-CF9F-4F40-AA2B-B5DF641B19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175984"/>
            <a:ext cx="498794" cy="519576"/>
          </a:xfrm>
          <a:prstGeom prst="rect">
            <a:avLst/>
          </a:prstGeom>
        </p:spPr>
      </p:pic>
      <p:pic>
        <p:nvPicPr>
          <p:cNvPr id="30" name="Picture 29">
            <a:extLst>
              <a:ext uri="{FF2B5EF4-FFF2-40B4-BE49-F238E27FC236}">
                <a16:creationId xmlns:a16="http://schemas.microsoft.com/office/drawing/2014/main" id="{60E7B964-1078-41E7-A063-58A49D43B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18695"/>
            <a:ext cx="498794" cy="519576"/>
          </a:xfrm>
          <a:prstGeom prst="rect">
            <a:avLst/>
          </a:prstGeom>
        </p:spPr>
      </p:pic>
      <p:pic>
        <p:nvPicPr>
          <p:cNvPr id="31" name="Picture 30">
            <a:extLst>
              <a:ext uri="{FF2B5EF4-FFF2-40B4-BE49-F238E27FC236}">
                <a16:creationId xmlns:a16="http://schemas.microsoft.com/office/drawing/2014/main" id="{28A5EA62-19A5-46DD-A121-5BE2CEB165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9624" y="4724368"/>
            <a:ext cx="498794" cy="519576"/>
          </a:xfrm>
          <a:prstGeom prst="rect">
            <a:avLst/>
          </a:prstGeom>
        </p:spPr>
      </p:pic>
      <p:pic>
        <p:nvPicPr>
          <p:cNvPr id="32" name="Picture 31">
            <a:extLst>
              <a:ext uri="{FF2B5EF4-FFF2-40B4-BE49-F238E27FC236}">
                <a16:creationId xmlns:a16="http://schemas.microsoft.com/office/drawing/2014/main" id="{7DEB6464-9CB4-4E2B-9B46-3FB9EB3EDF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5489268"/>
            <a:ext cx="498794" cy="519576"/>
          </a:xfrm>
          <a:prstGeom prst="rect">
            <a:avLst/>
          </a:prstGeom>
        </p:spPr>
      </p:pic>
      <p:sp>
        <p:nvSpPr>
          <p:cNvPr id="2" name="Title 1">
            <a:extLst>
              <a:ext uri="{FF2B5EF4-FFF2-40B4-BE49-F238E27FC236}">
                <a16:creationId xmlns:a16="http://schemas.microsoft.com/office/drawing/2014/main" id="{32CE3E14-AFAC-D945-B340-A18FEAB170F8}"/>
              </a:ext>
            </a:extLst>
          </p:cNvPr>
          <p:cNvSpPr>
            <a:spLocks noGrp="1"/>
          </p:cNvSpPr>
          <p:nvPr>
            <p:ph type="title"/>
          </p:nvPr>
        </p:nvSpPr>
        <p:spPr>
          <a:xfrm>
            <a:off x="0" y="323105"/>
            <a:ext cx="6055254" cy="748907"/>
          </a:xfrm>
        </p:spPr>
        <p:txBody>
          <a:bodyPr>
            <a:normAutofit/>
          </a:bodyPr>
          <a:lstStyle/>
          <a:p>
            <a:r>
              <a:rPr lang="en-GB" sz="3200" b="1" kern="0" dirty="0">
                <a:solidFill>
                  <a:srgbClr val="FFFFFF"/>
                </a:solidFill>
                <a:latin typeface="Century Gothic"/>
                <a:sym typeface="Century Gothic"/>
              </a:rPr>
              <a:t>Qui </a:t>
            </a:r>
            <a:r>
              <a:rPr lang="en-GB" sz="3200" b="1" kern="0" dirty="0" err="1">
                <a:solidFill>
                  <a:srgbClr val="FFFFFF"/>
                </a:solidFill>
                <a:latin typeface="Century Gothic"/>
                <a:sym typeface="Century Gothic"/>
              </a:rPr>
              <a:t>va</a:t>
            </a:r>
            <a:r>
              <a:rPr lang="en-GB" sz="3200" b="1" kern="0" dirty="0">
                <a:solidFill>
                  <a:srgbClr val="FFFFFF"/>
                </a:solidFill>
                <a:latin typeface="Century Gothic"/>
                <a:sym typeface="Century Gothic"/>
              </a:rPr>
              <a:t> </a:t>
            </a:r>
            <a:r>
              <a:rPr lang="en-GB" sz="3200" b="1" kern="0" dirty="0" err="1">
                <a:solidFill>
                  <a:srgbClr val="FFFFFF"/>
                </a:solidFill>
                <a:latin typeface="Century Gothic"/>
                <a:sym typeface="Century Gothic"/>
              </a:rPr>
              <a:t>où</a:t>
            </a:r>
            <a:r>
              <a:rPr lang="en-GB" sz="3200" b="1" kern="0" dirty="0">
                <a:solidFill>
                  <a:srgbClr val="FFFFFF"/>
                </a:solidFill>
                <a:latin typeface="Century Gothic"/>
                <a:sym typeface="Century Gothic"/>
              </a:rPr>
              <a:t> </a:t>
            </a:r>
            <a:r>
              <a:rPr lang="en-GB" sz="3200" b="1" dirty="0">
                <a:solidFill>
                  <a:srgbClr val="FFFFFF"/>
                </a:solidFill>
              </a:rPr>
              <a:t>? (</a:t>
            </a:r>
            <a:r>
              <a:rPr lang="en-GB" sz="3200" b="1" dirty="0" err="1">
                <a:solidFill>
                  <a:srgbClr val="FFFFFF"/>
                </a:solidFill>
              </a:rPr>
              <a:t>je</a:t>
            </a:r>
            <a:r>
              <a:rPr lang="en-GB" sz="3200" b="1" dirty="0">
                <a:solidFill>
                  <a:srgbClr val="FFFFFF"/>
                </a:solidFill>
              </a:rPr>
              <a:t>/</a:t>
            </a:r>
            <a:r>
              <a:rPr lang="en-GB" sz="3200" b="1" dirty="0" err="1">
                <a:solidFill>
                  <a:srgbClr val="FFFFFF"/>
                </a:solidFill>
              </a:rPr>
              <a:t>tu</a:t>
            </a:r>
            <a:r>
              <a:rPr lang="en-GB" sz="3200" b="1" dirty="0">
                <a:solidFill>
                  <a:srgbClr val="FFFFFF"/>
                </a:solidFill>
              </a:rPr>
              <a:t>, </a:t>
            </a:r>
            <a:r>
              <a:rPr lang="en-GB" sz="3200" b="1" dirty="0" err="1">
                <a:solidFill>
                  <a:srgbClr val="FFFFFF"/>
                </a:solidFill>
              </a:rPr>
              <a:t>réponses</a:t>
            </a:r>
            <a:r>
              <a:rPr lang="en-GB" sz="3200" b="1" dirty="0">
                <a:solidFill>
                  <a:srgbClr val="FFFFFF"/>
                </a:solidFill>
              </a:rPr>
              <a:t>)</a:t>
            </a:r>
            <a:r>
              <a:rPr lang="en-GB" sz="3200" b="1" kern="0" dirty="0">
                <a:solidFill>
                  <a:srgbClr val="FFFFFF"/>
                </a:solidFill>
                <a:latin typeface="Century Gothic"/>
                <a:sym typeface="Century Gothic"/>
              </a:rPr>
              <a:t> </a:t>
            </a:r>
            <a:endParaRPr lang="en-US" sz="3200" dirty="0"/>
          </a:p>
        </p:txBody>
      </p:sp>
    </p:spTree>
    <p:extLst>
      <p:ext uri="{BB962C8B-B14F-4D97-AF65-F5344CB8AC3E}">
        <p14:creationId xmlns:p14="http://schemas.microsoft.com/office/powerpoint/2010/main" val="765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D6F87349-1354-4216-8A77-D9330F71AFCF}"/>
              </a:ext>
            </a:extLst>
          </p:cNvPr>
          <p:cNvGraphicFramePr>
            <a:graphicFrameLocks noGrp="1"/>
          </p:cNvGraphicFramePr>
          <p:nvPr>
            <p:extLst>
              <p:ext uri="{D42A27DB-BD31-4B8C-83A1-F6EECF244321}">
                <p14:modId xmlns:p14="http://schemas.microsoft.com/office/powerpoint/2010/main" val="2716903941"/>
              </p:ext>
            </p:extLst>
          </p:nvPr>
        </p:nvGraphicFramePr>
        <p:xfrm>
          <a:off x="414438" y="2344480"/>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sp>
        <p:nvSpPr>
          <p:cNvPr id="39" name="Action Button: Custom 21">
            <a:hlinkClick r:id="" action="ppaction://noaction" highlightClick="1"/>
            <a:extLst>
              <a:ext uri="{FF2B5EF4-FFF2-40B4-BE49-F238E27FC236}">
                <a16:creationId xmlns:a16="http://schemas.microsoft.com/office/drawing/2014/main" id="{2AA6297F-2BDD-4C26-BD4E-525489A5BDCA}"/>
              </a:ext>
            </a:extLst>
          </p:cNvPr>
          <p:cNvSpPr/>
          <p:nvPr/>
        </p:nvSpPr>
        <p:spPr>
          <a:xfrm>
            <a:off x="499501" y="340443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0" name="Action Button: Custom 22">
            <a:hlinkClick r:id="" action="ppaction://noaction" highlightClick="1"/>
            <a:extLst>
              <a:ext uri="{FF2B5EF4-FFF2-40B4-BE49-F238E27FC236}">
                <a16:creationId xmlns:a16="http://schemas.microsoft.com/office/drawing/2014/main" id="{90F31AB5-EB10-496C-B43A-6E157A17E4A6}"/>
              </a:ext>
            </a:extLst>
          </p:cNvPr>
          <p:cNvSpPr/>
          <p:nvPr/>
        </p:nvSpPr>
        <p:spPr>
          <a:xfrm>
            <a:off x="499501" y="420265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44" name="Action Button: Custom 23">
            <a:hlinkClick r:id="" action="ppaction://noaction" highlightClick="1"/>
            <a:extLst>
              <a:ext uri="{FF2B5EF4-FFF2-40B4-BE49-F238E27FC236}">
                <a16:creationId xmlns:a16="http://schemas.microsoft.com/office/drawing/2014/main" id="{1A94D21D-728F-4475-A1EF-F31384826943}"/>
              </a:ext>
            </a:extLst>
          </p:cNvPr>
          <p:cNvSpPr/>
          <p:nvPr/>
        </p:nvSpPr>
        <p:spPr>
          <a:xfrm>
            <a:off x="499501" y="50008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graphicFrame>
        <p:nvGraphicFramePr>
          <p:cNvPr id="48" name="Table 47">
            <a:extLst>
              <a:ext uri="{FF2B5EF4-FFF2-40B4-BE49-F238E27FC236}">
                <a16:creationId xmlns:a16="http://schemas.microsoft.com/office/drawing/2014/main" id="{DA2D1723-DE3E-430E-A52F-CE9FEC5EDDE1}"/>
              </a:ext>
            </a:extLst>
          </p:cNvPr>
          <p:cNvGraphicFramePr>
            <a:graphicFrameLocks noGrp="1"/>
          </p:cNvGraphicFramePr>
          <p:nvPr>
            <p:extLst>
              <p:ext uri="{D42A27DB-BD31-4B8C-83A1-F6EECF244321}">
                <p14:modId xmlns:p14="http://schemas.microsoft.com/office/powerpoint/2010/main" val="3457155586"/>
              </p:ext>
            </p:extLst>
          </p:nvPr>
        </p:nvGraphicFramePr>
        <p:xfrm>
          <a:off x="6271399" y="2344480"/>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sp>
        <p:nvSpPr>
          <p:cNvPr id="49" name="Action Button: Custom 21">
            <a:hlinkClick r:id="" action="ppaction://noaction" highlightClick="1"/>
            <a:extLst>
              <a:ext uri="{FF2B5EF4-FFF2-40B4-BE49-F238E27FC236}">
                <a16:creationId xmlns:a16="http://schemas.microsoft.com/office/drawing/2014/main" id="{5330F739-6F55-47F2-9488-925B1986585C}"/>
              </a:ext>
            </a:extLst>
          </p:cNvPr>
          <p:cNvSpPr/>
          <p:nvPr/>
        </p:nvSpPr>
        <p:spPr>
          <a:xfrm>
            <a:off x="6356462" y="340443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0" name="Action Button: Custom 22">
            <a:hlinkClick r:id="" action="ppaction://noaction" highlightClick="1"/>
            <a:extLst>
              <a:ext uri="{FF2B5EF4-FFF2-40B4-BE49-F238E27FC236}">
                <a16:creationId xmlns:a16="http://schemas.microsoft.com/office/drawing/2014/main" id="{8596A083-8C16-45FF-B321-A1302EDA7A47}"/>
              </a:ext>
            </a:extLst>
          </p:cNvPr>
          <p:cNvSpPr/>
          <p:nvPr/>
        </p:nvSpPr>
        <p:spPr>
          <a:xfrm>
            <a:off x="6356462" y="420265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51" name="Action Button: Custom 23">
            <a:hlinkClick r:id="" action="ppaction://noaction" highlightClick="1"/>
            <a:extLst>
              <a:ext uri="{FF2B5EF4-FFF2-40B4-BE49-F238E27FC236}">
                <a16:creationId xmlns:a16="http://schemas.microsoft.com/office/drawing/2014/main" id="{8DCA1DF1-D8AE-411E-8AA3-6512AF400412}"/>
              </a:ext>
            </a:extLst>
          </p:cNvPr>
          <p:cNvSpPr/>
          <p:nvPr/>
        </p:nvSpPr>
        <p:spPr>
          <a:xfrm>
            <a:off x="6356462" y="50008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54" name="TextBox 53">
            <a:extLst>
              <a:ext uri="{FF2B5EF4-FFF2-40B4-BE49-F238E27FC236}">
                <a16:creationId xmlns:a16="http://schemas.microsoft.com/office/drawing/2014/main" id="{51D5C608-2017-4BBB-B6D5-2F217B6AB7BF}"/>
              </a:ext>
            </a:extLst>
          </p:cNvPr>
          <p:cNvSpPr txBox="1"/>
          <p:nvPr/>
        </p:nvSpPr>
        <p:spPr>
          <a:xfrm>
            <a:off x="2310291" y="3478908"/>
            <a:ext cx="2196398" cy="400110"/>
          </a:xfrm>
          <a:prstGeom prst="rect">
            <a:avLst/>
          </a:prstGeom>
          <a:noFill/>
        </p:spPr>
        <p:txBody>
          <a:bodyPr wrap="square" rtlCol="0">
            <a:spAutoFit/>
          </a:bodyPr>
          <a:lstStyle/>
          <a:p>
            <a:pPr lvl="0" algn="r">
              <a:buClrTx/>
              <a:defRPr/>
            </a:pPr>
            <a:r>
              <a:rPr lang="en-GB" sz="2000" kern="1200" dirty="0">
                <a:solidFill>
                  <a:srgbClr val="4472C4">
                    <a:lumMod val="50000"/>
                  </a:srgbClr>
                </a:solidFill>
                <a:latin typeface="Century Gothic" panose="020B0502020202020204" pitchFamily="34" charset="0"/>
              </a:rPr>
              <a:t>vas à la </a:t>
            </a:r>
            <a:r>
              <a:rPr lang="en-GB" sz="2000" kern="1200" dirty="0" err="1">
                <a:solidFill>
                  <a:srgbClr val="4472C4">
                    <a:lumMod val="50000"/>
                  </a:srgbClr>
                </a:solidFill>
                <a:latin typeface="Century Gothic" panose="020B0502020202020204" pitchFamily="34" charset="0"/>
              </a:rPr>
              <a:t>maison</a:t>
            </a:r>
            <a:r>
              <a:rPr lang="en-GB" sz="2000" kern="1200" dirty="0">
                <a:solidFill>
                  <a:srgbClr val="4472C4">
                    <a:lumMod val="50000"/>
                  </a:srgbClr>
                </a:solidFill>
                <a:latin typeface="Century Gothic" panose="020B0502020202020204" pitchFamily="34" charset="0"/>
              </a:rPr>
              <a:t>.</a:t>
            </a:r>
            <a:endParaRPr lang="en-GB" sz="2000" kern="1200" dirty="0"/>
          </a:p>
        </p:txBody>
      </p:sp>
      <p:pic>
        <p:nvPicPr>
          <p:cNvPr id="70" name="Picture 69">
            <a:extLst>
              <a:ext uri="{FF2B5EF4-FFF2-40B4-BE49-F238E27FC236}">
                <a16:creationId xmlns:a16="http://schemas.microsoft.com/office/drawing/2014/main" id="{B7BCE5D0-51A3-4881-A9F2-E0786ABE0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424" y="3412403"/>
            <a:ext cx="498794" cy="519576"/>
          </a:xfrm>
          <a:prstGeom prst="rect">
            <a:avLst/>
          </a:prstGeom>
        </p:spPr>
      </p:pic>
      <p:pic>
        <p:nvPicPr>
          <p:cNvPr id="71" name="Picture 70">
            <a:extLst>
              <a:ext uri="{FF2B5EF4-FFF2-40B4-BE49-F238E27FC236}">
                <a16:creationId xmlns:a16="http://schemas.microsoft.com/office/drawing/2014/main" id="{4A614037-9C80-449F-8BE1-651EF17B5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6" y="4182876"/>
            <a:ext cx="498794" cy="519576"/>
          </a:xfrm>
          <a:prstGeom prst="rect">
            <a:avLst/>
          </a:prstGeom>
        </p:spPr>
      </p:pic>
      <p:pic>
        <p:nvPicPr>
          <p:cNvPr id="72" name="Picture 71">
            <a:extLst>
              <a:ext uri="{FF2B5EF4-FFF2-40B4-BE49-F238E27FC236}">
                <a16:creationId xmlns:a16="http://schemas.microsoft.com/office/drawing/2014/main" id="{E822775A-4413-4C6A-860F-49E6440F7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6" y="4954146"/>
            <a:ext cx="498794" cy="519576"/>
          </a:xfrm>
          <a:prstGeom prst="rect">
            <a:avLst/>
          </a:prstGeom>
        </p:spPr>
      </p:pic>
      <p:pic>
        <p:nvPicPr>
          <p:cNvPr id="74" name="Picture 73">
            <a:extLst>
              <a:ext uri="{FF2B5EF4-FFF2-40B4-BE49-F238E27FC236}">
                <a16:creationId xmlns:a16="http://schemas.microsoft.com/office/drawing/2014/main" id="{5902B75F-0CF4-4716-B241-BBA5405F8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213" y="3419175"/>
            <a:ext cx="498794" cy="519576"/>
          </a:xfrm>
          <a:prstGeom prst="rect">
            <a:avLst/>
          </a:prstGeom>
        </p:spPr>
      </p:pic>
      <p:pic>
        <p:nvPicPr>
          <p:cNvPr id="75" name="Picture 74">
            <a:extLst>
              <a:ext uri="{FF2B5EF4-FFF2-40B4-BE49-F238E27FC236}">
                <a16:creationId xmlns:a16="http://schemas.microsoft.com/office/drawing/2014/main" id="{7EC97A67-CE17-4A2C-B928-80992DFA4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213" y="4161886"/>
            <a:ext cx="498794" cy="519576"/>
          </a:xfrm>
          <a:prstGeom prst="rect">
            <a:avLst/>
          </a:prstGeom>
        </p:spPr>
      </p:pic>
      <p:pic>
        <p:nvPicPr>
          <p:cNvPr id="76" name="Picture 75">
            <a:extLst>
              <a:ext uri="{FF2B5EF4-FFF2-40B4-BE49-F238E27FC236}">
                <a16:creationId xmlns:a16="http://schemas.microsoft.com/office/drawing/2014/main" id="{43F3F0CF-0AA6-41D3-A7AE-A370DFE38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4878" y="4967559"/>
            <a:ext cx="498794" cy="519576"/>
          </a:xfrm>
          <a:prstGeom prst="rect">
            <a:avLst/>
          </a:prstGeom>
        </p:spPr>
      </p:pic>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pic>
        <p:nvPicPr>
          <p:cNvPr id="35" name="Picture 34" descr="background rectangle ">
            <a:extLst>
              <a:ext uri="{FF2B5EF4-FFF2-40B4-BE49-F238E27FC236}">
                <a16:creationId xmlns:a16="http://schemas.microsoft.com/office/drawing/2014/main" id="{2BEFAD7E-B3C6-48A5-8BCA-ECA5A76FC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78" name="Rectangle 77">
            <a:extLst>
              <a:ext uri="{FF2B5EF4-FFF2-40B4-BE49-F238E27FC236}">
                <a16:creationId xmlns:a16="http://schemas.microsoft.com/office/drawing/2014/main" id="{CD44EB49-86FD-42A5-9C14-94FB295C54D4}"/>
              </a:ext>
            </a:extLst>
          </p:cNvPr>
          <p:cNvSpPr/>
          <p:nvPr/>
        </p:nvSpPr>
        <p:spPr>
          <a:xfrm>
            <a:off x="208347" y="1317924"/>
            <a:ext cx="1055146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écrit un message. Qui va où?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ou </a:t>
            </a:r>
            <a:r>
              <a:rPr kumimoji="0" lang="fr-FR"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tu</a:t>
            </a:r>
            <a:r>
              <a:rPr kumimoji="0" lang="fr-FR"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36714345-5AC5-441F-8A9F-F969643EACEC}"/>
              </a:ext>
            </a:extLst>
          </p:cNvPr>
          <p:cNvSpPr txBox="1"/>
          <p:nvPr/>
        </p:nvSpPr>
        <p:spPr>
          <a:xfrm>
            <a:off x="2310291" y="4253100"/>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au tableau.</a:t>
            </a:r>
            <a:endParaRPr lang="en-GB" sz="2000" kern="1200" dirty="0"/>
          </a:p>
        </p:txBody>
      </p:sp>
      <p:sp>
        <p:nvSpPr>
          <p:cNvPr id="80" name="TextBox 79">
            <a:extLst>
              <a:ext uri="{FF2B5EF4-FFF2-40B4-BE49-F238E27FC236}">
                <a16:creationId xmlns:a16="http://schemas.microsoft.com/office/drawing/2014/main" id="{36979FFD-0842-4FF5-8262-25E94D895548}"/>
              </a:ext>
            </a:extLst>
          </p:cNvPr>
          <p:cNvSpPr txBox="1"/>
          <p:nvPr/>
        </p:nvSpPr>
        <p:spPr>
          <a:xfrm>
            <a:off x="2292750" y="5027292"/>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la </a:t>
            </a:r>
            <a:r>
              <a:rPr lang="en-GB" sz="2000" kern="1200" dirty="0" err="1">
                <a:solidFill>
                  <a:srgbClr val="4472C4">
                    <a:lumMod val="50000"/>
                  </a:srgbClr>
                </a:solidFill>
                <a:latin typeface="Century Gothic" panose="020B0502020202020204" pitchFamily="34" charset="0"/>
              </a:rPr>
              <a:t>caisse</a:t>
            </a:r>
            <a:r>
              <a:rPr lang="en-GB" sz="2000" kern="1200" dirty="0">
                <a:solidFill>
                  <a:srgbClr val="4472C4">
                    <a:lumMod val="50000"/>
                  </a:srgbClr>
                </a:solidFill>
                <a:latin typeface="Century Gothic" panose="020B0502020202020204" pitchFamily="34" charset="0"/>
              </a:rPr>
              <a:t>. </a:t>
            </a:r>
            <a:endParaRPr lang="en-GB" sz="2000" kern="1200" dirty="0"/>
          </a:p>
        </p:txBody>
      </p:sp>
      <p:sp>
        <p:nvSpPr>
          <p:cNvPr id="81" name="TextBox 80">
            <a:extLst>
              <a:ext uri="{FF2B5EF4-FFF2-40B4-BE49-F238E27FC236}">
                <a16:creationId xmlns:a16="http://schemas.microsoft.com/office/drawing/2014/main" id="{DD31FB70-6384-4180-87EA-0A72E85DE375}"/>
              </a:ext>
            </a:extLst>
          </p:cNvPr>
          <p:cNvSpPr txBox="1"/>
          <p:nvPr/>
        </p:nvSpPr>
        <p:spPr>
          <a:xfrm>
            <a:off x="8131362" y="3478908"/>
            <a:ext cx="2196398" cy="400110"/>
          </a:xfrm>
          <a:prstGeom prst="rect">
            <a:avLst/>
          </a:prstGeom>
          <a:noFill/>
        </p:spPr>
        <p:txBody>
          <a:bodyPr wrap="square" rtlCol="0">
            <a:spAutoFit/>
          </a:bodyPr>
          <a:lstStyle/>
          <a:p>
            <a:pPr lvl="0" algn="r">
              <a:buClrTx/>
              <a:defRPr/>
            </a:pPr>
            <a:r>
              <a:rPr lang="en-GB" sz="2000" kern="1200" dirty="0">
                <a:solidFill>
                  <a:srgbClr val="4472C4">
                    <a:lumMod val="50000"/>
                  </a:srgbClr>
                </a:solidFill>
                <a:latin typeface="Century Gothic" panose="020B0502020202020204" pitchFamily="34" charset="0"/>
              </a:rPr>
              <a:t>vas au parc.</a:t>
            </a:r>
            <a:endParaRPr lang="en-GB" sz="2000" kern="1200" dirty="0"/>
          </a:p>
        </p:txBody>
      </p:sp>
      <p:sp>
        <p:nvSpPr>
          <p:cNvPr id="82" name="TextBox 81">
            <a:extLst>
              <a:ext uri="{FF2B5EF4-FFF2-40B4-BE49-F238E27FC236}">
                <a16:creationId xmlns:a16="http://schemas.microsoft.com/office/drawing/2014/main" id="{E77E7C3A-B6EE-4A99-BFDF-495E7D4439FD}"/>
              </a:ext>
            </a:extLst>
          </p:cNvPr>
          <p:cNvSpPr txBox="1"/>
          <p:nvPr/>
        </p:nvSpPr>
        <p:spPr>
          <a:xfrm>
            <a:off x="8131362" y="4253100"/>
            <a:ext cx="2196398"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vas au </a:t>
            </a:r>
            <a:r>
              <a:rPr lang="en-GB" sz="2000" kern="1200" dirty="0" err="1">
                <a:solidFill>
                  <a:srgbClr val="4472C4">
                    <a:lumMod val="50000"/>
                  </a:srgbClr>
                </a:solidFill>
                <a:latin typeface="Century Gothic" panose="020B0502020202020204" pitchFamily="34" charset="0"/>
              </a:rPr>
              <a:t>magasin</a:t>
            </a:r>
            <a:r>
              <a:rPr lang="en-GB" sz="2000" kern="1200" dirty="0">
                <a:solidFill>
                  <a:srgbClr val="4472C4">
                    <a:lumMod val="50000"/>
                  </a:srgbClr>
                </a:solidFill>
                <a:latin typeface="Century Gothic" panose="020B0502020202020204" pitchFamily="34" charset="0"/>
              </a:rPr>
              <a:t>.</a:t>
            </a:r>
            <a:endParaRPr lang="en-GB" sz="2000" kern="1200" dirty="0"/>
          </a:p>
        </p:txBody>
      </p:sp>
      <p:sp>
        <p:nvSpPr>
          <p:cNvPr id="83" name="TextBox 82">
            <a:extLst>
              <a:ext uri="{FF2B5EF4-FFF2-40B4-BE49-F238E27FC236}">
                <a16:creationId xmlns:a16="http://schemas.microsoft.com/office/drawing/2014/main" id="{E1C074E4-EAF3-4208-A978-AFED5DF1748A}"/>
              </a:ext>
            </a:extLst>
          </p:cNvPr>
          <p:cNvSpPr txBox="1"/>
          <p:nvPr/>
        </p:nvSpPr>
        <p:spPr>
          <a:xfrm>
            <a:off x="8113821" y="5027292"/>
            <a:ext cx="2196398" cy="400110"/>
          </a:xfrm>
          <a:prstGeom prst="rect">
            <a:avLst/>
          </a:prstGeom>
          <a:noFill/>
        </p:spPr>
        <p:txBody>
          <a:bodyPr wrap="square" rtlCol="0">
            <a:spAutoFit/>
          </a:bodyPr>
          <a:lstStyle/>
          <a:p>
            <a:pPr lvl="0" algn="r">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la poste.</a:t>
            </a:r>
            <a:endParaRPr lang="en-GB" sz="2000" kern="1200" dirty="0"/>
          </a:p>
        </p:txBody>
      </p:sp>
      <p:pic>
        <p:nvPicPr>
          <p:cNvPr id="84" name="Picture 83">
            <a:extLst>
              <a:ext uri="{FF2B5EF4-FFF2-40B4-BE49-F238E27FC236}">
                <a16:creationId xmlns:a16="http://schemas.microsoft.com/office/drawing/2014/main" id="{376D6FCC-6911-4DDF-8003-AF65FDD13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3315885"/>
            <a:ext cx="767356" cy="726156"/>
          </a:xfrm>
          <a:prstGeom prst="rect">
            <a:avLst/>
          </a:prstGeom>
        </p:spPr>
      </p:pic>
      <p:pic>
        <p:nvPicPr>
          <p:cNvPr id="85" name="Picture 84">
            <a:extLst>
              <a:ext uri="{FF2B5EF4-FFF2-40B4-BE49-F238E27FC236}">
                <a16:creationId xmlns:a16="http://schemas.microsoft.com/office/drawing/2014/main" id="{3177499E-7C9C-44E2-987D-EB437A5D5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4079586"/>
            <a:ext cx="767356" cy="726156"/>
          </a:xfrm>
          <a:prstGeom prst="rect">
            <a:avLst/>
          </a:prstGeom>
        </p:spPr>
      </p:pic>
      <p:pic>
        <p:nvPicPr>
          <p:cNvPr id="86" name="Picture 85">
            <a:extLst>
              <a:ext uri="{FF2B5EF4-FFF2-40B4-BE49-F238E27FC236}">
                <a16:creationId xmlns:a16="http://schemas.microsoft.com/office/drawing/2014/main" id="{A7C8DF34-1FF0-4050-B37F-A645103BB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645" y="4864269"/>
            <a:ext cx="767356" cy="726156"/>
          </a:xfrm>
          <a:prstGeom prst="rect">
            <a:avLst/>
          </a:prstGeom>
        </p:spPr>
      </p:pic>
      <p:pic>
        <p:nvPicPr>
          <p:cNvPr id="87" name="Picture 86">
            <a:extLst>
              <a:ext uri="{FF2B5EF4-FFF2-40B4-BE49-F238E27FC236}">
                <a16:creationId xmlns:a16="http://schemas.microsoft.com/office/drawing/2014/main" id="{2C3AFB3E-F2A4-498F-8D9A-3C9436EC6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329" y="3309113"/>
            <a:ext cx="767356" cy="726156"/>
          </a:xfrm>
          <a:prstGeom prst="rect">
            <a:avLst/>
          </a:prstGeom>
        </p:spPr>
      </p:pic>
      <p:pic>
        <p:nvPicPr>
          <p:cNvPr id="88" name="Picture 87">
            <a:extLst>
              <a:ext uri="{FF2B5EF4-FFF2-40B4-BE49-F238E27FC236}">
                <a16:creationId xmlns:a16="http://schemas.microsoft.com/office/drawing/2014/main" id="{1F37257F-5465-42C3-9DB1-22CF35775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329" y="4079586"/>
            <a:ext cx="767356" cy="726156"/>
          </a:xfrm>
          <a:prstGeom prst="rect">
            <a:avLst/>
          </a:prstGeom>
        </p:spPr>
      </p:pic>
      <p:pic>
        <p:nvPicPr>
          <p:cNvPr id="89" name="Picture 88">
            <a:extLst>
              <a:ext uri="{FF2B5EF4-FFF2-40B4-BE49-F238E27FC236}">
                <a16:creationId xmlns:a16="http://schemas.microsoft.com/office/drawing/2014/main" id="{A5A6C182-C709-4623-8509-E6C6FD088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5021" y="4868305"/>
            <a:ext cx="767356" cy="726156"/>
          </a:xfrm>
          <a:prstGeom prst="rect">
            <a:avLst/>
          </a:prstGeom>
        </p:spPr>
      </p:pic>
      <p:sp>
        <p:nvSpPr>
          <p:cNvPr id="2" name="Title 1">
            <a:extLst>
              <a:ext uri="{FF2B5EF4-FFF2-40B4-BE49-F238E27FC236}">
                <a16:creationId xmlns:a16="http://schemas.microsoft.com/office/drawing/2014/main" id="{4259D019-E538-0F48-8A21-5C9AF2389508}"/>
              </a:ext>
            </a:extLst>
          </p:cNvPr>
          <p:cNvSpPr>
            <a:spLocks noGrp="1"/>
          </p:cNvSpPr>
          <p:nvPr>
            <p:ph type="title"/>
          </p:nvPr>
        </p:nvSpPr>
        <p:spPr>
          <a:xfrm>
            <a:off x="0" y="296864"/>
            <a:ext cx="5991218" cy="769366"/>
          </a:xfrm>
        </p:spPr>
        <p:txBody>
          <a:bodyPr>
            <a:normAutofit/>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tu</a:t>
            </a:r>
            <a:r>
              <a:rPr lang="en-GB" sz="3200" b="1" dirty="0">
                <a:solidFill>
                  <a:srgbClr val="FFFFFF"/>
                </a:solidFill>
              </a:rPr>
              <a:t>, </a:t>
            </a:r>
            <a:r>
              <a:rPr lang="en-GB" sz="3200" b="1" dirty="0" err="1">
                <a:solidFill>
                  <a:srgbClr val="FFFFFF"/>
                </a:solidFill>
                <a:latin typeface="Century Gothic" panose="020B0502020202020204" pitchFamily="34" charset="0"/>
              </a:rPr>
              <a:t>réponses</a:t>
            </a:r>
            <a:r>
              <a:rPr lang="en-GB" sz="3200" b="1" dirty="0">
                <a:solidFill>
                  <a:srgbClr val="FFFFFF"/>
                </a:solidFill>
              </a:rPr>
              <a:t>) </a:t>
            </a:r>
            <a:endParaRPr lang="en-US" sz="3200" dirty="0"/>
          </a:p>
        </p:txBody>
      </p:sp>
    </p:spTree>
    <p:extLst>
      <p:ext uri="{BB962C8B-B14F-4D97-AF65-F5344CB8AC3E}">
        <p14:creationId xmlns:p14="http://schemas.microsoft.com/office/powerpoint/2010/main" val="3203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7660777" y="2597203"/>
            <a:ext cx="3742904"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Your partner</a:t>
            </a:r>
          </a:p>
        </p:txBody>
      </p:sp>
      <p:sp>
        <p:nvSpPr>
          <p:cNvPr id="57" name="TextBox 56"/>
          <p:cNvSpPr txBox="1"/>
          <p:nvPr/>
        </p:nvSpPr>
        <p:spPr>
          <a:xfrm>
            <a:off x="3193331" y="2597203"/>
            <a:ext cx="140288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a:t>
            </a:r>
          </a:p>
        </p:txBody>
      </p:sp>
      <p:sp>
        <p:nvSpPr>
          <p:cNvPr id="7" name="TextBox 6"/>
          <p:cNvSpPr txBox="1"/>
          <p:nvPr/>
        </p:nvSpPr>
        <p:spPr>
          <a:xfrm>
            <a:off x="2068393" y="367159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8" name="TextBox 17"/>
          <p:cNvSpPr txBox="1"/>
          <p:nvPr/>
        </p:nvSpPr>
        <p:spPr>
          <a:xfrm>
            <a:off x="2068393" y="4597737"/>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9" name="TextBox 18"/>
          <p:cNvSpPr txBox="1"/>
          <p:nvPr/>
        </p:nvSpPr>
        <p:spPr>
          <a:xfrm>
            <a:off x="2068393" y="548991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0" name="TextBox 19"/>
          <p:cNvSpPr txBox="1"/>
          <p:nvPr/>
        </p:nvSpPr>
        <p:spPr>
          <a:xfrm>
            <a:off x="7463740" y="3663573"/>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1" name="TextBox 20"/>
          <p:cNvSpPr txBox="1"/>
          <p:nvPr/>
        </p:nvSpPr>
        <p:spPr>
          <a:xfrm>
            <a:off x="7463739" y="457674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2" name="TextBox 21"/>
          <p:cNvSpPr txBox="1"/>
          <p:nvPr/>
        </p:nvSpPr>
        <p:spPr>
          <a:xfrm>
            <a:off x="7463739" y="5489919"/>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Rectangle 13"/>
          <p:cNvSpPr/>
          <p:nvPr/>
        </p:nvSpPr>
        <p:spPr>
          <a:xfrm>
            <a:off x="741307" y="1199562"/>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p>
          <a:p>
            <a:r>
              <a:rPr lang="en-GB" sz="2800" dirty="0">
                <a:solidFill>
                  <a:schemeClr val="accent5">
                    <a:lumMod val="50000"/>
                  </a:schemeClr>
                </a:solidFill>
                <a:latin typeface="Century Gothic" panose="020B0502020202020204" pitchFamily="34" charset="0"/>
              </a:rPr>
              <a:t>Ask your partner where s/he is going and where you are going. </a:t>
            </a:r>
          </a:p>
          <a:p>
            <a:r>
              <a:rPr lang="en-GB" sz="2800" dirty="0">
                <a:solidFill>
                  <a:schemeClr val="accent5">
                    <a:lumMod val="50000"/>
                  </a:schemeClr>
                </a:solidFill>
                <a:latin typeface="Century Gothic" panose="020B0502020202020204" pitchFamily="34" charset="0"/>
              </a:rPr>
              <a:t>Note in English the 3 places mentioned in each case.</a:t>
            </a:r>
          </a:p>
        </p:txBody>
      </p:sp>
      <p:sp>
        <p:nvSpPr>
          <p:cNvPr id="2" name="Title 1">
            <a:extLst>
              <a:ext uri="{FF2B5EF4-FFF2-40B4-BE49-F238E27FC236}">
                <a16:creationId xmlns:a16="http://schemas.microsoft.com/office/drawing/2014/main" id="{C62681FE-6CC4-7045-8744-ED36E3606209}"/>
              </a:ext>
            </a:extLst>
          </p:cNvPr>
          <p:cNvSpPr>
            <a:spLocks noGrp="1"/>
          </p:cNvSpPr>
          <p:nvPr>
            <p:ph type="title"/>
          </p:nvPr>
        </p:nvSpPr>
        <p:spPr>
          <a:xfrm>
            <a:off x="271099" y="296865"/>
            <a:ext cx="2786894" cy="735684"/>
          </a:xfrm>
        </p:spPr>
        <p:txBody>
          <a:bodyPr>
            <a:normAutofit/>
          </a:bodyPr>
          <a:lstStyle/>
          <a:p>
            <a:r>
              <a:rPr lang="en-GB" sz="3600" b="1" dirty="0">
                <a:solidFill>
                  <a:srgbClr val="FFFFFF"/>
                </a:solidFill>
              </a:rPr>
              <a:t>Tu vas </a:t>
            </a:r>
            <a:r>
              <a:rPr lang="en-GB" sz="3600" b="1" dirty="0" err="1">
                <a:solidFill>
                  <a:srgbClr val="FFFFFF"/>
                </a:solidFill>
              </a:rPr>
              <a:t>où</a:t>
            </a:r>
            <a:r>
              <a:rPr lang="en-GB" sz="3600" b="1" dirty="0">
                <a:solidFill>
                  <a:srgbClr val="FFFFFF"/>
                </a:solidFill>
              </a:rPr>
              <a:t>? </a:t>
            </a:r>
            <a:endParaRPr lang="en-US" sz="3600" dirty="0"/>
          </a:p>
        </p:txBody>
      </p:sp>
    </p:spTree>
    <p:extLst>
      <p:ext uri="{BB962C8B-B14F-4D97-AF65-F5344CB8AC3E}">
        <p14:creationId xmlns:p14="http://schemas.microsoft.com/office/powerpoint/2010/main" val="409072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47537" y="1751475"/>
            <a:ext cx="144671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95583" y="1751475"/>
            <a:ext cx="1616108"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r>
              <a:rPr lang="en-GB" sz="2800" dirty="0">
                <a:solidFill>
                  <a:schemeClr val="accent5">
                    <a:lumMod val="50000"/>
                  </a:schemeClr>
                </a:solidFill>
                <a:latin typeface="Century Gothic" panose="020B0502020202020204" pitchFamily="34" charset="0"/>
              </a:rPr>
              <a:t>Tell your partner where s/he is going and </a:t>
            </a:r>
          </a:p>
          <a:p>
            <a:r>
              <a:rPr lang="en-GB" sz="2800" dirty="0">
                <a:solidFill>
                  <a:schemeClr val="accent5">
                    <a:lumMod val="50000"/>
                  </a:schemeClr>
                </a:solidFill>
                <a:latin typeface="Century Gothic" panose="020B0502020202020204" pitchFamily="34" charset="0"/>
              </a:rPr>
              <a:t>where you are going. Use the correct form of </a:t>
            </a:r>
            <a:r>
              <a:rPr lang="en-GB" sz="2800" i="1" dirty="0" err="1">
                <a:solidFill>
                  <a:schemeClr val="accent5">
                    <a:lumMod val="50000"/>
                  </a:schemeClr>
                </a:solidFill>
                <a:latin typeface="Century Gothic" panose="020B0502020202020204" pitchFamily="34" charset="0"/>
              </a:rPr>
              <a:t>aller</a:t>
            </a:r>
            <a:r>
              <a:rPr lang="en-GB" sz="2800" dirty="0">
                <a:solidFill>
                  <a:schemeClr val="accent5">
                    <a:lumMod val="50000"/>
                  </a:schemeClr>
                </a:solidFill>
                <a:latin typeface="Century Gothic" panose="020B0502020202020204" pitchFamily="34" charset="0"/>
              </a:rPr>
              <a:t> and </a:t>
            </a:r>
            <a:r>
              <a:rPr lang="en-GB" sz="2800" b="1" i="1" dirty="0">
                <a:solidFill>
                  <a:schemeClr val="accent5">
                    <a:lumMod val="50000"/>
                  </a:schemeClr>
                </a:solidFill>
                <a:latin typeface="Century Gothic" panose="020B0502020202020204" pitchFamily="34" charset="0"/>
              </a:rPr>
              <a:t>au</a:t>
            </a:r>
            <a:r>
              <a:rPr lang="en-GB" sz="2800" b="1"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or </a:t>
            </a:r>
            <a:r>
              <a:rPr lang="en-GB" sz="2800" b="1" i="1" kern="1200" dirty="0">
                <a:solidFill>
                  <a:srgbClr val="4472C4">
                    <a:lumMod val="50000"/>
                  </a:srgbClr>
                </a:solidFill>
                <a:latin typeface="Century Gothic" panose="020B0502020202020204" pitchFamily="34" charset="0"/>
              </a:rPr>
              <a:t>à la </a:t>
            </a:r>
            <a:r>
              <a:rPr lang="en-GB" sz="2800" kern="1200" dirty="0">
                <a:solidFill>
                  <a:srgbClr val="4472C4">
                    <a:lumMod val="50000"/>
                  </a:srgbClr>
                </a:solidFill>
                <a:latin typeface="Century Gothic" panose="020B0502020202020204" pitchFamily="34" charset="0"/>
              </a:rPr>
              <a:t>according to the gender of the place!</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849" y="4896295"/>
            <a:ext cx="1950632" cy="146297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5" y="2321107"/>
            <a:ext cx="1735641" cy="132794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09" y="2765997"/>
            <a:ext cx="581539" cy="88449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26" y="3791109"/>
            <a:ext cx="1848761" cy="1232507"/>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34" y="5120733"/>
            <a:ext cx="1564764" cy="11735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619" y="2222389"/>
            <a:ext cx="1703470" cy="136845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8505" y="3562176"/>
            <a:ext cx="1368995" cy="1300545"/>
          </a:xfrm>
          <a:prstGeom prst="rect">
            <a:avLst/>
          </a:prstGeom>
        </p:spPr>
      </p:pic>
      <p:sp>
        <p:nvSpPr>
          <p:cNvPr id="2" name="Title 1" hidden="1">
            <a:extLst>
              <a:ext uri="{FF2B5EF4-FFF2-40B4-BE49-F238E27FC236}">
                <a16:creationId xmlns:a16="http://schemas.microsoft.com/office/drawing/2014/main" id="{29F5F6F3-EB7B-B049-9307-1E58294A7BDA}"/>
              </a:ext>
            </a:extLst>
          </p:cNvPr>
          <p:cNvSpPr>
            <a:spLocks noGrp="1"/>
          </p:cNvSpPr>
          <p:nvPr>
            <p:ph type="title"/>
          </p:nvPr>
        </p:nvSpPr>
        <p:spPr/>
        <p:txBody>
          <a:bodyPr/>
          <a:lstStyle/>
          <a:p>
            <a:r>
              <a:rPr lang="en-US" dirty="0"/>
              <a:t>Partner speaking exercise</a:t>
            </a:r>
          </a:p>
        </p:txBody>
      </p:sp>
    </p:spTree>
    <p:extLst>
      <p:ext uri="{BB962C8B-B14F-4D97-AF65-F5344CB8AC3E}">
        <p14:creationId xmlns:p14="http://schemas.microsoft.com/office/powerpoint/2010/main" val="200681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326887" y="4123766"/>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a:t>
            </a:r>
            <a:r>
              <a:rPr lang="en-GB" sz="2000" kern="1200" noProof="0" dirty="0">
                <a:solidFill>
                  <a:srgbClr val="4472C4">
                    <a:lumMod val="50000"/>
                  </a:srgbClr>
                </a:solidFill>
                <a:latin typeface="Century Gothic" panose="020B0502020202020204" pitchFamily="34" charset="0"/>
                <a:ea typeface="+mn-ea"/>
                <a:cs typeface="+mn-cs"/>
              </a:rPr>
              <a:t>shop</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1466193" y="2785022"/>
            <a:ext cx="385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post office.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7326887" y="5350260"/>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park</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1466193" y="538635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checkout</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1466193" y="4156202"/>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board/school.</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7249315" y="278502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house / home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64221" y="1751475"/>
            <a:ext cx="331018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I am going...</a:t>
            </a:r>
          </a:p>
        </p:txBody>
      </p:sp>
      <p:sp>
        <p:nvSpPr>
          <p:cNvPr id="57" name="TextBox 56"/>
          <p:cNvSpPr txBox="1"/>
          <p:nvPr/>
        </p:nvSpPr>
        <p:spPr>
          <a:xfrm>
            <a:off x="6716110" y="1751475"/>
            <a:ext cx="4430111"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 are going...</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endParaRPr lang="en-GB" sz="2800" dirty="0">
              <a:solidFill>
                <a:schemeClr val="accent5">
                  <a:lumMod val="50000"/>
                </a:schemeClr>
              </a:solidFill>
              <a:latin typeface="Century Gothic" panose="020B0502020202020204" pitchFamily="34" charset="0"/>
            </a:endParaRP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sp>
        <p:nvSpPr>
          <p:cNvPr id="2" name="Title 1" hidden="1">
            <a:extLst>
              <a:ext uri="{FF2B5EF4-FFF2-40B4-BE49-F238E27FC236}">
                <a16:creationId xmlns:a16="http://schemas.microsoft.com/office/drawing/2014/main" id="{DDF95CC9-4F3B-C142-B980-38966C471E69}"/>
              </a:ext>
            </a:extLst>
          </p:cNvPr>
          <p:cNvSpPr>
            <a:spLocks noGrp="1"/>
          </p:cNvSpPr>
          <p:nvPr>
            <p:ph type="title"/>
          </p:nvPr>
        </p:nvSpPr>
        <p:spPr/>
        <p:txBody>
          <a:bodyPr/>
          <a:lstStyle/>
          <a:p>
            <a:r>
              <a:rPr lang="en-US" dirty="0"/>
              <a:t>Speaking</a:t>
            </a:r>
            <a:r>
              <a:rPr lang="en-US" baseline="0" dirty="0"/>
              <a:t> responses</a:t>
            </a:r>
            <a:endParaRPr lang="en-US" dirty="0"/>
          </a:p>
        </p:txBody>
      </p:sp>
    </p:spTree>
    <p:extLst>
      <p:ext uri="{BB962C8B-B14F-4D97-AF65-F5344CB8AC3E}">
        <p14:creationId xmlns:p14="http://schemas.microsoft.com/office/powerpoint/2010/main" val="20504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220004" y="4104937"/>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magasin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3110970" y="2785022"/>
            <a:ext cx="22102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poste.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9300837" y="5427727"/>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au </a:t>
            </a:r>
            <a:r>
              <a:rPr lang="en-GB" sz="2000" kern="1200" dirty="0" err="1">
                <a:solidFill>
                  <a:srgbClr val="4472C4">
                    <a:lumMod val="50000"/>
                  </a:srgbClr>
                </a:solidFill>
                <a:latin typeface="Century Gothic" panose="020B0502020202020204" pitchFamily="34" charset="0"/>
                <a:ea typeface="+mn-ea"/>
                <a:cs typeface="+mn-cs"/>
              </a:rPr>
              <a:t>parc</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3126330" y="538635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lang="en-GB" sz="2000" kern="1200" dirty="0" err="1">
                <a:solidFill>
                  <a:srgbClr val="4472C4">
                    <a:lumMod val="50000"/>
                  </a:srgbClr>
                </a:solidFill>
                <a:latin typeface="Century Gothic" panose="020B0502020202020204" pitchFamily="34" charset="0"/>
                <a:ea typeface="+mn-ea"/>
                <a:cs typeface="+mn-cs"/>
              </a:rPr>
              <a:t>caisse</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2884476" y="4094647"/>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au tableau/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9220004" y="2802774"/>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maison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610298" y="1315713"/>
            <a:ext cx="1255646"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1231" y="1315713"/>
            <a:ext cx="1249296"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1.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849" y="4896295"/>
            <a:ext cx="1950632" cy="146297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5" y="2321107"/>
            <a:ext cx="1735641" cy="132794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09" y="2765997"/>
            <a:ext cx="581539" cy="88449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26" y="3791109"/>
            <a:ext cx="1848761" cy="1232507"/>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34" y="5120733"/>
            <a:ext cx="1564764" cy="117357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619" y="2222389"/>
            <a:ext cx="1703470" cy="136845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8505" y="3562176"/>
            <a:ext cx="1368995" cy="1300545"/>
          </a:xfrm>
          <a:prstGeom prst="rect">
            <a:avLst/>
          </a:prstGeom>
        </p:spPr>
      </p:pic>
      <p:sp>
        <p:nvSpPr>
          <p:cNvPr id="2" name="Title 1" hidden="1">
            <a:extLst>
              <a:ext uri="{FF2B5EF4-FFF2-40B4-BE49-F238E27FC236}">
                <a16:creationId xmlns:a16="http://schemas.microsoft.com/office/drawing/2014/main" id="{174F2386-E1E4-5E49-81C0-220F726CC617}"/>
              </a:ext>
            </a:extLst>
          </p:cNvPr>
          <p:cNvSpPr>
            <a:spLocks noGrp="1"/>
          </p:cNvSpPr>
          <p:nvPr>
            <p:ph type="title"/>
          </p:nvPr>
        </p:nvSpPr>
        <p:spPr/>
        <p:txBody>
          <a:bodyPr/>
          <a:lstStyle/>
          <a:p>
            <a:r>
              <a:rPr lang="en-US" dirty="0"/>
              <a:t>Speaking responses</a:t>
            </a:r>
          </a:p>
        </p:txBody>
      </p:sp>
    </p:spTree>
    <p:extLst>
      <p:ext uri="{BB962C8B-B14F-4D97-AF65-F5344CB8AC3E}">
        <p14:creationId xmlns:p14="http://schemas.microsoft.com/office/powerpoint/2010/main" val="8271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2" y="25579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 go | going]</a:t>
            </a: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67733" y="333406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5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a:t>
            </a:r>
            <a:endPar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goes | 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descr="Traffic Light: Green Clip Art">
            <a:extLst>
              <a:ext uri="{FF2B5EF4-FFF2-40B4-BE49-F238E27FC236}">
                <a16:creationId xmlns:a16="http://schemas.microsoft.com/office/drawing/2014/main" id="{5450FC3E-172E-4C11-A66B-89DE03B3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203" y="504515"/>
            <a:ext cx="2017119" cy="2373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DD2B6A-D371-0746-8CF4-6E7001CB4EA3}"/>
              </a:ext>
            </a:extLst>
          </p:cNvPr>
          <p:cNvSpPr>
            <a:spLocks noGrp="1"/>
          </p:cNvSpPr>
          <p:nvPr>
            <p:ph type="title"/>
          </p:nvPr>
        </p:nvSpPr>
        <p:spPr>
          <a:xfrm>
            <a:off x="2332567" y="1077477"/>
            <a:ext cx="7391400" cy="1325563"/>
          </a:xfrm>
        </p:spPr>
        <p:txBody>
          <a:bodyPr/>
          <a:lstStyle/>
          <a:p>
            <a:pPr algn="ctr"/>
            <a:r>
              <a:rPr lang="en-GB" sz="12000" b="1" kern="1200" dirty="0" err="1">
                <a:solidFill>
                  <a:srgbClr val="5B9BD5">
                    <a:lumMod val="50000"/>
                  </a:srgbClr>
                </a:solidFill>
                <a:latin typeface="Century Gothic" panose="020B0502020202020204" pitchFamily="34" charset="0"/>
              </a:rPr>
              <a:t>aller</a:t>
            </a:r>
            <a:endParaRPr lang="en-US" sz="12000" dirty="0"/>
          </a:p>
        </p:txBody>
      </p:sp>
    </p:spTree>
    <p:extLst>
      <p:ext uri="{BB962C8B-B14F-4D97-AF65-F5344CB8AC3E}">
        <p14:creationId xmlns:p14="http://schemas.microsoft.com/office/powerpoint/2010/main" val="18688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443241" y="2723748"/>
            <a:ext cx="3742904"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Your partner</a:t>
            </a:r>
          </a:p>
        </p:txBody>
      </p:sp>
      <p:sp>
        <p:nvSpPr>
          <p:cNvPr id="57" name="TextBox 56"/>
          <p:cNvSpPr txBox="1"/>
          <p:nvPr/>
        </p:nvSpPr>
        <p:spPr>
          <a:xfrm>
            <a:off x="8691286" y="2723748"/>
            <a:ext cx="140288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a:t>
            </a:r>
          </a:p>
        </p:txBody>
      </p:sp>
      <p:sp>
        <p:nvSpPr>
          <p:cNvPr id="6" name="Rectangle 5"/>
          <p:cNvSpPr/>
          <p:nvPr/>
        </p:nvSpPr>
        <p:spPr>
          <a:xfrm>
            <a:off x="741307" y="1199562"/>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p>
          <a:p>
            <a:r>
              <a:rPr lang="en-GB" sz="2800" dirty="0">
                <a:solidFill>
                  <a:schemeClr val="accent5">
                    <a:lumMod val="50000"/>
                  </a:schemeClr>
                </a:solidFill>
                <a:latin typeface="Century Gothic" panose="020B0502020202020204" pitchFamily="34" charset="0"/>
              </a:rPr>
              <a:t>Ask your partner where s/he is going and where you are going. </a:t>
            </a:r>
          </a:p>
          <a:p>
            <a:r>
              <a:rPr lang="en-GB" sz="2800" dirty="0">
                <a:solidFill>
                  <a:schemeClr val="accent5">
                    <a:lumMod val="50000"/>
                  </a:schemeClr>
                </a:solidFill>
                <a:latin typeface="Century Gothic" panose="020B0502020202020204" pitchFamily="34" charset="0"/>
              </a:rPr>
              <a:t>Note in English the 3 places mentioned in each case.</a:t>
            </a:r>
          </a:p>
        </p:txBody>
      </p:sp>
      <p:sp>
        <p:nvSpPr>
          <p:cNvPr id="7" name="TextBox 6"/>
          <p:cNvSpPr txBox="1"/>
          <p:nvPr/>
        </p:nvSpPr>
        <p:spPr>
          <a:xfrm>
            <a:off x="2246202" y="371001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8" name="TextBox 17"/>
          <p:cNvSpPr txBox="1"/>
          <p:nvPr/>
        </p:nvSpPr>
        <p:spPr>
          <a:xfrm>
            <a:off x="2246202" y="4636154"/>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19" name="TextBox 18"/>
          <p:cNvSpPr txBox="1"/>
          <p:nvPr/>
        </p:nvSpPr>
        <p:spPr>
          <a:xfrm>
            <a:off x="2246202" y="55283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0" name="TextBox 19"/>
          <p:cNvSpPr txBox="1"/>
          <p:nvPr/>
        </p:nvSpPr>
        <p:spPr>
          <a:xfrm>
            <a:off x="7641549" y="3701990"/>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1" name="TextBox 20"/>
          <p:cNvSpPr txBox="1"/>
          <p:nvPr/>
        </p:nvSpPr>
        <p:spPr>
          <a:xfrm>
            <a:off x="7641548" y="4615163"/>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sp>
        <p:nvSpPr>
          <p:cNvPr id="22" name="TextBox 21"/>
          <p:cNvSpPr txBox="1"/>
          <p:nvPr/>
        </p:nvSpPr>
        <p:spPr>
          <a:xfrm>
            <a:off x="7641548" y="55283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___________________</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7653EC3A-DEE5-134F-AB50-FC19E82B7839}"/>
              </a:ext>
            </a:extLst>
          </p:cNvPr>
          <p:cNvSpPr>
            <a:spLocks noGrp="1"/>
          </p:cNvSpPr>
          <p:nvPr>
            <p:ph type="title"/>
          </p:nvPr>
        </p:nvSpPr>
        <p:spPr>
          <a:xfrm>
            <a:off x="271099" y="296864"/>
            <a:ext cx="2607012" cy="763507"/>
          </a:xfrm>
        </p:spPr>
        <p:txBody>
          <a:bodyPr>
            <a:normAutofit/>
          </a:bodyPr>
          <a:lstStyle/>
          <a:p>
            <a:r>
              <a:rPr lang="en-GB" sz="3600" b="1" dirty="0">
                <a:solidFill>
                  <a:srgbClr val="FFFFFF"/>
                </a:solidFill>
              </a:rPr>
              <a:t>Tu vas </a:t>
            </a:r>
            <a:r>
              <a:rPr lang="en-GB" sz="3600" b="1" dirty="0" err="1">
                <a:solidFill>
                  <a:srgbClr val="FFFFFF"/>
                </a:solidFill>
              </a:rPr>
              <a:t>où</a:t>
            </a:r>
            <a:r>
              <a:rPr lang="en-GB" sz="3600" b="1" dirty="0">
                <a:solidFill>
                  <a:srgbClr val="FFFFFF"/>
                </a:solidFill>
              </a:rPr>
              <a:t>? </a:t>
            </a:r>
            <a:endParaRPr lang="en-US" sz="3600" dirty="0"/>
          </a:p>
        </p:txBody>
      </p:sp>
    </p:spTree>
    <p:extLst>
      <p:ext uri="{BB962C8B-B14F-4D97-AF65-F5344CB8AC3E}">
        <p14:creationId xmlns:p14="http://schemas.microsoft.com/office/powerpoint/2010/main" val="244753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26773" y="1614456"/>
            <a:ext cx="1258149"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8554" y="1614456"/>
            <a:ext cx="1460677"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1384995"/>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r>
              <a:rPr lang="en-GB" sz="2800" dirty="0">
                <a:solidFill>
                  <a:schemeClr val="accent5">
                    <a:lumMod val="50000"/>
                  </a:schemeClr>
                </a:solidFill>
                <a:latin typeface="Century Gothic" panose="020B0502020202020204" pitchFamily="34" charset="0"/>
              </a:rPr>
              <a:t>Tell your partner where s/he is going and </a:t>
            </a:r>
          </a:p>
          <a:p>
            <a:r>
              <a:rPr lang="en-GB" sz="2800" dirty="0">
                <a:solidFill>
                  <a:schemeClr val="accent5">
                    <a:lumMod val="50000"/>
                  </a:schemeClr>
                </a:solidFill>
                <a:latin typeface="Century Gothic" panose="020B0502020202020204" pitchFamily="34" charset="0"/>
              </a:rPr>
              <a:t>where you are going. Remember to use the correct form of </a:t>
            </a:r>
            <a:r>
              <a:rPr lang="en-GB" sz="2800" i="1" dirty="0" err="1">
                <a:solidFill>
                  <a:schemeClr val="accent5">
                    <a:lumMod val="50000"/>
                  </a:schemeClr>
                </a:solidFill>
                <a:latin typeface="Century Gothic" panose="020B0502020202020204" pitchFamily="34" charset="0"/>
              </a:rPr>
              <a:t>aller</a:t>
            </a:r>
            <a:r>
              <a:rPr lang="en-GB" sz="2800" dirty="0">
                <a:solidFill>
                  <a:schemeClr val="accent5">
                    <a:lumMod val="50000"/>
                  </a:schemeClr>
                </a:solidFill>
                <a:latin typeface="Century Gothic" panose="020B0502020202020204" pitchFamily="34" charset="0"/>
              </a:rPr>
              <a:t> and either </a:t>
            </a:r>
            <a:r>
              <a:rPr lang="en-GB" sz="2800" i="1" dirty="0">
                <a:solidFill>
                  <a:schemeClr val="accent5">
                    <a:lumMod val="50000"/>
                  </a:schemeClr>
                </a:solidFill>
                <a:latin typeface="Century Gothic" panose="020B0502020202020204" pitchFamily="34" charset="0"/>
              </a:rPr>
              <a:t>au</a:t>
            </a:r>
            <a:r>
              <a:rPr lang="en-GB" sz="2800" dirty="0">
                <a:solidFill>
                  <a:schemeClr val="accent5">
                    <a:lumMod val="50000"/>
                  </a:schemeClr>
                </a:solidFill>
                <a:latin typeface="Century Gothic" panose="020B0502020202020204" pitchFamily="34" charset="0"/>
              </a:rPr>
              <a:t> or </a:t>
            </a:r>
            <a:r>
              <a:rPr lang="en-GB" sz="2800" i="1" kern="1200" dirty="0">
                <a:solidFill>
                  <a:srgbClr val="4472C4">
                    <a:lumMod val="50000"/>
                  </a:srgbClr>
                </a:solidFill>
                <a:latin typeface="Century Gothic" panose="020B0502020202020204" pitchFamily="34" charset="0"/>
              </a:rPr>
              <a:t>à la </a:t>
            </a:r>
            <a:r>
              <a:rPr lang="en-GB" sz="2800" kern="1200" dirty="0">
                <a:solidFill>
                  <a:srgbClr val="4472C4">
                    <a:lumMod val="50000"/>
                  </a:srgbClr>
                </a:solidFill>
                <a:latin typeface="Century Gothic" panose="020B0502020202020204" pitchFamily="34" charset="0"/>
              </a:rPr>
              <a:t>according to the gender of the place!</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838" y="3771367"/>
            <a:ext cx="1735641" cy="132794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6622" y="4216257"/>
            <a:ext cx="581539" cy="884499"/>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838" y="5128128"/>
            <a:ext cx="1848761" cy="1232507"/>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893" y="3662000"/>
            <a:ext cx="1564764" cy="11735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28" y="4945082"/>
            <a:ext cx="1703470" cy="136845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778" y="2284272"/>
            <a:ext cx="1368995" cy="130054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8789" y="2266387"/>
            <a:ext cx="1950632" cy="1462974"/>
          </a:xfrm>
          <a:prstGeom prst="rect">
            <a:avLst/>
          </a:prstGeom>
        </p:spPr>
      </p:pic>
      <p:sp>
        <p:nvSpPr>
          <p:cNvPr id="2" name="Title 1" hidden="1">
            <a:extLst>
              <a:ext uri="{FF2B5EF4-FFF2-40B4-BE49-F238E27FC236}">
                <a16:creationId xmlns:a16="http://schemas.microsoft.com/office/drawing/2014/main" id="{4ACF1B3E-1DE9-6440-881F-AE0AB3ADA44E}"/>
              </a:ext>
            </a:extLst>
          </p:cNvPr>
          <p:cNvSpPr>
            <a:spLocks noGrp="1"/>
          </p:cNvSpPr>
          <p:nvPr>
            <p:ph type="title"/>
          </p:nvPr>
        </p:nvSpPr>
        <p:spPr/>
        <p:txBody>
          <a:bodyPr/>
          <a:lstStyle/>
          <a:p>
            <a:r>
              <a:rPr lang="en-US" dirty="0"/>
              <a:t>Partner speaking exercise</a:t>
            </a:r>
          </a:p>
        </p:txBody>
      </p:sp>
    </p:spTree>
    <p:extLst>
      <p:ext uri="{BB962C8B-B14F-4D97-AF65-F5344CB8AC3E}">
        <p14:creationId xmlns:p14="http://schemas.microsoft.com/office/powerpoint/2010/main" val="81873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326887" y="4123766"/>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a:t>
            </a:r>
            <a:r>
              <a:rPr lang="en-GB" sz="2000" kern="1200" noProof="0" dirty="0">
                <a:solidFill>
                  <a:srgbClr val="4472C4">
                    <a:lumMod val="50000"/>
                  </a:srgbClr>
                </a:solidFill>
                <a:latin typeface="Century Gothic" panose="020B0502020202020204" pitchFamily="34" charset="0"/>
                <a:ea typeface="+mn-ea"/>
                <a:cs typeface="+mn-cs"/>
              </a:rPr>
              <a:t>post office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p:cNvSpPr txBox="1"/>
          <p:nvPr/>
        </p:nvSpPr>
        <p:spPr>
          <a:xfrm>
            <a:off x="1466193" y="2785022"/>
            <a:ext cx="385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shop.</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p:cNvSpPr txBox="1"/>
          <p:nvPr/>
        </p:nvSpPr>
        <p:spPr>
          <a:xfrm>
            <a:off x="7326887" y="5350260"/>
            <a:ext cx="3062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board / school</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p:cNvSpPr txBox="1"/>
          <p:nvPr/>
        </p:nvSpPr>
        <p:spPr>
          <a:xfrm>
            <a:off x="1466193" y="5386350"/>
            <a:ext cx="2822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house / home.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p:cNvSpPr txBox="1"/>
          <p:nvPr/>
        </p:nvSpPr>
        <p:spPr>
          <a:xfrm>
            <a:off x="1466193" y="4156202"/>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 checkout.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p:cNvSpPr txBox="1"/>
          <p:nvPr/>
        </p:nvSpPr>
        <p:spPr>
          <a:xfrm>
            <a:off x="7249315" y="278502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the</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park</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64221" y="1751475"/>
            <a:ext cx="3310183"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I am going...</a:t>
            </a:r>
          </a:p>
        </p:txBody>
      </p:sp>
      <p:sp>
        <p:nvSpPr>
          <p:cNvPr id="57" name="TextBox 56"/>
          <p:cNvSpPr txBox="1"/>
          <p:nvPr/>
        </p:nvSpPr>
        <p:spPr>
          <a:xfrm>
            <a:off x="6716110" y="1751475"/>
            <a:ext cx="4430111"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You are going...</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B. </a:t>
            </a:r>
            <a:endParaRPr lang="en-GB" sz="2800" dirty="0">
              <a:solidFill>
                <a:schemeClr val="accent5">
                  <a:lumMod val="50000"/>
                </a:schemeClr>
              </a:solidFill>
              <a:latin typeface="Century Gothic" panose="020B0502020202020204" pitchFamily="34" charset="0"/>
            </a:endParaRP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sp>
        <p:nvSpPr>
          <p:cNvPr id="2" name="Title 1" hidden="1">
            <a:extLst>
              <a:ext uri="{FF2B5EF4-FFF2-40B4-BE49-F238E27FC236}">
                <a16:creationId xmlns:a16="http://schemas.microsoft.com/office/drawing/2014/main" id="{B1C5B4D6-F4AB-1547-9080-48CFCD9F25D5}"/>
              </a:ext>
            </a:extLst>
          </p:cNvPr>
          <p:cNvSpPr>
            <a:spLocks noGrp="1"/>
          </p:cNvSpPr>
          <p:nvPr>
            <p:ph type="title"/>
          </p:nvPr>
        </p:nvSpPr>
        <p:spPr/>
        <p:txBody>
          <a:bodyPr/>
          <a:lstStyle/>
          <a:p>
            <a:r>
              <a:rPr lang="en-US" dirty="0"/>
              <a:t>Partner responses</a:t>
            </a:r>
          </a:p>
        </p:txBody>
      </p:sp>
    </p:spTree>
    <p:extLst>
      <p:ext uri="{BB962C8B-B14F-4D97-AF65-F5344CB8AC3E}">
        <p14:creationId xmlns:p14="http://schemas.microsoft.com/office/powerpoint/2010/main" val="6921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2526773" y="1330519"/>
            <a:ext cx="1258149"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Tu...</a:t>
            </a:r>
          </a:p>
        </p:txBody>
      </p:sp>
      <p:sp>
        <p:nvSpPr>
          <p:cNvPr id="57" name="TextBox 56"/>
          <p:cNvSpPr txBox="1"/>
          <p:nvPr/>
        </p:nvSpPr>
        <p:spPr>
          <a:xfrm>
            <a:off x="8758554" y="1280565"/>
            <a:ext cx="1299845" cy="707886"/>
          </a:xfrm>
          <a:prstGeom prst="rect">
            <a:avLst/>
          </a:prstGeom>
          <a:noFill/>
        </p:spPr>
        <p:txBody>
          <a:bodyPr wrap="square" rtlCol="0">
            <a:spAutoFit/>
          </a:bodyPr>
          <a:lstStyle/>
          <a:p>
            <a:r>
              <a:rPr lang="en-GB" sz="4000" b="1" dirty="0">
                <a:solidFill>
                  <a:schemeClr val="accent5">
                    <a:lumMod val="50000"/>
                  </a:schemeClr>
                </a:solidFill>
                <a:latin typeface="Century Gothic" panose="020B0502020202020204" pitchFamily="34" charset="0"/>
              </a:rPr>
              <a:t>Je...</a:t>
            </a:r>
          </a:p>
        </p:txBody>
      </p:sp>
      <p:sp>
        <p:nvSpPr>
          <p:cNvPr id="6" name="Rectangle 5"/>
          <p:cNvSpPr/>
          <p:nvPr/>
        </p:nvSpPr>
        <p:spPr>
          <a:xfrm>
            <a:off x="476636" y="124478"/>
            <a:ext cx="11406190" cy="954107"/>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2. </a:t>
            </a:r>
            <a:r>
              <a:rPr lang="en-GB" sz="2800" b="1" dirty="0" err="1">
                <a:solidFill>
                  <a:schemeClr val="accent5">
                    <a:lumMod val="50000"/>
                  </a:schemeClr>
                </a:solidFill>
                <a:latin typeface="Century Gothic" panose="020B0502020202020204" pitchFamily="34" charset="0"/>
              </a:rPr>
              <a:t>Partenaire</a:t>
            </a:r>
            <a:r>
              <a:rPr lang="en-GB" sz="2800" b="1" dirty="0">
                <a:solidFill>
                  <a:schemeClr val="accent5">
                    <a:lumMod val="50000"/>
                  </a:schemeClr>
                </a:solidFill>
                <a:latin typeface="Century Gothic" panose="020B0502020202020204" pitchFamily="34" charset="0"/>
              </a:rPr>
              <a:t> A. </a:t>
            </a:r>
          </a:p>
          <a:p>
            <a:r>
              <a:rPr lang="en-GB" sz="2800" b="1" dirty="0" err="1">
                <a:solidFill>
                  <a:schemeClr val="accent5">
                    <a:lumMod val="50000"/>
                  </a:schemeClr>
                </a:solidFill>
                <a:latin typeface="Century Gothic" panose="020B0502020202020204" pitchFamily="34" charset="0"/>
              </a:rPr>
              <a:t>Réponses</a:t>
            </a:r>
            <a:r>
              <a:rPr lang="en-GB" sz="2800" b="1" dirty="0">
                <a:solidFill>
                  <a:schemeClr val="accent5">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135474"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1</a:t>
            </a:r>
          </a:p>
        </p:txBody>
      </p:sp>
      <p:sp>
        <p:nvSpPr>
          <p:cNvPr id="41" name="TextBox 40"/>
          <p:cNvSpPr txBox="1"/>
          <p:nvPr/>
        </p:nvSpPr>
        <p:spPr>
          <a:xfrm>
            <a:off x="224558" y="4094647"/>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2</a:t>
            </a:r>
          </a:p>
        </p:txBody>
      </p:sp>
      <p:sp>
        <p:nvSpPr>
          <p:cNvPr id="42" name="TextBox 41"/>
          <p:cNvSpPr txBox="1"/>
          <p:nvPr/>
        </p:nvSpPr>
        <p:spPr>
          <a:xfrm>
            <a:off x="224558" y="5386350"/>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3</a:t>
            </a:r>
          </a:p>
        </p:txBody>
      </p:sp>
      <p:sp>
        <p:nvSpPr>
          <p:cNvPr id="43" name="TextBox 42"/>
          <p:cNvSpPr txBox="1"/>
          <p:nvPr/>
        </p:nvSpPr>
        <p:spPr>
          <a:xfrm>
            <a:off x="6169908" y="5288705"/>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6</a:t>
            </a:r>
          </a:p>
        </p:txBody>
      </p:sp>
      <p:sp>
        <p:nvSpPr>
          <p:cNvPr id="46" name="TextBox 45"/>
          <p:cNvSpPr txBox="1"/>
          <p:nvPr/>
        </p:nvSpPr>
        <p:spPr>
          <a:xfrm>
            <a:off x="6160168" y="4062211"/>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5</a:t>
            </a:r>
          </a:p>
        </p:txBody>
      </p:sp>
      <p:sp>
        <p:nvSpPr>
          <p:cNvPr id="47" name="TextBox 46"/>
          <p:cNvSpPr txBox="1"/>
          <p:nvPr/>
        </p:nvSpPr>
        <p:spPr>
          <a:xfrm>
            <a:off x="6160168" y="2679664"/>
            <a:ext cx="42566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4</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61" y="3710751"/>
            <a:ext cx="1735641" cy="132794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645" y="4155641"/>
            <a:ext cx="581539" cy="884499"/>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1" y="5099307"/>
            <a:ext cx="1848761" cy="1232507"/>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893" y="3662000"/>
            <a:ext cx="1564764" cy="11735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28" y="4945082"/>
            <a:ext cx="1703470" cy="136845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778" y="2284272"/>
            <a:ext cx="1368995" cy="130054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7923" y="2180397"/>
            <a:ext cx="1950632" cy="1462974"/>
          </a:xfrm>
          <a:prstGeom prst="rect">
            <a:avLst/>
          </a:prstGeom>
        </p:spPr>
      </p:pic>
      <p:sp>
        <p:nvSpPr>
          <p:cNvPr id="19" name="TextBox 18"/>
          <p:cNvSpPr txBox="1"/>
          <p:nvPr/>
        </p:nvSpPr>
        <p:spPr>
          <a:xfrm>
            <a:off x="2979669" y="2911884"/>
            <a:ext cx="2662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a:t>
            </a:r>
            <a:r>
              <a:rPr lang="en-GB" sz="2000" kern="1200" dirty="0">
                <a:solidFill>
                  <a:srgbClr val="4472C4">
                    <a:lumMod val="50000"/>
                  </a:srgbClr>
                </a:solidFill>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magasin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p:cNvSpPr txBox="1"/>
          <p:nvPr/>
        </p:nvSpPr>
        <p:spPr>
          <a:xfrm>
            <a:off x="9409574" y="4067644"/>
            <a:ext cx="22102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la poste.</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Box 21"/>
          <p:cNvSpPr txBox="1"/>
          <p:nvPr/>
        </p:nvSpPr>
        <p:spPr>
          <a:xfrm>
            <a:off x="9275886" y="2741219"/>
            <a:ext cx="2318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000" kern="1200" dirty="0">
                <a:solidFill>
                  <a:srgbClr val="4472C4">
                    <a:lumMod val="50000"/>
                  </a:srgbClr>
                </a:solidFill>
                <a:latin typeface="Century Gothic" panose="020B0502020202020204" pitchFamily="34" charset="0"/>
                <a:ea typeface="+mn-ea"/>
                <a:cs typeface="+mn-cs"/>
              </a:rPr>
              <a:t>au </a:t>
            </a:r>
            <a:r>
              <a:rPr lang="en-GB" sz="2000" kern="1200" dirty="0" err="1">
                <a:solidFill>
                  <a:srgbClr val="4472C4">
                    <a:lumMod val="50000"/>
                  </a:srgbClr>
                </a:solidFill>
                <a:latin typeface="Century Gothic" panose="020B0502020202020204" pitchFamily="34" charset="0"/>
                <a:ea typeface="+mn-ea"/>
                <a:cs typeface="+mn-cs"/>
              </a:rPr>
              <a:t>parc</a:t>
            </a:r>
            <a:r>
              <a:rPr lang="en-GB" sz="2000" kern="1200" dirty="0">
                <a:solidFill>
                  <a:srgbClr val="4472C4">
                    <a:lumMod val="50000"/>
                  </a:srgbClr>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p:cNvSpPr txBox="1"/>
          <p:nvPr/>
        </p:nvSpPr>
        <p:spPr>
          <a:xfrm>
            <a:off x="2997011" y="4197780"/>
            <a:ext cx="2241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lang="en-GB" sz="2000" kern="1200" dirty="0" err="1">
                <a:solidFill>
                  <a:srgbClr val="4472C4">
                    <a:lumMod val="50000"/>
                  </a:srgbClr>
                </a:solidFill>
                <a:latin typeface="Century Gothic" panose="020B0502020202020204" pitchFamily="34" charset="0"/>
                <a:ea typeface="+mn-ea"/>
                <a:cs typeface="+mn-cs"/>
              </a:rPr>
              <a:t>caisse</a:t>
            </a:r>
            <a:r>
              <a:rPr lang="en-GB" sz="2000" kern="1200" dirty="0">
                <a:solidFill>
                  <a:srgbClr val="4472C4">
                    <a:lumMod val="50000"/>
                  </a:srgbClr>
                </a:solidFill>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p:cNvSpPr txBox="1"/>
          <p:nvPr/>
        </p:nvSpPr>
        <p:spPr>
          <a:xfrm>
            <a:off x="8884838" y="5368086"/>
            <a:ext cx="3592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tableau/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Box 24"/>
          <p:cNvSpPr txBox="1"/>
          <p:nvPr/>
        </p:nvSpPr>
        <p:spPr>
          <a:xfrm>
            <a:off x="2998130" y="5509460"/>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vas à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maison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hidden="1">
            <a:extLst>
              <a:ext uri="{FF2B5EF4-FFF2-40B4-BE49-F238E27FC236}">
                <a16:creationId xmlns:a16="http://schemas.microsoft.com/office/drawing/2014/main" id="{54FD497C-8112-ED43-8929-606300260220}"/>
              </a:ext>
            </a:extLst>
          </p:cNvPr>
          <p:cNvSpPr>
            <a:spLocks noGrp="1"/>
          </p:cNvSpPr>
          <p:nvPr>
            <p:ph type="title"/>
          </p:nvPr>
        </p:nvSpPr>
        <p:spPr/>
        <p:txBody>
          <a:bodyPr/>
          <a:lstStyle/>
          <a:p>
            <a:r>
              <a:rPr lang="en-US" dirty="0"/>
              <a:t>Speaking</a:t>
            </a:r>
            <a:r>
              <a:rPr lang="en-US" baseline="0" dirty="0"/>
              <a:t> responses</a:t>
            </a:r>
            <a:endParaRPr lang="en-US" dirty="0"/>
          </a:p>
        </p:txBody>
      </p:sp>
    </p:spTree>
    <p:extLst>
      <p:ext uri="{BB962C8B-B14F-4D97-AF65-F5344CB8AC3E}">
        <p14:creationId xmlns:p14="http://schemas.microsoft.com/office/powerpoint/2010/main" val="35336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p:cNvSpPr txBox="1"/>
          <p:nvPr/>
        </p:nvSpPr>
        <p:spPr>
          <a:xfrm>
            <a:off x="372339" y="2083682"/>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1.</a:t>
            </a:r>
          </a:p>
        </p:txBody>
      </p:sp>
      <p:sp>
        <p:nvSpPr>
          <p:cNvPr id="57" name="TextBox 56"/>
          <p:cNvSpPr txBox="1"/>
          <p:nvPr/>
        </p:nvSpPr>
        <p:spPr>
          <a:xfrm>
            <a:off x="998055" y="2093381"/>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You are going to the park.</a:t>
            </a:r>
          </a:p>
        </p:txBody>
      </p:sp>
      <p:sp>
        <p:nvSpPr>
          <p:cNvPr id="6" name="Rectangle 5"/>
          <p:cNvSpPr/>
          <p:nvPr/>
        </p:nvSpPr>
        <p:spPr>
          <a:xfrm>
            <a:off x="372339" y="1163992"/>
            <a:ext cx="11406190" cy="523220"/>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Translate these sentences into French:</a:t>
            </a:r>
            <a:endParaRPr lang="en-GB" sz="2800" dirty="0">
              <a:solidFill>
                <a:schemeClr val="accent5">
                  <a:lumMod val="50000"/>
                </a:schemeClr>
              </a:solidFill>
              <a:latin typeface="Century Gothic" panose="020B0502020202020204" pitchFamily="34" charset="0"/>
            </a:endParaRPr>
          </a:p>
        </p:txBody>
      </p:sp>
      <p:sp>
        <p:nvSpPr>
          <p:cNvPr id="7" name="TextBox 6"/>
          <p:cNvSpPr txBox="1"/>
          <p:nvPr/>
        </p:nvSpPr>
        <p:spPr>
          <a:xfrm>
            <a:off x="7279787" y="2094274"/>
            <a:ext cx="4136981" cy="523220"/>
          </a:xfrm>
          <a:prstGeom prst="rect">
            <a:avLst/>
          </a:prstGeom>
          <a:noFill/>
        </p:spPr>
        <p:txBody>
          <a:bodyPr wrap="square" rtlCol="0">
            <a:spAutoFit/>
          </a:bodyPr>
          <a:lstStyle/>
          <a:p>
            <a:r>
              <a:rPr lang="en-GB" sz="2800" b="1" dirty="0" err="1">
                <a:solidFill>
                  <a:schemeClr val="accent5">
                    <a:lumMod val="50000"/>
                  </a:schemeClr>
                </a:solidFill>
                <a:latin typeface="Century Gothic" panose="020B0502020202020204" pitchFamily="34" charset="0"/>
              </a:rPr>
              <a:t>Tu</a:t>
            </a:r>
            <a:r>
              <a:rPr lang="en-GB" sz="2800" b="1" dirty="0">
                <a:solidFill>
                  <a:schemeClr val="accent5">
                    <a:lumMod val="50000"/>
                  </a:schemeClr>
                </a:solidFill>
                <a:latin typeface="Century Gothic" panose="020B0502020202020204" pitchFamily="34" charset="0"/>
              </a:rPr>
              <a:t> vas au </a:t>
            </a:r>
            <a:r>
              <a:rPr lang="en-GB" sz="2800" b="1" dirty="0" err="1">
                <a:solidFill>
                  <a:schemeClr val="accent5">
                    <a:lumMod val="50000"/>
                  </a:schemeClr>
                </a:solidFill>
                <a:latin typeface="Century Gothic" panose="020B0502020202020204" pitchFamily="34" charset="0"/>
              </a:rPr>
              <a:t>parc</a:t>
            </a:r>
            <a:r>
              <a:rPr lang="en-GB" sz="2800" b="1" dirty="0">
                <a:solidFill>
                  <a:schemeClr val="accent5">
                    <a:lumMod val="50000"/>
                  </a:schemeClr>
                </a:solidFill>
                <a:latin typeface="Century Gothic" panose="020B0502020202020204" pitchFamily="34" charset="0"/>
              </a:rPr>
              <a:t>.</a:t>
            </a:r>
          </a:p>
        </p:txBody>
      </p:sp>
      <p:sp>
        <p:nvSpPr>
          <p:cNvPr id="18" name="TextBox 17"/>
          <p:cNvSpPr txBox="1"/>
          <p:nvPr/>
        </p:nvSpPr>
        <p:spPr>
          <a:xfrm>
            <a:off x="7279786" y="28105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Je </a:t>
            </a:r>
            <a:r>
              <a:rPr lang="en-GB" sz="2800" b="1" dirty="0" err="1">
                <a:solidFill>
                  <a:schemeClr val="accent5">
                    <a:lumMod val="50000"/>
                  </a:schemeClr>
                </a:solidFill>
                <a:latin typeface="Century Gothic" panose="020B0502020202020204" pitchFamily="34" charset="0"/>
              </a:rPr>
              <a:t>vais</a:t>
            </a:r>
            <a:r>
              <a:rPr lang="en-GB" sz="2800" b="1" dirty="0">
                <a:solidFill>
                  <a:schemeClr val="accent5">
                    <a:lumMod val="50000"/>
                  </a:schemeClr>
                </a:solidFill>
                <a:latin typeface="Century Gothic" panose="020B0502020202020204" pitchFamily="34" charset="0"/>
              </a:rPr>
              <a:t> au </a:t>
            </a:r>
            <a:r>
              <a:rPr lang="en-GB" sz="2800" b="1" dirty="0" err="1">
                <a:solidFill>
                  <a:schemeClr val="accent5">
                    <a:lumMod val="50000"/>
                  </a:schemeClr>
                </a:solidFill>
                <a:latin typeface="Century Gothic" panose="020B0502020202020204" pitchFamily="34" charset="0"/>
              </a:rPr>
              <a:t>magasin</a:t>
            </a:r>
            <a:r>
              <a:rPr lang="en-GB" sz="2800" b="1" dirty="0">
                <a:solidFill>
                  <a:schemeClr val="accent5">
                    <a:lumMod val="50000"/>
                  </a:schemeClr>
                </a:solidFill>
                <a:latin typeface="Century Gothic" panose="020B0502020202020204" pitchFamily="34" charset="0"/>
              </a:rPr>
              <a:t>.</a:t>
            </a:r>
          </a:p>
        </p:txBody>
      </p:sp>
      <p:sp>
        <p:nvSpPr>
          <p:cNvPr id="20" name="TextBox 19"/>
          <p:cNvSpPr txBox="1"/>
          <p:nvPr/>
        </p:nvSpPr>
        <p:spPr>
          <a:xfrm>
            <a:off x="7279784" y="3508948"/>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Il </a:t>
            </a:r>
            <a:r>
              <a:rPr lang="en-GB" sz="2800" b="1" dirty="0" err="1">
                <a:solidFill>
                  <a:schemeClr val="accent5">
                    <a:lumMod val="50000"/>
                  </a:schemeClr>
                </a:solidFill>
                <a:latin typeface="Century Gothic" panose="020B0502020202020204" pitchFamily="34" charset="0"/>
              </a:rPr>
              <a:t>va</a:t>
            </a:r>
            <a:r>
              <a:rPr lang="en-GB" sz="2800" b="1" dirty="0">
                <a:solidFill>
                  <a:schemeClr val="accent5">
                    <a:lumMod val="50000"/>
                  </a:schemeClr>
                </a:solidFill>
                <a:latin typeface="Century Gothic" panose="020B0502020202020204" pitchFamily="34" charset="0"/>
              </a:rPr>
              <a:t> à la </a:t>
            </a:r>
            <a:r>
              <a:rPr lang="en-GB" sz="2800" b="1" dirty="0" err="1">
                <a:solidFill>
                  <a:schemeClr val="accent5">
                    <a:lumMod val="50000"/>
                  </a:schemeClr>
                </a:solidFill>
                <a:latin typeface="Century Gothic" panose="020B0502020202020204" pitchFamily="34" charset="0"/>
              </a:rPr>
              <a:t>caisse</a:t>
            </a:r>
            <a:r>
              <a:rPr lang="en-GB" sz="2800" b="1" dirty="0">
                <a:solidFill>
                  <a:schemeClr val="accent5">
                    <a:lumMod val="50000"/>
                  </a:schemeClr>
                </a:solidFill>
                <a:latin typeface="Century Gothic" panose="020B0502020202020204" pitchFamily="34" charset="0"/>
              </a:rPr>
              <a:t>.</a:t>
            </a:r>
          </a:p>
        </p:txBody>
      </p:sp>
      <p:sp>
        <p:nvSpPr>
          <p:cNvPr id="21" name="TextBox 20"/>
          <p:cNvSpPr txBox="1"/>
          <p:nvPr/>
        </p:nvSpPr>
        <p:spPr>
          <a:xfrm>
            <a:off x="7279784" y="4192636"/>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Elle </a:t>
            </a:r>
            <a:r>
              <a:rPr lang="en-GB" sz="2800" b="1" dirty="0" err="1">
                <a:solidFill>
                  <a:schemeClr val="accent5">
                    <a:lumMod val="50000"/>
                  </a:schemeClr>
                </a:solidFill>
                <a:latin typeface="Century Gothic" panose="020B0502020202020204" pitchFamily="34" charset="0"/>
              </a:rPr>
              <a:t>va</a:t>
            </a:r>
            <a:r>
              <a:rPr lang="en-GB" sz="2800" b="1" dirty="0">
                <a:solidFill>
                  <a:schemeClr val="accent5">
                    <a:lumMod val="50000"/>
                  </a:schemeClr>
                </a:solidFill>
                <a:latin typeface="Century Gothic" panose="020B0502020202020204" pitchFamily="34" charset="0"/>
              </a:rPr>
              <a:t> au </a:t>
            </a:r>
            <a:r>
              <a:rPr lang="en-GB" sz="2800" b="1" dirty="0" err="1">
                <a:solidFill>
                  <a:schemeClr val="accent5">
                    <a:lumMod val="50000"/>
                  </a:schemeClr>
                </a:solidFill>
                <a:latin typeface="Century Gothic" panose="020B0502020202020204" pitchFamily="34" charset="0"/>
              </a:rPr>
              <a:t>coll</a:t>
            </a:r>
            <a:r>
              <a:rPr lang="en-GB" sz="2800" b="1" dirty="0" err="1">
                <a:solidFill>
                  <a:schemeClr val="accent5">
                    <a:lumMod val="50000"/>
                  </a:schemeClr>
                </a:solidFill>
                <a:latin typeface="Century Gothic" panose="020B0502020202020204" pitchFamily="34" charset="0"/>
                <a:cs typeface="Calibri" panose="020F0502020204030204" pitchFamily="34" charset="0"/>
              </a:rPr>
              <a:t>ège</a:t>
            </a:r>
            <a:r>
              <a:rPr lang="en-GB" sz="2800" b="1" dirty="0">
                <a:solidFill>
                  <a:schemeClr val="accent5">
                    <a:lumMod val="50000"/>
                  </a:schemeClr>
                </a:solidFill>
                <a:latin typeface="Century Gothic" panose="020B0502020202020204" pitchFamily="34" charset="0"/>
                <a:cs typeface="Calibri" panose="020F0502020204030204" pitchFamily="34" charset="0"/>
              </a:rPr>
              <a:t>.</a:t>
            </a:r>
            <a:endParaRPr lang="en-GB" sz="2800" b="1" dirty="0">
              <a:solidFill>
                <a:schemeClr val="accent5">
                  <a:lumMod val="50000"/>
                </a:schemeClr>
              </a:solidFill>
              <a:latin typeface="Century Gothic" panose="020B0502020202020204" pitchFamily="34" charset="0"/>
            </a:endParaRPr>
          </a:p>
        </p:txBody>
      </p:sp>
      <p:sp>
        <p:nvSpPr>
          <p:cNvPr id="22" name="TextBox 21"/>
          <p:cNvSpPr txBox="1"/>
          <p:nvPr/>
        </p:nvSpPr>
        <p:spPr>
          <a:xfrm>
            <a:off x="7279784" y="5632109"/>
            <a:ext cx="4136981" cy="523220"/>
          </a:xfrm>
          <a:prstGeom prst="rect">
            <a:avLst/>
          </a:prstGeom>
          <a:noFill/>
        </p:spPr>
        <p:txBody>
          <a:bodyPr wrap="square" rtlCol="0">
            <a:spAutoFit/>
          </a:bodyPr>
          <a:lstStyle/>
          <a:p>
            <a:r>
              <a:rPr lang="en-GB" sz="2800" b="1" dirty="0" err="1">
                <a:solidFill>
                  <a:schemeClr val="accent5">
                    <a:lumMod val="50000"/>
                  </a:schemeClr>
                </a:solidFill>
                <a:latin typeface="Century Gothic" panose="020B0502020202020204" pitchFamily="34" charset="0"/>
              </a:rPr>
              <a:t>Tu</a:t>
            </a:r>
            <a:r>
              <a:rPr lang="en-GB" sz="2800" b="1" dirty="0">
                <a:solidFill>
                  <a:schemeClr val="accent5">
                    <a:lumMod val="50000"/>
                  </a:schemeClr>
                </a:solidFill>
                <a:latin typeface="Century Gothic" panose="020B0502020202020204" pitchFamily="34" charset="0"/>
              </a:rPr>
              <a:t> vas à la poste.</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379794" y="2801234"/>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2.</a:t>
            </a:r>
          </a:p>
        </p:txBody>
      </p:sp>
      <p:sp>
        <p:nvSpPr>
          <p:cNvPr id="15" name="TextBox 14"/>
          <p:cNvSpPr txBox="1"/>
          <p:nvPr/>
        </p:nvSpPr>
        <p:spPr>
          <a:xfrm>
            <a:off x="1005510" y="2810933"/>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going to the shop.</a:t>
            </a:r>
          </a:p>
        </p:txBody>
      </p:sp>
      <p:sp>
        <p:nvSpPr>
          <p:cNvPr id="16" name="TextBox 15"/>
          <p:cNvSpPr txBox="1"/>
          <p:nvPr/>
        </p:nvSpPr>
        <p:spPr>
          <a:xfrm>
            <a:off x="379794" y="3495511"/>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3.</a:t>
            </a:r>
          </a:p>
        </p:txBody>
      </p:sp>
      <p:sp>
        <p:nvSpPr>
          <p:cNvPr id="17" name="TextBox 16"/>
          <p:cNvSpPr txBox="1"/>
          <p:nvPr/>
        </p:nvSpPr>
        <p:spPr>
          <a:xfrm>
            <a:off x="1005510" y="3505210"/>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He is going to the checkout.</a:t>
            </a:r>
          </a:p>
        </p:txBody>
      </p:sp>
      <p:sp>
        <p:nvSpPr>
          <p:cNvPr id="23" name="TextBox 22"/>
          <p:cNvSpPr txBox="1"/>
          <p:nvPr/>
        </p:nvSpPr>
        <p:spPr>
          <a:xfrm>
            <a:off x="372339" y="4267152"/>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4.</a:t>
            </a:r>
          </a:p>
        </p:txBody>
      </p:sp>
      <p:sp>
        <p:nvSpPr>
          <p:cNvPr id="24" name="TextBox 23"/>
          <p:cNvSpPr txBox="1"/>
          <p:nvPr/>
        </p:nvSpPr>
        <p:spPr>
          <a:xfrm>
            <a:off x="998055" y="4276851"/>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She is going to school.</a:t>
            </a:r>
          </a:p>
        </p:txBody>
      </p:sp>
      <p:sp>
        <p:nvSpPr>
          <p:cNvPr id="25" name="TextBox 24"/>
          <p:cNvSpPr txBox="1"/>
          <p:nvPr/>
        </p:nvSpPr>
        <p:spPr>
          <a:xfrm>
            <a:off x="372339" y="4938541"/>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5.</a:t>
            </a:r>
          </a:p>
        </p:txBody>
      </p:sp>
      <p:sp>
        <p:nvSpPr>
          <p:cNvPr id="26" name="TextBox 25"/>
          <p:cNvSpPr txBox="1"/>
          <p:nvPr/>
        </p:nvSpPr>
        <p:spPr>
          <a:xfrm>
            <a:off x="998055" y="4948240"/>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 am going home.</a:t>
            </a:r>
          </a:p>
        </p:txBody>
      </p:sp>
      <p:sp>
        <p:nvSpPr>
          <p:cNvPr id="27" name="TextBox 26"/>
          <p:cNvSpPr txBox="1"/>
          <p:nvPr/>
        </p:nvSpPr>
        <p:spPr>
          <a:xfrm>
            <a:off x="356223" y="5693095"/>
            <a:ext cx="625716"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6.</a:t>
            </a:r>
          </a:p>
        </p:txBody>
      </p:sp>
      <p:sp>
        <p:nvSpPr>
          <p:cNvPr id="28" name="TextBox 27"/>
          <p:cNvSpPr txBox="1"/>
          <p:nvPr/>
        </p:nvSpPr>
        <p:spPr>
          <a:xfrm>
            <a:off x="981939" y="5702794"/>
            <a:ext cx="6744733"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You are going to the post office.</a:t>
            </a:r>
          </a:p>
        </p:txBody>
      </p:sp>
      <p:sp>
        <p:nvSpPr>
          <p:cNvPr id="31" name="TextBox 30"/>
          <p:cNvSpPr txBox="1"/>
          <p:nvPr/>
        </p:nvSpPr>
        <p:spPr>
          <a:xfrm>
            <a:off x="7279784" y="4933300"/>
            <a:ext cx="4136981"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Je </a:t>
            </a:r>
            <a:r>
              <a:rPr lang="en-GB" sz="2800" b="1" dirty="0" err="1">
                <a:solidFill>
                  <a:schemeClr val="accent5">
                    <a:lumMod val="50000"/>
                  </a:schemeClr>
                </a:solidFill>
                <a:latin typeface="Century Gothic" panose="020B0502020202020204" pitchFamily="34" charset="0"/>
              </a:rPr>
              <a:t>vais</a:t>
            </a:r>
            <a:r>
              <a:rPr lang="en-GB" sz="2800" b="1" dirty="0">
                <a:solidFill>
                  <a:schemeClr val="accent5">
                    <a:lumMod val="50000"/>
                  </a:schemeClr>
                </a:solidFill>
                <a:latin typeface="Century Gothic" panose="020B0502020202020204" pitchFamily="34" charset="0"/>
              </a:rPr>
              <a:t> à la </a:t>
            </a:r>
            <a:r>
              <a:rPr lang="en-GB" sz="2800" b="1" dirty="0" err="1">
                <a:solidFill>
                  <a:schemeClr val="accent5">
                    <a:lumMod val="50000"/>
                  </a:schemeClr>
                </a:solidFill>
                <a:latin typeface="Century Gothic" panose="020B0502020202020204" pitchFamily="34" charset="0"/>
              </a:rPr>
              <a:t>maison</a:t>
            </a:r>
            <a:r>
              <a:rPr lang="en-GB" sz="2800" b="1" dirty="0">
                <a:solidFill>
                  <a:schemeClr val="accent5">
                    <a:lumMod val="50000"/>
                  </a:schemeClr>
                </a:solidFill>
                <a:latin typeface="Century Gothic" panose="020B0502020202020204" pitchFamily="34" charset="0"/>
              </a:rPr>
              <a:t>.</a:t>
            </a:r>
          </a:p>
        </p:txBody>
      </p:sp>
      <p:sp>
        <p:nvSpPr>
          <p:cNvPr id="2" name="Title 1">
            <a:extLst>
              <a:ext uri="{FF2B5EF4-FFF2-40B4-BE49-F238E27FC236}">
                <a16:creationId xmlns:a16="http://schemas.microsoft.com/office/drawing/2014/main" id="{D2A12718-C8D5-4345-A326-6BBD69D0F00A}"/>
              </a:ext>
            </a:extLst>
          </p:cNvPr>
          <p:cNvSpPr>
            <a:spLocks noGrp="1"/>
          </p:cNvSpPr>
          <p:nvPr>
            <p:ph type="title"/>
          </p:nvPr>
        </p:nvSpPr>
        <p:spPr>
          <a:xfrm>
            <a:off x="271099" y="296864"/>
            <a:ext cx="4330881" cy="718959"/>
          </a:xfrm>
        </p:spPr>
        <p:txBody>
          <a:bodyPr>
            <a:normAutofit/>
          </a:bodyPr>
          <a:lstStyle/>
          <a:p>
            <a:r>
              <a:rPr lang="en-GB" sz="3600" b="1" dirty="0" err="1">
                <a:solidFill>
                  <a:srgbClr val="FFFFFF"/>
                </a:solidFill>
                <a:latin typeface="Century Gothic" panose="020B0502020202020204" pitchFamily="34" charset="0"/>
              </a:rPr>
              <a:t>Écris</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en</a:t>
            </a:r>
            <a:r>
              <a:rPr lang="en-GB" sz="3600" b="1" dirty="0">
                <a:solidFill>
                  <a:srgbClr val="FFFFFF"/>
                </a:solidFill>
                <a:latin typeface="Century Gothic" panose="020B0502020202020204" pitchFamily="34" charset="0"/>
              </a:rPr>
              <a:t> </a:t>
            </a:r>
            <a:r>
              <a:rPr lang="en-GB" sz="3600" b="1" dirty="0" err="1">
                <a:solidFill>
                  <a:srgbClr val="FFFFFF"/>
                </a:solidFill>
                <a:latin typeface="Century Gothic" panose="020B0502020202020204" pitchFamily="34" charset="0"/>
              </a:rPr>
              <a:t>fran</a:t>
            </a:r>
            <a:r>
              <a:rPr lang="en-GB" sz="3600" b="1" dirty="0" err="1">
                <a:solidFill>
                  <a:srgbClr val="FFFFFF"/>
                </a:solidFill>
                <a:latin typeface="Century Gothic" panose="020B0502020202020204" pitchFamily="34" charset="0"/>
                <a:cs typeface="Calibri" panose="020F0502020204030204" pitchFamily="34" charset="0"/>
              </a:rPr>
              <a:t>çais</a:t>
            </a:r>
            <a:r>
              <a:rPr lang="en-GB" sz="3600" b="1" dirty="0">
                <a:solidFill>
                  <a:srgbClr val="FFFFFF"/>
                </a:solidFill>
                <a:latin typeface="Century Gothic" panose="020B0502020202020204" pitchFamily="34" charset="0"/>
                <a:cs typeface="Calibri" panose="020F0502020204030204" pitchFamily="34" charset="0"/>
              </a:rPr>
              <a:t> !</a:t>
            </a:r>
            <a:endParaRPr lang="en-US" sz="3600" dirty="0"/>
          </a:p>
        </p:txBody>
      </p:sp>
    </p:spTree>
    <p:extLst>
      <p:ext uri="{BB962C8B-B14F-4D97-AF65-F5344CB8AC3E}">
        <p14:creationId xmlns:p14="http://schemas.microsoft.com/office/powerpoint/2010/main" val="37076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0" grpId="0"/>
      <p:bldP spid="21" grpId="0"/>
      <p:bldP spid="22"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descr="question mark action button">
            <a:hlinkClick r:id="" action="ppaction://noaction">
              <a:snd r:embed="rId3" name="aller.wav"/>
            </a:hlinkClick>
          </p:cNvPr>
          <p:cNvSpPr/>
          <p:nvPr/>
        </p:nvSpPr>
        <p:spPr>
          <a:xfrm>
            <a:off x="2495652" y="222788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64" name="Google Shape;64;p12"/>
          <p:cNvSpPr txBox="1"/>
          <p:nvPr/>
        </p:nvSpPr>
        <p:spPr>
          <a:xfrm>
            <a:off x="3167776" y="2390958"/>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583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3167776" y="5220373"/>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75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74" name="Google Shape;74;p13"/>
          <p:cNvSpPr txBox="1"/>
          <p:nvPr/>
        </p:nvSpPr>
        <p:spPr>
          <a:xfrm>
            <a:off x="0" y="2422083"/>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432"/>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780632" y="5039817"/>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01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940915"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012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lle [beep] au parc.wav"/>
            </a:hlinkClick>
          </p:cNvPr>
          <p:cNvSpPr/>
          <p:nvPr/>
        </p:nvSpPr>
        <p:spPr>
          <a:xfrm>
            <a:off x="2495652" y="24384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93" name="Google Shape;93;p15"/>
          <p:cNvSpPr txBox="1"/>
          <p:nvPr/>
        </p:nvSpPr>
        <p:spPr>
          <a:xfrm>
            <a:off x="3176088" y="2438416"/>
            <a:ext cx="583982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va au parc.wav"/>
            </a:hlinkClick>
          </p:cNvPr>
          <p:cNvSpPr/>
          <p:nvPr/>
        </p:nvSpPr>
        <p:spPr>
          <a:xfrm>
            <a:off x="2495652"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593327" y="4080570"/>
            <a:ext cx="718956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4658112" y="408056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3314029" y="5252788"/>
            <a:ext cx="6711120" cy="107721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191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descr="question mark action button">
            <a:hlinkClick r:id="" action="ppaction://noaction">
              <a:snd r:embed="rId3" name="elle aime [beep] au parc.wav"/>
            </a:hlinkClick>
          </p:cNvPr>
          <p:cNvSpPr/>
          <p:nvPr/>
        </p:nvSpPr>
        <p:spPr>
          <a:xfrm>
            <a:off x="2495652" y="277659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aller</a:t>
            </a:r>
            <a:endParaRPr sz="11500" dirty="0"/>
          </a:p>
        </p:txBody>
      </p:sp>
      <p:sp>
        <p:nvSpPr>
          <p:cNvPr id="105" name="Google Shape;105;p16"/>
          <p:cNvSpPr txBox="1"/>
          <p:nvPr/>
        </p:nvSpPr>
        <p:spPr>
          <a:xfrm>
            <a:off x="3284700" y="2700083"/>
            <a:ext cx="57068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6" name="Google Shape;106;p16" descr="question mark action button">
            <a:hlinkClick r:id="" action="ppaction://noaction">
              <a:snd r:embed="rId4" name="elle aime aller au parc.wav"/>
            </a:hlinkClick>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5551996" y="3991216"/>
            <a:ext cx="23711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3324405" y="5053046"/>
            <a:ext cx="607258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130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Rectangle 2"/>
          <p:cNvSpPr/>
          <p:nvPr/>
        </p:nvSpPr>
        <p:spPr>
          <a:xfrm>
            <a:off x="271099" y="1316143"/>
            <a:ext cx="110979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1200" dirty="0">
                <a:solidFill>
                  <a:srgbClr val="002060"/>
                </a:solidFill>
                <a:latin typeface="Century Gothic" panose="020B0502020202020204" pitchFamily="34" charset="0"/>
                <a:ea typeface="+mn-ea"/>
                <a:cs typeface="+mn-cs"/>
              </a:rPr>
              <a:t>A</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an irregular verb, meaning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to be going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 name="TextBox 8"/>
          <p:cNvSpPr txBox="1"/>
          <p:nvPr/>
        </p:nvSpPr>
        <p:spPr>
          <a:xfrm>
            <a:off x="1408676" y="2202454"/>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5008679" y="2439980"/>
            <a:ext cx="644280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11" name="TextBox 10"/>
          <p:cNvSpPr txBox="1"/>
          <p:nvPr/>
        </p:nvSpPr>
        <p:spPr>
          <a:xfrm>
            <a:off x="132347" y="3525893"/>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2" name="TextBox 11"/>
          <p:cNvSpPr txBox="1"/>
          <p:nvPr/>
        </p:nvSpPr>
        <p:spPr>
          <a:xfrm>
            <a:off x="5008679" y="4908813"/>
            <a:ext cx="70887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13" name="TextBox 12"/>
          <p:cNvSpPr txBox="1"/>
          <p:nvPr/>
        </p:nvSpPr>
        <p:spPr>
          <a:xfrm>
            <a:off x="5008679" y="3664392"/>
            <a:ext cx="696996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4" name="Rectangle 13"/>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914DFEEE-CE85-5349-85B6-68774AA281FD}"/>
              </a:ext>
            </a:extLst>
          </p:cNvPr>
          <p:cNvSpPr>
            <a:spLocks noGrp="1"/>
          </p:cNvSpPr>
          <p:nvPr>
            <p:ph type="title"/>
          </p:nvPr>
        </p:nvSpPr>
        <p:spPr>
          <a:xfrm>
            <a:off x="271099" y="296864"/>
            <a:ext cx="5140350" cy="717743"/>
          </a:xfrm>
        </p:spPr>
        <p:txBody>
          <a:bodyPr>
            <a:normAutofit/>
          </a:bodyPr>
          <a:lstStyle/>
          <a:p>
            <a:r>
              <a:rPr lang="en-GB" sz="3600" b="1" dirty="0">
                <a:solidFill>
                  <a:srgbClr val="FFFFFF"/>
                </a:solidFill>
              </a:rPr>
              <a:t>The verb ‘</a:t>
            </a:r>
            <a:r>
              <a:rPr lang="en-GB" sz="3600" b="1" dirty="0" err="1">
                <a:solidFill>
                  <a:srgbClr val="FFFFFF"/>
                </a:solidFill>
              </a:rPr>
              <a:t>aller</a:t>
            </a:r>
            <a:r>
              <a:rPr lang="en-GB" sz="3600" b="1" dirty="0">
                <a:solidFill>
                  <a:srgbClr val="FFFFFF"/>
                </a:solidFill>
              </a:rPr>
              <a:t>’ – to go</a:t>
            </a:r>
            <a:endParaRPr lang="en-US" sz="3600" dirty="0"/>
          </a:p>
        </p:txBody>
      </p:sp>
    </p:spTree>
    <p:extLst>
      <p:ext uri="{BB962C8B-B14F-4D97-AF65-F5344CB8AC3E}">
        <p14:creationId xmlns:p14="http://schemas.microsoft.com/office/powerpoint/2010/main" val="24802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2" name="TextBox 41">
            <a:extLst>
              <a:ext uri="{FF2B5EF4-FFF2-40B4-BE49-F238E27FC236}">
                <a16:creationId xmlns:a16="http://schemas.microsoft.com/office/drawing/2014/main" id="{F8157123-3466-44C7-93E7-072D17C9197F}"/>
              </a:ext>
            </a:extLst>
          </p:cNvPr>
          <p:cNvSpPr txBox="1"/>
          <p:nvPr/>
        </p:nvSpPr>
        <p:spPr>
          <a:xfrm>
            <a:off x="212085" y="1371618"/>
            <a:ext cx="11785383" cy="430887"/>
          </a:xfrm>
          <a:prstGeom prst="rect">
            <a:avLst/>
          </a:prstGeom>
          <a:noFill/>
        </p:spPr>
        <p:txBody>
          <a:bodyPr wrap="square" rtlCol="0">
            <a:spAutoFit/>
          </a:bodyPr>
          <a:lstStyle/>
          <a:p>
            <a:pPr lvl="0">
              <a:buClrTx/>
              <a:defRPr/>
            </a:pP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writes where she is going and where Amir is going.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qui?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(je) </a:t>
            </a:r>
            <a:r>
              <a:rPr lang="en-GB" sz="2200" dirty="0" err="1">
                <a:solidFill>
                  <a:schemeClr val="accent5">
                    <a:lumMod val="50000"/>
                  </a:schemeClr>
                </a:solidFill>
                <a:latin typeface="Century Gothic" panose="020B0502020202020204" pitchFamily="34" charset="0"/>
              </a:rPr>
              <a:t>ou</a:t>
            </a:r>
            <a:r>
              <a:rPr lang="en-GB" sz="2200" dirty="0">
                <a:solidFill>
                  <a:schemeClr val="accent5">
                    <a:lumMod val="50000"/>
                  </a:schemeClr>
                </a:solidFill>
                <a:latin typeface="Century Gothic" panose="020B0502020202020204" pitchFamily="34" charset="0"/>
              </a:rPr>
              <a:t> Amir (</a:t>
            </a:r>
            <a:r>
              <a:rPr lang="en-GB" sz="2200" dirty="0" err="1">
                <a:solidFill>
                  <a:schemeClr val="accent5">
                    <a:lumMod val="50000"/>
                  </a:schemeClr>
                </a:solidFill>
                <a:latin typeface="Century Gothic" panose="020B0502020202020204" pitchFamily="34" charset="0"/>
              </a:rPr>
              <a:t>il</a:t>
            </a:r>
            <a:r>
              <a:rPr lang="en-GB" sz="22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619275689"/>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extLst>
              <a:ext uri="{FF2B5EF4-FFF2-40B4-BE49-F238E27FC236}">
                <a16:creationId xmlns:a16="http://schemas.microsoft.com/office/drawing/2014/main" id="{9B8DD0CF-B6B8-460B-B44C-809C55C6AC3E}"/>
              </a:ext>
            </a:extLst>
          </p:cNvPr>
          <p:cNvSpPr/>
          <p:nvPr/>
        </p:nvSpPr>
        <p:spPr>
          <a:xfrm>
            <a:off x="414247"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8" name="Action Button: Custom 22">
            <a:hlinkClick r:id="" action="ppaction://noaction" highlightClick="1"/>
            <a:extLst>
              <a:ext uri="{FF2B5EF4-FFF2-40B4-BE49-F238E27FC236}">
                <a16:creationId xmlns:a16="http://schemas.microsoft.com/office/drawing/2014/main" id="{89A4D9CF-17A8-412C-98C2-998446E963EB}"/>
              </a:ext>
            </a:extLst>
          </p:cNvPr>
          <p:cNvSpPr/>
          <p:nvPr/>
        </p:nvSpPr>
        <p:spPr>
          <a:xfrm>
            <a:off x="414247"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52" name="Action Button: Custom 23">
            <a:hlinkClick r:id="" action="ppaction://noaction" highlightClick="1"/>
            <a:extLst>
              <a:ext uri="{FF2B5EF4-FFF2-40B4-BE49-F238E27FC236}">
                <a16:creationId xmlns:a16="http://schemas.microsoft.com/office/drawing/2014/main" id="{5401D5C7-7DCA-461C-A233-1693EA8DB4B1}"/>
              </a:ext>
            </a:extLst>
          </p:cNvPr>
          <p:cNvSpPr/>
          <p:nvPr/>
        </p:nvSpPr>
        <p:spPr>
          <a:xfrm>
            <a:off x="414247"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6" name="Action Button: Custom 24">
            <a:hlinkClick r:id="" action="ppaction://noaction" highlightClick="1"/>
            <a:extLst>
              <a:ext uri="{FF2B5EF4-FFF2-40B4-BE49-F238E27FC236}">
                <a16:creationId xmlns:a16="http://schemas.microsoft.com/office/drawing/2014/main" id="{C2B0FB71-EA22-468B-897B-95910F9E89D2}"/>
              </a:ext>
            </a:extLst>
          </p:cNvPr>
          <p:cNvSpPr/>
          <p:nvPr/>
        </p:nvSpPr>
        <p:spPr>
          <a:xfrm>
            <a:off x="414247"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477007699"/>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extLst>
              <a:ext uri="{FF2B5EF4-FFF2-40B4-BE49-F238E27FC236}">
                <a16:creationId xmlns:a16="http://schemas.microsoft.com/office/drawing/2014/main" id="{5D469A5D-0737-477F-8298-135610EE275B}"/>
              </a:ext>
            </a:extLst>
          </p:cNvPr>
          <p:cNvSpPr/>
          <p:nvPr/>
        </p:nvSpPr>
        <p:spPr>
          <a:xfrm>
            <a:off x="6271208"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5" name="Action Button: Custom 22">
            <a:hlinkClick r:id="" action="ppaction://noaction" highlightClick="1"/>
            <a:extLst>
              <a:ext uri="{FF2B5EF4-FFF2-40B4-BE49-F238E27FC236}">
                <a16:creationId xmlns:a16="http://schemas.microsoft.com/office/drawing/2014/main" id="{7FA936DE-0B73-4B20-A6AC-6211E1413943}"/>
              </a:ext>
            </a:extLst>
          </p:cNvPr>
          <p:cNvSpPr/>
          <p:nvPr/>
        </p:nvSpPr>
        <p:spPr>
          <a:xfrm>
            <a:off x="6271208"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96" name="Action Button: Custom 23">
            <a:hlinkClick r:id="" action="ppaction://noaction" highlightClick="1"/>
            <a:extLst>
              <a:ext uri="{FF2B5EF4-FFF2-40B4-BE49-F238E27FC236}">
                <a16:creationId xmlns:a16="http://schemas.microsoft.com/office/drawing/2014/main" id="{0FEA9B2C-907B-4472-ACF7-ECEA9EF756C0}"/>
              </a:ext>
            </a:extLst>
          </p:cNvPr>
          <p:cNvSpPr/>
          <p:nvPr/>
        </p:nvSpPr>
        <p:spPr>
          <a:xfrm>
            <a:off x="6271208"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97" name="Action Button: Custom 24">
            <a:hlinkClick r:id="" action="ppaction://noaction" highlightClick="1"/>
            <a:extLst>
              <a:ext uri="{FF2B5EF4-FFF2-40B4-BE49-F238E27FC236}">
                <a16:creationId xmlns:a16="http://schemas.microsoft.com/office/drawing/2014/main" id="{42C765AD-97C2-4B90-9620-876BBE9D26E8}"/>
              </a:ext>
            </a:extLst>
          </p:cNvPr>
          <p:cNvSpPr/>
          <p:nvPr/>
        </p:nvSpPr>
        <p:spPr>
          <a:xfrm>
            <a:off x="6271208"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2046926" y="5486127"/>
            <a:ext cx="22071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Deauville.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a:solidFill>
                  <a:srgbClr val="4472C4">
                    <a:lumMod val="50000"/>
                  </a:srgbClr>
                </a:solidFill>
                <a:latin typeface="Century Gothic" panose="020B0502020202020204" pitchFamily="34" charset="0"/>
              </a:rPr>
              <a:t> à Calais.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Lyon.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Rouen. </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216" y="3096391"/>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940" y="4674040"/>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542484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8959" y="3868349"/>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97091"/>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pic>
        <p:nvPicPr>
          <p:cNvPr id="45" name="Picture 44" descr="background rectangle ">
            <a:extLst>
              <a:ext uri="{FF2B5EF4-FFF2-40B4-BE49-F238E27FC236}">
                <a16:creationId xmlns:a16="http://schemas.microsoft.com/office/drawing/2014/main" id="{3A7BBB48-58D3-4A00-95A6-12C738F06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DEF99E8F-EFF0-E54B-BD21-2D735B88CC27}"/>
              </a:ext>
            </a:extLst>
          </p:cNvPr>
          <p:cNvSpPr>
            <a:spLocks noGrp="1"/>
          </p:cNvSpPr>
          <p:nvPr>
            <p:ph type="title"/>
          </p:nvPr>
        </p:nvSpPr>
        <p:spPr>
          <a:xfrm>
            <a:off x="68990" y="296864"/>
            <a:ext cx="3933384" cy="713619"/>
          </a:xfrm>
        </p:spPr>
        <p:txBody>
          <a:bodyPr>
            <a:normAutofit/>
          </a:bodyPr>
          <a:lstStyle/>
          <a:p>
            <a:r>
              <a:rPr lang="en-GB" sz="3400" b="1" dirty="0">
                <a:solidFill>
                  <a:srgbClr val="FFFFFF"/>
                </a:solidFill>
              </a:rPr>
              <a:t>Qui </a:t>
            </a:r>
            <a:r>
              <a:rPr lang="en-GB" sz="3400" b="1" dirty="0" err="1">
                <a:solidFill>
                  <a:srgbClr val="FFFFFF"/>
                </a:solidFill>
              </a:rPr>
              <a:t>va</a:t>
            </a:r>
            <a:r>
              <a:rPr lang="en-GB" sz="3400" b="1" dirty="0">
                <a:solidFill>
                  <a:srgbClr val="FFFFFF"/>
                </a:solidFill>
              </a:rPr>
              <a:t> </a:t>
            </a:r>
            <a:r>
              <a:rPr lang="en-GB" sz="3400" b="1" dirty="0" err="1">
                <a:solidFill>
                  <a:srgbClr val="FFFFFF"/>
                </a:solidFill>
              </a:rPr>
              <a:t>où</a:t>
            </a:r>
            <a:r>
              <a:rPr lang="en-GB" sz="3400" b="1" dirty="0">
                <a:solidFill>
                  <a:srgbClr val="FFFFFF"/>
                </a:solidFill>
              </a:rPr>
              <a:t> ? (</a:t>
            </a:r>
            <a:r>
              <a:rPr lang="en-GB" sz="3400" b="1" dirty="0" err="1">
                <a:solidFill>
                  <a:srgbClr val="FFFFFF"/>
                </a:solidFill>
              </a:rPr>
              <a:t>je</a:t>
            </a:r>
            <a:r>
              <a:rPr lang="en-GB" sz="3400" b="1" dirty="0">
                <a:solidFill>
                  <a:srgbClr val="FFFFFF"/>
                </a:solidFill>
              </a:rPr>
              <a:t>/</a:t>
            </a:r>
            <a:r>
              <a:rPr lang="en-GB" sz="3400" b="1" dirty="0" err="1">
                <a:solidFill>
                  <a:srgbClr val="FFFFFF"/>
                </a:solidFill>
              </a:rPr>
              <a:t>il</a:t>
            </a:r>
            <a:r>
              <a:rPr lang="en-GB" sz="3400" b="1" dirty="0">
                <a:solidFill>
                  <a:srgbClr val="FFFFFF"/>
                </a:solidFill>
              </a:rPr>
              <a:t>) </a:t>
            </a:r>
            <a:endParaRPr lang="en-US" sz="3400" dirty="0"/>
          </a:p>
        </p:txBody>
      </p:sp>
    </p:spTree>
    <p:extLst>
      <p:ext uri="{BB962C8B-B14F-4D97-AF65-F5344CB8AC3E}">
        <p14:creationId xmlns:p14="http://schemas.microsoft.com/office/powerpoint/2010/main" val="32565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10186</TotalTime>
  <Words>2024</Words>
  <Application>Microsoft Office PowerPoint</Application>
  <PresentationFormat>Widescreen</PresentationFormat>
  <Paragraphs>433</Paragraphs>
  <Slides>24</Slides>
  <Notes>24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24</vt:i4>
      </vt:variant>
    </vt:vector>
  </HeadingPairs>
  <TitlesOfParts>
    <vt:vector size="34" baseType="lpstr">
      <vt:lpstr>Arial</vt:lpstr>
      <vt:lpstr>Calibri</vt:lpstr>
      <vt:lpstr>Century Gothic</vt:lpstr>
      <vt:lpstr>Tw Cen MT</vt:lpstr>
      <vt:lpstr>Arial</vt:lpstr>
      <vt:lpstr>1_Office Theme</vt:lpstr>
      <vt:lpstr>2_Office Theme</vt:lpstr>
      <vt:lpstr>4_Office Theme</vt:lpstr>
      <vt:lpstr>3_Office Theme</vt:lpstr>
      <vt:lpstr>5_Office Theme</vt:lpstr>
      <vt:lpstr>Grammar </vt:lpstr>
      <vt:lpstr>aller</vt:lpstr>
      <vt:lpstr>aller </vt:lpstr>
      <vt:lpstr>va</vt:lpstr>
      <vt:lpstr>aller </vt:lpstr>
      <vt:lpstr>va</vt:lpstr>
      <vt:lpstr>aller</vt:lpstr>
      <vt:lpstr>The verb ‘aller’ – to go</vt:lpstr>
      <vt:lpstr>Qui va où ? (je/il) </vt:lpstr>
      <vt:lpstr>Qui va où ? (je/elle) </vt:lpstr>
      <vt:lpstr>Qui va où ? (je/elle, réponses) </vt:lpstr>
      <vt:lpstr>The verb ‘aller’ – to go</vt:lpstr>
      <vt:lpstr>Qui va où ? (je/tu) </vt:lpstr>
      <vt:lpstr>Qui va où ? (je/tu, réponses) </vt:lpstr>
      <vt:lpstr>Qui va où ? (je/tu, réponses) </vt:lpstr>
      <vt:lpstr>Tu vas où? </vt:lpstr>
      <vt:lpstr>Partner speaking exercise</vt:lpstr>
      <vt:lpstr>Speaking responses</vt:lpstr>
      <vt:lpstr>Speaking responses</vt:lpstr>
      <vt:lpstr>Tu vas où? </vt:lpstr>
      <vt:lpstr>Partner speaking exercise</vt:lpstr>
      <vt:lpstr>Partner responses</vt:lpstr>
      <vt:lpstr>Speaking responses</vt:lpstr>
      <vt:lpstr>Écris en français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Natalie Finlayson</cp:lastModifiedBy>
  <cp:revision>732</cp:revision>
  <dcterms:created xsi:type="dcterms:W3CDTF">2019-03-27T07:30:03Z</dcterms:created>
  <dcterms:modified xsi:type="dcterms:W3CDTF">2020-03-30T09:45:10Z</dcterms:modified>
</cp:coreProperties>
</file>