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13"/>
  </p:notesMasterIdLst>
  <p:sldIdLst>
    <p:sldId id="260" r:id="rId3"/>
    <p:sldId id="505" r:id="rId4"/>
    <p:sldId id="564" r:id="rId5"/>
    <p:sldId id="565" r:id="rId6"/>
    <p:sldId id="604" r:id="rId7"/>
    <p:sldId id="603" r:id="rId8"/>
    <p:sldId id="599" r:id="rId9"/>
    <p:sldId id="600" r:id="rId10"/>
    <p:sldId id="567" r:id="rId11"/>
    <p:sldId id="5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86442" autoAdjust="0"/>
  </p:normalViewPr>
  <p:slideViewPr>
    <p:cSldViewPr snapToGrid="0">
      <p:cViewPr varScale="1">
        <p:scale>
          <a:sx n="115" d="100"/>
          <a:sy n="115" d="100"/>
        </p:scale>
        <p:origin x="3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d/2.0/legalcod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SSCs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 - ö - i - ü - e </a:t>
            </a: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fromm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[&gt;4029]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Frosch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[&gt;4029]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fressen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[3448]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frisch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[1297]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Frühling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[3975]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Zwiebel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[3382]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frech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[&gt;4029] </a:t>
            </a:r>
            <a:r>
              <a:rPr lang="en-GB" sz="120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Frucht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[3876]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There are two recordings of this tongue twister – one slower, one faster.</a:t>
            </a:r>
          </a:p>
          <a:p>
            <a:endParaRPr lang="en-GB"/>
          </a:p>
          <a:p>
            <a:r>
              <a:rPr lang="en-GB"/>
              <a:t>Translation:</a:t>
            </a:r>
          </a:p>
          <a:p>
            <a:r>
              <a:rPr lang="en-GB"/>
              <a:t>Pious frogs eat </a:t>
            </a:r>
          </a:p>
          <a:p>
            <a:r>
              <a:rPr lang="en-GB"/>
              <a:t>fresh spring onions, </a:t>
            </a:r>
          </a:p>
          <a:p>
            <a:r>
              <a:rPr lang="en-GB"/>
              <a:t>but eat naughty frogs </a:t>
            </a:r>
          </a:p>
          <a:p>
            <a:r>
              <a:rPr lang="en-GB"/>
              <a:t>fresh fruits.</a:t>
            </a:r>
          </a:p>
          <a:p>
            <a:endParaRPr lang="en-GB" dirty="0"/>
          </a:p>
          <a:p>
            <a:r>
              <a:rPr lang="en-GB" dirty="0"/>
              <a:t>Images</a:t>
            </a:r>
            <a:br>
              <a:rPr lang="en-GB"/>
            </a:br>
            <a:r>
              <a:rPr lang="en-GB"/>
              <a:t>www.pixabay.com</a:t>
            </a:r>
            <a:endParaRPr lang="en-GB" baseline="0" dirty="0"/>
          </a:p>
          <a:p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3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Students met this concept in Week 1, </a:t>
            </a:r>
            <a:r>
              <a:rPr lang="en-GB" baseline="0" dirty="0"/>
              <a:t>when they were </a:t>
            </a:r>
            <a:r>
              <a:rPr lang="en-GB" baseline="0"/>
              <a:t>taught the long/short </a:t>
            </a:r>
            <a:r>
              <a:rPr lang="en-GB" baseline="0" dirty="0"/>
              <a:t>‘a’ </a:t>
            </a:r>
            <a:r>
              <a:rPr lang="en-GB" baseline="0"/>
              <a:t>SSC. It is revisited here, with further explanation. The next two slides will practise differentiating these sounds in common words.</a:t>
            </a:r>
            <a:br>
              <a:rPr lang="en-GB" baseline="0"/>
            </a:b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long</a:t>
            </a:r>
            <a:r>
              <a:rPr lang="en-GB" baseline="0"/>
              <a:t> and short vowel sounds in German are practised here in familiar words, with audio. Students should listen and repeat.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55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/>
              <a:t>This version of the slide is without audio; students should chant the words chorally first, as they</a:t>
            </a:r>
            <a:r>
              <a:rPr lang="en-GB" sz="2400" baseline="0"/>
              <a:t> appear</a:t>
            </a:r>
            <a:r>
              <a:rPr lang="en-GB" sz="2400"/>
              <a:t>, then perhaps individually (the teacher quizzing students on individual</a:t>
            </a:r>
            <a:r>
              <a:rPr lang="en-GB" sz="2400" baseline="0"/>
              <a:t> words; it will be important to continue to juxtapose the long and short forms of each vowel in this practice).</a:t>
            </a:r>
            <a:endParaRPr lang="en-GB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62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dirty="0" err="1"/>
              <a:t>Phonetik</a:t>
            </a:r>
            <a:r>
              <a:rPr lang="en-GB" sz="1600" b="1" baseline="0" dirty="0"/>
              <a:t> - Listen first, then read aloud</a:t>
            </a:r>
            <a:br>
              <a:rPr lang="en-GB" sz="1600" dirty="0"/>
            </a:br>
            <a:r>
              <a:rPr lang="en-GB" sz="1600" dirty="0"/>
              <a:t>This is a phonics recap of long and long and short </a:t>
            </a:r>
            <a:r>
              <a:rPr lang="en-GB" sz="1600" dirty="0" err="1"/>
              <a:t>i</a:t>
            </a:r>
            <a:r>
              <a:rPr lang="en-GB" sz="1600" dirty="0"/>
              <a:t> and o: </a:t>
            </a:r>
            <a:br>
              <a:rPr lang="en-GB" sz="1600" dirty="0"/>
            </a:br>
            <a:r>
              <a:rPr lang="en-GB" sz="1600" dirty="0"/>
              <a:t>Towns listed are from Germany, Austria and Switzerland. Students may like to do an extension research task to identify which towns they know (</a:t>
            </a:r>
            <a:r>
              <a:rPr lang="en-GB" sz="1600" dirty="0" err="1"/>
              <a:t>e.g</a:t>
            </a:r>
            <a:r>
              <a:rPr lang="en-GB" sz="1600" dirty="0"/>
              <a:t> from the</a:t>
            </a:r>
            <a:r>
              <a:rPr lang="en-GB" sz="1600" baseline="0" dirty="0"/>
              <a:t> f</a:t>
            </a:r>
            <a:r>
              <a:rPr lang="en-GB" sz="1600" dirty="0"/>
              <a:t>ootball team) and/or where the towns are situated.</a:t>
            </a:r>
          </a:p>
          <a:p>
            <a:endParaRPr lang="en-GB" sz="1600" dirty="0"/>
          </a:p>
          <a:p>
            <a:r>
              <a:rPr lang="en-GB" sz="1600" dirty="0"/>
              <a:t>Students are asked to listen and decide if they hear long or short ‘I’ and ‘o’</a:t>
            </a:r>
            <a:r>
              <a:rPr lang="en-GB" sz="1600" baseline="0" dirty="0"/>
              <a:t>.</a:t>
            </a:r>
            <a:endParaRPr lang="en-GB" sz="1600" dirty="0"/>
          </a:p>
          <a:p>
            <a:r>
              <a:rPr lang="en-GB" sz="1600" dirty="0"/>
              <a:t>The city names appear together</a:t>
            </a:r>
            <a:r>
              <a:rPr lang="en-GB" sz="1600" baseline="0" dirty="0"/>
              <a:t> with the answer.  </a:t>
            </a:r>
            <a:br>
              <a:rPr lang="en-GB" sz="1600" baseline="0" dirty="0"/>
            </a:br>
            <a:r>
              <a:rPr lang="en-GB" sz="1600" baseline="0" dirty="0"/>
              <a:t>Students can have one minute in pairs to re-read aloud all the cities for additional practice.</a:t>
            </a:r>
            <a:br>
              <a:rPr lang="en-GB" sz="1600" baseline="0" dirty="0"/>
            </a:br>
            <a:endParaRPr lang="en-GB" sz="1600" dirty="0"/>
          </a:p>
          <a:p>
            <a:r>
              <a:rPr lang="en-GB" sz="1600" b="1" i="1" dirty="0"/>
              <a:t>Note: </a:t>
            </a:r>
            <a:r>
              <a:rPr lang="en-GB" sz="1600" dirty="0"/>
              <a:t>Students</a:t>
            </a:r>
            <a:r>
              <a:rPr lang="en-GB" sz="1600" baseline="0" dirty="0"/>
              <a:t> are not expected to transcribe the cities.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91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dirty="0" err="1"/>
              <a:t>Phonetik</a:t>
            </a:r>
            <a:r>
              <a:rPr lang="en-GB" sz="1600" b="1" baseline="0" dirty="0"/>
              <a:t> - Read aloud</a:t>
            </a:r>
            <a:br>
              <a:rPr lang="en-GB" sz="1600" dirty="0"/>
            </a:br>
            <a:r>
              <a:rPr lang="en-GB" sz="1600" dirty="0"/>
              <a:t>This is a phonics recap of long and short a and e: </a:t>
            </a:r>
            <a:br>
              <a:rPr lang="en-GB" sz="1600" dirty="0"/>
            </a:br>
            <a:r>
              <a:rPr lang="en-GB" sz="1600" dirty="0"/>
              <a:t>Towns listed are from Germany, Austria and Switzerland. Students may like to do an extension research task to identify which towns they know (</a:t>
            </a:r>
            <a:r>
              <a:rPr lang="en-GB" sz="1600" dirty="0" err="1"/>
              <a:t>e.g</a:t>
            </a:r>
            <a:r>
              <a:rPr lang="en-GB" sz="1600" dirty="0"/>
              <a:t> from the</a:t>
            </a:r>
            <a:r>
              <a:rPr lang="en-GB" sz="1600" baseline="0" dirty="0"/>
              <a:t> f</a:t>
            </a:r>
            <a:r>
              <a:rPr lang="en-GB" sz="1600" dirty="0"/>
              <a:t>ootball team) and/or where the towns are situated.</a:t>
            </a:r>
          </a:p>
          <a:p>
            <a:endParaRPr lang="en-GB" sz="1600" dirty="0"/>
          </a:p>
          <a:p>
            <a:r>
              <a:rPr lang="en-GB" sz="1600" dirty="0"/>
              <a:t>Students are asked to read aloud each city,</a:t>
            </a:r>
            <a:r>
              <a:rPr lang="en-GB" sz="1600" baseline="0" dirty="0"/>
              <a:t> either chorally or in pairs.</a:t>
            </a:r>
            <a:br>
              <a:rPr lang="en-GB" sz="1600" baseline="0" dirty="0"/>
            </a:br>
            <a:r>
              <a:rPr lang="en-GB" sz="1600" baseline="0" dirty="0"/>
              <a:t>The table prompts ‘</a:t>
            </a:r>
            <a:r>
              <a:rPr lang="en-GB" sz="1600" baseline="0" dirty="0" err="1"/>
              <a:t>lang</a:t>
            </a:r>
            <a:r>
              <a:rPr lang="en-GB" sz="1600" baseline="0" dirty="0"/>
              <a:t>’ and ‘</a:t>
            </a:r>
            <a:r>
              <a:rPr lang="en-GB" sz="1600" baseline="0" dirty="0" err="1"/>
              <a:t>kurz</a:t>
            </a:r>
            <a:r>
              <a:rPr lang="en-GB" sz="1600" baseline="0" dirty="0"/>
              <a:t>’ are there to remind students to think about their vowels before saying them.</a:t>
            </a:r>
            <a:endParaRPr lang="en-GB" sz="1600" dirty="0"/>
          </a:p>
          <a:p>
            <a:r>
              <a:rPr lang="en-GB" sz="1600" dirty="0"/>
              <a:t>Audio to check</a:t>
            </a:r>
            <a:r>
              <a:rPr lang="en-GB" sz="1600" baseline="0" dirty="0"/>
              <a:t> is then available upon clicking each word, and answers are animated.</a:t>
            </a:r>
            <a:endParaRPr lang="en-GB" sz="1600" dirty="0"/>
          </a:p>
          <a:p>
            <a:r>
              <a:rPr lang="en-GB" sz="1600" b="1" i="1" dirty="0"/>
              <a:t>Note: </a:t>
            </a:r>
            <a:r>
              <a:rPr lang="en-GB" sz="1600" dirty="0"/>
              <a:t>Two of the towns have examples of both</a:t>
            </a:r>
            <a:r>
              <a:rPr lang="en-GB" sz="1600" baseline="0" dirty="0"/>
              <a:t> long and short ‘e’.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8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Odd</a:t>
            </a:r>
            <a:r>
              <a:rPr lang="en-GB" b="1" baseline="0" dirty="0"/>
              <a:t> One Out</a:t>
            </a:r>
            <a:br>
              <a:rPr lang="en-GB" baseline="0" dirty="0"/>
            </a:br>
            <a:r>
              <a:rPr lang="en-GB" baseline="0" dirty="0"/>
              <a:t>Students should be encouraged to practise pronouncing these words out loud, individually or in pairs, to decide which is the odd one out in each row (</a:t>
            </a:r>
            <a:r>
              <a:rPr lang="en-GB" baseline="0" dirty="0" err="1"/>
              <a:t>Reihe</a:t>
            </a:r>
            <a:r>
              <a:rPr lang="en-GB" baseline="0" dirty="0"/>
              <a:t>).</a:t>
            </a:r>
            <a:br>
              <a:rPr lang="en-GB" baseline="0" dirty="0"/>
            </a:br>
            <a:r>
              <a:rPr lang="en-GB" baseline="0" dirty="0"/>
              <a:t>Students have met this task type before and the instruction ‘Was </a:t>
            </a:r>
            <a:r>
              <a:rPr lang="en-GB" baseline="0" dirty="0" err="1"/>
              <a:t>passt</a:t>
            </a:r>
            <a:r>
              <a:rPr lang="en-GB" baseline="0" dirty="0"/>
              <a:t> </a:t>
            </a:r>
            <a:r>
              <a:rPr lang="en-GB" baseline="0" dirty="0" err="1"/>
              <a:t>nicht</a:t>
            </a:r>
            <a:r>
              <a:rPr lang="en-GB" baseline="0" dirty="0"/>
              <a:t>?’  Teachers can elicit the instruction meaning from students.</a:t>
            </a:r>
            <a:br>
              <a:rPr lang="en-GB" baseline="0" dirty="0"/>
            </a:br>
            <a:r>
              <a:rPr lang="en-GB" baseline="0" dirty="0"/>
              <a:t>Answers are animated to shade the odd one out. Words are taken from this week’s three vocabulary sets and additionally </a:t>
            </a:r>
            <a:r>
              <a:rPr lang="en-GB" baseline="0"/>
              <a:t>from phonics cluster words.  </a:t>
            </a:r>
            <a:br>
              <a:rPr lang="en-GB" baseline="0" dirty="0"/>
            </a:br>
            <a:r>
              <a:rPr lang="en-GB" baseline="0" dirty="0"/>
              <a:t>Teachers may want to elicit meanings, though they will only expect students to know those that  are in this week’s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738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This slide continues the exercise from the previous one.</a:t>
            </a:r>
            <a:endParaRPr lang="en-GB" b="0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38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Opportunity to practise long and short ‘a’ sounds, but note that ‘</a:t>
            </a:r>
            <a:r>
              <a:rPr lang="en-GB" baseline="0" dirty="0" err="1"/>
              <a:t>atmen</a:t>
            </a:r>
            <a:r>
              <a:rPr lang="en-GB" baseline="0" dirty="0"/>
              <a:t>’ does not follow the standard rules owing to its Sanskrit origins.</a:t>
            </a:r>
            <a:br>
              <a:rPr lang="en-GB" baseline="0" dirty="0"/>
            </a:br>
            <a:br>
              <a:rPr lang="en-GB" baseline="0" dirty="0"/>
            </a:br>
            <a:r>
              <a:rPr lang="en-GB" baseline="0" dirty="0"/>
              <a:t>Auf </a:t>
            </a:r>
            <a:r>
              <a:rPr lang="en-GB" baseline="0" dirty="0" err="1"/>
              <a:t>dem</a:t>
            </a:r>
            <a:r>
              <a:rPr lang="en-GB" baseline="0" dirty="0"/>
              <a:t> </a:t>
            </a:r>
            <a:r>
              <a:rPr lang="en-GB" baseline="0" dirty="0" err="1"/>
              <a:t>Rasen</a:t>
            </a:r>
            <a:r>
              <a:rPr lang="en-GB" baseline="0" dirty="0"/>
              <a:t> </a:t>
            </a:r>
            <a:r>
              <a:rPr lang="en-GB" baseline="0" dirty="0" err="1"/>
              <a:t>rasen</a:t>
            </a:r>
            <a:r>
              <a:rPr lang="en-GB" baseline="0" dirty="0"/>
              <a:t> </a:t>
            </a:r>
            <a:r>
              <a:rPr lang="en-GB" baseline="0" dirty="0" err="1"/>
              <a:t>Hasen</a:t>
            </a:r>
            <a:r>
              <a:rPr lang="en-GB" baseline="0" dirty="0"/>
              <a:t>, </a:t>
            </a:r>
            <a:r>
              <a:rPr lang="en-GB" baseline="0" dirty="0" err="1"/>
              <a:t>atmen</a:t>
            </a:r>
            <a:r>
              <a:rPr lang="en-GB" baseline="0" dirty="0"/>
              <a:t> </a:t>
            </a:r>
            <a:r>
              <a:rPr lang="en-GB" baseline="0" dirty="0" err="1"/>
              <a:t>rasselnd</a:t>
            </a:r>
            <a:r>
              <a:rPr lang="en-GB" baseline="0" dirty="0"/>
              <a:t> </a:t>
            </a:r>
            <a:r>
              <a:rPr lang="en-GB" baseline="0" dirty="0" err="1"/>
              <a:t>durch</a:t>
            </a:r>
            <a:r>
              <a:rPr lang="en-GB" baseline="0" dirty="0"/>
              <a:t> die </a:t>
            </a:r>
            <a:r>
              <a:rPr lang="en-GB" baseline="0" dirty="0" err="1"/>
              <a:t>Nasen</a:t>
            </a:r>
            <a:r>
              <a:rPr lang="en-GB" baseline="0" dirty="0"/>
              <a:t>. </a:t>
            </a:r>
          </a:p>
          <a:p>
            <a:endParaRPr lang="en-GB" baseline="0" dirty="0"/>
          </a:p>
          <a:p>
            <a:r>
              <a:rPr lang="en-GB" baseline="0" dirty="0"/>
              <a:t>There are two recordings of this tongue twister – one slower, one faster.</a:t>
            </a:r>
          </a:p>
          <a:p>
            <a:endParaRPr lang="en-GB" baseline="0" dirty="0"/>
          </a:p>
          <a:p>
            <a:r>
              <a:rPr lang="en-GB" baseline="0" dirty="0"/>
              <a:t>Frequency:</a:t>
            </a:r>
            <a:br>
              <a:rPr lang="en-GB" baseline="0" dirty="0"/>
            </a:br>
            <a:r>
              <a:rPr lang="en-GB" baseline="0" dirty="0"/>
              <a:t>der </a:t>
            </a:r>
            <a:r>
              <a:rPr lang="en-GB" baseline="0" err="1"/>
              <a:t>Rasen</a:t>
            </a:r>
            <a:r>
              <a:rPr lang="en-GB" baseline="0"/>
              <a:t> [&gt;4029]; rasen [&gt;4029]; </a:t>
            </a:r>
            <a:r>
              <a:rPr lang="en-GB" baseline="0" err="1"/>
              <a:t>atmen</a:t>
            </a:r>
            <a:r>
              <a:rPr lang="en-GB" baseline="0"/>
              <a:t> [2454]; </a:t>
            </a:r>
            <a:r>
              <a:rPr lang="en-GB" baseline="0" err="1"/>
              <a:t>durch</a:t>
            </a:r>
            <a:r>
              <a:rPr lang="en-GB" baseline="0"/>
              <a:t> [56]; </a:t>
            </a:r>
            <a:r>
              <a:rPr lang="en-GB" baseline="0" err="1"/>
              <a:t>rasselnd</a:t>
            </a:r>
            <a:r>
              <a:rPr lang="en-GB" baseline="0"/>
              <a:t>[&gt;4029] </a:t>
            </a:r>
            <a:r>
              <a:rPr lang="en-GB" baseline="0" dirty="0"/>
              <a:t>die </a:t>
            </a:r>
            <a:r>
              <a:rPr lang="en-GB" baseline="0" err="1"/>
              <a:t>Nase</a:t>
            </a:r>
            <a:r>
              <a:rPr lang="en-GB" baseline="0"/>
              <a:t> [1530]</a:t>
            </a:r>
          </a:p>
          <a:p>
            <a:endParaRPr lang="en-GB" dirty="0"/>
          </a:p>
          <a:p>
            <a:r>
              <a:rPr lang="en-GB" dirty="0"/>
              <a:t>Translation: </a:t>
            </a:r>
            <a:br>
              <a:rPr lang="en-GB" dirty="0"/>
            </a:br>
            <a:r>
              <a:rPr lang="en-GB" dirty="0"/>
              <a:t>On the lawn hares are racing, breathing </a:t>
            </a:r>
            <a:r>
              <a:rPr lang="en-GB" dirty="0" err="1"/>
              <a:t>raspingly?noisily</a:t>
            </a:r>
            <a:r>
              <a:rPr lang="en-GB"/>
              <a:t>? through </a:t>
            </a:r>
            <a:r>
              <a:rPr lang="en-GB" dirty="0"/>
              <a:t>their noses</a:t>
            </a:r>
          </a:p>
          <a:p>
            <a:endParaRPr lang="en-GB" dirty="0"/>
          </a:p>
          <a:p>
            <a:r>
              <a:rPr lang="en-GB" dirty="0"/>
              <a:t>Images from www.pixabay.com</a:t>
            </a:r>
          </a:p>
          <a:p>
            <a:r>
              <a:rPr lang="en-GB" dirty="0">
                <a:hlinkClick r:id="rId3"/>
              </a:rPr>
              <a:t>https://creativecommons.org/licenses/by-nd/2.0/legalcode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2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70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229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385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783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47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23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16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25/03/2020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79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25/03/2020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2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25/03/2020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00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25/03/2020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89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25/03/2020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4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6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8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4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25/03/2020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5" y="6572245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" y="6572242"/>
            <a:ext cx="8434647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1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7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26" Type="http://schemas.openxmlformats.org/officeDocument/2006/relationships/audio" Target="../media/audio24.wav"/><Relationship Id="rId39" Type="http://schemas.openxmlformats.org/officeDocument/2006/relationships/image" Target="../media/image10.jpeg"/><Relationship Id="rId21" Type="http://schemas.openxmlformats.org/officeDocument/2006/relationships/audio" Target="../media/audio19.wav"/><Relationship Id="rId34" Type="http://schemas.openxmlformats.org/officeDocument/2006/relationships/audio" Target="../media/audio32.wav"/><Relationship Id="rId42" Type="http://schemas.openxmlformats.org/officeDocument/2006/relationships/image" Target="../media/image13.gif"/><Relationship Id="rId47" Type="http://schemas.openxmlformats.org/officeDocument/2006/relationships/image" Target="../media/image18.jpeg"/><Relationship Id="rId50" Type="http://schemas.openxmlformats.org/officeDocument/2006/relationships/image" Target="../media/image21.jpeg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4.wav"/><Relationship Id="rId29" Type="http://schemas.openxmlformats.org/officeDocument/2006/relationships/audio" Target="../media/audio27.wav"/><Relationship Id="rId11" Type="http://schemas.openxmlformats.org/officeDocument/2006/relationships/audio" Target="../media/audio9.wav"/><Relationship Id="rId24" Type="http://schemas.openxmlformats.org/officeDocument/2006/relationships/audio" Target="../media/audio22.wav"/><Relationship Id="rId32" Type="http://schemas.openxmlformats.org/officeDocument/2006/relationships/audio" Target="../media/audio30.wav"/><Relationship Id="rId37" Type="http://schemas.openxmlformats.org/officeDocument/2006/relationships/image" Target="../media/image8.jpeg"/><Relationship Id="rId40" Type="http://schemas.openxmlformats.org/officeDocument/2006/relationships/image" Target="../media/image11.jpeg"/><Relationship Id="rId45" Type="http://schemas.openxmlformats.org/officeDocument/2006/relationships/image" Target="../media/image16.jpe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audio" Target="../media/audio21.wav"/><Relationship Id="rId28" Type="http://schemas.openxmlformats.org/officeDocument/2006/relationships/audio" Target="../media/audio26.wav"/><Relationship Id="rId36" Type="http://schemas.openxmlformats.org/officeDocument/2006/relationships/image" Target="../media/image7.jpeg"/><Relationship Id="rId49" Type="http://schemas.openxmlformats.org/officeDocument/2006/relationships/image" Target="../media/image20.jpeg"/><Relationship Id="rId10" Type="http://schemas.openxmlformats.org/officeDocument/2006/relationships/audio" Target="../media/audio8.wav"/><Relationship Id="rId19" Type="http://schemas.openxmlformats.org/officeDocument/2006/relationships/audio" Target="../media/audio17.wav"/><Relationship Id="rId31" Type="http://schemas.openxmlformats.org/officeDocument/2006/relationships/audio" Target="../media/audio29.wav"/><Relationship Id="rId44" Type="http://schemas.openxmlformats.org/officeDocument/2006/relationships/image" Target="../media/image15.jpe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20.wav"/><Relationship Id="rId27" Type="http://schemas.openxmlformats.org/officeDocument/2006/relationships/audio" Target="../media/audio25.wav"/><Relationship Id="rId30" Type="http://schemas.openxmlformats.org/officeDocument/2006/relationships/audio" Target="../media/audio28.wav"/><Relationship Id="rId35" Type="http://schemas.openxmlformats.org/officeDocument/2006/relationships/image" Target="../media/image6.jpeg"/><Relationship Id="rId43" Type="http://schemas.openxmlformats.org/officeDocument/2006/relationships/image" Target="../media/image14.jpeg"/><Relationship Id="rId48" Type="http://schemas.openxmlformats.org/officeDocument/2006/relationships/image" Target="../media/image19.jpeg"/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audio" Target="../media/audio23.wav"/><Relationship Id="rId33" Type="http://schemas.openxmlformats.org/officeDocument/2006/relationships/audio" Target="../media/audio31.wav"/><Relationship Id="rId38" Type="http://schemas.openxmlformats.org/officeDocument/2006/relationships/image" Target="../media/image9.jpeg"/><Relationship Id="rId46" Type="http://schemas.openxmlformats.org/officeDocument/2006/relationships/image" Target="../media/image17.jpeg"/><Relationship Id="rId20" Type="http://schemas.openxmlformats.org/officeDocument/2006/relationships/audio" Target="../media/audio18.wav"/><Relationship Id="rId41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audio" Target="../media/audio16.wav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audio" Target="../media/audio35.wav"/><Relationship Id="rId12" Type="http://schemas.openxmlformats.org/officeDocument/2006/relationships/audio" Target="../media/audio4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5" Type="http://schemas.openxmlformats.org/officeDocument/2006/relationships/audio" Target="../media/audio33.wav"/><Relationship Id="rId10" Type="http://schemas.openxmlformats.org/officeDocument/2006/relationships/audio" Target="../media/audio38.wav"/><Relationship Id="rId4" Type="http://schemas.openxmlformats.org/officeDocument/2006/relationships/image" Target="../media/image22.png"/><Relationship Id="rId9" Type="http://schemas.openxmlformats.org/officeDocument/2006/relationships/audio" Target="../media/audio3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9.wav"/><Relationship Id="rId3" Type="http://schemas.openxmlformats.org/officeDocument/2006/relationships/image" Target="../media/image5.png"/><Relationship Id="rId7" Type="http://schemas.openxmlformats.org/officeDocument/2006/relationships/audio" Target="../media/audio43.wav"/><Relationship Id="rId12" Type="http://schemas.openxmlformats.org/officeDocument/2006/relationships/audio" Target="../media/audio4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audio" Target="../media/audio41.wav"/><Relationship Id="rId15" Type="http://schemas.openxmlformats.org/officeDocument/2006/relationships/image" Target="../media/image24.png"/><Relationship Id="rId10" Type="http://schemas.openxmlformats.org/officeDocument/2006/relationships/audio" Target="../media/audio46.wav"/><Relationship Id="rId4" Type="http://schemas.openxmlformats.org/officeDocument/2006/relationships/image" Target="../media/image22.png"/><Relationship Id="rId9" Type="http://schemas.openxmlformats.org/officeDocument/2006/relationships/audio" Target="../media/audio45.wav"/><Relationship Id="rId14" Type="http://schemas.openxmlformats.org/officeDocument/2006/relationships/audio" Target="../media/audio5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5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9254CA-1C9D-784A-8697-DD901F99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2281470"/>
            <a:ext cx="9144000" cy="651870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Phonics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BB8A00A-48D9-AB48-9CBA-CDB26E621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96" y="3015420"/>
            <a:ext cx="5900928" cy="768794"/>
          </a:xfrm>
        </p:spPr>
        <p:txBody>
          <a:bodyPr>
            <a:normAutofit fontScale="85000" lnSpcReduction="1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Revision of long and short vowels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5308430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2.2 - Week 5 - Lesson 49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49449" y="6152332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Jenny Hopper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 Rachel Hawkes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/Stephen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Owen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25/04/20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7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1351175"/>
            <a:ext cx="6677890" cy="496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400" dirty="0">
                <a:solidFill>
                  <a:srgbClr val="115076"/>
                </a:solidFill>
              </a:rPr>
              <a:t>Fromme Frösche fressen </a:t>
            </a:r>
          </a:p>
          <a:p>
            <a:pPr>
              <a:lnSpc>
                <a:spcPct val="150000"/>
              </a:lnSpc>
            </a:pPr>
            <a:r>
              <a:rPr lang="de-DE" sz="4400" dirty="0">
                <a:solidFill>
                  <a:srgbClr val="115076"/>
                </a:solidFill>
              </a:rPr>
              <a:t>frische Frühlingszwiebeln, </a:t>
            </a:r>
          </a:p>
          <a:p>
            <a:pPr>
              <a:lnSpc>
                <a:spcPct val="150000"/>
              </a:lnSpc>
            </a:pPr>
            <a:r>
              <a:rPr lang="de-DE" sz="4400" dirty="0">
                <a:solidFill>
                  <a:srgbClr val="115076"/>
                </a:solidFill>
              </a:rPr>
              <a:t>aber freche Frösche fressen </a:t>
            </a:r>
          </a:p>
          <a:p>
            <a:pPr>
              <a:lnSpc>
                <a:spcPct val="150000"/>
              </a:lnSpc>
            </a:pPr>
            <a:r>
              <a:rPr lang="de-DE" sz="4400" dirty="0">
                <a:solidFill>
                  <a:srgbClr val="115076"/>
                </a:solidFill>
              </a:rPr>
              <a:t>frische Früchte.</a:t>
            </a:r>
            <a:endParaRPr lang="en-US" sz="4400" dirty="0">
              <a:solidFill>
                <a:srgbClr val="115076"/>
              </a:solidFill>
            </a:endParaRPr>
          </a:p>
          <a:p>
            <a:pPr>
              <a:lnSpc>
                <a:spcPct val="150000"/>
              </a:lnSpc>
            </a:pPr>
            <a:endParaRPr lang="en-GB" sz="40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1" y="-108929"/>
            <a:ext cx="10515600" cy="1325563"/>
          </a:xfrm>
        </p:spPr>
        <p:txBody>
          <a:bodyPr/>
          <a:lstStyle/>
          <a:p>
            <a:r>
              <a:rPr lang="en-GB" dirty="0" err="1"/>
              <a:t>Zungenbrecher</a:t>
            </a:r>
            <a:r>
              <a:rPr lang="en-GB" dirty="0"/>
              <a:t> </a:t>
            </a:r>
            <a:endParaRPr lang="en-GB" sz="3200" i="1" dirty="0"/>
          </a:p>
        </p:txBody>
      </p:sp>
      <p:sp>
        <p:nvSpPr>
          <p:cNvPr id="21" name="Action Button: Forward or Next 20">
            <a:hlinkClick r:id="" action="ppaction://noaction" highlightClick="1">
              <a:snd r:embed="rId3" name="Frosche_slower.wav"/>
            </a:hlinkClick>
          </p:cNvPr>
          <p:cNvSpPr/>
          <p:nvPr/>
        </p:nvSpPr>
        <p:spPr>
          <a:xfrm>
            <a:off x="6743496" y="616238"/>
            <a:ext cx="815546" cy="842031"/>
          </a:xfrm>
          <a:prstGeom prst="actionButtonForwardNext">
            <a:avLst/>
          </a:prstGeom>
          <a:solidFill>
            <a:srgbClr val="DAA520"/>
          </a:solidFill>
          <a:ln w="3810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50" name="Picture 2" descr="Frog, Screen, Laugh, Green, Friendly, Metal, Plant">
            <a:extLst>
              <a:ext uri="{FF2B5EF4-FFF2-40B4-BE49-F238E27FC236}">
                <a16:creationId xmlns:a16="http://schemas.microsoft.com/office/drawing/2014/main" id="{C925A10F-DA63-4E49-8340-0465F27F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5" y="1710410"/>
            <a:ext cx="2259195" cy="169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nion, Spring Onion, Early Onion, Leek Greenhouse">
            <a:extLst>
              <a:ext uri="{FF2B5EF4-FFF2-40B4-BE49-F238E27FC236}">
                <a16:creationId xmlns:a16="http://schemas.microsoft.com/office/drawing/2014/main" id="{BC6DEEB9-5555-4381-9C2A-3866295B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240" y="1763550"/>
            <a:ext cx="2299854" cy="15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og, Figure, Funny, Cheeky, Stick Out Tongue, Cute">
            <a:extLst>
              <a:ext uri="{FF2B5EF4-FFF2-40B4-BE49-F238E27FC236}">
                <a16:creationId xmlns:a16="http://schemas.microsoft.com/office/drawing/2014/main" id="{EF2CC7A4-EE42-4BE6-9307-0A23EF2F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00" y="3888076"/>
            <a:ext cx="2261408" cy="14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ckground, Berries, Berry, Blackberries, Blackberry">
            <a:extLst>
              <a:ext uri="{FF2B5EF4-FFF2-40B4-BE49-F238E27FC236}">
                <a16:creationId xmlns:a16="http://schemas.microsoft.com/office/drawing/2014/main" id="{72B77851-0DED-4637-BAF2-B58BCA13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6240" y="3831823"/>
            <a:ext cx="2299854" cy="15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10587210" y="113302"/>
            <a:ext cx="142374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Phonetik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ction Button: Forward or Next 9">
            <a:hlinkClick r:id="" action="ppaction://noaction" highlightClick="1">
              <a:snd r:embed="rId3" name="Frosche_slower.wav"/>
            </a:hlinkClick>
          </p:cNvPr>
          <p:cNvSpPr/>
          <p:nvPr/>
        </p:nvSpPr>
        <p:spPr>
          <a:xfrm>
            <a:off x="7784004" y="616237"/>
            <a:ext cx="815546" cy="842031"/>
          </a:xfrm>
          <a:prstGeom prst="actionButtonForwardNext">
            <a:avLst/>
          </a:prstGeom>
          <a:solidFill>
            <a:srgbClr val="DAA520"/>
          </a:solidFill>
          <a:ln w="3810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89635" y="4569972"/>
            <a:ext cx="6632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</a:t>
            </a: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(no examples of ‘uu’ in German)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9769" y="5084662"/>
            <a:ext cx="5651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‘h’, e.g., </a:t>
            </a:r>
            <a:r>
              <a:rPr kumimoji="0" lang="en-GB" sz="3200" b="1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hr, n</a:t>
            </a:r>
            <a:r>
              <a:rPr kumimoji="0" lang="en-GB" sz="3200" b="1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038" y="4088250"/>
            <a:ext cx="12724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Vowels are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double ______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followed by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letter ___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by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single ___________				  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038" y="2686914"/>
            <a:ext cx="10432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Vowels are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more than one __________, e.g., l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ssen, tr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nken, K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rche, f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nf.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038" y="1356517"/>
            <a:ext cx="11391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vowels (with or without umlauts) can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____ or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F03D73-BFB7-B84B-A569-5EF1F7AB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43"/>
            <a:ext cx="6807200" cy="86995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58DDB147-7E23-DC47-A7BB-F7F8CF360935}"/>
              </a:ext>
            </a:extLst>
          </p:cNvPr>
          <p:cNvSpPr txBox="1">
            <a:spLocks/>
          </p:cNvSpPr>
          <p:nvPr/>
        </p:nvSpPr>
        <p:spPr>
          <a:xfrm>
            <a:off x="0" y="393144"/>
            <a:ext cx="4970863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sagt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man das?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004570" y="3197962"/>
            <a:ext cx="740144" cy="549767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96173" y="3197962"/>
            <a:ext cx="772517" cy="538609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455035" y="3197962"/>
            <a:ext cx="846105" cy="538609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686375" y="5086284"/>
            <a:ext cx="614765" cy="538609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40B3FF-AFB6-4DDA-BB66-5373045C4780}"/>
              </a:ext>
            </a:extLst>
          </p:cNvPr>
          <p:cNvSpPr/>
          <p:nvPr/>
        </p:nvSpPr>
        <p:spPr>
          <a:xfrm>
            <a:off x="8011495" y="3197962"/>
            <a:ext cx="936469" cy="549767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0CB307-0129-4BDD-B0D0-5DC99B1AF722}"/>
              </a:ext>
            </a:extLst>
          </p:cNvPr>
          <p:cNvSpPr/>
          <p:nvPr/>
        </p:nvSpPr>
        <p:spPr>
          <a:xfrm>
            <a:off x="8591441" y="5075126"/>
            <a:ext cx="589400" cy="549767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2353" y="1865844"/>
            <a:ext cx="1424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10893" y="1377277"/>
            <a:ext cx="1424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3151" y="3171589"/>
            <a:ext cx="283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consonant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8857" y="5581539"/>
            <a:ext cx="719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consonant, e.g., absol</a:t>
            </a:r>
            <a:r>
              <a:rPr kumimoji="0" lang="en-GB" sz="3200" b="1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t, sp</a:t>
            </a:r>
            <a:r>
              <a:rPr kumimoji="0" lang="en-GB" sz="3200" b="1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t.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887994" y="5598926"/>
            <a:ext cx="614765" cy="538609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947964" y="5598926"/>
            <a:ext cx="614765" cy="538609"/>
          </a:xfrm>
          <a:prstGeom prst="ellipse">
            <a:avLst/>
          </a:prstGeom>
          <a:noFill/>
          <a:ln w="5715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5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  <p:bldP spid="2" grpId="0"/>
      <p:bldP spid="6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7" grpId="0"/>
      <p:bldP spid="19" grpId="0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1989" y="283334"/>
          <a:ext cx="11529452" cy="591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2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7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78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78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78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0800000" flipV="1">
            <a:off x="609248" y="1151657"/>
            <a:ext cx="25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25563" y="147953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6063050" y="-489431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5852506" y="1133954"/>
            <a:ext cx="334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29" y="424267"/>
            <a:ext cx="1513838" cy="905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08" y="313756"/>
            <a:ext cx="598620" cy="9549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0800000" flipV="1">
            <a:off x="3694834" y="1147422"/>
            <a:ext cx="202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20" y="255778"/>
            <a:ext cx="985157" cy="992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58" y="275812"/>
            <a:ext cx="801705" cy="1082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9310753" y="1117931"/>
            <a:ext cx="229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nken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190533" y="154908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8956371" y="-501327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40652" y="1673299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40" y="1955242"/>
            <a:ext cx="1357453" cy="9477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213462" y="2638909"/>
            <a:ext cx="1089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90" y="1845021"/>
            <a:ext cx="683176" cy="9240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706205" y="2658665"/>
            <a:ext cx="18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nden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254137" y="1708274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6085122" y="1590269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045830" y="2675156"/>
            <a:ext cx="11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55" y="1781771"/>
            <a:ext cx="913227" cy="10327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9011260" y="1603625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30" y="1944495"/>
            <a:ext cx="1119715" cy="9517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607535" y="2649852"/>
            <a:ext cx="170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pf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2996" y="2503093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7" y="3324055"/>
            <a:ext cx="1465272" cy="10230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348890" y="4152379"/>
            <a:ext cx="85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40" y="3904706"/>
            <a:ext cx="233428" cy="2382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669998" y="4132054"/>
            <a:ext cx="178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nkt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230007" y="2512148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6074623" y="3145887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3436" y="3984770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072852" y="4637994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01" y="3340100"/>
            <a:ext cx="552975" cy="91624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084057" y="4162832"/>
            <a:ext cx="85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55" y="3360480"/>
            <a:ext cx="710098" cy="8619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668996" y="4107549"/>
            <a:ext cx="156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nf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66" y="4747607"/>
            <a:ext cx="682122" cy="104581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90988" y="5652645"/>
            <a:ext cx="17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sch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35" y="4723271"/>
            <a:ext cx="796938" cy="118635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418006" y="5690072"/>
            <a:ext cx="2431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tzlich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04" y="4856350"/>
            <a:ext cx="963473" cy="10532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834986" y="5626946"/>
            <a:ext cx="143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80" y="4752228"/>
            <a:ext cx="1093308" cy="111196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151035" y="5635581"/>
            <a:ext cx="27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cheln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9025534" y="3159501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190532" y="4017914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8976387" y="4633467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</p:spTree>
    <p:extLst>
      <p:ext uri="{BB962C8B-B14F-4D97-AF65-F5344CB8AC3E}">
        <p14:creationId xmlns:p14="http://schemas.microsoft.com/office/powerpoint/2010/main" val="11426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g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g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lt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lt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b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b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enk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enk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r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r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ind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ind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o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o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Kopf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Kopf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u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u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u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u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Punkt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Punkt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u_umlaut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Tür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Tür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u_umlaut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fünf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fünf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o_umlaut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schö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schö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o_umlaut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plötzlich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plötzlich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a_umlaut_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spät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spät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a_umlaut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lächel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lächel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6" grpId="0"/>
      <p:bldP spid="28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42" grpId="0"/>
      <p:bldP spid="44" grpId="0"/>
      <p:bldP spid="46" grpId="0"/>
      <p:bldP spid="48" grpId="0"/>
      <p:bldP spid="50" grpId="0"/>
      <p:bldP spid="51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1989" y="283334"/>
          <a:ext cx="11529452" cy="591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2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7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78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78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78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0800000" flipV="1">
            <a:off x="609248" y="1151657"/>
            <a:ext cx="2553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25563" y="147953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6063050" y="-489431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5852506" y="1133954"/>
            <a:ext cx="334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29" y="424267"/>
            <a:ext cx="1513838" cy="905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08" y="313756"/>
            <a:ext cx="598620" cy="9549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0800000" flipV="1">
            <a:off x="3694834" y="1147422"/>
            <a:ext cx="202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20" y="255778"/>
            <a:ext cx="985157" cy="992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58" y="275812"/>
            <a:ext cx="801705" cy="1082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9310753" y="1117931"/>
            <a:ext cx="229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nken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190533" y="154908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8956371" y="-501327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40652" y="1673299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40" y="1955242"/>
            <a:ext cx="1357453" cy="9477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213462" y="2638909"/>
            <a:ext cx="1089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90" y="1845021"/>
            <a:ext cx="683176" cy="9240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706205" y="2658665"/>
            <a:ext cx="189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nden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3254137" y="1708274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6085122" y="1590269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045830" y="2675156"/>
            <a:ext cx="11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55" y="1781771"/>
            <a:ext cx="913227" cy="10327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9011260" y="1603625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30" y="1944495"/>
            <a:ext cx="1119715" cy="9517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607535" y="2649852"/>
            <a:ext cx="170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pf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2996" y="2503093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7" y="3324055"/>
            <a:ext cx="1465272" cy="10230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348890" y="4152379"/>
            <a:ext cx="85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40" y="3904706"/>
            <a:ext cx="233428" cy="2382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669998" y="4132054"/>
            <a:ext cx="178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nkt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230007" y="2512148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6074623" y="3145887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3436" y="3984770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072852" y="4637994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01" y="3340100"/>
            <a:ext cx="552975" cy="91624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084057" y="4162832"/>
            <a:ext cx="85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55" y="3360480"/>
            <a:ext cx="710098" cy="8619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668996" y="4107549"/>
            <a:ext cx="156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nf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66" y="4747607"/>
            <a:ext cx="682122" cy="104581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90988" y="5652645"/>
            <a:ext cx="173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sch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35" y="4723271"/>
            <a:ext cx="796938" cy="118635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418006" y="5690072"/>
            <a:ext cx="2431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tzlich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04" y="4856350"/>
            <a:ext cx="963473" cy="105328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834986" y="5626946"/>
            <a:ext cx="143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80" y="4752228"/>
            <a:ext cx="1093308" cy="111196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151035" y="5635581"/>
            <a:ext cx="27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cheln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9025534" y="3159501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190532" y="4017914"/>
            <a:ext cx="495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8976387" y="4633467"/>
            <a:ext cx="495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</p:spTree>
    <p:extLst>
      <p:ext uri="{BB962C8B-B14F-4D97-AF65-F5344CB8AC3E}">
        <p14:creationId xmlns:p14="http://schemas.microsoft.com/office/powerpoint/2010/main" val="42054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opf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6" grpId="0"/>
      <p:bldP spid="28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42" grpId="0"/>
      <p:bldP spid="44" grpId="0"/>
      <p:bldP spid="46" grpId="0"/>
      <p:bldP spid="48" grpId="0"/>
      <p:bldP spid="50" grpId="0"/>
      <p:bldP spid="51" grpId="0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89430" y="1958948"/>
          <a:ext cx="5421924" cy="393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3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kurz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90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990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F30DE-5E35-4CDE-8452-25B1D5B754B1}"/>
              </a:ext>
            </a:extLst>
          </p:cNvPr>
          <p:cNvSpPr txBox="1"/>
          <p:nvPr/>
        </p:nvSpPr>
        <p:spPr>
          <a:xfrm>
            <a:off x="62744" y="1142478"/>
            <a:ext cx="1180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sagt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man das?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00745" y="21370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0B1951E-BED6-4D12-8DF1-53678B5BFD70}"/>
              </a:ext>
            </a:extLst>
          </p:cNvPr>
          <p:cNvGraphicFramePr>
            <a:graphicFrameLocks noGrp="1"/>
          </p:cNvGraphicFramePr>
          <p:nvPr/>
        </p:nvGraphicFramePr>
        <p:xfrm>
          <a:off x="851059" y="1958948"/>
          <a:ext cx="5127710" cy="393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3772">
                  <a:extLst>
                    <a:ext uri="{9D8B030D-6E8A-4147-A177-3AD203B41FA5}">
                      <a16:colId xmlns:a16="http://schemas.microsoft.com/office/drawing/2014/main" val="1629276789"/>
                    </a:ext>
                  </a:extLst>
                </a:gridCol>
                <a:gridCol w="1163088">
                  <a:extLst>
                    <a:ext uri="{9D8B030D-6E8A-4147-A177-3AD203B41FA5}">
                      <a16:colId xmlns:a16="http://schemas.microsoft.com/office/drawing/2014/main" val="2643117389"/>
                    </a:ext>
                  </a:extLst>
                </a:gridCol>
                <a:gridCol w="1040850">
                  <a:extLst>
                    <a:ext uri="{9D8B030D-6E8A-4147-A177-3AD203B41FA5}">
                      <a16:colId xmlns:a16="http://schemas.microsoft.com/office/drawing/2014/main" val="1718001950"/>
                    </a:ext>
                  </a:extLst>
                </a:gridCol>
              </a:tblGrid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kurz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885382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912308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717376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126638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56437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060825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4FCB6DF-F921-415F-A1D9-6ACD82083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19" y="2852881"/>
            <a:ext cx="435280" cy="4534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BC389F-87C1-4BB9-BBBE-2C1EFB687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32" y="3497292"/>
            <a:ext cx="435280" cy="4534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DAC8A0-9794-42FD-AD81-F8A203876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76" y="4088577"/>
            <a:ext cx="435280" cy="4534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E05FE1-D82D-4C04-BB37-349DBFCC2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8" y="4732843"/>
            <a:ext cx="435280" cy="4534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214944-67E0-4ADC-AD91-E681ACA4F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19" y="5325706"/>
            <a:ext cx="435280" cy="4534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C8A175-E5DD-4786-A4AF-AFACDB05C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78" y="2867472"/>
            <a:ext cx="445031" cy="4635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E3164E-05B2-41F7-8CB2-86FE2F71F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06" y="4133151"/>
            <a:ext cx="402174" cy="4189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A5EEE4-84C5-4F5E-A489-A5258D4E1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47" y="4698667"/>
            <a:ext cx="402174" cy="418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4B241D-61A0-4E03-96D0-05081B3FF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36" y="3475176"/>
            <a:ext cx="402174" cy="4189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B241D-61A0-4E03-96D0-05081B3FF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47" y="5325706"/>
            <a:ext cx="402174" cy="418931"/>
          </a:xfrm>
          <a:prstGeom prst="rect">
            <a:avLst/>
          </a:prstGeom>
        </p:spPr>
      </p:pic>
      <p:sp>
        <p:nvSpPr>
          <p:cNvPr id="38" name="Action Button: Custom 37" descr="number 1">
            <a:hlinkClick r:id="" action="ppaction://noaction" highlightClick="1">
              <a:snd r:embed="rId5" name="Iselohn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7999" y="4119787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sp>
        <p:nvSpPr>
          <p:cNvPr id="39" name="Action Button: Custom 38" descr="number 1">
            <a:hlinkClick r:id="" action="ppaction://noaction" highlightClick="1">
              <a:snd r:embed="rId6" name="Ingolstadt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3508258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40" name="Action Button: Custom 39" descr="number 1">
            <a:hlinkClick r:id="" action="ppaction://noaction" highlightClick="1">
              <a:snd r:embed="rId7" name="Linz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37166" y="286747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41" name="Action Button: Custom 40" descr="number 1">
            <a:hlinkClick r:id="" action="ppaction://noaction" highlightClick="1">
              <a:snd r:embed="rId8" name="Interlaken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4747434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</a:t>
            </a:r>
          </a:p>
        </p:txBody>
      </p:sp>
      <p:sp>
        <p:nvSpPr>
          <p:cNvPr id="42" name="Action Button: Custom 41" descr="number 1">
            <a:hlinkClick r:id="" action="ppaction://noaction" highlightClick="1">
              <a:snd r:embed="rId9" name="Innsbruck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536702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</a:t>
            </a:r>
          </a:p>
        </p:txBody>
      </p:sp>
      <p:sp>
        <p:nvSpPr>
          <p:cNvPr id="43" name="Action Button: Custom 42" descr="number 1">
            <a:hlinkClick r:id="" action="ppaction://noaction" highlightClick="1">
              <a:snd r:embed="rId5" name="Iselohn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2887141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44" name="Action Button: Custom 43" descr="number 1">
            <a:hlinkClick r:id="" action="ppaction://noaction" highlightClick="1">
              <a:snd r:embed="rId6" name="Ingolstadt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3508258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45" name="Action Button: Custom 44" descr="number 1">
            <a:hlinkClick r:id="" action="ppaction://noaction" highlightClick="1">
              <a:snd r:embed="rId10" name="Oberammergau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4127846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sp>
        <p:nvSpPr>
          <p:cNvPr id="46" name="Action Button: Custom 45" descr="number 1">
            <a:hlinkClick r:id="" action="ppaction://noaction" highlightClick="1">
              <a:snd r:embed="rId11" name="Oldenburg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4747434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</a:t>
            </a:r>
          </a:p>
        </p:txBody>
      </p:sp>
      <p:sp>
        <p:nvSpPr>
          <p:cNvPr id="47" name="Action Button: Custom 46" descr="number 1">
            <a:hlinkClick r:id="" action="ppaction://noaction" highlightClick="1">
              <a:snd r:embed="rId12" name="Ottendorf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536702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12" y="-152376"/>
            <a:ext cx="2277458" cy="22774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51478" y="2837649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Linz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4577" y="4050810"/>
            <a:ext cx="1534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Iserlohn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00428" y="3434395"/>
            <a:ext cx="2495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Ingolstadt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451969" y="4712439"/>
            <a:ext cx="1928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Interlaken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38861" y="5325433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Innsbruck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048344" y="2837649"/>
            <a:ext cx="1534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Iserlohn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781256" y="3436719"/>
            <a:ext cx="2495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Ingolstadt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356074" y="4117312"/>
            <a:ext cx="3781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Oberammergau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176813" y="4732843"/>
            <a:ext cx="378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Oldenburg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190201" y="5292831"/>
            <a:ext cx="378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Ottendorf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2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5" grpId="0"/>
      <p:bldP spid="36" grpId="0"/>
      <p:bldP spid="3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89430" y="1958948"/>
          <a:ext cx="5421924" cy="393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3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kurz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Genf</a:t>
                      </a:r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Bremen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   Gelsenkirchen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400" b="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Regensburg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90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2990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F30DE-5E35-4CDE-8452-25B1D5B754B1}"/>
              </a:ext>
            </a:extLst>
          </p:cNvPr>
          <p:cNvSpPr txBox="1"/>
          <p:nvPr/>
        </p:nvSpPr>
        <p:spPr>
          <a:xfrm>
            <a:off x="62744" y="1142478"/>
            <a:ext cx="1180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sagt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man das?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9900745" y="213709"/>
            <a:ext cx="20991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0B1951E-BED6-4D12-8DF1-53678B5BFD70}"/>
              </a:ext>
            </a:extLst>
          </p:cNvPr>
          <p:cNvGraphicFramePr>
            <a:graphicFrameLocks noGrp="1"/>
          </p:cNvGraphicFramePr>
          <p:nvPr/>
        </p:nvGraphicFramePr>
        <p:xfrm>
          <a:off x="851059" y="1958948"/>
          <a:ext cx="5127710" cy="393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3772">
                  <a:extLst>
                    <a:ext uri="{9D8B030D-6E8A-4147-A177-3AD203B41FA5}">
                      <a16:colId xmlns:a16="http://schemas.microsoft.com/office/drawing/2014/main" val="1629276789"/>
                    </a:ext>
                  </a:extLst>
                </a:gridCol>
                <a:gridCol w="1163088">
                  <a:extLst>
                    <a:ext uri="{9D8B030D-6E8A-4147-A177-3AD203B41FA5}">
                      <a16:colId xmlns:a16="http://schemas.microsoft.com/office/drawing/2014/main" val="2643117389"/>
                    </a:ext>
                  </a:extLst>
                </a:gridCol>
                <a:gridCol w="1040850">
                  <a:extLst>
                    <a:ext uri="{9D8B030D-6E8A-4147-A177-3AD203B41FA5}">
                      <a16:colId xmlns:a16="http://schemas.microsoft.com/office/drawing/2014/main" val="1718001950"/>
                    </a:ext>
                  </a:extLst>
                </a:gridCol>
              </a:tblGrid>
              <a:tr h="62307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b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dirty="0" err="1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kurz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885382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Hamburg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912308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Graz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717376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Kassel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126638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Hannover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56437"/>
                  </a:ext>
                </a:extLst>
              </a:tr>
              <a:tr h="62307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Aachen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060825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4FCB6DF-F921-415F-A1D9-6ACD82083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19" y="2876618"/>
            <a:ext cx="435280" cy="4534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BC389F-87C1-4BB9-BBBE-2C1EFB687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63" y="3497292"/>
            <a:ext cx="435280" cy="4534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DAC8A0-9794-42FD-AD81-F8A203876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8" y="4067729"/>
            <a:ext cx="435280" cy="4534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E05FE1-D82D-4C04-BB37-349DBFCC2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8" y="4732843"/>
            <a:ext cx="435280" cy="4534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214944-67E0-4ADC-AD91-E681ACA4F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73" y="5325706"/>
            <a:ext cx="435280" cy="4534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C8A175-E5DD-4786-A4AF-AFACDB05C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36" y="2847803"/>
            <a:ext cx="445031" cy="4635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4B241D-61A0-4E03-96D0-05081B3FF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63" y="3497292"/>
            <a:ext cx="402174" cy="4189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E3164E-05B2-41F7-8CB2-86FE2F71F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36" y="4102215"/>
            <a:ext cx="402174" cy="4189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A5EEE4-84C5-4F5E-A489-A5258D4E1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47" y="4698667"/>
            <a:ext cx="402174" cy="4189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F69269-9B3B-4B4D-8C2F-EB4D4ACE0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63" y="5354887"/>
            <a:ext cx="402174" cy="418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4B241D-61A0-4E03-96D0-05081B3FF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036" y="3475176"/>
            <a:ext cx="402174" cy="4189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B241D-61A0-4E03-96D0-05081B3FF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47" y="5325706"/>
            <a:ext cx="402174" cy="418931"/>
          </a:xfrm>
          <a:prstGeom prst="rect">
            <a:avLst/>
          </a:prstGeom>
        </p:spPr>
      </p:pic>
      <p:sp>
        <p:nvSpPr>
          <p:cNvPr id="38" name="Action Button: Custom 37" descr="number 1">
            <a:hlinkClick r:id="" action="ppaction://noaction" highlightClick="1">
              <a:snd r:embed="rId5" name="Hamburg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2887141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39" name="Action Button: Custom 38" descr="number 1">
            <a:hlinkClick r:id="" action="ppaction://noaction" highlightClick="1">
              <a:snd r:embed="rId6" name="Graz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3508258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40" name="Action Button: Custom 39" descr="number 1">
            <a:hlinkClick r:id="" action="ppaction://noaction" highlightClick="1">
              <a:snd r:embed="rId7" name="Kassel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4127846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sp>
        <p:nvSpPr>
          <p:cNvPr id="41" name="Action Button: Custom 40" descr="number 1">
            <a:hlinkClick r:id="" action="ppaction://noaction" highlightClick="1">
              <a:snd r:embed="rId8" name="Hannover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4747434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</a:t>
            </a:r>
          </a:p>
        </p:txBody>
      </p:sp>
      <p:sp>
        <p:nvSpPr>
          <p:cNvPr id="42" name="Action Button: Custom 41" descr="number 1">
            <a:hlinkClick r:id="" action="ppaction://noaction" highlightClick="1">
              <a:snd r:embed="rId9" name="Aachen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908000" y="536702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</a:t>
            </a:r>
          </a:p>
        </p:txBody>
      </p:sp>
      <p:sp>
        <p:nvSpPr>
          <p:cNvPr id="43" name="Action Button: Custom 42" descr="number 1">
            <a:hlinkClick r:id="" action="ppaction://noaction" highlightClick="1">
              <a:snd r:embed="rId10" name="Genf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2887141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44" name="Action Button: Custom 43" descr="number 1">
            <a:hlinkClick r:id="" action="ppaction://noaction" highlightClick="1">
              <a:snd r:embed="rId11" name="Bremen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3508258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45" name="Action Button: Custom 44" descr="number 1">
            <a:hlinkClick r:id="" action="ppaction://noaction" highlightClick="1">
              <a:snd r:embed="rId12" name="Gelsenkirchen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4127846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sp>
        <p:nvSpPr>
          <p:cNvPr id="46" name="Action Button: Custom 45" descr="number 1">
            <a:hlinkClick r:id="" action="ppaction://noaction" highlightClick="1">
              <a:snd r:embed="rId13" name="Essen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4747434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</a:t>
            </a:r>
          </a:p>
        </p:txBody>
      </p:sp>
      <p:sp>
        <p:nvSpPr>
          <p:cNvPr id="47" name="Action Button: Custom 46" descr="number 1">
            <a:hlinkClick r:id="" action="ppaction://noaction" highlightClick="1">
              <a:snd r:embed="rId14" name="Regensburg.wav"/>
            </a:hlinkClick>
            <a:extLst>
              <a:ext uri="{FF2B5EF4-FFF2-40B4-BE49-F238E27FC236}">
                <a16:creationId xmlns:a16="http://schemas.microsoft.com/office/drawing/2014/main" id="{8DA2BEE1-4D56-5441-A74C-9AFEEA1136B0}"/>
              </a:ext>
            </a:extLst>
          </p:cNvPr>
          <p:cNvSpPr/>
          <p:nvPr/>
        </p:nvSpPr>
        <p:spPr>
          <a:xfrm>
            <a:off x="6370334" y="5367022"/>
            <a:ext cx="501695" cy="424236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65" y="262885"/>
            <a:ext cx="1841527" cy="164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566" y="313762"/>
            <a:ext cx="6283234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passt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nicht</a:t>
            </a:r>
            <a:r>
              <a:rPr lang="en-GB" sz="3600" b="1" dirty="0">
                <a:solidFill>
                  <a:schemeClr val="bg1"/>
                </a:solidFill>
              </a:rPr>
              <a:t> in die </a:t>
            </a:r>
            <a:r>
              <a:rPr lang="en-GB" sz="3600" b="1" dirty="0" err="1">
                <a:solidFill>
                  <a:schemeClr val="bg1"/>
                </a:solidFill>
              </a:rPr>
              <a:t>Reihe</a:t>
            </a:r>
            <a:r>
              <a:rPr lang="en-GB" sz="36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AB8E6-7A66-45FA-9B3A-554036FDFAC8}"/>
              </a:ext>
            </a:extLst>
          </p:cNvPr>
          <p:cNvSpPr/>
          <p:nvPr/>
        </p:nvSpPr>
        <p:spPr>
          <a:xfrm>
            <a:off x="1074822" y="1989221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732661-6713-4D3E-B27A-D74ED3020A23}"/>
              </a:ext>
            </a:extLst>
          </p:cNvPr>
          <p:cNvSpPr/>
          <p:nvPr/>
        </p:nvSpPr>
        <p:spPr>
          <a:xfrm>
            <a:off x="1503357" y="1989221"/>
            <a:ext cx="926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Saal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C08AEC-F77E-44D4-9B00-C8BE37A66BE0}"/>
              </a:ext>
            </a:extLst>
          </p:cNvPr>
          <p:cNvSpPr/>
          <p:nvPr/>
        </p:nvSpPr>
        <p:spPr>
          <a:xfrm>
            <a:off x="3259183" y="2005263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CACF8B-5876-47C7-ABA1-124453C028C9}"/>
              </a:ext>
            </a:extLst>
          </p:cNvPr>
          <p:cNvSpPr/>
          <p:nvPr/>
        </p:nvSpPr>
        <p:spPr>
          <a:xfrm>
            <a:off x="5422530" y="2005263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01989C-99D0-45B5-B71A-8A5C90CC9101}"/>
              </a:ext>
            </a:extLst>
          </p:cNvPr>
          <p:cNvSpPr/>
          <p:nvPr/>
        </p:nvSpPr>
        <p:spPr>
          <a:xfrm>
            <a:off x="1066802" y="2719133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D783DD-1E62-4297-995E-93FEDBE3E2A4}"/>
              </a:ext>
            </a:extLst>
          </p:cNvPr>
          <p:cNvSpPr/>
          <p:nvPr/>
        </p:nvSpPr>
        <p:spPr>
          <a:xfrm>
            <a:off x="3251163" y="273517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5631F0-DC8B-46DF-871F-94DD7D773656}"/>
              </a:ext>
            </a:extLst>
          </p:cNvPr>
          <p:cNvSpPr/>
          <p:nvPr/>
        </p:nvSpPr>
        <p:spPr>
          <a:xfrm>
            <a:off x="5414510" y="273517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996998-986C-4C69-A8CA-FD11B38F7C2C}"/>
              </a:ext>
            </a:extLst>
          </p:cNvPr>
          <p:cNvSpPr/>
          <p:nvPr/>
        </p:nvSpPr>
        <p:spPr>
          <a:xfrm>
            <a:off x="1074824" y="3433003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57AF94-C477-46E6-84DB-6D8445D86A9A}"/>
              </a:ext>
            </a:extLst>
          </p:cNvPr>
          <p:cNvSpPr/>
          <p:nvPr/>
        </p:nvSpPr>
        <p:spPr>
          <a:xfrm>
            <a:off x="3259185" y="344904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elf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8A3063-6E57-4890-A91B-AEDA099FAF5F}"/>
              </a:ext>
            </a:extLst>
          </p:cNvPr>
          <p:cNvSpPr/>
          <p:nvPr/>
        </p:nvSpPr>
        <p:spPr>
          <a:xfrm>
            <a:off x="5422532" y="344904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D49BFD-8F95-4E33-9A38-64689995885D}"/>
              </a:ext>
            </a:extLst>
          </p:cNvPr>
          <p:cNvSpPr/>
          <p:nvPr/>
        </p:nvSpPr>
        <p:spPr>
          <a:xfrm>
            <a:off x="1050055" y="416291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schlafen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ABBE2C-3175-4AC4-BE2B-5D457C4FCEB8}"/>
              </a:ext>
            </a:extLst>
          </p:cNvPr>
          <p:cNvSpPr/>
          <p:nvPr/>
        </p:nvSpPr>
        <p:spPr>
          <a:xfrm>
            <a:off x="3251165" y="4178957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8494A6-E4CE-4F00-A660-662A4EAC35EA}"/>
              </a:ext>
            </a:extLst>
          </p:cNvPr>
          <p:cNvSpPr/>
          <p:nvPr/>
        </p:nvSpPr>
        <p:spPr>
          <a:xfrm>
            <a:off x="5414512" y="4178957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BF285F-7D39-4889-844D-B4FE3F424280}"/>
              </a:ext>
            </a:extLst>
          </p:cNvPr>
          <p:cNvSpPr/>
          <p:nvPr/>
        </p:nvSpPr>
        <p:spPr>
          <a:xfrm>
            <a:off x="1074826" y="4876786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16ECB3-E7DC-493F-A64C-DDDB90691EF8}"/>
              </a:ext>
            </a:extLst>
          </p:cNvPr>
          <p:cNvSpPr/>
          <p:nvPr/>
        </p:nvSpPr>
        <p:spPr>
          <a:xfrm>
            <a:off x="3259187" y="4892828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8DD1F6-77A9-4345-80B6-34E052FF5D19}"/>
              </a:ext>
            </a:extLst>
          </p:cNvPr>
          <p:cNvSpPr/>
          <p:nvPr/>
        </p:nvSpPr>
        <p:spPr>
          <a:xfrm>
            <a:off x="5422534" y="4892828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2A7D6-2336-4E7D-9472-EE1DEB5C4BBF}"/>
              </a:ext>
            </a:extLst>
          </p:cNvPr>
          <p:cNvSpPr txBox="1"/>
          <p:nvPr/>
        </p:nvSpPr>
        <p:spPr>
          <a:xfrm>
            <a:off x="3277976" y="2002460"/>
            <a:ext cx="1838034" cy="53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deshalb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8B581E-4B9E-4610-B983-5AD97C7947A1}"/>
              </a:ext>
            </a:extLst>
          </p:cNvPr>
          <p:cNvSpPr txBox="1"/>
          <p:nvPr/>
        </p:nvSpPr>
        <p:spPr>
          <a:xfrm>
            <a:off x="5462337" y="2013285"/>
            <a:ext cx="16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sagen</a:t>
            </a: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763ADE-9401-4CE0-8B8A-0221BF719B22}"/>
              </a:ext>
            </a:extLst>
          </p:cNvPr>
          <p:cNvSpPr/>
          <p:nvPr/>
        </p:nvSpPr>
        <p:spPr>
          <a:xfrm>
            <a:off x="1155299" y="2727153"/>
            <a:ext cx="168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bisschen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C4E42E-842D-4336-BD62-DB96EEC99CEA}"/>
              </a:ext>
            </a:extLst>
          </p:cNvPr>
          <p:cNvSpPr txBox="1"/>
          <p:nvPr/>
        </p:nvSpPr>
        <p:spPr>
          <a:xfrm>
            <a:off x="3269956" y="2735177"/>
            <a:ext cx="181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Familie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05BD17-E35F-4F2D-88A5-EC0A7DECF477}"/>
              </a:ext>
            </a:extLst>
          </p:cNvPr>
          <p:cNvSpPr txBox="1"/>
          <p:nvPr/>
        </p:nvSpPr>
        <p:spPr>
          <a:xfrm>
            <a:off x="5454317" y="2727157"/>
            <a:ext cx="16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trinken</a:t>
            </a:r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A56F11-D34F-4C48-8C69-E38C5559F5FC}"/>
              </a:ext>
            </a:extLst>
          </p:cNvPr>
          <p:cNvSpPr/>
          <p:nvPr/>
        </p:nvSpPr>
        <p:spPr>
          <a:xfrm>
            <a:off x="1371560" y="3441024"/>
            <a:ext cx="1149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sechs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5663C7-9D29-490D-B0E0-46BB26924B40}"/>
              </a:ext>
            </a:extLst>
          </p:cNvPr>
          <p:cNvSpPr txBox="1"/>
          <p:nvPr/>
        </p:nvSpPr>
        <p:spPr>
          <a:xfrm>
            <a:off x="5430255" y="3457071"/>
            <a:ext cx="182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zehn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62937D-C342-453F-A200-B9B523FC03A6}"/>
              </a:ext>
            </a:extLst>
          </p:cNvPr>
          <p:cNvSpPr txBox="1"/>
          <p:nvPr/>
        </p:nvSpPr>
        <p:spPr>
          <a:xfrm>
            <a:off x="3269956" y="4196443"/>
            <a:ext cx="195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halten</a:t>
            </a:r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4B853A-7D2E-4D4B-BD10-A14DC432EB9F}"/>
              </a:ext>
            </a:extLst>
          </p:cNvPr>
          <p:cNvSpPr txBox="1"/>
          <p:nvPr/>
        </p:nvSpPr>
        <p:spPr>
          <a:xfrm>
            <a:off x="5438277" y="4186985"/>
            <a:ext cx="16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lassen</a:t>
            </a:r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425465-EF39-479F-A6CF-ECE3EF69615A}"/>
              </a:ext>
            </a:extLst>
          </p:cNvPr>
          <p:cNvSpPr/>
          <p:nvPr/>
        </p:nvSpPr>
        <p:spPr>
          <a:xfrm>
            <a:off x="1246689" y="4908878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nehmen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DF3E474-A1AA-4C67-B681-B27850414B8E}"/>
              </a:ext>
            </a:extLst>
          </p:cNvPr>
          <p:cNvSpPr txBox="1"/>
          <p:nvPr/>
        </p:nvSpPr>
        <p:spPr>
          <a:xfrm>
            <a:off x="3400930" y="4924920"/>
            <a:ext cx="16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geben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A1785D-C49B-4264-9746-32682271F02D}"/>
              </a:ext>
            </a:extLst>
          </p:cNvPr>
          <p:cNvSpPr txBox="1"/>
          <p:nvPr/>
        </p:nvSpPr>
        <p:spPr>
          <a:xfrm>
            <a:off x="5430257" y="4900858"/>
            <a:ext cx="183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helfen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2B91E-9ABB-4104-BA3D-7D28B02EAC4C}"/>
              </a:ext>
            </a:extLst>
          </p:cNvPr>
          <p:cNvSpPr txBox="1"/>
          <p:nvPr/>
        </p:nvSpPr>
        <p:spPr>
          <a:xfrm>
            <a:off x="433136" y="2013285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CF8D0E-FB6C-4F98-AEE0-0AC0046E5C89}"/>
              </a:ext>
            </a:extLst>
          </p:cNvPr>
          <p:cNvSpPr txBox="1"/>
          <p:nvPr/>
        </p:nvSpPr>
        <p:spPr>
          <a:xfrm>
            <a:off x="425116" y="2743199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C725FE-AD70-4FF1-A52A-C3B741E93809}"/>
              </a:ext>
            </a:extLst>
          </p:cNvPr>
          <p:cNvSpPr txBox="1"/>
          <p:nvPr/>
        </p:nvSpPr>
        <p:spPr>
          <a:xfrm>
            <a:off x="449180" y="3489155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8BFFB54-2F9B-4697-BF8D-E678FCD76A44}"/>
              </a:ext>
            </a:extLst>
          </p:cNvPr>
          <p:cNvSpPr txBox="1"/>
          <p:nvPr/>
        </p:nvSpPr>
        <p:spPr>
          <a:xfrm>
            <a:off x="441160" y="4170942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154E82-87C3-4827-B3B1-43DF0DE4DD21}"/>
              </a:ext>
            </a:extLst>
          </p:cNvPr>
          <p:cNvSpPr txBox="1"/>
          <p:nvPr/>
        </p:nvSpPr>
        <p:spPr>
          <a:xfrm>
            <a:off x="449182" y="4916896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65497" y="258352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10587210" y="113302"/>
            <a:ext cx="142374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Phonetik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1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566" y="313762"/>
            <a:ext cx="6283234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passt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nicht</a:t>
            </a:r>
            <a:r>
              <a:rPr lang="en-GB" sz="3600" b="1" dirty="0">
                <a:solidFill>
                  <a:schemeClr val="bg1"/>
                </a:solidFill>
              </a:rPr>
              <a:t> in die </a:t>
            </a:r>
            <a:r>
              <a:rPr lang="en-GB" sz="3600" b="1" dirty="0" err="1">
                <a:solidFill>
                  <a:schemeClr val="bg1"/>
                </a:solidFill>
              </a:rPr>
              <a:t>Reihe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AB8E6-7A66-45FA-9B3A-554036FDFAC8}"/>
              </a:ext>
            </a:extLst>
          </p:cNvPr>
          <p:cNvSpPr/>
          <p:nvPr/>
        </p:nvSpPr>
        <p:spPr>
          <a:xfrm>
            <a:off x="1074822" y="1989221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732661-6713-4D3E-B27A-D74ED3020A23}"/>
              </a:ext>
            </a:extLst>
          </p:cNvPr>
          <p:cNvSpPr/>
          <p:nvPr/>
        </p:nvSpPr>
        <p:spPr>
          <a:xfrm>
            <a:off x="1503357" y="1989221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offen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C08AEC-F77E-44D4-9B00-C8BE37A66BE0}"/>
              </a:ext>
            </a:extLst>
          </p:cNvPr>
          <p:cNvSpPr/>
          <p:nvPr/>
        </p:nvSpPr>
        <p:spPr>
          <a:xfrm>
            <a:off x="3259183" y="2005263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CACF8B-5876-47C7-ABA1-124453C028C9}"/>
              </a:ext>
            </a:extLst>
          </p:cNvPr>
          <p:cNvSpPr/>
          <p:nvPr/>
        </p:nvSpPr>
        <p:spPr>
          <a:xfrm>
            <a:off x="5422530" y="2005263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locker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01989C-99D0-45B5-B71A-8A5C90CC9101}"/>
              </a:ext>
            </a:extLst>
          </p:cNvPr>
          <p:cNvSpPr/>
          <p:nvPr/>
        </p:nvSpPr>
        <p:spPr>
          <a:xfrm>
            <a:off x="1066802" y="2719133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zuerst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D783DD-1E62-4297-995E-93FEDBE3E2A4}"/>
              </a:ext>
            </a:extLst>
          </p:cNvPr>
          <p:cNvSpPr/>
          <p:nvPr/>
        </p:nvSpPr>
        <p:spPr>
          <a:xfrm>
            <a:off x="3251163" y="273517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5631F0-DC8B-46DF-871F-94DD7D773656}"/>
              </a:ext>
            </a:extLst>
          </p:cNvPr>
          <p:cNvSpPr/>
          <p:nvPr/>
        </p:nvSpPr>
        <p:spPr>
          <a:xfrm>
            <a:off x="5414510" y="273517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996998-986C-4C69-A8CA-FD11B38F7C2C}"/>
              </a:ext>
            </a:extLst>
          </p:cNvPr>
          <p:cNvSpPr/>
          <p:nvPr/>
        </p:nvSpPr>
        <p:spPr>
          <a:xfrm>
            <a:off x="1061118" y="346247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mögen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57AF94-C477-46E6-84DB-6D8445D86A9A}"/>
              </a:ext>
            </a:extLst>
          </p:cNvPr>
          <p:cNvSpPr/>
          <p:nvPr/>
        </p:nvSpPr>
        <p:spPr>
          <a:xfrm>
            <a:off x="3259185" y="344904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zwölf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8A3063-6E57-4890-A91B-AEDA099FAF5F}"/>
              </a:ext>
            </a:extLst>
          </p:cNvPr>
          <p:cNvSpPr/>
          <p:nvPr/>
        </p:nvSpPr>
        <p:spPr>
          <a:xfrm>
            <a:off x="5422532" y="344904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öffnen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D49BFD-8F95-4E33-9A38-64689995885D}"/>
              </a:ext>
            </a:extLst>
          </p:cNvPr>
          <p:cNvSpPr/>
          <p:nvPr/>
        </p:nvSpPr>
        <p:spPr>
          <a:xfrm>
            <a:off x="1066804" y="4162915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Century Gothic" panose="020B0502020202020204" pitchFamily="34" charset="0"/>
              </a:rPr>
              <a:t>l</a:t>
            </a:r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spät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ABBE2C-3175-4AC4-BE2B-5D457C4FCEB8}"/>
              </a:ext>
            </a:extLst>
          </p:cNvPr>
          <p:cNvSpPr/>
          <p:nvPr/>
        </p:nvSpPr>
        <p:spPr>
          <a:xfrm>
            <a:off x="3251165" y="4178957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8494A6-E4CE-4F00-A660-662A4EAC35EA}"/>
              </a:ext>
            </a:extLst>
          </p:cNvPr>
          <p:cNvSpPr/>
          <p:nvPr/>
        </p:nvSpPr>
        <p:spPr>
          <a:xfrm>
            <a:off x="5414512" y="4178957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BF285F-7D39-4889-844D-B4FE3F424280}"/>
              </a:ext>
            </a:extLst>
          </p:cNvPr>
          <p:cNvSpPr/>
          <p:nvPr/>
        </p:nvSpPr>
        <p:spPr>
          <a:xfrm>
            <a:off x="1074826" y="4876786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16ECB3-E7DC-493F-A64C-DDDB90691EF8}"/>
              </a:ext>
            </a:extLst>
          </p:cNvPr>
          <p:cNvSpPr/>
          <p:nvPr/>
        </p:nvSpPr>
        <p:spPr>
          <a:xfrm>
            <a:off x="3259187" y="4892828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8DD1F6-77A9-4345-80B6-34E052FF5D19}"/>
              </a:ext>
            </a:extLst>
          </p:cNvPr>
          <p:cNvSpPr/>
          <p:nvPr/>
        </p:nvSpPr>
        <p:spPr>
          <a:xfrm>
            <a:off x="5422534" y="4892828"/>
            <a:ext cx="1844842" cy="5232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2A7D6-2336-4E7D-9472-EE1DEB5C4BBF}"/>
              </a:ext>
            </a:extLst>
          </p:cNvPr>
          <p:cNvSpPr txBox="1"/>
          <p:nvPr/>
        </p:nvSpPr>
        <p:spPr>
          <a:xfrm>
            <a:off x="3269956" y="2005263"/>
            <a:ext cx="1826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groß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C4E42E-842D-4336-BD62-DB96EEC99CEA}"/>
              </a:ext>
            </a:extLst>
          </p:cNvPr>
          <p:cNvSpPr txBox="1"/>
          <p:nvPr/>
        </p:nvSpPr>
        <p:spPr>
          <a:xfrm>
            <a:off x="3269956" y="2735177"/>
            <a:ext cx="181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hundert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62937D-C342-453F-A200-B9B523FC03A6}"/>
              </a:ext>
            </a:extLst>
          </p:cNvPr>
          <p:cNvSpPr txBox="1"/>
          <p:nvPr/>
        </p:nvSpPr>
        <p:spPr>
          <a:xfrm>
            <a:off x="3269956" y="4196443"/>
            <a:ext cx="195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fährt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4B853A-7D2E-4D4B-BD10-A14DC432EB9F}"/>
              </a:ext>
            </a:extLst>
          </p:cNvPr>
          <p:cNvSpPr txBox="1"/>
          <p:nvPr/>
        </p:nvSpPr>
        <p:spPr>
          <a:xfrm>
            <a:off x="5422530" y="4196443"/>
            <a:ext cx="1836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lässt</a:t>
            </a:r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425465-EF39-479F-A6CF-ECE3EF69615A}"/>
              </a:ext>
            </a:extLst>
          </p:cNvPr>
          <p:cNvSpPr/>
          <p:nvPr/>
        </p:nvSpPr>
        <p:spPr>
          <a:xfrm>
            <a:off x="1246689" y="4908878"/>
            <a:ext cx="1295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führen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DF3E474-A1AA-4C67-B681-B27850414B8E}"/>
              </a:ext>
            </a:extLst>
          </p:cNvPr>
          <p:cNvSpPr txBox="1"/>
          <p:nvPr/>
        </p:nvSpPr>
        <p:spPr>
          <a:xfrm>
            <a:off x="3342085" y="4886118"/>
            <a:ext cx="16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115076"/>
                </a:solidFill>
                <a:latin typeface="Century Gothic" panose="020B0502020202020204" pitchFamily="34" charset="0"/>
              </a:rPr>
              <a:t>Küche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A1785D-C49B-4264-9746-32682271F02D}"/>
              </a:ext>
            </a:extLst>
          </p:cNvPr>
          <p:cNvSpPr txBox="1"/>
          <p:nvPr/>
        </p:nvSpPr>
        <p:spPr>
          <a:xfrm>
            <a:off x="5430257" y="4900858"/>
            <a:ext cx="183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fünf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2B91E-9ABB-4104-BA3D-7D28B02EAC4C}"/>
              </a:ext>
            </a:extLst>
          </p:cNvPr>
          <p:cNvSpPr txBox="1"/>
          <p:nvPr/>
        </p:nvSpPr>
        <p:spPr>
          <a:xfrm>
            <a:off x="433136" y="2013285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CF8D0E-FB6C-4F98-AEE0-0AC0046E5C89}"/>
              </a:ext>
            </a:extLst>
          </p:cNvPr>
          <p:cNvSpPr txBox="1"/>
          <p:nvPr/>
        </p:nvSpPr>
        <p:spPr>
          <a:xfrm>
            <a:off x="425116" y="2743199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C725FE-AD70-4FF1-A52A-C3B741E93809}"/>
              </a:ext>
            </a:extLst>
          </p:cNvPr>
          <p:cNvSpPr txBox="1"/>
          <p:nvPr/>
        </p:nvSpPr>
        <p:spPr>
          <a:xfrm>
            <a:off x="449180" y="3489155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8BFFB54-2F9B-4697-BF8D-E678FCD76A44}"/>
              </a:ext>
            </a:extLst>
          </p:cNvPr>
          <p:cNvSpPr txBox="1"/>
          <p:nvPr/>
        </p:nvSpPr>
        <p:spPr>
          <a:xfrm>
            <a:off x="441160" y="4170942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154E82-87C3-4827-B3B1-43DF0DE4DD21}"/>
              </a:ext>
            </a:extLst>
          </p:cNvPr>
          <p:cNvSpPr txBox="1"/>
          <p:nvPr/>
        </p:nvSpPr>
        <p:spPr>
          <a:xfrm>
            <a:off x="449182" y="4916896"/>
            <a:ext cx="62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10.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7BA36F-DD11-4D3C-B448-F662144B7099}"/>
              </a:ext>
            </a:extLst>
          </p:cNvPr>
          <p:cNvSpPr txBox="1"/>
          <p:nvPr/>
        </p:nvSpPr>
        <p:spPr>
          <a:xfrm>
            <a:off x="5430255" y="2735175"/>
            <a:ext cx="167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Uhr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6734524" y="267351"/>
            <a:ext cx="55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10587210" y="113302"/>
            <a:ext cx="142374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Phonetik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6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89" y="195937"/>
            <a:ext cx="10515600" cy="1325563"/>
          </a:xfrm>
        </p:spPr>
        <p:txBody>
          <a:bodyPr/>
          <a:lstStyle/>
          <a:p>
            <a:r>
              <a:rPr lang="en-GB" dirty="0" err="1"/>
              <a:t>Zungenbrecher</a:t>
            </a:r>
            <a:r>
              <a:rPr lang="en-GB" dirty="0"/>
              <a:t> </a:t>
            </a:r>
            <a:br>
              <a:rPr lang="en-GB" dirty="0"/>
            </a:br>
            <a:endParaRPr lang="en-GB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89" y="1348236"/>
            <a:ext cx="10515600" cy="16629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6500" dirty="0"/>
              <a:t>Auf dem Rasen rasen Hasen, atmen rasselnd durch die Nasen. </a:t>
            </a:r>
            <a:endParaRPr lang="en-GB" sz="3600" dirty="0"/>
          </a:p>
        </p:txBody>
      </p:sp>
      <p:sp>
        <p:nvSpPr>
          <p:cNvPr id="5" name="Action Button: Forward or Next 4">
            <a:hlinkClick r:id="" action="ppaction://noaction" highlightClick="1">
              <a:snd r:embed="rId3" name="Rasen_slower.wav"/>
            </a:hlinkClick>
          </p:cNvPr>
          <p:cNvSpPr/>
          <p:nvPr/>
        </p:nvSpPr>
        <p:spPr>
          <a:xfrm>
            <a:off x="10591800" y="1065132"/>
            <a:ext cx="815546" cy="842031"/>
          </a:xfrm>
          <a:prstGeom prst="actionButtonForwardNext">
            <a:avLst/>
          </a:prstGeom>
          <a:solidFill>
            <a:srgbClr val="DAA520"/>
          </a:solidFill>
          <a:ln w="3810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Action Button: Forward or Next 5">
            <a:hlinkClick r:id="" action="ppaction://noaction" highlightClick="1">
              <a:snd r:embed="rId4" name="Rasen_fast.wav"/>
            </a:hlinkClick>
          </p:cNvPr>
          <p:cNvSpPr/>
          <p:nvPr/>
        </p:nvSpPr>
        <p:spPr>
          <a:xfrm>
            <a:off x="10591800" y="2108995"/>
            <a:ext cx="815546" cy="842031"/>
          </a:xfrm>
          <a:prstGeom prst="actionButtonForwardNext">
            <a:avLst/>
          </a:prstGeom>
          <a:solidFill>
            <a:srgbClr val="DAA520"/>
          </a:solidFill>
          <a:ln w="3810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26" name="Picture 2" descr="Banner, Easter, Hare, Landscape, Egg">
            <a:extLst>
              <a:ext uri="{FF2B5EF4-FFF2-40B4-BE49-F238E27FC236}">
                <a16:creationId xmlns:a16="http://schemas.microsoft.com/office/drawing/2014/main" id="{C8DB0469-992C-4F08-AD69-D14F3DA4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6" y="3213037"/>
            <a:ext cx="6796301" cy="17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re, Animal, Mammal, Running, Ears, Legs, Wildlife">
            <a:extLst>
              <a:ext uri="{FF2B5EF4-FFF2-40B4-BE49-F238E27FC236}">
                <a16:creationId xmlns:a16="http://schemas.microsoft.com/office/drawing/2014/main" id="{E2E5416A-ECE3-4CA0-8158-C119DFC45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" y="2951026"/>
            <a:ext cx="4362806" cy="274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FF9D5FC3-2828-4A20-AB45-539B08625342}"/>
              </a:ext>
            </a:extLst>
          </p:cNvPr>
          <p:cNvSpPr/>
          <p:nvPr/>
        </p:nvSpPr>
        <p:spPr>
          <a:xfrm>
            <a:off x="10587210" y="113302"/>
            <a:ext cx="142374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DAA52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Phonetik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07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3725901B-0E02-274F-9B7E-6D7C73D471C2}" vid="{82AF7C57-371A-AD42-9015-4400105BBDD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4</TotalTime>
  <Words>1138</Words>
  <Application>Microsoft Macintosh PowerPoint</Application>
  <PresentationFormat>Widescreen</PresentationFormat>
  <Paragraphs>242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Tw Cen MT</vt:lpstr>
      <vt:lpstr>Office Theme</vt:lpstr>
      <vt:lpstr>1_Office Theme</vt:lpstr>
      <vt:lpstr>Phonics</vt:lpstr>
      <vt:lpstr>PowerPoint Presentation</vt:lpstr>
      <vt:lpstr>PowerPoint Presentation</vt:lpstr>
      <vt:lpstr>PowerPoint Presentation</vt:lpstr>
      <vt:lpstr>Phonetik</vt:lpstr>
      <vt:lpstr>Phonetik</vt:lpstr>
      <vt:lpstr>Was passt nicht in die Reihe? </vt:lpstr>
      <vt:lpstr>Was passt nicht in die Reihe?</vt:lpstr>
      <vt:lpstr>Zungenbrecher  </vt:lpstr>
      <vt:lpstr>Zungenbrecher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 </dc:title>
  <dc:creator>Inge Alferink</dc:creator>
  <cp:lastModifiedBy>Inge Alferink</cp:lastModifiedBy>
  <cp:revision>3</cp:revision>
  <dcterms:created xsi:type="dcterms:W3CDTF">2020-03-25T13:16:48Z</dcterms:created>
  <dcterms:modified xsi:type="dcterms:W3CDTF">2020-03-25T13:30:02Z</dcterms:modified>
</cp:coreProperties>
</file>