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6"/>
  </p:notesMasterIdLst>
  <p:sldIdLst>
    <p:sldId id="346" r:id="rId3"/>
    <p:sldId id="310" r:id="rId4"/>
    <p:sldId id="343" r:id="rId5"/>
    <p:sldId id="307" r:id="rId6"/>
    <p:sldId id="311" r:id="rId7"/>
    <p:sldId id="308" r:id="rId8"/>
    <p:sldId id="309" r:id="rId9"/>
    <p:sldId id="299" r:id="rId10"/>
    <p:sldId id="302" r:id="rId11"/>
    <p:sldId id="303" r:id="rId12"/>
    <p:sldId id="304" r:id="rId13"/>
    <p:sldId id="301" r:id="rId14"/>
    <p:sldId id="344" r:id="rId15"/>
    <p:sldId id="347" r:id="rId16"/>
    <p:sldId id="312" r:id="rId17"/>
    <p:sldId id="294" r:id="rId18"/>
    <p:sldId id="295" r:id="rId19"/>
    <p:sldId id="296" r:id="rId20"/>
    <p:sldId id="345" r:id="rId21"/>
    <p:sldId id="297" r:id="rId22"/>
    <p:sldId id="298" r:id="rId23"/>
    <p:sldId id="268" r:id="rId24"/>
    <p:sldId id="31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Finlayson" initials="NF" lastIdx="6" clrIdx="0">
    <p:extLst>
      <p:ext uri="{19B8F6BF-5375-455C-9EA6-DF929625EA0E}">
        <p15:presenceInfo xmlns:p15="http://schemas.microsoft.com/office/powerpoint/2012/main" userId="S::Natalie.Finlayson@glasgow.ac.uk::fffa9436-0c20-47f6-a103-b85039ead72e" providerId="AD"/>
      </p:ext>
    </p:extLst>
  </p:cmAuthor>
  <p:cmAuthor id="2" name="Natalie Finlayson" initials="NF [2]" lastIdx="16" clrIdx="1">
    <p:extLst>
      <p:ext uri="{19B8F6BF-5375-455C-9EA6-DF929625EA0E}">
        <p15:presenceInfo xmlns:p15="http://schemas.microsoft.com/office/powerpoint/2012/main" userId="Natalie Finlay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1F4E79"/>
    <a:srgbClr val="DAA5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41" autoAdjust="0"/>
    <p:restoredTop sz="86861" autoAdjust="0"/>
  </p:normalViewPr>
  <p:slideViewPr>
    <p:cSldViewPr snapToGrid="0">
      <p:cViewPr varScale="1">
        <p:scale>
          <a:sx n="63" d="100"/>
          <a:sy n="63" d="100"/>
        </p:scale>
        <p:origin x="1206" y="78"/>
      </p:cViewPr>
      <p:guideLst/>
    </p:cSldViewPr>
  </p:slideViewPr>
  <p:notesTextViewPr>
    <p:cViewPr>
      <p:scale>
        <a:sx n="100" d="100"/>
        <a:sy n="100" d="100"/>
      </p:scale>
      <p:origin x="0" y="0"/>
    </p:cViewPr>
  </p:notesTextViewPr>
  <p:sorterViewPr>
    <p:cViewPr>
      <p:scale>
        <a:sx n="100" d="100"/>
        <a:sy n="100" d="100"/>
      </p:scale>
      <p:origin x="0" y="-677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3FC099-3076-41B5-BDCC-F1DC0EFB5988}" type="datetimeFigureOut">
              <a:rPr lang="en-GB" smtClean="0"/>
              <a:t>25/11/2019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97BA26-074C-42EA-B0E4-CCD2016AEC26}" type="slidenum">
              <a:rPr lang="en-GB" smtClean="0"/>
              <a:t>‹#›</a:t>
            </a:fld>
            <a:endParaRPr lang="en-GB"/>
          </a:p>
        </p:txBody>
      </p:sp>
    </p:spTree>
    <p:extLst>
      <p:ext uri="{BB962C8B-B14F-4D97-AF65-F5344CB8AC3E}">
        <p14:creationId xmlns:p14="http://schemas.microsoft.com/office/powerpoint/2010/main" val="1385803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86954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smtClean="0">
                <a:solidFill>
                  <a:schemeClr val="tx1"/>
                </a:solidFill>
                <a:effectLst/>
                <a:latin typeface="+mn-lt"/>
                <a:ea typeface="+mn-ea"/>
                <a:cs typeface="+mn-cs"/>
              </a:rPr>
              <a:t>Students</a:t>
            </a:r>
            <a:r>
              <a:rPr lang="en-GB" sz="1200" b="0" kern="1200" baseline="0" dirty="0" smtClean="0">
                <a:solidFill>
                  <a:schemeClr val="tx1"/>
                </a:solidFill>
                <a:effectLst/>
                <a:latin typeface="+mn-lt"/>
                <a:ea typeface="+mn-ea"/>
                <a:cs typeface="+mn-cs"/>
              </a:rPr>
              <a:t> can complete the exercise by sketching a 2x4 grid in their workbooks, and writing </a:t>
            </a:r>
            <a:r>
              <a:rPr lang="en-GB" sz="1200" b="1" kern="1200" baseline="0" dirty="0" err="1" smtClean="0">
                <a:solidFill>
                  <a:schemeClr val="tx1"/>
                </a:solidFill>
                <a:effectLst/>
                <a:latin typeface="+mn-lt"/>
                <a:ea typeface="+mn-ea"/>
                <a:cs typeface="+mn-cs"/>
              </a:rPr>
              <a:t>Opa</a:t>
            </a:r>
            <a:r>
              <a:rPr lang="en-GB" sz="1200" b="0" kern="1200" baseline="0" dirty="0" smtClean="0">
                <a:solidFill>
                  <a:schemeClr val="tx1"/>
                </a:solidFill>
                <a:effectLst/>
                <a:latin typeface="+mn-lt"/>
                <a:ea typeface="+mn-ea"/>
                <a:cs typeface="+mn-cs"/>
              </a:rPr>
              <a:t> or </a:t>
            </a:r>
            <a:r>
              <a:rPr lang="en-GB" sz="1200" b="1" kern="1200" baseline="0" dirty="0" err="1" smtClean="0">
                <a:solidFill>
                  <a:schemeClr val="tx1"/>
                </a:solidFill>
                <a:effectLst/>
                <a:latin typeface="+mn-lt"/>
                <a:ea typeface="+mn-ea"/>
                <a:cs typeface="+mn-cs"/>
              </a:rPr>
              <a:t>Oma</a:t>
            </a:r>
            <a:r>
              <a:rPr lang="en-GB" sz="1200" b="0" kern="1200" baseline="0" dirty="0" smtClean="0">
                <a:solidFill>
                  <a:schemeClr val="tx1"/>
                </a:solidFill>
                <a:effectLst/>
                <a:latin typeface="+mn-lt"/>
                <a:ea typeface="+mn-ea"/>
                <a:cs typeface="+mn-cs"/>
              </a:rPr>
              <a:t> in each square.</a:t>
            </a:r>
          </a:p>
          <a:p>
            <a:endParaRPr lang="en-GB" sz="1200" b="0" kern="1200" baseline="0" dirty="0" smtClean="0">
              <a:solidFill>
                <a:schemeClr val="tx1"/>
              </a:solidFill>
              <a:effectLst/>
              <a:latin typeface="+mn-lt"/>
              <a:ea typeface="+mn-ea"/>
              <a:cs typeface="+mn-cs"/>
            </a:endParaRPr>
          </a:p>
          <a:p>
            <a:r>
              <a:rPr lang="en-GB" sz="1200" b="0" kern="1200" baseline="0" dirty="0" smtClean="0">
                <a:solidFill>
                  <a:schemeClr val="tx1"/>
                </a:solidFill>
                <a:effectLst/>
                <a:latin typeface="+mn-lt"/>
                <a:ea typeface="+mn-ea"/>
                <a:cs typeface="+mn-cs"/>
              </a:rPr>
              <a:t>Audio plays on clicking the button in the top right. Students hear a full dialogue rather than individual sentences. Pronouns are obscured so students must listen to the verb ending to decide who is doing what. The dialogue contains negated verbs as well as some red herrings, so students will need to listen carefully to the context to understand the meaning. They may need to hear the audio two or three times.</a:t>
            </a:r>
          </a:p>
          <a:p>
            <a:endParaRPr lang="en-GB" sz="1200" b="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smtClean="0">
                <a:solidFill>
                  <a:schemeClr val="tx1"/>
                </a:solidFill>
                <a:effectLst/>
                <a:latin typeface="+mn-lt"/>
                <a:ea typeface="+mn-ea"/>
                <a:cs typeface="+mn-cs"/>
              </a:rPr>
              <a:t>All words have been encountered previously with the exception of </a:t>
            </a:r>
            <a:r>
              <a:rPr lang="en-GB" b="0" i="1" dirty="0" err="1" smtClean="0"/>
              <a:t>Spanisch</a:t>
            </a:r>
            <a:r>
              <a:rPr lang="en-GB" b="0" i="0" baseline="0" dirty="0" smtClean="0"/>
              <a:t> and </a:t>
            </a:r>
            <a:r>
              <a:rPr lang="en-GB" b="0" i="1" baseline="0" dirty="0" smtClean="0"/>
              <a:t>E-mail</a:t>
            </a:r>
            <a:r>
              <a:rPr lang="en-GB" b="0" i="0" dirty="0" smtClean="0"/>
              <a:t> which can be inferred from the English.</a:t>
            </a:r>
            <a:endParaRPr lang="en-GB" sz="1200" b="1" kern="1200" dirty="0" smtClean="0">
              <a:solidFill>
                <a:schemeClr val="tx1"/>
              </a:solidFill>
              <a:effectLst/>
              <a:latin typeface="+mn-lt"/>
              <a:ea typeface="+mn-ea"/>
              <a:cs typeface="+mn-cs"/>
            </a:endParaRPr>
          </a:p>
          <a:p>
            <a:endParaRPr lang="en-GB" sz="1200" b="1"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Transcript</a:t>
            </a:r>
          </a:p>
          <a:p>
            <a:endParaRPr lang="en-GB" sz="1200" b="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Mia: Und was </a:t>
            </a:r>
            <a:r>
              <a:rPr lang="en-GB" sz="1200" kern="1200" dirty="0" err="1" smtClean="0">
                <a:solidFill>
                  <a:schemeClr val="tx1"/>
                </a:solidFill>
                <a:effectLst/>
                <a:latin typeface="+mn-lt"/>
                <a:ea typeface="+mn-ea"/>
                <a:cs typeface="+mn-cs"/>
              </a:rPr>
              <a:t>machst</a:t>
            </a:r>
            <a:r>
              <a:rPr lang="en-GB" sz="1200" kern="1200" dirty="0" smtClean="0">
                <a:solidFill>
                  <a:schemeClr val="tx1"/>
                </a:solidFill>
                <a:effectLst/>
                <a:latin typeface="+mn-lt"/>
                <a:ea typeface="+mn-ea"/>
                <a:cs typeface="+mn-cs"/>
              </a:rPr>
              <a:t> du, </a:t>
            </a:r>
            <a:r>
              <a:rPr lang="en-GB" sz="1200" kern="1200" dirty="0" err="1" smtClean="0">
                <a:solidFill>
                  <a:schemeClr val="tx1"/>
                </a:solidFill>
                <a:effectLst/>
                <a:latin typeface="+mn-lt"/>
                <a:ea typeface="+mn-ea"/>
                <a:cs typeface="+mn-cs"/>
              </a:rPr>
              <a:t>Oma</a:t>
            </a:r>
            <a:r>
              <a:rPr lang="en-GB" sz="1200" kern="1200" dirty="0" smtClean="0">
                <a:solidFill>
                  <a:schemeClr val="tx1"/>
                </a:solidFill>
                <a:effectLst/>
                <a:latin typeface="+mn-lt"/>
                <a:ea typeface="+mn-ea"/>
                <a:cs typeface="+mn-cs"/>
              </a:rPr>
              <a:t>? Was </a:t>
            </a:r>
            <a:r>
              <a:rPr lang="en-GB" sz="1200" kern="1200" dirty="0" err="1" smtClean="0">
                <a:solidFill>
                  <a:schemeClr val="tx1"/>
                </a:solidFill>
                <a:effectLst/>
                <a:latin typeface="+mn-lt"/>
                <a:ea typeface="+mn-ea"/>
                <a:cs typeface="+mn-cs"/>
              </a:rPr>
              <a:t>macht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Opa</a:t>
            </a:r>
            <a:r>
              <a:rPr lang="en-GB" sz="1200" kern="1200" dirty="0" smtClean="0">
                <a:solidFill>
                  <a:schemeClr val="tx1"/>
                </a:solidFill>
                <a:effectLst/>
                <a:latin typeface="+mn-lt"/>
                <a:ea typeface="+mn-ea"/>
                <a:cs typeface="+mn-cs"/>
              </a:rPr>
              <a:t>?</a:t>
            </a:r>
          </a:p>
          <a:p>
            <a:r>
              <a:rPr lang="en-GB" sz="1200" kern="1200" dirty="0" err="1" smtClean="0">
                <a:solidFill>
                  <a:schemeClr val="tx1"/>
                </a:solidFill>
                <a:effectLst/>
                <a:latin typeface="+mn-lt"/>
                <a:ea typeface="+mn-ea"/>
                <a:cs typeface="+mn-cs"/>
              </a:rPr>
              <a:t>Oma</a:t>
            </a:r>
            <a:r>
              <a:rPr lang="en-GB" sz="1200" kern="1200" dirty="0" smtClean="0">
                <a:solidFill>
                  <a:schemeClr val="tx1"/>
                </a:solidFill>
                <a:effectLst/>
                <a:latin typeface="+mn-lt"/>
                <a:ea typeface="+mn-ea"/>
                <a:cs typeface="+mn-cs"/>
              </a:rPr>
              <a:t>: [beep] lese </a:t>
            </a:r>
            <a:r>
              <a:rPr lang="en-GB" sz="1200" kern="1200" dirty="0" err="1" smtClean="0">
                <a:solidFill>
                  <a:schemeClr val="tx1"/>
                </a:solidFill>
                <a:effectLst/>
                <a:latin typeface="+mn-lt"/>
                <a:ea typeface="+mn-ea"/>
                <a:cs typeface="+mn-cs"/>
              </a:rPr>
              <a:t>mein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Buch</a:t>
            </a:r>
            <a:r>
              <a:rPr lang="en-GB" sz="1200" kern="1200" dirty="0" smtClean="0">
                <a:solidFill>
                  <a:schemeClr val="tx1"/>
                </a:solidFill>
                <a:effectLst/>
                <a:latin typeface="+mn-lt"/>
                <a:ea typeface="+mn-ea"/>
                <a:cs typeface="+mn-cs"/>
              </a:rPr>
              <a:t> und </a:t>
            </a:r>
            <a:r>
              <a:rPr lang="en-GB" sz="1200" kern="1200" dirty="0" err="1" smtClean="0">
                <a:solidFill>
                  <a:schemeClr val="tx1"/>
                </a:solidFill>
                <a:effectLst/>
                <a:latin typeface="+mn-lt"/>
                <a:ea typeface="+mn-ea"/>
                <a:cs typeface="+mn-cs"/>
              </a:rPr>
              <a:t>lerne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Spanisch</a:t>
            </a:r>
            <a:r>
              <a:rPr lang="en-GB" sz="1200" kern="1200" dirty="0" smtClean="0">
                <a:solidFill>
                  <a:schemeClr val="tx1"/>
                </a:solidFill>
                <a:effectLst/>
                <a:latin typeface="+mn-lt"/>
                <a:ea typeface="+mn-ea"/>
                <a:cs typeface="+mn-cs"/>
              </a:rPr>
              <a:t>. [beep] </a:t>
            </a:r>
            <a:r>
              <a:rPr lang="en-GB" sz="1200" kern="1200" dirty="0" err="1" smtClean="0">
                <a:solidFill>
                  <a:schemeClr val="tx1"/>
                </a:solidFill>
                <a:effectLst/>
                <a:latin typeface="+mn-lt"/>
                <a:ea typeface="+mn-ea"/>
                <a:cs typeface="+mn-cs"/>
              </a:rPr>
              <a:t>spielt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Gitarre</a:t>
            </a:r>
            <a:r>
              <a:rPr lang="en-GB"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Mia: </a:t>
            </a:r>
            <a:r>
              <a:rPr lang="en-GB" sz="1200" kern="1200" dirty="0" err="1" smtClean="0">
                <a:solidFill>
                  <a:schemeClr val="tx1"/>
                </a:solidFill>
                <a:effectLst/>
                <a:latin typeface="+mn-lt"/>
                <a:ea typeface="+mn-ea"/>
                <a:cs typeface="+mn-cs"/>
              </a:rPr>
              <a:t>Redest</a:t>
            </a:r>
            <a:r>
              <a:rPr lang="en-GB" sz="1200" kern="1200" dirty="0" smtClean="0">
                <a:solidFill>
                  <a:schemeClr val="tx1"/>
                </a:solidFill>
                <a:effectLst/>
                <a:latin typeface="+mn-lt"/>
                <a:ea typeface="+mn-ea"/>
                <a:cs typeface="+mn-cs"/>
              </a:rPr>
              <a:t> du </a:t>
            </a:r>
            <a:r>
              <a:rPr lang="en-GB" sz="1200" kern="1200" dirty="0" err="1" smtClean="0">
                <a:solidFill>
                  <a:schemeClr val="tx1"/>
                </a:solidFill>
                <a:effectLst/>
                <a:latin typeface="+mn-lt"/>
                <a:ea typeface="+mn-ea"/>
                <a:cs typeface="+mn-cs"/>
              </a:rPr>
              <a:t>nicht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mit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Freunden</a:t>
            </a:r>
            <a:r>
              <a:rPr lang="en-GB" sz="1200" kern="1200" dirty="0" smtClean="0">
                <a:solidFill>
                  <a:schemeClr val="tx1"/>
                </a:solidFill>
                <a:effectLst/>
                <a:latin typeface="+mn-lt"/>
                <a:ea typeface="+mn-ea"/>
                <a:cs typeface="+mn-cs"/>
              </a:rPr>
              <a:t>?</a:t>
            </a:r>
          </a:p>
          <a:p>
            <a:r>
              <a:rPr lang="en-GB" sz="1200" kern="1200" dirty="0" err="1" smtClean="0">
                <a:solidFill>
                  <a:schemeClr val="tx1"/>
                </a:solidFill>
                <a:effectLst/>
                <a:latin typeface="+mn-lt"/>
                <a:ea typeface="+mn-ea"/>
                <a:cs typeface="+mn-cs"/>
              </a:rPr>
              <a:t>Oma</a:t>
            </a:r>
            <a:r>
              <a:rPr lang="en-GB" sz="1200" kern="1200" dirty="0" smtClean="0">
                <a:solidFill>
                  <a:schemeClr val="tx1"/>
                </a:solidFill>
                <a:effectLst/>
                <a:latin typeface="+mn-lt"/>
                <a:ea typeface="+mn-ea"/>
                <a:cs typeface="+mn-cs"/>
              </a:rPr>
              <a:t>: [beep] </a:t>
            </a:r>
            <a:r>
              <a:rPr lang="en-GB" sz="1200" kern="1200" dirty="0" err="1" smtClean="0">
                <a:solidFill>
                  <a:schemeClr val="tx1"/>
                </a:solidFill>
                <a:effectLst/>
                <a:latin typeface="+mn-lt"/>
                <a:ea typeface="+mn-ea"/>
                <a:cs typeface="+mn-cs"/>
              </a:rPr>
              <a:t>redet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mit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Freunden</a:t>
            </a:r>
            <a:r>
              <a:rPr lang="en-GB" sz="1200" kern="1200" dirty="0" smtClean="0">
                <a:solidFill>
                  <a:schemeClr val="tx1"/>
                </a:solidFill>
                <a:effectLst/>
                <a:latin typeface="+mn-lt"/>
                <a:ea typeface="+mn-ea"/>
                <a:cs typeface="+mn-cs"/>
              </a:rPr>
              <a:t> und [beep] </a:t>
            </a:r>
            <a:r>
              <a:rPr lang="en-GB" sz="1200" kern="1200" dirty="0" err="1" smtClean="0">
                <a:solidFill>
                  <a:schemeClr val="tx1"/>
                </a:solidFill>
                <a:effectLst/>
                <a:latin typeface="+mn-lt"/>
                <a:ea typeface="+mn-ea"/>
                <a:cs typeface="+mn-cs"/>
              </a:rPr>
              <a:t>schreibe</a:t>
            </a:r>
            <a:r>
              <a:rPr lang="en-GB" sz="1200" kern="1200" dirty="0" smtClean="0">
                <a:solidFill>
                  <a:schemeClr val="tx1"/>
                </a:solidFill>
                <a:effectLst/>
                <a:latin typeface="+mn-lt"/>
                <a:ea typeface="+mn-ea"/>
                <a:cs typeface="+mn-cs"/>
              </a:rPr>
              <a:t> E-mails.</a:t>
            </a:r>
          </a:p>
          <a:p>
            <a:r>
              <a:rPr lang="en-GB" sz="1200" kern="1200" dirty="0" smtClean="0">
                <a:solidFill>
                  <a:schemeClr val="tx1"/>
                </a:solidFill>
                <a:effectLst/>
                <a:latin typeface="+mn-lt"/>
                <a:ea typeface="+mn-ea"/>
                <a:cs typeface="+mn-cs"/>
              </a:rPr>
              <a:t>Mia: </a:t>
            </a:r>
            <a:r>
              <a:rPr lang="en-GB" sz="1200" kern="1200" dirty="0" err="1" smtClean="0">
                <a:solidFill>
                  <a:schemeClr val="tx1"/>
                </a:solidFill>
                <a:effectLst/>
                <a:latin typeface="+mn-lt"/>
                <a:ea typeface="+mn-ea"/>
                <a:cs typeface="+mn-cs"/>
              </a:rPr>
              <a:t>Arbeitet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Opa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zu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Hause</a:t>
            </a:r>
            <a:r>
              <a:rPr lang="en-GB" sz="1200" kern="1200" dirty="0" smtClean="0">
                <a:solidFill>
                  <a:schemeClr val="tx1"/>
                </a:solidFill>
                <a:effectLst/>
                <a:latin typeface="+mn-lt"/>
                <a:ea typeface="+mn-ea"/>
                <a:cs typeface="+mn-cs"/>
              </a:rPr>
              <a:t>?</a:t>
            </a:r>
          </a:p>
          <a:p>
            <a:r>
              <a:rPr lang="en-GB" sz="1200" kern="1200" dirty="0" err="1" smtClean="0">
                <a:solidFill>
                  <a:schemeClr val="tx1"/>
                </a:solidFill>
                <a:effectLst/>
                <a:latin typeface="+mn-lt"/>
                <a:ea typeface="+mn-ea"/>
                <a:cs typeface="+mn-cs"/>
              </a:rPr>
              <a:t>Oma</a:t>
            </a:r>
            <a:r>
              <a:rPr lang="en-GB" sz="1200" kern="1200" dirty="0" smtClean="0">
                <a:solidFill>
                  <a:schemeClr val="tx1"/>
                </a:solidFill>
                <a:effectLst/>
                <a:latin typeface="+mn-lt"/>
                <a:ea typeface="+mn-ea"/>
                <a:cs typeface="+mn-cs"/>
              </a:rPr>
              <a:t>: [beep] </a:t>
            </a:r>
            <a:r>
              <a:rPr lang="en-GB" sz="1200" kern="1200" dirty="0" err="1" smtClean="0">
                <a:solidFill>
                  <a:schemeClr val="tx1"/>
                </a:solidFill>
                <a:effectLst/>
                <a:latin typeface="+mn-lt"/>
                <a:ea typeface="+mn-ea"/>
                <a:cs typeface="+mn-cs"/>
              </a:rPr>
              <a:t>arbeite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im</a:t>
            </a:r>
            <a:r>
              <a:rPr lang="en-GB" sz="1200" kern="1200" dirty="0" smtClean="0">
                <a:solidFill>
                  <a:schemeClr val="tx1"/>
                </a:solidFill>
                <a:effectLst/>
                <a:latin typeface="+mn-lt"/>
                <a:ea typeface="+mn-ea"/>
                <a:cs typeface="+mn-cs"/>
              </a:rPr>
              <a:t> Garten und [beep] </a:t>
            </a:r>
            <a:r>
              <a:rPr lang="en-GB" sz="1200" kern="1200" dirty="0" err="1" smtClean="0">
                <a:solidFill>
                  <a:schemeClr val="tx1"/>
                </a:solidFill>
                <a:effectLst/>
                <a:latin typeface="+mn-lt"/>
                <a:ea typeface="+mn-ea"/>
                <a:cs typeface="+mn-cs"/>
              </a:rPr>
              <a:t>kocht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Suppe</a:t>
            </a:r>
            <a:r>
              <a:rPr lang="en-GB" sz="1200" kern="1200" dirty="0" smtClean="0">
                <a:solidFill>
                  <a:schemeClr val="tx1"/>
                </a:solidFill>
                <a:effectLst/>
                <a:latin typeface="+mn-lt"/>
                <a:ea typeface="+mn-ea"/>
                <a:cs typeface="+mn-cs"/>
              </a:rPr>
              <a:t>. [beep] </a:t>
            </a:r>
            <a:r>
              <a:rPr lang="en-GB" sz="1200" kern="1200" dirty="0" err="1" smtClean="0">
                <a:solidFill>
                  <a:schemeClr val="tx1"/>
                </a:solidFill>
                <a:effectLst/>
                <a:latin typeface="+mn-lt"/>
                <a:ea typeface="+mn-ea"/>
                <a:cs typeface="+mn-cs"/>
              </a:rPr>
              <a:t>habe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Tanzunterricht</a:t>
            </a:r>
            <a:r>
              <a:rPr lang="en-GB" sz="1200" kern="1200" dirty="0" smtClean="0">
                <a:solidFill>
                  <a:schemeClr val="tx1"/>
                </a:solidFill>
                <a:effectLst/>
                <a:latin typeface="+mn-lt"/>
                <a:ea typeface="+mn-ea"/>
                <a:cs typeface="+mn-cs"/>
              </a:rPr>
              <a:t>, Mia. </a:t>
            </a:r>
            <a:r>
              <a:rPr lang="de-DE" sz="1200" kern="1200" dirty="0" smtClean="0">
                <a:solidFill>
                  <a:schemeClr val="tx1"/>
                </a:solidFill>
                <a:effectLst/>
                <a:latin typeface="+mn-lt"/>
                <a:ea typeface="+mn-ea"/>
                <a:cs typeface="+mn-cs"/>
              </a:rPr>
              <a:t>Tschüss!</a:t>
            </a:r>
          </a:p>
          <a:p>
            <a:r>
              <a:rPr lang="en-GB" sz="1200" kern="1200" dirty="0" smtClean="0">
                <a:solidFill>
                  <a:schemeClr val="tx1"/>
                </a:solidFill>
                <a:effectLst/>
                <a:latin typeface="+mn-lt"/>
                <a:ea typeface="+mn-ea"/>
                <a:cs typeface="+mn-cs"/>
              </a:rPr>
              <a:t>Mia. Okay Oma! </a:t>
            </a:r>
            <a:r>
              <a:rPr lang="en-GB" sz="1200" kern="1200" dirty="0" err="1" smtClean="0">
                <a:solidFill>
                  <a:schemeClr val="tx1"/>
                </a:solidFill>
                <a:effectLst/>
                <a:latin typeface="+mn-lt"/>
                <a:ea typeface="+mn-ea"/>
                <a:cs typeface="+mn-cs"/>
              </a:rPr>
              <a:t>Tschüss</a:t>
            </a:r>
            <a:r>
              <a:rPr lang="en-GB" sz="1200" kern="1200" dirty="0" smtClean="0">
                <a:solidFill>
                  <a:schemeClr val="tx1"/>
                </a:solidFill>
                <a:effectLst/>
                <a:latin typeface="+mn-lt"/>
                <a:ea typeface="+mn-ea"/>
                <a:cs typeface="+mn-cs"/>
              </a:rPr>
              <a:t>!</a:t>
            </a:r>
          </a:p>
          <a:p>
            <a:endParaRPr lang="en-GB"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1293547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Full audio (including pronouns) plays on </a:t>
            </a:r>
            <a:r>
              <a:rPr lang="en-GB" sz="1200" b="0" kern="1200" baseline="0" dirty="0" smtClean="0">
                <a:solidFill>
                  <a:schemeClr val="tx1"/>
                </a:solidFill>
                <a:effectLst/>
                <a:latin typeface="+mn-lt"/>
                <a:ea typeface="+mn-ea"/>
                <a:cs typeface="+mn-cs"/>
              </a:rPr>
              <a:t>plays on clicking the button on the top right. </a:t>
            </a:r>
            <a:r>
              <a:rPr lang="en-GB" b="0" dirty="0" smtClean="0"/>
              <a:t>Answers revealed on clicks.</a:t>
            </a:r>
          </a:p>
          <a:p>
            <a:endParaRPr lang="en-GB" b="0" dirty="0" smtClean="0"/>
          </a:p>
          <a:p>
            <a:r>
              <a:rPr lang="en-GB" b="0" dirty="0" smtClean="0"/>
              <a:t>Teacher uses questions in the third person to elicit answers from students: ‘</a:t>
            </a:r>
            <a:r>
              <a:rPr lang="en-GB" b="0" i="1" dirty="0" err="1" smtClean="0"/>
              <a:t>Wer</a:t>
            </a:r>
            <a:r>
              <a:rPr lang="en-GB" b="0" i="1" dirty="0" smtClean="0"/>
              <a:t> </a:t>
            </a:r>
            <a:r>
              <a:rPr lang="en-GB" b="0" i="1" dirty="0" err="1" smtClean="0"/>
              <a:t>spielt</a:t>
            </a:r>
            <a:r>
              <a:rPr lang="en-GB" b="0" i="1" dirty="0" smtClean="0"/>
              <a:t> Tennis? Wolfgang</a:t>
            </a:r>
            <a:r>
              <a:rPr lang="en-GB" b="0" i="1" baseline="0" dirty="0" smtClean="0"/>
              <a:t> </a:t>
            </a:r>
            <a:r>
              <a:rPr lang="en-GB" b="0" i="1" baseline="0" dirty="0" err="1" smtClean="0"/>
              <a:t>spielt</a:t>
            </a:r>
            <a:r>
              <a:rPr lang="en-GB" b="0" i="1" baseline="0" dirty="0" smtClean="0"/>
              <a:t> Tennis</a:t>
            </a:r>
            <a:r>
              <a:rPr lang="en-GB" b="0" i="1" dirty="0" smtClean="0"/>
              <a:t>…</a:t>
            </a:r>
            <a:r>
              <a:rPr lang="en-GB" b="0" i="0" dirty="0" smtClean="0"/>
              <a:t>’ etc.</a:t>
            </a:r>
            <a:endParaRPr lang="en-GB" sz="1200" b="1" kern="1200" dirty="0" smtClean="0">
              <a:solidFill>
                <a:schemeClr val="tx1"/>
              </a:solidFill>
              <a:effectLst/>
              <a:latin typeface="+mn-lt"/>
              <a:ea typeface="+mn-ea"/>
              <a:cs typeface="+mn-cs"/>
            </a:endParaRPr>
          </a:p>
          <a:p>
            <a:endParaRPr lang="en-GB" sz="1200" b="1"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Transcript</a:t>
            </a:r>
          </a:p>
          <a:p>
            <a:endParaRPr lang="en-GB" sz="1200" b="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Mia: Und was </a:t>
            </a:r>
            <a:r>
              <a:rPr lang="en-GB" sz="1200" kern="1200" dirty="0" err="1" smtClean="0">
                <a:solidFill>
                  <a:schemeClr val="tx1"/>
                </a:solidFill>
                <a:effectLst/>
                <a:latin typeface="+mn-lt"/>
                <a:ea typeface="+mn-ea"/>
                <a:cs typeface="+mn-cs"/>
              </a:rPr>
              <a:t>machst</a:t>
            </a:r>
            <a:r>
              <a:rPr lang="en-GB" sz="1200" kern="1200" dirty="0" smtClean="0">
                <a:solidFill>
                  <a:schemeClr val="tx1"/>
                </a:solidFill>
                <a:effectLst/>
                <a:latin typeface="+mn-lt"/>
                <a:ea typeface="+mn-ea"/>
                <a:cs typeface="+mn-cs"/>
              </a:rPr>
              <a:t> du, </a:t>
            </a:r>
            <a:r>
              <a:rPr lang="en-GB" sz="1200" kern="1200" dirty="0" err="1" smtClean="0">
                <a:solidFill>
                  <a:schemeClr val="tx1"/>
                </a:solidFill>
                <a:effectLst/>
                <a:latin typeface="+mn-lt"/>
                <a:ea typeface="+mn-ea"/>
                <a:cs typeface="+mn-cs"/>
              </a:rPr>
              <a:t>Oma</a:t>
            </a:r>
            <a:r>
              <a:rPr lang="en-GB" sz="1200" kern="1200" dirty="0" smtClean="0">
                <a:solidFill>
                  <a:schemeClr val="tx1"/>
                </a:solidFill>
                <a:effectLst/>
                <a:latin typeface="+mn-lt"/>
                <a:ea typeface="+mn-ea"/>
                <a:cs typeface="+mn-cs"/>
              </a:rPr>
              <a:t>? Was </a:t>
            </a:r>
            <a:r>
              <a:rPr lang="en-GB" sz="1200" kern="1200" dirty="0" err="1" smtClean="0">
                <a:solidFill>
                  <a:schemeClr val="tx1"/>
                </a:solidFill>
                <a:effectLst/>
                <a:latin typeface="+mn-lt"/>
                <a:ea typeface="+mn-ea"/>
                <a:cs typeface="+mn-cs"/>
              </a:rPr>
              <a:t>macht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Opa</a:t>
            </a:r>
            <a:r>
              <a:rPr lang="en-GB" sz="1200" kern="1200" dirty="0" smtClean="0">
                <a:solidFill>
                  <a:schemeClr val="tx1"/>
                </a:solidFill>
                <a:effectLst/>
                <a:latin typeface="+mn-lt"/>
                <a:ea typeface="+mn-ea"/>
                <a:cs typeface="+mn-cs"/>
              </a:rPr>
              <a:t>?</a:t>
            </a:r>
          </a:p>
          <a:p>
            <a:r>
              <a:rPr lang="en-GB" sz="1200" kern="1200" dirty="0" err="1" smtClean="0">
                <a:solidFill>
                  <a:schemeClr val="tx1"/>
                </a:solidFill>
                <a:effectLst/>
                <a:latin typeface="+mn-lt"/>
                <a:ea typeface="+mn-ea"/>
                <a:cs typeface="+mn-cs"/>
              </a:rPr>
              <a:t>Oma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Ich</a:t>
            </a:r>
            <a:r>
              <a:rPr lang="en-GB" sz="1200" kern="1200" dirty="0" smtClean="0">
                <a:solidFill>
                  <a:schemeClr val="tx1"/>
                </a:solidFill>
                <a:effectLst/>
                <a:latin typeface="+mn-lt"/>
                <a:ea typeface="+mn-ea"/>
                <a:cs typeface="+mn-cs"/>
              </a:rPr>
              <a:t> lese </a:t>
            </a:r>
            <a:r>
              <a:rPr lang="en-GB" sz="1200" kern="1200" dirty="0" err="1" smtClean="0">
                <a:solidFill>
                  <a:schemeClr val="tx1"/>
                </a:solidFill>
                <a:effectLst/>
                <a:latin typeface="+mn-lt"/>
                <a:ea typeface="+mn-ea"/>
                <a:cs typeface="+mn-cs"/>
              </a:rPr>
              <a:t>mein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Buch</a:t>
            </a:r>
            <a:r>
              <a:rPr lang="en-GB" sz="1200" kern="1200" dirty="0" smtClean="0">
                <a:solidFill>
                  <a:schemeClr val="tx1"/>
                </a:solidFill>
                <a:effectLst/>
                <a:latin typeface="+mn-lt"/>
                <a:ea typeface="+mn-ea"/>
                <a:cs typeface="+mn-cs"/>
              </a:rPr>
              <a:t> und </a:t>
            </a:r>
            <a:r>
              <a:rPr lang="en-GB" sz="1200" kern="1200" dirty="0" err="1" smtClean="0">
                <a:solidFill>
                  <a:schemeClr val="tx1"/>
                </a:solidFill>
                <a:effectLst/>
                <a:latin typeface="+mn-lt"/>
                <a:ea typeface="+mn-ea"/>
                <a:cs typeface="+mn-cs"/>
              </a:rPr>
              <a:t>lerne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Spanisch</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Opa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spielt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Gitarre</a:t>
            </a:r>
            <a:r>
              <a:rPr lang="en-GB"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Mia: </a:t>
            </a:r>
            <a:r>
              <a:rPr lang="en-GB" sz="1200" kern="1200" dirty="0" err="1" smtClean="0">
                <a:solidFill>
                  <a:schemeClr val="tx1"/>
                </a:solidFill>
                <a:effectLst/>
                <a:latin typeface="+mn-lt"/>
                <a:ea typeface="+mn-ea"/>
                <a:cs typeface="+mn-cs"/>
              </a:rPr>
              <a:t>Redest</a:t>
            </a:r>
            <a:r>
              <a:rPr lang="en-GB" sz="1200" kern="1200" dirty="0" smtClean="0">
                <a:solidFill>
                  <a:schemeClr val="tx1"/>
                </a:solidFill>
                <a:effectLst/>
                <a:latin typeface="+mn-lt"/>
                <a:ea typeface="+mn-ea"/>
                <a:cs typeface="+mn-cs"/>
              </a:rPr>
              <a:t> du </a:t>
            </a:r>
            <a:r>
              <a:rPr lang="en-GB" sz="1200" kern="1200" dirty="0" err="1" smtClean="0">
                <a:solidFill>
                  <a:schemeClr val="tx1"/>
                </a:solidFill>
                <a:effectLst/>
                <a:latin typeface="+mn-lt"/>
                <a:ea typeface="+mn-ea"/>
                <a:cs typeface="+mn-cs"/>
              </a:rPr>
              <a:t>nicht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mit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Freunden</a:t>
            </a:r>
            <a:r>
              <a:rPr lang="en-GB" sz="1200" kern="1200" dirty="0" smtClean="0">
                <a:solidFill>
                  <a:schemeClr val="tx1"/>
                </a:solidFill>
                <a:effectLst/>
                <a:latin typeface="+mn-lt"/>
                <a:ea typeface="+mn-ea"/>
                <a:cs typeface="+mn-cs"/>
              </a:rPr>
              <a:t>?</a:t>
            </a:r>
          </a:p>
          <a:p>
            <a:r>
              <a:rPr lang="en-GB" sz="1200" kern="1200" dirty="0" err="1" smtClean="0">
                <a:solidFill>
                  <a:schemeClr val="tx1"/>
                </a:solidFill>
                <a:effectLst/>
                <a:latin typeface="+mn-lt"/>
                <a:ea typeface="+mn-ea"/>
                <a:cs typeface="+mn-cs"/>
              </a:rPr>
              <a:t>Oma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Opa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redet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mit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Freunden</a:t>
            </a:r>
            <a:r>
              <a:rPr lang="en-GB" sz="1200" kern="1200" dirty="0" smtClean="0">
                <a:solidFill>
                  <a:schemeClr val="tx1"/>
                </a:solidFill>
                <a:effectLst/>
                <a:latin typeface="+mn-lt"/>
                <a:ea typeface="+mn-ea"/>
                <a:cs typeface="+mn-cs"/>
              </a:rPr>
              <a:t> und </a:t>
            </a:r>
            <a:r>
              <a:rPr lang="en-GB" sz="1200" kern="1200" dirty="0" err="1" smtClean="0">
                <a:solidFill>
                  <a:schemeClr val="tx1"/>
                </a:solidFill>
                <a:effectLst/>
                <a:latin typeface="+mn-lt"/>
                <a:ea typeface="+mn-ea"/>
                <a:cs typeface="+mn-cs"/>
              </a:rPr>
              <a:t>ich</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schreibe</a:t>
            </a:r>
            <a:r>
              <a:rPr lang="en-GB" sz="1200" kern="1200" dirty="0" smtClean="0">
                <a:solidFill>
                  <a:schemeClr val="tx1"/>
                </a:solidFill>
                <a:effectLst/>
                <a:latin typeface="+mn-lt"/>
                <a:ea typeface="+mn-ea"/>
                <a:cs typeface="+mn-cs"/>
              </a:rPr>
              <a:t> E-mails.</a:t>
            </a:r>
          </a:p>
          <a:p>
            <a:r>
              <a:rPr lang="en-GB" sz="1200" kern="1200" dirty="0" smtClean="0">
                <a:solidFill>
                  <a:schemeClr val="tx1"/>
                </a:solidFill>
                <a:effectLst/>
                <a:latin typeface="+mn-lt"/>
                <a:ea typeface="+mn-ea"/>
                <a:cs typeface="+mn-cs"/>
              </a:rPr>
              <a:t>Mia: </a:t>
            </a:r>
            <a:r>
              <a:rPr lang="en-GB" sz="1200" kern="1200" dirty="0" err="1" smtClean="0">
                <a:solidFill>
                  <a:schemeClr val="tx1"/>
                </a:solidFill>
                <a:effectLst/>
                <a:latin typeface="+mn-lt"/>
                <a:ea typeface="+mn-ea"/>
                <a:cs typeface="+mn-cs"/>
              </a:rPr>
              <a:t>Arbeitet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Opa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zu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Hause</a:t>
            </a:r>
            <a:r>
              <a:rPr lang="en-GB" sz="1200" kern="1200" dirty="0" smtClean="0">
                <a:solidFill>
                  <a:schemeClr val="tx1"/>
                </a:solidFill>
                <a:effectLst/>
                <a:latin typeface="+mn-lt"/>
                <a:ea typeface="+mn-ea"/>
                <a:cs typeface="+mn-cs"/>
              </a:rPr>
              <a:t>?</a:t>
            </a:r>
          </a:p>
          <a:p>
            <a:r>
              <a:rPr lang="en-GB" sz="1200" kern="1200" dirty="0" err="1" smtClean="0">
                <a:solidFill>
                  <a:schemeClr val="tx1"/>
                </a:solidFill>
                <a:effectLst/>
                <a:latin typeface="+mn-lt"/>
                <a:ea typeface="+mn-ea"/>
                <a:cs typeface="+mn-cs"/>
              </a:rPr>
              <a:t>Oma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Ich</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arbeite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im</a:t>
            </a:r>
            <a:r>
              <a:rPr lang="en-GB" sz="1200" kern="1200" dirty="0" smtClean="0">
                <a:solidFill>
                  <a:schemeClr val="tx1"/>
                </a:solidFill>
                <a:effectLst/>
                <a:latin typeface="+mn-lt"/>
                <a:ea typeface="+mn-ea"/>
                <a:cs typeface="+mn-cs"/>
              </a:rPr>
              <a:t> Garten und </a:t>
            </a:r>
            <a:r>
              <a:rPr lang="en-GB" sz="1200" kern="1200" dirty="0" err="1" smtClean="0">
                <a:solidFill>
                  <a:schemeClr val="tx1"/>
                </a:solidFill>
                <a:effectLst/>
                <a:latin typeface="+mn-lt"/>
                <a:ea typeface="+mn-ea"/>
                <a:cs typeface="+mn-cs"/>
              </a:rPr>
              <a:t>Opa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kocht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Suppe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Ich</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habe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Tanzunterricht</a:t>
            </a:r>
            <a:r>
              <a:rPr lang="en-GB" sz="1200" kern="1200" dirty="0" smtClean="0">
                <a:solidFill>
                  <a:schemeClr val="tx1"/>
                </a:solidFill>
                <a:effectLst/>
                <a:latin typeface="+mn-lt"/>
                <a:ea typeface="+mn-ea"/>
                <a:cs typeface="+mn-cs"/>
              </a:rPr>
              <a:t>, Mia. </a:t>
            </a:r>
            <a:r>
              <a:rPr lang="de-DE" sz="1200" kern="1200" dirty="0" smtClean="0">
                <a:solidFill>
                  <a:schemeClr val="tx1"/>
                </a:solidFill>
                <a:effectLst/>
                <a:latin typeface="+mn-lt"/>
                <a:ea typeface="+mn-ea"/>
                <a:cs typeface="+mn-cs"/>
              </a:rPr>
              <a:t>Tschüss!</a:t>
            </a:r>
          </a:p>
          <a:p>
            <a:r>
              <a:rPr lang="en-GB" sz="1200" kern="1200" dirty="0" smtClean="0">
                <a:solidFill>
                  <a:schemeClr val="tx1"/>
                </a:solidFill>
                <a:effectLst/>
                <a:latin typeface="+mn-lt"/>
                <a:ea typeface="+mn-ea"/>
                <a:cs typeface="+mn-cs"/>
              </a:rPr>
              <a:t>Mia. Okay Oma! </a:t>
            </a:r>
            <a:r>
              <a:rPr lang="en-GB" sz="1200" kern="1200" dirty="0" err="1" smtClean="0">
                <a:solidFill>
                  <a:schemeClr val="tx1"/>
                </a:solidFill>
                <a:effectLst/>
                <a:latin typeface="+mn-lt"/>
                <a:ea typeface="+mn-ea"/>
                <a:cs typeface="+mn-cs"/>
              </a:rPr>
              <a:t>Tschüss</a:t>
            </a:r>
            <a:r>
              <a:rPr lang="en-GB" sz="1200" kern="1200" dirty="0" smtClean="0">
                <a:solidFill>
                  <a:schemeClr val="tx1"/>
                </a:solidFill>
                <a:effectLst/>
                <a:latin typeface="+mn-lt"/>
                <a:ea typeface="+mn-ea"/>
                <a:cs typeface="+mn-cs"/>
              </a:rPr>
              <a:t>!</a:t>
            </a:r>
          </a:p>
          <a:p>
            <a:endParaRPr lang="en-GB"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3772095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In this spoken gap-fill</a:t>
            </a:r>
            <a:r>
              <a:rPr lang="en-GB" baseline="0" dirty="0" smtClean="0"/>
              <a:t> activity, students are presented with transcripts of the audio they have just heard, with the </a:t>
            </a:r>
            <a:r>
              <a:rPr lang="en-GB" b="1" baseline="0" dirty="0" smtClean="0"/>
              <a:t>verb endings missing</a:t>
            </a:r>
            <a:r>
              <a:rPr lang="en-GB" b="0"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Note: a more challenging version of this activity, in which the whole verb is missing, rather than just the ending, is found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smtClean="0"/>
              <a:t>Teacher distributes the role cards included as supplementary material this week. (For this version of the activity, the role cards entitled ‘1.2.4 - role cards </a:t>
            </a:r>
            <a:r>
              <a:rPr lang="en-GB" b="1" baseline="0" dirty="0" smtClean="0"/>
              <a:t>with</a:t>
            </a:r>
            <a:r>
              <a:rPr lang="en-GB" b="0" baseline="0" dirty="0" smtClean="0"/>
              <a:t> verbs’ is needed.)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smtClean="0"/>
              <a:t>Students work in pairs. Student A takes the role of Mia, and is given the role card on the left. Student B takes the role of </a:t>
            </a:r>
            <a:r>
              <a:rPr lang="en-GB" b="0" baseline="0" dirty="0" err="1" smtClean="0"/>
              <a:t>Oma</a:t>
            </a:r>
            <a:r>
              <a:rPr lang="en-GB" b="0" baseline="0" dirty="0" smtClean="0"/>
              <a:t>, and is given the role card on the right. Students role-play the dialogue, filling the </a:t>
            </a:r>
            <a:r>
              <a:rPr lang="en-GB" b="1" baseline="0" dirty="0" smtClean="0"/>
              <a:t>verb endings </a:t>
            </a:r>
            <a:r>
              <a:rPr lang="en-GB" b="0" baseline="0" dirty="0" smtClean="0"/>
              <a:t>orally as they go. The students have their partner’s </a:t>
            </a:r>
            <a:r>
              <a:rPr lang="en-GB" b="1" baseline="0" dirty="0" smtClean="0"/>
              <a:t>full scripts with answers </a:t>
            </a:r>
            <a:r>
              <a:rPr lang="en-GB" b="0" baseline="0" dirty="0" smtClean="0"/>
              <a:t>on their role card. This way, students can take part in </a:t>
            </a:r>
            <a:r>
              <a:rPr lang="en-GB" b="1" baseline="0" dirty="0" smtClean="0"/>
              <a:t>peer correction </a:t>
            </a:r>
            <a:r>
              <a:rPr lang="en-GB" b="0" baseline="0" dirty="0" smtClean="0"/>
              <a:t>when listening to their partner’s part of the dialogue, which raises awareness of common errors. Students should be encouraged to point out errors, explaining to their partner </a:t>
            </a:r>
            <a:r>
              <a:rPr lang="en-GB" b="1" baseline="0" dirty="0" smtClean="0"/>
              <a:t>what</a:t>
            </a:r>
            <a:r>
              <a:rPr lang="en-GB" b="0" baseline="0" dirty="0" smtClean="0"/>
              <a:t> the correct answer is and </a:t>
            </a:r>
            <a:r>
              <a:rPr lang="en-GB" b="1" baseline="0" dirty="0" smtClean="0"/>
              <a:t>why.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smtClean="0"/>
              <a:t>To prepare students for this activity, teachers use this animated slide to work through the first four examples with the whole class. As each solution is revealed on clicks, an underline appears on the other card to draw students attention to the location answer. Teacher explains to students that they are doing </a:t>
            </a:r>
            <a:r>
              <a:rPr lang="en-GB" b="1" baseline="0" dirty="0" smtClean="0"/>
              <a:t>two tasks</a:t>
            </a:r>
            <a:r>
              <a:rPr lang="en-GB" b="0" baseline="0" dirty="0" smtClean="0"/>
              <a:t>,</a:t>
            </a:r>
            <a:r>
              <a:rPr lang="en-GB" b="1" baseline="0" dirty="0" smtClean="0"/>
              <a:t> 1) completing their own dialogue, and 2) correcting their partner’s dialogue.</a:t>
            </a:r>
            <a:endParaRPr lang="en-GB"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smtClean="0"/>
              <a:t>Teacher should also draw attention to the following: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smtClean="0"/>
              <a:t>1/ Students</a:t>
            </a:r>
            <a:r>
              <a:rPr lang="en-GB" b="0" baseline="0" dirty="0" smtClean="0"/>
              <a:t> will have to add verb endings in all three forms: </a:t>
            </a:r>
            <a:r>
              <a:rPr lang="en-GB" b="0" i="1" baseline="0" dirty="0" err="1" smtClean="0"/>
              <a:t>ich</a:t>
            </a:r>
            <a:r>
              <a:rPr lang="en-GB" b="0" i="1" baseline="0" dirty="0" smtClean="0"/>
              <a:t>, du </a:t>
            </a:r>
            <a:r>
              <a:rPr lang="en-GB" b="0" i="0" baseline="0" dirty="0" smtClean="0"/>
              <a:t>and </a:t>
            </a:r>
            <a:r>
              <a:rPr lang="en-GB" b="0" i="1" baseline="0" dirty="0" err="1" smtClean="0"/>
              <a:t>er</a:t>
            </a:r>
            <a:r>
              <a:rPr lang="en-GB" b="0" i="1" baseline="0" dirty="0" smtClean="0"/>
              <a:t>/</a:t>
            </a:r>
            <a:r>
              <a:rPr lang="en-GB" b="0" i="1" baseline="0" dirty="0" err="1" smtClean="0"/>
              <a:t>sie</a:t>
            </a:r>
            <a:r>
              <a:rPr lang="en-GB" b="0" i="0" baseline="0" dirty="0" smtClean="0"/>
              <a:t>, each of which needs a different ending.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smtClean="0"/>
              <a:t>2/ Some verbs (</a:t>
            </a:r>
            <a:r>
              <a:rPr lang="en-GB" b="0" i="1" baseline="0" dirty="0" err="1" smtClean="0"/>
              <a:t>reden</a:t>
            </a:r>
            <a:r>
              <a:rPr lang="en-GB" b="0" i="1" baseline="0" dirty="0" smtClean="0"/>
              <a:t>, </a:t>
            </a:r>
            <a:r>
              <a:rPr lang="en-GB" b="0" i="1" baseline="0" dirty="0" err="1" smtClean="0"/>
              <a:t>arbeiten</a:t>
            </a:r>
            <a:r>
              <a:rPr lang="en-GB" b="0" i="0" baseline="0" dirty="0" smtClean="0"/>
              <a:t>) have a stem ending in –d or –t. Students need to remember to add the extra -e- in the </a:t>
            </a:r>
            <a:r>
              <a:rPr lang="en-GB" b="0" i="1" baseline="0" dirty="0" smtClean="0"/>
              <a:t>du</a:t>
            </a:r>
            <a:r>
              <a:rPr lang="en-GB" b="0" i="0" baseline="0" dirty="0" smtClean="0"/>
              <a:t> and </a:t>
            </a:r>
            <a:r>
              <a:rPr lang="en-GB" b="0" i="1" baseline="0" dirty="0" err="1" smtClean="0"/>
              <a:t>er</a:t>
            </a:r>
            <a:r>
              <a:rPr lang="en-GB" b="0" i="1" baseline="0" dirty="0" smtClean="0"/>
              <a:t>/</a:t>
            </a:r>
            <a:r>
              <a:rPr lang="en-GB" b="0" i="1" baseline="0" dirty="0" err="1" smtClean="0"/>
              <a:t>sie</a:t>
            </a:r>
            <a:r>
              <a:rPr lang="en-GB" b="0" i="0" baseline="0" dirty="0" smtClean="0"/>
              <a:t> forms: (</a:t>
            </a:r>
            <a:r>
              <a:rPr lang="en-GB" b="0" i="1" baseline="0" dirty="0" err="1" smtClean="0"/>
              <a:t>red</a:t>
            </a:r>
            <a:r>
              <a:rPr lang="en-GB" b="1" i="1" baseline="0" dirty="0" err="1" smtClean="0"/>
              <a:t>e</a:t>
            </a:r>
            <a:r>
              <a:rPr lang="en-GB" b="0" i="1" baseline="0" dirty="0" err="1" smtClean="0"/>
              <a:t>st</a:t>
            </a:r>
            <a:r>
              <a:rPr lang="en-GB" b="0" i="1" baseline="0" dirty="0" smtClean="0"/>
              <a:t>, </a:t>
            </a:r>
            <a:r>
              <a:rPr lang="en-GB" b="0" i="1" baseline="0" dirty="0" err="1" smtClean="0"/>
              <a:t>arbeit</a:t>
            </a:r>
            <a:r>
              <a:rPr lang="en-GB" b="1" i="1" baseline="0" dirty="0" err="1" smtClean="0"/>
              <a:t>e</a:t>
            </a:r>
            <a:r>
              <a:rPr lang="en-GB" b="0" i="1" baseline="0" dirty="0" err="1" smtClean="0"/>
              <a:t>t</a:t>
            </a:r>
            <a:r>
              <a:rPr lang="en-GB" b="0" i="0"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smtClean="0"/>
              <a:t>3/ One irregular verb (</a:t>
            </a:r>
            <a:r>
              <a:rPr lang="en-GB" b="0" i="1" baseline="0" dirty="0" err="1" smtClean="0"/>
              <a:t>haben</a:t>
            </a:r>
            <a:r>
              <a:rPr lang="en-GB" b="0" i="0" baseline="0" dirty="0" smtClean="0"/>
              <a:t>) appears. Students may need a reminder of the irregular conjugation pattern.</a:t>
            </a:r>
            <a:endParaRPr lang="en-GB" b="0" i="1" dirty="0" smtClean="0"/>
          </a:p>
          <a:p>
            <a:endParaRPr lang="en-GB" b="1" dirty="0" smtClean="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2147982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In this spoken gap-fill</a:t>
            </a:r>
            <a:r>
              <a:rPr lang="en-GB" baseline="0" dirty="0" smtClean="0"/>
              <a:t> activity, students are presented with transcripts of the audio they have just heard, with the </a:t>
            </a:r>
            <a:r>
              <a:rPr lang="en-GB" b="1" baseline="0" dirty="0" smtClean="0"/>
              <a:t>verbs missing</a:t>
            </a:r>
            <a:r>
              <a:rPr lang="en-GB" b="0"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Note: a less challenging version of this activity, in which only the verb endings are missing, rather than the whole verb, is found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smtClean="0"/>
              <a:t>Teacher distributes the role cards included as supplementary material this week. (For this version of the activity, the role cards entitled‘ 1.2.4 - role cards </a:t>
            </a:r>
            <a:r>
              <a:rPr lang="en-GB" b="1" baseline="0" dirty="0" smtClean="0"/>
              <a:t>without </a:t>
            </a:r>
            <a:r>
              <a:rPr lang="en-GB" b="0" baseline="0" dirty="0" smtClean="0"/>
              <a:t>verbs’ is needed.)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smtClean="0"/>
              <a:t>Students work in pairs. Student A takes the role of Mia, and is given the role card on the left. Student B takes the role of </a:t>
            </a:r>
            <a:r>
              <a:rPr lang="en-GB" b="0" baseline="0" dirty="0" err="1" smtClean="0"/>
              <a:t>Oma</a:t>
            </a:r>
            <a:r>
              <a:rPr lang="en-GB" b="0" baseline="0" dirty="0" smtClean="0"/>
              <a:t>, and is given the role card on the right. Students role-play the dialogue, filling </a:t>
            </a:r>
            <a:r>
              <a:rPr lang="en-GB" b="1" baseline="0" dirty="0" smtClean="0"/>
              <a:t>the verbs </a:t>
            </a:r>
            <a:r>
              <a:rPr lang="en-GB" b="0" baseline="0" dirty="0" smtClean="0"/>
              <a:t>orally as they go. In this more complex version of the activity, students need to work out from context which verb is needed, and add the correct ending. The students have their partner’s </a:t>
            </a:r>
            <a:r>
              <a:rPr lang="en-GB" b="1" baseline="0" dirty="0" smtClean="0"/>
              <a:t>full scripts with answers </a:t>
            </a:r>
            <a:r>
              <a:rPr lang="en-GB" b="0" baseline="0" dirty="0" smtClean="0"/>
              <a:t>on their role card. This way, students can also take part in </a:t>
            </a:r>
            <a:r>
              <a:rPr lang="en-GB" b="1" baseline="0" dirty="0" smtClean="0"/>
              <a:t>peer correction </a:t>
            </a:r>
            <a:r>
              <a:rPr lang="en-GB" b="0" baseline="0" dirty="0" smtClean="0"/>
              <a:t>when listening to their partner, which helps raise awareness of common errors. Students should be encouraged to point out errors, explaining to their partner </a:t>
            </a:r>
            <a:r>
              <a:rPr lang="en-GB" b="1" baseline="0" dirty="0" smtClean="0"/>
              <a:t>what</a:t>
            </a:r>
            <a:r>
              <a:rPr lang="en-GB" b="0" baseline="0" dirty="0" smtClean="0"/>
              <a:t> the correct answer is and </a:t>
            </a:r>
            <a:r>
              <a:rPr lang="en-GB" b="1" baseline="0" dirty="0" smtClean="0"/>
              <a:t>why.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smtClean="0"/>
              <a:t>To prepare students for this activity, teachers use this animated slide to work through the first four examples with the whole class. As each solution is revealed on clicks, an underline appears on the other card to draw students attention to the location answer. Teacher explains to students that they are doing </a:t>
            </a:r>
            <a:r>
              <a:rPr lang="en-GB" b="1" baseline="0" dirty="0" smtClean="0"/>
              <a:t>two tasks</a:t>
            </a:r>
            <a:r>
              <a:rPr lang="en-GB" b="0" baseline="0" dirty="0" smtClean="0"/>
              <a:t>,</a:t>
            </a:r>
            <a:r>
              <a:rPr lang="en-GB" b="1" baseline="0" dirty="0" smtClean="0"/>
              <a:t> 1) completing their own dialogue, and 2) correcting their partner’s dialogue.</a:t>
            </a:r>
            <a:endParaRPr lang="en-GB"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smtClean="0"/>
              <a:t>Teacher should also draw attention to the following: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smtClean="0"/>
              <a:t>1/ Students</a:t>
            </a:r>
            <a:r>
              <a:rPr lang="en-GB" b="0" baseline="0" dirty="0" smtClean="0"/>
              <a:t> will have to add verbs in all three forms: </a:t>
            </a:r>
            <a:r>
              <a:rPr lang="en-GB" b="0" i="1" baseline="0" dirty="0" err="1" smtClean="0"/>
              <a:t>ich</a:t>
            </a:r>
            <a:r>
              <a:rPr lang="en-GB" b="0" i="1" baseline="0" dirty="0" smtClean="0"/>
              <a:t>, du </a:t>
            </a:r>
            <a:r>
              <a:rPr lang="en-GB" b="0" i="0" baseline="0" dirty="0" smtClean="0"/>
              <a:t>and </a:t>
            </a:r>
            <a:r>
              <a:rPr lang="en-GB" b="0" i="1" baseline="0" dirty="0" err="1" smtClean="0"/>
              <a:t>er</a:t>
            </a:r>
            <a:r>
              <a:rPr lang="en-GB" b="0" i="1" baseline="0" dirty="0" smtClean="0"/>
              <a:t>/</a:t>
            </a:r>
            <a:r>
              <a:rPr lang="en-GB" b="0" i="1" baseline="0" dirty="0" err="1" smtClean="0"/>
              <a:t>sie</a:t>
            </a:r>
            <a:r>
              <a:rPr lang="en-GB" b="0" i="0" baseline="0" dirty="0" smtClean="0"/>
              <a:t>, each of which needs a different ending.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smtClean="0"/>
              <a:t>2/ Some verbs (</a:t>
            </a:r>
            <a:r>
              <a:rPr lang="en-GB" b="0" i="1" baseline="0" dirty="0" err="1" smtClean="0"/>
              <a:t>reden</a:t>
            </a:r>
            <a:r>
              <a:rPr lang="en-GB" b="0" i="1" baseline="0" dirty="0" smtClean="0"/>
              <a:t>, </a:t>
            </a:r>
            <a:r>
              <a:rPr lang="en-GB" b="0" i="1" baseline="0" dirty="0" err="1" smtClean="0"/>
              <a:t>arbeiten</a:t>
            </a:r>
            <a:r>
              <a:rPr lang="en-GB" b="0" i="0" baseline="0" dirty="0" smtClean="0"/>
              <a:t>) have a stem ending in –d or –t. Students need to remember to add the extra -e- in the </a:t>
            </a:r>
            <a:r>
              <a:rPr lang="en-GB" b="0" i="1" baseline="0" dirty="0" smtClean="0"/>
              <a:t>du</a:t>
            </a:r>
            <a:r>
              <a:rPr lang="en-GB" b="0" i="0" baseline="0" dirty="0" smtClean="0"/>
              <a:t> and </a:t>
            </a:r>
            <a:r>
              <a:rPr lang="en-GB" b="0" i="1" baseline="0" dirty="0" err="1" smtClean="0"/>
              <a:t>er</a:t>
            </a:r>
            <a:r>
              <a:rPr lang="en-GB" b="0" i="1" baseline="0" dirty="0" smtClean="0"/>
              <a:t>/</a:t>
            </a:r>
            <a:r>
              <a:rPr lang="en-GB" b="0" i="1" baseline="0" dirty="0" err="1" smtClean="0"/>
              <a:t>sie</a:t>
            </a:r>
            <a:r>
              <a:rPr lang="en-GB" b="0" i="0" baseline="0" dirty="0" smtClean="0"/>
              <a:t> forms: (</a:t>
            </a:r>
            <a:r>
              <a:rPr lang="en-GB" b="0" i="1" baseline="0" dirty="0" err="1" smtClean="0"/>
              <a:t>red</a:t>
            </a:r>
            <a:r>
              <a:rPr lang="en-GB" b="1" i="1" baseline="0" dirty="0" err="1" smtClean="0"/>
              <a:t>e</a:t>
            </a:r>
            <a:r>
              <a:rPr lang="en-GB" b="0" i="1" baseline="0" dirty="0" err="1" smtClean="0"/>
              <a:t>st</a:t>
            </a:r>
            <a:r>
              <a:rPr lang="en-GB" b="0" i="1" baseline="0" dirty="0" smtClean="0"/>
              <a:t>, </a:t>
            </a:r>
            <a:r>
              <a:rPr lang="en-GB" b="0" i="1" baseline="0" dirty="0" err="1" smtClean="0"/>
              <a:t>arbeit</a:t>
            </a:r>
            <a:r>
              <a:rPr lang="en-GB" b="1" i="1" baseline="0" dirty="0" err="1" smtClean="0"/>
              <a:t>e</a:t>
            </a:r>
            <a:r>
              <a:rPr lang="en-GB" b="0" i="1" baseline="0" dirty="0" err="1" smtClean="0"/>
              <a:t>t</a:t>
            </a:r>
            <a:r>
              <a:rPr lang="en-GB" b="0" i="0"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smtClean="0"/>
              <a:t>3/ One irregular verb (</a:t>
            </a:r>
            <a:r>
              <a:rPr lang="en-GB" b="0" i="1" baseline="0" dirty="0" err="1" smtClean="0"/>
              <a:t>haben</a:t>
            </a:r>
            <a:r>
              <a:rPr lang="en-GB" b="0" i="0" baseline="0" dirty="0" smtClean="0"/>
              <a:t>) appears. Students may need a reminder of the irregular conjugation pattern.</a:t>
            </a:r>
            <a:endParaRPr lang="en-GB" b="0" i="1" dirty="0" smtClean="0"/>
          </a:p>
          <a:p>
            <a:endParaRPr lang="en-GB" b="1" dirty="0" smtClean="0"/>
          </a:p>
        </p:txBody>
      </p:sp>
      <p:sp>
        <p:nvSpPr>
          <p:cNvPr id="4" name="Slide Number Placeholder 3"/>
          <p:cNvSpPr>
            <a:spLocks noGrp="1"/>
          </p:cNvSpPr>
          <p:nvPr>
            <p:ph type="sldNum" sz="quarter" idx="10"/>
          </p:nvPr>
        </p:nvSpPr>
        <p:spPr/>
        <p:txBody>
          <a:bodyPr/>
          <a:lstStyle/>
          <a:p>
            <a:fld id="{672843D9-4757-4631-B0CD-BAA271821DF5}" type="slidenum">
              <a:rPr lang="en-GB" smtClean="0"/>
              <a:t>13</a:t>
            </a:fld>
            <a:endParaRPr lang="en-GB"/>
          </a:p>
        </p:txBody>
      </p:sp>
    </p:spTree>
    <p:extLst>
      <p:ext uri="{BB962C8B-B14F-4D97-AF65-F5344CB8AC3E}">
        <p14:creationId xmlns:p14="http://schemas.microsoft.com/office/powerpoint/2010/main" val="3779310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200364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The purpose of this slide is to prepare students for the dictionary work in the coming slides.</a:t>
            </a:r>
          </a:p>
          <a:p>
            <a:endParaRPr lang="en-GB" b="0" dirty="0" smtClean="0"/>
          </a:p>
          <a:p>
            <a:r>
              <a:rPr lang="en-GB" b="0" dirty="0" smtClean="0"/>
              <a:t>It</a:t>
            </a:r>
            <a:r>
              <a:rPr lang="en-GB" b="0" baseline="0" dirty="0" smtClean="0"/>
              <a:t> reminds students how to recognise regular verbs, and how to convert them into infinitive forms to look up in a dictionary.</a:t>
            </a:r>
            <a:endParaRPr lang="en-GB" b="0" dirty="0" smtClean="0"/>
          </a:p>
        </p:txBody>
      </p:sp>
      <p:sp>
        <p:nvSpPr>
          <p:cNvPr id="4" name="Slide Number Placeholder 3"/>
          <p:cNvSpPr>
            <a:spLocks noGrp="1"/>
          </p:cNvSpPr>
          <p:nvPr>
            <p:ph type="sldNum" sz="quarter" idx="10"/>
          </p:nvPr>
        </p:nvSpPr>
        <p:spPr/>
        <p:txBody>
          <a:bodyPr/>
          <a:lstStyle/>
          <a:p>
            <a:fld id="{672843D9-4757-4631-B0CD-BAA271821DF5}" type="slidenum">
              <a:rPr lang="en-GB" smtClean="0"/>
              <a:t>15</a:t>
            </a:fld>
            <a:endParaRPr lang="en-GB"/>
          </a:p>
        </p:txBody>
      </p:sp>
    </p:spTree>
    <p:extLst>
      <p:ext uri="{BB962C8B-B14F-4D97-AF65-F5344CB8AC3E}">
        <p14:creationId xmlns:p14="http://schemas.microsoft.com/office/powerpoint/2010/main" val="1648726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the first of a series</a:t>
            </a:r>
            <a:r>
              <a:rPr lang="en-GB" baseline="0" dirty="0" smtClean="0"/>
              <a:t> of </a:t>
            </a:r>
            <a:r>
              <a:rPr lang="en-GB" baseline="0" dirty="0" err="1" smtClean="0"/>
              <a:t>scaffolded</a:t>
            </a:r>
            <a:r>
              <a:rPr lang="en-GB" baseline="0" dirty="0" smtClean="0"/>
              <a:t> activities based on a longer text, students are asked to identify all examples of verbs. They can do this by circling/underlining on a printed copy, or by writing a list in their workbooks.</a:t>
            </a:r>
          </a:p>
          <a:p>
            <a:endParaRPr lang="en-GB" baseline="0" dirty="0" smtClean="0"/>
          </a:p>
          <a:p>
            <a:r>
              <a:rPr lang="en-GB" baseline="0" dirty="0" smtClean="0"/>
              <a:t>All verbs included are </a:t>
            </a:r>
            <a:r>
              <a:rPr lang="en-GB" b="1" baseline="0" dirty="0" smtClean="0"/>
              <a:t>regular in the present tense</a:t>
            </a:r>
            <a:r>
              <a:rPr lang="en-GB" b="0" baseline="0" dirty="0" smtClean="0"/>
              <a:t>, with the exception of </a:t>
            </a:r>
            <a:r>
              <a:rPr lang="en-GB" b="0" i="1" baseline="0" dirty="0" err="1" smtClean="0"/>
              <a:t>haben</a:t>
            </a:r>
            <a:r>
              <a:rPr lang="en-GB" b="0" i="1" baseline="0" dirty="0" smtClean="0"/>
              <a:t> </a:t>
            </a:r>
            <a:r>
              <a:rPr lang="en-GB" b="0" i="0" baseline="0" dirty="0" smtClean="0"/>
              <a:t>and </a:t>
            </a:r>
            <a:r>
              <a:rPr lang="en-GB" b="0" i="1" baseline="0" dirty="0" smtClean="0"/>
              <a:t>sein </a:t>
            </a:r>
            <a:r>
              <a:rPr lang="en-GB" b="0" i="0" baseline="0" dirty="0" smtClean="0"/>
              <a:t>which students have learned.</a:t>
            </a:r>
          </a:p>
          <a:p>
            <a:endParaRPr lang="en-GB" b="0" i="0" baseline="0" dirty="0" smtClean="0"/>
          </a:p>
          <a:p>
            <a:r>
              <a:rPr lang="en-GB" b="0" i="0" baseline="0" dirty="0" smtClean="0"/>
              <a:t>The majority of these verbs have been encountered before, but seven </a:t>
            </a:r>
            <a:r>
              <a:rPr lang="en-GB" b="1" i="0" baseline="0" dirty="0" smtClean="0"/>
              <a:t>unfamiliar high-frequency verbs </a:t>
            </a:r>
            <a:r>
              <a:rPr lang="en-GB" b="0" i="0" baseline="0" dirty="0" smtClean="0"/>
              <a:t>are included in preparation for the dictionary work on the next slide: </a:t>
            </a:r>
            <a:r>
              <a:rPr lang="en-GB" b="1" i="0" baseline="0" dirty="0" err="1" smtClean="0"/>
              <a:t>bleiben</a:t>
            </a:r>
            <a:r>
              <a:rPr lang="en-GB" b="0" i="0" baseline="0" dirty="0" smtClean="0"/>
              <a:t> [112]; </a:t>
            </a:r>
            <a:r>
              <a:rPr lang="en-GB" b="1" i="0" baseline="0" dirty="0" err="1" smtClean="0"/>
              <a:t>scheinen</a:t>
            </a:r>
            <a:r>
              <a:rPr lang="en-GB" b="0" i="0" baseline="0" dirty="0" smtClean="0"/>
              <a:t> [276]; </a:t>
            </a:r>
            <a:r>
              <a:rPr lang="en-GB" b="1" i="0" baseline="0" dirty="0" err="1" smtClean="0"/>
              <a:t>besuchen</a:t>
            </a:r>
            <a:r>
              <a:rPr lang="en-GB" b="0" i="0" baseline="0" dirty="0" smtClean="0"/>
              <a:t> [703]; </a:t>
            </a:r>
            <a:r>
              <a:rPr lang="en-GB" b="1" i="0" baseline="0" dirty="0" err="1" smtClean="0"/>
              <a:t>einkaufen</a:t>
            </a:r>
            <a:r>
              <a:rPr lang="en-GB" b="0" i="0" baseline="0" dirty="0" smtClean="0"/>
              <a:t> [1789]; </a:t>
            </a:r>
            <a:r>
              <a:rPr lang="en-GB" b="1" i="0" baseline="0" dirty="0" err="1" smtClean="0"/>
              <a:t>schwimmen</a:t>
            </a:r>
            <a:r>
              <a:rPr lang="en-GB" b="0" i="0" baseline="0" dirty="0" smtClean="0"/>
              <a:t> [1832]; </a:t>
            </a:r>
            <a:r>
              <a:rPr lang="en-GB" b="1" i="0" baseline="0" dirty="0" err="1" smtClean="0"/>
              <a:t>zeichnen</a:t>
            </a:r>
            <a:r>
              <a:rPr lang="en-GB" b="0" i="0" baseline="0" dirty="0" smtClean="0"/>
              <a:t> [1808]; </a:t>
            </a:r>
            <a:r>
              <a:rPr lang="en-GB" b="1" i="0" baseline="0" dirty="0" err="1" smtClean="0"/>
              <a:t>lieben</a:t>
            </a:r>
            <a:r>
              <a:rPr lang="en-GB" b="0" i="0" baseline="0" dirty="0" smtClean="0"/>
              <a:t> [816]. </a:t>
            </a:r>
            <a:endParaRPr lang="en-GB" dirty="0" smtClean="0"/>
          </a:p>
          <a:p>
            <a:endParaRPr lang="en-GB" i="0" baseline="0" dirty="0" smtClean="0"/>
          </a:p>
          <a:p>
            <a:r>
              <a:rPr lang="en-GB" i="0" baseline="0" dirty="0" smtClean="0"/>
              <a:t>Teacher to remind students that the verbs could occur in the </a:t>
            </a:r>
            <a:r>
              <a:rPr lang="en-GB" b="1" i="0" baseline="0" dirty="0" smtClean="0"/>
              <a:t>short form </a:t>
            </a:r>
            <a:r>
              <a:rPr lang="en-GB" b="0" i="0" baseline="0" dirty="0" smtClean="0"/>
              <a:t>(ending in </a:t>
            </a:r>
            <a:r>
              <a:rPr lang="en-GB" b="1" i="0" baseline="0" dirty="0" smtClean="0"/>
              <a:t>–e, -</a:t>
            </a:r>
            <a:r>
              <a:rPr lang="en-GB" b="1" i="0" baseline="0" dirty="0" err="1" smtClean="0"/>
              <a:t>st</a:t>
            </a:r>
            <a:r>
              <a:rPr lang="en-GB" b="0" i="0" baseline="0" dirty="0" smtClean="0"/>
              <a:t> or </a:t>
            </a:r>
            <a:r>
              <a:rPr lang="en-GB" b="1" i="0" baseline="0" dirty="0" smtClean="0"/>
              <a:t>–t</a:t>
            </a:r>
            <a:r>
              <a:rPr lang="en-GB" b="0" i="0" baseline="0" dirty="0" smtClean="0"/>
              <a:t>) or the </a:t>
            </a:r>
            <a:r>
              <a:rPr lang="en-GB" b="1" i="0" baseline="0" dirty="0" smtClean="0"/>
              <a:t>long form</a:t>
            </a:r>
            <a:r>
              <a:rPr lang="en-GB" b="0" i="0" baseline="0" dirty="0" smtClean="0"/>
              <a:t> (</a:t>
            </a:r>
            <a:r>
              <a:rPr lang="en-GB" b="1" i="0" baseline="0" dirty="0" smtClean="0"/>
              <a:t>-</a:t>
            </a:r>
            <a:r>
              <a:rPr lang="en-GB" b="1" i="0" baseline="0" dirty="0" err="1" smtClean="0"/>
              <a:t>en</a:t>
            </a:r>
            <a:r>
              <a:rPr lang="en-GB" b="0" i="0" baseline="0" dirty="0" smtClean="0"/>
              <a:t>), and that </a:t>
            </a:r>
            <a:r>
              <a:rPr lang="en-GB" b="0" i="1" baseline="0" dirty="0" err="1" smtClean="0"/>
              <a:t>haben</a:t>
            </a:r>
            <a:r>
              <a:rPr lang="en-GB" b="0" i="0" baseline="0" dirty="0" smtClean="0"/>
              <a:t> and </a:t>
            </a:r>
            <a:r>
              <a:rPr lang="en-GB" b="0" i="1" baseline="0" dirty="0" smtClean="0"/>
              <a:t>sein</a:t>
            </a:r>
            <a:r>
              <a:rPr lang="en-GB" b="0" i="0" baseline="0" dirty="0" smtClean="0"/>
              <a:t> are also verbs.</a:t>
            </a:r>
            <a:endParaRPr lang="en-GB" b="1" i="0" baseline="0" dirty="0" smtClean="0"/>
          </a:p>
          <a:p>
            <a:endParaRPr lang="en-GB"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smtClean="0"/>
              <a:t>All verbs are highlighted on a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smtClean="0"/>
              <a:t>In terms of other unfamiliar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smtClean="0"/>
              <a:t>1/ </a:t>
            </a:r>
            <a:r>
              <a:rPr lang="en-GB" dirty="0" smtClean="0"/>
              <a:t>Students have not met</a:t>
            </a:r>
            <a:r>
              <a:rPr lang="en-GB" baseline="0" dirty="0" smtClean="0"/>
              <a:t> </a:t>
            </a:r>
            <a:r>
              <a:rPr lang="en-GB" i="1" baseline="0" dirty="0" err="1" smtClean="0"/>
              <a:t>Tagebuch</a:t>
            </a:r>
            <a:r>
              <a:rPr lang="en-GB" i="0" baseline="0" dirty="0" smtClean="0"/>
              <a:t>, but they know ‘</a:t>
            </a:r>
            <a:r>
              <a:rPr lang="en-GB" i="1" baseline="0" dirty="0" smtClean="0"/>
              <a:t>Tag</a:t>
            </a:r>
            <a:r>
              <a:rPr lang="en-GB" i="0" baseline="0" dirty="0" smtClean="0"/>
              <a:t>’ and ‘</a:t>
            </a:r>
            <a:r>
              <a:rPr lang="en-GB" i="1" baseline="0" dirty="0" err="1" smtClean="0"/>
              <a:t>Buch</a:t>
            </a:r>
            <a:r>
              <a:rPr lang="en-GB" i="0" baseline="0" dirty="0" smtClean="0"/>
              <a:t>’. This is a good opportunity to introduce students to the concept of compounds. Teacher to explain that as students know the gender of </a:t>
            </a:r>
            <a:r>
              <a:rPr lang="en-GB" i="1" baseline="0" dirty="0" err="1" smtClean="0"/>
              <a:t>Buch</a:t>
            </a:r>
            <a:r>
              <a:rPr lang="en-GB" i="0" baseline="0" dirty="0" smtClean="0"/>
              <a:t>, they also know the gender of any word ending in </a:t>
            </a:r>
            <a:r>
              <a:rPr lang="en-GB" i="1" baseline="0" dirty="0" err="1" smtClean="0"/>
              <a:t>Buch</a:t>
            </a:r>
            <a:r>
              <a:rPr lang="en-GB" i="0" baseline="0" dirty="0" smtClean="0"/>
              <a:t>, as the gender of compound nouns agrees with the final stem. Same with </a:t>
            </a:r>
            <a:r>
              <a:rPr lang="en-GB" i="1" baseline="0" dirty="0" err="1" smtClean="0"/>
              <a:t>Traumwoche</a:t>
            </a:r>
            <a:r>
              <a:rPr lang="en-GB" i="1" baseline="0" dirty="0" smtClean="0"/>
              <a:t>. </a:t>
            </a:r>
            <a:r>
              <a:rPr lang="en-GB" i="0" baseline="0" dirty="0" smtClean="0"/>
              <a:t>Teachers to ensure that </a:t>
            </a:r>
            <a:r>
              <a:rPr lang="en-GB" i="0" baseline="0" dirty="0" err="1" smtClean="0"/>
              <a:t>Tagebuch</a:t>
            </a:r>
            <a:r>
              <a:rPr lang="en-GB" i="0" baseline="0" dirty="0" smtClean="0"/>
              <a:t> and </a:t>
            </a:r>
            <a:r>
              <a:rPr lang="en-GB" i="0" baseline="0" dirty="0" err="1" smtClean="0"/>
              <a:t>Traumwoche</a:t>
            </a:r>
            <a:r>
              <a:rPr lang="en-GB" i="0" baseline="0" dirty="0" smtClean="0"/>
              <a:t> are understood by students before starting the task.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smtClean="0"/>
              <a:t>2/ </a:t>
            </a:r>
            <a:r>
              <a:rPr lang="en-GB" i="1" baseline="0" dirty="0" err="1" smtClean="0"/>
              <a:t>Sonne</a:t>
            </a:r>
            <a:r>
              <a:rPr lang="en-GB" i="1" baseline="0" dirty="0" smtClean="0"/>
              <a:t>, </a:t>
            </a:r>
            <a:r>
              <a:rPr lang="en-GB" i="1" baseline="0" dirty="0" err="1" smtClean="0"/>
              <a:t>Limonade</a:t>
            </a:r>
            <a:r>
              <a:rPr lang="en-GB" i="1" baseline="0" dirty="0" smtClean="0"/>
              <a:t>, Bonbons, </a:t>
            </a:r>
            <a:r>
              <a:rPr lang="en-GB" i="1" baseline="0" dirty="0" err="1" smtClean="0"/>
              <a:t>beste</a:t>
            </a:r>
            <a:r>
              <a:rPr lang="en-GB" i="1" baseline="0" dirty="0" smtClean="0"/>
              <a:t> </a:t>
            </a:r>
            <a:r>
              <a:rPr lang="en-GB" i="0" baseline="0" dirty="0" smtClean="0"/>
              <a:t>and </a:t>
            </a:r>
            <a:r>
              <a:rPr lang="en-GB" i="1" baseline="0" dirty="0" err="1" smtClean="0"/>
              <a:t>Fotos</a:t>
            </a:r>
            <a:r>
              <a:rPr lang="en-GB" i="0" baseline="0" dirty="0" smtClean="0"/>
              <a:t> are all new words, but can be inferred from the English translations.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smtClean="0"/>
          </a:p>
          <a:p>
            <a:r>
              <a:rPr lang="en-GB" i="0" baseline="0" dirty="0" smtClean="0"/>
              <a:t>3/ Teacher to point out the convention for writing dates – with a full stop after the number.</a:t>
            </a:r>
          </a:p>
          <a:p>
            <a:endParaRPr lang="en-GB" i="0" baseline="0" dirty="0" smtClean="0"/>
          </a:p>
          <a:p>
            <a:r>
              <a:rPr lang="en-GB" i="0" baseline="0" dirty="0" smtClean="0"/>
              <a:t>4/ Mark Forster –</a:t>
            </a:r>
          </a:p>
          <a:p>
            <a:endParaRPr lang="en-GB" i="0" baseline="0" dirty="0" smtClean="0"/>
          </a:p>
        </p:txBody>
      </p:sp>
      <p:sp>
        <p:nvSpPr>
          <p:cNvPr id="4" name="Slide Number Placeholder 3"/>
          <p:cNvSpPr>
            <a:spLocks noGrp="1"/>
          </p:cNvSpPr>
          <p:nvPr>
            <p:ph type="sldNum" sz="quarter" idx="10"/>
          </p:nvPr>
        </p:nvSpPr>
        <p:spPr/>
        <p:txBody>
          <a:bodyPr/>
          <a:lstStyle/>
          <a:p>
            <a:fld id="{672843D9-4757-4631-B0CD-BAA271821DF5}" type="slidenum">
              <a:rPr lang="en-GB" smtClean="0"/>
              <a:t>16</a:t>
            </a:fld>
            <a:endParaRPr lang="en-GB"/>
          </a:p>
        </p:txBody>
      </p:sp>
    </p:spTree>
    <p:extLst>
      <p:ext uri="{BB962C8B-B14F-4D97-AF65-F5344CB8AC3E}">
        <p14:creationId xmlns:p14="http://schemas.microsoft.com/office/powerpoint/2010/main" val="1577020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a:t>
            </a:r>
            <a:r>
              <a:rPr lang="en-GB" baseline="0" dirty="0" smtClean="0"/>
              <a:t> students are invited to use dictionaries to find the meanings of unfamiliar verbs, and translate basic sentences. </a:t>
            </a:r>
          </a:p>
          <a:p>
            <a:r>
              <a:rPr lang="en-GB" baseline="0" dirty="0" smtClean="0"/>
              <a:t>Note: Tell students that they have already learnt the meanings of 20/28 verbs in this text, but that 7 new verbs have been included, which they might need to look up.</a:t>
            </a:r>
          </a:p>
          <a:p>
            <a:r>
              <a:rPr lang="en-GB" baseline="0" dirty="0" smtClean="0"/>
              <a:t>As a reminder, elicit the process that they would need to go to </a:t>
            </a:r>
            <a:r>
              <a:rPr lang="en-GB" baseline="0" dirty="0" err="1" smtClean="0"/>
              <a:t>to</a:t>
            </a:r>
            <a:r>
              <a:rPr lang="en-GB" baseline="0" dirty="0" smtClean="0"/>
              <a:t> find the meaning of ‘</a:t>
            </a:r>
            <a:r>
              <a:rPr lang="en-GB" baseline="0" dirty="0" err="1" smtClean="0"/>
              <a:t>bleibe</a:t>
            </a:r>
            <a:r>
              <a:rPr lang="en-GB" baseline="0" dirty="0" smtClean="0"/>
              <a:t>’ in the dictionary, i.e. remove the ending –e, add –</a:t>
            </a:r>
            <a:r>
              <a:rPr lang="en-GB" baseline="0" dirty="0" err="1" smtClean="0"/>
              <a:t>en</a:t>
            </a:r>
            <a:r>
              <a:rPr lang="en-GB" baseline="0" dirty="0" smtClean="0"/>
              <a:t>, to form the infinitive –</a:t>
            </a:r>
            <a:r>
              <a:rPr lang="en-GB" baseline="0" dirty="0" err="1" smtClean="0"/>
              <a:t>bleiben</a:t>
            </a:r>
            <a:r>
              <a:rPr lang="en-GB" baseline="0" dirty="0" smtClean="0"/>
              <a:t>, then look up its meaning in the dictionary.</a:t>
            </a:r>
            <a:br>
              <a:rPr lang="en-GB" baseline="0" dirty="0" smtClean="0"/>
            </a:br>
            <a:endParaRPr lang="en-GB" baseline="0" dirty="0" smtClean="0"/>
          </a:p>
          <a:p>
            <a:r>
              <a:rPr lang="en-GB" baseline="0" dirty="0" smtClean="0"/>
              <a:t>Students can attempt this translation individually at first, and then compare translations with a partner.</a:t>
            </a:r>
          </a:p>
          <a:p>
            <a:endParaRPr lang="en-GB" baseline="0" dirty="0" smtClean="0"/>
          </a:p>
          <a:p>
            <a:r>
              <a:rPr lang="en-GB" b="1" baseline="0" dirty="0" smtClean="0"/>
              <a:t>Note: </a:t>
            </a:r>
            <a:r>
              <a:rPr lang="en-GB" baseline="0" dirty="0" smtClean="0"/>
              <a:t>The text can easily be divided up (with one half of the class working on the first page, and the other on the second).</a:t>
            </a:r>
          </a:p>
          <a:p>
            <a:endParaRPr lang="en-GB" baseline="0" dirty="0" smtClean="0"/>
          </a:p>
          <a:p>
            <a:r>
              <a:rPr lang="en-GB" baseline="0" dirty="0" smtClean="0"/>
              <a:t>Teacher to remind students of the </a:t>
            </a:r>
            <a:r>
              <a:rPr lang="en-GB" b="1" baseline="0" dirty="0" smtClean="0"/>
              <a:t>word order rules</a:t>
            </a:r>
            <a:r>
              <a:rPr lang="en-GB" b="0" baseline="0" dirty="0" smtClean="0"/>
              <a:t> discussed in the ‘building blocks’ section of the previous lesson – where does the adverb go?</a:t>
            </a:r>
            <a:endParaRPr lang="en-GB" dirty="0" smtClean="0"/>
          </a:p>
        </p:txBody>
      </p:sp>
      <p:sp>
        <p:nvSpPr>
          <p:cNvPr id="4" name="Slide Number Placeholder 3"/>
          <p:cNvSpPr>
            <a:spLocks noGrp="1"/>
          </p:cNvSpPr>
          <p:nvPr>
            <p:ph type="sldNum" sz="quarter" idx="10"/>
          </p:nvPr>
        </p:nvSpPr>
        <p:spPr/>
        <p:txBody>
          <a:bodyPr/>
          <a:lstStyle/>
          <a:p>
            <a:fld id="{672843D9-4757-4631-B0CD-BAA271821DF5}" type="slidenum">
              <a:rPr lang="en-GB" smtClean="0"/>
              <a:t>17</a:t>
            </a:fld>
            <a:endParaRPr lang="en-GB"/>
          </a:p>
        </p:txBody>
      </p:sp>
    </p:spTree>
    <p:extLst>
      <p:ext uri="{BB962C8B-B14F-4D97-AF65-F5344CB8AC3E}">
        <p14:creationId xmlns:p14="http://schemas.microsoft.com/office/powerpoint/2010/main" val="2057614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Note: This is answer slide 1 of 2.</a:t>
            </a:r>
          </a:p>
          <a:p>
            <a:endParaRPr lang="en-GB"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Suggested English sentences appear on clicks.</a:t>
            </a:r>
          </a:p>
          <a:p>
            <a:endParaRPr lang="en-GB" dirty="0" smtClean="0"/>
          </a:p>
          <a:p>
            <a:r>
              <a:rPr lang="en-GB" dirty="0" smtClean="0"/>
              <a:t>Teacher can present these suggested</a:t>
            </a:r>
            <a:r>
              <a:rPr lang="en-GB" baseline="0" dirty="0" smtClean="0"/>
              <a:t> translations after eliciting suggestions from students. Teacher may wish to collect ideas from the class and come up with a class translation on the board instead.</a:t>
            </a:r>
          </a:p>
          <a:p>
            <a:endParaRPr lang="en-GB" baseline="0" dirty="0" smtClean="0"/>
          </a:p>
          <a:p>
            <a:r>
              <a:rPr lang="en-GB" baseline="0" dirty="0" smtClean="0"/>
              <a:t>Teacher to stress that there could be several solutions, and to encourage and praise structurally sound alternative suggestions.</a:t>
            </a:r>
          </a:p>
        </p:txBody>
      </p:sp>
      <p:sp>
        <p:nvSpPr>
          <p:cNvPr id="4" name="Slide Number Placeholder 3"/>
          <p:cNvSpPr>
            <a:spLocks noGrp="1"/>
          </p:cNvSpPr>
          <p:nvPr>
            <p:ph type="sldNum" sz="quarter" idx="10"/>
          </p:nvPr>
        </p:nvSpPr>
        <p:spPr/>
        <p:txBody>
          <a:bodyPr/>
          <a:lstStyle/>
          <a:p>
            <a:fld id="{672843D9-4757-4631-B0CD-BAA271821DF5}" type="slidenum">
              <a:rPr lang="en-GB" smtClean="0"/>
              <a:t>18</a:t>
            </a:fld>
            <a:endParaRPr lang="en-GB"/>
          </a:p>
        </p:txBody>
      </p:sp>
    </p:spTree>
    <p:extLst>
      <p:ext uri="{BB962C8B-B14F-4D97-AF65-F5344CB8AC3E}">
        <p14:creationId xmlns:p14="http://schemas.microsoft.com/office/powerpoint/2010/main" val="422099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Note: This is answer slide 2 of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Suggested English sentences appear on clicks.</a:t>
            </a:r>
            <a:endParaRPr lang="en-GB" b="1" dirty="0" smtClean="0"/>
          </a:p>
          <a:p>
            <a:endParaRPr lang="en-GB" dirty="0" smtClean="0"/>
          </a:p>
          <a:p>
            <a:r>
              <a:rPr lang="en-GB" dirty="0" smtClean="0"/>
              <a:t>Teacher can present these suggested</a:t>
            </a:r>
            <a:r>
              <a:rPr lang="en-GB" baseline="0" dirty="0" smtClean="0"/>
              <a:t> translations after eliciting suggestions from students. Teacher may wish to collect ideas from the class and come up with a class translation on the board instead.</a:t>
            </a:r>
          </a:p>
          <a:p>
            <a:endParaRPr lang="en-GB" baseline="0" dirty="0" smtClean="0"/>
          </a:p>
          <a:p>
            <a:r>
              <a:rPr lang="en-GB" baseline="0" dirty="0" smtClean="0"/>
              <a:t>Teacher to stress that there could be several solutions, and to encourage and praise structurally sound alternative suggestions.</a:t>
            </a:r>
          </a:p>
        </p:txBody>
      </p:sp>
      <p:sp>
        <p:nvSpPr>
          <p:cNvPr id="4" name="Slide Number Placeholder 3"/>
          <p:cNvSpPr>
            <a:spLocks noGrp="1"/>
          </p:cNvSpPr>
          <p:nvPr>
            <p:ph type="sldNum" sz="quarter" idx="10"/>
          </p:nvPr>
        </p:nvSpPr>
        <p:spPr/>
        <p:txBody>
          <a:bodyPr/>
          <a:lstStyle/>
          <a:p>
            <a:fld id="{672843D9-4757-4631-B0CD-BAA271821DF5}" type="slidenum">
              <a:rPr lang="en-GB" smtClean="0"/>
              <a:t>19</a:t>
            </a:fld>
            <a:endParaRPr lang="en-GB"/>
          </a:p>
        </p:txBody>
      </p:sp>
    </p:spTree>
    <p:extLst>
      <p:ext uri="{BB962C8B-B14F-4D97-AF65-F5344CB8AC3E}">
        <p14:creationId xmlns:p14="http://schemas.microsoft.com/office/powerpoint/2010/main" val="3896207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This </a:t>
            </a:r>
            <a:r>
              <a:rPr lang="en-GB" b="0" baseline="0" dirty="0" smtClean="0"/>
              <a:t>animated slide provides a reminder of the order and formation of sentence components.</a:t>
            </a:r>
          </a:p>
          <a:p>
            <a:endParaRPr lang="en-GB" b="0" baseline="0" dirty="0" smtClean="0"/>
          </a:p>
          <a:p>
            <a:r>
              <a:rPr lang="en-GB" b="0" baseline="0" dirty="0" smtClean="0"/>
              <a:t>Animations allow teachers to </a:t>
            </a:r>
            <a:r>
              <a:rPr lang="en-GB" b="0" baseline="0" dirty="0" err="1" smtClean="0"/>
              <a:t>elict</a:t>
            </a:r>
            <a:r>
              <a:rPr lang="en-GB" b="0" baseline="0" dirty="0" smtClean="0"/>
              <a:t> the </a:t>
            </a:r>
            <a:r>
              <a:rPr lang="en-GB" b="0" i="1" baseline="0" dirty="0" smtClean="0"/>
              <a:t>du</a:t>
            </a:r>
            <a:r>
              <a:rPr lang="en-GB" b="0" i="0" baseline="0" dirty="0" smtClean="0"/>
              <a:t> and </a:t>
            </a:r>
            <a:r>
              <a:rPr lang="en-GB" b="0" i="1" baseline="0" dirty="0" err="1" smtClean="0"/>
              <a:t>er</a:t>
            </a:r>
            <a:r>
              <a:rPr lang="en-GB" b="0" i="1" baseline="0" dirty="0" smtClean="0"/>
              <a:t>/</a:t>
            </a:r>
            <a:r>
              <a:rPr lang="en-GB" b="0" i="1" baseline="0" dirty="0" err="1" smtClean="0"/>
              <a:t>sie</a:t>
            </a:r>
            <a:r>
              <a:rPr lang="en-GB" b="0" i="0" baseline="0" dirty="0" smtClean="0"/>
              <a:t> forms of the sentences, as well as the English translations.</a:t>
            </a:r>
          </a:p>
          <a:p>
            <a:endParaRPr lang="en-GB" b="0" i="0" baseline="0" dirty="0" smtClean="0"/>
          </a:p>
          <a:p>
            <a:r>
              <a:rPr lang="en-GB" b="0" i="0" baseline="0" dirty="0" smtClean="0"/>
              <a:t>Teacher to pay special attention to the word order with adverbs, highlighting that a word-for-word translation from English will result in </a:t>
            </a:r>
            <a:r>
              <a:rPr lang="en-GB" b="1" i="0" baseline="0" dirty="0" smtClean="0"/>
              <a:t>incorrect word order.</a:t>
            </a:r>
            <a:endParaRPr lang="en-GB" b="0" baseline="0" dirty="0" smtClean="0"/>
          </a:p>
          <a:p>
            <a:endParaRPr lang="en-GB" b="0" baseline="0" dirty="0" smtClean="0"/>
          </a:p>
          <a:p>
            <a:r>
              <a:rPr lang="en-GB" b="0" baseline="0" dirty="0" smtClean="0"/>
              <a:t>If the sentence contains a </a:t>
            </a:r>
            <a:r>
              <a:rPr lang="en-GB" b="1" baseline="0" dirty="0" smtClean="0"/>
              <a:t>time, manner </a:t>
            </a:r>
            <a:r>
              <a:rPr lang="en-GB" b="0" baseline="0" dirty="0" smtClean="0"/>
              <a:t>or </a:t>
            </a:r>
            <a:r>
              <a:rPr lang="en-GB" b="1" baseline="0" dirty="0" smtClean="0"/>
              <a:t>place</a:t>
            </a:r>
            <a:r>
              <a:rPr lang="en-GB" b="0" baseline="0" dirty="0" smtClean="0"/>
              <a:t>, this must come </a:t>
            </a:r>
            <a:r>
              <a:rPr lang="en-GB" b="1" baseline="0" dirty="0" smtClean="0"/>
              <a:t>after </a:t>
            </a:r>
            <a:r>
              <a:rPr lang="en-GB" b="0" baseline="0" dirty="0" smtClean="0"/>
              <a:t>the verb and </a:t>
            </a:r>
            <a:r>
              <a:rPr lang="en-GB" b="1" baseline="0" dirty="0" smtClean="0"/>
              <a:t>before</a:t>
            </a:r>
            <a:r>
              <a:rPr lang="en-GB" b="0" baseline="0" dirty="0" smtClean="0"/>
              <a:t> the noun.</a:t>
            </a:r>
          </a:p>
          <a:p>
            <a:r>
              <a:rPr lang="en-GB" b="0" baseline="0" dirty="0" smtClean="0"/>
              <a:t/>
            </a:r>
            <a:br>
              <a:rPr lang="en-GB" b="0" baseline="0" dirty="0" smtClean="0"/>
            </a:br>
            <a:r>
              <a:rPr lang="en-GB" b="1" baseline="0" dirty="0" smtClean="0"/>
              <a:t>Note: At this point we are teaching the word order in a sentence with ONE adverb only.  We are not aiming to introduce the time, manner, place rule for multiple adverbs.</a:t>
            </a:r>
          </a:p>
          <a:p>
            <a:endParaRPr lang="en-GB" b="0" dirty="0" smtClean="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1464757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Additional task, time permitting / extension / homework</a:t>
            </a:r>
          </a:p>
          <a:p>
            <a:r>
              <a:rPr lang="en-GB" dirty="0" smtClean="0"/>
              <a:t>In this exercise, students practise</a:t>
            </a:r>
            <a:r>
              <a:rPr lang="en-GB" baseline="0" dirty="0" smtClean="0"/>
              <a:t> changing verbs and pronouns from 1</a:t>
            </a:r>
            <a:r>
              <a:rPr lang="en-GB" baseline="30000" dirty="0" smtClean="0"/>
              <a:t>st</a:t>
            </a:r>
            <a:r>
              <a:rPr lang="en-GB" baseline="0" dirty="0" smtClean="0"/>
              <a:t> to 3</a:t>
            </a:r>
            <a:r>
              <a:rPr lang="en-GB" baseline="30000" dirty="0" smtClean="0"/>
              <a:t>rd</a:t>
            </a:r>
            <a:r>
              <a:rPr lang="en-GB" baseline="0" dirty="0" smtClean="0"/>
              <a:t> person, and vice versa. </a:t>
            </a:r>
          </a:p>
          <a:p>
            <a:endParaRPr lang="en-GB" baseline="0" dirty="0" smtClean="0"/>
          </a:p>
          <a:p>
            <a:r>
              <a:rPr lang="en-GB" baseline="0" dirty="0" smtClean="0"/>
              <a:t>Answers revealed on clicks.</a:t>
            </a:r>
          </a:p>
          <a:p>
            <a:endParaRPr lang="en-GB" baseline="0" dirty="0" smtClean="0"/>
          </a:p>
          <a:p>
            <a:r>
              <a:rPr lang="en-GB" baseline="0" dirty="0" smtClean="0"/>
              <a:t>Teacher to acknowledge that Mia/</a:t>
            </a:r>
            <a:r>
              <a:rPr lang="en-GB" i="1" baseline="0" dirty="0" err="1" smtClean="0"/>
              <a:t>sie</a:t>
            </a:r>
            <a:r>
              <a:rPr lang="en-GB" i="0" baseline="0" dirty="0" smtClean="0"/>
              <a:t> often interchangeable.</a:t>
            </a:r>
            <a:endParaRPr lang="en-GB" dirty="0" smtClean="0"/>
          </a:p>
        </p:txBody>
      </p:sp>
      <p:sp>
        <p:nvSpPr>
          <p:cNvPr id="4" name="Slide Number Placeholder 3"/>
          <p:cNvSpPr>
            <a:spLocks noGrp="1"/>
          </p:cNvSpPr>
          <p:nvPr>
            <p:ph type="sldNum" sz="quarter" idx="10"/>
          </p:nvPr>
        </p:nvSpPr>
        <p:spPr/>
        <p:txBody>
          <a:bodyPr/>
          <a:lstStyle/>
          <a:p>
            <a:fld id="{672843D9-4757-4631-B0CD-BAA271821DF5}" type="slidenum">
              <a:rPr lang="en-GB" smtClean="0"/>
              <a:t>20</a:t>
            </a:fld>
            <a:endParaRPr lang="en-GB"/>
          </a:p>
        </p:txBody>
      </p:sp>
    </p:spTree>
    <p:extLst>
      <p:ext uri="{BB962C8B-B14F-4D97-AF65-F5344CB8AC3E}">
        <p14:creationId xmlns:p14="http://schemas.microsoft.com/office/powerpoint/2010/main" val="35257917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As an alternative</a:t>
            </a:r>
            <a:r>
              <a:rPr lang="en-GB" b="1" baseline="0" dirty="0" smtClean="0"/>
              <a:t> (or in addition to) the previous activity, students are invited to write sentences describing their dream week using at least 10 different verbs.</a:t>
            </a:r>
            <a:br>
              <a:rPr lang="en-GB" b="1" baseline="0" dirty="0" smtClean="0"/>
            </a:br>
            <a:r>
              <a:rPr lang="en-GB" b="1" baseline="0" dirty="0" smtClean="0"/>
              <a:t>They should be encouraged to include references to what their siblings have to do, whilst they are having their dream week.</a:t>
            </a:r>
          </a:p>
          <a:p>
            <a:endParaRPr lang="en-GB" baseline="0" dirty="0" smtClean="0"/>
          </a:p>
          <a:p>
            <a:r>
              <a:rPr lang="en-GB" baseline="0" dirty="0" smtClean="0"/>
              <a:t>In higher-level classes students can be encouraged to build on the dictionary work by looking up some new verbs and conjugating them appropriately. </a:t>
            </a:r>
          </a:p>
          <a:p>
            <a:endParaRPr lang="en-GB" baseline="0" dirty="0" smtClean="0"/>
          </a:p>
          <a:p>
            <a:r>
              <a:rPr lang="en-GB" baseline="0" dirty="0" smtClean="0"/>
              <a:t>The teacher could ask students for examples of sentences and compile a text describing the students’ ‘dream week’ from suggestions.</a:t>
            </a:r>
            <a:endParaRPr lang="en-GB" dirty="0" smtClean="0"/>
          </a:p>
        </p:txBody>
      </p:sp>
      <p:sp>
        <p:nvSpPr>
          <p:cNvPr id="4" name="Slide Number Placeholder 3"/>
          <p:cNvSpPr>
            <a:spLocks noGrp="1"/>
          </p:cNvSpPr>
          <p:nvPr>
            <p:ph type="sldNum" sz="quarter" idx="10"/>
          </p:nvPr>
        </p:nvSpPr>
        <p:spPr/>
        <p:txBody>
          <a:bodyPr/>
          <a:lstStyle/>
          <a:p>
            <a:fld id="{672843D9-4757-4631-B0CD-BAA271821DF5}" type="slidenum">
              <a:rPr lang="en-GB" smtClean="0"/>
              <a:t>21</a:t>
            </a:fld>
            <a:endParaRPr lang="en-GB"/>
          </a:p>
        </p:txBody>
      </p:sp>
    </p:spTree>
    <p:extLst>
      <p:ext uri="{BB962C8B-B14F-4D97-AF65-F5344CB8AC3E}">
        <p14:creationId xmlns:p14="http://schemas.microsoft.com/office/powerpoint/2010/main" val="631476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smtClean="0"/>
              <a:t>‘4 </a:t>
            </a:r>
            <a:r>
              <a:rPr lang="en-GB" b="0" baseline="0" dirty="0" err="1" smtClean="0"/>
              <a:t>gewinnt</a:t>
            </a:r>
            <a:r>
              <a:rPr lang="en-GB" b="0" baseline="0" dirty="0" smtClean="0"/>
              <a:t>’ is the German name for the board game ‘connect 4’. In this version of the game, students must interview each other to find classmates that do the things on the list. The winner is the first student to cross off four boxes in a row, either vertically, horizontally or diagonally.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smtClean="0"/>
          </a:p>
          <a:p>
            <a:r>
              <a:rPr lang="en-GB" b="0" baseline="0" dirty="0" smtClean="0"/>
              <a:t>The game can be played in groups, or as a whole-class activity. Students interview each other by forming yes or no questions from the prompts in the boxes, </a:t>
            </a:r>
            <a:r>
              <a:rPr lang="en-GB" b="0" baseline="0" dirty="0" err="1" smtClean="0"/>
              <a:t>eg</a:t>
            </a:r>
            <a:r>
              <a:rPr lang="en-GB" b="0" baseline="0" dirty="0" smtClean="0"/>
              <a:t>. ‘</a:t>
            </a:r>
            <a:r>
              <a:rPr lang="en-GB" sz="1200" i="1" dirty="0" err="1" smtClean="0">
                <a:solidFill>
                  <a:schemeClr val="tx2"/>
                </a:solidFill>
              </a:rPr>
              <a:t>Hörst</a:t>
            </a:r>
            <a:r>
              <a:rPr lang="en-GB" sz="1200" i="1" dirty="0" smtClean="0">
                <a:solidFill>
                  <a:schemeClr val="tx2"/>
                </a:solidFill>
              </a:rPr>
              <a:t> du </a:t>
            </a:r>
            <a:r>
              <a:rPr lang="en-GB" sz="1200" i="1" dirty="0" err="1" smtClean="0">
                <a:solidFill>
                  <a:schemeClr val="tx2"/>
                </a:solidFill>
              </a:rPr>
              <a:t>Musik</a:t>
            </a:r>
            <a:r>
              <a:rPr lang="en-GB" sz="1200" i="1" dirty="0" smtClean="0">
                <a:solidFill>
                  <a:schemeClr val="tx2"/>
                </a:solidFill>
              </a:rPr>
              <a:t>?’</a:t>
            </a:r>
            <a:r>
              <a:rPr lang="en-GB" b="0" baseline="0" dirty="0" smtClean="0"/>
              <a:t> If they find someone who answers ‘</a:t>
            </a:r>
            <a:r>
              <a:rPr lang="en-GB" b="0" i="1" baseline="0" dirty="0" err="1" smtClean="0"/>
              <a:t>Ja</a:t>
            </a:r>
            <a:r>
              <a:rPr lang="en-GB" b="0" i="1" baseline="0" dirty="0" smtClean="0"/>
              <a:t>, </a:t>
            </a:r>
            <a:r>
              <a:rPr lang="en-GB" sz="1200" i="1" dirty="0" err="1" smtClean="0">
                <a:solidFill>
                  <a:schemeClr val="tx2"/>
                </a:solidFill>
              </a:rPr>
              <a:t>ich</a:t>
            </a:r>
            <a:r>
              <a:rPr lang="en-GB" sz="1200" i="1" dirty="0" smtClean="0">
                <a:solidFill>
                  <a:schemeClr val="tx2"/>
                </a:solidFill>
              </a:rPr>
              <a:t> </a:t>
            </a:r>
            <a:r>
              <a:rPr lang="en-GB" sz="1200" i="1" dirty="0" err="1" smtClean="0">
                <a:solidFill>
                  <a:schemeClr val="tx2"/>
                </a:solidFill>
              </a:rPr>
              <a:t>höre</a:t>
            </a:r>
            <a:r>
              <a:rPr lang="en-GB" sz="1200" i="1" dirty="0" smtClean="0">
                <a:solidFill>
                  <a:schemeClr val="tx2"/>
                </a:solidFill>
              </a:rPr>
              <a:t> oft </a:t>
            </a:r>
            <a:r>
              <a:rPr lang="en-GB" sz="1200" i="1" dirty="0" err="1" smtClean="0">
                <a:solidFill>
                  <a:schemeClr val="tx2"/>
                </a:solidFill>
              </a:rPr>
              <a:t>Musik</a:t>
            </a:r>
            <a:r>
              <a:rPr lang="en-GB" sz="1200" i="1" dirty="0" smtClean="0">
                <a:solidFill>
                  <a:schemeClr val="tx2"/>
                </a:solidFill>
              </a:rPr>
              <a:t>!’ </a:t>
            </a:r>
            <a:r>
              <a:rPr lang="en-GB" sz="1200" dirty="0" smtClean="0">
                <a:solidFill>
                  <a:schemeClr val="tx2"/>
                </a:solidFill>
              </a:rPr>
              <a:t>they may cross off that box on their card. If their partner answers </a:t>
            </a:r>
            <a:r>
              <a:rPr lang="en-GB" b="0" baseline="0" dirty="0" smtClean="0"/>
              <a:t>‘</a:t>
            </a:r>
            <a:r>
              <a:rPr lang="en-GB" b="0" i="1" baseline="0" dirty="0" smtClean="0"/>
              <a:t>Nein, </a:t>
            </a:r>
            <a:r>
              <a:rPr lang="en-GB" sz="1200" i="1" dirty="0" err="1" smtClean="0">
                <a:solidFill>
                  <a:schemeClr val="tx2"/>
                </a:solidFill>
              </a:rPr>
              <a:t>ich</a:t>
            </a:r>
            <a:r>
              <a:rPr lang="en-GB" sz="1200" i="1" dirty="0" smtClean="0">
                <a:solidFill>
                  <a:schemeClr val="tx2"/>
                </a:solidFill>
              </a:rPr>
              <a:t> </a:t>
            </a:r>
            <a:r>
              <a:rPr lang="en-GB" sz="1200" i="1" dirty="0" err="1" smtClean="0">
                <a:solidFill>
                  <a:schemeClr val="tx2"/>
                </a:solidFill>
              </a:rPr>
              <a:t>höre</a:t>
            </a:r>
            <a:r>
              <a:rPr lang="en-GB" sz="1200" i="1" dirty="0" smtClean="0">
                <a:solidFill>
                  <a:schemeClr val="tx2"/>
                </a:solidFill>
              </a:rPr>
              <a:t> </a:t>
            </a:r>
            <a:r>
              <a:rPr lang="en-GB" sz="1200" i="1" dirty="0" err="1" smtClean="0">
                <a:solidFill>
                  <a:schemeClr val="tx2"/>
                </a:solidFill>
              </a:rPr>
              <a:t>nie</a:t>
            </a:r>
            <a:r>
              <a:rPr lang="en-GB" sz="1200" i="1" dirty="0" smtClean="0">
                <a:solidFill>
                  <a:schemeClr val="tx2"/>
                </a:solidFill>
              </a:rPr>
              <a:t> </a:t>
            </a:r>
            <a:r>
              <a:rPr lang="en-GB" sz="1200" i="1" dirty="0" err="1" smtClean="0">
                <a:solidFill>
                  <a:schemeClr val="tx2"/>
                </a:solidFill>
              </a:rPr>
              <a:t>Musik</a:t>
            </a:r>
            <a:r>
              <a:rPr lang="en-GB" sz="1200" i="1" dirty="0" smtClean="0">
                <a:solidFill>
                  <a:schemeClr val="tx2"/>
                </a:solidFill>
              </a:rPr>
              <a:t>!’ </a:t>
            </a:r>
            <a:r>
              <a:rPr lang="en-GB" sz="1200" i="0" dirty="0" smtClean="0">
                <a:solidFill>
                  <a:schemeClr val="tx2"/>
                </a:solidFill>
              </a:rPr>
              <a:t>they</a:t>
            </a:r>
            <a:r>
              <a:rPr lang="en-GB" sz="1200" i="0" baseline="0" dirty="0" smtClean="0">
                <a:solidFill>
                  <a:schemeClr val="tx2"/>
                </a:solidFill>
              </a:rPr>
              <a:t> will need to ask a different question, or move on!</a:t>
            </a:r>
            <a:endParaRPr lang="en-GB" sz="1200" dirty="0" smtClean="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Note: a more complex version of this activity with picture prompts rather than verbs in the infinitive can be found on the next slide.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0703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this</a:t>
            </a:r>
            <a:r>
              <a:rPr lang="en-GB" baseline="0" dirty="0" smtClean="0"/>
              <a:t> more complex version of the activity, students are not given any vocabulary to help them. They must create questions and answers based on the picture prompts.</a:t>
            </a:r>
          </a:p>
          <a:p>
            <a:endParaRPr lang="en-GB" baseline="0" dirty="0" smtClean="0"/>
          </a:p>
          <a:p>
            <a:r>
              <a:rPr lang="en-GB" b="1" baseline="0" dirty="0" smtClean="0"/>
              <a:t>Note: a less complex version of this activity with verbs in the infinitive instead of picture prompts can be found on the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47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Teacher</a:t>
            </a:r>
            <a:r>
              <a:rPr lang="en-GB" b="0" baseline="0" dirty="0" smtClean="0"/>
              <a:t> to remind students to think about </a:t>
            </a:r>
            <a:r>
              <a:rPr lang="en-GB" b="1" baseline="0" dirty="0" smtClean="0"/>
              <a:t>word order </a:t>
            </a:r>
            <a:r>
              <a:rPr lang="en-GB" b="0" baseline="0" dirty="0" smtClean="0"/>
              <a:t>and </a:t>
            </a:r>
            <a:r>
              <a:rPr lang="en-GB" b="1" baseline="0" dirty="0" smtClean="0"/>
              <a:t>verb endings.</a:t>
            </a:r>
          </a:p>
          <a:p>
            <a:endParaRPr lang="en-GB" b="1" baseline="0" dirty="0" smtClean="0"/>
          </a:p>
          <a:p>
            <a:r>
              <a:rPr lang="en-GB" b="0" baseline="0" dirty="0" smtClean="0"/>
              <a:t>Answers appear on clicks.</a:t>
            </a:r>
            <a:endParaRPr lang="en-GB" b="0" dirty="0" smtClean="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1159190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Teacher</a:t>
            </a:r>
            <a:r>
              <a:rPr lang="en-GB" b="0" baseline="0" dirty="0" smtClean="0"/>
              <a:t> to remind students to think about </a:t>
            </a:r>
            <a:r>
              <a:rPr lang="en-GB" b="1" baseline="0" dirty="0" smtClean="0"/>
              <a:t>word order </a:t>
            </a:r>
            <a:r>
              <a:rPr lang="en-GB" b="0" baseline="0" dirty="0" smtClean="0"/>
              <a:t>and </a:t>
            </a:r>
            <a:r>
              <a:rPr lang="en-GB" b="1" baseline="0" dirty="0" smtClean="0"/>
              <a:t>verb endings.</a:t>
            </a:r>
          </a:p>
          <a:p>
            <a:endParaRPr lang="en-GB" b="1" baseline="0" dirty="0" smtClean="0"/>
          </a:p>
          <a:p>
            <a:r>
              <a:rPr lang="en-GB" b="0" baseline="0" dirty="0" smtClean="0"/>
              <a:t>Answers appear on clicks.</a:t>
            </a:r>
            <a:endParaRPr lang="en-GB" b="0" dirty="0" smtClean="0"/>
          </a:p>
          <a:p>
            <a:endParaRPr lang="en-GB" b="1" dirty="0" smtClean="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711407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This is</a:t>
            </a:r>
            <a:r>
              <a:rPr lang="en-GB" b="0" baseline="0" dirty="0" smtClean="0"/>
              <a:t> an animated slide reminding students of the order and formation of questions</a:t>
            </a:r>
          </a:p>
          <a:p>
            <a:endParaRPr lang="en-GB" b="0" baseline="0" dirty="0" smtClean="0"/>
          </a:p>
          <a:p>
            <a:r>
              <a:rPr lang="en-GB" b="0" baseline="0" dirty="0" smtClean="0"/>
              <a:t>Animations allow teachers to elicit the </a:t>
            </a:r>
            <a:r>
              <a:rPr lang="en-GB" b="0" i="1" baseline="0" dirty="0" smtClean="0"/>
              <a:t>du</a:t>
            </a:r>
            <a:r>
              <a:rPr lang="en-GB" b="0" i="0" baseline="0" dirty="0" smtClean="0"/>
              <a:t> and </a:t>
            </a:r>
            <a:r>
              <a:rPr lang="en-GB" b="0" i="1" baseline="0" dirty="0" err="1" smtClean="0"/>
              <a:t>er</a:t>
            </a:r>
            <a:r>
              <a:rPr lang="en-GB" b="0" i="1" baseline="0" dirty="0" smtClean="0"/>
              <a:t>/</a:t>
            </a:r>
            <a:r>
              <a:rPr lang="en-GB" b="0" i="1" baseline="0" dirty="0" err="1" smtClean="0"/>
              <a:t>sie</a:t>
            </a:r>
            <a:r>
              <a:rPr lang="en-GB" b="0" i="0" baseline="0" dirty="0" smtClean="0"/>
              <a:t> forms of the sentences, as well as the English translations.</a:t>
            </a:r>
          </a:p>
          <a:p>
            <a:endParaRPr lang="en-GB" b="0" i="0" baseline="0" dirty="0" smtClean="0"/>
          </a:p>
          <a:p>
            <a:r>
              <a:rPr lang="en-GB" b="0" i="0" baseline="0" dirty="0" smtClean="0"/>
              <a:t>Teacher to pay special attention to the word order with adverbs, highlighting that a word-for-word translation from English will result in </a:t>
            </a:r>
            <a:r>
              <a:rPr lang="en-GB" b="1" i="0" baseline="0" dirty="0" smtClean="0"/>
              <a:t>incorrect word order.</a:t>
            </a:r>
            <a:endParaRPr lang="en-GB" b="0" baseline="0" dirty="0" smtClean="0"/>
          </a:p>
          <a:p>
            <a:endParaRPr lang="en-GB" b="0" baseline="0" dirty="0" smtClean="0"/>
          </a:p>
          <a:p>
            <a:endParaRPr lang="en-GB" b="0" dirty="0" smtClean="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585056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Note: </a:t>
            </a:r>
            <a:r>
              <a:rPr lang="en-GB" b="0" dirty="0" smtClean="0"/>
              <a:t>Students</a:t>
            </a:r>
            <a:r>
              <a:rPr lang="en-GB" b="0" baseline="0" dirty="0" smtClean="0"/>
              <a:t> encountered </a:t>
            </a:r>
            <a:r>
              <a:rPr lang="en-GB" b="0" i="1" baseline="0" dirty="0" smtClean="0"/>
              <a:t>der </a:t>
            </a:r>
            <a:r>
              <a:rPr lang="en-GB" b="0" i="1" baseline="0" dirty="0" err="1" smtClean="0"/>
              <a:t>Satz</a:t>
            </a:r>
            <a:r>
              <a:rPr lang="en-GB" b="0" i="1" baseline="0" dirty="0" smtClean="0"/>
              <a:t> </a:t>
            </a:r>
            <a:r>
              <a:rPr lang="en-GB" b="1" baseline="0" dirty="0" smtClean="0"/>
              <a:t>[582] </a:t>
            </a:r>
            <a:r>
              <a:rPr lang="en-GB" b="0" baseline="0" dirty="0" smtClean="0"/>
              <a:t>as part of last weeks sequence (</a:t>
            </a:r>
            <a:r>
              <a:rPr lang="en-GB" b="0" baseline="0" dirty="0" err="1" smtClean="0"/>
              <a:t>Frage</a:t>
            </a:r>
            <a:r>
              <a:rPr lang="en-GB" b="0" baseline="0" dirty="0" smtClean="0"/>
              <a:t> </a:t>
            </a:r>
            <a:r>
              <a:rPr lang="en-GB" b="0" baseline="0" dirty="0" err="1" smtClean="0"/>
              <a:t>oder</a:t>
            </a:r>
            <a:r>
              <a:rPr lang="en-GB" b="0" baseline="0" dirty="0" smtClean="0"/>
              <a:t> </a:t>
            </a:r>
            <a:r>
              <a:rPr lang="en-GB" b="0" baseline="0" dirty="0" err="1" smtClean="0"/>
              <a:t>Satz</a:t>
            </a:r>
            <a:r>
              <a:rPr lang="en-GB" b="0" baseline="0" dirty="0" smtClean="0"/>
              <a:t>). Explain that </a:t>
            </a:r>
            <a:r>
              <a:rPr lang="en-GB" i="1" dirty="0" err="1" smtClean="0">
                <a:solidFill>
                  <a:schemeClr val="accent1">
                    <a:lumMod val="50000"/>
                  </a:schemeClr>
                </a:solidFill>
              </a:rPr>
              <a:t>Sätze</a:t>
            </a:r>
            <a:r>
              <a:rPr lang="en-GB" i="1" dirty="0" smtClean="0">
                <a:solidFill>
                  <a:schemeClr val="accent1">
                    <a:lumMod val="50000"/>
                  </a:schemeClr>
                </a:solidFill>
              </a:rPr>
              <a:t> </a:t>
            </a:r>
            <a:r>
              <a:rPr lang="en-GB" b="0" baseline="0" dirty="0" smtClean="0"/>
              <a:t>is the plural form.</a:t>
            </a:r>
            <a:endParaRPr lang="en-GB" b="1" dirty="0" smtClean="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1871963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smtClean="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1137680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smtClean="0">
                <a:solidFill>
                  <a:schemeClr val="tx1"/>
                </a:solidFill>
                <a:effectLst/>
                <a:latin typeface="+mn-lt"/>
                <a:ea typeface="+mn-ea"/>
                <a:cs typeface="+mn-cs"/>
              </a:rPr>
              <a:t>Students</a:t>
            </a:r>
            <a:r>
              <a:rPr lang="en-GB" sz="1200" b="0" kern="1200" baseline="0" dirty="0" smtClean="0">
                <a:solidFill>
                  <a:schemeClr val="tx1"/>
                </a:solidFill>
                <a:effectLst/>
                <a:latin typeface="+mn-lt"/>
                <a:ea typeface="+mn-ea"/>
                <a:cs typeface="+mn-cs"/>
              </a:rPr>
              <a:t> can complete the exercise by sketching a 2x4 grid in their workbooks, and writing </a:t>
            </a:r>
            <a:r>
              <a:rPr lang="en-GB" sz="1200" b="1" kern="1200" baseline="0" dirty="0" smtClean="0">
                <a:solidFill>
                  <a:schemeClr val="tx1"/>
                </a:solidFill>
                <a:effectLst/>
                <a:latin typeface="+mn-lt"/>
                <a:ea typeface="+mn-ea"/>
                <a:cs typeface="+mn-cs"/>
              </a:rPr>
              <a:t>M</a:t>
            </a:r>
            <a:r>
              <a:rPr lang="en-GB" sz="1200" b="0" kern="1200" baseline="0" dirty="0" smtClean="0">
                <a:solidFill>
                  <a:schemeClr val="tx1"/>
                </a:solidFill>
                <a:effectLst/>
                <a:latin typeface="+mn-lt"/>
                <a:ea typeface="+mn-ea"/>
                <a:cs typeface="+mn-cs"/>
              </a:rPr>
              <a:t> or </a:t>
            </a:r>
            <a:r>
              <a:rPr lang="en-GB" sz="1200" b="1" kern="1200" baseline="0" dirty="0" smtClean="0">
                <a:solidFill>
                  <a:schemeClr val="tx1"/>
                </a:solidFill>
                <a:effectLst/>
                <a:latin typeface="+mn-lt"/>
                <a:ea typeface="+mn-ea"/>
                <a:cs typeface="+mn-cs"/>
              </a:rPr>
              <a:t>W</a:t>
            </a:r>
            <a:r>
              <a:rPr lang="en-GB" sz="1200" b="0" kern="1200" baseline="0" dirty="0" smtClean="0">
                <a:solidFill>
                  <a:schemeClr val="tx1"/>
                </a:solidFill>
                <a:effectLst/>
                <a:latin typeface="+mn-lt"/>
                <a:ea typeface="+mn-ea"/>
                <a:cs typeface="+mn-cs"/>
              </a:rPr>
              <a:t> in each square.</a:t>
            </a:r>
          </a:p>
          <a:p>
            <a:endParaRPr lang="en-GB" sz="1200" b="0" kern="1200" baseline="0" dirty="0" smtClean="0">
              <a:solidFill>
                <a:schemeClr val="tx1"/>
              </a:solidFill>
              <a:effectLst/>
              <a:latin typeface="+mn-lt"/>
              <a:ea typeface="+mn-ea"/>
              <a:cs typeface="+mn-cs"/>
            </a:endParaRPr>
          </a:p>
          <a:p>
            <a:r>
              <a:rPr lang="en-GB" sz="1200" b="0" kern="1200" baseline="0" dirty="0" smtClean="0">
                <a:solidFill>
                  <a:schemeClr val="tx1"/>
                </a:solidFill>
                <a:effectLst/>
                <a:latin typeface="+mn-lt"/>
                <a:ea typeface="+mn-ea"/>
                <a:cs typeface="+mn-cs"/>
              </a:rPr>
              <a:t>Audio plays on clicking the button on the top right. Students hear a full dialogue rather than individual sentences. Pronouns are obscured so students must listen to the verb ending to decide who is doing what. The dialogue contains negated verbs as well as some red herrings, so students will need to listen carefully to the context to understand the meaning. They may need to hear the audio two or three times.</a:t>
            </a:r>
          </a:p>
          <a:p>
            <a:endParaRPr lang="en-GB" sz="1200" b="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smtClean="0">
                <a:solidFill>
                  <a:schemeClr val="tx1"/>
                </a:solidFill>
                <a:effectLst/>
                <a:latin typeface="+mn-lt"/>
                <a:ea typeface="+mn-ea"/>
                <a:cs typeface="+mn-cs"/>
              </a:rPr>
              <a:t>All words have been encountered previously with the exception of </a:t>
            </a:r>
            <a:r>
              <a:rPr lang="en-GB" b="0" i="1" dirty="0" err="1" smtClean="0"/>
              <a:t>Suppe</a:t>
            </a:r>
            <a:r>
              <a:rPr lang="en-GB" b="0" i="0" dirty="0" smtClean="0"/>
              <a:t> which can be inferred from the English,</a:t>
            </a:r>
            <a:r>
              <a:rPr lang="en-GB" b="0" i="0" baseline="0" dirty="0" smtClean="0"/>
              <a:t> and </a:t>
            </a:r>
            <a:r>
              <a:rPr lang="en-GB" b="0" i="1" baseline="0" dirty="0" smtClean="0"/>
              <a:t>Ach so!</a:t>
            </a:r>
            <a:r>
              <a:rPr lang="en-GB" b="0" i="0" baseline="0" dirty="0" smtClean="0"/>
              <a:t> which can be introduced as a conversational filler to mean ‘right!’ ‘okay!’ ‘I see!’</a:t>
            </a:r>
            <a:endParaRPr lang="en-GB" b="0" dirty="0" smtClean="0"/>
          </a:p>
          <a:p>
            <a:endParaRPr lang="en-GB" sz="1200" b="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Note: </a:t>
            </a:r>
            <a:r>
              <a:rPr lang="en-GB" b="0" dirty="0" smtClean="0"/>
              <a:t>students</a:t>
            </a:r>
            <a:r>
              <a:rPr lang="en-GB" b="0" baseline="0" dirty="0" smtClean="0"/>
              <a:t> learned </a:t>
            </a:r>
            <a:r>
              <a:rPr lang="en-GB" b="0" i="1" baseline="0" dirty="0" smtClean="0"/>
              <a:t>die </a:t>
            </a:r>
            <a:r>
              <a:rPr lang="en-GB" b="0" i="1" baseline="0" dirty="0" err="1" smtClean="0"/>
              <a:t>Frage</a:t>
            </a:r>
            <a:r>
              <a:rPr lang="en-GB" b="0" i="1" baseline="0" dirty="0" smtClean="0"/>
              <a:t> </a:t>
            </a:r>
            <a:r>
              <a:rPr lang="en-GB" b="0" baseline="0" dirty="0" smtClean="0"/>
              <a:t>in 1.1.6 Explain that </a:t>
            </a:r>
            <a:r>
              <a:rPr lang="en-GB" i="1" dirty="0" err="1" smtClean="0">
                <a:solidFill>
                  <a:schemeClr val="accent1">
                    <a:lumMod val="50000"/>
                  </a:schemeClr>
                </a:solidFill>
              </a:rPr>
              <a:t>Fragen</a:t>
            </a:r>
            <a:r>
              <a:rPr lang="en-GB" i="1" dirty="0" smtClean="0">
                <a:solidFill>
                  <a:schemeClr val="accent1">
                    <a:lumMod val="50000"/>
                  </a:schemeClr>
                </a:solidFill>
              </a:rPr>
              <a:t> </a:t>
            </a:r>
            <a:r>
              <a:rPr lang="en-GB" b="0" baseline="0" dirty="0" smtClean="0"/>
              <a:t>is the plural form. Students will learn plural rules in two weeks’ time.</a:t>
            </a:r>
            <a:endParaRPr lang="en-GB" b="1" dirty="0" smtClean="0"/>
          </a:p>
          <a:p>
            <a:endParaRPr lang="en-GB" sz="1200" b="0" kern="1200" baseline="0" dirty="0" smtClean="0">
              <a:solidFill>
                <a:schemeClr val="tx1"/>
              </a:solidFill>
              <a:effectLst/>
              <a:latin typeface="+mn-lt"/>
              <a:ea typeface="+mn-ea"/>
              <a:cs typeface="+mn-cs"/>
            </a:endParaRPr>
          </a:p>
          <a:p>
            <a:endParaRPr lang="en-GB" sz="1200" b="1"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Transcript</a:t>
            </a:r>
          </a:p>
          <a:p>
            <a:endParaRPr lang="en-GB" sz="1200" b="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a:t>
            </a:r>
          </a:p>
          <a:p>
            <a:r>
              <a:rPr lang="en-GB" sz="1200" kern="1200" dirty="0" smtClean="0">
                <a:solidFill>
                  <a:schemeClr val="tx1"/>
                </a:solidFill>
                <a:effectLst/>
                <a:latin typeface="+mn-lt"/>
                <a:ea typeface="+mn-ea"/>
                <a:cs typeface="+mn-cs"/>
              </a:rPr>
              <a:t>PHONE RINGS</a:t>
            </a:r>
          </a:p>
          <a:p>
            <a:r>
              <a:rPr lang="en-GB" sz="1200" kern="1200" dirty="0" smtClean="0">
                <a:solidFill>
                  <a:schemeClr val="tx1"/>
                </a:solidFill>
                <a:effectLst/>
                <a:latin typeface="+mn-lt"/>
                <a:ea typeface="+mn-ea"/>
                <a:cs typeface="+mn-cs"/>
              </a:rPr>
              <a:t>Mia: Hallo?</a:t>
            </a:r>
          </a:p>
          <a:p>
            <a:r>
              <a:rPr lang="en-GB" sz="1200" kern="1200" dirty="0" err="1" smtClean="0">
                <a:solidFill>
                  <a:schemeClr val="tx1"/>
                </a:solidFill>
                <a:effectLst/>
                <a:latin typeface="+mn-lt"/>
                <a:ea typeface="+mn-ea"/>
                <a:cs typeface="+mn-cs"/>
              </a:rPr>
              <a:t>Oma</a:t>
            </a:r>
            <a:r>
              <a:rPr lang="en-GB" sz="1200" kern="1200" dirty="0" smtClean="0">
                <a:solidFill>
                  <a:schemeClr val="tx1"/>
                </a:solidFill>
                <a:effectLst/>
                <a:latin typeface="+mn-lt"/>
                <a:ea typeface="+mn-ea"/>
                <a:cs typeface="+mn-cs"/>
              </a:rPr>
              <a:t>: Hallo Mia! </a:t>
            </a:r>
            <a:r>
              <a:rPr lang="en-GB" sz="1200" kern="1200" dirty="0" err="1" smtClean="0">
                <a:solidFill>
                  <a:schemeClr val="tx1"/>
                </a:solidFill>
                <a:effectLst/>
                <a:latin typeface="+mn-lt"/>
                <a:ea typeface="+mn-ea"/>
                <a:cs typeface="+mn-cs"/>
              </a:rPr>
              <a:t>Hier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ist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Oma</a:t>
            </a:r>
            <a:r>
              <a:rPr lang="en-GB"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Mia: Hallo </a:t>
            </a:r>
            <a:r>
              <a:rPr lang="en-GB" sz="1200" kern="1200" dirty="0" err="1" smtClean="0">
                <a:solidFill>
                  <a:schemeClr val="tx1"/>
                </a:solidFill>
                <a:effectLst/>
                <a:latin typeface="+mn-lt"/>
                <a:ea typeface="+mn-ea"/>
                <a:cs typeface="+mn-cs"/>
              </a:rPr>
              <a:t>Oma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Wie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gehts</a:t>
            </a:r>
            <a:r>
              <a:rPr lang="en-GB" sz="1200" kern="1200" dirty="0" smtClean="0">
                <a:solidFill>
                  <a:schemeClr val="tx1"/>
                </a:solidFill>
                <a:effectLst/>
                <a:latin typeface="+mn-lt"/>
                <a:ea typeface="+mn-ea"/>
                <a:cs typeface="+mn-cs"/>
              </a:rPr>
              <a:t>?</a:t>
            </a:r>
          </a:p>
          <a:p>
            <a:r>
              <a:rPr lang="en-GB" sz="1200" kern="1200" dirty="0" err="1" smtClean="0">
                <a:solidFill>
                  <a:schemeClr val="tx1"/>
                </a:solidFill>
                <a:effectLst/>
                <a:latin typeface="+mn-lt"/>
                <a:ea typeface="+mn-ea"/>
                <a:cs typeface="+mn-cs"/>
              </a:rPr>
              <a:t>Oma</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Gut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danke</a:t>
            </a:r>
            <a:r>
              <a:rPr lang="en-GB" sz="1200" kern="1200" dirty="0" smtClean="0">
                <a:solidFill>
                  <a:schemeClr val="tx1"/>
                </a:solidFill>
                <a:effectLst/>
                <a:latin typeface="+mn-lt"/>
                <a:ea typeface="+mn-ea"/>
                <a:cs typeface="+mn-cs"/>
              </a:rPr>
              <a:t>! Was </a:t>
            </a:r>
            <a:r>
              <a:rPr lang="en-GB" sz="1200" kern="1200" dirty="0" err="1" smtClean="0">
                <a:solidFill>
                  <a:schemeClr val="tx1"/>
                </a:solidFill>
                <a:effectLst/>
                <a:latin typeface="+mn-lt"/>
                <a:ea typeface="+mn-ea"/>
                <a:cs typeface="+mn-cs"/>
              </a:rPr>
              <a:t>machst</a:t>
            </a:r>
            <a:r>
              <a:rPr lang="en-GB" sz="1200" kern="1200" dirty="0" smtClean="0">
                <a:solidFill>
                  <a:schemeClr val="tx1"/>
                </a:solidFill>
                <a:effectLst/>
                <a:latin typeface="+mn-lt"/>
                <a:ea typeface="+mn-ea"/>
                <a:cs typeface="+mn-cs"/>
              </a:rPr>
              <a:t> du? Und was </a:t>
            </a:r>
            <a:r>
              <a:rPr lang="en-GB" sz="1200" kern="1200" dirty="0" err="1" smtClean="0">
                <a:solidFill>
                  <a:schemeClr val="tx1"/>
                </a:solidFill>
                <a:effectLst/>
                <a:latin typeface="+mn-lt"/>
                <a:ea typeface="+mn-ea"/>
                <a:cs typeface="+mn-cs"/>
              </a:rPr>
              <a:t>macht</a:t>
            </a:r>
            <a:r>
              <a:rPr lang="en-GB" sz="1200" kern="1200" dirty="0" smtClean="0">
                <a:solidFill>
                  <a:schemeClr val="tx1"/>
                </a:solidFill>
                <a:effectLst/>
                <a:latin typeface="+mn-lt"/>
                <a:ea typeface="+mn-ea"/>
                <a:cs typeface="+mn-cs"/>
              </a:rPr>
              <a:t> Wolfgang?</a:t>
            </a:r>
          </a:p>
          <a:p>
            <a:r>
              <a:rPr lang="en-GB" sz="1200" kern="1200" dirty="0" smtClean="0">
                <a:solidFill>
                  <a:schemeClr val="tx1"/>
                </a:solidFill>
                <a:effectLst/>
                <a:latin typeface="+mn-lt"/>
                <a:ea typeface="+mn-ea"/>
                <a:cs typeface="+mn-cs"/>
              </a:rPr>
              <a:t>Mia: [beep] </a:t>
            </a:r>
            <a:r>
              <a:rPr lang="en-GB" sz="1200" kern="1200" dirty="0" err="1" smtClean="0">
                <a:solidFill>
                  <a:schemeClr val="tx1"/>
                </a:solidFill>
                <a:effectLst/>
                <a:latin typeface="+mn-lt"/>
                <a:ea typeface="+mn-ea"/>
                <a:cs typeface="+mn-cs"/>
              </a:rPr>
              <a:t>spielt</a:t>
            </a:r>
            <a:r>
              <a:rPr lang="en-GB" sz="1200" kern="1200" dirty="0" smtClean="0">
                <a:solidFill>
                  <a:schemeClr val="tx1"/>
                </a:solidFill>
                <a:effectLst/>
                <a:latin typeface="+mn-lt"/>
                <a:ea typeface="+mn-ea"/>
                <a:cs typeface="+mn-cs"/>
              </a:rPr>
              <a:t> Frisbee und [beep] </a:t>
            </a:r>
            <a:r>
              <a:rPr lang="en-GB" sz="1200" kern="1200" dirty="0" err="1" smtClean="0">
                <a:solidFill>
                  <a:schemeClr val="tx1"/>
                </a:solidFill>
                <a:effectLst/>
                <a:latin typeface="+mn-lt"/>
                <a:ea typeface="+mn-ea"/>
                <a:cs typeface="+mn-cs"/>
              </a:rPr>
              <a:t>spiele</a:t>
            </a:r>
            <a:r>
              <a:rPr lang="en-GB" sz="1200" kern="1200" dirty="0" smtClean="0">
                <a:solidFill>
                  <a:schemeClr val="tx1"/>
                </a:solidFill>
                <a:effectLst/>
                <a:latin typeface="+mn-lt"/>
                <a:ea typeface="+mn-ea"/>
                <a:cs typeface="+mn-cs"/>
              </a:rPr>
              <a:t> Computer. </a:t>
            </a:r>
          </a:p>
          <a:p>
            <a:r>
              <a:rPr lang="en-GB" sz="1200" kern="1200" dirty="0" smtClean="0">
                <a:solidFill>
                  <a:schemeClr val="tx1"/>
                </a:solidFill>
                <a:effectLst/>
                <a:latin typeface="+mn-lt"/>
                <a:ea typeface="+mn-ea"/>
                <a:cs typeface="+mn-cs"/>
              </a:rPr>
              <a:t>Oma: Was?! </a:t>
            </a:r>
            <a:r>
              <a:rPr lang="en-GB" sz="1200" kern="1200" dirty="0" err="1" smtClean="0">
                <a:solidFill>
                  <a:schemeClr val="tx1"/>
                </a:solidFill>
                <a:effectLst/>
                <a:latin typeface="+mn-lt"/>
                <a:ea typeface="+mn-ea"/>
                <a:cs typeface="+mn-cs"/>
              </a:rPr>
              <a:t>Bist</a:t>
            </a:r>
            <a:r>
              <a:rPr lang="en-GB" sz="1200" kern="1200" dirty="0" smtClean="0">
                <a:solidFill>
                  <a:schemeClr val="tx1"/>
                </a:solidFill>
                <a:effectLst/>
                <a:latin typeface="+mn-lt"/>
                <a:ea typeface="+mn-ea"/>
                <a:cs typeface="+mn-cs"/>
              </a:rPr>
              <a:t> du </a:t>
            </a:r>
            <a:r>
              <a:rPr lang="en-GB" sz="1200" kern="1200" dirty="0" err="1" smtClean="0">
                <a:solidFill>
                  <a:schemeClr val="tx1"/>
                </a:solidFill>
                <a:effectLst/>
                <a:latin typeface="+mn-lt"/>
                <a:ea typeface="+mn-ea"/>
                <a:cs typeface="+mn-cs"/>
              </a:rPr>
              <a:t>nicht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im</a:t>
            </a:r>
            <a:r>
              <a:rPr lang="en-GB" sz="1200" kern="1200" dirty="0" smtClean="0">
                <a:solidFill>
                  <a:schemeClr val="tx1"/>
                </a:solidFill>
                <a:effectLst/>
                <a:latin typeface="+mn-lt"/>
                <a:ea typeface="+mn-ea"/>
                <a:cs typeface="+mn-cs"/>
              </a:rPr>
              <a:t> Garten?</a:t>
            </a:r>
          </a:p>
          <a:p>
            <a:r>
              <a:rPr lang="en-GB" sz="1200" kern="1200" dirty="0" smtClean="0">
                <a:solidFill>
                  <a:schemeClr val="tx1"/>
                </a:solidFill>
                <a:effectLst/>
                <a:latin typeface="+mn-lt"/>
                <a:ea typeface="+mn-ea"/>
                <a:cs typeface="+mn-cs"/>
              </a:rPr>
              <a:t>Mia: [beep] </a:t>
            </a:r>
            <a:r>
              <a:rPr lang="en-GB" sz="1200" kern="1200" dirty="0" err="1" smtClean="0">
                <a:solidFill>
                  <a:schemeClr val="tx1"/>
                </a:solidFill>
                <a:effectLst/>
                <a:latin typeface="+mn-lt"/>
                <a:ea typeface="+mn-ea"/>
                <a:cs typeface="+mn-cs"/>
              </a:rPr>
              <a:t>ist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im</a:t>
            </a:r>
            <a:r>
              <a:rPr lang="en-GB" sz="1200" kern="1200" dirty="0" smtClean="0">
                <a:solidFill>
                  <a:schemeClr val="tx1"/>
                </a:solidFill>
                <a:effectLst/>
                <a:latin typeface="+mn-lt"/>
                <a:ea typeface="+mn-ea"/>
                <a:cs typeface="+mn-cs"/>
              </a:rPr>
              <a:t> Garten. [beep] </a:t>
            </a:r>
            <a:r>
              <a:rPr lang="en-GB" sz="1200" kern="1200" dirty="0" err="1" smtClean="0">
                <a:solidFill>
                  <a:schemeClr val="tx1"/>
                </a:solidFill>
                <a:effectLst/>
                <a:latin typeface="+mn-lt"/>
                <a:ea typeface="+mn-ea"/>
                <a:cs typeface="+mn-cs"/>
              </a:rPr>
              <a:t>sitze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im</a:t>
            </a:r>
            <a:r>
              <a:rPr lang="en-GB" sz="1200" kern="1200" dirty="0" smtClean="0">
                <a:solidFill>
                  <a:schemeClr val="tx1"/>
                </a:solidFill>
                <a:effectLst/>
                <a:latin typeface="+mn-lt"/>
                <a:ea typeface="+mn-ea"/>
                <a:cs typeface="+mn-cs"/>
              </a:rPr>
              <a:t> Zimmer.</a:t>
            </a:r>
          </a:p>
          <a:p>
            <a:r>
              <a:rPr lang="en-GB" sz="1200" kern="1200" dirty="0" err="1" smtClean="0">
                <a:solidFill>
                  <a:schemeClr val="tx1"/>
                </a:solidFill>
                <a:effectLst/>
                <a:latin typeface="+mn-lt"/>
                <a:ea typeface="+mn-ea"/>
                <a:cs typeface="+mn-cs"/>
              </a:rPr>
              <a:t>Oma</a:t>
            </a:r>
            <a:r>
              <a:rPr lang="en-GB" sz="1200" kern="1200" dirty="0" smtClean="0">
                <a:solidFill>
                  <a:schemeClr val="tx1"/>
                </a:solidFill>
                <a:effectLst/>
                <a:latin typeface="+mn-lt"/>
                <a:ea typeface="+mn-ea"/>
                <a:cs typeface="+mn-cs"/>
              </a:rPr>
              <a:t>: Du </a:t>
            </a:r>
            <a:r>
              <a:rPr lang="en-GB" sz="1200" kern="1200" dirty="0" err="1" smtClean="0">
                <a:solidFill>
                  <a:schemeClr val="tx1"/>
                </a:solidFill>
                <a:effectLst/>
                <a:latin typeface="+mn-lt"/>
                <a:ea typeface="+mn-ea"/>
                <a:cs typeface="+mn-cs"/>
              </a:rPr>
              <a:t>machst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Hausaufgaben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nicht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wahr</a:t>
            </a:r>
            <a:r>
              <a:rPr lang="en-GB" sz="1200" kern="1200" dirty="0" smtClean="0">
                <a:solidFill>
                  <a:schemeClr val="tx1"/>
                </a:solidFill>
                <a:effectLst/>
                <a:latin typeface="+mn-lt"/>
                <a:ea typeface="+mn-ea"/>
                <a:cs typeface="+mn-cs"/>
              </a:rPr>
              <a:t>? Und Wolfgang?</a:t>
            </a:r>
          </a:p>
          <a:p>
            <a:r>
              <a:rPr lang="en-GB" sz="1200" kern="1200" dirty="0" smtClean="0">
                <a:solidFill>
                  <a:schemeClr val="tx1"/>
                </a:solidFill>
                <a:effectLst/>
                <a:latin typeface="+mn-lt"/>
                <a:ea typeface="+mn-ea"/>
                <a:cs typeface="+mn-cs"/>
              </a:rPr>
              <a:t>Mia: [beep] </a:t>
            </a:r>
            <a:r>
              <a:rPr lang="en-GB" sz="1200" kern="1200" dirty="0" err="1" smtClean="0">
                <a:solidFill>
                  <a:schemeClr val="tx1"/>
                </a:solidFill>
                <a:effectLst/>
                <a:latin typeface="+mn-lt"/>
                <a:ea typeface="+mn-ea"/>
                <a:cs typeface="+mn-cs"/>
              </a:rPr>
              <a:t>habe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eine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Matheaufgabe</a:t>
            </a:r>
            <a:r>
              <a:rPr lang="en-GB" sz="1200" kern="1200" dirty="0" smtClean="0">
                <a:solidFill>
                  <a:schemeClr val="tx1"/>
                </a:solidFill>
                <a:effectLst/>
                <a:latin typeface="+mn-lt"/>
                <a:ea typeface="+mn-ea"/>
                <a:cs typeface="+mn-cs"/>
              </a:rPr>
              <a:t>. [beep] hat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eine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Englischaufgabe</a:t>
            </a:r>
            <a:r>
              <a:rPr lang="en-GB" sz="1200" kern="1200" dirty="0" smtClean="0">
                <a:solidFill>
                  <a:schemeClr val="tx1"/>
                </a:solidFill>
                <a:effectLst/>
                <a:latin typeface="+mn-lt"/>
                <a:ea typeface="+mn-ea"/>
                <a:cs typeface="+mn-cs"/>
              </a:rPr>
              <a:t>.</a:t>
            </a:r>
          </a:p>
          <a:p>
            <a:r>
              <a:rPr lang="en-GB" sz="1200" kern="1200" dirty="0" err="1" smtClean="0">
                <a:solidFill>
                  <a:schemeClr val="tx1"/>
                </a:solidFill>
                <a:effectLst/>
                <a:latin typeface="+mn-lt"/>
                <a:ea typeface="+mn-ea"/>
                <a:cs typeface="+mn-cs"/>
              </a:rPr>
              <a:t>Oma</a:t>
            </a:r>
            <a:r>
              <a:rPr lang="en-GB" sz="1200" kern="1200" dirty="0" smtClean="0">
                <a:solidFill>
                  <a:schemeClr val="tx1"/>
                </a:solidFill>
                <a:effectLst/>
                <a:latin typeface="+mn-lt"/>
                <a:ea typeface="+mn-ea"/>
                <a:cs typeface="+mn-cs"/>
              </a:rPr>
              <a:t>: Ach so! </a:t>
            </a:r>
            <a:r>
              <a:rPr lang="en-GB" sz="1200" kern="1200" dirty="0" err="1" smtClean="0">
                <a:solidFill>
                  <a:schemeClr val="tx1"/>
                </a:solidFill>
                <a:effectLst/>
                <a:latin typeface="+mn-lt"/>
                <a:ea typeface="+mn-ea"/>
                <a:cs typeface="+mn-cs"/>
              </a:rPr>
              <a:t>Putzt</a:t>
            </a:r>
            <a:r>
              <a:rPr lang="en-GB" sz="1200" kern="1200" dirty="0" smtClean="0">
                <a:solidFill>
                  <a:schemeClr val="tx1"/>
                </a:solidFill>
                <a:effectLst/>
                <a:latin typeface="+mn-lt"/>
                <a:ea typeface="+mn-ea"/>
                <a:cs typeface="+mn-cs"/>
              </a:rPr>
              <a:t> Wolfgang den Boden?</a:t>
            </a:r>
          </a:p>
          <a:p>
            <a:r>
              <a:rPr lang="en-GB" sz="1200" kern="1200" dirty="0" smtClean="0">
                <a:solidFill>
                  <a:schemeClr val="tx1"/>
                </a:solidFill>
                <a:effectLst/>
                <a:latin typeface="+mn-lt"/>
                <a:ea typeface="+mn-ea"/>
                <a:cs typeface="+mn-cs"/>
              </a:rPr>
              <a:t>Mia: </a:t>
            </a:r>
            <a:r>
              <a:rPr lang="en-GB" sz="1200" kern="1200" dirty="0" err="1" smtClean="0">
                <a:solidFill>
                  <a:schemeClr val="tx1"/>
                </a:solidFill>
                <a:effectLst/>
                <a:latin typeface="+mn-lt"/>
                <a:ea typeface="+mn-ea"/>
                <a:cs typeface="+mn-cs"/>
              </a:rPr>
              <a:t>Ich</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weiß</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nicht</a:t>
            </a:r>
            <a:r>
              <a:rPr lang="en-GB" sz="1200" kern="1200" dirty="0" smtClean="0">
                <a:solidFill>
                  <a:schemeClr val="tx1"/>
                </a:solidFill>
                <a:effectLst/>
                <a:latin typeface="+mn-lt"/>
                <a:ea typeface="+mn-ea"/>
                <a:cs typeface="+mn-cs"/>
              </a:rPr>
              <a:t>. [beep] </a:t>
            </a:r>
            <a:r>
              <a:rPr lang="en-GB" sz="1200" kern="1200" dirty="0" err="1" smtClean="0">
                <a:solidFill>
                  <a:schemeClr val="tx1"/>
                </a:solidFill>
                <a:effectLst/>
                <a:latin typeface="+mn-lt"/>
                <a:ea typeface="+mn-ea"/>
                <a:cs typeface="+mn-cs"/>
              </a:rPr>
              <a:t>putze</a:t>
            </a:r>
            <a:r>
              <a:rPr lang="en-GB" sz="1200" kern="1200" dirty="0" smtClean="0">
                <a:solidFill>
                  <a:schemeClr val="tx1"/>
                </a:solidFill>
                <a:effectLst/>
                <a:latin typeface="+mn-lt"/>
                <a:ea typeface="+mn-ea"/>
                <a:cs typeface="+mn-cs"/>
              </a:rPr>
              <a:t> das Auto. [beep] </a:t>
            </a:r>
            <a:r>
              <a:rPr lang="en-GB" sz="1200" kern="1200" dirty="0" err="1" smtClean="0">
                <a:solidFill>
                  <a:schemeClr val="tx1"/>
                </a:solidFill>
                <a:effectLst/>
                <a:latin typeface="+mn-lt"/>
                <a:ea typeface="+mn-ea"/>
                <a:cs typeface="+mn-cs"/>
              </a:rPr>
              <a:t>kocht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Spagetti</a:t>
            </a:r>
            <a:r>
              <a:rPr lang="en-GB" sz="1200" kern="1200" dirty="0" smtClean="0">
                <a:solidFill>
                  <a:schemeClr val="tx1"/>
                </a:solidFill>
                <a:effectLst/>
                <a:latin typeface="+mn-lt"/>
                <a:ea typeface="+mn-ea"/>
                <a:cs typeface="+mn-cs"/>
              </a:rPr>
              <a:t>.</a:t>
            </a:r>
          </a:p>
          <a:p>
            <a:r>
              <a:rPr lang="en-GB" sz="1200" kern="1200" dirty="0" err="1" smtClean="0">
                <a:solidFill>
                  <a:schemeClr val="tx1"/>
                </a:solidFill>
                <a:effectLst/>
                <a:latin typeface="+mn-lt"/>
                <a:ea typeface="+mn-ea"/>
                <a:cs typeface="+mn-cs"/>
              </a:rPr>
              <a:t>Oma</a:t>
            </a:r>
            <a:r>
              <a:rPr lang="en-GB" sz="1200" kern="1200" dirty="0" smtClean="0">
                <a:solidFill>
                  <a:schemeClr val="tx1"/>
                </a:solidFill>
                <a:effectLst/>
                <a:latin typeface="+mn-lt"/>
                <a:ea typeface="+mn-ea"/>
                <a:cs typeface="+mn-cs"/>
              </a:rPr>
              <a:t>: Okay, </a:t>
            </a:r>
            <a:r>
              <a:rPr lang="en-GB" sz="1200" kern="1200" dirty="0" err="1" smtClean="0">
                <a:solidFill>
                  <a:schemeClr val="tx1"/>
                </a:solidFill>
                <a:effectLst/>
                <a:latin typeface="+mn-lt"/>
                <a:ea typeface="+mn-ea"/>
                <a:cs typeface="+mn-cs"/>
              </a:rPr>
              <a:t>ich</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verstehe</a:t>
            </a:r>
            <a:r>
              <a:rPr lang="en-GB" sz="1200" kern="1200" dirty="0" smtClean="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3064343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Full audio (including pronouns) plays on </a:t>
            </a:r>
            <a:r>
              <a:rPr lang="en-GB" sz="1200" b="0" kern="1200" baseline="0" dirty="0" smtClean="0">
                <a:solidFill>
                  <a:schemeClr val="tx1"/>
                </a:solidFill>
                <a:effectLst/>
                <a:latin typeface="+mn-lt"/>
                <a:ea typeface="+mn-ea"/>
                <a:cs typeface="+mn-cs"/>
              </a:rPr>
              <a:t>plays on clicking the button on the top right</a:t>
            </a:r>
            <a:r>
              <a:rPr lang="en-GB" b="0" dirty="0" smtClean="0"/>
              <a:t>. Answers revealed on clicks.</a:t>
            </a:r>
          </a:p>
          <a:p>
            <a:endParaRPr lang="en-GB" b="0" dirty="0" smtClean="0"/>
          </a:p>
          <a:p>
            <a:r>
              <a:rPr lang="en-GB" b="0" dirty="0" smtClean="0"/>
              <a:t>Teacher uses questions in the third person to elicit answers from students: ‘</a:t>
            </a:r>
            <a:r>
              <a:rPr lang="en-GB" b="0" i="1" dirty="0" err="1" smtClean="0"/>
              <a:t>Wer</a:t>
            </a:r>
            <a:r>
              <a:rPr lang="en-GB" b="0" i="1" dirty="0" smtClean="0"/>
              <a:t> </a:t>
            </a:r>
            <a:r>
              <a:rPr lang="en-GB" b="0" i="1" dirty="0" err="1" smtClean="0"/>
              <a:t>spielt</a:t>
            </a:r>
            <a:r>
              <a:rPr lang="en-GB" b="0" i="1" dirty="0" smtClean="0"/>
              <a:t> Tennis? Wolfgang</a:t>
            </a:r>
            <a:r>
              <a:rPr lang="en-GB" b="0" i="1" baseline="0" dirty="0" smtClean="0"/>
              <a:t> </a:t>
            </a:r>
            <a:r>
              <a:rPr lang="en-GB" b="0" i="1" baseline="0" dirty="0" err="1" smtClean="0"/>
              <a:t>spielt</a:t>
            </a:r>
            <a:r>
              <a:rPr lang="en-GB" b="0" i="1" baseline="0" dirty="0" smtClean="0"/>
              <a:t> Tennis</a:t>
            </a:r>
            <a:r>
              <a:rPr lang="en-GB" b="0" i="1" dirty="0" smtClean="0"/>
              <a:t>…</a:t>
            </a:r>
            <a:r>
              <a:rPr lang="en-GB" b="0" i="0" dirty="0" smtClean="0"/>
              <a:t>’ etc.</a:t>
            </a:r>
            <a:endParaRPr lang="en-GB" sz="1200" b="1" kern="1200" dirty="0" smtClean="0">
              <a:solidFill>
                <a:schemeClr val="tx1"/>
              </a:solidFill>
              <a:effectLst/>
              <a:latin typeface="+mn-lt"/>
              <a:ea typeface="+mn-ea"/>
              <a:cs typeface="+mn-cs"/>
            </a:endParaRPr>
          </a:p>
          <a:p>
            <a:endParaRPr lang="en-GB" sz="1200" b="1"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Transcript</a:t>
            </a:r>
          </a:p>
          <a:p>
            <a:endParaRPr lang="en-GB" sz="1200" b="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PHONE RINGS</a:t>
            </a:r>
          </a:p>
          <a:p>
            <a:r>
              <a:rPr lang="en-GB" sz="1200" kern="1200" dirty="0" smtClean="0">
                <a:solidFill>
                  <a:schemeClr val="tx1"/>
                </a:solidFill>
                <a:effectLst/>
                <a:latin typeface="+mn-lt"/>
                <a:ea typeface="+mn-ea"/>
                <a:cs typeface="+mn-cs"/>
              </a:rPr>
              <a:t>Mia: Hallo?</a:t>
            </a:r>
          </a:p>
          <a:p>
            <a:r>
              <a:rPr lang="en-GB" sz="1200" kern="1200" dirty="0" err="1" smtClean="0">
                <a:solidFill>
                  <a:schemeClr val="tx1"/>
                </a:solidFill>
                <a:effectLst/>
                <a:latin typeface="+mn-lt"/>
                <a:ea typeface="+mn-ea"/>
                <a:cs typeface="+mn-cs"/>
              </a:rPr>
              <a:t>Oma</a:t>
            </a:r>
            <a:r>
              <a:rPr lang="en-GB" sz="1200" kern="1200" dirty="0" smtClean="0">
                <a:solidFill>
                  <a:schemeClr val="tx1"/>
                </a:solidFill>
                <a:effectLst/>
                <a:latin typeface="+mn-lt"/>
                <a:ea typeface="+mn-ea"/>
                <a:cs typeface="+mn-cs"/>
              </a:rPr>
              <a:t>: Hallo Mia! </a:t>
            </a:r>
            <a:r>
              <a:rPr lang="en-GB" sz="1200" kern="1200" dirty="0" err="1" smtClean="0">
                <a:solidFill>
                  <a:schemeClr val="tx1"/>
                </a:solidFill>
                <a:effectLst/>
                <a:latin typeface="+mn-lt"/>
                <a:ea typeface="+mn-ea"/>
                <a:cs typeface="+mn-cs"/>
              </a:rPr>
              <a:t>Hier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ist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Oma</a:t>
            </a:r>
            <a:r>
              <a:rPr lang="en-GB"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Mia: Hallo </a:t>
            </a:r>
            <a:r>
              <a:rPr lang="en-GB" sz="1200" kern="1200" dirty="0" err="1" smtClean="0">
                <a:solidFill>
                  <a:schemeClr val="tx1"/>
                </a:solidFill>
                <a:effectLst/>
                <a:latin typeface="+mn-lt"/>
                <a:ea typeface="+mn-ea"/>
                <a:cs typeface="+mn-cs"/>
              </a:rPr>
              <a:t>Oma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Wie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gehts</a:t>
            </a:r>
            <a:r>
              <a:rPr lang="en-GB" sz="1200" kern="1200" dirty="0" smtClean="0">
                <a:solidFill>
                  <a:schemeClr val="tx1"/>
                </a:solidFill>
                <a:effectLst/>
                <a:latin typeface="+mn-lt"/>
                <a:ea typeface="+mn-ea"/>
                <a:cs typeface="+mn-cs"/>
              </a:rPr>
              <a:t>?</a:t>
            </a:r>
          </a:p>
          <a:p>
            <a:r>
              <a:rPr lang="en-GB" sz="1200" kern="1200" dirty="0" err="1" smtClean="0">
                <a:solidFill>
                  <a:schemeClr val="tx1"/>
                </a:solidFill>
                <a:effectLst/>
                <a:latin typeface="+mn-lt"/>
                <a:ea typeface="+mn-ea"/>
                <a:cs typeface="+mn-cs"/>
              </a:rPr>
              <a:t>Oma</a:t>
            </a:r>
            <a:r>
              <a:rPr lang="en-GB" sz="1200" kern="1200" dirty="0" smtClean="0">
                <a:solidFill>
                  <a:schemeClr val="tx1"/>
                </a:solidFill>
                <a:effectLst/>
                <a:latin typeface="+mn-lt"/>
                <a:ea typeface="+mn-ea"/>
                <a:cs typeface="+mn-cs"/>
              </a:rPr>
              <a:t>: G</a:t>
            </a:r>
            <a:r>
              <a:rPr lang="en-GB" sz="1200" kern="1200" baseline="0" dirty="0" smtClean="0">
                <a:solidFill>
                  <a:schemeClr val="tx1"/>
                </a:solidFill>
                <a:effectLst/>
                <a:latin typeface="+mn-lt"/>
                <a:ea typeface="+mn-ea"/>
                <a:cs typeface="+mn-cs"/>
              </a:rPr>
              <a:t>ut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danke</a:t>
            </a:r>
            <a:r>
              <a:rPr lang="en-GB" sz="1200" kern="1200" dirty="0" smtClean="0">
                <a:solidFill>
                  <a:schemeClr val="tx1"/>
                </a:solidFill>
                <a:effectLst/>
                <a:latin typeface="+mn-lt"/>
                <a:ea typeface="+mn-ea"/>
                <a:cs typeface="+mn-cs"/>
              </a:rPr>
              <a:t>! Was </a:t>
            </a:r>
            <a:r>
              <a:rPr lang="en-GB" sz="1200" kern="1200" dirty="0" err="1" smtClean="0">
                <a:solidFill>
                  <a:schemeClr val="tx1"/>
                </a:solidFill>
                <a:effectLst/>
                <a:latin typeface="+mn-lt"/>
                <a:ea typeface="+mn-ea"/>
                <a:cs typeface="+mn-cs"/>
              </a:rPr>
              <a:t>machst</a:t>
            </a:r>
            <a:r>
              <a:rPr lang="en-GB" sz="1200" kern="1200" dirty="0" smtClean="0">
                <a:solidFill>
                  <a:schemeClr val="tx1"/>
                </a:solidFill>
                <a:effectLst/>
                <a:latin typeface="+mn-lt"/>
                <a:ea typeface="+mn-ea"/>
                <a:cs typeface="+mn-cs"/>
              </a:rPr>
              <a:t> du? Und was </a:t>
            </a:r>
            <a:r>
              <a:rPr lang="en-GB" sz="1200" kern="1200" dirty="0" err="1" smtClean="0">
                <a:solidFill>
                  <a:schemeClr val="tx1"/>
                </a:solidFill>
                <a:effectLst/>
                <a:latin typeface="+mn-lt"/>
                <a:ea typeface="+mn-ea"/>
                <a:cs typeface="+mn-cs"/>
              </a:rPr>
              <a:t>macht</a:t>
            </a:r>
            <a:r>
              <a:rPr lang="en-GB" sz="1200" kern="1200" dirty="0" smtClean="0">
                <a:solidFill>
                  <a:schemeClr val="tx1"/>
                </a:solidFill>
                <a:effectLst/>
                <a:latin typeface="+mn-lt"/>
                <a:ea typeface="+mn-ea"/>
                <a:cs typeface="+mn-cs"/>
              </a:rPr>
              <a:t> Wolfgang?</a:t>
            </a:r>
          </a:p>
          <a:p>
            <a:r>
              <a:rPr lang="en-GB" sz="1200" kern="1200" dirty="0" smtClean="0">
                <a:solidFill>
                  <a:schemeClr val="tx1"/>
                </a:solidFill>
                <a:effectLst/>
                <a:latin typeface="+mn-lt"/>
                <a:ea typeface="+mn-ea"/>
                <a:cs typeface="+mn-cs"/>
              </a:rPr>
              <a:t>Mia: Wolfgang </a:t>
            </a:r>
            <a:r>
              <a:rPr lang="en-GB" sz="1200" kern="1200" dirty="0" err="1" smtClean="0">
                <a:solidFill>
                  <a:schemeClr val="tx1"/>
                </a:solidFill>
                <a:effectLst/>
                <a:latin typeface="+mn-lt"/>
                <a:ea typeface="+mn-ea"/>
                <a:cs typeface="+mn-cs"/>
              </a:rPr>
              <a:t>spielt</a:t>
            </a:r>
            <a:r>
              <a:rPr lang="en-GB" sz="1200" kern="1200" dirty="0" smtClean="0">
                <a:solidFill>
                  <a:schemeClr val="tx1"/>
                </a:solidFill>
                <a:effectLst/>
                <a:latin typeface="+mn-lt"/>
                <a:ea typeface="+mn-ea"/>
                <a:cs typeface="+mn-cs"/>
              </a:rPr>
              <a:t> Frisbee und </a:t>
            </a:r>
            <a:r>
              <a:rPr lang="en-GB" sz="1200" kern="1200" dirty="0" err="1" smtClean="0">
                <a:solidFill>
                  <a:schemeClr val="tx1"/>
                </a:solidFill>
                <a:effectLst/>
                <a:latin typeface="+mn-lt"/>
                <a:ea typeface="+mn-ea"/>
                <a:cs typeface="+mn-cs"/>
              </a:rPr>
              <a:t>ich</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spiele</a:t>
            </a:r>
            <a:r>
              <a:rPr lang="en-GB" sz="1200" kern="1200" dirty="0" smtClean="0">
                <a:solidFill>
                  <a:schemeClr val="tx1"/>
                </a:solidFill>
                <a:effectLst/>
                <a:latin typeface="+mn-lt"/>
                <a:ea typeface="+mn-ea"/>
                <a:cs typeface="+mn-cs"/>
              </a:rPr>
              <a:t> Computer. </a:t>
            </a:r>
          </a:p>
          <a:p>
            <a:r>
              <a:rPr lang="en-GB" sz="1200" kern="1200" dirty="0" err="1" smtClean="0">
                <a:solidFill>
                  <a:schemeClr val="tx1"/>
                </a:solidFill>
                <a:effectLst/>
                <a:latin typeface="+mn-lt"/>
                <a:ea typeface="+mn-ea"/>
                <a:cs typeface="+mn-cs"/>
              </a:rPr>
              <a:t>Oma</a:t>
            </a:r>
            <a:r>
              <a:rPr lang="en-GB" sz="1200" kern="1200" dirty="0" smtClean="0">
                <a:solidFill>
                  <a:schemeClr val="tx1"/>
                </a:solidFill>
                <a:effectLst/>
                <a:latin typeface="+mn-lt"/>
                <a:ea typeface="+mn-ea"/>
                <a:cs typeface="+mn-cs"/>
              </a:rPr>
              <a:t>: Was?! </a:t>
            </a:r>
            <a:r>
              <a:rPr lang="en-GB" sz="1200" kern="1200" dirty="0" err="1" smtClean="0">
                <a:solidFill>
                  <a:schemeClr val="tx1"/>
                </a:solidFill>
                <a:effectLst/>
                <a:latin typeface="+mn-lt"/>
                <a:ea typeface="+mn-ea"/>
                <a:cs typeface="+mn-cs"/>
              </a:rPr>
              <a:t>Bist</a:t>
            </a:r>
            <a:r>
              <a:rPr lang="en-GB" sz="1200" kern="1200" dirty="0" smtClean="0">
                <a:solidFill>
                  <a:schemeClr val="tx1"/>
                </a:solidFill>
                <a:effectLst/>
                <a:latin typeface="+mn-lt"/>
                <a:ea typeface="+mn-ea"/>
                <a:cs typeface="+mn-cs"/>
              </a:rPr>
              <a:t> du </a:t>
            </a:r>
            <a:r>
              <a:rPr lang="en-GB" sz="1200" kern="1200" dirty="0" err="1" smtClean="0">
                <a:solidFill>
                  <a:schemeClr val="tx1"/>
                </a:solidFill>
                <a:effectLst/>
                <a:latin typeface="+mn-lt"/>
                <a:ea typeface="+mn-ea"/>
                <a:cs typeface="+mn-cs"/>
              </a:rPr>
              <a:t>nicht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im</a:t>
            </a:r>
            <a:r>
              <a:rPr lang="en-GB" sz="1200" kern="1200" dirty="0" smtClean="0">
                <a:solidFill>
                  <a:schemeClr val="tx1"/>
                </a:solidFill>
                <a:effectLst/>
                <a:latin typeface="+mn-lt"/>
                <a:ea typeface="+mn-ea"/>
                <a:cs typeface="+mn-cs"/>
              </a:rPr>
              <a:t> Garten?</a:t>
            </a:r>
          </a:p>
          <a:p>
            <a:r>
              <a:rPr lang="en-GB" sz="1200" kern="1200" dirty="0" smtClean="0">
                <a:solidFill>
                  <a:schemeClr val="tx1"/>
                </a:solidFill>
                <a:effectLst/>
                <a:latin typeface="+mn-lt"/>
                <a:ea typeface="+mn-ea"/>
                <a:cs typeface="+mn-cs"/>
              </a:rPr>
              <a:t>Mia: Wolfgang </a:t>
            </a:r>
            <a:r>
              <a:rPr lang="en-GB" sz="1200" kern="1200" dirty="0" err="1" smtClean="0">
                <a:solidFill>
                  <a:schemeClr val="tx1"/>
                </a:solidFill>
                <a:effectLst/>
                <a:latin typeface="+mn-lt"/>
                <a:ea typeface="+mn-ea"/>
                <a:cs typeface="+mn-cs"/>
              </a:rPr>
              <a:t>ist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im</a:t>
            </a:r>
            <a:r>
              <a:rPr lang="en-GB" sz="1200" kern="1200" dirty="0" smtClean="0">
                <a:solidFill>
                  <a:schemeClr val="tx1"/>
                </a:solidFill>
                <a:effectLst/>
                <a:latin typeface="+mn-lt"/>
                <a:ea typeface="+mn-ea"/>
                <a:cs typeface="+mn-cs"/>
              </a:rPr>
              <a:t> Garten. </a:t>
            </a:r>
            <a:r>
              <a:rPr lang="en-GB" sz="1200" kern="1200" dirty="0" err="1" smtClean="0">
                <a:solidFill>
                  <a:schemeClr val="tx1"/>
                </a:solidFill>
                <a:effectLst/>
                <a:latin typeface="+mn-lt"/>
                <a:ea typeface="+mn-ea"/>
                <a:cs typeface="+mn-cs"/>
              </a:rPr>
              <a:t>Ich</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sitze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im</a:t>
            </a:r>
            <a:r>
              <a:rPr lang="en-GB" sz="1200" kern="1200" dirty="0" smtClean="0">
                <a:solidFill>
                  <a:schemeClr val="tx1"/>
                </a:solidFill>
                <a:effectLst/>
                <a:latin typeface="+mn-lt"/>
                <a:ea typeface="+mn-ea"/>
                <a:cs typeface="+mn-cs"/>
              </a:rPr>
              <a:t> Zimmer.</a:t>
            </a:r>
          </a:p>
          <a:p>
            <a:r>
              <a:rPr lang="en-GB" sz="1200" kern="1200" dirty="0" err="1" smtClean="0">
                <a:solidFill>
                  <a:schemeClr val="tx1"/>
                </a:solidFill>
                <a:effectLst/>
                <a:latin typeface="+mn-lt"/>
                <a:ea typeface="+mn-ea"/>
                <a:cs typeface="+mn-cs"/>
              </a:rPr>
              <a:t>Oma</a:t>
            </a:r>
            <a:r>
              <a:rPr lang="en-GB" sz="1200" kern="1200" dirty="0" smtClean="0">
                <a:solidFill>
                  <a:schemeClr val="tx1"/>
                </a:solidFill>
                <a:effectLst/>
                <a:latin typeface="+mn-lt"/>
                <a:ea typeface="+mn-ea"/>
                <a:cs typeface="+mn-cs"/>
              </a:rPr>
              <a:t>: Du </a:t>
            </a:r>
            <a:r>
              <a:rPr lang="en-GB" sz="1200" kern="1200" dirty="0" err="1" smtClean="0">
                <a:solidFill>
                  <a:schemeClr val="tx1"/>
                </a:solidFill>
                <a:effectLst/>
                <a:latin typeface="+mn-lt"/>
                <a:ea typeface="+mn-ea"/>
                <a:cs typeface="+mn-cs"/>
              </a:rPr>
              <a:t>machst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Hausaufgaben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nicht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wahr</a:t>
            </a:r>
            <a:r>
              <a:rPr lang="en-GB" sz="1200" kern="1200" dirty="0" smtClean="0">
                <a:solidFill>
                  <a:schemeClr val="tx1"/>
                </a:solidFill>
                <a:effectLst/>
                <a:latin typeface="+mn-lt"/>
                <a:ea typeface="+mn-ea"/>
                <a:cs typeface="+mn-cs"/>
              </a:rPr>
              <a:t>? Und Wolfgang?</a:t>
            </a:r>
          </a:p>
          <a:p>
            <a:r>
              <a:rPr lang="en-GB" sz="1200" kern="1200" dirty="0" smtClean="0">
                <a:solidFill>
                  <a:schemeClr val="tx1"/>
                </a:solidFill>
                <a:effectLst/>
                <a:latin typeface="+mn-lt"/>
                <a:ea typeface="+mn-ea"/>
                <a:cs typeface="+mn-cs"/>
              </a:rPr>
              <a:t>Mia: </a:t>
            </a:r>
            <a:r>
              <a:rPr lang="en-GB" sz="1200" kern="1200" dirty="0" err="1" smtClean="0">
                <a:solidFill>
                  <a:schemeClr val="tx1"/>
                </a:solidFill>
                <a:effectLst/>
                <a:latin typeface="+mn-lt"/>
                <a:ea typeface="+mn-ea"/>
                <a:cs typeface="+mn-cs"/>
              </a:rPr>
              <a:t>Ich</a:t>
            </a:r>
            <a:r>
              <a:rPr lang="en-GB" sz="1200" kern="1200" baseline="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habe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eine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Matheaufgabe</a:t>
            </a:r>
            <a:r>
              <a:rPr lang="en-GB" sz="1200" kern="1200" dirty="0" smtClean="0">
                <a:solidFill>
                  <a:schemeClr val="tx1"/>
                </a:solidFill>
                <a:effectLst/>
                <a:latin typeface="+mn-lt"/>
                <a:ea typeface="+mn-ea"/>
                <a:cs typeface="+mn-cs"/>
              </a:rPr>
              <a:t>. Wolfgang</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hat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eine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Englischaufgabe</a:t>
            </a:r>
            <a:r>
              <a:rPr lang="en-GB" sz="1200" kern="1200" dirty="0" smtClean="0">
                <a:solidFill>
                  <a:schemeClr val="tx1"/>
                </a:solidFill>
                <a:effectLst/>
                <a:latin typeface="+mn-lt"/>
                <a:ea typeface="+mn-ea"/>
                <a:cs typeface="+mn-cs"/>
              </a:rPr>
              <a:t>.</a:t>
            </a:r>
          </a:p>
          <a:p>
            <a:r>
              <a:rPr lang="en-GB" sz="1200" kern="1200" dirty="0" err="1" smtClean="0">
                <a:solidFill>
                  <a:schemeClr val="tx1"/>
                </a:solidFill>
                <a:effectLst/>
                <a:latin typeface="+mn-lt"/>
                <a:ea typeface="+mn-ea"/>
                <a:cs typeface="+mn-cs"/>
              </a:rPr>
              <a:t>Oma</a:t>
            </a:r>
            <a:r>
              <a:rPr lang="en-GB" sz="1200" kern="1200" dirty="0" smtClean="0">
                <a:solidFill>
                  <a:schemeClr val="tx1"/>
                </a:solidFill>
                <a:effectLst/>
                <a:latin typeface="+mn-lt"/>
                <a:ea typeface="+mn-ea"/>
                <a:cs typeface="+mn-cs"/>
              </a:rPr>
              <a:t>: Ach so! </a:t>
            </a:r>
            <a:r>
              <a:rPr lang="en-GB" sz="1200" kern="1200" dirty="0" err="1" smtClean="0">
                <a:solidFill>
                  <a:schemeClr val="tx1"/>
                </a:solidFill>
                <a:effectLst/>
                <a:latin typeface="+mn-lt"/>
                <a:ea typeface="+mn-ea"/>
                <a:cs typeface="+mn-cs"/>
              </a:rPr>
              <a:t>Putzt</a:t>
            </a:r>
            <a:r>
              <a:rPr lang="en-GB" sz="1200" kern="1200" dirty="0" smtClean="0">
                <a:solidFill>
                  <a:schemeClr val="tx1"/>
                </a:solidFill>
                <a:effectLst/>
                <a:latin typeface="+mn-lt"/>
                <a:ea typeface="+mn-ea"/>
                <a:cs typeface="+mn-cs"/>
              </a:rPr>
              <a:t> Wolfgang den Boden?</a:t>
            </a:r>
          </a:p>
          <a:p>
            <a:r>
              <a:rPr lang="en-GB" sz="1200" kern="1200" dirty="0" smtClean="0">
                <a:solidFill>
                  <a:schemeClr val="tx1"/>
                </a:solidFill>
                <a:effectLst/>
                <a:latin typeface="+mn-lt"/>
                <a:ea typeface="+mn-ea"/>
                <a:cs typeface="+mn-cs"/>
              </a:rPr>
              <a:t>Mia: </a:t>
            </a:r>
            <a:r>
              <a:rPr lang="en-GB" sz="1200" kern="1200" dirty="0" err="1" smtClean="0">
                <a:solidFill>
                  <a:schemeClr val="tx1"/>
                </a:solidFill>
                <a:effectLst/>
                <a:latin typeface="+mn-lt"/>
                <a:ea typeface="+mn-ea"/>
                <a:cs typeface="+mn-cs"/>
              </a:rPr>
              <a:t>Ich</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weiß</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nicht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Ich</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putze</a:t>
            </a:r>
            <a:r>
              <a:rPr lang="en-GB" sz="1200" kern="1200" dirty="0" smtClean="0">
                <a:solidFill>
                  <a:schemeClr val="tx1"/>
                </a:solidFill>
                <a:effectLst/>
                <a:latin typeface="+mn-lt"/>
                <a:ea typeface="+mn-ea"/>
                <a:cs typeface="+mn-cs"/>
              </a:rPr>
              <a:t> das Auto. Wolfgang </a:t>
            </a:r>
            <a:r>
              <a:rPr lang="en-GB" sz="1200" kern="1200" dirty="0" err="1" smtClean="0">
                <a:solidFill>
                  <a:schemeClr val="tx1"/>
                </a:solidFill>
                <a:effectLst/>
                <a:latin typeface="+mn-lt"/>
                <a:ea typeface="+mn-ea"/>
                <a:cs typeface="+mn-cs"/>
              </a:rPr>
              <a:t>kocht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Spagetti</a:t>
            </a:r>
            <a:r>
              <a:rPr lang="en-GB" sz="1200" kern="1200" dirty="0" smtClean="0">
                <a:solidFill>
                  <a:schemeClr val="tx1"/>
                </a:solidFill>
                <a:effectLst/>
                <a:latin typeface="+mn-lt"/>
                <a:ea typeface="+mn-ea"/>
                <a:cs typeface="+mn-cs"/>
              </a:rPr>
              <a:t>.</a:t>
            </a:r>
          </a:p>
          <a:p>
            <a:r>
              <a:rPr lang="en-GB" sz="1200" kern="1200" dirty="0" err="1" smtClean="0">
                <a:solidFill>
                  <a:schemeClr val="tx1"/>
                </a:solidFill>
                <a:effectLst/>
                <a:latin typeface="+mn-lt"/>
                <a:ea typeface="+mn-ea"/>
                <a:cs typeface="+mn-cs"/>
              </a:rPr>
              <a:t>Oma</a:t>
            </a:r>
            <a:r>
              <a:rPr lang="en-GB" sz="1200" kern="1200" dirty="0" smtClean="0">
                <a:solidFill>
                  <a:schemeClr val="tx1"/>
                </a:solidFill>
                <a:effectLst/>
                <a:latin typeface="+mn-lt"/>
                <a:ea typeface="+mn-ea"/>
                <a:cs typeface="+mn-cs"/>
              </a:rPr>
              <a:t>: Okay, </a:t>
            </a:r>
            <a:r>
              <a:rPr lang="en-GB" sz="1200" kern="1200" dirty="0" err="1" smtClean="0">
                <a:solidFill>
                  <a:schemeClr val="tx1"/>
                </a:solidFill>
                <a:effectLst/>
                <a:latin typeface="+mn-lt"/>
                <a:ea typeface="+mn-ea"/>
                <a:cs typeface="+mn-cs"/>
              </a:rPr>
              <a:t>ich</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verstehe</a:t>
            </a:r>
            <a:r>
              <a:rPr lang="en-GB" sz="1200" kern="1200" dirty="0" smtClean="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2501915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969395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1736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9816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199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7"/>
        <p:cNvGrpSpPr/>
        <p:nvPr/>
      </p:nvGrpSpPr>
      <p:grpSpPr>
        <a:xfrm>
          <a:off x="0" y="0"/>
          <a:ext cx="0" cy="0"/>
          <a:chOff x="0" y="0"/>
          <a:chExt cx="0" cy="0"/>
        </a:xfrm>
      </p:grpSpPr>
      <p:sp>
        <p:nvSpPr>
          <p:cNvPr id="58" name="Google Shape;58;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397592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2"/>
        <p:cNvGrpSpPr/>
        <p:nvPr/>
      </p:nvGrpSpPr>
      <p:grpSpPr>
        <a:xfrm>
          <a:off x="0" y="0"/>
          <a:ext cx="0" cy="0"/>
          <a:chOff x="0" y="0"/>
          <a:chExt cx="0" cy="0"/>
        </a:xfrm>
      </p:grpSpPr>
      <p:sp>
        <p:nvSpPr>
          <p:cNvPr id="63" name="Google Shape;63;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5" name="Google Shape;6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5521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8"/>
        <p:cNvGrpSpPr/>
        <p:nvPr/>
      </p:nvGrpSpPr>
      <p:grpSpPr>
        <a:xfrm>
          <a:off x="0" y="0"/>
          <a:ext cx="0" cy="0"/>
          <a:chOff x="0" y="0"/>
          <a:chExt cx="0" cy="0"/>
        </a:xfrm>
      </p:grpSpPr>
      <p:sp>
        <p:nvSpPr>
          <p:cNvPr id="69" name="Google Shape;69;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796526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4"/>
        <p:cNvGrpSpPr/>
        <p:nvPr/>
      </p:nvGrpSpPr>
      <p:grpSpPr>
        <a:xfrm>
          <a:off x="0" y="0"/>
          <a:ext cx="0" cy="0"/>
          <a:chOff x="0" y="0"/>
          <a:chExt cx="0" cy="0"/>
        </a:xfrm>
      </p:grpSpPr>
      <p:sp>
        <p:nvSpPr>
          <p:cNvPr id="75" name="Google Shape;75;p3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7" name="Google Shape;77;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00815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80"/>
        <p:cNvGrpSpPr/>
        <p:nvPr/>
      </p:nvGrpSpPr>
      <p:grpSpPr>
        <a:xfrm>
          <a:off x="0" y="0"/>
          <a:ext cx="0" cy="0"/>
          <a:chOff x="0" y="0"/>
          <a:chExt cx="0" cy="0"/>
        </a:xfrm>
      </p:grpSpPr>
      <p:sp>
        <p:nvSpPr>
          <p:cNvPr id="81" name="Google Shape;81;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76042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87"/>
        <p:cNvGrpSpPr/>
        <p:nvPr/>
      </p:nvGrpSpPr>
      <p:grpSpPr>
        <a:xfrm>
          <a:off x="0" y="0"/>
          <a:ext cx="0" cy="0"/>
          <a:chOff x="0" y="0"/>
          <a:chExt cx="0" cy="0"/>
        </a:xfrm>
      </p:grpSpPr>
      <p:sp>
        <p:nvSpPr>
          <p:cNvPr id="88" name="Google Shape;88;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0" name="Google Shape;90;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2" name="Google Shape;92;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715415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
        <p:nvSpPr>
          <p:cNvPr id="97" name="Google Shape;9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46205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3461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00"/>
        <p:cNvGrpSpPr/>
        <p:nvPr/>
      </p:nvGrpSpPr>
      <p:grpSpPr>
        <a:xfrm>
          <a:off x="0" y="0"/>
          <a:ext cx="0" cy="0"/>
          <a:chOff x="0" y="0"/>
          <a:chExt cx="0" cy="0"/>
        </a:xfrm>
      </p:grpSpPr>
      <p:sp>
        <p:nvSpPr>
          <p:cNvPr id="101" name="Google Shape;101;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3" name="Google Shape;103;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4" name="Google Shape;104;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542858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07"/>
        <p:cNvGrpSpPr/>
        <p:nvPr/>
      </p:nvGrpSpPr>
      <p:grpSpPr>
        <a:xfrm>
          <a:off x="0" y="0"/>
          <a:ext cx="0" cy="0"/>
          <a:chOff x="0" y="0"/>
          <a:chExt cx="0" cy="0"/>
        </a:xfrm>
      </p:grpSpPr>
      <p:sp>
        <p:nvSpPr>
          <p:cNvPr id="108" name="Google Shape;108;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3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10" name="Google Shape;110;p3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1" name="Google Shape;11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62477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4"/>
        <p:cNvGrpSpPr/>
        <p:nvPr/>
      </p:nvGrpSpPr>
      <p:grpSpPr>
        <a:xfrm>
          <a:off x="0" y="0"/>
          <a:ext cx="0" cy="0"/>
          <a:chOff x="0" y="0"/>
          <a:chExt cx="0" cy="0"/>
        </a:xfrm>
      </p:grpSpPr>
      <p:sp>
        <p:nvSpPr>
          <p:cNvPr id="115" name="Google Shape;115;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3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76576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20"/>
        <p:cNvGrpSpPr/>
        <p:nvPr/>
      </p:nvGrpSpPr>
      <p:grpSpPr>
        <a:xfrm>
          <a:off x="0" y="0"/>
          <a:ext cx="0" cy="0"/>
          <a:chOff x="0" y="0"/>
          <a:chExt cx="0" cy="0"/>
        </a:xfrm>
      </p:grpSpPr>
      <p:sp>
        <p:nvSpPr>
          <p:cNvPr id="121" name="Google Shape;121;p3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3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2518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09659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01666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7350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09652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859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79963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767401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32342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
        <p:cNvGrpSpPr/>
        <p:nvPr/>
      </p:nvGrpSpPr>
      <p:grpSpPr>
        <a:xfrm>
          <a:off x="0" y="0"/>
          <a:ext cx="0" cy="0"/>
          <a:chOff x="0" y="0"/>
          <a:chExt cx="0" cy="0"/>
        </a:xfrm>
      </p:grpSpPr>
      <p:sp>
        <p:nvSpPr>
          <p:cNvPr id="52" name="Google Shape;52;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 name="Google Shape;53;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01293074"/>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openxmlformats.org/officeDocument/2006/relationships/image" Target="../media/image3.png"/><Relationship Id="rId7" Type="http://schemas.openxmlformats.org/officeDocument/2006/relationships/image" Target="../media/image18.png"/><Relationship Id="rId12" Type="http://schemas.openxmlformats.org/officeDocument/2006/relationships/image" Target="../media/image22.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tiff"/><Relationship Id="rId11" Type="http://schemas.openxmlformats.org/officeDocument/2006/relationships/image" Target="../media/image10.tiff"/><Relationship Id="rId5" Type="http://schemas.openxmlformats.org/officeDocument/2006/relationships/image" Target="../media/image8.gif"/><Relationship Id="rId10"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image" Target="../media/image20.png"/><Relationship Id="rId14" Type="http://schemas.openxmlformats.org/officeDocument/2006/relationships/audio" Target="../media/audio3.wav"/></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openxmlformats.org/officeDocument/2006/relationships/image" Target="../media/image3.png"/><Relationship Id="rId7" Type="http://schemas.openxmlformats.org/officeDocument/2006/relationships/image" Target="../media/image18.png"/><Relationship Id="rId12" Type="http://schemas.openxmlformats.org/officeDocument/2006/relationships/image" Target="../media/image22.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tiff"/><Relationship Id="rId11" Type="http://schemas.openxmlformats.org/officeDocument/2006/relationships/image" Target="../media/image10.tiff"/><Relationship Id="rId5" Type="http://schemas.openxmlformats.org/officeDocument/2006/relationships/image" Target="../media/image8.gif"/><Relationship Id="rId10"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image" Target="../media/image20.png"/><Relationship Id="rId14" Type="http://schemas.openxmlformats.org/officeDocument/2006/relationships/audio" Target="../media/audio4.wav"/></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audio" Target="../media/audio5.wav"/><Relationship Id="rId5" Type="http://schemas.openxmlformats.org/officeDocument/2006/relationships/image" Target="../media/image26.tiff"/><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6.tiff"/><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6.tiff"/><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6.tiff"/><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23.xml.rels><?xml version="1.0" encoding="UTF-8" standalone="yes"?>
<Relationships xmlns="http://schemas.openxmlformats.org/package/2006/relationships"><Relationship Id="rId8" Type="http://schemas.openxmlformats.org/officeDocument/2006/relationships/image" Target="../media/image32.tiff"/><Relationship Id="rId13" Type="http://schemas.openxmlformats.org/officeDocument/2006/relationships/image" Target="../media/image11.png"/><Relationship Id="rId18" Type="http://schemas.openxmlformats.org/officeDocument/2006/relationships/image" Target="../media/image35.png"/><Relationship Id="rId26" Type="http://schemas.openxmlformats.org/officeDocument/2006/relationships/image" Target="../media/image28.tiff"/><Relationship Id="rId3" Type="http://schemas.openxmlformats.org/officeDocument/2006/relationships/image" Target="../media/image29.png"/><Relationship Id="rId21" Type="http://schemas.microsoft.com/office/2007/relationships/hdphoto" Target="../media/hdphoto1.wdp"/><Relationship Id="rId7" Type="http://schemas.openxmlformats.org/officeDocument/2006/relationships/image" Target="../media/image12.tiff"/><Relationship Id="rId12" Type="http://schemas.openxmlformats.org/officeDocument/2006/relationships/image" Target="../media/image10.tiff"/><Relationship Id="rId17" Type="http://schemas.openxmlformats.org/officeDocument/2006/relationships/image" Target="../media/image34.png"/><Relationship Id="rId25" Type="http://schemas.openxmlformats.org/officeDocument/2006/relationships/image" Target="../media/image38.tiff"/><Relationship Id="rId2" Type="http://schemas.openxmlformats.org/officeDocument/2006/relationships/notesSlide" Target="../notesSlides/notesSlide23.xml"/><Relationship Id="rId16" Type="http://schemas.openxmlformats.org/officeDocument/2006/relationships/image" Target="../media/image16.tiff"/><Relationship Id="rId20"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31.tiff"/><Relationship Id="rId11" Type="http://schemas.microsoft.com/office/2007/relationships/hdphoto" Target="../media/hdphoto4.wdp"/><Relationship Id="rId24" Type="http://schemas.openxmlformats.org/officeDocument/2006/relationships/image" Target="../media/image37.png"/><Relationship Id="rId5" Type="http://schemas.openxmlformats.org/officeDocument/2006/relationships/image" Target="../media/image30.png"/><Relationship Id="rId15" Type="http://schemas.openxmlformats.org/officeDocument/2006/relationships/image" Target="../media/image15.png"/><Relationship Id="rId23" Type="http://schemas.openxmlformats.org/officeDocument/2006/relationships/image" Target="../media/image36.png"/><Relationship Id="rId10" Type="http://schemas.openxmlformats.org/officeDocument/2006/relationships/image" Target="../media/image33.png"/><Relationship Id="rId19" Type="http://schemas.openxmlformats.org/officeDocument/2006/relationships/image" Target="../media/image3.png"/><Relationship Id="rId4" Type="http://schemas.openxmlformats.org/officeDocument/2006/relationships/image" Target="../media/image22.tiff"/><Relationship Id="rId9" Type="http://schemas.openxmlformats.org/officeDocument/2006/relationships/image" Target="../media/image13.tiff"/><Relationship Id="rId14" Type="http://schemas.openxmlformats.org/officeDocument/2006/relationships/image" Target="../media/image14.tiff"/><Relationship Id="rId22"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oleObject" Target="../embeddings/oleObject1.bin"/><Relationship Id="rId18" Type="http://schemas.openxmlformats.org/officeDocument/2006/relationships/audio" Target="../media/audio1.wav"/><Relationship Id="rId3" Type="http://schemas.openxmlformats.org/officeDocument/2006/relationships/notesSlide" Target="../notesSlides/notesSlide8.xml"/><Relationship Id="rId7" Type="http://schemas.openxmlformats.org/officeDocument/2006/relationships/image" Target="../media/image9.png"/><Relationship Id="rId12" Type="http://schemas.openxmlformats.org/officeDocument/2006/relationships/image" Target="../media/image13.tiff"/><Relationship Id="rId17" Type="http://schemas.openxmlformats.org/officeDocument/2006/relationships/image" Target="../media/image16.tiff"/><Relationship Id="rId2" Type="http://schemas.openxmlformats.org/officeDocument/2006/relationships/slideLayout" Target="../slideLayouts/slideLayout2.xml"/><Relationship Id="rId16" Type="http://schemas.openxmlformats.org/officeDocument/2006/relationships/image" Target="../media/image15.png"/><Relationship Id="rId1" Type="http://schemas.openxmlformats.org/officeDocument/2006/relationships/vmlDrawing" Target="../drawings/vmlDrawing1.vml"/><Relationship Id="rId6" Type="http://schemas.openxmlformats.org/officeDocument/2006/relationships/image" Target="../media/image8.gif"/><Relationship Id="rId11" Type="http://schemas.openxmlformats.org/officeDocument/2006/relationships/image" Target="../media/image12.tiff"/><Relationship Id="rId5" Type="http://schemas.openxmlformats.org/officeDocument/2006/relationships/image" Target="../media/image7.png"/><Relationship Id="rId15" Type="http://schemas.openxmlformats.org/officeDocument/2006/relationships/image" Target="../media/image14.tiff"/><Relationship Id="rId10" Type="http://schemas.openxmlformats.org/officeDocument/2006/relationships/image" Target="../media/image11.png"/><Relationship Id="rId19"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10.tiff"/><Relationship Id="rId14" Type="http://schemas.openxmlformats.org/officeDocument/2006/relationships/image" Target="../media/image6.wmf"/></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oleObject" Target="../embeddings/oleObject2.bin"/><Relationship Id="rId18" Type="http://schemas.openxmlformats.org/officeDocument/2006/relationships/image" Target="../media/image17.png"/><Relationship Id="rId3" Type="http://schemas.openxmlformats.org/officeDocument/2006/relationships/notesSlide" Target="../notesSlides/notesSlide9.xml"/><Relationship Id="rId7" Type="http://schemas.openxmlformats.org/officeDocument/2006/relationships/image" Target="../media/image9.png"/><Relationship Id="rId12" Type="http://schemas.openxmlformats.org/officeDocument/2006/relationships/image" Target="../media/image13.tiff"/><Relationship Id="rId17" Type="http://schemas.openxmlformats.org/officeDocument/2006/relationships/image" Target="../media/image16.tiff"/><Relationship Id="rId2" Type="http://schemas.openxmlformats.org/officeDocument/2006/relationships/slideLayout" Target="../slideLayouts/slideLayout2.xml"/><Relationship Id="rId16" Type="http://schemas.openxmlformats.org/officeDocument/2006/relationships/image" Target="../media/image15.png"/><Relationship Id="rId1" Type="http://schemas.openxmlformats.org/officeDocument/2006/relationships/vmlDrawing" Target="../drawings/vmlDrawing2.vml"/><Relationship Id="rId6" Type="http://schemas.openxmlformats.org/officeDocument/2006/relationships/image" Target="../media/image8.gif"/><Relationship Id="rId11" Type="http://schemas.openxmlformats.org/officeDocument/2006/relationships/image" Target="../media/image12.tiff"/><Relationship Id="rId5" Type="http://schemas.openxmlformats.org/officeDocument/2006/relationships/image" Target="../media/image7.png"/><Relationship Id="rId15" Type="http://schemas.openxmlformats.org/officeDocument/2006/relationships/image" Target="../media/image14.tiff"/><Relationship Id="rId10" Type="http://schemas.openxmlformats.org/officeDocument/2006/relationships/image" Target="../media/image11.png"/><Relationship Id="rId19" Type="http://schemas.openxmlformats.org/officeDocument/2006/relationships/audio" Target="../media/audio2.wav"/><Relationship Id="rId4" Type="http://schemas.openxmlformats.org/officeDocument/2006/relationships/image" Target="../media/image3.png"/><Relationship Id="rId9" Type="http://schemas.openxmlformats.org/officeDocument/2006/relationships/image" Target="../media/image10.tiff"/><Relationship Id="rId14" Type="http://schemas.openxmlformats.org/officeDocument/2006/relationships/image" Target="../media/image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grpSp>
        <p:nvGrpSpPr>
          <p:cNvPr id="334" name="Google Shape;334;p11"/>
          <p:cNvGrpSpPr/>
          <p:nvPr/>
        </p:nvGrpSpPr>
        <p:grpSpPr>
          <a:xfrm>
            <a:off x="-56445" y="0"/>
            <a:ext cx="12192000" cy="6858000"/>
            <a:chOff x="-56445" y="0"/>
            <a:chExt cx="12192000" cy="6858000"/>
          </a:xfrm>
        </p:grpSpPr>
        <p:grpSp>
          <p:nvGrpSpPr>
            <p:cNvPr id="335" name="Google Shape;335;p11"/>
            <p:cNvGrpSpPr/>
            <p:nvPr/>
          </p:nvGrpSpPr>
          <p:grpSpPr>
            <a:xfrm>
              <a:off x="-56445" y="0"/>
              <a:ext cx="12192000" cy="6858000"/>
              <a:chOff x="0" y="0"/>
              <a:chExt cx="12192000" cy="6858000"/>
            </a:xfrm>
          </p:grpSpPr>
          <p:sp>
            <p:nvSpPr>
              <p:cNvPr id="336" name="Google Shape;336;p11"/>
              <p:cNvSpPr/>
              <p:nvPr/>
            </p:nvSpPr>
            <p:spPr>
              <a:xfrm rot="5400000">
                <a:off x="4992512" y="-341488"/>
                <a:ext cx="6857998" cy="7540978"/>
              </a:xfrm>
              <a:prstGeom prst="triangle">
                <a:avLst>
                  <a:gd name="adj" fmla="val 0"/>
                </a:avLst>
              </a:prstGeom>
              <a:solidFill>
                <a:srgbClr val="FBF0D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37" name="Google Shape;337;p11"/>
              <p:cNvSpPr/>
              <p:nvPr/>
            </p:nvSpPr>
            <p:spPr>
              <a:xfrm>
                <a:off x="0" y="0"/>
                <a:ext cx="4651022" cy="6858000"/>
              </a:xfrm>
              <a:prstGeom prst="rect">
                <a:avLst/>
              </a:prstGeom>
              <a:solidFill>
                <a:srgbClr val="FBF0D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338" name="Google Shape;338;p11"/>
            <p:cNvSpPr/>
            <p:nvPr/>
          </p:nvSpPr>
          <p:spPr>
            <a:xfrm rot="5400000">
              <a:off x="4636029" y="-341488"/>
              <a:ext cx="6857998" cy="7540978"/>
            </a:xfrm>
            <a:prstGeom prst="triangle">
              <a:avLst>
                <a:gd name="adj" fmla="val 0"/>
              </a:avLst>
            </a:prstGeom>
            <a:solidFill>
              <a:srgbClr val="DAA52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39" name="Google Shape;339;p11"/>
            <p:cNvSpPr/>
            <p:nvPr/>
          </p:nvSpPr>
          <p:spPr>
            <a:xfrm>
              <a:off x="-56445" y="0"/>
              <a:ext cx="4350984" cy="6858000"/>
            </a:xfrm>
            <a:prstGeom prst="rect">
              <a:avLst/>
            </a:prstGeom>
            <a:solidFill>
              <a:srgbClr val="DAA52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340" name="Google Shape;340;p11"/>
          <p:cNvSpPr txBox="1">
            <a:spLocks noGrp="1"/>
          </p:cNvSpPr>
          <p:nvPr>
            <p:ph type="ctrTitle"/>
          </p:nvPr>
        </p:nvSpPr>
        <p:spPr>
          <a:xfrm>
            <a:off x="172596" y="1953953"/>
            <a:ext cx="9144000" cy="894779"/>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FFFFFF"/>
              </a:buClr>
              <a:buSzPts val="4000"/>
              <a:buFont typeface="Century Gothic"/>
              <a:buNone/>
            </a:pPr>
            <a:r>
              <a:rPr lang="en-GB" sz="4000" b="1">
                <a:solidFill>
                  <a:srgbClr val="FFFFFF"/>
                </a:solidFill>
                <a:latin typeface="Century Gothic"/>
                <a:ea typeface="Century Gothic"/>
                <a:cs typeface="Century Gothic"/>
                <a:sym typeface="Century Gothic"/>
              </a:rPr>
              <a:t>Grammar</a:t>
            </a:r>
            <a:endParaRPr/>
          </a:p>
        </p:txBody>
      </p:sp>
      <p:sp>
        <p:nvSpPr>
          <p:cNvPr id="341" name="Google Shape;341;p11"/>
          <p:cNvSpPr txBox="1">
            <a:spLocks noGrp="1"/>
          </p:cNvSpPr>
          <p:nvPr>
            <p:ph type="subTitle" idx="1"/>
          </p:nvPr>
        </p:nvSpPr>
        <p:spPr>
          <a:xfrm>
            <a:off x="172596" y="2848732"/>
            <a:ext cx="9144000" cy="1655762"/>
          </a:xfrm>
          <a:prstGeom prst="rect">
            <a:avLst/>
          </a:prstGeom>
          <a:noFill/>
          <a:ln>
            <a:noFill/>
          </a:ln>
        </p:spPr>
        <p:txBody>
          <a:bodyPr spcFirstLastPara="1" wrap="square" lIns="91425" tIns="45700" rIns="91425" bIns="45700" anchor="t" anchorCtr="0">
            <a:normAutofit/>
          </a:bodyPr>
          <a:lstStyle/>
          <a:p>
            <a:pPr marL="0" lvl="0" indent="0" algn="l">
              <a:lnSpc>
                <a:spcPct val="100000"/>
              </a:lnSpc>
              <a:spcBef>
                <a:spcPts val="0"/>
              </a:spcBef>
              <a:buClr>
                <a:srgbClr val="FFFFFF"/>
              </a:buClr>
              <a:buSzPts val="3200"/>
            </a:pPr>
            <a:r>
              <a:rPr lang="en-GB" sz="3200" dirty="0">
                <a:solidFill>
                  <a:srgbClr val="FFFFFF"/>
                </a:solidFill>
                <a:latin typeface="Century Gothic"/>
                <a:ea typeface="Century Gothic"/>
                <a:cs typeface="Century Gothic"/>
                <a:sym typeface="Century Gothic"/>
              </a:rPr>
              <a:t>Present tense weak verbs: 1st, 2nd, 3rd persons singular</a:t>
            </a:r>
          </a:p>
        </p:txBody>
      </p:sp>
      <p:pic>
        <p:nvPicPr>
          <p:cNvPr id="342" name="Google Shape;342;p11" descr="NCELP logo"/>
          <p:cNvPicPr preferRelativeResize="0"/>
          <p:nvPr/>
        </p:nvPicPr>
        <p:blipFill rotWithShape="1">
          <a:blip r:embed="rId3">
            <a:alphaModFix/>
          </a:blip>
          <a:srcRect/>
          <a:stretch/>
        </p:blipFill>
        <p:spPr>
          <a:xfrm>
            <a:off x="8945561" y="6458444"/>
            <a:ext cx="3077513" cy="288077"/>
          </a:xfrm>
          <a:prstGeom prst="rect">
            <a:avLst/>
          </a:prstGeom>
          <a:noFill/>
          <a:ln>
            <a:noFill/>
          </a:ln>
        </p:spPr>
      </p:pic>
      <p:sp>
        <p:nvSpPr>
          <p:cNvPr id="343" name="Google Shape;343;p11"/>
          <p:cNvSpPr txBox="1"/>
          <p:nvPr/>
        </p:nvSpPr>
        <p:spPr>
          <a:xfrm>
            <a:off x="138532" y="4946214"/>
            <a:ext cx="5784900" cy="9990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Y7 German</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FFFFFF"/>
              </a:buClr>
              <a:buSzPts val="2000"/>
              <a:buFont typeface="Century Gothic"/>
              <a:buNone/>
              <a:tabLst/>
              <a:defRPr/>
            </a:pPr>
            <a:r>
              <a:rPr kumimoji="0" lang="en-GB"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Term </a:t>
            </a:r>
            <a:r>
              <a:rPr kumimoji="0" lang="en-GB" sz="2000" b="0" i="0" u="none" strike="noStrike" kern="0" cap="none" spc="0" normalizeH="0" baseline="0" noProof="0" dirty="0" smtClean="0">
                <a:ln>
                  <a:noFill/>
                </a:ln>
                <a:solidFill>
                  <a:srgbClr val="FFFFFF"/>
                </a:solidFill>
                <a:effectLst/>
                <a:uLnTx/>
                <a:uFillTx/>
                <a:latin typeface="Century Gothic"/>
                <a:ea typeface="Century Gothic"/>
                <a:cs typeface="Century Gothic"/>
                <a:sym typeface="Century Gothic"/>
              </a:rPr>
              <a:t>1.2 </a:t>
            </a:r>
            <a:r>
              <a:rPr kumimoji="0" lang="en-GB"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Week </a:t>
            </a:r>
            <a:r>
              <a:rPr kumimoji="0" lang="en-GB" sz="2000" b="0" i="0" u="none" strike="noStrike" kern="0" cap="none" spc="0" normalizeH="0" baseline="0" noProof="0" dirty="0" smtClean="0">
                <a:ln>
                  <a:noFill/>
                </a:ln>
                <a:solidFill>
                  <a:srgbClr val="FFFFFF"/>
                </a:solidFill>
                <a:effectLst/>
                <a:uLnTx/>
                <a:uFillTx/>
                <a:latin typeface="Century Gothic"/>
                <a:ea typeface="Century Gothic"/>
                <a:cs typeface="Century Gothic"/>
                <a:sym typeface="Century Gothic"/>
              </a:rPr>
              <a:t>4 </a:t>
            </a:r>
            <a:r>
              <a:rPr kumimoji="0" lang="en-GB"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Lesson </a:t>
            </a:r>
            <a:r>
              <a:rPr kumimoji="0" lang="en-GB" sz="2000" b="0" i="0" u="none" strike="noStrike" kern="0" cap="none" spc="0" normalizeH="0" baseline="0" noProof="0" dirty="0" smtClean="0">
                <a:ln>
                  <a:noFill/>
                </a:ln>
                <a:solidFill>
                  <a:srgbClr val="FFFFFF"/>
                </a:solidFill>
                <a:effectLst/>
                <a:uLnTx/>
                <a:uFillTx/>
                <a:latin typeface="Century Gothic"/>
                <a:ea typeface="Century Gothic"/>
                <a:cs typeface="Century Gothic"/>
                <a:sym typeface="Century Gothic"/>
              </a:rPr>
              <a:t>21</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44" name="Google Shape;344;p11"/>
          <p:cNvSpPr txBox="1"/>
          <p:nvPr/>
        </p:nvSpPr>
        <p:spPr>
          <a:xfrm>
            <a:off x="138495" y="5801705"/>
            <a:ext cx="5784900" cy="5943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1400"/>
              <a:buFont typeface="Century Gothic"/>
              <a:buNone/>
              <a:tabLst/>
              <a:defRPr/>
            </a:pPr>
            <a:r>
              <a:rPr lang="en-GB" sz="1400" kern="0" dirty="0" smtClean="0">
                <a:solidFill>
                  <a:srgbClr val="FFFFFF"/>
                </a:solidFill>
                <a:latin typeface="Century Gothic"/>
                <a:ea typeface="Century Gothic"/>
                <a:cs typeface="Century Gothic"/>
                <a:sym typeface="Century Gothic"/>
              </a:rPr>
              <a:t>Natalie Finlayson / Rachel Hawkes</a:t>
            </a:r>
            <a:r>
              <a:rPr kumimoji="0" lang="en-GB" sz="1600" b="0" i="0" u="none" strike="noStrike" kern="0" cap="none" spc="0" normalizeH="0" baseline="0" noProof="0" dirty="0" smtClean="0">
                <a:ln>
                  <a:noFill/>
                </a:ln>
                <a:solidFill>
                  <a:srgbClr val="FFFFFF"/>
                </a:solidFill>
                <a:effectLst/>
                <a:uLnTx/>
                <a:uFillTx/>
                <a:latin typeface="Century Gothic"/>
                <a:ea typeface="Century Gothic"/>
                <a:cs typeface="Century Gothic"/>
                <a:sym typeface="Century Gothic"/>
              </a:rPr>
              <a:t/>
            </a:r>
            <a:br>
              <a:rPr kumimoji="0" lang="en-GB" sz="1600" b="0" i="0" u="none" strike="noStrike" kern="0" cap="none" spc="0" normalizeH="0" baseline="0" noProof="0" dirty="0" smtClean="0">
                <a:ln>
                  <a:noFill/>
                </a:ln>
                <a:solidFill>
                  <a:srgbClr val="FFFFFF"/>
                </a:solidFill>
                <a:effectLst/>
                <a:uLnTx/>
                <a:uFillTx/>
                <a:latin typeface="Century Gothic"/>
                <a:ea typeface="Century Gothic"/>
                <a:cs typeface="Century Gothic"/>
                <a:sym typeface="Century Gothic"/>
              </a:rPr>
            </a:br>
            <a:endParaRPr kumimoji="0" sz="1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345" name="Google Shape;345;p11"/>
          <p:cNvSpPr txBox="1"/>
          <p:nvPr/>
        </p:nvSpPr>
        <p:spPr>
          <a:xfrm>
            <a:off x="138495" y="6152230"/>
            <a:ext cx="5784900" cy="5943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1400"/>
              <a:buFont typeface="Century Gothic"/>
              <a:buNone/>
              <a:tabLst/>
              <a:defRPr/>
            </a:pPr>
            <a:r>
              <a:rPr lang="en-GB" sz="1400" kern="0" dirty="0" smtClean="0">
                <a:solidFill>
                  <a:srgbClr val="FFFFFF"/>
                </a:solidFill>
                <a:latin typeface="Century Gothic"/>
                <a:ea typeface="Century Gothic"/>
                <a:cs typeface="Century Gothic"/>
                <a:sym typeface="Century Gothic"/>
              </a:rPr>
              <a:t>25/11/19</a:t>
            </a:r>
            <a:r>
              <a:rPr kumimoji="0" lang="en-GB" sz="1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r>
            <a:br>
              <a:rPr kumimoji="0" lang="en-GB" sz="1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br>
            <a:endParaRPr kumimoji="0" sz="1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4839874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694218" cy="707849"/>
          </a:xfrm>
        </p:spPr>
        <p:txBody>
          <a:bodyPr>
            <a:normAutofit/>
          </a:bodyPr>
          <a:lstStyle/>
          <a:p>
            <a:r>
              <a:rPr lang="en-GB" sz="3600" b="1" dirty="0">
                <a:solidFill>
                  <a:schemeClr val="bg1"/>
                </a:solidFill>
              </a:rPr>
              <a:t>A</a:t>
            </a:r>
            <a:r>
              <a:rPr lang="en-GB" sz="3600" b="1" dirty="0" smtClean="0">
                <a:solidFill>
                  <a:schemeClr val="bg1"/>
                </a:solidFill>
              </a:rPr>
              <a:t>m </a:t>
            </a:r>
            <a:r>
              <a:rPr lang="en-GB" sz="3600" b="1" dirty="0" err="1" smtClean="0">
                <a:solidFill>
                  <a:schemeClr val="bg1"/>
                </a:solidFill>
              </a:rPr>
              <a:t>Telefon</a:t>
            </a:r>
            <a:endParaRPr lang="en-GB" sz="3600" b="1" dirty="0">
              <a:solidFill>
                <a:schemeClr val="bg1"/>
              </a:solidFill>
            </a:endParaRPr>
          </a:p>
        </p:txBody>
      </p:sp>
      <p:sp>
        <p:nvSpPr>
          <p:cNvPr id="12" name="TextBox 11"/>
          <p:cNvSpPr txBox="1"/>
          <p:nvPr/>
        </p:nvSpPr>
        <p:spPr>
          <a:xfrm>
            <a:off x="180108" y="1413164"/>
            <a:ext cx="11777217" cy="430887"/>
          </a:xfrm>
          <a:prstGeom prst="rect">
            <a:avLst/>
          </a:prstGeom>
          <a:noFill/>
        </p:spPr>
        <p:txBody>
          <a:bodyPr wrap="square" rtlCol="0">
            <a:spAutoFit/>
          </a:bodyPr>
          <a:lstStyle/>
          <a:p>
            <a:r>
              <a:rPr lang="en-GB" sz="2200" dirty="0" smtClean="0">
                <a:solidFill>
                  <a:schemeClr val="accent1">
                    <a:lumMod val="50000"/>
                  </a:schemeClr>
                </a:solidFill>
              </a:rPr>
              <a:t>Mia hat </a:t>
            </a:r>
            <a:r>
              <a:rPr lang="en-GB" sz="2200" dirty="0" err="1" smtClean="0">
                <a:solidFill>
                  <a:schemeClr val="accent1">
                    <a:lumMod val="50000"/>
                  </a:schemeClr>
                </a:solidFill>
              </a:rPr>
              <a:t>Fragen</a:t>
            </a:r>
            <a:r>
              <a:rPr lang="en-GB" sz="2200" dirty="0" smtClean="0">
                <a:solidFill>
                  <a:schemeClr val="accent1">
                    <a:lumMod val="50000"/>
                  </a:schemeClr>
                </a:solidFill>
              </a:rPr>
              <a:t>. </a:t>
            </a:r>
            <a:r>
              <a:rPr lang="en-GB" sz="2200" dirty="0" err="1" smtClean="0">
                <a:solidFill>
                  <a:schemeClr val="accent1">
                    <a:lumMod val="50000"/>
                  </a:schemeClr>
                </a:solidFill>
              </a:rPr>
              <a:t>Wer</a:t>
            </a:r>
            <a:r>
              <a:rPr lang="en-GB" sz="2200" dirty="0" smtClean="0">
                <a:solidFill>
                  <a:schemeClr val="accent1">
                    <a:lumMod val="50000"/>
                  </a:schemeClr>
                </a:solidFill>
              </a:rPr>
              <a:t> </a:t>
            </a:r>
            <a:r>
              <a:rPr lang="en-GB" sz="2200" dirty="0" err="1" smtClean="0">
                <a:solidFill>
                  <a:schemeClr val="accent1">
                    <a:lumMod val="50000"/>
                  </a:schemeClr>
                </a:solidFill>
              </a:rPr>
              <a:t>macht</a:t>
            </a:r>
            <a:r>
              <a:rPr lang="en-GB" sz="2200" dirty="0" smtClean="0">
                <a:solidFill>
                  <a:schemeClr val="accent1">
                    <a:lumMod val="50000"/>
                  </a:schemeClr>
                </a:solidFill>
              </a:rPr>
              <a:t> was? </a:t>
            </a:r>
            <a:r>
              <a:rPr lang="en-GB" sz="2200" dirty="0" err="1" smtClean="0">
                <a:solidFill>
                  <a:schemeClr val="accent1">
                    <a:lumMod val="50000"/>
                  </a:schemeClr>
                </a:solidFill>
              </a:rPr>
              <a:t>Schreib</a:t>
            </a:r>
            <a:r>
              <a:rPr lang="en-GB" sz="2200" dirty="0" smtClean="0">
                <a:solidFill>
                  <a:schemeClr val="accent1">
                    <a:lumMod val="50000"/>
                  </a:schemeClr>
                </a:solidFill>
              </a:rPr>
              <a:t> </a:t>
            </a:r>
            <a:r>
              <a:rPr lang="en-GB" sz="2200" b="1" dirty="0" err="1" smtClean="0">
                <a:solidFill>
                  <a:schemeClr val="accent1">
                    <a:lumMod val="50000"/>
                  </a:schemeClr>
                </a:solidFill>
              </a:rPr>
              <a:t>Opa</a:t>
            </a:r>
            <a:r>
              <a:rPr lang="en-GB" sz="2200" dirty="0" smtClean="0">
                <a:solidFill>
                  <a:schemeClr val="accent1">
                    <a:lumMod val="50000"/>
                  </a:schemeClr>
                </a:solidFill>
              </a:rPr>
              <a:t> </a:t>
            </a:r>
            <a:r>
              <a:rPr lang="en-GB" sz="2200" dirty="0" err="1" smtClean="0">
                <a:solidFill>
                  <a:schemeClr val="accent1">
                    <a:lumMod val="50000"/>
                  </a:schemeClr>
                </a:solidFill>
              </a:rPr>
              <a:t>oder</a:t>
            </a:r>
            <a:r>
              <a:rPr lang="en-GB" sz="2200" dirty="0" smtClean="0">
                <a:solidFill>
                  <a:schemeClr val="accent1">
                    <a:lumMod val="50000"/>
                  </a:schemeClr>
                </a:solidFill>
              </a:rPr>
              <a:t> </a:t>
            </a:r>
            <a:r>
              <a:rPr lang="en-GB" sz="2200" b="1" dirty="0" err="1" smtClean="0">
                <a:solidFill>
                  <a:schemeClr val="accent1">
                    <a:lumMod val="50000"/>
                  </a:schemeClr>
                </a:solidFill>
              </a:rPr>
              <a:t>Oma</a:t>
            </a:r>
            <a:r>
              <a:rPr lang="en-GB" sz="2200" b="1" dirty="0" smtClean="0">
                <a:solidFill>
                  <a:schemeClr val="accent1">
                    <a:lumMod val="50000"/>
                  </a:schemeClr>
                </a:solidFill>
              </a:rPr>
              <a:t>.</a:t>
            </a:r>
            <a:endParaRPr lang="en-GB" sz="2200" dirty="0">
              <a:solidFill>
                <a:schemeClr val="accent1">
                  <a:lumMod val="50000"/>
                </a:schemeClr>
              </a:solidFill>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897247" y="2864249"/>
            <a:ext cx="2117401" cy="3071805"/>
          </a:xfrm>
          <a:prstGeom prst="rect">
            <a:avLst/>
          </a:prstGeom>
        </p:spPr>
      </p:pic>
      <p:pic>
        <p:nvPicPr>
          <p:cNvPr id="15" name="Picture 14" descr="A picture containing doll, toy&#10;&#10;Description automatically generated">
            <a:extLst>
              <a:ext uri="{FF2B5EF4-FFF2-40B4-BE49-F238E27FC236}">
                <a16:creationId xmlns:a16="http://schemas.microsoft.com/office/drawing/2014/main" id="{3367D99D-98E1-4AFB-9176-1B5C025CB67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088"/>
          <a:stretch/>
        </p:blipFill>
        <p:spPr>
          <a:xfrm>
            <a:off x="180108" y="2704760"/>
            <a:ext cx="1547787" cy="3484113"/>
          </a:xfrm>
          <a:prstGeom prst="rect">
            <a:avLst/>
          </a:prstGeom>
        </p:spPr>
      </p:pic>
      <p:grpSp>
        <p:nvGrpSpPr>
          <p:cNvPr id="39" name="Group 38"/>
          <p:cNvGrpSpPr/>
          <p:nvPr/>
        </p:nvGrpSpPr>
        <p:grpSpPr>
          <a:xfrm>
            <a:off x="1530021" y="2182605"/>
            <a:ext cx="8328394" cy="3781808"/>
            <a:chOff x="1227259" y="2375107"/>
            <a:chExt cx="8669988" cy="3781808"/>
          </a:xfrm>
        </p:grpSpPr>
        <p:sp>
          <p:nvSpPr>
            <p:cNvPr id="22" name="Right Triangle 21"/>
            <p:cNvSpPr/>
            <p:nvPr/>
          </p:nvSpPr>
          <p:spPr>
            <a:xfrm>
              <a:off x="9396611" y="3305175"/>
              <a:ext cx="500636" cy="457200"/>
            </a:xfrm>
            <a:prstGeom prst="r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ight Triangle 23"/>
            <p:cNvSpPr/>
            <p:nvPr/>
          </p:nvSpPr>
          <p:spPr>
            <a:xfrm rot="10800000">
              <a:off x="1227259" y="4657227"/>
              <a:ext cx="500636" cy="457200"/>
            </a:xfrm>
            <a:prstGeom prst="r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4" name="Group 33"/>
            <p:cNvGrpSpPr/>
            <p:nvPr/>
          </p:nvGrpSpPr>
          <p:grpSpPr>
            <a:xfrm>
              <a:off x="1727895" y="2375107"/>
              <a:ext cx="7668716" cy="3781808"/>
              <a:chOff x="1727895" y="2375107"/>
              <a:chExt cx="7668716" cy="3781808"/>
            </a:xfrm>
          </p:grpSpPr>
          <p:sp>
            <p:nvSpPr>
              <p:cNvPr id="21" name="Rounded Rectangle 20"/>
              <p:cNvSpPr/>
              <p:nvPr/>
            </p:nvSpPr>
            <p:spPr>
              <a:xfrm>
                <a:off x="1727895" y="2375107"/>
                <a:ext cx="7668716" cy="3781808"/>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3" name="Group 32"/>
              <p:cNvGrpSpPr/>
              <p:nvPr/>
            </p:nvGrpSpPr>
            <p:grpSpPr>
              <a:xfrm>
                <a:off x="1727895" y="3317775"/>
                <a:ext cx="7668716" cy="1784052"/>
                <a:chOff x="1727895" y="3237503"/>
                <a:chExt cx="7668716" cy="1784052"/>
              </a:xfrm>
            </p:grpSpPr>
            <p:cxnSp>
              <p:nvCxnSpPr>
                <p:cNvPr id="25" name="Straight Connector 24"/>
                <p:cNvCxnSpPr/>
                <p:nvPr/>
              </p:nvCxnSpPr>
              <p:spPr>
                <a:xfrm>
                  <a:off x="9396611" y="3237503"/>
                  <a:ext cx="0" cy="43560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31" name="Straight Connector 30"/>
                <p:cNvCxnSpPr/>
                <p:nvPr/>
              </p:nvCxnSpPr>
              <p:spPr>
                <a:xfrm>
                  <a:off x="1727895" y="4585955"/>
                  <a:ext cx="0" cy="43560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grpSp>
        </p:grpSp>
      </p:grpSp>
      <p:pic>
        <p:nvPicPr>
          <p:cNvPr id="52" name="Picture 51">
            <a:extLst>
              <a:ext uri="{FF2B5EF4-FFF2-40B4-BE49-F238E27FC236}">
                <a16:creationId xmlns:a16="http://schemas.microsoft.com/office/drawing/2014/main" id="{E2F89B03-DA13-484D-94BC-D994DA461F4F}"/>
              </a:ext>
            </a:extLst>
          </p:cNvPr>
          <p:cNvPicPr>
            <a:picLocks noChangeAspect="1"/>
          </p:cNvPicPr>
          <p:nvPr/>
        </p:nvPicPr>
        <p:blipFill>
          <a:blip r:embed="rId6"/>
          <a:stretch>
            <a:fillRect/>
          </a:stretch>
        </p:blipFill>
        <p:spPr>
          <a:xfrm>
            <a:off x="5577569" y="4234199"/>
            <a:ext cx="1270349" cy="914651"/>
          </a:xfrm>
          <a:prstGeom prst="rect">
            <a:avLst/>
          </a:prstGeom>
        </p:spPr>
      </p:pic>
      <p:grpSp>
        <p:nvGrpSpPr>
          <p:cNvPr id="51" name="Group 50"/>
          <p:cNvGrpSpPr/>
          <p:nvPr/>
        </p:nvGrpSpPr>
        <p:grpSpPr>
          <a:xfrm>
            <a:off x="2795597" y="3490067"/>
            <a:ext cx="6138734" cy="371240"/>
            <a:chOff x="2805648" y="3357997"/>
            <a:chExt cx="6138734" cy="371240"/>
          </a:xfrm>
        </p:grpSpPr>
        <p:sp>
          <p:nvSpPr>
            <p:cNvPr id="50" name="TextBox 49"/>
            <p:cNvSpPr txBox="1"/>
            <p:nvPr/>
          </p:nvSpPr>
          <p:spPr>
            <a:xfrm>
              <a:off x="2805648" y="3359905"/>
              <a:ext cx="656009" cy="369332"/>
            </a:xfrm>
            <a:prstGeom prst="rect">
              <a:avLst/>
            </a:prstGeom>
            <a:noFill/>
            <a:ln>
              <a:solidFill>
                <a:srgbClr val="1F4E79"/>
              </a:solidFill>
            </a:ln>
          </p:spPr>
          <p:txBody>
            <a:bodyPr wrap="square" rtlCol="0">
              <a:spAutoFit/>
            </a:bodyPr>
            <a:lstStyle/>
            <a:p>
              <a:endParaRPr lang="en-GB" dirty="0"/>
            </a:p>
          </p:txBody>
        </p:sp>
        <p:sp>
          <p:nvSpPr>
            <p:cNvPr id="58" name="TextBox 57"/>
            <p:cNvSpPr txBox="1"/>
            <p:nvPr/>
          </p:nvSpPr>
          <p:spPr>
            <a:xfrm>
              <a:off x="4660428" y="3359239"/>
              <a:ext cx="625255" cy="369332"/>
            </a:xfrm>
            <a:prstGeom prst="rect">
              <a:avLst/>
            </a:prstGeom>
            <a:noFill/>
            <a:ln>
              <a:solidFill>
                <a:srgbClr val="1F4E79"/>
              </a:solidFill>
            </a:ln>
          </p:spPr>
          <p:txBody>
            <a:bodyPr wrap="square" rtlCol="0">
              <a:spAutoFit/>
            </a:bodyPr>
            <a:lstStyle/>
            <a:p>
              <a:endParaRPr lang="en-GB" dirty="0"/>
            </a:p>
          </p:txBody>
        </p:sp>
        <p:sp>
          <p:nvSpPr>
            <p:cNvPr id="59" name="TextBox 58"/>
            <p:cNvSpPr txBox="1"/>
            <p:nvPr/>
          </p:nvSpPr>
          <p:spPr>
            <a:xfrm>
              <a:off x="6484455" y="3357997"/>
              <a:ext cx="630618" cy="369332"/>
            </a:xfrm>
            <a:prstGeom prst="rect">
              <a:avLst/>
            </a:prstGeom>
            <a:noFill/>
            <a:ln>
              <a:solidFill>
                <a:srgbClr val="1F4E79"/>
              </a:solidFill>
            </a:ln>
          </p:spPr>
          <p:txBody>
            <a:bodyPr wrap="square" rtlCol="0">
              <a:spAutoFit/>
            </a:bodyPr>
            <a:lstStyle/>
            <a:p>
              <a:endParaRPr lang="en-GB" dirty="0"/>
            </a:p>
          </p:txBody>
        </p:sp>
        <p:sp>
          <p:nvSpPr>
            <p:cNvPr id="60" name="TextBox 59"/>
            <p:cNvSpPr txBox="1"/>
            <p:nvPr/>
          </p:nvSpPr>
          <p:spPr>
            <a:xfrm>
              <a:off x="8319854" y="3357997"/>
              <a:ext cx="624528" cy="369332"/>
            </a:xfrm>
            <a:prstGeom prst="rect">
              <a:avLst/>
            </a:prstGeom>
            <a:noFill/>
            <a:ln>
              <a:solidFill>
                <a:srgbClr val="1F4E79"/>
              </a:solidFill>
            </a:ln>
          </p:spPr>
          <p:txBody>
            <a:bodyPr wrap="square" rtlCol="0">
              <a:spAutoFit/>
            </a:bodyPr>
            <a:lstStyle/>
            <a:p>
              <a:endParaRPr lang="en-GB" dirty="0"/>
            </a:p>
          </p:txBody>
        </p:sp>
      </p:grpSp>
      <p:grpSp>
        <p:nvGrpSpPr>
          <p:cNvPr id="62" name="Group 61"/>
          <p:cNvGrpSpPr/>
          <p:nvPr/>
        </p:nvGrpSpPr>
        <p:grpSpPr>
          <a:xfrm>
            <a:off x="2795597" y="5397183"/>
            <a:ext cx="6138734" cy="371240"/>
            <a:chOff x="2805648" y="3357997"/>
            <a:chExt cx="6138734" cy="371240"/>
          </a:xfrm>
        </p:grpSpPr>
        <p:sp>
          <p:nvSpPr>
            <p:cNvPr id="63" name="TextBox 62"/>
            <p:cNvSpPr txBox="1"/>
            <p:nvPr/>
          </p:nvSpPr>
          <p:spPr>
            <a:xfrm>
              <a:off x="2805648" y="3359905"/>
              <a:ext cx="656010" cy="369332"/>
            </a:xfrm>
            <a:prstGeom prst="rect">
              <a:avLst/>
            </a:prstGeom>
            <a:noFill/>
            <a:ln>
              <a:solidFill>
                <a:srgbClr val="1F4E79"/>
              </a:solidFill>
            </a:ln>
          </p:spPr>
          <p:txBody>
            <a:bodyPr wrap="square" rtlCol="0">
              <a:spAutoFit/>
            </a:bodyPr>
            <a:lstStyle/>
            <a:p>
              <a:endParaRPr lang="en-GB" dirty="0"/>
            </a:p>
          </p:txBody>
        </p:sp>
        <p:sp>
          <p:nvSpPr>
            <p:cNvPr id="64" name="TextBox 63"/>
            <p:cNvSpPr txBox="1"/>
            <p:nvPr/>
          </p:nvSpPr>
          <p:spPr>
            <a:xfrm>
              <a:off x="4660428" y="3359239"/>
              <a:ext cx="625255" cy="369332"/>
            </a:xfrm>
            <a:prstGeom prst="rect">
              <a:avLst/>
            </a:prstGeom>
            <a:noFill/>
            <a:ln>
              <a:solidFill>
                <a:srgbClr val="1F4E79"/>
              </a:solidFill>
            </a:ln>
          </p:spPr>
          <p:txBody>
            <a:bodyPr wrap="square" rtlCol="0">
              <a:spAutoFit/>
            </a:bodyPr>
            <a:lstStyle/>
            <a:p>
              <a:endParaRPr lang="en-GB" dirty="0"/>
            </a:p>
          </p:txBody>
        </p:sp>
        <p:sp>
          <p:nvSpPr>
            <p:cNvPr id="65" name="TextBox 64"/>
            <p:cNvSpPr txBox="1"/>
            <p:nvPr/>
          </p:nvSpPr>
          <p:spPr>
            <a:xfrm>
              <a:off x="6484453" y="3357997"/>
              <a:ext cx="630619" cy="369332"/>
            </a:xfrm>
            <a:prstGeom prst="rect">
              <a:avLst/>
            </a:prstGeom>
            <a:noFill/>
            <a:ln>
              <a:solidFill>
                <a:srgbClr val="1F4E79"/>
              </a:solidFill>
            </a:ln>
          </p:spPr>
          <p:txBody>
            <a:bodyPr wrap="square" rtlCol="0">
              <a:spAutoFit/>
            </a:bodyPr>
            <a:lstStyle/>
            <a:p>
              <a:endParaRPr lang="en-GB" dirty="0"/>
            </a:p>
          </p:txBody>
        </p:sp>
        <p:sp>
          <p:nvSpPr>
            <p:cNvPr id="66" name="TextBox 65"/>
            <p:cNvSpPr txBox="1"/>
            <p:nvPr/>
          </p:nvSpPr>
          <p:spPr>
            <a:xfrm>
              <a:off x="8319854" y="3357997"/>
              <a:ext cx="624528" cy="369332"/>
            </a:xfrm>
            <a:prstGeom prst="rect">
              <a:avLst/>
            </a:prstGeom>
            <a:noFill/>
            <a:ln>
              <a:solidFill>
                <a:srgbClr val="1F4E79"/>
              </a:solidFill>
            </a:ln>
          </p:spPr>
          <p:txBody>
            <a:bodyPr wrap="square" rtlCol="0">
              <a:spAutoFit/>
            </a:bodyPr>
            <a:lstStyle/>
            <a:p>
              <a:endParaRPr lang="en-GB" dirty="0"/>
            </a:p>
          </p:txBody>
        </p:sp>
      </p:grpSp>
      <p:pic>
        <p:nvPicPr>
          <p:cNvPr id="38" name="Picture 37" descr="book">
            <a:extLst>
              <a:ext uri="{FF2B5EF4-FFF2-40B4-BE49-F238E27FC236}">
                <a16:creationId xmlns:a16="http://schemas.microsoft.com/office/drawing/2014/main" id="{A1929581-FCA3-4751-8464-71FBC1AF9C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15361" y="2544405"/>
            <a:ext cx="817289" cy="762806"/>
          </a:xfrm>
          <a:prstGeom prst="rect">
            <a:avLst/>
          </a:prstGeom>
        </p:spPr>
      </p:pic>
      <p:pic>
        <p:nvPicPr>
          <p:cNvPr id="2" name="Picture 1"/>
          <p:cNvPicPr>
            <a:picLocks noChangeAspect="1"/>
          </p:cNvPicPr>
          <p:nvPr/>
        </p:nvPicPr>
        <p:blipFill>
          <a:blip r:embed="rId8"/>
          <a:stretch>
            <a:fillRect/>
          </a:stretch>
        </p:blipFill>
        <p:spPr>
          <a:xfrm>
            <a:off x="3984771" y="2422064"/>
            <a:ext cx="781681" cy="949785"/>
          </a:xfrm>
          <a:prstGeom prst="rect">
            <a:avLst/>
          </a:prstGeom>
        </p:spPr>
      </p:pic>
      <p:pic>
        <p:nvPicPr>
          <p:cNvPr id="41" name="Picture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360626">
            <a:off x="5636032" y="2482050"/>
            <a:ext cx="1188456" cy="594228"/>
          </a:xfrm>
          <a:prstGeom prst="rect">
            <a:avLst/>
          </a:prstGeom>
        </p:spPr>
      </p:pic>
      <p:grpSp>
        <p:nvGrpSpPr>
          <p:cNvPr id="49" name="Group 48">
            <a:extLst>
              <a:ext uri="{FF2B5EF4-FFF2-40B4-BE49-F238E27FC236}">
                <a16:creationId xmlns:a16="http://schemas.microsoft.com/office/drawing/2014/main" id="{A06CF729-5E9D-49CC-99C4-A2F52024B584}"/>
              </a:ext>
            </a:extLst>
          </p:cNvPr>
          <p:cNvGrpSpPr/>
          <p:nvPr/>
        </p:nvGrpSpPr>
        <p:grpSpPr>
          <a:xfrm>
            <a:off x="7477735" y="2501500"/>
            <a:ext cx="1012458" cy="705952"/>
            <a:chOff x="3107485" y="3377072"/>
            <a:chExt cx="3902525" cy="2161716"/>
          </a:xfrm>
        </p:grpSpPr>
        <p:pic>
          <p:nvPicPr>
            <p:cNvPr id="53" name="Picture 4" descr="Image result for friends clipart">
              <a:extLst>
                <a:ext uri="{FF2B5EF4-FFF2-40B4-BE49-F238E27FC236}">
                  <a16:creationId xmlns:a16="http://schemas.microsoft.com/office/drawing/2014/main" id="{652CC841-A827-4DAF-8DA0-6E31EF377C7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76700" y="4095750"/>
              <a:ext cx="2237991" cy="1443038"/>
            </a:xfrm>
            <a:prstGeom prst="rect">
              <a:avLst/>
            </a:prstGeom>
            <a:noFill/>
            <a:extLst>
              <a:ext uri="{909E8E84-426E-40DD-AFC4-6F175D3DCCD1}">
                <a14:hiddenFill xmlns:a14="http://schemas.microsoft.com/office/drawing/2010/main">
                  <a:solidFill>
                    <a:srgbClr val="FFFFFF"/>
                  </a:solidFill>
                </a14:hiddenFill>
              </a:ext>
            </a:extLst>
          </p:spPr>
        </p:pic>
        <p:sp>
          <p:nvSpPr>
            <p:cNvPr id="54" name="Speech Bubble: Oval 71">
              <a:extLst>
                <a:ext uri="{FF2B5EF4-FFF2-40B4-BE49-F238E27FC236}">
                  <a16:creationId xmlns:a16="http://schemas.microsoft.com/office/drawing/2014/main" id="{33FC3B72-DEA8-41C7-B1A9-292761501DC8}"/>
                </a:ext>
              </a:extLst>
            </p:cNvPr>
            <p:cNvSpPr/>
            <p:nvPr/>
          </p:nvSpPr>
          <p:spPr>
            <a:xfrm>
              <a:off x="5733276" y="3377072"/>
              <a:ext cx="1276734" cy="781051"/>
            </a:xfrm>
            <a:prstGeom prst="wedgeEllipseCallout">
              <a:avLst>
                <a:gd name="adj1" fmla="val -45508"/>
                <a:gd name="adj2" fmla="val 66848"/>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Speech Bubble: Oval 72">
              <a:extLst>
                <a:ext uri="{FF2B5EF4-FFF2-40B4-BE49-F238E27FC236}">
                  <a16:creationId xmlns:a16="http://schemas.microsoft.com/office/drawing/2014/main" id="{AD91FA55-6787-452B-802D-D584A2A6D1C8}"/>
                </a:ext>
              </a:extLst>
            </p:cNvPr>
            <p:cNvSpPr/>
            <p:nvPr/>
          </p:nvSpPr>
          <p:spPr>
            <a:xfrm flipH="1">
              <a:off x="3107485" y="3592442"/>
              <a:ext cx="1276734" cy="781051"/>
            </a:xfrm>
            <a:prstGeom prst="wedgeEllipseCallout">
              <a:avLst>
                <a:gd name="adj1" fmla="val -45508"/>
                <a:gd name="adj2" fmla="val 66848"/>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7" name="Group 6"/>
          <p:cNvGrpSpPr/>
          <p:nvPr/>
        </p:nvGrpSpPr>
        <p:grpSpPr>
          <a:xfrm>
            <a:off x="2331889" y="4334653"/>
            <a:ext cx="1175594" cy="869939"/>
            <a:chOff x="3812041" y="4494076"/>
            <a:chExt cx="1175594" cy="869939"/>
          </a:xfrm>
        </p:grpSpPr>
        <p:pic>
          <p:nvPicPr>
            <p:cNvPr id="68" name="Picture 67">
              <a:extLst>
                <a:ext uri="{FF2B5EF4-FFF2-40B4-BE49-F238E27FC236}">
                  <a16:creationId xmlns:a16="http://schemas.microsoft.com/office/drawing/2014/main" id="{58A26FEF-4A7A-43FE-B20F-77971326CEC3}"/>
                </a:ext>
              </a:extLst>
            </p:cNvPr>
            <p:cNvPicPr>
              <a:picLocks noChangeAspect="1"/>
            </p:cNvPicPr>
            <p:nvPr/>
          </p:nvPicPr>
          <p:blipFill>
            <a:blip r:embed="rId11"/>
            <a:stretch>
              <a:fillRect/>
            </a:stretch>
          </p:blipFill>
          <p:spPr>
            <a:xfrm>
              <a:off x="3812041" y="4494076"/>
              <a:ext cx="1175594" cy="869939"/>
            </a:xfrm>
            <a:prstGeom prst="rect">
              <a:avLst/>
            </a:prstGeom>
          </p:spPr>
        </p:pic>
        <p:sp>
          <p:nvSpPr>
            <p:cNvPr id="6" name="TextBox 5"/>
            <p:cNvSpPr txBox="1"/>
            <p:nvPr/>
          </p:nvSpPr>
          <p:spPr>
            <a:xfrm>
              <a:off x="4399838" y="4535058"/>
              <a:ext cx="431657" cy="374267"/>
            </a:xfrm>
            <a:prstGeom prst="rect">
              <a:avLst/>
            </a:prstGeom>
            <a:noFill/>
          </p:spPr>
          <p:txBody>
            <a:bodyPr wrap="square" rtlCol="0">
              <a:spAutoFit/>
            </a:bodyPr>
            <a:lstStyle/>
            <a:p>
              <a:r>
                <a:rPr lang="en-GB" b="1" dirty="0" smtClean="0">
                  <a:solidFill>
                    <a:schemeClr val="bg1"/>
                  </a:solidFill>
                </a:rPr>
                <a:t>@</a:t>
              </a:r>
              <a:endParaRPr lang="en-GB" b="1" dirty="0">
                <a:solidFill>
                  <a:schemeClr val="bg1"/>
                </a:solidFill>
              </a:endParaRPr>
            </a:p>
          </p:txBody>
        </p:sp>
      </p:grpSp>
      <p:pic>
        <p:nvPicPr>
          <p:cNvPr id="70" name="Picture 69">
            <a:extLst>
              <a:ext uri="{FF2B5EF4-FFF2-40B4-BE49-F238E27FC236}">
                <a16:creationId xmlns:a16="http://schemas.microsoft.com/office/drawing/2014/main" id="{0BFBBDDC-9666-4C4A-BADB-60FF54384E00}"/>
              </a:ext>
            </a:extLst>
          </p:cNvPr>
          <p:cNvPicPr>
            <a:picLocks noChangeAspect="1"/>
          </p:cNvPicPr>
          <p:nvPr/>
        </p:nvPicPr>
        <p:blipFill>
          <a:blip r:embed="rId12"/>
          <a:stretch>
            <a:fillRect/>
          </a:stretch>
        </p:blipFill>
        <p:spPr>
          <a:xfrm>
            <a:off x="3978905" y="4272577"/>
            <a:ext cx="852590" cy="876273"/>
          </a:xfrm>
          <a:prstGeom prst="rect">
            <a:avLst/>
          </a:prstGeom>
        </p:spPr>
      </p:pic>
      <p:pic>
        <p:nvPicPr>
          <p:cNvPr id="71" name="Picture 70">
            <a:extLst>
              <a:ext uri="{FF2B5EF4-FFF2-40B4-BE49-F238E27FC236}">
                <a16:creationId xmlns:a16="http://schemas.microsoft.com/office/drawing/2014/main" id="{AD2EB328-58CF-4B45-B68E-F460B9558A83}"/>
              </a:ext>
            </a:extLst>
          </p:cNvPr>
          <p:cNvPicPr>
            <a:picLocks noChangeAspect="1"/>
          </p:cNvPicPr>
          <p:nvPr/>
        </p:nvPicPr>
        <p:blipFill>
          <a:blip r:embed="rId13">
            <a:clrChange>
              <a:clrFrom>
                <a:srgbClr val="FCFAFB"/>
              </a:clrFrom>
              <a:clrTo>
                <a:srgbClr val="FCFAFB">
                  <a:alpha val="0"/>
                </a:srgbClr>
              </a:clrTo>
            </a:clrChange>
          </a:blip>
          <a:stretch>
            <a:fillRect/>
          </a:stretch>
        </p:blipFill>
        <p:spPr>
          <a:xfrm>
            <a:off x="7649885" y="4171143"/>
            <a:ext cx="927289" cy="977707"/>
          </a:xfrm>
          <a:prstGeom prst="rect">
            <a:avLst/>
          </a:prstGeom>
        </p:spPr>
      </p:pic>
      <p:sp>
        <p:nvSpPr>
          <p:cNvPr id="72" name="Rounded Rectangle 11">
            <a:extLst>
              <a:ext uri="{FF2B5EF4-FFF2-40B4-BE49-F238E27FC236}">
                <a16:creationId xmlns:a16="http://schemas.microsoft.com/office/drawing/2014/main" id="{483D7EB9-C2AA-4190-98DE-925F861600E9}"/>
              </a:ext>
            </a:extLst>
          </p:cNvPr>
          <p:cNvSpPr/>
          <p:nvPr/>
        </p:nvSpPr>
        <p:spPr>
          <a:xfrm>
            <a:off x="10488359" y="247046"/>
            <a:ext cx="1468967" cy="3715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smtClean="0">
                <a:solidFill>
                  <a:prstClr val="white"/>
                </a:solidFill>
                <a:latin typeface="Century Gothic" panose="020B0502020202020204" pitchFamily="34" charset="0"/>
              </a:rPr>
              <a:t>hören</a:t>
            </a:r>
            <a:r>
              <a:rPr lang="en-GB" b="1" dirty="0" smtClean="0">
                <a:solidFill>
                  <a:prstClr val="white"/>
                </a:solidFill>
                <a:latin typeface="Century Gothic" panose="020B0502020202020204" pitchFamily="34" charset="0"/>
              </a:rPr>
              <a:t> [2/2]</a:t>
            </a:r>
            <a:endParaRPr lang="en-GB" b="1" dirty="0">
              <a:solidFill>
                <a:prstClr val="white"/>
              </a:solidFill>
              <a:latin typeface="Century Gothic" panose="020B0502020202020204" pitchFamily="34" charset="0"/>
            </a:endParaRPr>
          </a:p>
        </p:txBody>
      </p:sp>
      <p:sp>
        <p:nvSpPr>
          <p:cNvPr id="40" name="Action Button: Sound 39">
            <a:hlinkClick r:id="" action="ppaction://noaction" highlightClick="1">
              <a:snd r:embed="rId14" name="1.2.4 listening B - obscured.wav"/>
            </a:hlinkClick>
          </p:cNvPr>
          <p:cNvSpPr/>
          <p:nvPr/>
        </p:nvSpPr>
        <p:spPr>
          <a:xfrm>
            <a:off x="9897247" y="247045"/>
            <a:ext cx="420195" cy="371519"/>
          </a:xfrm>
          <a:prstGeom prst="actionButtonSound">
            <a:avLst/>
          </a:prstGeom>
          <a:solidFill>
            <a:srgbClr val="DAA52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295835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694218" cy="707849"/>
          </a:xfrm>
        </p:spPr>
        <p:txBody>
          <a:bodyPr>
            <a:normAutofit/>
          </a:bodyPr>
          <a:lstStyle/>
          <a:p>
            <a:r>
              <a:rPr lang="en-GB" sz="3600" b="1" dirty="0">
                <a:solidFill>
                  <a:schemeClr val="bg1"/>
                </a:solidFill>
              </a:rPr>
              <a:t>A</a:t>
            </a:r>
            <a:r>
              <a:rPr lang="en-GB" sz="3600" b="1" dirty="0" smtClean="0">
                <a:solidFill>
                  <a:schemeClr val="bg1"/>
                </a:solidFill>
              </a:rPr>
              <a:t>m </a:t>
            </a:r>
            <a:r>
              <a:rPr lang="en-GB" sz="3600" b="1" dirty="0" err="1" smtClean="0">
                <a:solidFill>
                  <a:schemeClr val="bg1"/>
                </a:solidFill>
              </a:rPr>
              <a:t>Telefon</a:t>
            </a:r>
            <a:endParaRPr lang="en-GB" sz="3600" b="1" dirty="0">
              <a:solidFill>
                <a:schemeClr val="bg1"/>
              </a:solidFill>
            </a:endParaRPr>
          </a:p>
        </p:txBody>
      </p:sp>
      <p:sp>
        <p:nvSpPr>
          <p:cNvPr id="12" name="TextBox 11"/>
          <p:cNvSpPr txBox="1"/>
          <p:nvPr/>
        </p:nvSpPr>
        <p:spPr>
          <a:xfrm>
            <a:off x="180108" y="1413164"/>
            <a:ext cx="11777217" cy="430887"/>
          </a:xfrm>
          <a:prstGeom prst="rect">
            <a:avLst/>
          </a:prstGeom>
          <a:noFill/>
        </p:spPr>
        <p:txBody>
          <a:bodyPr wrap="square" rtlCol="0">
            <a:spAutoFit/>
          </a:bodyPr>
          <a:lstStyle/>
          <a:p>
            <a:r>
              <a:rPr lang="en-GB" sz="2200" dirty="0" smtClean="0">
                <a:solidFill>
                  <a:schemeClr val="accent1">
                    <a:lumMod val="50000"/>
                  </a:schemeClr>
                </a:solidFill>
              </a:rPr>
              <a:t>Mia hat </a:t>
            </a:r>
            <a:r>
              <a:rPr lang="en-GB" sz="2200" dirty="0" err="1" smtClean="0">
                <a:solidFill>
                  <a:schemeClr val="accent1">
                    <a:lumMod val="50000"/>
                  </a:schemeClr>
                </a:solidFill>
              </a:rPr>
              <a:t>Fragen</a:t>
            </a:r>
            <a:r>
              <a:rPr lang="en-GB" sz="2200" dirty="0" smtClean="0">
                <a:solidFill>
                  <a:schemeClr val="accent1">
                    <a:lumMod val="50000"/>
                  </a:schemeClr>
                </a:solidFill>
              </a:rPr>
              <a:t>. </a:t>
            </a:r>
            <a:r>
              <a:rPr lang="en-GB" sz="2200" dirty="0" err="1" smtClean="0">
                <a:solidFill>
                  <a:schemeClr val="accent1">
                    <a:lumMod val="50000"/>
                  </a:schemeClr>
                </a:solidFill>
              </a:rPr>
              <a:t>Wer</a:t>
            </a:r>
            <a:r>
              <a:rPr lang="en-GB" sz="2200" dirty="0" smtClean="0">
                <a:solidFill>
                  <a:schemeClr val="accent1">
                    <a:lumMod val="50000"/>
                  </a:schemeClr>
                </a:solidFill>
              </a:rPr>
              <a:t> </a:t>
            </a:r>
            <a:r>
              <a:rPr lang="en-GB" sz="2200" dirty="0" err="1" smtClean="0">
                <a:solidFill>
                  <a:schemeClr val="accent1">
                    <a:lumMod val="50000"/>
                  </a:schemeClr>
                </a:solidFill>
              </a:rPr>
              <a:t>macht</a:t>
            </a:r>
            <a:r>
              <a:rPr lang="en-GB" sz="2200" dirty="0" smtClean="0">
                <a:solidFill>
                  <a:schemeClr val="accent1">
                    <a:lumMod val="50000"/>
                  </a:schemeClr>
                </a:solidFill>
              </a:rPr>
              <a:t> was? </a:t>
            </a:r>
            <a:r>
              <a:rPr lang="en-GB" sz="2200" dirty="0" err="1" smtClean="0">
                <a:solidFill>
                  <a:schemeClr val="accent1">
                    <a:lumMod val="50000"/>
                  </a:schemeClr>
                </a:solidFill>
              </a:rPr>
              <a:t>Schreib</a:t>
            </a:r>
            <a:r>
              <a:rPr lang="en-GB" sz="2200" dirty="0" smtClean="0">
                <a:solidFill>
                  <a:schemeClr val="accent1">
                    <a:lumMod val="50000"/>
                  </a:schemeClr>
                </a:solidFill>
              </a:rPr>
              <a:t> </a:t>
            </a:r>
            <a:r>
              <a:rPr lang="en-GB" sz="2200" b="1" dirty="0" err="1" smtClean="0">
                <a:solidFill>
                  <a:schemeClr val="accent1">
                    <a:lumMod val="50000"/>
                  </a:schemeClr>
                </a:solidFill>
              </a:rPr>
              <a:t>Opa</a:t>
            </a:r>
            <a:r>
              <a:rPr lang="en-GB" sz="2200" dirty="0" smtClean="0">
                <a:solidFill>
                  <a:schemeClr val="accent1">
                    <a:lumMod val="50000"/>
                  </a:schemeClr>
                </a:solidFill>
              </a:rPr>
              <a:t> </a:t>
            </a:r>
            <a:r>
              <a:rPr lang="en-GB" sz="2200" dirty="0" err="1" smtClean="0">
                <a:solidFill>
                  <a:schemeClr val="accent1">
                    <a:lumMod val="50000"/>
                  </a:schemeClr>
                </a:solidFill>
              </a:rPr>
              <a:t>oder</a:t>
            </a:r>
            <a:r>
              <a:rPr lang="en-GB" sz="2200" dirty="0" smtClean="0">
                <a:solidFill>
                  <a:schemeClr val="accent1">
                    <a:lumMod val="50000"/>
                  </a:schemeClr>
                </a:solidFill>
              </a:rPr>
              <a:t> </a:t>
            </a:r>
            <a:r>
              <a:rPr lang="en-GB" sz="2200" b="1" dirty="0" err="1" smtClean="0">
                <a:solidFill>
                  <a:schemeClr val="accent1">
                    <a:lumMod val="50000"/>
                  </a:schemeClr>
                </a:solidFill>
              </a:rPr>
              <a:t>Oma</a:t>
            </a:r>
            <a:r>
              <a:rPr lang="en-GB" sz="2200" b="1" dirty="0" smtClean="0">
                <a:solidFill>
                  <a:schemeClr val="accent1">
                    <a:lumMod val="50000"/>
                  </a:schemeClr>
                </a:solidFill>
              </a:rPr>
              <a:t>.</a:t>
            </a:r>
            <a:endParaRPr lang="en-GB" sz="2200" dirty="0">
              <a:solidFill>
                <a:schemeClr val="accent1">
                  <a:lumMod val="50000"/>
                </a:schemeClr>
              </a:solidFill>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897247" y="2864249"/>
            <a:ext cx="2117401" cy="3071805"/>
          </a:xfrm>
          <a:prstGeom prst="rect">
            <a:avLst/>
          </a:prstGeom>
        </p:spPr>
      </p:pic>
      <p:pic>
        <p:nvPicPr>
          <p:cNvPr id="15" name="Picture 14" descr="A picture containing doll, toy&#10;&#10;Description automatically generated">
            <a:extLst>
              <a:ext uri="{FF2B5EF4-FFF2-40B4-BE49-F238E27FC236}">
                <a16:creationId xmlns:a16="http://schemas.microsoft.com/office/drawing/2014/main" id="{3367D99D-98E1-4AFB-9176-1B5C025CB67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088"/>
          <a:stretch/>
        </p:blipFill>
        <p:spPr>
          <a:xfrm>
            <a:off x="180108" y="2704760"/>
            <a:ext cx="1547787" cy="3484113"/>
          </a:xfrm>
          <a:prstGeom prst="rect">
            <a:avLst/>
          </a:prstGeom>
        </p:spPr>
      </p:pic>
      <p:grpSp>
        <p:nvGrpSpPr>
          <p:cNvPr id="39" name="Group 38"/>
          <p:cNvGrpSpPr/>
          <p:nvPr/>
        </p:nvGrpSpPr>
        <p:grpSpPr>
          <a:xfrm>
            <a:off x="1530021" y="2182605"/>
            <a:ext cx="8328394" cy="3781808"/>
            <a:chOff x="1227259" y="2375107"/>
            <a:chExt cx="8669988" cy="3781808"/>
          </a:xfrm>
        </p:grpSpPr>
        <p:sp>
          <p:nvSpPr>
            <p:cNvPr id="22" name="Right Triangle 21"/>
            <p:cNvSpPr/>
            <p:nvPr/>
          </p:nvSpPr>
          <p:spPr>
            <a:xfrm>
              <a:off x="9396611" y="3305175"/>
              <a:ext cx="500636" cy="457200"/>
            </a:xfrm>
            <a:prstGeom prst="r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ight Triangle 23"/>
            <p:cNvSpPr/>
            <p:nvPr/>
          </p:nvSpPr>
          <p:spPr>
            <a:xfrm rot="10800000">
              <a:off x="1227259" y="4657227"/>
              <a:ext cx="500636" cy="457200"/>
            </a:xfrm>
            <a:prstGeom prst="r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4" name="Group 33"/>
            <p:cNvGrpSpPr/>
            <p:nvPr/>
          </p:nvGrpSpPr>
          <p:grpSpPr>
            <a:xfrm>
              <a:off x="1727895" y="2375107"/>
              <a:ext cx="7668716" cy="3781808"/>
              <a:chOff x="1727895" y="2375107"/>
              <a:chExt cx="7668716" cy="3781808"/>
            </a:xfrm>
          </p:grpSpPr>
          <p:sp>
            <p:nvSpPr>
              <p:cNvPr id="21" name="Rounded Rectangle 20"/>
              <p:cNvSpPr/>
              <p:nvPr/>
            </p:nvSpPr>
            <p:spPr>
              <a:xfrm>
                <a:off x="1727895" y="2375107"/>
                <a:ext cx="7668716" cy="3781808"/>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3" name="Group 32"/>
              <p:cNvGrpSpPr/>
              <p:nvPr/>
            </p:nvGrpSpPr>
            <p:grpSpPr>
              <a:xfrm>
                <a:off x="1727895" y="3317775"/>
                <a:ext cx="7668716" cy="1784052"/>
                <a:chOff x="1727895" y="3237503"/>
                <a:chExt cx="7668716" cy="1784052"/>
              </a:xfrm>
            </p:grpSpPr>
            <p:cxnSp>
              <p:nvCxnSpPr>
                <p:cNvPr id="25" name="Straight Connector 24"/>
                <p:cNvCxnSpPr/>
                <p:nvPr/>
              </p:nvCxnSpPr>
              <p:spPr>
                <a:xfrm>
                  <a:off x="9396611" y="3237503"/>
                  <a:ext cx="0" cy="43560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31" name="Straight Connector 30"/>
                <p:cNvCxnSpPr/>
                <p:nvPr/>
              </p:nvCxnSpPr>
              <p:spPr>
                <a:xfrm>
                  <a:off x="1727895" y="4585955"/>
                  <a:ext cx="0" cy="43560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grpSp>
        </p:grpSp>
      </p:grpSp>
      <p:pic>
        <p:nvPicPr>
          <p:cNvPr id="52" name="Picture 51">
            <a:extLst>
              <a:ext uri="{FF2B5EF4-FFF2-40B4-BE49-F238E27FC236}">
                <a16:creationId xmlns:a16="http://schemas.microsoft.com/office/drawing/2014/main" id="{E2F89B03-DA13-484D-94BC-D994DA461F4F}"/>
              </a:ext>
            </a:extLst>
          </p:cNvPr>
          <p:cNvPicPr>
            <a:picLocks noChangeAspect="1"/>
          </p:cNvPicPr>
          <p:nvPr/>
        </p:nvPicPr>
        <p:blipFill>
          <a:blip r:embed="rId6"/>
          <a:stretch>
            <a:fillRect/>
          </a:stretch>
        </p:blipFill>
        <p:spPr>
          <a:xfrm>
            <a:off x="5577569" y="4234199"/>
            <a:ext cx="1270349" cy="914651"/>
          </a:xfrm>
          <a:prstGeom prst="rect">
            <a:avLst/>
          </a:prstGeom>
        </p:spPr>
      </p:pic>
      <p:grpSp>
        <p:nvGrpSpPr>
          <p:cNvPr id="51" name="Group 50"/>
          <p:cNvGrpSpPr/>
          <p:nvPr/>
        </p:nvGrpSpPr>
        <p:grpSpPr>
          <a:xfrm>
            <a:off x="2795597" y="3490067"/>
            <a:ext cx="6138734" cy="371240"/>
            <a:chOff x="2805648" y="3357997"/>
            <a:chExt cx="6138734" cy="371240"/>
          </a:xfrm>
        </p:grpSpPr>
        <p:sp>
          <p:nvSpPr>
            <p:cNvPr id="50" name="TextBox 49"/>
            <p:cNvSpPr txBox="1"/>
            <p:nvPr/>
          </p:nvSpPr>
          <p:spPr>
            <a:xfrm>
              <a:off x="2805648" y="3359905"/>
              <a:ext cx="656009" cy="369332"/>
            </a:xfrm>
            <a:prstGeom prst="rect">
              <a:avLst/>
            </a:prstGeom>
            <a:noFill/>
            <a:ln>
              <a:solidFill>
                <a:srgbClr val="1F4E79"/>
              </a:solidFill>
            </a:ln>
          </p:spPr>
          <p:txBody>
            <a:bodyPr wrap="square" rtlCol="0">
              <a:spAutoFit/>
            </a:bodyPr>
            <a:lstStyle/>
            <a:p>
              <a:endParaRPr lang="en-GB" dirty="0"/>
            </a:p>
          </p:txBody>
        </p:sp>
        <p:sp>
          <p:nvSpPr>
            <p:cNvPr id="58" name="TextBox 57"/>
            <p:cNvSpPr txBox="1"/>
            <p:nvPr/>
          </p:nvSpPr>
          <p:spPr>
            <a:xfrm>
              <a:off x="4660428" y="3359239"/>
              <a:ext cx="625255" cy="369332"/>
            </a:xfrm>
            <a:prstGeom prst="rect">
              <a:avLst/>
            </a:prstGeom>
            <a:noFill/>
            <a:ln>
              <a:solidFill>
                <a:srgbClr val="1F4E79"/>
              </a:solidFill>
            </a:ln>
          </p:spPr>
          <p:txBody>
            <a:bodyPr wrap="square" rtlCol="0">
              <a:spAutoFit/>
            </a:bodyPr>
            <a:lstStyle/>
            <a:p>
              <a:endParaRPr lang="en-GB" dirty="0"/>
            </a:p>
          </p:txBody>
        </p:sp>
        <p:sp>
          <p:nvSpPr>
            <p:cNvPr id="59" name="TextBox 58"/>
            <p:cNvSpPr txBox="1"/>
            <p:nvPr/>
          </p:nvSpPr>
          <p:spPr>
            <a:xfrm>
              <a:off x="6484455" y="3357997"/>
              <a:ext cx="630618" cy="369332"/>
            </a:xfrm>
            <a:prstGeom prst="rect">
              <a:avLst/>
            </a:prstGeom>
            <a:noFill/>
            <a:ln>
              <a:solidFill>
                <a:srgbClr val="1F4E79"/>
              </a:solidFill>
            </a:ln>
          </p:spPr>
          <p:txBody>
            <a:bodyPr wrap="square" rtlCol="0">
              <a:spAutoFit/>
            </a:bodyPr>
            <a:lstStyle/>
            <a:p>
              <a:endParaRPr lang="en-GB" dirty="0"/>
            </a:p>
          </p:txBody>
        </p:sp>
        <p:sp>
          <p:nvSpPr>
            <p:cNvPr id="60" name="TextBox 59"/>
            <p:cNvSpPr txBox="1"/>
            <p:nvPr/>
          </p:nvSpPr>
          <p:spPr>
            <a:xfrm>
              <a:off x="8319854" y="3357997"/>
              <a:ext cx="624528" cy="369332"/>
            </a:xfrm>
            <a:prstGeom prst="rect">
              <a:avLst/>
            </a:prstGeom>
            <a:noFill/>
            <a:ln>
              <a:solidFill>
                <a:srgbClr val="1F4E79"/>
              </a:solidFill>
            </a:ln>
          </p:spPr>
          <p:txBody>
            <a:bodyPr wrap="square" rtlCol="0">
              <a:spAutoFit/>
            </a:bodyPr>
            <a:lstStyle/>
            <a:p>
              <a:endParaRPr lang="en-GB" dirty="0"/>
            </a:p>
          </p:txBody>
        </p:sp>
      </p:grpSp>
      <p:grpSp>
        <p:nvGrpSpPr>
          <p:cNvPr id="62" name="Group 61"/>
          <p:cNvGrpSpPr/>
          <p:nvPr/>
        </p:nvGrpSpPr>
        <p:grpSpPr>
          <a:xfrm>
            <a:off x="2795597" y="5416596"/>
            <a:ext cx="6138734" cy="371240"/>
            <a:chOff x="2805648" y="3357997"/>
            <a:chExt cx="6138734" cy="371240"/>
          </a:xfrm>
        </p:grpSpPr>
        <p:sp>
          <p:nvSpPr>
            <p:cNvPr id="63" name="TextBox 62"/>
            <p:cNvSpPr txBox="1"/>
            <p:nvPr/>
          </p:nvSpPr>
          <p:spPr>
            <a:xfrm>
              <a:off x="2805648" y="3359905"/>
              <a:ext cx="656010" cy="369332"/>
            </a:xfrm>
            <a:prstGeom prst="rect">
              <a:avLst/>
            </a:prstGeom>
            <a:noFill/>
            <a:ln>
              <a:solidFill>
                <a:srgbClr val="1F4E79"/>
              </a:solidFill>
            </a:ln>
          </p:spPr>
          <p:txBody>
            <a:bodyPr wrap="square" rtlCol="0">
              <a:spAutoFit/>
            </a:bodyPr>
            <a:lstStyle/>
            <a:p>
              <a:endParaRPr lang="en-GB" dirty="0"/>
            </a:p>
          </p:txBody>
        </p:sp>
        <p:sp>
          <p:nvSpPr>
            <p:cNvPr id="64" name="TextBox 63"/>
            <p:cNvSpPr txBox="1"/>
            <p:nvPr/>
          </p:nvSpPr>
          <p:spPr>
            <a:xfrm>
              <a:off x="4660428" y="3359239"/>
              <a:ext cx="625255" cy="369332"/>
            </a:xfrm>
            <a:prstGeom prst="rect">
              <a:avLst/>
            </a:prstGeom>
            <a:noFill/>
            <a:ln>
              <a:solidFill>
                <a:srgbClr val="1F4E79"/>
              </a:solidFill>
            </a:ln>
          </p:spPr>
          <p:txBody>
            <a:bodyPr wrap="square" rtlCol="0">
              <a:spAutoFit/>
            </a:bodyPr>
            <a:lstStyle/>
            <a:p>
              <a:endParaRPr lang="en-GB" dirty="0"/>
            </a:p>
          </p:txBody>
        </p:sp>
        <p:sp>
          <p:nvSpPr>
            <p:cNvPr id="65" name="TextBox 64"/>
            <p:cNvSpPr txBox="1"/>
            <p:nvPr/>
          </p:nvSpPr>
          <p:spPr>
            <a:xfrm>
              <a:off x="6484453" y="3357997"/>
              <a:ext cx="630619" cy="369332"/>
            </a:xfrm>
            <a:prstGeom prst="rect">
              <a:avLst/>
            </a:prstGeom>
            <a:noFill/>
            <a:ln>
              <a:solidFill>
                <a:srgbClr val="1F4E79"/>
              </a:solidFill>
            </a:ln>
          </p:spPr>
          <p:txBody>
            <a:bodyPr wrap="square" rtlCol="0">
              <a:spAutoFit/>
            </a:bodyPr>
            <a:lstStyle/>
            <a:p>
              <a:endParaRPr lang="en-GB" dirty="0"/>
            </a:p>
          </p:txBody>
        </p:sp>
        <p:sp>
          <p:nvSpPr>
            <p:cNvPr id="66" name="TextBox 65"/>
            <p:cNvSpPr txBox="1"/>
            <p:nvPr/>
          </p:nvSpPr>
          <p:spPr>
            <a:xfrm>
              <a:off x="8319854" y="3357997"/>
              <a:ext cx="624528" cy="369332"/>
            </a:xfrm>
            <a:prstGeom prst="rect">
              <a:avLst/>
            </a:prstGeom>
            <a:noFill/>
            <a:ln>
              <a:solidFill>
                <a:srgbClr val="1F4E79"/>
              </a:solidFill>
            </a:ln>
          </p:spPr>
          <p:txBody>
            <a:bodyPr wrap="square" rtlCol="0">
              <a:spAutoFit/>
            </a:bodyPr>
            <a:lstStyle/>
            <a:p>
              <a:endParaRPr lang="en-GB" dirty="0"/>
            </a:p>
          </p:txBody>
        </p:sp>
      </p:grpSp>
      <p:pic>
        <p:nvPicPr>
          <p:cNvPr id="38" name="Picture 37" descr="book">
            <a:extLst>
              <a:ext uri="{FF2B5EF4-FFF2-40B4-BE49-F238E27FC236}">
                <a16:creationId xmlns:a16="http://schemas.microsoft.com/office/drawing/2014/main" id="{A1929581-FCA3-4751-8464-71FBC1AF9C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15361" y="2544405"/>
            <a:ext cx="817289" cy="762806"/>
          </a:xfrm>
          <a:prstGeom prst="rect">
            <a:avLst/>
          </a:prstGeom>
        </p:spPr>
      </p:pic>
      <p:pic>
        <p:nvPicPr>
          <p:cNvPr id="2" name="Picture 1"/>
          <p:cNvPicPr>
            <a:picLocks noChangeAspect="1"/>
          </p:cNvPicPr>
          <p:nvPr/>
        </p:nvPicPr>
        <p:blipFill>
          <a:blip r:embed="rId8"/>
          <a:stretch>
            <a:fillRect/>
          </a:stretch>
        </p:blipFill>
        <p:spPr>
          <a:xfrm>
            <a:off x="3984771" y="2422064"/>
            <a:ext cx="781681" cy="949785"/>
          </a:xfrm>
          <a:prstGeom prst="rect">
            <a:avLst/>
          </a:prstGeom>
        </p:spPr>
      </p:pic>
      <p:pic>
        <p:nvPicPr>
          <p:cNvPr id="41" name="Picture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360626">
            <a:off x="5636032" y="2482050"/>
            <a:ext cx="1188456" cy="594228"/>
          </a:xfrm>
          <a:prstGeom prst="rect">
            <a:avLst/>
          </a:prstGeom>
        </p:spPr>
      </p:pic>
      <p:grpSp>
        <p:nvGrpSpPr>
          <p:cNvPr id="49" name="Group 48">
            <a:extLst>
              <a:ext uri="{FF2B5EF4-FFF2-40B4-BE49-F238E27FC236}">
                <a16:creationId xmlns:a16="http://schemas.microsoft.com/office/drawing/2014/main" id="{A06CF729-5E9D-49CC-99C4-A2F52024B584}"/>
              </a:ext>
            </a:extLst>
          </p:cNvPr>
          <p:cNvGrpSpPr/>
          <p:nvPr/>
        </p:nvGrpSpPr>
        <p:grpSpPr>
          <a:xfrm>
            <a:off x="7477735" y="2501500"/>
            <a:ext cx="1012458" cy="705952"/>
            <a:chOff x="3107485" y="3377072"/>
            <a:chExt cx="3902525" cy="2161716"/>
          </a:xfrm>
        </p:grpSpPr>
        <p:pic>
          <p:nvPicPr>
            <p:cNvPr id="53" name="Picture 4" descr="Image result for friends clipart">
              <a:extLst>
                <a:ext uri="{FF2B5EF4-FFF2-40B4-BE49-F238E27FC236}">
                  <a16:creationId xmlns:a16="http://schemas.microsoft.com/office/drawing/2014/main" id="{652CC841-A827-4DAF-8DA0-6E31EF377C7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76700" y="4095750"/>
              <a:ext cx="2237991" cy="1443038"/>
            </a:xfrm>
            <a:prstGeom prst="rect">
              <a:avLst/>
            </a:prstGeom>
            <a:noFill/>
            <a:extLst>
              <a:ext uri="{909E8E84-426E-40DD-AFC4-6F175D3DCCD1}">
                <a14:hiddenFill xmlns:a14="http://schemas.microsoft.com/office/drawing/2010/main">
                  <a:solidFill>
                    <a:srgbClr val="FFFFFF"/>
                  </a:solidFill>
                </a14:hiddenFill>
              </a:ext>
            </a:extLst>
          </p:spPr>
        </p:pic>
        <p:sp>
          <p:nvSpPr>
            <p:cNvPr id="54" name="Speech Bubble: Oval 71">
              <a:extLst>
                <a:ext uri="{FF2B5EF4-FFF2-40B4-BE49-F238E27FC236}">
                  <a16:creationId xmlns:a16="http://schemas.microsoft.com/office/drawing/2014/main" id="{33FC3B72-DEA8-41C7-B1A9-292761501DC8}"/>
                </a:ext>
              </a:extLst>
            </p:cNvPr>
            <p:cNvSpPr/>
            <p:nvPr/>
          </p:nvSpPr>
          <p:spPr>
            <a:xfrm>
              <a:off x="5733276" y="3377072"/>
              <a:ext cx="1276734" cy="781051"/>
            </a:xfrm>
            <a:prstGeom prst="wedgeEllipseCallout">
              <a:avLst>
                <a:gd name="adj1" fmla="val -45508"/>
                <a:gd name="adj2" fmla="val 66848"/>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Speech Bubble: Oval 72">
              <a:extLst>
                <a:ext uri="{FF2B5EF4-FFF2-40B4-BE49-F238E27FC236}">
                  <a16:creationId xmlns:a16="http://schemas.microsoft.com/office/drawing/2014/main" id="{AD91FA55-6787-452B-802D-D584A2A6D1C8}"/>
                </a:ext>
              </a:extLst>
            </p:cNvPr>
            <p:cNvSpPr/>
            <p:nvPr/>
          </p:nvSpPr>
          <p:spPr>
            <a:xfrm flipH="1">
              <a:off x="3107485" y="3592442"/>
              <a:ext cx="1276734" cy="781051"/>
            </a:xfrm>
            <a:prstGeom prst="wedgeEllipseCallout">
              <a:avLst>
                <a:gd name="adj1" fmla="val -45508"/>
                <a:gd name="adj2" fmla="val 66848"/>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7" name="Group 6"/>
          <p:cNvGrpSpPr/>
          <p:nvPr/>
        </p:nvGrpSpPr>
        <p:grpSpPr>
          <a:xfrm>
            <a:off x="2331889" y="4334653"/>
            <a:ext cx="1175594" cy="869939"/>
            <a:chOff x="3812041" y="4494076"/>
            <a:chExt cx="1175594" cy="869939"/>
          </a:xfrm>
        </p:grpSpPr>
        <p:pic>
          <p:nvPicPr>
            <p:cNvPr id="68" name="Picture 67">
              <a:extLst>
                <a:ext uri="{FF2B5EF4-FFF2-40B4-BE49-F238E27FC236}">
                  <a16:creationId xmlns:a16="http://schemas.microsoft.com/office/drawing/2014/main" id="{58A26FEF-4A7A-43FE-B20F-77971326CEC3}"/>
                </a:ext>
              </a:extLst>
            </p:cNvPr>
            <p:cNvPicPr>
              <a:picLocks noChangeAspect="1"/>
            </p:cNvPicPr>
            <p:nvPr/>
          </p:nvPicPr>
          <p:blipFill>
            <a:blip r:embed="rId11"/>
            <a:stretch>
              <a:fillRect/>
            </a:stretch>
          </p:blipFill>
          <p:spPr>
            <a:xfrm>
              <a:off x="3812041" y="4494076"/>
              <a:ext cx="1175594" cy="869939"/>
            </a:xfrm>
            <a:prstGeom prst="rect">
              <a:avLst/>
            </a:prstGeom>
          </p:spPr>
        </p:pic>
        <p:sp>
          <p:nvSpPr>
            <p:cNvPr id="6" name="TextBox 5"/>
            <p:cNvSpPr txBox="1"/>
            <p:nvPr/>
          </p:nvSpPr>
          <p:spPr>
            <a:xfrm>
              <a:off x="4399838" y="4535058"/>
              <a:ext cx="431657" cy="374267"/>
            </a:xfrm>
            <a:prstGeom prst="rect">
              <a:avLst/>
            </a:prstGeom>
            <a:noFill/>
          </p:spPr>
          <p:txBody>
            <a:bodyPr wrap="square" rtlCol="0">
              <a:spAutoFit/>
            </a:bodyPr>
            <a:lstStyle/>
            <a:p>
              <a:r>
                <a:rPr lang="en-GB" b="1" dirty="0" smtClean="0">
                  <a:solidFill>
                    <a:schemeClr val="bg1"/>
                  </a:solidFill>
                </a:rPr>
                <a:t>@</a:t>
              </a:r>
              <a:endParaRPr lang="en-GB" b="1" dirty="0">
                <a:solidFill>
                  <a:schemeClr val="bg1"/>
                </a:solidFill>
              </a:endParaRPr>
            </a:p>
          </p:txBody>
        </p:sp>
      </p:grpSp>
      <p:pic>
        <p:nvPicPr>
          <p:cNvPr id="70" name="Picture 69">
            <a:extLst>
              <a:ext uri="{FF2B5EF4-FFF2-40B4-BE49-F238E27FC236}">
                <a16:creationId xmlns:a16="http://schemas.microsoft.com/office/drawing/2014/main" id="{0BFBBDDC-9666-4C4A-BADB-60FF54384E00}"/>
              </a:ext>
            </a:extLst>
          </p:cNvPr>
          <p:cNvPicPr>
            <a:picLocks noChangeAspect="1"/>
          </p:cNvPicPr>
          <p:nvPr/>
        </p:nvPicPr>
        <p:blipFill>
          <a:blip r:embed="rId12"/>
          <a:stretch>
            <a:fillRect/>
          </a:stretch>
        </p:blipFill>
        <p:spPr>
          <a:xfrm>
            <a:off x="3978905" y="4272577"/>
            <a:ext cx="852590" cy="876273"/>
          </a:xfrm>
          <a:prstGeom prst="rect">
            <a:avLst/>
          </a:prstGeom>
        </p:spPr>
      </p:pic>
      <p:pic>
        <p:nvPicPr>
          <p:cNvPr id="71" name="Picture 70">
            <a:extLst>
              <a:ext uri="{FF2B5EF4-FFF2-40B4-BE49-F238E27FC236}">
                <a16:creationId xmlns:a16="http://schemas.microsoft.com/office/drawing/2014/main" id="{AD2EB328-58CF-4B45-B68E-F460B9558A83}"/>
              </a:ext>
            </a:extLst>
          </p:cNvPr>
          <p:cNvPicPr>
            <a:picLocks noChangeAspect="1"/>
          </p:cNvPicPr>
          <p:nvPr/>
        </p:nvPicPr>
        <p:blipFill>
          <a:blip r:embed="rId13">
            <a:clrChange>
              <a:clrFrom>
                <a:srgbClr val="FCFAFB"/>
              </a:clrFrom>
              <a:clrTo>
                <a:srgbClr val="FCFAFB">
                  <a:alpha val="0"/>
                </a:srgbClr>
              </a:clrTo>
            </a:clrChange>
          </a:blip>
          <a:stretch>
            <a:fillRect/>
          </a:stretch>
        </p:blipFill>
        <p:spPr>
          <a:xfrm>
            <a:off x="7649885" y="4171143"/>
            <a:ext cx="927289" cy="977707"/>
          </a:xfrm>
          <a:prstGeom prst="rect">
            <a:avLst/>
          </a:prstGeom>
        </p:spPr>
      </p:pic>
      <p:sp>
        <p:nvSpPr>
          <p:cNvPr id="8" name="TextBox 7"/>
          <p:cNvSpPr txBox="1"/>
          <p:nvPr/>
        </p:nvSpPr>
        <p:spPr>
          <a:xfrm>
            <a:off x="2729059" y="3484345"/>
            <a:ext cx="812909" cy="369332"/>
          </a:xfrm>
          <a:prstGeom prst="rect">
            <a:avLst/>
          </a:prstGeom>
          <a:noFill/>
          <a:ln>
            <a:noFill/>
          </a:ln>
        </p:spPr>
        <p:txBody>
          <a:bodyPr wrap="square" rtlCol="0">
            <a:spAutoFit/>
          </a:bodyPr>
          <a:lstStyle/>
          <a:p>
            <a:r>
              <a:rPr lang="en-GB" dirty="0" err="1" smtClean="0">
                <a:solidFill>
                  <a:schemeClr val="accent1">
                    <a:lumMod val="50000"/>
                  </a:schemeClr>
                </a:solidFill>
              </a:rPr>
              <a:t>Oma</a:t>
            </a:r>
            <a:endParaRPr lang="en-GB" dirty="0">
              <a:solidFill>
                <a:schemeClr val="accent1">
                  <a:lumMod val="50000"/>
                </a:schemeClr>
              </a:solidFill>
            </a:endParaRPr>
          </a:p>
        </p:txBody>
      </p:sp>
      <p:sp>
        <p:nvSpPr>
          <p:cNvPr id="42" name="TextBox 41"/>
          <p:cNvSpPr txBox="1"/>
          <p:nvPr/>
        </p:nvSpPr>
        <p:spPr>
          <a:xfrm>
            <a:off x="4579126" y="3484345"/>
            <a:ext cx="812909" cy="369332"/>
          </a:xfrm>
          <a:prstGeom prst="rect">
            <a:avLst/>
          </a:prstGeom>
          <a:noFill/>
          <a:ln>
            <a:noFill/>
          </a:ln>
        </p:spPr>
        <p:txBody>
          <a:bodyPr wrap="square" rtlCol="0">
            <a:spAutoFit/>
          </a:bodyPr>
          <a:lstStyle/>
          <a:p>
            <a:r>
              <a:rPr lang="en-GB" dirty="0" err="1" smtClean="0">
                <a:solidFill>
                  <a:schemeClr val="accent1">
                    <a:lumMod val="50000"/>
                  </a:schemeClr>
                </a:solidFill>
              </a:rPr>
              <a:t>Oma</a:t>
            </a:r>
            <a:endParaRPr lang="en-GB" dirty="0">
              <a:solidFill>
                <a:schemeClr val="accent1">
                  <a:lumMod val="50000"/>
                </a:schemeClr>
              </a:solidFill>
            </a:endParaRPr>
          </a:p>
        </p:txBody>
      </p:sp>
      <p:sp>
        <p:nvSpPr>
          <p:cNvPr id="43" name="TextBox 42"/>
          <p:cNvSpPr txBox="1"/>
          <p:nvPr/>
        </p:nvSpPr>
        <p:spPr>
          <a:xfrm>
            <a:off x="6429193" y="3484345"/>
            <a:ext cx="812909" cy="369332"/>
          </a:xfrm>
          <a:prstGeom prst="rect">
            <a:avLst/>
          </a:prstGeom>
          <a:noFill/>
          <a:ln>
            <a:noFill/>
          </a:ln>
        </p:spPr>
        <p:txBody>
          <a:bodyPr wrap="square" rtlCol="0">
            <a:spAutoFit/>
          </a:bodyPr>
          <a:lstStyle/>
          <a:p>
            <a:r>
              <a:rPr lang="en-GB" dirty="0" err="1" smtClean="0">
                <a:solidFill>
                  <a:schemeClr val="accent1">
                    <a:lumMod val="50000"/>
                  </a:schemeClr>
                </a:solidFill>
              </a:rPr>
              <a:t>Opa</a:t>
            </a:r>
            <a:endParaRPr lang="en-GB" dirty="0">
              <a:solidFill>
                <a:schemeClr val="accent1">
                  <a:lumMod val="50000"/>
                </a:schemeClr>
              </a:solidFill>
            </a:endParaRPr>
          </a:p>
        </p:txBody>
      </p:sp>
      <p:sp>
        <p:nvSpPr>
          <p:cNvPr id="44" name="TextBox 43"/>
          <p:cNvSpPr txBox="1"/>
          <p:nvPr/>
        </p:nvSpPr>
        <p:spPr>
          <a:xfrm>
            <a:off x="8279260" y="3473192"/>
            <a:ext cx="812909" cy="369332"/>
          </a:xfrm>
          <a:prstGeom prst="rect">
            <a:avLst/>
          </a:prstGeom>
          <a:noFill/>
          <a:ln>
            <a:noFill/>
          </a:ln>
        </p:spPr>
        <p:txBody>
          <a:bodyPr wrap="square" rtlCol="0">
            <a:spAutoFit/>
          </a:bodyPr>
          <a:lstStyle/>
          <a:p>
            <a:r>
              <a:rPr lang="en-GB" dirty="0" err="1" smtClean="0">
                <a:solidFill>
                  <a:schemeClr val="accent1">
                    <a:lumMod val="50000"/>
                  </a:schemeClr>
                </a:solidFill>
              </a:rPr>
              <a:t>Opa</a:t>
            </a:r>
            <a:endParaRPr lang="en-GB" dirty="0">
              <a:solidFill>
                <a:schemeClr val="accent1">
                  <a:lumMod val="50000"/>
                </a:schemeClr>
              </a:solidFill>
            </a:endParaRPr>
          </a:p>
        </p:txBody>
      </p:sp>
      <p:sp>
        <p:nvSpPr>
          <p:cNvPr id="45" name="TextBox 44"/>
          <p:cNvSpPr txBox="1"/>
          <p:nvPr/>
        </p:nvSpPr>
        <p:spPr>
          <a:xfrm>
            <a:off x="2744135" y="5414590"/>
            <a:ext cx="758932" cy="369332"/>
          </a:xfrm>
          <a:prstGeom prst="rect">
            <a:avLst/>
          </a:prstGeom>
          <a:noFill/>
          <a:ln>
            <a:noFill/>
          </a:ln>
        </p:spPr>
        <p:txBody>
          <a:bodyPr wrap="square" rtlCol="0">
            <a:spAutoFit/>
          </a:bodyPr>
          <a:lstStyle/>
          <a:p>
            <a:r>
              <a:rPr lang="en-GB" dirty="0" err="1" smtClean="0">
                <a:solidFill>
                  <a:schemeClr val="accent1">
                    <a:lumMod val="50000"/>
                  </a:schemeClr>
                </a:solidFill>
              </a:rPr>
              <a:t>Oma</a:t>
            </a:r>
            <a:endParaRPr lang="en-GB" dirty="0">
              <a:solidFill>
                <a:schemeClr val="accent1">
                  <a:lumMod val="50000"/>
                </a:schemeClr>
              </a:solidFill>
            </a:endParaRPr>
          </a:p>
        </p:txBody>
      </p:sp>
      <p:sp>
        <p:nvSpPr>
          <p:cNvPr id="46" name="TextBox 45"/>
          <p:cNvSpPr txBox="1"/>
          <p:nvPr/>
        </p:nvSpPr>
        <p:spPr>
          <a:xfrm>
            <a:off x="4579126" y="5410874"/>
            <a:ext cx="758932" cy="369332"/>
          </a:xfrm>
          <a:prstGeom prst="rect">
            <a:avLst/>
          </a:prstGeom>
          <a:noFill/>
          <a:ln>
            <a:noFill/>
          </a:ln>
        </p:spPr>
        <p:txBody>
          <a:bodyPr wrap="square" rtlCol="0">
            <a:spAutoFit/>
          </a:bodyPr>
          <a:lstStyle/>
          <a:p>
            <a:r>
              <a:rPr lang="en-GB" dirty="0" err="1" smtClean="0">
                <a:solidFill>
                  <a:schemeClr val="accent1">
                    <a:lumMod val="50000"/>
                  </a:schemeClr>
                </a:solidFill>
              </a:rPr>
              <a:t>Oma</a:t>
            </a:r>
            <a:endParaRPr lang="en-GB" dirty="0">
              <a:solidFill>
                <a:schemeClr val="accent1">
                  <a:lumMod val="50000"/>
                </a:schemeClr>
              </a:solidFill>
            </a:endParaRPr>
          </a:p>
        </p:txBody>
      </p:sp>
      <p:sp>
        <p:nvSpPr>
          <p:cNvPr id="47" name="TextBox 46"/>
          <p:cNvSpPr txBox="1"/>
          <p:nvPr/>
        </p:nvSpPr>
        <p:spPr>
          <a:xfrm>
            <a:off x="6440531" y="5417838"/>
            <a:ext cx="758932" cy="369332"/>
          </a:xfrm>
          <a:prstGeom prst="rect">
            <a:avLst/>
          </a:prstGeom>
          <a:noFill/>
          <a:ln>
            <a:noFill/>
          </a:ln>
        </p:spPr>
        <p:txBody>
          <a:bodyPr wrap="square" rtlCol="0">
            <a:spAutoFit/>
          </a:bodyPr>
          <a:lstStyle/>
          <a:p>
            <a:r>
              <a:rPr lang="en-GB" dirty="0" err="1" smtClean="0">
                <a:solidFill>
                  <a:schemeClr val="accent1">
                    <a:lumMod val="50000"/>
                  </a:schemeClr>
                </a:solidFill>
              </a:rPr>
              <a:t>Opa</a:t>
            </a:r>
            <a:endParaRPr lang="en-GB" dirty="0">
              <a:solidFill>
                <a:schemeClr val="accent1">
                  <a:lumMod val="50000"/>
                </a:schemeClr>
              </a:solidFill>
            </a:endParaRPr>
          </a:p>
        </p:txBody>
      </p:sp>
      <p:sp>
        <p:nvSpPr>
          <p:cNvPr id="48" name="TextBox 47"/>
          <p:cNvSpPr txBox="1"/>
          <p:nvPr/>
        </p:nvSpPr>
        <p:spPr>
          <a:xfrm>
            <a:off x="8257298" y="5414590"/>
            <a:ext cx="758932" cy="369332"/>
          </a:xfrm>
          <a:prstGeom prst="rect">
            <a:avLst/>
          </a:prstGeom>
          <a:noFill/>
          <a:ln>
            <a:noFill/>
          </a:ln>
        </p:spPr>
        <p:txBody>
          <a:bodyPr wrap="square" rtlCol="0">
            <a:spAutoFit/>
          </a:bodyPr>
          <a:lstStyle/>
          <a:p>
            <a:r>
              <a:rPr lang="en-GB" dirty="0" err="1" smtClean="0">
                <a:solidFill>
                  <a:schemeClr val="accent1">
                    <a:lumMod val="50000"/>
                  </a:schemeClr>
                </a:solidFill>
              </a:rPr>
              <a:t>Oma</a:t>
            </a:r>
            <a:endParaRPr lang="en-GB" dirty="0">
              <a:solidFill>
                <a:schemeClr val="accent1">
                  <a:lumMod val="50000"/>
                </a:schemeClr>
              </a:solidFill>
            </a:endParaRPr>
          </a:p>
        </p:txBody>
      </p:sp>
      <p:sp>
        <p:nvSpPr>
          <p:cNvPr id="55" name="Rounded Rectangle 11">
            <a:extLst>
              <a:ext uri="{FF2B5EF4-FFF2-40B4-BE49-F238E27FC236}">
                <a16:creationId xmlns:a16="http://schemas.microsoft.com/office/drawing/2014/main" id="{483D7EB9-C2AA-4190-98DE-925F861600E9}"/>
              </a:ext>
            </a:extLst>
          </p:cNvPr>
          <p:cNvSpPr/>
          <p:nvPr/>
        </p:nvSpPr>
        <p:spPr>
          <a:xfrm>
            <a:off x="10488359" y="247046"/>
            <a:ext cx="1468967" cy="3715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smtClean="0">
                <a:solidFill>
                  <a:prstClr val="white"/>
                </a:solidFill>
                <a:latin typeface="Century Gothic" panose="020B0502020202020204" pitchFamily="34" charset="0"/>
              </a:rPr>
              <a:t>hören</a:t>
            </a:r>
            <a:r>
              <a:rPr lang="en-GB" b="1" dirty="0" smtClean="0">
                <a:solidFill>
                  <a:prstClr val="white"/>
                </a:solidFill>
                <a:latin typeface="Century Gothic" panose="020B0502020202020204" pitchFamily="34" charset="0"/>
              </a:rPr>
              <a:t> [2/2]</a:t>
            </a:r>
            <a:endParaRPr lang="en-GB" b="1" dirty="0">
              <a:solidFill>
                <a:prstClr val="white"/>
              </a:solidFill>
              <a:latin typeface="Century Gothic" panose="020B0502020202020204" pitchFamily="34" charset="0"/>
            </a:endParaRPr>
          </a:p>
        </p:txBody>
      </p:sp>
      <p:sp>
        <p:nvSpPr>
          <p:cNvPr id="56" name="Action Button: Sound 55">
            <a:hlinkClick r:id="" action="ppaction://noaction" highlightClick="1">
              <a:snd r:embed="rId14" name="1.2.4 listening B - names.wav"/>
            </a:hlinkClick>
          </p:cNvPr>
          <p:cNvSpPr/>
          <p:nvPr/>
        </p:nvSpPr>
        <p:spPr>
          <a:xfrm>
            <a:off x="9897247" y="247046"/>
            <a:ext cx="420195" cy="371519"/>
          </a:xfrm>
          <a:prstGeom prst="actionButtonSound">
            <a:avLst/>
          </a:prstGeom>
          <a:solidFill>
            <a:srgbClr val="DAA52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974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2" grpId="0"/>
      <p:bldP spid="43" grpId="0"/>
      <p:bldP spid="44" grpId="0"/>
      <p:bldP spid="45" grpId="0"/>
      <p:bldP spid="46" grpId="0"/>
      <p:bldP spid="47" grpId="0"/>
      <p:bldP spid="4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694218" cy="707849"/>
          </a:xfrm>
        </p:spPr>
        <p:txBody>
          <a:bodyPr>
            <a:normAutofit/>
          </a:bodyPr>
          <a:lstStyle/>
          <a:p>
            <a:r>
              <a:rPr lang="en-GB" sz="3600" b="1" dirty="0">
                <a:solidFill>
                  <a:schemeClr val="bg1"/>
                </a:solidFill>
              </a:rPr>
              <a:t>A</a:t>
            </a:r>
            <a:r>
              <a:rPr lang="en-GB" sz="3600" b="1" dirty="0" smtClean="0">
                <a:solidFill>
                  <a:schemeClr val="bg1"/>
                </a:solidFill>
              </a:rPr>
              <a:t>m </a:t>
            </a:r>
            <a:r>
              <a:rPr lang="en-GB" sz="3600" b="1" dirty="0" err="1" smtClean="0">
                <a:solidFill>
                  <a:schemeClr val="bg1"/>
                </a:solidFill>
              </a:rPr>
              <a:t>Telefon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37124" y="247046"/>
            <a:ext cx="2220203" cy="38650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a:t>
            </a:r>
            <a:r>
              <a:rPr lang="en-GB" b="1" dirty="0" err="1" smtClean="0">
                <a:solidFill>
                  <a:prstClr val="white"/>
                </a:solidFill>
                <a:latin typeface="Century Gothic" panose="020B0502020202020204" pitchFamily="34" charset="0"/>
              </a:rPr>
              <a:t>ören</a:t>
            </a:r>
            <a:r>
              <a:rPr lang="en-GB" b="1" dirty="0" smtClean="0">
                <a:solidFill>
                  <a:prstClr val="white"/>
                </a:solidFill>
                <a:latin typeface="Century Gothic" panose="020B0502020202020204" pitchFamily="34" charset="0"/>
              </a:rPr>
              <a:t> / </a:t>
            </a:r>
            <a:r>
              <a:rPr lang="en-GB" b="1" dirty="0" err="1" smtClean="0">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1836009550"/>
              </p:ext>
            </p:extLst>
          </p:nvPr>
        </p:nvGraphicFramePr>
        <p:xfrm>
          <a:off x="6204762" y="1570327"/>
          <a:ext cx="5752565" cy="4377431"/>
        </p:xfrm>
        <a:graphic>
          <a:graphicData uri="http://schemas.openxmlformats.org/drawingml/2006/table">
            <a:tbl>
              <a:tblPr firstRow="1" firstCol="1" bandRow="1"/>
              <a:tblGrid>
                <a:gridCol w="2819354">
                  <a:extLst>
                    <a:ext uri="{9D8B030D-6E8A-4147-A177-3AD203B41FA5}">
                      <a16:colId xmlns:a16="http://schemas.microsoft.com/office/drawing/2014/main" val="20000"/>
                    </a:ext>
                  </a:extLst>
                </a:gridCol>
                <a:gridCol w="2933211">
                  <a:extLst>
                    <a:ext uri="{9D8B030D-6E8A-4147-A177-3AD203B41FA5}">
                      <a16:colId xmlns:a16="http://schemas.microsoft.com/office/drawing/2014/main" val="20001"/>
                    </a:ext>
                  </a:extLst>
                </a:gridCol>
              </a:tblGrid>
              <a:tr h="739421">
                <a:tc gridSpan="2">
                  <a:txBody>
                    <a:bodyPr/>
                    <a:lstStyle/>
                    <a:p>
                      <a:pPr algn="ctr">
                        <a:lnSpc>
                          <a:spcPct val="150000"/>
                        </a:lnSpc>
                        <a:spcAft>
                          <a:spcPts val="0"/>
                        </a:spcAft>
                      </a:pPr>
                      <a:r>
                        <a:rPr lang="en-GB" sz="1600" b="1" dirty="0" smtClean="0">
                          <a:effectLst/>
                          <a:latin typeface="+mj-lt"/>
                          <a:ea typeface="Calibri" panose="020F0502020204030204" pitchFamily="34" charset="0"/>
                          <a:cs typeface="Times New Roman" panose="02020603050405020304" pitchFamily="18" charset="0"/>
                        </a:rPr>
                        <a:t>Person B</a:t>
                      </a:r>
                    </a:p>
                    <a:p>
                      <a:pPr algn="ctr">
                        <a:lnSpc>
                          <a:spcPct val="150000"/>
                        </a:lnSpc>
                        <a:spcAft>
                          <a:spcPts val="0"/>
                        </a:spcAft>
                      </a:pPr>
                      <a:endParaRPr lang="en-GB" sz="1600" b="1"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50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9931657"/>
                  </a:ext>
                </a:extLst>
              </a:tr>
              <a:tr h="369710">
                <a:tc>
                  <a:txBody>
                    <a:bodyPr/>
                    <a:lstStyle/>
                    <a:p>
                      <a:pPr algn="ctr">
                        <a:lnSpc>
                          <a:spcPct val="150000"/>
                        </a:lnSpc>
                        <a:spcAft>
                          <a:spcPts val="0"/>
                        </a:spcAft>
                      </a:pPr>
                      <a:r>
                        <a:rPr lang="de-DE" sz="1600" b="1" dirty="0" smtClean="0">
                          <a:effectLst/>
                          <a:latin typeface="+mj-lt"/>
                          <a:ea typeface="Calibri" panose="020F0502020204030204" pitchFamily="34" charset="0"/>
                          <a:cs typeface="Times New Roman" panose="02020603050405020304" pitchFamily="18" charset="0"/>
                        </a:rPr>
                        <a:t>dein(e) Partner(in) </a:t>
                      </a:r>
                      <a:r>
                        <a:rPr lang="de-DE" sz="1600" b="1" dirty="0">
                          <a:effectLst/>
                          <a:latin typeface="+mj-lt"/>
                          <a:ea typeface="Calibri" panose="020F0502020204030204" pitchFamily="34" charset="0"/>
                          <a:cs typeface="Times New Roman" panose="02020603050405020304" pitchFamily="18" charset="0"/>
                        </a:rPr>
                        <a:t>(Mia)</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de-DE" sz="1600" b="1">
                          <a:effectLst/>
                          <a:latin typeface="+mj-lt"/>
                          <a:ea typeface="Calibri" panose="020F0502020204030204" pitchFamily="34" charset="0"/>
                          <a:cs typeface="Times New Roman" panose="02020603050405020304" pitchFamily="18" charset="0"/>
                        </a:rPr>
                        <a:t>dein(e) Partner(in) (Oma)</a:t>
                      </a:r>
                      <a:endParaRPr lang="en-GB" sz="160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69710">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Hallo?</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Hallo Mia! Hier ist Oma.</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09131">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Hallo Oma! Wie gehts?</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Gut, danke! Was </a:t>
                      </a:r>
                      <a:r>
                        <a:rPr lang="de-DE" sz="1600" dirty="0" smtClean="0">
                          <a:effectLst/>
                          <a:latin typeface="+mj-lt"/>
                          <a:ea typeface="Calibri" panose="020F0502020204030204" pitchFamily="34" charset="0"/>
                          <a:cs typeface="Times New Roman" panose="02020603050405020304" pitchFamily="18" charset="0"/>
                        </a:rPr>
                        <a:t>mach</a:t>
                      </a:r>
                      <a:r>
                        <a:rPr lang="de-DE" sz="1600" b="1" kern="1200" dirty="0" smtClean="0">
                          <a:solidFill>
                            <a:schemeClr val="accent4"/>
                          </a:solidFill>
                          <a:effectLst/>
                          <a:latin typeface="+mn-lt"/>
                          <a:ea typeface="Calibri" panose="020F0502020204030204" pitchFamily="34" charset="0"/>
                          <a:cs typeface="Times New Roman" panose="02020603050405020304" pitchFamily="18" charset="0"/>
                        </a:rPr>
                        <a:t>st</a:t>
                      </a:r>
                      <a:r>
                        <a:rPr lang="de-DE" sz="1600" kern="1200" dirty="0" smtClean="0">
                          <a:solidFill>
                            <a:schemeClr val="tx1"/>
                          </a:solidFill>
                          <a:effectLst/>
                          <a:latin typeface="+mn-lt"/>
                          <a:ea typeface="Calibri" panose="020F0502020204030204" pitchFamily="34" charset="0"/>
                          <a:cs typeface="Times New Roman" panose="02020603050405020304" pitchFamily="18" charset="0"/>
                        </a:rPr>
                        <a:t> </a:t>
                      </a:r>
                      <a:r>
                        <a:rPr lang="de-DE" sz="1600" dirty="0" smtClean="0">
                          <a:effectLst/>
                          <a:latin typeface="+mj-lt"/>
                          <a:ea typeface="Calibri" panose="020F0502020204030204" pitchFamily="34" charset="0"/>
                          <a:cs typeface="Times New Roman" panose="02020603050405020304" pitchFamily="18" charset="0"/>
                        </a:rPr>
                        <a:t>du</a:t>
                      </a:r>
                      <a:r>
                        <a:rPr lang="de-DE" sz="1600" dirty="0">
                          <a:effectLst/>
                          <a:latin typeface="+mj-lt"/>
                          <a:ea typeface="Calibri" panose="020F0502020204030204" pitchFamily="34" charset="0"/>
                          <a:cs typeface="Times New Roman" panose="02020603050405020304" pitchFamily="18" charset="0"/>
                        </a:rPr>
                        <a:t>? Und was </a:t>
                      </a:r>
                      <a:r>
                        <a:rPr lang="de-DE" sz="1600" dirty="0" smtClean="0">
                          <a:effectLst/>
                          <a:latin typeface="+mj-lt"/>
                          <a:ea typeface="Calibri" panose="020F0502020204030204" pitchFamily="34" charset="0"/>
                          <a:cs typeface="Times New Roman" panose="02020603050405020304" pitchFamily="18" charset="0"/>
                        </a:rPr>
                        <a:t>mach</a:t>
                      </a:r>
                      <a:r>
                        <a:rPr lang="de-DE" sz="1600" b="1" kern="1200" dirty="0" smtClean="0">
                          <a:solidFill>
                            <a:schemeClr val="accent4"/>
                          </a:solidFill>
                          <a:effectLst/>
                          <a:latin typeface="+mn-lt"/>
                          <a:ea typeface="Calibri" panose="020F0502020204030204" pitchFamily="34" charset="0"/>
                          <a:cs typeface="Times New Roman" panose="02020603050405020304" pitchFamily="18" charset="0"/>
                        </a:rPr>
                        <a:t>t</a:t>
                      </a:r>
                      <a:r>
                        <a:rPr lang="de-DE" sz="1600" kern="1200" dirty="0" smtClean="0">
                          <a:solidFill>
                            <a:schemeClr val="accent4"/>
                          </a:solidFill>
                          <a:effectLst/>
                          <a:latin typeface="+mn-lt"/>
                          <a:ea typeface="Calibri" panose="020F0502020204030204" pitchFamily="34" charset="0"/>
                          <a:cs typeface="Times New Roman" panose="02020603050405020304" pitchFamily="18" charset="0"/>
                        </a:rPr>
                        <a:t> </a:t>
                      </a:r>
                      <a:r>
                        <a:rPr lang="de-DE" sz="1600" dirty="0" smtClean="0">
                          <a:effectLst/>
                          <a:latin typeface="+mj-lt"/>
                          <a:ea typeface="Calibri" panose="020F0502020204030204" pitchFamily="34" charset="0"/>
                          <a:cs typeface="Times New Roman" panose="02020603050405020304" pitchFamily="18" charset="0"/>
                        </a:rPr>
                        <a:t>Wolfgang</a:t>
                      </a:r>
                      <a:r>
                        <a:rPr lang="de-DE" sz="1600" dirty="0">
                          <a:effectLst/>
                          <a:latin typeface="+mj-lt"/>
                          <a:ea typeface="Calibri" panose="020F0502020204030204" pitchFamily="34" charset="0"/>
                          <a:cs typeface="Times New Roman" panose="02020603050405020304" pitchFamily="18" charset="0"/>
                        </a:rPr>
                        <a:t>?</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92565">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Wolfgang </a:t>
                      </a:r>
                      <a:r>
                        <a:rPr lang="de-DE" sz="1600" dirty="0" smtClean="0">
                          <a:effectLst/>
                          <a:latin typeface="+mj-lt"/>
                          <a:ea typeface="Calibri" panose="020F0502020204030204" pitchFamily="34" charset="0"/>
                          <a:cs typeface="Times New Roman" panose="02020603050405020304" pitchFamily="18" charset="0"/>
                        </a:rPr>
                        <a:t>spielt Frisbee </a:t>
                      </a:r>
                      <a:r>
                        <a:rPr lang="de-DE" sz="1600" dirty="0">
                          <a:effectLst/>
                          <a:latin typeface="+mj-lt"/>
                          <a:ea typeface="Calibri" panose="020F0502020204030204" pitchFamily="34" charset="0"/>
                          <a:cs typeface="Times New Roman" panose="02020603050405020304" pitchFamily="18" charset="0"/>
                        </a:rPr>
                        <a:t>und ich </a:t>
                      </a:r>
                      <a:r>
                        <a:rPr lang="de-DE" sz="1600" dirty="0" smtClean="0">
                          <a:effectLst/>
                          <a:latin typeface="+mj-lt"/>
                          <a:ea typeface="Calibri" panose="020F0502020204030204" pitchFamily="34" charset="0"/>
                          <a:cs typeface="Times New Roman" panose="02020603050405020304" pitchFamily="18" charset="0"/>
                        </a:rPr>
                        <a:t>spiele </a:t>
                      </a:r>
                      <a:r>
                        <a:rPr lang="de-DE" sz="1600" dirty="0">
                          <a:effectLst/>
                          <a:latin typeface="+mj-lt"/>
                          <a:ea typeface="Calibri" panose="020F0502020204030204" pitchFamily="34" charset="0"/>
                          <a:cs typeface="Times New Roman" panose="02020603050405020304" pitchFamily="18" charset="0"/>
                        </a:rPr>
                        <a:t>Computer.</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Was?! </a:t>
                      </a:r>
                      <a:r>
                        <a:rPr lang="de-DE" sz="1600" kern="1200" dirty="0" smtClean="0">
                          <a:solidFill>
                            <a:schemeClr val="tx1"/>
                          </a:solidFill>
                          <a:effectLst/>
                          <a:latin typeface="+mn-lt"/>
                          <a:ea typeface="Calibri" panose="020F0502020204030204" pitchFamily="34" charset="0"/>
                          <a:cs typeface="Times New Roman" panose="02020603050405020304" pitchFamily="18" charset="0"/>
                        </a:rPr>
                        <a:t>Bist</a:t>
                      </a:r>
                      <a:r>
                        <a:rPr lang="de-DE" sz="1600" dirty="0" smtClean="0">
                          <a:effectLst/>
                          <a:latin typeface="+mj-lt"/>
                          <a:ea typeface="Calibri" panose="020F0502020204030204" pitchFamily="34" charset="0"/>
                          <a:cs typeface="Times New Roman" panose="02020603050405020304" pitchFamily="18" charset="0"/>
                        </a:rPr>
                        <a:t> </a:t>
                      </a:r>
                      <a:r>
                        <a:rPr lang="de-DE" sz="1600" dirty="0">
                          <a:effectLst/>
                          <a:latin typeface="+mj-lt"/>
                          <a:ea typeface="Calibri" panose="020F0502020204030204" pitchFamily="34" charset="0"/>
                          <a:cs typeface="Times New Roman" panose="02020603050405020304" pitchFamily="18" charset="0"/>
                        </a:rPr>
                        <a:t>du nicht </a:t>
                      </a:r>
                      <a:r>
                        <a:rPr lang="de-DE" sz="1600" dirty="0" smtClean="0">
                          <a:effectLst/>
                          <a:latin typeface="+mj-lt"/>
                          <a:ea typeface="Calibri" panose="020F0502020204030204" pitchFamily="34" charset="0"/>
                          <a:cs typeface="Times New Roman" panose="02020603050405020304" pitchFamily="18" charset="0"/>
                        </a:rPr>
                        <a:t>im Garten</a:t>
                      </a:r>
                      <a:r>
                        <a:rPr lang="de-DE" sz="1600" dirty="0">
                          <a:effectLst/>
                          <a:latin typeface="+mj-lt"/>
                          <a:ea typeface="Calibri" panose="020F0502020204030204" pitchFamily="34" charset="0"/>
                          <a:cs typeface="Times New Roman" panose="02020603050405020304" pitchFamily="18" charset="0"/>
                        </a:rPr>
                        <a:t>?</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57939">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Wolfgang </a:t>
                      </a:r>
                      <a:r>
                        <a:rPr lang="de-DE" sz="1600" dirty="0" smtClean="0">
                          <a:effectLst/>
                          <a:latin typeface="+mj-lt"/>
                          <a:ea typeface="Calibri" panose="020F0502020204030204" pitchFamily="34" charset="0"/>
                          <a:cs typeface="Times New Roman" panose="02020603050405020304" pitchFamily="18" charset="0"/>
                        </a:rPr>
                        <a:t>ist im Garten</a:t>
                      </a:r>
                      <a:r>
                        <a:rPr lang="de-DE" sz="1600" dirty="0">
                          <a:effectLst/>
                          <a:latin typeface="+mj-lt"/>
                          <a:ea typeface="Calibri" panose="020F0502020204030204" pitchFamily="34" charset="0"/>
                          <a:cs typeface="Times New Roman" panose="02020603050405020304" pitchFamily="18" charset="0"/>
                        </a:rPr>
                        <a:t>. Ich </a:t>
                      </a:r>
                      <a:r>
                        <a:rPr lang="de-DE" sz="1600" dirty="0" smtClean="0">
                          <a:effectLst/>
                          <a:latin typeface="+mj-lt"/>
                          <a:ea typeface="Calibri" panose="020F0502020204030204" pitchFamily="34" charset="0"/>
                          <a:cs typeface="Times New Roman" panose="02020603050405020304" pitchFamily="18" charset="0"/>
                        </a:rPr>
                        <a:t>sitze </a:t>
                      </a:r>
                      <a:r>
                        <a:rPr lang="de-DE" sz="1600" dirty="0">
                          <a:effectLst/>
                          <a:latin typeface="+mj-lt"/>
                          <a:ea typeface="Calibri" panose="020F0502020204030204" pitchFamily="34" charset="0"/>
                          <a:cs typeface="Times New Roman" panose="02020603050405020304" pitchFamily="18" charset="0"/>
                        </a:rPr>
                        <a:t>im Zimmer.</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Du </a:t>
                      </a:r>
                      <a:r>
                        <a:rPr lang="de-DE" sz="1600" dirty="0" smtClean="0">
                          <a:effectLst/>
                          <a:latin typeface="+mj-lt"/>
                          <a:ea typeface="Calibri" panose="020F0502020204030204" pitchFamily="34" charset="0"/>
                          <a:cs typeface="Times New Roman" panose="02020603050405020304" pitchFamily="18" charset="0"/>
                        </a:rPr>
                        <a:t>mach</a:t>
                      </a:r>
                      <a:r>
                        <a:rPr lang="de-DE" sz="1600" b="1" kern="1200" dirty="0" smtClean="0">
                          <a:solidFill>
                            <a:schemeClr val="accent4"/>
                          </a:solidFill>
                          <a:effectLst/>
                          <a:latin typeface="+mn-lt"/>
                          <a:ea typeface="Calibri" panose="020F0502020204030204" pitchFamily="34" charset="0"/>
                          <a:cs typeface="Times New Roman" panose="02020603050405020304" pitchFamily="18" charset="0"/>
                        </a:rPr>
                        <a:t>st</a:t>
                      </a:r>
                      <a:r>
                        <a:rPr lang="de-DE" sz="1600" b="1" kern="1200" dirty="0" smtClean="0">
                          <a:solidFill>
                            <a:schemeClr val="tx1"/>
                          </a:solidFill>
                          <a:effectLst/>
                          <a:latin typeface="+mn-lt"/>
                          <a:ea typeface="Calibri" panose="020F0502020204030204" pitchFamily="34" charset="0"/>
                          <a:cs typeface="Times New Roman" panose="02020603050405020304" pitchFamily="18" charset="0"/>
                        </a:rPr>
                        <a:t>   </a:t>
                      </a:r>
                      <a:r>
                        <a:rPr lang="de-DE" sz="1600" dirty="0" smtClean="0">
                          <a:effectLst/>
                          <a:latin typeface="+mj-lt"/>
                          <a:ea typeface="Calibri" panose="020F0502020204030204" pitchFamily="34" charset="0"/>
                          <a:cs typeface="Times New Roman" panose="02020603050405020304" pitchFamily="18" charset="0"/>
                        </a:rPr>
                        <a:t>Hausaufgaben</a:t>
                      </a:r>
                      <a:r>
                        <a:rPr lang="de-DE" sz="1600" dirty="0">
                          <a:effectLst/>
                          <a:latin typeface="+mj-lt"/>
                          <a:ea typeface="Calibri" panose="020F0502020204030204" pitchFamily="34" charset="0"/>
                          <a:cs typeface="Times New Roman" panose="02020603050405020304" pitchFamily="18" charset="0"/>
                        </a:rPr>
                        <a:t>, nicht wahr? Und Wolfgang?</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1632624515"/>
              </p:ext>
            </p:extLst>
          </p:nvPr>
        </p:nvGraphicFramePr>
        <p:xfrm>
          <a:off x="293713" y="1570327"/>
          <a:ext cx="5760858" cy="4378403"/>
        </p:xfrm>
        <a:graphic>
          <a:graphicData uri="http://schemas.openxmlformats.org/drawingml/2006/table">
            <a:tbl>
              <a:tblPr firstRow="1" firstCol="1" bandRow="1"/>
              <a:tblGrid>
                <a:gridCol w="2823419">
                  <a:extLst>
                    <a:ext uri="{9D8B030D-6E8A-4147-A177-3AD203B41FA5}">
                      <a16:colId xmlns:a16="http://schemas.microsoft.com/office/drawing/2014/main" val="20000"/>
                    </a:ext>
                  </a:extLst>
                </a:gridCol>
                <a:gridCol w="2937439">
                  <a:extLst>
                    <a:ext uri="{9D8B030D-6E8A-4147-A177-3AD203B41FA5}">
                      <a16:colId xmlns:a16="http://schemas.microsoft.com/office/drawing/2014/main" val="20001"/>
                    </a:ext>
                  </a:extLst>
                </a:gridCol>
              </a:tblGrid>
              <a:tr h="716599">
                <a:tc gridSpan="2">
                  <a:txBody>
                    <a:bodyPr/>
                    <a:lstStyle/>
                    <a:p>
                      <a:pPr algn="ctr">
                        <a:lnSpc>
                          <a:spcPct val="150000"/>
                        </a:lnSpc>
                        <a:spcAft>
                          <a:spcPts val="0"/>
                        </a:spcAft>
                      </a:pPr>
                      <a:r>
                        <a:rPr lang="en-GB" sz="1600" b="1" dirty="0" smtClean="0">
                          <a:effectLst/>
                          <a:latin typeface="+mj-lt"/>
                          <a:ea typeface="Calibri" panose="020F0502020204030204" pitchFamily="34" charset="0"/>
                          <a:cs typeface="Times New Roman" panose="02020603050405020304" pitchFamily="18" charset="0"/>
                        </a:rPr>
                        <a:t>Person A</a:t>
                      </a:r>
                    </a:p>
                    <a:p>
                      <a:pPr algn="ctr">
                        <a:lnSpc>
                          <a:spcPct val="150000"/>
                        </a:lnSpc>
                        <a:spcAft>
                          <a:spcPts val="0"/>
                        </a:spcAft>
                      </a:pPr>
                      <a:endParaRPr lang="en-GB" sz="1600" b="1"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50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9931657"/>
                  </a:ext>
                </a:extLst>
              </a:tr>
              <a:tr h="362188">
                <a:tc>
                  <a:txBody>
                    <a:bodyPr/>
                    <a:lstStyle/>
                    <a:p>
                      <a:pPr algn="ctr">
                        <a:lnSpc>
                          <a:spcPct val="150000"/>
                        </a:lnSpc>
                        <a:spcAft>
                          <a:spcPts val="0"/>
                        </a:spcAft>
                      </a:pPr>
                      <a:r>
                        <a:rPr lang="de-DE" sz="1600" b="1" dirty="0" smtClean="0">
                          <a:effectLst/>
                          <a:latin typeface="+mj-lt"/>
                          <a:ea typeface="Calibri" panose="020F0502020204030204" pitchFamily="34" charset="0"/>
                          <a:cs typeface="Times New Roman" panose="02020603050405020304" pitchFamily="18" charset="0"/>
                        </a:rPr>
                        <a:t>dein(e) Partner(in) </a:t>
                      </a:r>
                      <a:r>
                        <a:rPr lang="de-DE" sz="1600" b="1" dirty="0">
                          <a:effectLst/>
                          <a:latin typeface="+mj-lt"/>
                          <a:ea typeface="Calibri" panose="020F0502020204030204" pitchFamily="34" charset="0"/>
                          <a:cs typeface="Times New Roman" panose="02020603050405020304" pitchFamily="18" charset="0"/>
                        </a:rPr>
                        <a:t>(Mia)</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de-DE" sz="1600" b="1">
                          <a:effectLst/>
                          <a:latin typeface="+mj-lt"/>
                          <a:ea typeface="Calibri" panose="020F0502020204030204" pitchFamily="34" charset="0"/>
                          <a:cs typeface="Times New Roman" panose="02020603050405020304" pitchFamily="18" charset="0"/>
                        </a:rPr>
                        <a:t>dein(e) Partner(in) (Oma)</a:t>
                      </a:r>
                      <a:endParaRPr lang="en-GB" sz="160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62188">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Hallo?</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Hallo Mia! Hier ist Oma.</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86563">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Hallo Oma! Wie gehts?</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Gut, danke! Was machst du? Und was macht Wolfgang?</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24375">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Wolfgang </a:t>
                      </a:r>
                      <a:r>
                        <a:rPr lang="de-DE" sz="1600" dirty="0" smtClean="0">
                          <a:effectLst/>
                          <a:latin typeface="+mj-lt"/>
                          <a:ea typeface="Calibri" panose="020F0502020204030204" pitchFamily="34" charset="0"/>
                          <a:cs typeface="Times New Roman" panose="02020603050405020304" pitchFamily="18" charset="0"/>
                        </a:rPr>
                        <a:t>spiel</a:t>
                      </a:r>
                      <a:r>
                        <a:rPr lang="de-DE" sz="1600" b="1" dirty="0" smtClean="0">
                          <a:solidFill>
                            <a:schemeClr val="accent4"/>
                          </a:solidFill>
                          <a:effectLst/>
                          <a:latin typeface="+mj-lt"/>
                          <a:ea typeface="Calibri" panose="020F0502020204030204" pitchFamily="34" charset="0"/>
                          <a:cs typeface="Times New Roman" panose="02020603050405020304" pitchFamily="18" charset="0"/>
                        </a:rPr>
                        <a:t>t</a:t>
                      </a:r>
                      <a:r>
                        <a:rPr lang="de-DE" sz="1600" dirty="0" smtClean="0">
                          <a:effectLst/>
                          <a:latin typeface="+mj-lt"/>
                          <a:ea typeface="Calibri" panose="020F0502020204030204" pitchFamily="34" charset="0"/>
                          <a:cs typeface="Times New Roman" panose="02020603050405020304" pitchFamily="18" charset="0"/>
                        </a:rPr>
                        <a:t>   Frisbee </a:t>
                      </a:r>
                      <a:r>
                        <a:rPr lang="de-DE" sz="1600" dirty="0">
                          <a:effectLst/>
                          <a:latin typeface="+mj-lt"/>
                          <a:ea typeface="Calibri" panose="020F0502020204030204" pitchFamily="34" charset="0"/>
                          <a:cs typeface="Times New Roman" panose="02020603050405020304" pitchFamily="18" charset="0"/>
                        </a:rPr>
                        <a:t>und ich </a:t>
                      </a:r>
                      <a:r>
                        <a:rPr lang="de-DE" sz="1600" dirty="0" smtClean="0">
                          <a:effectLst/>
                          <a:latin typeface="+mj-lt"/>
                          <a:ea typeface="Calibri" panose="020F0502020204030204" pitchFamily="34" charset="0"/>
                          <a:cs typeface="Times New Roman" panose="02020603050405020304" pitchFamily="18" charset="0"/>
                        </a:rPr>
                        <a:t>spiel</a:t>
                      </a:r>
                      <a:r>
                        <a:rPr lang="de-DE" sz="1600" b="1" dirty="0" smtClean="0">
                          <a:solidFill>
                            <a:schemeClr val="accent4"/>
                          </a:solidFill>
                          <a:effectLst/>
                          <a:latin typeface="+mj-lt"/>
                          <a:ea typeface="Calibri" panose="020F0502020204030204" pitchFamily="34" charset="0"/>
                          <a:cs typeface="Times New Roman" panose="02020603050405020304" pitchFamily="18" charset="0"/>
                        </a:rPr>
                        <a:t>e   </a:t>
                      </a:r>
                      <a:r>
                        <a:rPr lang="de-DE" sz="1600" dirty="0" smtClean="0">
                          <a:effectLst/>
                          <a:latin typeface="+mj-lt"/>
                          <a:ea typeface="Calibri" panose="020F0502020204030204" pitchFamily="34" charset="0"/>
                          <a:cs typeface="Times New Roman" panose="02020603050405020304" pitchFamily="18" charset="0"/>
                        </a:rPr>
                        <a:t>Computer</a:t>
                      </a:r>
                      <a:r>
                        <a:rPr lang="de-DE" sz="1600" dirty="0">
                          <a:effectLst/>
                          <a:latin typeface="+mj-lt"/>
                          <a:ea typeface="Calibri" panose="020F0502020204030204" pitchFamily="34" charset="0"/>
                          <a:cs typeface="Times New Roman" panose="02020603050405020304" pitchFamily="18" charset="0"/>
                        </a:rPr>
                        <a:t>.</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Was?! </a:t>
                      </a:r>
                      <a:r>
                        <a:rPr lang="de-DE" sz="1600" dirty="0" smtClean="0">
                          <a:effectLst/>
                          <a:latin typeface="+mj-lt"/>
                          <a:ea typeface="Calibri" panose="020F0502020204030204" pitchFamily="34" charset="0"/>
                          <a:cs typeface="Times New Roman" panose="02020603050405020304" pitchFamily="18" charset="0"/>
                        </a:rPr>
                        <a:t>Bist du nicht im Garten</a:t>
                      </a:r>
                      <a:r>
                        <a:rPr lang="de-DE" sz="1600" dirty="0">
                          <a:effectLst/>
                          <a:latin typeface="+mj-lt"/>
                          <a:ea typeface="Calibri" panose="020F0502020204030204" pitchFamily="34" charset="0"/>
                          <a:cs typeface="Times New Roman" panose="02020603050405020304" pitchFamily="18" charset="0"/>
                        </a:rPr>
                        <a:t>?</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86563">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Wolfgang </a:t>
                      </a:r>
                      <a:r>
                        <a:rPr lang="de-DE" sz="1600" dirty="0" smtClean="0">
                          <a:effectLst/>
                          <a:latin typeface="+mj-lt"/>
                          <a:ea typeface="Calibri" panose="020F0502020204030204" pitchFamily="34" charset="0"/>
                          <a:cs typeface="Times New Roman" panose="02020603050405020304" pitchFamily="18" charset="0"/>
                        </a:rPr>
                        <a:t>ist im Garten</a:t>
                      </a:r>
                      <a:r>
                        <a:rPr lang="de-DE" sz="1600" dirty="0">
                          <a:effectLst/>
                          <a:latin typeface="+mj-lt"/>
                          <a:ea typeface="Calibri" panose="020F0502020204030204" pitchFamily="34" charset="0"/>
                          <a:cs typeface="Times New Roman" panose="02020603050405020304" pitchFamily="18" charset="0"/>
                        </a:rPr>
                        <a:t>. Ich </a:t>
                      </a:r>
                      <a:r>
                        <a:rPr lang="de-DE" sz="1600" dirty="0" smtClean="0">
                          <a:effectLst/>
                          <a:latin typeface="+mj-lt"/>
                          <a:ea typeface="Calibri" panose="020F0502020204030204" pitchFamily="34" charset="0"/>
                          <a:cs typeface="Times New Roman" panose="02020603050405020304" pitchFamily="18" charset="0"/>
                        </a:rPr>
                        <a:t>sitz</a:t>
                      </a:r>
                      <a:r>
                        <a:rPr lang="de-DE" sz="1600" b="1" dirty="0" smtClean="0">
                          <a:solidFill>
                            <a:schemeClr val="accent4"/>
                          </a:solidFill>
                          <a:effectLst/>
                          <a:latin typeface="+mj-lt"/>
                          <a:ea typeface="Calibri" panose="020F0502020204030204" pitchFamily="34" charset="0"/>
                          <a:cs typeface="Times New Roman" panose="02020603050405020304" pitchFamily="18" charset="0"/>
                        </a:rPr>
                        <a:t>e</a:t>
                      </a:r>
                      <a:r>
                        <a:rPr lang="de-DE" sz="1600" dirty="0" smtClean="0">
                          <a:solidFill>
                            <a:schemeClr val="accent4"/>
                          </a:solidFill>
                          <a:effectLst/>
                          <a:latin typeface="+mj-lt"/>
                          <a:ea typeface="Calibri" panose="020F0502020204030204" pitchFamily="34" charset="0"/>
                          <a:cs typeface="Times New Roman" panose="02020603050405020304" pitchFamily="18" charset="0"/>
                        </a:rPr>
                        <a:t> </a:t>
                      </a:r>
                      <a:r>
                        <a:rPr lang="de-DE" sz="1600" dirty="0" smtClean="0">
                          <a:effectLst/>
                          <a:latin typeface="+mj-lt"/>
                          <a:ea typeface="Calibri" panose="020F0502020204030204" pitchFamily="34" charset="0"/>
                          <a:cs typeface="Times New Roman" panose="02020603050405020304" pitchFamily="18" charset="0"/>
                        </a:rPr>
                        <a:t>   im </a:t>
                      </a:r>
                      <a:r>
                        <a:rPr lang="de-DE" sz="1600" dirty="0">
                          <a:effectLst/>
                          <a:latin typeface="+mj-lt"/>
                          <a:ea typeface="Calibri" panose="020F0502020204030204" pitchFamily="34" charset="0"/>
                          <a:cs typeface="Times New Roman" panose="02020603050405020304" pitchFamily="18" charset="0"/>
                        </a:rPr>
                        <a:t>Zimmer.</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Du </a:t>
                      </a:r>
                      <a:r>
                        <a:rPr lang="de-DE" sz="1600" dirty="0" smtClean="0">
                          <a:effectLst/>
                          <a:latin typeface="+mj-lt"/>
                          <a:ea typeface="Calibri" panose="020F0502020204030204" pitchFamily="34" charset="0"/>
                          <a:cs typeface="Times New Roman" panose="02020603050405020304" pitchFamily="18" charset="0"/>
                        </a:rPr>
                        <a:t>machst </a:t>
                      </a:r>
                      <a:r>
                        <a:rPr lang="de-DE" sz="1600" dirty="0">
                          <a:effectLst/>
                          <a:latin typeface="+mj-lt"/>
                          <a:ea typeface="Calibri" panose="020F0502020204030204" pitchFamily="34" charset="0"/>
                          <a:cs typeface="Times New Roman" panose="02020603050405020304" pitchFamily="18" charset="0"/>
                        </a:rPr>
                        <a:t>Hausaufgaben, nicht wahr? Und Wolfgang?</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cxnSp>
        <p:nvCxnSpPr>
          <p:cNvPr id="12" name="Straight Connector 11"/>
          <p:cNvCxnSpPr>
            <a:stCxn id="10" idx="2"/>
            <a:endCxn id="10" idx="2"/>
          </p:cNvCxnSpPr>
          <p:nvPr/>
        </p:nvCxnSpPr>
        <p:spPr>
          <a:xfrm>
            <a:off x="1895476" y="4429788"/>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1804988" y="4238626"/>
            <a:ext cx="180975" cy="219074"/>
            <a:chOff x="2057400" y="3706227"/>
            <a:chExt cx="180975" cy="299035"/>
          </a:xfrm>
        </p:grpSpPr>
        <p:cxnSp>
          <p:nvCxnSpPr>
            <p:cNvPr id="14" name="Straight Connector 13"/>
            <p:cNvCxnSpPr/>
            <p:nvPr/>
          </p:nvCxnSpPr>
          <p:spPr>
            <a:xfrm>
              <a:off x="2057400" y="4005262"/>
              <a:ext cx="1809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057400" y="3706227"/>
              <a:ext cx="180975" cy="260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2" name="Group 51"/>
          <p:cNvGrpSpPr/>
          <p:nvPr/>
        </p:nvGrpSpPr>
        <p:grpSpPr>
          <a:xfrm>
            <a:off x="1581151" y="4604956"/>
            <a:ext cx="180975" cy="219074"/>
            <a:chOff x="2057400" y="3706227"/>
            <a:chExt cx="180975" cy="299035"/>
          </a:xfrm>
        </p:grpSpPr>
        <p:cxnSp>
          <p:nvCxnSpPr>
            <p:cNvPr id="54" name="Straight Connector 53"/>
            <p:cNvCxnSpPr/>
            <p:nvPr/>
          </p:nvCxnSpPr>
          <p:spPr>
            <a:xfrm>
              <a:off x="2057400" y="4005262"/>
              <a:ext cx="1809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2057400" y="3706227"/>
              <a:ext cx="180975" cy="260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7" name="Group 56"/>
          <p:cNvGrpSpPr/>
          <p:nvPr/>
        </p:nvGrpSpPr>
        <p:grpSpPr>
          <a:xfrm>
            <a:off x="633413" y="5480924"/>
            <a:ext cx="180975" cy="219074"/>
            <a:chOff x="2057400" y="3706227"/>
            <a:chExt cx="180975" cy="299035"/>
          </a:xfrm>
        </p:grpSpPr>
        <p:cxnSp>
          <p:nvCxnSpPr>
            <p:cNvPr id="58" name="Straight Connector 57"/>
            <p:cNvCxnSpPr/>
            <p:nvPr/>
          </p:nvCxnSpPr>
          <p:spPr>
            <a:xfrm>
              <a:off x="2057400" y="4005262"/>
              <a:ext cx="1809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2057400" y="3706227"/>
              <a:ext cx="180975" cy="260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0" name="Group 59"/>
          <p:cNvGrpSpPr/>
          <p:nvPr/>
        </p:nvGrpSpPr>
        <p:grpSpPr>
          <a:xfrm>
            <a:off x="11353801" y="3162633"/>
            <a:ext cx="180975" cy="219074"/>
            <a:chOff x="2057400" y="3706227"/>
            <a:chExt cx="180975" cy="299035"/>
          </a:xfrm>
        </p:grpSpPr>
        <p:cxnSp>
          <p:nvCxnSpPr>
            <p:cNvPr id="61" name="Straight Connector 60"/>
            <p:cNvCxnSpPr/>
            <p:nvPr/>
          </p:nvCxnSpPr>
          <p:spPr>
            <a:xfrm>
              <a:off x="2057400" y="4005262"/>
              <a:ext cx="1809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2057400" y="3706227"/>
              <a:ext cx="180975" cy="260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3" name="Group 62"/>
          <p:cNvGrpSpPr/>
          <p:nvPr/>
        </p:nvGrpSpPr>
        <p:grpSpPr>
          <a:xfrm>
            <a:off x="11001375" y="3520491"/>
            <a:ext cx="180975" cy="219074"/>
            <a:chOff x="2057400" y="3706227"/>
            <a:chExt cx="180975" cy="299035"/>
          </a:xfrm>
        </p:grpSpPr>
        <p:cxnSp>
          <p:nvCxnSpPr>
            <p:cNvPr id="64" name="Straight Connector 63"/>
            <p:cNvCxnSpPr/>
            <p:nvPr/>
          </p:nvCxnSpPr>
          <p:spPr>
            <a:xfrm>
              <a:off x="2057400" y="4005262"/>
              <a:ext cx="1809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2057400" y="3706227"/>
              <a:ext cx="180975" cy="260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6" name="Group 65"/>
          <p:cNvGrpSpPr/>
          <p:nvPr/>
        </p:nvGrpSpPr>
        <p:grpSpPr>
          <a:xfrm>
            <a:off x="10001250" y="5150646"/>
            <a:ext cx="180975" cy="219074"/>
            <a:chOff x="2057400" y="3706227"/>
            <a:chExt cx="180975" cy="299035"/>
          </a:xfrm>
        </p:grpSpPr>
        <p:cxnSp>
          <p:nvCxnSpPr>
            <p:cNvPr id="67" name="Straight Connector 66"/>
            <p:cNvCxnSpPr/>
            <p:nvPr/>
          </p:nvCxnSpPr>
          <p:spPr>
            <a:xfrm>
              <a:off x="2057400" y="4005262"/>
              <a:ext cx="1809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2057400" y="3706227"/>
              <a:ext cx="180975" cy="260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2" name="TextBox 41"/>
          <p:cNvSpPr txBox="1"/>
          <p:nvPr/>
        </p:nvSpPr>
        <p:spPr>
          <a:xfrm>
            <a:off x="7286165" y="4238626"/>
            <a:ext cx="559362" cy="246221"/>
          </a:xfrm>
          <a:prstGeom prst="rect">
            <a:avLst/>
          </a:prstGeom>
          <a:solidFill>
            <a:schemeClr val="bg1"/>
          </a:solidFill>
        </p:spPr>
        <p:txBody>
          <a:bodyPr wrap="square" lIns="0" tIns="0" rIns="0" bIns="0" rtlCol="0">
            <a:spAutoFit/>
          </a:bodyPr>
          <a:lstStyle/>
          <a:p>
            <a:r>
              <a:rPr lang="en-GB" sz="1600" b="1" dirty="0" err="1" smtClean="0">
                <a:solidFill>
                  <a:schemeClr val="accent4"/>
                </a:solidFill>
              </a:rPr>
              <a:t>spielt</a:t>
            </a:r>
            <a:endParaRPr lang="en-GB" sz="1600" b="1" dirty="0">
              <a:solidFill>
                <a:schemeClr val="accent4"/>
              </a:solidFill>
            </a:endParaRPr>
          </a:p>
        </p:txBody>
      </p:sp>
      <p:sp>
        <p:nvSpPr>
          <p:cNvPr id="75" name="TextBox 74"/>
          <p:cNvSpPr txBox="1"/>
          <p:nvPr/>
        </p:nvSpPr>
        <p:spPr>
          <a:xfrm>
            <a:off x="6591301" y="4577809"/>
            <a:ext cx="636638" cy="264397"/>
          </a:xfrm>
          <a:prstGeom prst="rect">
            <a:avLst/>
          </a:prstGeom>
          <a:solidFill>
            <a:schemeClr val="bg1"/>
          </a:solidFill>
        </p:spPr>
        <p:txBody>
          <a:bodyPr wrap="square" lIns="0" tIns="0" rIns="0" bIns="18000" rtlCol="0">
            <a:spAutoFit/>
          </a:bodyPr>
          <a:lstStyle/>
          <a:p>
            <a:r>
              <a:rPr lang="en-GB" sz="1600" b="1" dirty="0" err="1" smtClean="0">
                <a:solidFill>
                  <a:schemeClr val="accent4"/>
                </a:solidFill>
              </a:rPr>
              <a:t>spiele</a:t>
            </a:r>
            <a:endParaRPr lang="en-GB" sz="1600" b="1" dirty="0">
              <a:solidFill>
                <a:schemeClr val="accent4"/>
              </a:solidFill>
            </a:endParaRPr>
          </a:p>
        </p:txBody>
      </p:sp>
      <p:sp>
        <p:nvSpPr>
          <p:cNvPr id="76" name="TextBox 75"/>
          <p:cNvSpPr txBox="1"/>
          <p:nvPr/>
        </p:nvSpPr>
        <p:spPr>
          <a:xfrm>
            <a:off x="6259194" y="5467351"/>
            <a:ext cx="442914" cy="246221"/>
          </a:xfrm>
          <a:prstGeom prst="rect">
            <a:avLst/>
          </a:prstGeom>
          <a:solidFill>
            <a:schemeClr val="bg1"/>
          </a:solidFill>
        </p:spPr>
        <p:txBody>
          <a:bodyPr wrap="square" lIns="0" tIns="0" rIns="0" bIns="0" rtlCol="0">
            <a:spAutoFit/>
          </a:bodyPr>
          <a:lstStyle/>
          <a:p>
            <a:r>
              <a:rPr lang="en-GB" sz="1600" b="1" dirty="0" err="1">
                <a:solidFill>
                  <a:schemeClr val="accent4"/>
                </a:solidFill>
              </a:rPr>
              <a:t>s</a:t>
            </a:r>
            <a:r>
              <a:rPr lang="en-GB" sz="1600" b="1" dirty="0" err="1" smtClean="0">
                <a:solidFill>
                  <a:schemeClr val="accent4"/>
                </a:solidFill>
              </a:rPr>
              <a:t>itze</a:t>
            </a:r>
            <a:endParaRPr lang="en-GB" sz="1600" b="1" dirty="0">
              <a:solidFill>
                <a:schemeClr val="accent4"/>
              </a:solidFill>
            </a:endParaRPr>
          </a:p>
        </p:txBody>
      </p:sp>
      <p:sp>
        <p:nvSpPr>
          <p:cNvPr id="77" name="TextBox 76"/>
          <p:cNvSpPr txBox="1"/>
          <p:nvPr/>
        </p:nvSpPr>
        <p:spPr>
          <a:xfrm>
            <a:off x="4863393" y="3107574"/>
            <a:ext cx="751594" cy="246221"/>
          </a:xfrm>
          <a:prstGeom prst="rect">
            <a:avLst/>
          </a:prstGeom>
          <a:solidFill>
            <a:schemeClr val="bg1"/>
          </a:solidFill>
        </p:spPr>
        <p:txBody>
          <a:bodyPr wrap="square" lIns="0" tIns="0" rIns="0" bIns="0" rtlCol="0">
            <a:spAutoFit/>
          </a:bodyPr>
          <a:lstStyle/>
          <a:p>
            <a:r>
              <a:rPr lang="en-GB" sz="1600" b="1" dirty="0" err="1" smtClean="0">
                <a:solidFill>
                  <a:schemeClr val="accent4"/>
                </a:solidFill>
              </a:rPr>
              <a:t>machst</a:t>
            </a:r>
            <a:endParaRPr lang="en-GB" sz="1600" b="1" dirty="0">
              <a:solidFill>
                <a:schemeClr val="accent4"/>
              </a:solidFill>
            </a:endParaRPr>
          </a:p>
        </p:txBody>
      </p:sp>
      <p:sp>
        <p:nvSpPr>
          <p:cNvPr id="78" name="TextBox 77"/>
          <p:cNvSpPr txBox="1"/>
          <p:nvPr/>
        </p:nvSpPr>
        <p:spPr>
          <a:xfrm>
            <a:off x="4487596" y="3465432"/>
            <a:ext cx="751594" cy="246221"/>
          </a:xfrm>
          <a:prstGeom prst="rect">
            <a:avLst/>
          </a:prstGeom>
          <a:solidFill>
            <a:schemeClr val="bg1"/>
          </a:solidFill>
        </p:spPr>
        <p:txBody>
          <a:bodyPr wrap="square" lIns="0" tIns="0" rIns="0" bIns="0" rtlCol="0">
            <a:spAutoFit/>
          </a:bodyPr>
          <a:lstStyle/>
          <a:p>
            <a:r>
              <a:rPr lang="en-GB" sz="1600" b="1" dirty="0" err="1" smtClean="0">
                <a:solidFill>
                  <a:schemeClr val="accent4"/>
                </a:solidFill>
              </a:rPr>
              <a:t>macht</a:t>
            </a:r>
            <a:endParaRPr lang="en-GB" sz="1600" b="1" dirty="0">
              <a:solidFill>
                <a:schemeClr val="accent4"/>
              </a:solidFill>
            </a:endParaRPr>
          </a:p>
        </p:txBody>
      </p:sp>
      <p:sp>
        <p:nvSpPr>
          <p:cNvPr id="79" name="TextBox 78"/>
          <p:cNvSpPr txBox="1"/>
          <p:nvPr/>
        </p:nvSpPr>
        <p:spPr>
          <a:xfrm>
            <a:off x="3496996" y="5095587"/>
            <a:ext cx="751594" cy="246221"/>
          </a:xfrm>
          <a:prstGeom prst="rect">
            <a:avLst/>
          </a:prstGeom>
          <a:solidFill>
            <a:schemeClr val="bg1"/>
          </a:solidFill>
        </p:spPr>
        <p:txBody>
          <a:bodyPr wrap="square" lIns="0" tIns="0" rIns="0" bIns="0" rtlCol="0">
            <a:spAutoFit/>
          </a:bodyPr>
          <a:lstStyle/>
          <a:p>
            <a:r>
              <a:rPr lang="en-GB" sz="1600" b="1" dirty="0" err="1" smtClean="0">
                <a:solidFill>
                  <a:schemeClr val="accent4"/>
                </a:solidFill>
              </a:rPr>
              <a:t>machst</a:t>
            </a:r>
            <a:endParaRPr lang="en-GB" sz="1600" b="1" dirty="0">
              <a:solidFill>
                <a:schemeClr val="accent4"/>
              </a:solidFill>
            </a:endParaRPr>
          </a:p>
        </p:txBody>
      </p:sp>
    </p:spTree>
    <p:extLst>
      <p:ext uri="{BB962C8B-B14F-4D97-AF65-F5344CB8AC3E}">
        <p14:creationId xmlns:p14="http://schemas.microsoft.com/office/powerpoint/2010/main" val="122884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5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5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6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75" grpId="0" animBg="1"/>
      <p:bldP spid="76" grpId="0" animBg="1"/>
      <p:bldP spid="77" grpId="0" animBg="1"/>
      <p:bldP spid="78" grpId="0" animBg="1"/>
      <p:bldP spid="7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694218" cy="707849"/>
          </a:xfrm>
        </p:spPr>
        <p:txBody>
          <a:bodyPr>
            <a:normAutofit/>
          </a:bodyPr>
          <a:lstStyle/>
          <a:p>
            <a:r>
              <a:rPr lang="en-GB" sz="3600" b="1" dirty="0">
                <a:solidFill>
                  <a:schemeClr val="bg1"/>
                </a:solidFill>
              </a:rPr>
              <a:t>A</a:t>
            </a:r>
            <a:r>
              <a:rPr lang="en-GB" sz="3600" b="1" dirty="0" smtClean="0">
                <a:solidFill>
                  <a:schemeClr val="bg1"/>
                </a:solidFill>
              </a:rPr>
              <a:t>m </a:t>
            </a:r>
            <a:r>
              <a:rPr lang="en-GB" sz="3600" b="1" dirty="0" err="1" smtClean="0">
                <a:solidFill>
                  <a:schemeClr val="bg1"/>
                </a:solidFill>
              </a:rPr>
              <a:t>Telefon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37124" y="247046"/>
            <a:ext cx="2220203" cy="38650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a:t>
            </a:r>
            <a:r>
              <a:rPr lang="en-GB" b="1" dirty="0" err="1" smtClean="0">
                <a:solidFill>
                  <a:prstClr val="white"/>
                </a:solidFill>
                <a:latin typeface="Century Gothic" panose="020B0502020202020204" pitchFamily="34" charset="0"/>
              </a:rPr>
              <a:t>ören</a:t>
            </a:r>
            <a:r>
              <a:rPr lang="en-GB" b="1" dirty="0" smtClean="0">
                <a:solidFill>
                  <a:prstClr val="white"/>
                </a:solidFill>
                <a:latin typeface="Century Gothic" panose="020B0502020202020204" pitchFamily="34" charset="0"/>
              </a:rPr>
              <a:t> / </a:t>
            </a:r>
            <a:r>
              <a:rPr lang="en-GB" b="1" dirty="0" err="1" smtClean="0">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2153619824"/>
              </p:ext>
            </p:extLst>
          </p:nvPr>
        </p:nvGraphicFramePr>
        <p:xfrm>
          <a:off x="6204762" y="1570327"/>
          <a:ext cx="5752565" cy="4377431"/>
        </p:xfrm>
        <a:graphic>
          <a:graphicData uri="http://schemas.openxmlformats.org/drawingml/2006/table">
            <a:tbl>
              <a:tblPr firstRow="1" firstCol="1" bandRow="1"/>
              <a:tblGrid>
                <a:gridCol w="2819354">
                  <a:extLst>
                    <a:ext uri="{9D8B030D-6E8A-4147-A177-3AD203B41FA5}">
                      <a16:colId xmlns:a16="http://schemas.microsoft.com/office/drawing/2014/main" val="20000"/>
                    </a:ext>
                  </a:extLst>
                </a:gridCol>
                <a:gridCol w="2933211">
                  <a:extLst>
                    <a:ext uri="{9D8B030D-6E8A-4147-A177-3AD203B41FA5}">
                      <a16:colId xmlns:a16="http://schemas.microsoft.com/office/drawing/2014/main" val="20001"/>
                    </a:ext>
                  </a:extLst>
                </a:gridCol>
              </a:tblGrid>
              <a:tr h="739421">
                <a:tc gridSpan="2">
                  <a:txBody>
                    <a:bodyPr/>
                    <a:lstStyle/>
                    <a:p>
                      <a:pPr algn="ctr">
                        <a:lnSpc>
                          <a:spcPct val="150000"/>
                        </a:lnSpc>
                        <a:spcAft>
                          <a:spcPts val="0"/>
                        </a:spcAft>
                      </a:pPr>
                      <a:r>
                        <a:rPr lang="en-GB" sz="1600" b="1" dirty="0" smtClean="0">
                          <a:effectLst/>
                          <a:latin typeface="+mj-lt"/>
                          <a:ea typeface="Calibri" panose="020F0502020204030204" pitchFamily="34" charset="0"/>
                          <a:cs typeface="Times New Roman" panose="02020603050405020304" pitchFamily="18" charset="0"/>
                        </a:rPr>
                        <a:t>Person B</a:t>
                      </a:r>
                    </a:p>
                    <a:p>
                      <a:pPr algn="ctr">
                        <a:lnSpc>
                          <a:spcPct val="150000"/>
                        </a:lnSpc>
                        <a:spcAft>
                          <a:spcPts val="0"/>
                        </a:spcAft>
                      </a:pPr>
                      <a:endParaRPr lang="en-GB" sz="1600" b="1"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50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9931657"/>
                  </a:ext>
                </a:extLst>
              </a:tr>
              <a:tr h="369710">
                <a:tc>
                  <a:txBody>
                    <a:bodyPr/>
                    <a:lstStyle/>
                    <a:p>
                      <a:pPr algn="ctr">
                        <a:lnSpc>
                          <a:spcPct val="150000"/>
                        </a:lnSpc>
                        <a:spcAft>
                          <a:spcPts val="0"/>
                        </a:spcAft>
                      </a:pPr>
                      <a:r>
                        <a:rPr lang="de-DE" sz="1600" b="1" dirty="0" smtClean="0">
                          <a:effectLst/>
                          <a:latin typeface="+mj-lt"/>
                          <a:ea typeface="Calibri" panose="020F0502020204030204" pitchFamily="34" charset="0"/>
                          <a:cs typeface="Times New Roman" panose="02020603050405020304" pitchFamily="18" charset="0"/>
                        </a:rPr>
                        <a:t>dein(e) Partner(in) </a:t>
                      </a:r>
                      <a:r>
                        <a:rPr lang="de-DE" sz="1600" b="1" dirty="0">
                          <a:effectLst/>
                          <a:latin typeface="+mj-lt"/>
                          <a:ea typeface="Calibri" panose="020F0502020204030204" pitchFamily="34" charset="0"/>
                          <a:cs typeface="Times New Roman" panose="02020603050405020304" pitchFamily="18" charset="0"/>
                        </a:rPr>
                        <a:t>(Mia)</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de-DE" sz="1600" b="1">
                          <a:effectLst/>
                          <a:latin typeface="+mj-lt"/>
                          <a:ea typeface="Calibri" panose="020F0502020204030204" pitchFamily="34" charset="0"/>
                          <a:cs typeface="Times New Roman" panose="02020603050405020304" pitchFamily="18" charset="0"/>
                        </a:rPr>
                        <a:t>dein(e) Partner(in) (Oma)</a:t>
                      </a:r>
                      <a:endParaRPr lang="en-GB" sz="160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69710">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Hallo?</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Hallo Mia! Hier ist Oma.</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09131">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Hallo Oma! Wie gehts?</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Gut, danke! Was </a:t>
                      </a:r>
                      <a:r>
                        <a:rPr lang="de-DE" sz="1600" dirty="0" smtClean="0">
                          <a:effectLst/>
                          <a:latin typeface="+mj-lt"/>
                          <a:ea typeface="Calibri" panose="020F0502020204030204" pitchFamily="34" charset="0"/>
                          <a:cs typeface="Times New Roman" panose="02020603050405020304" pitchFamily="18" charset="0"/>
                        </a:rPr>
                        <a:t>machst</a:t>
                      </a:r>
                      <a:r>
                        <a:rPr lang="de-DE" sz="1600" baseline="0" dirty="0" smtClean="0">
                          <a:effectLst/>
                          <a:latin typeface="+mj-lt"/>
                          <a:ea typeface="Calibri" panose="020F0502020204030204" pitchFamily="34" charset="0"/>
                          <a:cs typeface="Times New Roman" panose="02020603050405020304" pitchFamily="18" charset="0"/>
                        </a:rPr>
                        <a:t> </a:t>
                      </a:r>
                      <a:r>
                        <a:rPr lang="de-DE" sz="1600" dirty="0" smtClean="0">
                          <a:effectLst/>
                          <a:latin typeface="+mj-lt"/>
                          <a:ea typeface="Calibri" panose="020F0502020204030204" pitchFamily="34" charset="0"/>
                          <a:cs typeface="Times New Roman" panose="02020603050405020304" pitchFamily="18" charset="0"/>
                        </a:rPr>
                        <a:t>du</a:t>
                      </a:r>
                      <a:r>
                        <a:rPr lang="de-DE" sz="1600" dirty="0">
                          <a:effectLst/>
                          <a:latin typeface="+mj-lt"/>
                          <a:ea typeface="Calibri" panose="020F0502020204030204" pitchFamily="34" charset="0"/>
                          <a:cs typeface="Times New Roman" panose="02020603050405020304" pitchFamily="18" charset="0"/>
                        </a:rPr>
                        <a:t>? Und </a:t>
                      </a:r>
                      <a:r>
                        <a:rPr lang="de-DE" sz="1600" dirty="0" smtClean="0">
                          <a:effectLst/>
                          <a:latin typeface="+mj-lt"/>
                          <a:ea typeface="Calibri" panose="020F0502020204030204" pitchFamily="34" charset="0"/>
                          <a:cs typeface="Times New Roman" panose="02020603050405020304" pitchFamily="18" charset="0"/>
                        </a:rPr>
                        <a:t>was</a:t>
                      </a:r>
                      <a:r>
                        <a:rPr lang="de-DE" sz="1600" baseline="0" dirty="0" smtClean="0">
                          <a:effectLst/>
                          <a:latin typeface="+mj-lt"/>
                          <a:ea typeface="Calibri" panose="020F0502020204030204" pitchFamily="34" charset="0"/>
                          <a:cs typeface="Times New Roman" panose="02020603050405020304" pitchFamily="18" charset="0"/>
                        </a:rPr>
                        <a:t> </a:t>
                      </a:r>
                      <a:r>
                        <a:rPr lang="de-DE" sz="1600" b="1" baseline="0" dirty="0" smtClean="0">
                          <a:solidFill>
                            <a:schemeClr val="accent4"/>
                          </a:solidFill>
                          <a:effectLst/>
                          <a:latin typeface="+mj-lt"/>
                          <a:ea typeface="Calibri" panose="020F0502020204030204" pitchFamily="34" charset="0"/>
                          <a:cs typeface="Times New Roman" panose="02020603050405020304" pitchFamily="18" charset="0"/>
                        </a:rPr>
                        <a:t>macht </a:t>
                      </a:r>
                      <a:r>
                        <a:rPr lang="de-DE" sz="1600" dirty="0" smtClean="0">
                          <a:effectLst/>
                          <a:latin typeface="+mj-lt"/>
                          <a:ea typeface="Calibri" panose="020F0502020204030204" pitchFamily="34" charset="0"/>
                          <a:cs typeface="Times New Roman" panose="02020603050405020304" pitchFamily="18" charset="0"/>
                        </a:rPr>
                        <a:t>Wolfgang</a:t>
                      </a:r>
                      <a:r>
                        <a:rPr lang="de-DE" sz="1600" dirty="0">
                          <a:effectLst/>
                          <a:latin typeface="+mj-lt"/>
                          <a:ea typeface="Calibri" panose="020F0502020204030204" pitchFamily="34" charset="0"/>
                          <a:cs typeface="Times New Roman" panose="02020603050405020304" pitchFamily="18" charset="0"/>
                        </a:rPr>
                        <a:t>?</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92565">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Wolfgang </a:t>
                      </a:r>
                      <a:r>
                        <a:rPr lang="de-DE" sz="1600" dirty="0" smtClean="0">
                          <a:effectLst/>
                          <a:latin typeface="+mj-lt"/>
                          <a:ea typeface="Calibri" panose="020F0502020204030204" pitchFamily="34" charset="0"/>
                          <a:cs typeface="Times New Roman" panose="02020603050405020304" pitchFamily="18" charset="0"/>
                        </a:rPr>
                        <a:t>spielt Frisbee </a:t>
                      </a:r>
                      <a:r>
                        <a:rPr lang="de-DE" sz="1600" dirty="0">
                          <a:effectLst/>
                          <a:latin typeface="+mj-lt"/>
                          <a:ea typeface="Calibri" panose="020F0502020204030204" pitchFamily="34" charset="0"/>
                          <a:cs typeface="Times New Roman" panose="02020603050405020304" pitchFamily="18" charset="0"/>
                        </a:rPr>
                        <a:t>und ich </a:t>
                      </a:r>
                      <a:r>
                        <a:rPr lang="de-DE" sz="1600" dirty="0" smtClean="0">
                          <a:effectLst/>
                          <a:latin typeface="+mj-lt"/>
                          <a:ea typeface="Calibri" panose="020F0502020204030204" pitchFamily="34" charset="0"/>
                          <a:cs typeface="Times New Roman" panose="02020603050405020304" pitchFamily="18" charset="0"/>
                        </a:rPr>
                        <a:t>spiele </a:t>
                      </a:r>
                      <a:r>
                        <a:rPr lang="de-DE" sz="1600" dirty="0">
                          <a:effectLst/>
                          <a:latin typeface="+mj-lt"/>
                          <a:ea typeface="Calibri" panose="020F0502020204030204" pitchFamily="34" charset="0"/>
                          <a:cs typeface="Times New Roman" panose="02020603050405020304" pitchFamily="18" charset="0"/>
                        </a:rPr>
                        <a:t>Computer.</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Was?!</a:t>
                      </a:r>
                      <a:r>
                        <a:rPr lang="de-DE" sz="1600" b="1" dirty="0">
                          <a:solidFill>
                            <a:schemeClr val="accent4"/>
                          </a:solidFill>
                          <a:effectLst/>
                          <a:latin typeface="+mj-lt"/>
                          <a:ea typeface="Calibri" panose="020F0502020204030204" pitchFamily="34" charset="0"/>
                          <a:cs typeface="Times New Roman" panose="02020603050405020304" pitchFamily="18" charset="0"/>
                        </a:rPr>
                        <a:t> </a:t>
                      </a:r>
                      <a:r>
                        <a:rPr lang="de-DE" sz="1600" b="1" kern="1200" dirty="0" smtClean="0">
                          <a:solidFill>
                            <a:schemeClr val="accent4"/>
                          </a:solidFill>
                          <a:effectLst/>
                          <a:latin typeface="+mn-lt"/>
                          <a:ea typeface="Calibri" panose="020F0502020204030204" pitchFamily="34" charset="0"/>
                          <a:cs typeface="Times New Roman" panose="02020603050405020304" pitchFamily="18" charset="0"/>
                        </a:rPr>
                        <a:t>Bist</a:t>
                      </a:r>
                      <a:r>
                        <a:rPr lang="de-DE" sz="1600" b="1" dirty="0" smtClean="0">
                          <a:solidFill>
                            <a:schemeClr val="accent4"/>
                          </a:solidFill>
                          <a:effectLst/>
                          <a:latin typeface="+mj-lt"/>
                          <a:ea typeface="Calibri" panose="020F0502020204030204" pitchFamily="34" charset="0"/>
                          <a:cs typeface="Times New Roman" panose="02020603050405020304" pitchFamily="18" charset="0"/>
                        </a:rPr>
                        <a:t> </a:t>
                      </a:r>
                      <a:r>
                        <a:rPr lang="de-DE" sz="1600" dirty="0">
                          <a:effectLst/>
                          <a:latin typeface="+mj-lt"/>
                          <a:ea typeface="Calibri" panose="020F0502020204030204" pitchFamily="34" charset="0"/>
                          <a:cs typeface="Times New Roman" panose="02020603050405020304" pitchFamily="18" charset="0"/>
                        </a:rPr>
                        <a:t>du nicht </a:t>
                      </a:r>
                      <a:r>
                        <a:rPr lang="de-DE" sz="1600" dirty="0" smtClean="0">
                          <a:effectLst/>
                          <a:latin typeface="+mj-lt"/>
                          <a:ea typeface="Calibri" panose="020F0502020204030204" pitchFamily="34" charset="0"/>
                          <a:cs typeface="Times New Roman" panose="02020603050405020304" pitchFamily="18" charset="0"/>
                        </a:rPr>
                        <a:t>im Garten</a:t>
                      </a:r>
                      <a:r>
                        <a:rPr lang="de-DE" sz="1600" dirty="0">
                          <a:effectLst/>
                          <a:latin typeface="+mj-lt"/>
                          <a:ea typeface="Calibri" panose="020F0502020204030204" pitchFamily="34" charset="0"/>
                          <a:cs typeface="Times New Roman" panose="02020603050405020304" pitchFamily="18" charset="0"/>
                        </a:rPr>
                        <a:t>?</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57939">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Wolfgang </a:t>
                      </a:r>
                      <a:r>
                        <a:rPr lang="de-DE" sz="1600" dirty="0" smtClean="0">
                          <a:effectLst/>
                          <a:latin typeface="+mj-lt"/>
                          <a:ea typeface="Calibri" panose="020F0502020204030204" pitchFamily="34" charset="0"/>
                          <a:cs typeface="Times New Roman" panose="02020603050405020304" pitchFamily="18" charset="0"/>
                        </a:rPr>
                        <a:t>ist im Garten</a:t>
                      </a:r>
                      <a:r>
                        <a:rPr lang="de-DE" sz="1600" dirty="0">
                          <a:effectLst/>
                          <a:latin typeface="+mj-lt"/>
                          <a:ea typeface="Calibri" panose="020F0502020204030204" pitchFamily="34" charset="0"/>
                          <a:cs typeface="Times New Roman" panose="02020603050405020304" pitchFamily="18" charset="0"/>
                        </a:rPr>
                        <a:t>. Ich </a:t>
                      </a:r>
                      <a:r>
                        <a:rPr lang="de-DE" sz="1600" dirty="0" smtClean="0">
                          <a:effectLst/>
                          <a:latin typeface="+mj-lt"/>
                          <a:ea typeface="Calibri" panose="020F0502020204030204" pitchFamily="34" charset="0"/>
                          <a:cs typeface="Times New Roman" panose="02020603050405020304" pitchFamily="18" charset="0"/>
                        </a:rPr>
                        <a:t>sitze </a:t>
                      </a:r>
                      <a:r>
                        <a:rPr lang="de-DE" sz="1600" dirty="0">
                          <a:effectLst/>
                          <a:latin typeface="+mj-lt"/>
                          <a:ea typeface="Calibri" panose="020F0502020204030204" pitchFamily="34" charset="0"/>
                          <a:cs typeface="Times New Roman" panose="02020603050405020304" pitchFamily="18" charset="0"/>
                        </a:rPr>
                        <a:t>im Zimmer.</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de-DE" sz="1600" dirty="0" smtClean="0">
                          <a:effectLst/>
                          <a:latin typeface="+mj-lt"/>
                          <a:ea typeface="Calibri" panose="020F0502020204030204" pitchFamily="34" charset="0"/>
                          <a:cs typeface="Times New Roman" panose="02020603050405020304" pitchFamily="18" charset="0"/>
                        </a:rPr>
                        <a:t>Du </a:t>
                      </a:r>
                      <a:r>
                        <a:rPr lang="de-DE" sz="1600" b="1" dirty="0" smtClean="0">
                          <a:solidFill>
                            <a:schemeClr val="accent4"/>
                          </a:solidFill>
                          <a:effectLst/>
                          <a:latin typeface="+mj-lt"/>
                          <a:ea typeface="Calibri" panose="020F0502020204030204" pitchFamily="34" charset="0"/>
                          <a:cs typeface="Times New Roman" panose="02020603050405020304" pitchFamily="18" charset="0"/>
                        </a:rPr>
                        <a:t>machst</a:t>
                      </a:r>
                      <a:r>
                        <a:rPr lang="de-DE" sz="1600" dirty="0" smtClean="0">
                          <a:effectLst/>
                          <a:latin typeface="+mj-lt"/>
                          <a:ea typeface="Calibri" panose="020F0502020204030204" pitchFamily="34" charset="0"/>
                          <a:cs typeface="Times New Roman" panose="02020603050405020304" pitchFamily="18" charset="0"/>
                        </a:rPr>
                        <a:t> Hausaufgaben</a:t>
                      </a:r>
                      <a:r>
                        <a:rPr lang="de-DE" sz="1600" dirty="0">
                          <a:effectLst/>
                          <a:latin typeface="+mj-lt"/>
                          <a:ea typeface="Calibri" panose="020F0502020204030204" pitchFamily="34" charset="0"/>
                          <a:cs typeface="Times New Roman" panose="02020603050405020304" pitchFamily="18" charset="0"/>
                        </a:rPr>
                        <a:t>, nicht wahr? Und Wolfgang?</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3731506735"/>
              </p:ext>
            </p:extLst>
          </p:nvPr>
        </p:nvGraphicFramePr>
        <p:xfrm>
          <a:off x="293713" y="1570327"/>
          <a:ext cx="5760858" cy="4378403"/>
        </p:xfrm>
        <a:graphic>
          <a:graphicData uri="http://schemas.openxmlformats.org/drawingml/2006/table">
            <a:tbl>
              <a:tblPr firstRow="1" firstCol="1" bandRow="1"/>
              <a:tblGrid>
                <a:gridCol w="2823419">
                  <a:extLst>
                    <a:ext uri="{9D8B030D-6E8A-4147-A177-3AD203B41FA5}">
                      <a16:colId xmlns:a16="http://schemas.microsoft.com/office/drawing/2014/main" val="20000"/>
                    </a:ext>
                  </a:extLst>
                </a:gridCol>
                <a:gridCol w="2937439">
                  <a:extLst>
                    <a:ext uri="{9D8B030D-6E8A-4147-A177-3AD203B41FA5}">
                      <a16:colId xmlns:a16="http://schemas.microsoft.com/office/drawing/2014/main" val="20001"/>
                    </a:ext>
                  </a:extLst>
                </a:gridCol>
              </a:tblGrid>
              <a:tr h="716599">
                <a:tc gridSpan="2">
                  <a:txBody>
                    <a:bodyPr/>
                    <a:lstStyle/>
                    <a:p>
                      <a:pPr algn="ctr">
                        <a:lnSpc>
                          <a:spcPct val="150000"/>
                        </a:lnSpc>
                        <a:spcAft>
                          <a:spcPts val="0"/>
                        </a:spcAft>
                      </a:pPr>
                      <a:r>
                        <a:rPr lang="en-GB" sz="1600" b="1" dirty="0" smtClean="0">
                          <a:effectLst/>
                          <a:latin typeface="+mj-lt"/>
                          <a:ea typeface="Calibri" panose="020F0502020204030204" pitchFamily="34" charset="0"/>
                          <a:cs typeface="Times New Roman" panose="02020603050405020304" pitchFamily="18" charset="0"/>
                        </a:rPr>
                        <a:t>Person A</a:t>
                      </a:r>
                    </a:p>
                    <a:p>
                      <a:pPr algn="ctr">
                        <a:lnSpc>
                          <a:spcPct val="150000"/>
                        </a:lnSpc>
                        <a:spcAft>
                          <a:spcPts val="0"/>
                        </a:spcAft>
                      </a:pPr>
                      <a:endParaRPr lang="en-GB" sz="1600" b="1"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50000"/>
                        </a:lnSpc>
                        <a:spcAft>
                          <a:spcPts val="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9931657"/>
                  </a:ext>
                </a:extLst>
              </a:tr>
              <a:tr h="362188">
                <a:tc>
                  <a:txBody>
                    <a:bodyPr/>
                    <a:lstStyle/>
                    <a:p>
                      <a:pPr algn="ctr">
                        <a:lnSpc>
                          <a:spcPct val="150000"/>
                        </a:lnSpc>
                        <a:spcAft>
                          <a:spcPts val="0"/>
                        </a:spcAft>
                      </a:pPr>
                      <a:r>
                        <a:rPr lang="de-DE" sz="1600" b="1" dirty="0" smtClean="0">
                          <a:effectLst/>
                          <a:latin typeface="+mj-lt"/>
                          <a:ea typeface="Calibri" panose="020F0502020204030204" pitchFamily="34" charset="0"/>
                          <a:cs typeface="Times New Roman" panose="02020603050405020304" pitchFamily="18" charset="0"/>
                        </a:rPr>
                        <a:t>dein(e) Partner(in) </a:t>
                      </a:r>
                      <a:r>
                        <a:rPr lang="de-DE" sz="1600" b="1" dirty="0">
                          <a:effectLst/>
                          <a:latin typeface="+mj-lt"/>
                          <a:ea typeface="Calibri" panose="020F0502020204030204" pitchFamily="34" charset="0"/>
                          <a:cs typeface="Times New Roman" panose="02020603050405020304" pitchFamily="18" charset="0"/>
                        </a:rPr>
                        <a:t>(Mia)</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de-DE" sz="1600" b="1">
                          <a:effectLst/>
                          <a:latin typeface="+mj-lt"/>
                          <a:ea typeface="Calibri" panose="020F0502020204030204" pitchFamily="34" charset="0"/>
                          <a:cs typeface="Times New Roman" panose="02020603050405020304" pitchFamily="18" charset="0"/>
                        </a:rPr>
                        <a:t>dein(e) Partner(in) (Oma)</a:t>
                      </a:r>
                      <a:endParaRPr lang="en-GB" sz="160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62188">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Hallo?</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Hallo Mia! Hier ist Oma.</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86563">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Hallo Oma! Wie gehts?</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Gut, danke! Was machst du? Und was macht Wolfgang?</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24375">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Wolfgang </a:t>
                      </a:r>
                      <a:r>
                        <a:rPr lang="de-DE" sz="1600" b="1" dirty="0" smtClean="0">
                          <a:solidFill>
                            <a:schemeClr val="accent4"/>
                          </a:solidFill>
                          <a:effectLst/>
                          <a:latin typeface="+mj-lt"/>
                          <a:ea typeface="Calibri" panose="020F0502020204030204" pitchFamily="34" charset="0"/>
                          <a:cs typeface="Times New Roman" panose="02020603050405020304" pitchFamily="18" charset="0"/>
                        </a:rPr>
                        <a:t>spielt</a:t>
                      </a:r>
                      <a:r>
                        <a:rPr lang="de-DE" sz="1600" dirty="0" smtClean="0">
                          <a:effectLst/>
                          <a:latin typeface="+mj-lt"/>
                          <a:ea typeface="Calibri" panose="020F0502020204030204" pitchFamily="34" charset="0"/>
                          <a:cs typeface="Times New Roman" panose="02020603050405020304" pitchFamily="18" charset="0"/>
                        </a:rPr>
                        <a:t> Frisbee und </a:t>
                      </a:r>
                      <a:r>
                        <a:rPr lang="de-DE" sz="1600" dirty="0">
                          <a:effectLst/>
                          <a:latin typeface="+mj-lt"/>
                          <a:ea typeface="Calibri" panose="020F0502020204030204" pitchFamily="34" charset="0"/>
                          <a:cs typeface="Times New Roman" panose="02020603050405020304" pitchFamily="18" charset="0"/>
                        </a:rPr>
                        <a:t>ich </a:t>
                      </a:r>
                      <a:r>
                        <a:rPr lang="de-DE" sz="1600" b="1" dirty="0" smtClean="0">
                          <a:solidFill>
                            <a:schemeClr val="accent4"/>
                          </a:solidFill>
                          <a:effectLst/>
                          <a:latin typeface="+mj-lt"/>
                          <a:ea typeface="Calibri" panose="020F0502020204030204" pitchFamily="34" charset="0"/>
                          <a:cs typeface="Times New Roman" panose="02020603050405020304" pitchFamily="18" charset="0"/>
                        </a:rPr>
                        <a:t>spiele</a:t>
                      </a:r>
                      <a:r>
                        <a:rPr lang="de-DE" sz="1600" dirty="0" smtClean="0">
                          <a:effectLst/>
                          <a:latin typeface="+mj-lt"/>
                          <a:ea typeface="Calibri" panose="020F0502020204030204" pitchFamily="34" charset="0"/>
                          <a:cs typeface="Times New Roman" panose="02020603050405020304" pitchFamily="18" charset="0"/>
                        </a:rPr>
                        <a:t> Computer</a:t>
                      </a:r>
                      <a:r>
                        <a:rPr lang="de-DE" sz="1600" dirty="0">
                          <a:effectLst/>
                          <a:latin typeface="+mj-lt"/>
                          <a:ea typeface="Calibri" panose="020F0502020204030204" pitchFamily="34" charset="0"/>
                          <a:cs typeface="Times New Roman" panose="02020603050405020304" pitchFamily="18" charset="0"/>
                        </a:rPr>
                        <a:t>.</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Was?! </a:t>
                      </a:r>
                      <a:r>
                        <a:rPr lang="de-DE" sz="1600" dirty="0" smtClean="0">
                          <a:effectLst/>
                          <a:latin typeface="+mj-lt"/>
                          <a:ea typeface="Calibri" panose="020F0502020204030204" pitchFamily="34" charset="0"/>
                          <a:cs typeface="Times New Roman" panose="02020603050405020304" pitchFamily="18" charset="0"/>
                        </a:rPr>
                        <a:t>Bist du nicht im Garten</a:t>
                      </a:r>
                      <a:r>
                        <a:rPr lang="de-DE" sz="1600" dirty="0">
                          <a:effectLst/>
                          <a:latin typeface="+mj-lt"/>
                          <a:ea typeface="Calibri" panose="020F0502020204030204" pitchFamily="34" charset="0"/>
                          <a:cs typeface="Times New Roman" panose="02020603050405020304" pitchFamily="18" charset="0"/>
                        </a:rPr>
                        <a:t>?</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86563">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Wolfgang </a:t>
                      </a:r>
                      <a:r>
                        <a:rPr lang="de-DE" sz="1600" dirty="0" smtClean="0">
                          <a:effectLst/>
                          <a:latin typeface="+mj-lt"/>
                          <a:ea typeface="Calibri" panose="020F0502020204030204" pitchFamily="34" charset="0"/>
                          <a:cs typeface="Times New Roman" panose="02020603050405020304" pitchFamily="18" charset="0"/>
                        </a:rPr>
                        <a:t>ist im Garten</a:t>
                      </a:r>
                      <a:r>
                        <a:rPr lang="de-DE" sz="1600" dirty="0">
                          <a:effectLst/>
                          <a:latin typeface="+mj-lt"/>
                          <a:ea typeface="Calibri" panose="020F0502020204030204" pitchFamily="34" charset="0"/>
                          <a:cs typeface="Times New Roman" panose="02020603050405020304" pitchFamily="18" charset="0"/>
                        </a:rPr>
                        <a:t>. Ich </a:t>
                      </a:r>
                      <a:r>
                        <a:rPr lang="de-DE" sz="1600" b="1" dirty="0" smtClean="0">
                          <a:solidFill>
                            <a:schemeClr val="accent4"/>
                          </a:solidFill>
                          <a:effectLst/>
                          <a:latin typeface="+mj-lt"/>
                          <a:ea typeface="Calibri" panose="020F0502020204030204" pitchFamily="34" charset="0"/>
                          <a:cs typeface="Times New Roman" panose="02020603050405020304" pitchFamily="18" charset="0"/>
                        </a:rPr>
                        <a:t>sitze</a:t>
                      </a:r>
                      <a:r>
                        <a:rPr lang="de-DE" sz="1600" dirty="0" smtClean="0">
                          <a:effectLst/>
                          <a:latin typeface="+mj-lt"/>
                          <a:ea typeface="Calibri" panose="020F0502020204030204" pitchFamily="34" charset="0"/>
                          <a:cs typeface="Times New Roman" panose="02020603050405020304" pitchFamily="18" charset="0"/>
                        </a:rPr>
                        <a:t> </a:t>
                      </a:r>
                      <a:r>
                        <a:rPr lang="de-DE" sz="1600" dirty="0">
                          <a:effectLst/>
                          <a:latin typeface="+mj-lt"/>
                          <a:ea typeface="Calibri" panose="020F0502020204030204" pitchFamily="34" charset="0"/>
                          <a:cs typeface="Times New Roman" panose="02020603050405020304" pitchFamily="18" charset="0"/>
                        </a:rPr>
                        <a:t>im Zimmer.</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de-DE" sz="1600" dirty="0">
                          <a:effectLst/>
                          <a:latin typeface="+mj-lt"/>
                          <a:ea typeface="Calibri" panose="020F0502020204030204" pitchFamily="34" charset="0"/>
                          <a:cs typeface="Times New Roman" panose="02020603050405020304" pitchFamily="18" charset="0"/>
                        </a:rPr>
                        <a:t>Du </a:t>
                      </a:r>
                      <a:r>
                        <a:rPr lang="de-DE" sz="1600" dirty="0" smtClean="0">
                          <a:effectLst/>
                          <a:latin typeface="+mj-lt"/>
                          <a:ea typeface="Calibri" panose="020F0502020204030204" pitchFamily="34" charset="0"/>
                          <a:cs typeface="Times New Roman" panose="02020603050405020304" pitchFamily="18" charset="0"/>
                        </a:rPr>
                        <a:t>machst </a:t>
                      </a:r>
                      <a:r>
                        <a:rPr lang="de-DE" sz="1600" dirty="0">
                          <a:effectLst/>
                          <a:latin typeface="+mj-lt"/>
                          <a:ea typeface="Calibri" panose="020F0502020204030204" pitchFamily="34" charset="0"/>
                          <a:cs typeface="Times New Roman" panose="02020603050405020304" pitchFamily="18" charset="0"/>
                        </a:rPr>
                        <a:t>Hausaufgaben, nicht wahr? Und Wolfgang?</a:t>
                      </a:r>
                      <a:endParaRPr lang="en-GB" sz="1600" dirty="0">
                        <a:effectLst/>
                        <a:latin typeface="+mj-lt"/>
                        <a:ea typeface="Calibri" panose="020F0502020204030204" pitchFamily="34" charset="0"/>
                        <a:cs typeface="Times New Roman" panose="02020603050405020304" pitchFamily="18" charset="0"/>
                      </a:endParaRPr>
                    </a:p>
                  </a:txBody>
                  <a:tcPr marL="53942" marR="5394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pSp>
        <p:nvGrpSpPr>
          <p:cNvPr id="22" name="Group 21"/>
          <p:cNvGrpSpPr/>
          <p:nvPr/>
        </p:nvGrpSpPr>
        <p:grpSpPr>
          <a:xfrm>
            <a:off x="1357313" y="4231173"/>
            <a:ext cx="547687" cy="269390"/>
            <a:chOff x="2057400" y="3706227"/>
            <a:chExt cx="180975" cy="299035"/>
          </a:xfrm>
        </p:grpSpPr>
        <p:cxnSp>
          <p:nvCxnSpPr>
            <p:cNvPr id="25" name="Straight Connector 24"/>
            <p:cNvCxnSpPr/>
            <p:nvPr/>
          </p:nvCxnSpPr>
          <p:spPr>
            <a:xfrm>
              <a:off x="2057400" y="4005262"/>
              <a:ext cx="1809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2057400" y="3706227"/>
              <a:ext cx="180975" cy="260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 name="Group 26"/>
          <p:cNvGrpSpPr/>
          <p:nvPr/>
        </p:nvGrpSpPr>
        <p:grpSpPr>
          <a:xfrm>
            <a:off x="1111772" y="4549164"/>
            <a:ext cx="609600" cy="288440"/>
            <a:chOff x="2057400" y="3706226"/>
            <a:chExt cx="180975" cy="338113"/>
          </a:xfrm>
        </p:grpSpPr>
        <p:sp>
          <p:nvSpPr>
            <p:cNvPr id="33" name="Rectangle 32"/>
            <p:cNvSpPr/>
            <p:nvPr/>
          </p:nvSpPr>
          <p:spPr>
            <a:xfrm>
              <a:off x="2057400" y="3706226"/>
              <a:ext cx="180975" cy="3381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p:cNvCxnSpPr/>
            <p:nvPr/>
          </p:nvCxnSpPr>
          <p:spPr>
            <a:xfrm>
              <a:off x="2057400" y="4005262"/>
              <a:ext cx="1809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342221" y="5488512"/>
            <a:ext cx="423862" cy="219074"/>
            <a:chOff x="2057400" y="3706227"/>
            <a:chExt cx="180975" cy="299035"/>
          </a:xfrm>
        </p:grpSpPr>
        <p:cxnSp>
          <p:nvCxnSpPr>
            <p:cNvPr id="35" name="Straight Connector 34"/>
            <p:cNvCxnSpPr/>
            <p:nvPr/>
          </p:nvCxnSpPr>
          <p:spPr>
            <a:xfrm>
              <a:off x="2057400" y="4005262"/>
              <a:ext cx="1809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2057400" y="3706227"/>
              <a:ext cx="180975" cy="260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 name="Group 36"/>
          <p:cNvGrpSpPr/>
          <p:nvPr/>
        </p:nvGrpSpPr>
        <p:grpSpPr>
          <a:xfrm>
            <a:off x="9409407" y="5138627"/>
            <a:ext cx="729956" cy="219074"/>
            <a:chOff x="2057400" y="3706227"/>
            <a:chExt cx="180975" cy="299035"/>
          </a:xfrm>
        </p:grpSpPr>
        <p:cxnSp>
          <p:nvCxnSpPr>
            <p:cNvPr id="39" name="Straight Connector 38"/>
            <p:cNvCxnSpPr/>
            <p:nvPr/>
          </p:nvCxnSpPr>
          <p:spPr>
            <a:xfrm>
              <a:off x="2057400" y="4005262"/>
              <a:ext cx="1809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2057400" y="3706227"/>
              <a:ext cx="180975" cy="260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 name="Group 41"/>
          <p:cNvGrpSpPr/>
          <p:nvPr/>
        </p:nvGrpSpPr>
        <p:grpSpPr>
          <a:xfrm>
            <a:off x="9737124" y="4262483"/>
            <a:ext cx="340326" cy="219074"/>
            <a:chOff x="2057400" y="3706227"/>
            <a:chExt cx="180975" cy="299035"/>
          </a:xfrm>
        </p:grpSpPr>
        <p:cxnSp>
          <p:nvCxnSpPr>
            <p:cNvPr id="44" name="Straight Connector 43"/>
            <p:cNvCxnSpPr/>
            <p:nvPr/>
          </p:nvCxnSpPr>
          <p:spPr>
            <a:xfrm>
              <a:off x="2057400" y="4005262"/>
              <a:ext cx="1809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2057400" y="3706227"/>
              <a:ext cx="180975" cy="260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7" name="TextBox 46"/>
          <p:cNvSpPr txBox="1"/>
          <p:nvPr/>
        </p:nvSpPr>
        <p:spPr>
          <a:xfrm>
            <a:off x="4487596" y="3465432"/>
            <a:ext cx="751594" cy="246221"/>
          </a:xfrm>
          <a:prstGeom prst="rect">
            <a:avLst/>
          </a:prstGeom>
          <a:solidFill>
            <a:schemeClr val="bg1"/>
          </a:solidFill>
        </p:spPr>
        <p:txBody>
          <a:bodyPr wrap="square" lIns="0" tIns="0" rIns="0" bIns="0" rtlCol="0">
            <a:spAutoFit/>
          </a:bodyPr>
          <a:lstStyle/>
          <a:p>
            <a:r>
              <a:rPr lang="en-GB" sz="1600" b="1" dirty="0" err="1" smtClean="0">
                <a:solidFill>
                  <a:schemeClr val="accent4"/>
                </a:solidFill>
              </a:rPr>
              <a:t>macht</a:t>
            </a:r>
            <a:endParaRPr lang="en-GB" sz="1600" b="1" dirty="0">
              <a:solidFill>
                <a:schemeClr val="accent4"/>
              </a:solidFill>
            </a:endParaRPr>
          </a:p>
        </p:txBody>
      </p:sp>
      <p:sp>
        <p:nvSpPr>
          <p:cNvPr id="52" name="TextBox 51"/>
          <p:cNvSpPr txBox="1"/>
          <p:nvPr/>
        </p:nvSpPr>
        <p:spPr>
          <a:xfrm>
            <a:off x="3475049" y="5111480"/>
            <a:ext cx="777864" cy="246221"/>
          </a:xfrm>
          <a:prstGeom prst="rect">
            <a:avLst/>
          </a:prstGeom>
          <a:solidFill>
            <a:schemeClr val="bg1"/>
          </a:solidFill>
        </p:spPr>
        <p:txBody>
          <a:bodyPr wrap="square" lIns="0" tIns="0" rIns="0" bIns="0" rtlCol="0">
            <a:spAutoFit/>
          </a:bodyPr>
          <a:lstStyle/>
          <a:p>
            <a:r>
              <a:rPr lang="en-GB" sz="1600" b="1" dirty="0" err="1" smtClean="0">
                <a:solidFill>
                  <a:schemeClr val="accent4"/>
                </a:solidFill>
              </a:rPr>
              <a:t>machst</a:t>
            </a:r>
            <a:endParaRPr lang="en-GB" sz="1600" b="1" dirty="0">
              <a:solidFill>
                <a:schemeClr val="accent4"/>
              </a:solidFill>
            </a:endParaRPr>
          </a:p>
        </p:txBody>
      </p:sp>
      <p:sp>
        <p:nvSpPr>
          <p:cNvPr id="54" name="TextBox 53"/>
          <p:cNvSpPr txBox="1"/>
          <p:nvPr/>
        </p:nvSpPr>
        <p:spPr>
          <a:xfrm>
            <a:off x="7286165" y="4238626"/>
            <a:ext cx="559362" cy="246221"/>
          </a:xfrm>
          <a:prstGeom prst="rect">
            <a:avLst/>
          </a:prstGeom>
          <a:solidFill>
            <a:schemeClr val="bg1"/>
          </a:solidFill>
        </p:spPr>
        <p:txBody>
          <a:bodyPr wrap="square" lIns="0" tIns="0" rIns="0" bIns="0" rtlCol="0">
            <a:spAutoFit/>
          </a:bodyPr>
          <a:lstStyle/>
          <a:p>
            <a:r>
              <a:rPr lang="en-GB" sz="1600" b="1" dirty="0" err="1" smtClean="0">
                <a:solidFill>
                  <a:schemeClr val="accent4"/>
                </a:solidFill>
              </a:rPr>
              <a:t>spielt</a:t>
            </a:r>
            <a:endParaRPr lang="en-GB" sz="1600" b="1" dirty="0">
              <a:solidFill>
                <a:schemeClr val="accent4"/>
              </a:solidFill>
            </a:endParaRPr>
          </a:p>
        </p:txBody>
      </p:sp>
      <p:sp>
        <p:nvSpPr>
          <p:cNvPr id="57" name="TextBox 56"/>
          <p:cNvSpPr txBox="1"/>
          <p:nvPr/>
        </p:nvSpPr>
        <p:spPr>
          <a:xfrm>
            <a:off x="6263956" y="5487289"/>
            <a:ext cx="442914" cy="246221"/>
          </a:xfrm>
          <a:prstGeom prst="rect">
            <a:avLst/>
          </a:prstGeom>
          <a:solidFill>
            <a:schemeClr val="bg1"/>
          </a:solidFill>
        </p:spPr>
        <p:txBody>
          <a:bodyPr wrap="square" lIns="0" tIns="0" rIns="0" bIns="0" rtlCol="0">
            <a:spAutoFit/>
          </a:bodyPr>
          <a:lstStyle/>
          <a:p>
            <a:r>
              <a:rPr lang="en-GB" sz="1600" b="1" dirty="0" err="1">
                <a:solidFill>
                  <a:schemeClr val="accent4"/>
                </a:solidFill>
              </a:rPr>
              <a:t>s</a:t>
            </a:r>
            <a:r>
              <a:rPr lang="en-GB" sz="1600" b="1" dirty="0" err="1" smtClean="0">
                <a:solidFill>
                  <a:schemeClr val="accent4"/>
                </a:solidFill>
              </a:rPr>
              <a:t>itze</a:t>
            </a:r>
            <a:endParaRPr lang="en-GB" sz="1600" b="1" dirty="0">
              <a:solidFill>
                <a:schemeClr val="accent4"/>
              </a:solidFill>
            </a:endParaRPr>
          </a:p>
        </p:txBody>
      </p:sp>
      <p:grpSp>
        <p:nvGrpSpPr>
          <p:cNvPr id="58" name="Group 57"/>
          <p:cNvGrpSpPr/>
          <p:nvPr/>
        </p:nvGrpSpPr>
        <p:grpSpPr>
          <a:xfrm>
            <a:off x="10371704" y="3539968"/>
            <a:ext cx="729956" cy="219074"/>
            <a:chOff x="2057400" y="3706227"/>
            <a:chExt cx="180975" cy="299035"/>
          </a:xfrm>
        </p:grpSpPr>
        <p:cxnSp>
          <p:nvCxnSpPr>
            <p:cNvPr id="59" name="Straight Connector 58"/>
            <p:cNvCxnSpPr/>
            <p:nvPr/>
          </p:nvCxnSpPr>
          <p:spPr>
            <a:xfrm>
              <a:off x="2057400" y="4005262"/>
              <a:ext cx="1809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2057400" y="3706227"/>
              <a:ext cx="180975" cy="260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1" name="TextBox 60"/>
          <p:cNvSpPr txBox="1"/>
          <p:nvPr/>
        </p:nvSpPr>
        <p:spPr>
          <a:xfrm>
            <a:off x="3806881" y="4203643"/>
            <a:ext cx="366618" cy="246221"/>
          </a:xfrm>
          <a:prstGeom prst="rect">
            <a:avLst/>
          </a:prstGeom>
          <a:solidFill>
            <a:schemeClr val="bg1"/>
          </a:solidFill>
        </p:spPr>
        <p:txBody>
          <a:bodyPr wrap="square" lIns="0" tIns="0" rIns="0" bIns="0" rtlCol="0">
            <a:spAutoFit/>
          </a:bodyPr>
          <a:lstStyle/>
          <a:p>
            <a:r>
              <a:rPr lang="en-GB" sz="1600" b="1" dirty="0" err="1">
                <a:solidFill>
                  <a:schemeClr val="accent4"/>
                </a:solidFill>
              </a:rPr>
              <a:t>B</a:t>
            </a:r>
            <a:r>
              <a:rPr lang="en-GB" sz="1600" b="1" dirty="0" err="1" smtClean="0">
                <a:solidFill>
                  <a:schemeClr val="accent4"/>
                </a:solidFill>
              </a:rPr>
              <a:t>ist</a:t>
            </a:r>
            <a:endParaRPr lang="en-GB" sz="1600" b="1" dirty="0">
              <a:solidFill>
                <a:schemeClr val="accent4"/>
              </a:solidFill>
            </a:endParaRPr>
          </a:p>
        </p:txBody>
      </p:sp>
      <p:sp>
        <p:nvSpPr>
          <p:cNvPr id="31" name="TextBox 30"/>
          <p:cNvSpPr txBox="1"/>
          <p:nvPr/>
        </p:nvSpPr>
        <p:spPr>
          <a:xfrm>
            <a:off x="6591301" y="4577809"/>
            <a:ext cx="636638" cy="264397"/>
          </a:xfrm>
          <a:prstGeom prst="rect">
            <a:avLst/>
          </a:prstGeom>
          <a:solidFill>
            <a:schemeClr val="bg1"/>
          </a:solidFill>
        </p:spPr>
        <p:txBody>
          <a:bodyPr wrap="square" lIns="0" tIns="0" rIns="0" bIns="18000" rtlCol="0">
            <a:spAutoFit/>
          </a:bodyPr>
          <a:lstStyle/>
          <a:p>
            <a:r>
              <a:rPr lang="en-GB" sz="1600" b="1" dirty="0" err="1" smtClean="0">
                <a:solidFill>
                  <a:schemeClr val="accent4"/>
                </a:solidFill>
              </a:rPr>
              <a:t>spiele</a:t>
            </a:r>
            <a:endParaRPr lang="en-GB" sz="1600" b="1" dirty="0">
              <a:solidFill>
                <a:schemeClr val="accent4"/>
              </a:solidFill>
            </a:endParaRPr>
          </a:p>
        </p:txBody>
      </p:sp>
    </p:spTree>
    <p:extLst>
      <p:ext uri="{BB962C8B-B14F-4D97-AF65-F5344CB8AC3E}">
        <p14:creationId xmlns:p14="http://schemas.microsoft.com/office/powerpoint/2010/main" val="418299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3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2" grpId="0" animBg="1"/>
      <p:bldP spid="54" grpId="0" animBg="1"/>
      <p:bldP spid="57" grpId="0" animBg="1"/>
      <p:bldP spid="61" grpId="0" animBg="1"/>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grpSp>
        <p:nvGrpSpPr>
          <p:cNvPr id="334" name="Google Shape;334;p11"/>
          <p:cNvGrpSpPr/>
          <p:nvPr/>
        </p:nvGrpSpPr>
        <p:grpSpPr>
          <a:xfrm>
            <a:off x="-56445" y="0"/>
            <a:ext cx="12192000" cy="6858000"/>
            <a:chOff x="-56445" y="0"/>
            <a:chExt cx="12192000" cy="6858000"/>
          </a:xfrm>
        </p:grpSpPr>
        <p:grpSp>
          <p:nvGrpSpPr>
            <p:cNvPr id="335" name="Google Shape;335;p11"/>
            <p:cNvGrpSpPr/>
            <p:nvPr/>
          </p:nvGrpSpPr>
          <p:grpSpPr>
            <a:xfrm>
              <a:off x="-56445" y="0"/>
              <a:ext cx="12192000" cy="6858000"/>
              <a:chOff x="0" y="0"/>
              <a:chExt cx="12192000" cy="6858000"/>
            </a:xfrm>
          </p:grpSpPr>
          <p:sp>
            <p:nvSpPr>
              <p:cNvPr id="336" name="Google Shape;336;p11"/>
              <p:cNvSpPr/>
              <p:nvPr/>
            </p:nvSpPr>
            <p:spPr>
              <a:xfrm rot="5400000">
                <a:off x="4992512" y="-341488"/>
                <a:ext cx="6857998" cy="7540978"/>
              </a:xfrm>
              <a:prstGeom prst="triangle">
                <a:avLst>
                  <a:gd name="adj" fmla="val 0"/>
                </a:avLst>
              </a:prstGeom>
              <a:solidFill>
                <a:srgbClr val="FBF0D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37" name="Google Shape;337;p11"/>
              <p:cNvSpPr/>
              <p:nvPr/>
            </p:nvSpPr>
            <p:spPr>
              <a:xfrm>
                <a:off x="0" y="0"/>
                <a:ext cx="4651022" cy="6858000"/>
              </a:xfrm>
              <a:prstGeom prst="rect">
                <a:avLst/>
              </a:prstGeom>
              <a:solidFill>
                <a:srgbClr val="FBF0D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338" name="Google Shape;338;p11"/>
            <p:cNvSpPr/>
            <p:nvPr/>
          </p:nvSpPr>
          <p:spPr>
            <a:xfrm rot="5400000">
              <a:off x="4636029" y="-341488"/>
              <a:ext cx="6857998" cy="7540978"/>
            </a:xfrm>
            <a:prstGeom prst="triangle">
              <a:avLst>
                <a:gd name="adj" fmla="val 0"/>
              </a:avLst>
            </a:prstGeom>
            <a:solidFill>
              <a:srgbClr val="DAA52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39" name="Google Shape;339;p11"/>
            <p:cNvSpPr/>
            <p:nvPr/>
          </p:nvSpPr>
          <p:spPr>
            <a:xfrm>
              <a:off x="-56445" y="0"/>
              <a:ext cx="4350984" cy="6858000"/>
            </a:xfrm>
            <a:prstGeom prst="rect">
              <a:avLst/>
            </a:prstGeom>
            <a:solidFill>
              <a:srgbClr val="DAA52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340" name="Google Shape;340;p11"/>
          <p:cNvSpPr txBox="1">
            <a:spLocks noGrp="1"/>
          </p:cNvSpPr>
          <p:nvPr>
            <p:ph type="ctrTitle"/>
          </p:nvPr>
        </p:nvSpPr>
        <p:spPr>
          <a:xfrm>
            <a:off x="172596" y="1953953"/>
            <a:ext cx="9144000" cy="894779"/>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FFFFFF"/>
              </a:buClr>
              <a:buSzPts val="4000"/>
              <a:buFont typeface="Century Gothic"/>
              <a:buNone/>
            </a:pPr>
            <a:r>
              <a:rPr lang="en-GB" sz="4000" b="1">
                <a:solidFill>
                  <a:srgbClr val="FFFFFF"/>
                </a:solidFill>
                <a:latin typeface="Century Gothic"/>
                <a:ea typeface="Century Gothic"/>
                <a:cs typeface="Century Gothic"/>
                <a:sym typeface="Century Gothic"/>
              </a:rPr>
              <a:t>Grammar</a:t>
            </a:r>
            <a:endParaRPr/>
          </a:p>
        </p:txBody>
      </p:sp>
      <p:sp>
        <p:nvSpPr>
          <p:cNvPr id="341" name="Google Shape;341;p11"/>
          <p:cNvSpPr txBox="1">
            <a:spLocks noGrp="1"/>
          </p:cNvSpPr>
          <p:nvPr>
            <p:ph type="subTitle" idx="1"/>
          </p:nvPr>
        </p:nvSpPr>
        <p:spPr>
          <a:xfrm>
            <a:off x="172596" y="2848732"/>
            <a:ext cx="9144000" cy="1655762"/>
          </a:xfrm>
          <a:prstGeom prst="rect">
            <a:avLst/>
          </a:prstGeom>
          <a:noFill/>
          <a:ln>
            <a:noFill/>
          </a:ln>
        </p:spPr>
        <p:txBody>
          <a:bodyPr spcFirstLastPara="1" wrap="square" lIns="91425" tIns="45700" rIns="91425" bIns="45700" anchor="t" anchorCtr="0">
            <a:normAutofit/>
          </a:bodyPr>
          <a:lstStyle/>
          <a:p>
            <a:pPr marL="0" lvl="0" indent="0" algn="l">
              <a:lnSpc>
                <a:spcPct val="100000"/>
              </a:lnSpc>
              <a:spcBef>
                <a:spcPts val="0"/>
              </a:spcBef>
              <a:buClr>
                <a:srgbClr val="FFFFFF"/>
              </a:buClr>
              <a:buSzPts val="3200"/>
            </a:pPr>
            <a:r>
              <a:rPr lang="en-GB" sz="3200" dirty="0">
                <a:solidFill>
                  <a:srgbClr val="FFFFFF"/>
                </a:solidFill>
                <a:latin typeface="Century Gothic"/>
                <a:ea typeface="Century Gothic"/>
                <a:cs typeface="Century Gothic"/>
                <a:sym typeface="Century Gothic"/>
              </a:rPr>
              <a:t>Present tense weak verbs: 1st, 2nd, 3rd persons singular</a:t>
            </a:r>
          </a:p>
        </p:txBody>
      </p:sp>
      <p:pic>
        <p:nvPicPr>
          <p:cNvPr id="342" name="Google Shape;342;p11" descr="NCELP logo"/>
          <p:cNvPicPr preferRelativeResize="0"/>
          <p:nvPr/>
        </p:nvPicPr>
        <p:blipFill rotWithShape="1">
          <a:blip r:embed="rId3">
            <a:alphaModFix/>
          </a:blip>
          <a:srcRect/>
          <a:stretch/>
        </p:blipFill>
        <p:spPr>
          <a:xfrm>
            <a:off x="8945561" y="6458444"/>
            <a:ext cx="3077513" cy="288077"/>
          </a:xfrm>
          <a:prstGeom prst="rect">
            <a:avLst/>
          </a:prstGeom>
          <a:noFill/>
          <a:ln>
            <a:noFill/>
          </a:ln>
        </p:spPr>
      </p:pic>
      <p:sp>
        <p:nvSpPr>
          <p:cNvPr id="343" name="Google Shape;343;p11"/>
          <p:cNvSpPr txBox="1"/>
          <p:nvPr/>
        </p:nvSpPr>
        <p:spPr>
          <a:xfrm>
            <a:off x="138532" y="4946214"/>
            <a:ext cx="5784900" cy="9990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Y7 German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90000"/>
              </a:lnSpc>
              <a:spcBef>
                <a:spcPts val="0"/>
              </a:spcBef>
              <a:spcAft>
                <a:spcPts val="0"/>
              </a:spcAft>
              <a:buClr>
                <a:srgbClr val="FFFFFF"/>
              </a:buClr>
              <a:buSzPts val="2000"/>
              <a:buFont typeface="Century Gothic"/>
              <a:buNone/>
              <a:tabLst/>
              <a:defRPr/>
            </a:pPr>
            <a:r>
              <a:rPr kumimoji="0" lang="en-GB"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Term </a:t>
            </a:r>
            <a:r>
              <a:rPr kumimoji="0" lang="en-GB" sz="2000" b="0" i="0" u="none" strike="noStrike" kern="0" cap="none" spc="0" normalizeH="0" baseline="0" noProof="0" dirty="0" smtClean="0">
                <a:ln>
                  <a:noFill/>
                </a:ln>
                <a:solidFill>
                  <a:srgbClr val="FFFFFF"/>
                </a:solidFill>
                <a:effectLst/>
                <a:uLnTx/>
                <a:uFillTx/>
                <a:latin typeface="Century Gothic"/>
                <a:ea typeface="Century Gothic"/>
                <a:cs typeface="Century Gothic"/>
                <a:sym typeface="Century Gothic"/>
              </a:rPr>
              <a:t>1.2 </a:t>
            </a:r>
            <a:r>
              <a:rPr kumimoji="0" lang="en-GB"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Week </a:t>
            </a:r>
            <a:r>
              <a:rPr kumimoji="0" lang="en-GB" sz="2000" b="0" i="0" u="none" strike="noStrike" kern="0" cap="none" spc="0" normalizeH="0" baseline="0" noProof="0" dirty="0" smtClean="0">
                <a:ln>
                  <a:noFill/>
                </a:ln>
                <a:solidFill>
                  <a:srgbClr val="FFFFFF"/>
                </a:solidFill>
                <a:effectLst/>
                <a:uLnTx/>
                <a:uFillTx/>
                <a:latin typeface="Century Gothic"/>
                <a:ea typeface="Century Gothic"/>
                <a:cs typeface="Century Gothic"/>
                <a:sym typeface="Century Gothic"/>
              </a:rPr>
              <a:t>4 </a:t>
            </a:r>
            <a:r>
              <a:rPr kumimoji="0" lang="en-GB"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Lesson </a:t>
            </a:r>
            <a:r>
              <a:rPr kumimoji="0" lang="en-GB" sz="2000" b="0" i="0" u="none" strike="noStrike" kern="0" cap="none" spc="0" normalizeH="0" baseline="0" noProof="0" dirty="0" smtClean="0">
                <a:ln>
                  <a:noFill/>
                </a:ln>
                <a:solidFill>
                  <a:srgbClr val="FFFFFF"/>
                </a:solidFill>
                <a:effectLst/>
                <a:uLnTx/>
                <a:uFillTx/>
                <a:latin typeface="Century Gothic"/>
                <a:ea typeface="Century Gothic"/>
                <a:cs typeface="Century Gothic"/>
                <a:sym typeface="Century Gothic"/>
              </a:rPr>
              <a:t>21</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44" name="Google Shape;344;p11"/>
          <p:cNvSpPr txBox="1"/>
          <p:nvPr/>
        </p:nvSpPr>
        <p:spPr>
          <a:xfrm>
            <a:off x="138495" y="5801705"/>
            <a:ext cx="5784900" cy="5943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1400"/>
              <a:buFont typeface="Century Gothic"/>
              <a:buNone/>
              <a:tabLst/>
              <a:defRPr/>
            </a:pPr>
            <a:r>
              <a:rPr kumimoji="0" lang="en-GB" sz="1400" b="0" i="0" u="none" strike="noStrike" kern="0" cap="none" spc="0" normalizeH="0" baseline="0" noProof="0" dirty="0" smtClean="0">
                <a:ln>
                  <a:noFill/>
                </a:ln>
                <a:solidFill>
                  <a:srgbClr val="FFFFFF"/>
                </a:solidFill>
                <a:effectLst/>
                <a:uLnTx/>
                <a:uFillTx/>
                <a:latin typeface="Century Gothic"/>
                <a:ea typeface="Century Gothic"/>
                <a:cs typeface="Century Gothic"/>
                <a:sym typeface="Century Gothic"/>
              </a:rPr>
              <a:t>Natalie Finlayson / Rachel Hawkes</a:t>
            </a:r>
            <a:r>
              <a:rPr kumimoji="0" lang="en-GB" sz="1600" b="0" i="0" u="none" strike="noStrike" kern="0" cap="none" spc="0" normalizeH="0" baseline="0" noProof="0" dirty="0" smtClean="0">
                <a:ln>
                  <a:noFill/>
                </a:ln>
                <a:solidFill>
                  <a:srgbClr val="FFFFFF"/>
                </a:solidFill>
                <a:effectLst/>
                <a:uLnTx/>
                <a:uFillTx/>
                <a:latin typeface="Century Gothic"/>
                <a:ea typeface="Century Gothic"/>
                <a:cs typeface="Century Gothic"/>
                <a:sym typeface="Century Gothic"/>
              </a:rPr>
              <a:t/>
            </a:r>
            <a:br>
              <a:rPr kumimoji="0" lang="en-GB" sz="1600" b="0" i="0" u="none" strike="noStrike" kern="0" cap="none" spc="0" normalizeH="0" baseline="0" noProof="0" dirty="0" smtClean="0">
                <a:ln>
                  <a:noFill/>
                </a:ln>
                <a:solidFill>
                  <a:srgbClr val="FFFFFF"/>
                </a:solidFill>
                <a:effectLst/>
                <a:uLnTx/>
                <a:uFillTx/>
                <a:latin typeface="Century Gothic"/>
                <a:ea typeface="Century Gothic"/>
                <a:cs typeface="Century Gothic"/>
                <a:sym typeface="Century Gothic"/>
              </a:rPr>
            </a:br>
            <a:endParaRPr kumimoji="0" sz="1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345" name="Google Shape;345;p11"/>
          <p:cNvSpPr txBox="1"/>
          <p:nvPr/>
        </p:nvSpPr>
        <p:spPr>
          <a:xfrm>
            <a:off x="138495" y="6152230"/>
            <a:ext cx="5784900" cy="5943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1400"/>
              <a:buFont typeface="Century Gothic"/>
              <a:buNone/>
              <a:tabLst/>
              <a:defRPr/>
            </a:pPr>
            <a:r>
              <a:rPr kumimoji="0" lang="en-GB" sz="1400" b="0" i="0" u="none" strike="noStrike" kern="0" cap="none" spc="0" normalizeH="0" baseline="0" noProof="0" dirty="0" smtClean="0">
                <a:ln>
                  <a:noFill/>
                </a:ln>
                <a:solidFill>
                  <a:srgbClr val="FFFFFF"/>
                </a:solidFill>
                <a:effectLst/>
                <a:uLnTx/>
                <a:uFillTx/>
                <a:latin typeface="Century Gothic"/>
                <a:ea typeface="Century Gothic"/>
                <a:cs typeface="Century Gothic"/>
                <a:sym typeface="Century Gothic"/>
              </a:rPr>
              <a:t>25/11/19</a:t>
            </a:r>
            <a:r>
              <a:rPr kumimoji="0" lang="en-GB" sz="1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r>
            <a:br>
              <a:rPr kumimoji="0" lang="en-GB" sz="1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br>
            <a:endParaRPr kumimoji="0" sz="1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7001274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694218" cy="707849"/>
          </a:xfrm>
        </p:spPr>
        <p:txBody>
          <a:bodyPr>
            <a:normAutofit/>
          </a:bodyPr>
          <a:lstStyle/>
          <a:p>
            <a:r>
              <a:rPr lang="en-GB" sz="3600" b="1" dirty="0" err="1" smtClean="0">
                <a:solidFill>
                  <a:schemeClr val="bg1"/>
                </a:solidFill>
              </a:rPr>
              <a:t>Verben</a:t>
            </a:r>
            <a:endParaRPr lang="en-GB" sz="3600" b="1" dirty="0">
              <a:solidFill>
                <a:schemeClr val="bg1"/>
              </a:solidFill>
            </a:endParaRPr>
          </a:p>
        </p:txBody>
      </p:sp>
      <p:sp>
        <p:nvSpPr>
          <p:cNvPr id="36" name="Rounded Rectangle 11">
            <a:extLst>
              <a:ext uri="{FF2B5EF4-FFF2-40B4-BE49-F238E27FC236}">
                <a16:creationId xmlns:a16="http://schemas.microsoft.com/office/drawing/2014/main" id="{483D7EB9-C2AA-4190-98DE-925F861600E9}"/>
              </a:ext>
            </a:extLst>
          </p:cNvPr>
          <p:cNvSpPr/>
          <p:nvPr/>
        </p:nvSpPr>
        <p:spPr>
          <a:xfrm>
            <a:off x="10446327" y="247046"/>
            <a:ext cx="1511000" cy="38650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smtClean="0">
                <a:solidFill>
                  <a:prstClr val="white"/>
                </a:solidFill>
                <a:latin typeface="Century Gothic" panose="020B0502020202020204" pitchFamily="34" charset="0"/>
              </a:rPr>
              <a:t>Grammatik</a:t>
            </a:r>
            <a:endParaRPr lang="en-GB" b="1" dirty="0">
              <a:solidFill>
                <a:prstClr val="white"/>
              </a:solidFill>
              <a:latin typeface="Century Gothic" panose="020B0502020202020204" pitchFamily="34" charset="0"/>
            </a:endParaRPr>
          </a:p>
        </p:txBody>
      </p:sp>
      <p:pic>
        <p:nvPicPr>
          <p:cNvPr id="19" name="Picture 18" descr="A close up of a logo&#10;&#10;Description automatically generated">
            <a:extLst>
              <a:ext uri="{FF2B5EF4-FFF2-40B4-BE49-F238E27FC236}">
                <a16:creationId xmlns:a16="http://schemas.microsoft.com/office/drawing/2014/main" id="{8F87D1AF-7C31-42CC-B0F5-805BEDD4591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100000" l="0" r="61328"/>
                    </a14:imgEffect>
                  </a14:imgLayer>
                </a14:imgProps>
              </a:ext>
              <a:ext uri="{28A0092B-C50C-407E-A947-70E740481C1C}">
                <a14:useLocalDpi xmlns:a14="http://schemas.microsoft.com/office/drawing/2010/main" val="0"/>
              </a:ext>
            </a:extLst>
          </a:blip>
          <a:srcRect l="3124" t="6666" r="46876" b="4444"/>
          <a:stretch/>
        </p:blipFill>
        <p:spPr>
          <a:xfrm>
            <a:off x="10504519" y="1001890"/>
            <a:ext cx="1318521" cy="1318521"/>
          </a:xfrm>
          <a:prstGeom prst="rect">
            <a:avLst/>
          </a:prstGeom>
        </p:spPr>
      </p:pic>
      <p:sp>
        <p:nvSpPr>
          <p:cNvPr id="6" name="TextBox 5"/>
          <p:cNvSpPr txBox="1"/>
          <p:nvPr/>
        </p:nvSpPr>
        <p:spPr>
          <a:xfrm>
            <a:off x="128530" y="1274437"/>
            <a:ext cx="11694509" cy="4939814"/>
          </a:xfrm>
          <a:prstGeom prst="rect">
            <a:avLst/>
          </a:prstGeom>
          <a:noFill/>
        </p:spPr>
        <p:txBody>
          <a:bodyPr wrap="square" rtlCol="0">
            <a:spAutoFit/>
          </a:bodyPr>
          <a:lstStyle/>
          <a:p>
            <a:r>
              <a:rPr lang="en-GB" sz="2100" dirty="0" smtClean="0">
                <a:solidFill>
                  <a:schemeClr val="accent1">
                    <a:lumMod val="50000"/>
                  </a:schemeClr>
                </a:solidFill>
              </a:rPr>
              <a:t>Which word is the </a:t>
            </a:r>
            <a:r>
              <a:rPr lang="en-GB" sz="2100" b="1" dirty="0" smtClean="0">
                <a:solidFill>
                  <a:schemeClr val="accent1">
                    <a:lumMod val="50000"/>
                  </a:schemeClr>
                </a:solidFill>
              </a:rPr>
              <a:t>verb</a:t>
            </a:r>
            <a:r>
              <a:rPr lang="en-GB" sz="2100" dirty="0" smtClean="0">
                <a:solidFill>
                  <a:schemeClr val="accent1">
                    <a:lumMod val="50000"/>
                  </a:schemeClr>
                </a:solidFill>
              </a:rPr>
              <a:t> in the following sentence? How do you know?</a:t>
            </a:r>
          </a:p>
          <a:p>
            <a:endParaRPr lang="en-GB" sz="2100" dirty="0">
              <a:solidFill>
                <a:schemeClr val="accent1">
                  <a:lumMod val="50000"/>
                </a:schemeClr>
              </a:solidFill>
            </a:endParaRPr>
          </a:p>
          <a:p>
            <a:r>
              <a:rPr lang="en-GB" sz="2100" dirty="0" smtClean="0">
                <a:solidFill>
                  <a:schemeClr val="accent1">
                    <a:lumMod val="50000"/>
                  </a:schemeClr>
                </a:solidFill>
              </a:rPr>
              <a:t>Mia </a:t>
            </a:r>
            <a:r>
              <a:rPr lang="en-GB" sz="2100" dirty="0" err="1" smtClean="0">
                <a:solidFill>
                  <a:schemeClr val="accent1">
                    <a:lumMod val="50000"/>
                  </a:schemeClr>
                </a:solidFill>
              </a:rPr>
              <a:t>kauft</a:t>
            </a:r>
            <a:r>
              <a:rPr lang="en-GB" sz="2100" dirty="0" smtClean="0">
                <a:solidFill>
                  <a:schemeClr val="accent1">
                    <a:lumMod val="50000"/>
                  </a:schemeClr>
                </a:solidFill>
              </a:rPr>
              <a:t> oft Bonbons.</a:t>
            </a:r>
          </a:p>
          <a:p>
            <a:endParaRPr lang="en-GB" sz="2100" dirty="0">
              <a:solidFill>
                <a:schemeClr val="accent1">
                  <a:lumMod val="50000"/>
                </a:schemeClr>
              </a:solidFill>
            </a:endParaRPr>
          </a:p>
          <a:p>
            <a:r>
              <a:rPr lang="en-GB" sz="2100" b="1" dirty="0" smtClean="0">
                <a:solidFill>
                  <a:schemeClr val="accent1">
                    <a:lumMod val="50000"/>
                  </a:schemeClr>
                </a:solidFill>
              </a:rPr>
              <a:t>‘Bonbons’</a:t>
            </a:r>
            <a:r>
              <a:rPr lang="en-GB" sz="2100" i="1" dirty="0" smtClean="0">
                <a:solidFill>
                  <a:schemeClr val="accent1">
                    <a:lumMod val="50000"/>
                  </a:schemeClr>
                </a:solidFill>
              </a:rPr>
              <a:t> </a:t>
            </a:r>
            <a:r>
              <a:rPr lang="en-GB" sz="2100" dirty="0" smtClean="0">
                <a:solidFill>
                  <a:schemeClr val="accent1">
                    <a:lumMod val="50000"/>
                  </a:schemeClr>
                </a:solidFill>
              </a:rPr>
              <a:t>cannot be a verb because it does not end in </a:t>
            </a:r>
            <a:r>
              <a:rPr lang="en-GB" sz="2100" b="1" dirty="0" smtClean="0">
                <a:solidFill>
                  <a:schemeClr val="accent1">
                    <a:lumMod val="50000"/>
                  </a:schemeClr>
                </a:solidFill>
              </a:rPr>
              <a:t>–</a:t>
            </a:r>
            <a:r>
              <a:rPr lang="en-GB" sz="2100" b="1" dirty="0" err="1" smtClean="0">
                <a:solidFill>
                  <a:schemeClr val="accent1">
                    <a:lumMod val="50000"/>
                  </a:schemeClr>
                </a:solidFill>
              </a:rPr>
              <a:t>en</a:t>
            </a:r>
            <a:r>
              <a:rPr lang="en-GB" sz="2100" dirty="0" smtClean="0">
                <a:solidFill>
                  <a:schemeClr val="accent1">
                    <a:lumMod val="50000"/>
                  </a:schemeClr>
                </a:solidFill>
              </a:rPr>
              <a:t>, </a:t>
            </a:r>
            <a:r>
              <a:rPr lang="en-GB" sz="2100" b="1" dirty="0" smtClean="0">
                <a:solidFill>
                  <a:schemeClr val="accent1">
                    <a:lumMod val="50000"/>
                  </a:schemeClr>
                </a:solidFill>
              </a:rPr>
              <a:t>–e</a:t>
            </a:r>
            <a:r>
              <a:rPr lang="en-GB" sz="2100" dirty="0" smtClean="0">
                <a:solidFill>
                  <a:schemeClr val="accent1">
                    <a:lumMod val="50000"/>
                  </a:schemeClr>
                </a:solidFill>
              </a:rPr>
              <a:t>, </a:t>
            </a:r>
            <a:r>
              <a:rPr lang="en-GB" sz="2100" b="1" dirty="0" smtClean="0">
                <a:solidFill>
                  <a:schemeClr val="accent1">
                    <a:lumMod val="50000"/>
                  </a:schemeClr>
                </a:solidFill>
              </a:rPr>
              <a:t>–</a:t>
            </a:r>
            <a:r>
              <a:rPr lang="en-GB" sz="2100" b="1" dirty="0" err="1" smtClean="0">
                <a:solidFill>
                  <a:schemeClr val="accent1">
                    <a:lumMod val="50000"/>
                  </a:schemeClr>
                </a:solidFill>
              </a:rPr>
              <a:t>st</a:t>
            </a:r>
            <a:r>
              <a:rPr lang="en-GB" sz="2100" b="1" dirty="0" smtClean="0">
                <a:solidFill>
                  <a:schemeClr val="accent1">
                    <a:lumMod val="50000"/>
                  </a:schemeClr>
                </a:solidFill>
              </a:rPr>
              <a:t> </a:t>
            </a:r>
            <a:r>
              <a:rPr lang="en-GB" sz="2100" dirty="0" smtClean="0">
                <a:solidFill>
                  <a:schemeClr val="accent1">
                    <a:lumMod val="50000"/>
                  </a:schemeClr>
                </a:solidFill>
              </a:rPr>
              <a:t>or </a:t>
            </a:r>
            <a:r>
              <a:rPr lang="en-GB" sz="2100" b="1" dirty="0" smtClean="0">
                <a:solidFill>
                  <a:schemeClr val="accent1">
                    <a:lumMod val="50000"/>
                  </a:schemeClr>
                </a:solidFill>
              </a:rPr>
              <a:t>–t</a:t>
            </a:r>
            <a:r>
              <a:rPr lang="en-GB" sz="2100" dirty="0" smtClean="0">
                <a:solidFill>
                  <a:schemeClr val="accent1">
                    <a:lumMod val="50000"/>
                  </a:schemeClr>
                </a:solidFill>
              </a:rPr>
              <a:t>.  It also begins with a capital letter, which tells you it is a </a:t>
            </a:r>
            <a:r>
              <a:rPr lang="en-GB" sz="2100" b="1" dirty="0" smtClean="0">
                <a:solidFill>
                  <a:schemeClr val="accent1">
                    <a:lumMod val="50000"/>
                  </a:schemeClr>
                </a:solidFill>
              </a:rPr>
              <a:t>noun.</a:t>
            </a:r>
          </a:p>
          <a:p>
            <a:endParaRPr lang="en-GB" sz="2100" b="1" dirty="0">
              <a:solidFill>
                <a:schemeClr val="accent1">
                  <a:lumMod val="50000"/>
                </a:schemeClr>
              </a:solidFill>
            </a:endParaRPr>
          </a:p>
          <a:p>
            <a:r>
              <a:rPr lang="en-GB" sz="2100" b="1" dirty="0" smtClean="0">
                <a:solidFill>
                  <a:schemeClr val="accent1">
                    <a:lumMod val="50000"/>
                  </a:schemeClr>
                </a:solidFill>
              </a:rPr>
              <a:t>‘oft’ </a:t>
            </a:r>
            <a:r>
              <a:rPr lang="en-GB" sz="2100" dirty="0" smtClean="0">
                <a:solidFill>
                  <a:schemeClr val="accent1">
                    <a:lumMod val="50000"/>
                  </a:schemeClr>
                </a:solidFill>
              </a:rPr>
              <a:t>ends in </a:t>
            </a:r>
            <a:r>
              <a:rPr lang="en-GB" sz="2100" b="1" dirty="0" smtClean="0">
                <a:solidFill>
                  <a:schemeClr val="accent1">
                    <a:lumMod val="50000"/>
                  </a:schemeClr>
                </a:solidFill>
              </a:rPr>
              <a:t>–t</a:t>
            </a:r>
            <a:r>
              <a:rPr lang="en-GB" sz="2100" dirty="0" smtClean="0">
                <a:solidFill>
                  <a:schemeClr val="accent1">
                    <a:lumMod val="50000"/>
                  </a:schemeClr>
                </a:solidFill>
              </a:rPr>
              <a:t> and does not being with a capital letter. But it cannot be a verb because it does not appear next to the subject. ‘</a:t>
            </a:r>
            <a:r>
              <a:rPr lang="en-GB" sz="2100" b="1" dirty="0" smtClean="0">
                <a:solidFill>
                  <a:schemeClr val="accent1">
                    <a:lumMod val="50000"/>
                  </a:schemeClr>
                </a:solidFill>
              </a:rPr>
              <a:t>oft’</a:t>
            </a:r>
            <a:r>
              <a:rPr lang="en-GB" sz="2100" dirty="0" smtClean="0">
                <a:solidFill>
                  <a:schemeClr val="accent1">
                    <a:lumMod val="50000"/>
                  </a:schemeClr>
                </a:solidFill>
              </a:rPr>
              <a:t> is an adverb. It usually comes </a:t>
            </a:r>
            <a:r>
              <a:rPr lang="en-GB" sz="2100" b="1" dirty="0" smtClean="0">
                <a:solidFill>
                  <a:schemeClr val="accent1">
                    <a:lumMod val="50000"/>
                  </a:schemeClr>
                </a:solidFill>
              </a:rPr>
              <a:t>after</a:t>
            </a:r>
            <a:r>
              <a:rPr lang="en-GB" sz="2100" dirty="0" smtClean="0">
                <a:solidFill>
                  <a:schemeClr val="accent1">
                    <a:lumMod val="50000"/>
                  </a:schemeClr>
                </a:solidFill>
              </a:rPr>
              <a:t> </a:t>
            </a:r>
            <a:r>
              <a:rPr lang="en-GB" sz="2100" b="1" dirty="0" smtClean="0">
                <a:solidFill>
                  <a:schemeClr val="accent1">
                    <a:lumMod val="50000"/>
                  </a:schemeClr>
                </a:solidFill>
              </a:rPr>
              <a:t>the verb.</a:t>
            </a:r>
            <a:endParaRPr lang="en-GB" sz="2100" dirty="0">
              <a:solidFill>
                <a:schemeClr val="accent1">
                  <a:lumMod val="50000"/>
                </a:schemeClr>
              </a:solidFill>
            </a:endParaRPr>
          </a:p>
          <a:p>
            <a:endParaRPr lang="en-GB" sz="2100" b="1" dirty="0" smtClean="0">
              <a:solidFill>
                <a:schemeClr val="accent1">
                  <a:lumMod val="50000"/>
                </a:schemeClr>
              </a:solidFill>
            </a:endParaRPr>
          </a:p>
          <a:p>
            <a:r>
              <a:rPr lang="en-GB" sz="2100" dirty="0" smtClean="0">
                <a:solidFill>
                  <a:schemeClr val="accent1">
                    <a:lumMod val="50000"/>
                  </a:schemeClr>
                </a:solidFill>
              </a:rPr>
              <a:t>The verb is ‘</a:t>
            </a:r>
            <a:r>
              <a:rPr lang="en-GB" sz="2100" b="1" dirty="0" err="1" smtClean="0">
                <a:solidFill>
                  <a:schemeClr val="accent1">
                    <a:lumMod val="50000"/>
                  </a:schemeClr>
                </a:solidFill>
              </a:rPr>
              <a:t>kauft</a:t>
            </a:r>
            <a:r>
              <a:rPr lang="en-GB" sz="2100" b="1" dirty="0" smtClean="0">
                <a:solidFill>
                  <a:schemeClr val="accent1">
                    <a:lumMod val="50000"/>
                  </a:schemeClr>
                </a:solidFill>
              </a:rPr>
              <a:t>’. </a:t>
            </a:r>
            <a:r>
              <a:rPr lang="en-GB" sz="2100" dirty="0" smtClean="0">
                <a:solidFill>
                  <a:schemeClr val="accent1">
                    <a:lumMod val="50000"/>
                  </a:schemeClr>
                </a:solidFill>
              </a:rPr>
              <a:t>It </a:t>
            </a:r>
            <a:r>
              <a:rPr lang="en-GB" sz="2100" b="1" dirty="0" smtClean="0">
                <a:solidFill>
                  <a:schemeClr val="accent1">
                    <a:lumMod val="50000"/>
                  </a:schemeClr>
                </a:solidFill>
              </a:rPr>
              <a:t>ends in –t</a:t>
            </a:r>
            <a:r>
              <a:rPr lang="en-GB" sz="2100" dirty="0" smtClean="0">
                <a:solidFill>
                  <a:schemeClr val="accent1">
                    <a:lumMod val="50000"/>
                  </a:schemeClr>
                </a:solidFill>
              </a:rPr>
              <a:t>, is </a:t>
            </a:r>
            <a:r>
              <a:rPr lang="en-GB" sz="2100" b="1" dirty="0" smtClean="0">
                <a:solidFill>
                  <a:schemeClr val="accent1">
                    <a:lumMod val="50000"/>
                  </a:schemeClr>
                </a:solidFill>
              </a:rPr>
              <a:t>not capitalised</a:t>
            </a:r>
            <a:r>
              <a:rPr lang="en-GB" sz="2100" dirty="0" smtClean="0">
                <a:solidFill>
                  <a:schemeClr val="accent1">
                    <a:lumMod val="50000"/>
                  </a:schemeClr>
                </a:solidFill>
              </a:rPr>
              <a:t> and </a:t>
            </a:r>
            <a:r>
              <a:rPr lang="en-GB" sz="2100" b="1" dirty="0" smtClean="0">
                <a:solidFill>
                  <a:schemeClr val="accent1">
                    <a:lumMod val="50000"/>
                  </a:schemeClr>
                </a:solidFill>
              </a:rPr>
              <a:t>appears next to the subject.</a:t>
            </a:r>
          </a:p>
          <a:p>
            <a:endParaRPr lang="en-GB" sz="2100" b="1" dirty="0">
              <a:solidFill>
                <a:schemeClr val="accent1">
                  <a:lumMod val="50000"/>
                </a:schemeClr>
              </a:solidFill>
            </a:endParaRPr>
          </a:p>
          <a:p>
            <a:r>
              <a:rPr lang="en-GB" sz="2100" dirty="0" smtClean="0">
                <a:solidFill>
                  <a:schemeClr val="accent1">
                    <a:lumMod val="50000"/>
                  </a:schemeClr>
                </a:solidFill>
              </a:rPr>
              <a:t>To find out the </a:t>
            </a:r>
            <a:r>
              <a:rPr lang="en-GB" sz="2100" b="1" dirty="0" smtClean="0">
                <a:solidFill>
                  <a:schemeClr val="accent1">
                    <a:lumMod val="50000"/>
                  </a:schemeClr>
                </a:solidFill>
              </a:rPr>
              <a:t>meaning</a:t>
            </a:r>
            <a:r>
              <a:rPr lang="en-GB" sz="2100" dirty="0" smtClean="0">
                <a:solidFill>
                  <a:schemeClr val="accent1">
                    <a:lumMod val="50000"/>
                  </a:schemeClr>
                </a:solidFill>
              </a:rPr>
              <a:t> of ‘</a:t>
            </a:r>
            <a:r>
              <a:rPr lang="en-GB" sz="2100" dirty="0" err="1" smtClean="0">
                <a:solidFill>
                  <a:schemeClr val="accent1">
                    <a:lumMod val="50000"/>
                  </a:schemeClr>
                </a:solidFill>
              </a:rPr>
              <a:t>kauft</a:t>
            </a:r>
            <a:r>
              <a:rPr lang="en-GB" sz="2100" dirty="0" smtClean="0">
                <a:solidFill>
                  <a:schemeClr val="accent1">
                    <a:lumMod val="50000"/>
                  </a:schemeClr>
                </a:solidFill>
              </a:rPr>
              <a:t>’, look up the </a:t>
            </a:r>
            <a:r>
              <a:rPr lang="en-GB" sz="2100" b="1" dirty="0" smtClean="0">
                <a:solidFill>
                  <a:schemeClr val="accent1">
                    <a:lumMod val="50000"/>
                  </a:schemeClr>
                </a:solidFill>
              </a:rPr>
              <a:t>infinitive form </a:t>
            </a:r>
            <a:r>
              <a:rPr lang="en-GB" sz="2100" dirty="0" smtClean="0">
                <a:solidFill>
                  <a:schemeClr val="accent1">
                    <a:lumMod val="50000"/>
                  </a:schemeClr>
                </a:solidFill>
              </a:rPr>
              <a:t>in the dictionary.</a:t>
            </a:r>
          </a:p>
          <a:p>
            <a:endParaRPr lang="en-GB" sz="2100" dirty="0">
              <a:solidFill>
                <a:schemeClr val="accent1">
                  <a:lumMod val="50000"/>
                </a:schemeClr>
              </a:solidFill>
            </a:endParaRPr>
          </a:p>
          <a:p>
            <a:r>
              <a:rPr lang="en-GB" sz="2100" dirty="0" smtClean="0">
                <a:solidFill>
                  <a:schemeClr val="accent1">
                    <a:lumMod val="50000"/>
                  </a:schemeClr>
                </a:solidFill>
              </a:rPr>
              <a:t>To form the infinitive, remove </a:t>
            </a:r>
            <a:r>
              <a:rPr lang="en-GB" sz="2100" b="1" dirty="0" smtClean="0">
                <a:solidFill>
                  <a:schemeClr val="accent1">
                    <a:lumMod val="50000"/>
                  </a:schemeClr>
                </a:solidFill>
              </a:rPr>
              <a:t>–t</a:t>
            </a:r>
            <a:r>
              <a:rPr lang="en-GB" sz="2100" dirty="0" smtClean="0">
                <a:solidFill>
                  <a:schemeClr val="accent1">
                    <a:lumMod val="50000"/>
                  </a:schemeClr>
                </a:solidFill>
              </a:rPr>
              <a:t> and add </a:t>
            </a:r>
            <a:r>
              <a:rPr lang="en-GB" sz="2100" b="1" dirty="0" smtClean="0">
                <a:solidFill>
                  <a:schemeClr val="accent1">
                    <a:lumMod val="50000"/>
                  </a:schemeClr>
                </a:solidFill>
              </a:rPr>
              <a:t>–</a:t>
            </a:r>
            <a:r>
              <a:rPr lang="en-GB" sz="2100" b="1" dirty="0" err="1" smtClean="0">
                <a:solidFill>
                  <a:schemeClr val="accent1">
                    <a:lumMod val="50000"/>
                  </a:schemeClr>
                </a:solidFill>
              </a:rPr>
              <a:t>en</a:t>
            </a:r>
            <a:r>
              <a:rPr lang="en-GB" sz="2100" b="1" dirty="0" smtClean="0">
                <a:solidFill>
                  <a:schemeClr val="accent1">
                    <a:lumMod val="50000"/>
                  </a:schemeClr>
                </a:solidFill>
              </a:rPr>
              <a:t>:</a:t>
            </a:r>
            <a:endParaRPr lang="en-GB" sz="2100" dirty="0">
              <a:solidFill>
                <a:srgbClr val="1F4E79"/>
              </a:solidFill>
            </a:endParaRPr>
          </a:p>
        </p:txBody>
      </p:sp>
      <p:sp>
        <p:nvSpPr>
          <p:cNvPr id="7" name="Oval 6"/>
          <p:cNvSpPr/>
          <p:nvPr/>
        </p:nvSpPr>
        <p:spPr>
          <a:xfrm>
            <a:off x="717454" y="1782274"/>
            <a:ext cx="758649" cy="671476"/>
          </a:xfrm>
          <a:prstGeom prst="ellipse">
            <a:avLst/>
          </a:prstGeom>
          <a:noFill/>
          <a:ln w="28575">
            <a:solidFill>
              <a:srgbClr val="DAA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BCBA4FF9-9902-4DD8-AAB0-CA50521927BB}"/>
              </a:ext>
            </a:extLst>
          </p:cNvPr>
          <p:cNvSpPr/>
          <p:nvPr/>
        </p:nvSpPr>
        <p:spPr>
          <a:xfrm>
            <a:off x="6054646" y="5734120"/>
            <a:ext cx="1808508" cy="480131"/>
          </a:xfrm>
          <a:prstGeom prst="rect">
            <a:avLst/>
          </a:prstGeom>
        </p:spPr>
        <p:txBody>
          <a:bodyPr wrap="none">
            <a:spAutoFit/>
          </a:bodyPr>
          <a:lstStyle/>
          <a:p>
            <a:pPr algn="ctr">
              <a:lnSpc>
                <a:spcPct val="120000"/>
              </a:lnSpc>
              <a:spcAft>
                <a:spcPts val="800"/>
              </a:spcAft>
            </a:pPr>
            <a:r>
              <a:rPr lang="en-GB" sz="2100" dirty="0" smtClean="0">
                <a:solidFill>
                  <a:srgbClr val="115076"/>
                </a:solidFill>
                <a:latin typeface="Century Gothic" panose="020B0502020202020204" pitchFamily="34" charset="0"/>
                <a:ea typeface="Calibri" panose="020F0502020204030204" pitchFamily="34" charset="0"/>
              </a:rPr>
              <a:t>Mia </a:t>
            </a:r>
            <a:r>
              <a:rPr lang="en-GB" sz="2100" dirty="0" err="1" smtClean="0">
                <a:solidFill>
                  <a:srgbClr val="115076"/>
                </a:solidFill>
                <a:latin typeface="Century Gothic" panose="020B0502020202020204" pitchFamily="34" charset="0"/>
                <a:ea typeface="Calibri" panose="020F0502020204030204" pitchFamily="34" charset="0"/>
              </a:rPr>
              <a:t>kauf</a:t>
            </a:r>
            <a:r>
              <a:rPr lang="en-GB" sz="2100" b="1" dirty="0" err="1">
                <a:solidFill>
                  <a:schemeClr val="accent4"/>
                </a:solidFill>
                <a:latin typeface="Century Gothic" panose="020B0502020202020204" pitchFamily="34" charset="0"/>
                <a:ea typeface="Calibri" panose="020F0502020204030204" pitchFamily="34" charset="0"/>
              </a:rPr>
              <a:t>t</a:t>
            </a:r>
            <a:r>
              <a:rPr lang="en-GB" sz="2100" dirty="0" smtClean="0">
                <a:solidFill>
                  <a:srgbClr val="115076"/>
                </a:solidFill>
                <a:latin typeface="Century Gothic" panose="020B0502020202020204" pitchFamily="34" charset="0"/>
                <a:ea typeface="Calibri" panose="020F0502020204030204" pitchFamily="34" charset="0"/>
              </a:rPr>
              <a:t> </a:t>
            </a:r>
            <a:r>
              <a:rPr lang="en-GB" sz="2100" dirty="0">
                <a:solidFill>
                  <a:srgbClr val="115076"/>
                </a:solidFill>
                <a:latin typeface="Century Gothic" panose="020B0502020202020204" pitchFamily="34" charset="0"/>
                <a:ea typeface="Calibri" panose="020F0502020204030204" pitchFamily="34" charset="0"/>
                <a:sym typeface="Wingdings" panose="05000000000000000000" pitchFamily="2" charset="2"/>
              </a:rPr>
              <a:t> </a:t>
            </a:r>
            <a:endParaRPr lang="en-GB" sz="2100" dirty="0">
              <a:solidFill>
                <a:srgbClr val="115076"/>
              </a:solidFill>
              <a:latin typeface="Century Gothic" panose="020B0502020202020204" pitchFamily="34" charset="0"/>
              <a:ea typeface="Calibri" panose="020F0502020204030204" pitchFamily="34" charset="0"/>
            </a:endParaRPr>
          </a:p>
        </p:txBody>
      </p:sp>
      <p:sp>
        <p:nvSpPr>
          <p:cNvPr id="31" name="Rectangle 30">
            <a:extLst>
              <a:ext uri="{FF2B5EF4-FFF2-40B4-BE49-F238E27FC236}">
                <a16:creationId xmlns:a16="http://schemas.microsoft.com/office/drawing/2014/main" id="{635919B6-49F1-41A5-8344-3D0DBD341600}"/>
              </a:ext>
            </a:extLst>
          </p:cNvPr>
          <p:cNvSpPr/>
          <p:nvPr/>
        </p:nvSpPr>
        <p:spPr>
          <a:xfrm>
            <a:off x="7634784" y="5734120"/>
            <a:ext cx="1181735" cy="480131"/>
          </a:xfrm>
          <a:prstGeom prst="rect">
            <a:avLst/>
          </a:prstGeom>
        </p:spPr>
        <p:txBody>
          <a:bodyPr wrap="none">
            <a:spAutoFit/>
          </a:bodyPr>
          <a:lstStyle/>
          <a:p>
            <a:pPr algn="ctr">
              <a:lnSpc>
                <a:spcPct val="120000"/>
              </a:lnSpc>
              <a:spcAft>
                <a:spcPts val="800"/>
              </a:spcAft>
            </a:pPr>
            <a:r>
              <a:rPr lang="en-GB" sz="2100" dirty="0" err="1" smtClean="0">
                <a:solidFill>
                  <a:srgbClr val="115076"/>
                </a:solidFill>
                <a:latin typeface="Century Gothic" panose="020B0502020202020204" pitchFamily="34" charset="0"/>
                <a:ea typeface="Calibri" panose="020F0502020204030204" pitchFamily="34" charset="0"/>
              </a:rPr>
              <a:t>kauf</a:t>
            </a:r>
            <a:r>
              <a:rPr lang="en-GB" sz="2100" dirty="0" smtClean="0">
                <a:solidFill>
                  <a:srgbClr val="115076"/>
                </a:solidFill>
                <a:latin typeface="Century Gothic" panose="020B0502020202020204" pitchFamily="34" charset="0"/>
                <a:ea typeface="Calibri" panose="020F0502020204030204" pitchFamily="34" charset="0"/>
              </a:rPr>
              <a:t>- </a:t>
            </a:r>
            <a:r>
              <a:rPr lang="en-GB" sz="2100" dirty="0" smtClean="0">
                <a:solidFill>
                  <a:srgbClr val="115076"/>
                </a:solidFill>
                <a:latin typeface="Century Gothic" panose="020B0502020202020204" pitchFamily="34" charset="0"/>
                <a:ea typeface="Calibri" panose="020F0502020204030204" pitchFamily="34" charset="0"/>
                <a:sym typeface="Wingdings" panose="05000000000000000000" pitchFamily="2" charset="2"/>
              </a:rPr>
              <a:t></a:t>
            </a:r>
            <a:endParaRPr lang="en-GB" sz="2100" dirty="0">
              <a:solidFill>
                <a:srgbClr val="115076"/>
              </a:solidFill>
              <a:latin typeface="Century Gothic" panose="020B0502020202020204" pitchFamily="34" charset="0"/>
              <a:ea typeface="Calibri" panose="020F0502020204030204" pitchFamily="34" charset="0"/>
            </a:endParaRPr>
          </a:p>
        </p:txBody>
      </p:sp>
      <p:sp>
        <p:nvSpPr>
          <p:cNvPr id="37" name="Rectangle 36">
            <a:extLst>
              <a:ext uri="{FF2B5EF4-FFF2-40B4-BE49-F238E27FC236}">
                <a16:creationId xmlns:a16="http://schemas.microsoft.com/office/drawing/2014/main" id="{21072328-FFAD-42F4-A49E-905648A7BA2C}"/>
              </a:ext>
            </a:extLst>
          </p:cNvPr>
          <p:cNvSpPr/>
          <p:nvPr/>
        </p:nvSpPr>
        <p:spPr>
          <a:xfrm>
            <a:off x="8692351" y="5734119"/>
            <a:ext cx="1426994" cy="480131"/>
          </a:xfrm>
          <a:prstGeom prst="rect">
            <a:avLst/>
          </a:prstGeom>
        </p:spPr>
        <p:txBody>
          <a:bodyPr wrap="none">
            <a:spAutoFit/>
          </a:bodyPr>
          <a:lstStyle/>
          <a:p>
            <a:pPr algn="ctr">
              <a:lnSpc>
                <a:spcPct val="120000"/>
              </a:lnSpc>
              <a:spcAft>
                <a:spcPts val="800"/>
              </a:spcAft>
            </a:pPr>
            <a:r>
              <a:rPr lang="en-GB" sz="2100" dirty="0" err="1" smtClean="0">
                <a:solidFill>
                  <a:srgbClr val="115076"/>
                </a:solidFill>
                <a:latin typeface="Century Gothic" panose="020B0502020202020204" pitchFamily="34" charset="0"/>
                <a:ea typeface="Calibri" panose="020F0502020204030204" pitchFamily="34" charset="0"/>
                <a:sym typeface="Wingdings" panose="05000000000000000000" pitchFamily="2" charset="2"/>
              </a:rPr>
              <a:t>kauf</a:t>
            </a:r>
            <a:r>
              <a:rPr lang="en-GB" sz="2100" b="1" dirty="0" err="1" smtClean="0">
                <a:solidFill>
                  <a:schemeClr val="accent4"/>
                </a:solidFill>
                <a:latin typeface="Century Gothic" panose="020B0502020202020204" pitchFamily="34" charset="0"/>
                <a:ea typeface="Calibri" panose="020F0502020204030204" pitchFamily="34" charset="0"/>
                <a:sym typeface="Wingdings" panose="05000000000000000000" pitchFamily="2" charset="2"/>
              </a:rPr>
              <a:t>en</a:t>
            </a:r>
            <a:r>
              <a:rPr lang="en-GB" sz="2100" b="1" dirty="0" smtClean="0">
                <a:solidFill>
                  <a:schemeClr val="accent2"/>
                </a:solidFill>
                <a:latin typeface="Century Gothic" panose="020B0502020202020204" pitchFamily="34" charset="0"/>
                <a:ea typeface="Calibri" panose="020F0502020204030204" pitchFamily="34" charset="0"/>
                <a:sym typeface="Wingdings" panose="05000000000000000000" pitchFamily="2" charset="2"/>
              </a:rPr>
              <a:t> </a:t>
            </a:r>
            <a:r>
              <a:rPr lang="en-GB" sz="2100" dirty="0">
                <a:solidFill>
                  <a:srgbClr val="115076"/>
                </a:solidFill>
                <a:latin typeface="Century Gothic" panose="020B0502020202020204" pitchFamily="34" charset="0"/>
                <a:ea typeface="Calibri" panose="020F0502020204030204" pitchFamily="34" charset="0"/>
                <a:sym typeface="Wingdings" panose="05000000000000000000" pitchFamily="2" charset="2"/>
              </a:rPr>
              <a:t></a:t>
            </a:r>
            <a:endParaRPr lang="en-GB" sz="2100" dirty="0">
              <a:solidFill>
                <a:srgbClr val="115076"/>
              </a:solidFill>
              <a:latin typeface="Century Gothic" panose="020B0502020202020204" pitchFamily="34" charset="0"/>
              <a:ea typeface="Calibri" panose="020F0502020204030204" pitchFamily="34" charset="0"/>
            </a:endParaRPr>
          </a:p>
        </p:txBody>
      </p:sp>
      <p:sp>
        <p:nvSpPr>
          <p:cNvPr id="38" name="Rectangle 37">
            <a:extLst>
              <a:ext uri="{FF2B5EF4-FFF2-40B4-BE49-F238E27FC236}">
                <a16:creationId xmlns:a16="http://schemas.microsoft.com/office/drawing/2014/main" id="{21072328-FFAD-42F4-A49E-905648A7BA2C}"/>
              </a:ext>
            </a:extLst>
          </p:cNvPr>
          <p:cNvSpPr/>
          <p:nvPr/>
        </p:nvSpPr>
        <p:spPr>
          <a:xfrm>
            <a:off x="9980583" y="5734118"/>
            <a:ext cx="2061783" cy="480131"/>
          </a:xfrm>
          <a:prstGeom prst="rect">
            <a:avLst/>
          </a:prstGeom>
        </p:spPr>
        <p:txBody>
          <a:bodyPr wrap="none">
            <a:spAutoFit/>
          </a:bodyPr>
          <a:lstStyle/>
          <a:p>
            <a:pPr algn="ctr">
              <a:lnSpc>
                <a:spcPct val="120000"/>
              </a:lnSpc>
              <a:spcAft>
                <a:spcPts val="800"/>
              </a:spcAft>
            </a:pPr>
            <a:r>
              <a:rPr lang="en-GB" sz="2100" dirty="0">
                <a:solidFill>
                  <a:srgbClr val="115076"/>
                </a:solidFill>
                <a:latin typeface="Century Gothic" panose="020B0502020202020204" pitchFamily="34" charset="0"/>
                <a:ea typeface="Calibri" panose="020F0502020204030204" pitchFamily="34" charset="0"/>
                <a:sym typeface="Wingdings" panose="05000000000000000000" pitchFamily="2" charset="2"/>
              </a:rPr>
              <a:t>t</a:t>
            </a:r>
            <a:r>
              <a:rPr lang="en-GB" sz="2100" dirty="0" smtClean="0">
                <a:solidFill>
                  <a:srgbClr val="115076"/>
                </a:solidFill>
                <a:latin typeface="Century Gothic" panose="020B0502020202020204" pitchFamily="34" charset="0"/>
                <a:ea typeface="Calibri" panose="020F0502020204030204" pitchFamily="34" charset="0"/>
                <a:sym typeface="Wingdings" panose="05000000000000000000" pitchFamily="2" charset="2"/>
              </a:rPr>
              <a:t>o buy, buying</a:t>
            </a:r>
          </a:p>
        </p:txBody>
      </p:sp>
    </p:spTree>
    <p:extLst>
      <p:ext uri="{BB962C8B-B14F-4D97-AF65-F5344CB8AC3E}">
        <p14:creationId xmlns:p14="http://schemas.microsoft.com/office/powerpoint/2010/main" val="318101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8" grpId="0"/>
      <p:bldP spid="31" grpId="0"/>
      <p:bldP spid="37" grpId="0"/>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694218" cy="707849"/>
          </a:xfrm>
        </p:spPr>
        <p:txBody>
          <a:bodyPr>
            <a:normAutofit/>
          </a:bodyPr>
          <a:lstStyle/>
          <a:p>
            <a:r>
              <a:rPr lang="en-GB" sz="3600" b="1" dirty="0" err="1" smtClean="0">
                <a:solidFill>
                  <a:schemeClr val="bg1"/>
                </a:solidFill>
              </a:rPr>
              <a:t>Mias</a:t>
            </a:r>
            <a:r>
              <a:rPr lang="en-GB" sz="3600" b="1" dirty="0" smtClean="0">
                <a:solidFill>
                  <a:schemeClr val="bg1"/>
                </a:solidFill>
              </a:rPr>
              <a:t> </a:t>
            </a:r>
            <a:r>
              <a:rPr lang="en-GB" sz="3600" b="1" dirty="0" err="1" smtClean="0">
                <a:solidFill>
                  <a:schemeClr val="bg1"/>
                </a:solidFill>
              </a:rPr>
              <a:t>Tagebuch</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45951" y="247046"/>
            <a:ext cx="911375" cy="36340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smtClean="0">
                <a:solidFill>
                  <a:prstClr val="white"/>
                </a:solidFill>
                <a:latin typeface="Century Gothic" panose="020B0502020202020204" pitchFamily="34" charset="0"/>
              </a:rPr>
              <a:t>lesen</a:t>
            </a:r>
            <a:endParaRPr lang="en-GB" b="1" dirty="0">
              <a:solidFill>
                <a:prstClr val="white"/>
              </a:solidFill>
              <a:latin typeface="Century Gothic" panose="020B0502020202020204" pitchFamily="34" charset="0"/>
            </a:endParaRPr>
          </a:p>
        </p:txBody>
      </p:sp>
      <p:sp>
        <p:nvSpPr>
          <p:cNvPr id="6" name="TextBox 5"/>
          <p:cNvSpPr txBox="1"/>
          <p:nvPr/>
        </p:nvSpPr>
        <p:spPr>
          <a:xfrm>
            <a:off x="332271" y="1277353"/>
            <a:ext cx="11477439" cy="430887"/>
          </a:xfrm>
          <a:prstGeom prst="rect">
            <a:avLst/>
          </a:prstGeom>
          <a:noFill/>
        </p:spPr>
        <p:txBody>
          <a:bodyPr wrap="square" rtlCol="0">
            <a:spAutoFit/>
          </a:bodyPr>
          <a:lstStyle/>
          <a:p>
            <a:r>
              <a:rPr lang="en-GB" sz="2200" dirty="0" smtClean="0">
                <a:solidFill>
                  <a:schemeClr val="accent1">
                    <a:lumMod val="50000"/>
                  </a:schemeClr>
                </a:solidFill>
              </a:rPr>
              <a:t>Mia </a:t>
            </a:r>
            <a:r>
              <a:rPr lang="en-GB" sz="2200" dirty="0" err="1" smtClean="0">
                <a:solidFill>
                  <a:schemeClr val="accent1">
                    <a:lumMod val="50000"/>
                  </a:schemeClr>
                </a:solidFill>
              </a:rPr>
              <a:t>schreibt</a:t>
            </a:r>
            <a:r>
              <a:rPr lang="en-GB" sz="2200" dirty="0">
                <a:solidFill>
                  <a:schemeClr val="accent1">
                    <a:lumMod val="50000"/>
                  </a:schemeClr>
                </a:solidFill>
              </a:rPr>
              <a:t> </a:t>
            </a:r>
            <a:r>
              <a:rPr lang="en-GB" sz="2200" dirty="0" err="1" smtClean="0">
                <a:solidFill>
                  <a:schemeClr val="accent1">
                    <a:lumMod val="50000"/>
                  </a:schemeClr>
                </a:solidFill>
              </a:rPr>
              <a:t>ein</a:t>
            </a:r>
            <a:r>
              <a:rPr lang="en-GB" sz="2200" dirty="0" smtClean="0">
                <a:solidFill>
                  <a:schemeClr val="accent1">
                    <a:lumMod val="50000"/>
                  </a:schemeClr>
                </a:solidFill>
              </a:rPr>
              <a:t> </a:t>
            </a:r>
            <a:r>
              <a:rPr lang="en-GB" sz="2200" dirty="0" err="1" smtClean="0">
                <a:solidFill>
                  <a:schemeClr val="accent1">
                    <a:lumMod val="50000"/>
                  </a:schemeClr>
                </a:solidFill>
              </a:rPr>
              <a:t>Tagebuch</a:t>
            </a:r>
            <a:r>
              <a:rPr lang="en-GB" sz="2200" dirty="0" smtClean="0">
                <a:solidFill>
                  <a:schemeClr val="accent1">
                    <a:lumMod val="50000"/>
                  </a:schemeClr>
                </a:solidFill>
              </a:rPr>
              <a:t>. </a:t>
            </a:r>
            <a:r>
              <a:rPr lang="en-GB" sz="2200" dirty="0" err="1" smtClean="0">
                <a:solidFill>
                  <a:schemeClr val="accent1">
                    <a:lumMod val="50000"/>
                  </a:schemeClr>
                </a:solidFill>
              </a:rPr>
              <a:t>Finde</a:t>
            </a:r>
            <a:r>
              <a:rPr lang="en-GB" sz="2200" dirty="0" smtClean="0">
                <a:solidFill>
                  <a:schemeClr val="accent1">
                    <a:lumMod val="50000"/>
                  </a:schemeClr>
                </a:solidFill>
              </a:rPr>
              <a:t> 28 </a:t>
            </a:r>
            <a:r>
              <a:rPr lang="en-GB" sz="2200" dirty="0" err="1" smtClean="0">
                <a:solidFill>
                  <a:schemeClr val="accent1">
                    <a:lumMod val="50000"/>
                  </a:schemeClr>
                </a:solidFill>
              </a:rPr>
              <a:t>Verben</a:t>
            </a:r>
            <a:r>
              <a:rPr lang="en-GB" sz="2200" dirty="0" smtClean="0">
                <a:solidFill>
                  <a:schemeClr val="accent1">
                    <a:lumMod val="50000"/>
                  </a:schemeClr>
                </a:solidFill>
              </a:rPr>
              <a:t> </a:t>
            </a:r>
            <a:r>
              <a:rPr lang="en-GB" sz="2200" dirty="0" err="1" smtClean="0">
                <a:solidFill>
                  <a:schemeClr val="accent1">
                    <a:lumMod val="50000"/>
                  </a:schemeClr>
                </a:solidFill>
              </a:rPr>
              <a:t>im</a:t>
            </a:r>
            <a:r>
              <a:rPr lang="en-GB" sz="2200" dirty="0" smtClean="0">
                <a:solidFill>
                  <a:schemeClr val="accent1">
                    <a:lumMod val="50000"/>
                  </a:schemeClr>
                </a:solidFill>
              </a:rPr>
              <a:t> Text!</a:t>
            </a:r>
            <a:endParaRPr lang="en-GB" sz="2200" dirty="0">
              <a:solidFill>
                <a:schemeClr val="accent1">
                  <a:lumMod val="50000"/>
                </a:schemeClr>
              </a:solidFill>
            </a:endParaRPr>
          </a:p>
        </p:txBody>
      </p:sp>
      <p:pic>
        <p:nvPicPr>
          <p:cNvPr id="9" name="Picture 8"/>
          <p:cNvPicPr>
            <a:picLocks noChangeAspect="1"/>
          </p:cNvPicPr>
          <p:nvPr/>
        </p:nvPicPr>
        <p:blipFill>
          <a:blip r:embed="rId4"/>
          <a:stretch>
            <a:fillRect/>
          </a:stretch>
        </p:blipFill>
        <p:spPr>
          <a:xfrm>
            <a:off x="332272" y="1734363"/>
            <a:ext cx="11477438" cy="4545196"/>
          </a:xfrm>
          <a:prstGeom prst="rect">
            <a:avLst/>
          </a:prstGeom>
        </p:spPr>
      </p:pic>
      <p:sp>
        <p:nvSpPr>
          <p:cNvPr id="10" name="TextBox 9"/>
          <p:cNvSpPr txBox="1"/>
          <p:nvPr/>
        </p:nvSpPr>
        <p:spPr>
          <a:xfrm>
            <a:off x="507735" y="2009826"/>
            <a:ext cx="5309456" cy="3847207"/>
          </a:xfrm>
          <a:prstGeom prst="rect">
            <a:avLst/>
          </a:prstGeom>
          <a:noFill/>
        </p:spPr>
        <p:txBody>
          <a:bodyPr wrap="square" rtlCol="0">
            <a:spAutoFit/>
          </a:bodyPr>
          <a:lstStyle/>
          <a:p>
            <a:r>
              <a:rPr lang="de-DE" sz="3200" u="sng" dirty="0" smtClean="0">
                <a:solidFill>
                  <a:schemeClr val="accent1">
                    <a:lumMod val="50000"/>
                  </a:schemeClr>
                </a:solidFill>
                <a:latin typeface="Freestyle Script" panose="030804020302050B0404" pitchFamily="66" charset="0"/>
              </a:rPr>
              <a:t>Meine Traumwoche</a:t>
            </a:r>
            <a:r>
              <a:rPr lang="de-DE" sz="3200" dirty="0" smtClean="0">
                <a:solidFill>
                  <a:schemeClr val="accent1">
                    <a:lumMod val="50000"/>
                  </a:schemeClr>
                </a:solidFill>
                <a:latin typeface="Freestyle Script" panose="030804020302050B0404" pitchFamily="66" charset="0"/>
              </a:rPr>
              <a:t>	  </a:t>
            </a:r>
            <a:r>
              <a:rPr lang="de-DE" sz="3200" u="sng" dirty="0" smtClean="0">
                <a:solidFill>
                  <a:schemeClr val="accent1">
                    <a:lumMod val="50000"/>
                  </a:schemeClr>
                </a:solidFill>
                <a:latin typeface="Freestyle Script" panose="030804020302050B0404" pitchFamily="66" charset="0"/>
              </a:rPr>
              <a:t>21. November 2019</a:t>
            </a:r>
          </a:p>
          <a:p>
            <a:endParaRPr lang="de-DE" sz="1600" u="sng" dirty="0" smtClean="0">
              <a:solidFill>
                <a:schemeClr val="accent1">
                  <a:lumMod val="50000"/>
                </a:schemeClr>
              </a:solidFill>
              <a:latin typeface="Freestyle Script" panose="030804020302050B0404" pitchFamily="66" charset="0"/>
            </a:endParaRPr>
          </a:p>
          <a:p>
            <a:r>
              <a:rPr lang="de-DE" sz="2800" dirty="0" smtClean="0">
                <a:solidFill>
                  <a:schemeClr val="accent1">
                    <a:lumMod val="50000"/>
                  </a:schemeClr>
                </a:solidFill>
                <a:latin typeface="Freestyle Script" panose="030804020302050B0404" pitchFamily="66" charset="0"/>
              </a:rPr>
              <a:t>Ich bleibe jeden Tag zu Hause und gehe nicht in die Schule. Wolfgang hat Unterricht und lernt Englisch aber ich sitze im Garten und rede mit Freunden. Die Sonne scheint jeden Tag und ich trinke Limonade und kaufe im Supermarkt Bonbons. </a:t>
            </a:r>
            <a:r>
              <a:rPr lang="en-GB" sz="2800" dirty="0" err="1" smtClean="0">
                <a:solidFill>
                  <a:schemeClr val="accent1">
                    <a:lumMod val="50000"/>
                  </a:schemeClr>
                </a:solidFill>
                <a:latin typeface="Freestyle Script" panose="030804020302050B0404" pitchFamily="66" charset="0"/>
              </a:rPr>
              <a:t>Ich</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besuche</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manchmal</a:t>
            </a:r>
            <a:r>
              <a:rPr lang="en-GB" sz="2800" dirty="0" smtClean="0">
                <a:solidFill>
                  <a:schemeClr val="accent1">
                    <a:lumMod val="50000"/>
                  </a:schemeClr>
                </a:solidFill>
                <a:latin typeface="Freestyle Script" panose="030804020302050B0404" pitchFamily="66" charset="0"/>
              </a:rPr>
              <a:t> Nina, </a:t>
            </a:r>
            <a:r>
              <a:rPr lang="en-GB" sz="2800" dirty="0" err="1" smtClean="0">
                <a:solidFill>
                  <a:schemeClr val="accent1">
                    <a:lumMod val="50000"/>
                  </a:schemeClr>
                </a:solidFill>
                <a:latin typeface="Freestyle Script" panose="030804020302050B0404" pitchFamily="66" charset="0"/>
              </a:rPr>
              <a:t>meine</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beste</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Freundin</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Ich</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gehe</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mit</a:t>
            </a:r>
            <a:r>
              <a:rPr lang="en-GB" sz="2800" dirty="0" smtClean="0">
                <a:solidFill>
                  <a:schemeClr val="accent1">
                    <a:lumMod val="50000"/>
                  </a:schemeClr>
                </a:solidFill>
                <a:latin typeface="Freestyle Script" panose="030804020302050B0404" pitchFamily="66" charset="0"/>
              </a:rPr>
              <a:t> Nina </a:t>
            </a:r>
            <a:r>
              <a:rPr lang="en-GB" sz="2800" dirty="0" err="1" smtClean="0">
                <a:solidFill>
                  <a:schemeClr val="accent1">
                    <a:lumMod val="50000"/>
                  </a:schemeClr>
                </a:solidFill>
                <a:latin typeface="Freestyle Script" panose="030804020302050B0404" pitchFamily="66" charset="0"/>
              </a:rPr>
              <a:t>einkaufen</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oder</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schwimmen</a:t>
            </a:r>
            <a:r>
              <a:rPr lang="en-GB" sz="2800" dirty="0" smtClean="0">
                <a:solidFill>
                  <a:schemeClr val="accent1">
                    <a:lumMod val="50000"/>
                  </a:schemeClr>
                </a:solidFill>
                <a:latin typeface="Freestyle Script" panose="030804020302050B0404" pitchFamily="66" charset="0"/>
              </a:rPr>
              <a:t>. </a:t>
            </a:r>
            <a:endParaRPr lang="de-DE" sz="2800" dirty="0" smtClean="0">
              <a:solidFill>
                <a:schemeClr val="accent1">
                  <a:lumMod val="50000"/>
                </a:schemeClr>
              </a:solidFill>
              <a:latin typeface="Freestyle Script" panose="030804020302050B0404" pitchFamily="66" charset="0"/>
            </a:endParaRPr>
          </a:p>
        </p:txBody>
      </p:sp>
      <p:sp>
        <p:nvSpPr>
          <p:cNvPr id="15" name="TextBox 14"/>
          <p:cNvSpPr txBox="1"/>
          <p:nvPr/>
        </p:nvSpPr>
        <p:spPr>
          <a:xfrm>
            <a:off x="6226087" y="2009826"/>
            <a:ext cx="5439044" cy="4278094"/>
          </a:xfrm>
          <a:prstGeom prst="rect">
            <a:avLst/>
          </a:prstGeom>
          <a:noFill/>
        </p:spPr>
        <p:txBody>
          <a:bodyPr wrap="square" rtlCol="0">
            <a:spAutoFit/>
          </a:bodyPr>
          <a:lstStyle/>
          <a:p>
            <a:r>
              <a:rPr lang="en-GB" sz="2800" dirty="0" smtClean="0">
                <a:solidFill>
                  <a:schemeClr val="accent1">
                    <a:lumMod val="50000"/>
                  </a:schemeClr>
                </a:solidFill>
                <a:latin typeface="Freestyle Script" panose="030804020302050B0404" pitchFamily="66" charset="0"/>
              </a:rPr>
              <a:t>Wolfgang </a:t>
            </a:r>
            <a:r>
              <a:rPr lang="en-GB" sz="2800" dirty="0" err="1" smtClean="0">
                <a:solidFill>
                  <a:schemeClr val="accent1">
                    <a:lumMod val="50000"/>
                  </a:schemeClr>
                </a:solidFill>
                <a:latin typeface="Freestyle Script" panose="030804020302050B0404" pitchFamily="66" charset="0"/>
              </a:rPr>
              <a:t>macht</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Hausaufgaben</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kocht</a:t>
            </a:r>
            <a:r>
              <a:rPr lang="en-GB" sz="2800" dirty="0" smtClean="0">
                <a:solidFill>
                  <a:schemeClr val="accent1">
                    <a:lumMod val="50000"/>
                  </a:schemeClr>
                </a:solidFill>
                <a:latin typeface="Freestyle Script" panose="030804020302050B0404" pitchFamily="66" charset="0"/>
              </a:rPr>
              <a:t> und </a:t>
            </a:r>
            <a:r>
              <a:rPr lang="en-GB" sz="2800" dirty="0" err="1" smtClean="0">
                <a:solidFill>
                  <a:schemeClr val="accent1">
                    <a:lumMod val="50000"/>
                  </a:schemeClr>
                </a:solidFill>
                <a:latin typeface="Freestyle Script" panose="030804020302050B0404" pitchFamily="66" charset="0"/>
              </a:rPr>
              <a:t>putzt</a:t>
            </a:r>
            <a:r>
              <a:rPr lang="en-GB" sz="2800" dirty="0" smtClean="0">
                <a:solidFill>
                  <a:schemeClr val="accent1">
                    <a:lumMod val="50000"/>
                  </a:schemeClr>
                </a:solidFill>
                <a:latin typeface="Freestyle Script" panose="030804020302050B0404" pitchFamily="66" charset="0"/>
              </a:rPr>
              <a:t> den Boden. </a:t>
            </a:r>
            <a:r>
              <a:rPr lang="en-GB" sz="2800" dirty="0" err="1" smtClean="0">
                <a:solidFill>
                  <a:schemeClr val="accent1">
                    <a:lumMod val="50000"/>
                  </a:schemeClr>
                </a:solidFill>
                <a:latin typeface="Freestyle Script" panose="030804020302050B0404" pitchFamily="66" charset="0"/>
              </a:rPr>
              <a:t>Ich</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schreibe</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ein</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Buch</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spiele</a:t>
            </a:r>
            <a:r>
              <a:rPr lang="en-GB" sz="2800" dirty="0" smtClean="0">
                <a:solidFill>
                  <a:schemeClr val="accent1">
                    <a:lumMod val="50000"/>
                  </a:schemeClr>
                </a:solidFill>
                <a:latin typeface="Freestyle Script" panose="030804020302050B0404" pitchFamily="66" charset="0"/>
              </a:rPr>
              <a:t> am Computer </a:t>
            </a:r>
            <a:r>
              <a:rPr lang="en-GB" sz="2800" dirty="0" err="1" smtClean="0">
                <a:solidFill>
                  <a:schemeClr val="accent1">
                    <a:lumMod val="50000"/>
                  </a:schemeClr>
                </a:solidFill>
                <a:latin typeface="Freestyle Script" panose="030804020302050B0404" pitchFamily="66" charset="0"/>
              </a:rPr>
              <a:t>oder</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zeichne</a:t>
            </a:r>
            <a:r>
              <a:rPr lang="en-GB" sz="2800" dirty="0" smtClean="0">
                <a:solidFill>
                  <a:schemeClr val="accent1">
                    <a:lumMod val="50000"/>
                  </a:schemeClr>
                </a:solidFill>
                <a:latin typeface="Freestyle Script" panose="030804020302050B0404" pitchFamily="66" charset="0"/>
              </a:rPr>
              <a:t>. </a:t>
            </a:r>
            <a:r>
              <a:rPr lang="de-DE" sz="2800" dirty="0" smtClean="0">
                <a:solidFill>
                  <a:schemeClr val="accent1">
                    <a:lumMod val="50000"/>
                  </a:schemeClr>
                </a:solidFill>
                <a:latin typeface="Freestyle Script" panose="030804020302050B0404" pitchFamily="66" charset="0"/>
              </a:rPr>
              <a:t>Ich singe oft ein Lied und höre jeden Tag </a:t>
            </a:r>
          </a:p>
          <a:p>
            <a:r>
              <a:rPr lang="de-DE" sz="2800" dirty="0" smtClean="0">
                <a:solidFill>
                  <a:schemeClr val="accent1">
                    <a:lumMod val="50000"/>
                  </a:schemeClr>
                </a:solidFill>
                <a:latin typeface="Freestyle Script" panose="030804020302050B0404" pitchFamily="66" charset="0"/>
              </a:rPr>
              <a:t>Mark Forster. Mark Forster ist mein </a:t>
            </a:r>
          </a:p>
          <a:p>
            <a:r>
              <a:rPr lang="de-DE" sz="2800" dirty="0" smtClean="0">
                <a:solidFill>
                  <a:schemeClr val="accent1">
                    <a:lumMod val="50000"/>
                  </a:schemeClr>
                </a:solidFill>
                <a:latin typeface="Freestyle Script" panose="030804020302050B0404" pitchFamily="66" charset="0"/>
              </a:rPr>
              <a:t>Lieblingssänger. Ich liebe Mark Forster! </a:t>
            </a:r>
          </a:p>
          <a:p>
            <a:r>
              <a:rPr lang="en-GB" sz="2800" dirty="0" err="1" smtClean="0">
                <a:solidFill>
                  <a:schemeClr val="accent1">
                    <a:lumMod val="50000"/>
                  </a:schemeClr>
                </a:solidFill>
                <a:latin typeface="Freestyle Script" panose="030804020302050B0404" pitchFamily="66" charset="0"/>
              </a:rPr>
              <a:t>Ich</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putze</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nicht</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aber</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ich</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arbeite</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freiwillig</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im</a:t>
            </a:r>
            <a:r>
              <a:rPr lang="en-GB" sz="2800" dirty="0" smtClean="0">
                <a:solidFill>
                  <a:schemeClr val="accent1">
                    <a:lumMod val="50000"/>
                  </a:schemeClr>
                </a:solidFill>
                <a:latin typeface="Freestyle Script" panose="030804020302050B0404" pitchFamily="66" charset="0"/>
              </a:rPr>
              <a:t> Garten. </a:t>
            </a:r>
          </a:p>
          <a:p>
            <a:r>
              <a:rPr lang="en-GB" sz="2800" dirty="0" err="1" smtClean="0">
                <a:solidFill>
                  <a:schemeClr val="accent1">
                    <a:lumMod val="50000"/>
                  </a:schemeClr>
                </a:solidFill>
                <a:latin typeface="Freestyle Script" panose="030804020302050B0404" pitchFamily="66" charset="0"/>
              </a:rPr>
              <a:t>Ich</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spiele</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mit</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Opa</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Fußball</a:t>
            </a:r>
            <a:r>
              <a:rPr lang="en-GB" sz="2800" dirty="0" smtClean="0">
                <a:solidFill>
                  <a:schemeClr val="accent1">
                    <a:lumMod val="50000"/>
                  </a:schemeClr>
                </a:solidFill>
                <a:latin typeface="Freestyle Script" panose="030804020302050B0404" pitchFamily="66" charset="0"/>
              </a:rPr>
              <a:t> und </a:t>
            </a:r>
            <a:r>
              <a:rPr lang="en-GB" sz="2800" dirty="0" err="1" smtClean="0">
                <a:solidFill>
                  <a:schemeClr val="accent1">
                    <a:lumMod val="50000"/>
                  </a:schemeClr>
                </a:solidFill>
                <a:latin typeface="Freestyle Script" panose="030804020302050B0404" pitchFamily="66" charset="0"/>
              </a:rPr>
              <a:t>zeige</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Oma</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Fotos</a:t>
            </a:r>
            <a:r>
              <a:rPr lang="en-GB" sz="2800" dirty="0" smtClean="0">
                <a:solidFill>
                  <a:schemeClr val="accent1">
                    <a:lumMod val="50000"/>
                  </a:schemeClr>
                </a:solidFill>
                <a:latin typeface="Freestyle Script" panose="030804020302050B0404" pitchFamily="66" charset="0"/>
              </a:rPr>
              <a:t>.</a:t>
            </a:r>
          </a:p>
          <a:p>
            <a:r>
              <a:rPr lang="en-GB" sz="1600" dirty="0" smtClean="0">
                <a:solidFill>
                  <a:schemeClr val="accent1">
                    <a:lumMod val="50000"/>
                  </a:schemeClr>
                </a:solidFill>
                <a:latin typeface="Freestyle Script" panose="030804020302050B0404" pitchFamily="66" charset="0"/>
              </a:rPr>
              <a:t> </a:t>
            </a:r>
            <a:endParaRPr lang="en-GB" sz="2800" dirty="0" smtClean="0">
              <a:solidFill>
                <a:schemeClr val="accent1">
                  <a:lumMod val="50000"/>
                </a:schemeClr>
              </a:solidFill>
              <a:latin typeface="Freestyle Script" panose="030804020302050B0404" pitchFamily="66" charset="0"/>
            </a:endParaRPr>
          </a:p>
          <a:p>
            <a:r>
              <a:rPr lang="en-GB" sz="2800" dirty="0" smtClean="0">
                <a:solidFill>
                  <a:schemeClr val="accent1">
                    <a:lumMod val="50000"/>
                  </a:schemeClr>
                </a:solidFill>
                <a:latin typeface="Freestyle Script" panose="030804020302050B0404" pitchFamily="66" charset="0"/>
              </a:rPr>
              <a:t>Und … </a:t>
            </a:r>
            <a:r>
              <a:rPr lang="en-GB" sz="2800" dirty="0" err="1" smtClean="0">
                <a:solidFill>
                  <a:schemeClr val="accent1">
                    <a:lumMod val="50000"/>
                  </a:schemeClr>
                </a:solidFill>
                <a:latin typeface="Freestyle Script" panose="030804020302050B0404" pitchFamily="66" charset="0"/>
              </a:rPr>
              <a:t>ja</a:t>
            </a:r>
            <a:r>
              <a:rPr lang="en-GB" sz="2800" dirty="0" smtClean="0">
                <a:solidFill>
                  <a:schemeClr val="accent1">
                    <a:lumMod val="50000"/>
                  </a:schemeClr>
                </a:solidFill>
                <a:latin typeface="Freestyle Script" panose="030804020302050B0404" pitchFamily="66" charset="0"/>
              </a:rPr>
              <a:t>, das </a:t>
            </a:r>
            <a:r>
              <a:rPr lang="en-GB" sz="2800" dirty="0" err="1" smtClean="0">
                <a:solidFill>
                  <a:schemeClr val="accent1">
                    <a:lumMod val="50000"/>
                  </a:schemeClr>
                </a:solidFill>
                <a:latin typeface="Freestyle Script" panose="030804020302050B0404" pitchFamily="66" charset="0"/>
              </a:rPr>
              <a:t>ist</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meine</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Traumwoche</a:t>
            </a:r>
            <a:r>
              <a:rPr lang="en-GB" sz="2800" dirty="0" smtClean="0">
                <a:solidFill>
                  <a:schemeClr val="accent1">
                    <a:lumMod val="50000"/>
                  </a:schemeClr>
                </a:solidFill>
                <a:latin typeface="Freestyle Script" panose="030804020302050B0404" pitchFamily="66" charset="0"/>
              </a:rPr>
              <a:t> </a:t>
            </a:r>
            <a:r>
              <a:rPr lang="en-GB" sz="2800" dirty="0" smtClean="0">
                <a:solidFill>
                  <a:schemeClr val="accent1">
                    <a:lumMod val="50000"/>
                  </a:schemeClr>
                </a:solidFill>
                <a:latin typeface="Freestyle Script" panose="030804020302050B0404" pitchFamily="66" charset="0"/>
                <a:sym typeface="Wingdings" panose="05000000000000000000" pitchFamily="2" charset="2"/>
              </a:rPr>
              <a:t> </a:t>
            </a:r>
          </a:p>
          <a:p>
            <a:endParaRPr lang="en-GB" sz="3200" u="sng" dirty="0">
              <a:solidFill>
                <a:schemeClr val="accent1">
                  <a:lumMod val="50000"/>
                </a:schemeClr>
              </a:solidFill>
              <a:latin typeface="Freestyle Script" panose="030804020302050B0404" pitchFamily="66" charset="0"/>
            </a:endParaRPr>
          </a:p>
        </p:txBody>
      </p:sp>
      <p:grpSp>
        <p:nvGrpSpPr>
          <p:cNvPr id="76" name="Group 75"/>
          <p:cNvGrpSpPr/>
          <p:nvPr/>
        </p:nvGrpSpPr>
        <p:grpSpPr>
          <a:xfrm>
            <a:off x="507735" y="2009826"/>
            <a:ext cx="11013705" cy="3847207"/>
            <a:chOff x="507735" y="2009826"/>
            <a:chExt cx="11013705" cy="3847207"/>
          </a:xfrm>
        </p:grpSpPr>
        <p:sp>
          <p:nvSpPr>
            <p:cNvPr id="154" name="TextBox 153"/>
            <p:cNvSpPr txBox="1"/>
            <p:nvPr/>
          </p:nvSpPr>
          <p:spPr>
            <a:xfrm>
              <a:off x="6226087" y="2009826"/>
              <a:ext cx="5295353" cy="3785652"/>
            </a:xfrm>
            <a:prstGeom prst="rect">
              <a:avLst/>
            </a:prstGeom>
            <a:solidFill>
              <a:schemeClr val="bg1"/>
            </a:solidFill>
          </p:spPr>
          <p:txBody>
            <a:bodyPr wrap="square" rtlCol="0">
              <a:spAutoFit/>
            </a:bodyPr>
            <a:lstStyle/>
            <a:p>
              <a:r>
                <a:rPr lang="en-GB" sz="2800" dirty="0" smtClean="0">
                  <a:solidFill>
                    <a:schemeClr val="accent1">
                      <a:lumMod val="50000"/>
                    </a:schemeClr>
                  </a:solidFill>
                  <a:latin typeface="Freestyle Script" panose="030804020302050B0404" pitchFamily="66" charset="0"/>
                </a:rPr>
                <a:t>Wolfgang </a:t>
              </a:r>
              <a:r>
                <a:rPr lang="en-GB" sz="2800" dirty="0" err="1" smtClean="0">
                  <a:solidFill>
                    <a:schemeClr val="accent2"/>
                  </a:solidFill>
                  <a:latin typeface="Freestyle Script" panose="030804020302050B0404" pitchFamily="66" charset="0"/>
                </a:rPr>
                <a:t>macht</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Hausaufgaben</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2"/>
                  </a:solidFill>
                  <a:latin typeface="Freestyle Script" panose="030804020302050B0404" pitchFamily="66" charset="0"/>
                </a:rPr>
                <a:t>kocht</a:t>
              </a:r>
              <a:r>
                <a:rPr lang="en-GB" sz="2800" dirty="0" smtClean="0">
                  <a:solidFill>
                    <a:schemeClr val="accent2"/>
                  </a:solidFill>
                  <a:latin typeface="Freestyle Script" panose="030804020302050B0404" pitchFamily="66" charset="0"/>
                </a:rPr>
                <a:t> </a:t>
              </a:r>
              <a:r>
                <a:rPr lang="en-GB" sz="2800" dirty="0" smtClean="0">
                  <a:solidFill>
                    <a:schemeClr val="accent1">
                      <a:lumMod val="50000"/>
                    </a:schemeClr>
                  </a:solidFill>
                  <a:latin typeface="Freestyle Script" panose="030804020302050B0404" pitchFamily="66" charset="0"/>
                </a:rPr>
                <a:t>und</a:t>
              </a:r>
              <a:r>
                <a:rPr lang="en-GB" sz="2800" dirty="0" smtClean="0">
                  <a:solidFill>
                    <a:schemeClr val="accent2"/>
                  </a:solidFill>
                  <a:latin typeface="Freestyle Script" panose="030804020302050B0404" pitchFamily="66" charset="0"/>
                </a:rPr>
                <a:t> </a:t>
              </a:r>
              <a:r>
                <a:rPr lang="en-GB" sz="2800" dirty="0" err="1" smtClean="0">
                  <a:solidFill>
                    <a:schemeClr val="accent2"/>
                  </a:solidFill>
                  <a:latin typeface="Freestyle Script" panose="030804020302050B0404" pitchFamily="66" charset="0"/>
                </a:rPr>
                <a:t>putzt</a:t>
              </a:r>
              <a:r>
                <a:rPr lang="en-GB" sz="2800" dirty="0" smtClean="0">
                  <a:solidFill>
                    <a:schemeClr val="accent2"/>
                  </a:solidFill>
                  <a:latin typeface="Freestyle Script" panose="030804020302050B0404" pitchFamily="66" charset="0"/>
                </a:rPr>
                <a:t> </a:t>
              </a:r>
              <a:r>
                <a:rPr lang="en-GB" sz="2800" dirty="0" smtClean="0">
                  <a:solidFill>
                    <a:schemeClr val="accent1">
                      <a:lumMod val="50000"/>
                    </a:schemeClr>
                  </a:solidFill>
                  <a:latin typeface="Freestyle Script" panose="030804020302050B0404" pitchFamily="66" charset="0"/>
                </a:rPr>
                <a:t>den Boden. </a:t>
              </a:r>
              <a:r>
                <a:rPr lang="en-GB" sz="2800" dirty="0" err="1">
                  <a:solidFill>
                    <a:schemeClr val="accent1">
                      <a:lumMod val="50000"/>
                    </a:schemeClr>
                  </a:solidFill>
                  <a:latin typeface="Freestyle Script" panose="030804020302050B0404" pitchFamily="66" charset="0"/>
                </a:rPr>
                <a:t>I</a:t>
              </a:r>
              <a:r>
                <a:rPr lang="en-GB" sz="2800" dirty="0" err="1" smtClean="0">
                  <a:solidFill>
                    <a:schemeClr val="accent1">
                      <a:lumMod val="50000"/>
                    </a:schemeClr>
                  </a:solidFill>
                  <a:latin typeface="Freestyle Script" panose="030804020302050B0404" pitchFamily="66" charset="0"/>
                </a:rPr>
                <a:t>ch</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2"/>
                  </a:solidFill>
                  <a:latin typeface="Freestyle Script" panose="030804020302050B0404" pitchFamily="66" charset="0"/>
                </a:rPr>
                <a:t>schreibe</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ein</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Buch</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2"/>
                  </a:solidFill>
                  <a:latin typeface="Freestyle Script" panose="030804020302050B0404" pitchFamily="66" charset="0"/>
                </a:rPr>
                <a:t>spiele</a:t>
              </a:r>
              <a:r>
                <a:rPr lang="en-GB" sz="2800" dirty="0" smtClean="0">
                  <a:solidFill>
                    <a:schemeClr val="accent1">
                      <a:lumMod val="50000"/>
                    </a:schemeClr>
                  </a:solidFill>
                  <a:latin typeface="Freestyle Script" panose="030804020302050B0404" pitchFamily="66" charset="0"/>
                </a:rPr>
                <a:t> am Computer </a:t>
              </a:r>
              <a:r>
                <a:rPr lang="en-GB" sz="2800" dirty="0" err="1" smtClean="0">
                  <a:solidFill>
                    <a:schemeClr val="accent1">
                      <a:lumMod val="50000"/>
                    </a:schemeClr>
                  </a:solidFill>
                  <a:latin typeface="Freestyle Script" panose="030804020302050B0404" pitchFamily="66" charset="0"/>
                </a:rPr>
                <a:t>oder</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2"/>
                  </a:solidFill>
                  <a:latin typeface="Freestyle Script" panose="030804020302050B0404" pitchFamily="66" charset="0"/>
                </a:rPr>
                <a:t>zeichne</a:t>
              </a:r>
              <a:r>
                <a:rPr lang="en-GB" sz="2800" dirty="0" smtClean="0">
                  <a:solidFill>
                    <a:schemeClr val="accent1">
                      <a:lumMod val="50000"/>
                    </a:schemeClr>
                  </a:solidFill>
                  <a:latin typeface="Freestyle Script" panose="030804020302050B0404" pitchFamily="66" charset="0"/>
                </a:rPr>
                <a:t>. </a:t>
              </a:r>
              <a:r>
                <a:rPr lang="de-DE" sz="2800" dirty="0" smtClean="0">
                  <a:solidFill>
                    <a:schemeClr val="accent1">
                      <a:lumMod val="50000"/>
                    </a:schemeClr>
                  </a:solidFill>
                  <a:latin typeface="Freestyle Script" panose="030804020302050B0404" pitchFamily="66" charset="0"/>
                </a:rPr>
                <a:t>Ich</a:t>
              </a:r>
              <a:r>
                <a:rPr lang="de-DE" sz="2800" dirty="0" smtClean="0">
                  <a:solidFill>
                    <a:schemeClr val="accent2"/>
                  </a:solidFill>
                  <a:latin typeface="Freestyle Script" panose="030804020302050B0404" pitchFamily="66" charset="0"/>
                </a:rPr>
                <a:t> singe </a:t>
              </a:r>
              <a:r>
                <a:rPr lang="de-DE" sz="2800" dirty="0" smtClean="0">
                  <a:solidFill>
                    <a:schemeClr val="accent1">
                      <a:lumMod val="50000"/>
                    </a:schemeClr>
                  </a:solidFill>
                  <a:latin typeface="Freestyle Script" panose="030804020302050B0404" pitchFamily="66" charset="0"/>
                </a:rPr>
                <a:t>oft ein Lied und </a:t>
              </a:r>
              <a:r>
                <a:rPr lang="de-DE" sz="2800" dirty="0" smtClean="0">
                  <a:solidFill>
                    <a:schemeClr val="accent2"/>
                  </a:solidFill>
                  <a:latin typeface="Freestyle Script" panose="030804020302050B0404" pitchFamily="66" charset="0"/>
                </a:rPr>
                <a:t>höre</a:t>
              </a:r>
              <a:r>
                <a:rPr lang="de-DE" sz="2800" dirty="0" smtClean="0">
                  <a:solidFill>
                    <a:schemeClr val="accent1">
                      <a:lumMod val="50000"/>
                    </a:schemeClr>
                  </a:solidFill>
                  <a:latin typeface="Freestyle Script" panose="030804020302050B0404" pitchFamily="66" charset="0"/>
                </a:rPr>
                <a:t> jeden Tag Mark Forster. Mark Forster </a:t>
              </a:r>
              <a:r>
                <a:rPr lang="de-DE" sz="2800" dirty="0">
                  <a:solidFill>
                    <a:schemeClr val="accent2"/>
                  </a:solidFill>
                  <a:latin typeface="Freestyle Script" panose="030804020302050B0404" pitchFamily="66" charset="0"/>
                </a:rPr>
                <a:t>ist</a:t>
              </a:r>
              <a:r>
                <a:rPr lang="de-DE" sz="2800" dirty="0">
                  <a:solidFill>
                    <a:schemeClr val="accent1">
                      <a:lumMod val="50000"/>
                    </a:schemeClr>
                  </a:solidFill>
                  <a:latin typeface="Freestyle Script" panose="030804020302050B0404" pitchFamily="66" charset="0"/>
                </a:rPr>
                <a:t> mein </a:t>
              </a:r>
              <a:endParaRPr lang="de-DE" sz="2800" dirty="0" smtClean="0">
                <a:solidFill>
                  <a:schemeClr val="accent1">
                    <a:lumMod val="50000"/>
                  </a:schemeClr>
                </a:solidFill>
                <a:latin typeface="Freestyle Script" panose="030804020302050B0404" pitchFamily="66" charset="0"/>
              </a:endParaRPr>
            </a:p>
            <a:p>
              <a:r>
                <a:rPr lang="de-DE" sz="2800" dirty="0" smtClean="0">
                  <a:solidFill>
                    <a:schemeClr val="accent1">
                      <a:lumMod val="50000"/>
                    </a:schemeClr>
                  </a:solidFill>
                  <a:latin typeface="Freestyle Script" panose="030804020302050B0404" pitchFamily="66" charset="0"/>
                </a:rPr>
                <a:t>Lieblingssänger. Ich  </a:t>
              </a:r>
              <a:r>
                <a:rPr lang="de-DE" sz="2800" dirty="0" smtClean="0">
                  <a:solidFill>
                    <a:schemeClr val="accent2"/>
                  </a:solidFill>
                  <a:latin typeface="Freestyle Script" panose="030804020302050B0404" pitchFamily="66" charset="0"/>
                </a:rPr>
                <a:t>liebe </a:t>
              </a:r>
              <a:r>
                <a:rPr lang="de-DE" sz="2800" dirty="0" smtClean="0">
                  <a:solidFill>
                    <a:schemeClr val="accent1">
                      <a:lumMod val="50000"/>
                    </a:schemeClr>
                  </a:solidFill>
                  <a:latin typeface="Freestyle Script" panose="030804020302050B0404" pitchFamily="66" charset="0"/>
                </a:rPr>
                <a:t>Mark Forster! </a:t>
              </a:r>
            </a:p>
            <a:p>
              <a:r>
                <a:rPr lang="en-GB" sz="2800" dirty="0" err="1" smtClean="0">
                  <a:solidFill>
                    <a:schemeClr val="accent1">
                      <a:lumMod val="50000"/>
                    </a:schemeClr>
                  </a:solidFill>
                  <a:latin typeface="Freestyle Script" panose="030804020302050B0404" pitchFamily="66" charset="0"/>
                </a:rPr>
                <a:t>Ich</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2"/>
                  </a:solidFill>
                  <a:latin typeface="Freestyle Script" panose="030804020302050B0404" pitchFamily="66" charset="0"/>
                </a:rPr>
                <a:t>putze</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nicht</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aber</a:t>
              </a:r>
              <a:r>
                <a:rPr lang="en-GB" sz="2800" dirty="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ich</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2"/>
                  </a:solidFill>
                  <a:latin typeface="Freestyle Script" panose="030804020302050B0404" pitchFamily="66" charset="0"/>
                </a:rPr>
                <a:t>arbeite</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freiwillig</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im</a:t>
              </a:r>
              <a:r>
                <a:rPr lang="en-GB" sz="2800" dirty="0" smtClean="0">
                  <a:solidFill>
                    <a:schemeClr val="accent1">
                      <a:lumMod val="50000"/>
                    </a:schemeClr>
                  </a:solidFill>
                  <a:latin typeface="Freestyle Script" panose="030804020302050B0404" pitchFamily="66" charset="0"/>
                </a:rPr>
                <a:t> Garten. </a:t>
              </a:r>
              <a:r>
                <a:rPr lang="en-GB" sz="2800" dirty="0" err="1" smtClean="0">
                  <a:solidFill>
                    <a:schemeClr val="accent1">
                      <a:lumMod val="50000"/>
                    </a:schemeClr>
                  </a:solidFill>
                  <a:latin typeface="Freestyle Script" panose="030804020302050B0404" pitchFamily="66" charset="0"/>
                </a:rPr>
                <a:t>Ich</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2"/>
                  </a:solidFill>
                  <a:latin typeface="Freestyle Script" panose="030804020302050B0404" pitchFamily="66" charset="0"/>
                </a:rPr>
                <a:t>spiele</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mit</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Opa</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Fußball</a:t>
              </a:r>
              <a:r>
                <a:rPr lang="en-GB" sz="2800" dirty="0" smtClean="0">
                  <a:solidFill>
                    <a:schemeClr val="accent1">
                      <a:lumMod val="50000"/>
                    </a:schemeClr>
                  </a:solidFill>
                  <a:latin typeface="Freestyle Script" panose="030804020302050B0404" pitchFamily="66" charset="0"/>
                </a:rPr>
                <a:t> und</a:t>
              </a:r>
              <a:r>
                <a:rPr lang="en-GB" sz="2800" dirty="0" smtClean="0">
                  <a:solidFill>
                    <a:schemeClr val="accent2"/>
                  </a:solidFill>
                  <a:latin typeface="Freestyle Script" panose="030804020302050B0404" pitchFamily="66" charset="0"/>
                </a:rPr>
                <a:t> </a:t>
              </a:r>
              <a:r>
                <a:rPr lang="en-GB" sz="2800" dirty="0" err="1" smtClean="0">
                  <a:solidFill>
                    <a:schemeClr val="accent2"/>
                  </a:solidFill>
                  <a:latin typeface="Freestyle Script" panose="030804020302050B0404" pitchFamily="66" charset="0"/>
                </a:rPr>
                <a:t>zeige</a:t>
              </a:r>
              <a:r>
                <a:rPr lang="en-GB" sz="2800" dirty="0" smtClean="0">
                  <a:solidFill>
                    <a:schemeClr val="accent2"/>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Oma</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Fotos</a:t>
              </a:r>
              <a:r>
                <a:rPr lang="en-GB" sz="2800" dirty="0" smtClean="0">
                  <a:solidFill>
                    <a:schemeClr val="accent1">
                      <a:lumMod val="50000"/>
                    </a:schemeClr>
                  </a:solidFill>
                  <a:latin typeface="Freestyle Script" panose="030804020302050B0404" pitchFamily="66" charset="0"/>
                </a:rPr>
                <a:t>.</a:t>
              </a:r>
            </a:p>
            <a:p>
              <a:r>
                <a:rPr lang="en-GB" sz="1600" dirty="0" smtClean="0">
                  <a:solidFill>
                    <a:schemeClr val="accent1">
                      <a:lumMod val="50000"/>
                    </a:schemeClr>
                  </a:solidFill>
                  <a:latin typeface="Freestyle Script" panose="030804020302050B0404" pitchFamily="66" charset="0"/>
                </a:rPr>
                <a:t> </a:t>
              </a:r>
              <a:endParaRPr lang="en-GB" sz="2800" dirty="0" smtClean="0">
                <a:solidFill>
                  <a:schemeClr val="accent1">
                    <a:lumMod val="50000"/>
                  </a:schemeClr>
                </a:solidFill>
                <a:latin typeface="Freestyle Script" panose="030804020302050B0404" pitchFamily="66" charset="0"/>
              </a:endParaRPr>
            </a:p>
            <a:p>
              <a:r>
                <a:rPr lang="en-GB" sz="2800" dirty="0" smtClean="0">
                  <a:solidFill>
                    <a:schemeClr val="accent1">
                      <a:lumMod val="50000"/>
                    </a:schemeClr>
                  </a:solidFill>
                  <a:latin typeface="Freestyle Script" panose="030804020302050B0404" pitchFamily="66" charset="0"/>
                </a:rPr>
                <a:t>Und … </a:t>
              </a:r>
              <a:r>
                <a:rPr lang="en-GB" sz="2800" dirty="0" err="1" smtClean="0">
                  <a:solidFill>
                    <a:schemeClr val="accent1">
                      <a:lumMod val="50000"/>
                    </a:schemeClr>
                  </a:solidFill>
                  <a:latin typeface="Freestyle Script" panose="030804020302050B0404" pitchFamily="66" charset="0"/>
                </a:rPr>
                <a:t>ja</a:t>
              </a:r>
              <a:r>
                <a:rPr lang="en-GB" sz="2800" dirty="0" smtClean="0">
                  <a:solidFill>
                    <a:schemeClr val="accent1">
                      <a:lumMod val="50000"/>
                    </a:schemeClr>
                  </a:solidFill>
                  <a:latin typeface="Freestyle Script" panose="030804020302050B0404" pitchFamily="66" charset="0"/>
                </a:rPr>
                <a:t>, das </a:t>
              </a:r>
              <a:r>
                <a:rPr lang="en-GB" sz="2800" dirty="0" err="1" smtClean="0">
                  <a:solidFill>
                    <a:schemeClr val="accent2"/>
                  </a:solidFill>
                  <a:latin typeface="Freestyle Script" panose="030804020302050B0404" pitchFamily="66" charset="0"/>
                </a:rPr>
                <a:t>ist</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meine</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Traumwoche</a:t>
              </a:r>
              <a:r>
                <a:rPr lang="en-GB" sz="2800" dirty="0" smtClean="0">
                  <a:solidFill>
                    <a:schemeClr val="accent1">
                      <a:lumMod val="50000"/>
                    </a:schemeClr>
                  </a:solidFill>
                  <a:latin typeface="Freestyle Script" panose="030804020302050B0404" pitchFamily="66" charset="0"/>
                </a:rPr>
                <a:t> </a:t>
              </a:r>
              <a:r>
                <a:rPr lang="en-GB" sz="2800" dirty="0" smtClean="0">
                  <a:solidFill>
                    <a:schemeClr val="accent1">
                      <a:lumMod val="50000"/>
                    </a:schemeClr>
                  </a:solidFill>
                  <a:latin typeface="Freestyle Script" panose="030804020302050B0404" pitchFamily="66" charset="0"/>
                  <a:sym typeface="Wingdings" panose="05000000000000000000" pitchFamily="2" charset="2"/>
                </a:rPr>
                <a:t> </a:t>
              </a:r>
            </a:p>
          </p:txBody>
        </p:sp>
        <p:sp>
          <p:nvSpPr>
            <p:cNvPr id="158" name="TextBox 157"/>
            <p:cNvSpPr txBox="1"/>
            <p:nvPr/>
          </p:nvSpPr>
          <p:spPr>
            <a:xfrm>
              <a:off x="507735" y="2009826"/>
              <a:ext cx="5309456" cy="3847207"/>
            </a:xfrm>
            <a:prstGeom prst="rect">
              <a:avLst/>
            </a:prstGeom>
            <a:solidFill>
              <a:schemeClr val="bg1"/>
            </a:solidFill>
          </p:spPr>
          <p:txBody>
            <a:bodyPr wrap="square" rtlCol="0">
              <a:spAutoFit/>
            </a:bodyPr>
            <a:lstStyle/>
            <a:p>
              <a:r>
                <a:rPr lang="de-DE" sz="3200" u="sng" dirty="0" smtClean="0">
                  <a:solidFill>
                    <a:schemeClr val="accent1">
                      <a:lumMod val="50000"/>
                    </a:schemeClr>
                  </a:solidFill>
                  <a:latin typeface="Freestyle Script" panose="030804020302050B0404" pitchFamily="66" charset="0"/>
                </a:rPr>
                <a:t>Meine Traumwoche</a:t>
              </a:r>
              <a:r>
                <a:rPr lang="de-DE" sz="3200" dirty="0" smtClean="0">
                  <a:solidFill>
                    <a:schemeClr val="accent1">
                      <a:lumMod val="50000"/>
                    </a:schemeClr>
                  </a:solidFill>
                  <a:latin typeface="Freestyle Script" panose="030804020302050B0404" pitchFamily="66" charset="0"/>
                </a:rPr>
                <a:t>	  </a:t>
              </a:r>
              <a:r>
                <a:rPr lang="de-DE" sz="3200" u="sng" dirty="0" smtClean="0">
                  <a:solidFill>
                    <a:schemeClr val="accent1">
                      <a:lumMod val="50000"/>
                    </a:schemeClr>
                  </a:solidFill>
                  <a:latin typeface="Freestyle Script" panose="030804020302050B0404" pitchFamily="66" charset="0"/>
                </a:rPr>
                <a:t>21. November 2019</a:t>
              </a:r>
            </a:p>
            <a:p>
              <a:endParaRPr lang="de-DE" sz="1600" u="sng" dirty="0" smtClean="0">
                <a:solidFill>
                  <a:schemeClr val="accent1">
                    <a:lumMod val="50000"/>
                  </a:schemeClr>
                </a:solidFill>
                <a:latin typeface="Freestyle Script" panose="030804020302050B0404" pitchFamily="66" charset="0"/>
              </a:endParaRPr>
            </a:p>
            <a:p>
              <a:r>
                <a:rPr lang="de-DE" sz="2800" dirty="0" smtClean="0">
                  <a:solidFill>
                    <a:schemeClr val="accent1">
                      <a:lumMod val="50000"/>
                    </a:schemeClr>
                  </a:solidFill>
                  <a:latin typeface="Freestyle Script" panose="030804020302050B0404" pitchFamily="66" charset="0"/>
                </a:rPr>
                <a:t>Ich </a:t>
              </a:r>
              <a:r>
                <a:rPr lang="de-DE" sz="2800" dirty="0" smtClean="0">
                  <a:solidFill>
                    <a:schemeClr val="accent2"/>
                  </a:solidFill>
                  <a:latin typeface="Freestyle Script" panose="030804020302050B0404" pitchFamily="66" charset="0"/>
                </a:rPr>
                <a:t>bleibe</a:t>
              </a:r>
              <a:r>
                <a:rPr lang="de-DE" sz="2800" dirty="0" smtClean="0">
                  <a:solidFill>
                    <a:schemeClr val="accent1">
                      <a:lumMod val="50000"/>
                    </a:schemeClr>
                  </a:solidFill>
                  <a:latin typeface="Freestyle Script" panose="030804020302050B0404" pitchFamily="66" charset="0"/>
                </a:rPr>
                <a:t> jeden Tag zu Hause und </a:t>
              </a:r>
              <a:r>
                <a:rPr lang="de-DE" sz="2800" dirty="0" smtClean="0">
                  <a:solidFill>
                    <a:schemeClr val="accent2"/>
                  </a:solidFill>
                  <a:latin typeface="Freestyle Script" panose="030804020302050B0404" pitchFamily="66" charset="0"/>
                </a:rPr>
                <a:t>gehe</a:t>
              </a:r>
              <a:r>
                <a:rPr lang="de-DE" sz="2800" dirty="0" smtClean="0">
                  <a:solidFill>
                    <a:schemeClr val="accent1">
                      <a:lumMod val="50000"/>
                    </a:schemeClr>
                  </a:solidFill>
                  <a:latin typeface="Freestyle Script" panose="030804020302050B0404" pitchFamily="66" charset="0"/>
                </a:rPr>
                <a:t> nicht in die Schule. Wolfgang </a:t>
              </a:r>
              <a:r>
                <a:rPr lang="de-DE" sz="2800" dirty="0" smtClean="0">
                  <a:solidFill>
                    <a:schemeClr val="accent2"/>
                  </a:solidFill>
                  <a:latin typeface="Freestyle Script" panose="030804020302050B0404" pitchFamily="66" charset="0"/>
                </a:rPr>
                <a:t>hat</a:t>
              </a:r>
              <a:r>
                <a:rPr lang="de-DE" sz="2800" dirty="0" smtClean="0">
                  <a:solidFill>
                    <a:schemeClr val="accent1">
                      <a:lumMod val="50000"/>
                    </a:schemeClr>
                  </a:solidFill>
                  <a:latin typeface="Freestyle Script" panose="030804020302050B0404" pitchFamily="66" charset="0"/>
                </a:rPr>
                <a:t> Unterricht und </a:t>
              </a:r>
              <a:r>
                <a:rPr lang="de-DE" sz="2800" dirty="0" smtClean="0">
                  <a:solidFill>
                    <a:schemeClr val="accent2"/>
                  </a:solidFill>
                  <a:latin typeface="Freestyle Script" panose="030804020302050B0404" pitchFamily="66" charset="0"/>
                </a:rPr>
                <a:t>lernt</a:t>
              </a:r>
              <a:r>
                <a:rPr lang="de-DE" sz="2800" dirty="0" smtClean="0">
                  <a:solidFill>
                    <a:schemeClr val="accent1">
                      <a:lumMod val="50000"/>
                    </a:schemeClr>
                  </a:solidFill>
                  <a:latin typeface="Freestyle Script" panose="030804020302050B0404" pitchFamily="66" charset="0"/>
                </a:rPr>
                <a:t> Englisch aber ich </a:t>
              </a:r>
              <a:r>
                <a:rPr lang="de-DE" sz="2800" dirty="0" smtClean="0">
                  <a:solidFill>
                    <a:schemeClr val="accent2"/>
                  </a:solidFill>
                  <a:latin typeface="Freestyle Script" panose="030804020302050B0404" pitchFamily="66" charset="0"/>
                </a:rPr>
                <a:t>sitze</a:t>
              </a:r>
              <a:r>
                <a:rPr lang="de-DE" sz="2800" dirty="0" smtClean="0">
                  <a:solidFill>
                    <a:schemeClr val="accent1">
                      <a:lumMod val="50000"/>
                    </a:schemeClr>
                  </a:solidFill>
                  <a:latin typeface="Freestyle Script" panose="030804020302050B0404" pitchFamily="66" charset="0"/>
                </a:rPr>
                <a:t> im Garten und </a:t>
              </a:r>
              <a:r>
                <a:rPr lang="de-DE" sz="2800" dirty="0" smtClean="0">
                  <a:solidFill>
                    <a:schemeClr val="accent2"/>
                  </a:solidFill>
                  <a:latin typeface="Freestyle Script" panose="030804020302050B0404" pitchFamily="66" charset="0"/>
                </a:rPr>
                <a:t>rede</a:t>
              </a:r>
              <a:r>
                <a:rPr lang="de-DE" sz="2800" dirty="0" smtClean="0">
                  <a:solidFill>
                    <a:schemeClr val="accent1">
                      <a:lumMod val="50000"/>
                    </a:schemeClr>
                  </a:solidFill>
                  <a:latin typeface="Freestyle Script" panose="030804020302050B0404" pitchFamily="66" charset="0"/>
                </a:rPr>
                <a:t> mit Freunden. Die Sonne </a:t>
              </a:r>
              <a:r>
                <a:rPr lang="de-DE" sz="2800" dirty="0" smtClean="0">
                  <a:solidFill>
                    <a:schemeClr val="accent2"/>
                  </a:solidFill>
                  <a:latin typeface="Freestyle Script" panose="030804020302050B0404" pitchFamily="66" charset="0"/>
                </a:rPr>
                <a:t>scheint</a:t>
              </a:r>
              <a:r>
                <a:rPr lang="de-DE" sz="2800" dirty="0" smtClean="0">
                  <a:solidFill>
                    <a:schemeClr val="accent1">
                      <a:lumMod val="50000"/>
                    </a:schemeClr>
                  </a:solidFill>
                  <a:latin typeface="Freestyle Script" panose="030804020302050B0404" pitchFamily="66" charset="0"/>
                </a:rPr>
                <a:t> jeden Tag und ich </a:t>
              </a:r>
              <a:r>
                <a:rPr lang="de-DE" sz="2800" dirty="0" smtClean="0">
                  <a:solidFill>
                    <a:schemeClr val="accent2"/>
                  </a:solidFill>
                  <a:latin typeface="Freestyle Script" panose="030804020302050B0404" pitchFamily="66" charset="0"/>
                </a:rPr>
                <a:t>trinke</a:t>
              </a:r>
              <a:r>
                <a:rPr lang="de-DE" sz="2800" dirty="0" smtClean="0">
                  <a:solidFill>
                    <a:schemeClr val="accent1">
                      <a:lumMod val="50000"/>
                    </a:schemeClr>
                  </a:solidFill>
                  <a:latin typeface="Freestyle Script" panose="030804020302050B0404" pitchFamily="66" charset="0"/>
                </a:rPr>
                <a:t> Limonade und </a:t>
              </a:r>
              <a:r>
                <a:rPr lang="de-DE" sz="2800" dirty="0" smtClean="0">
                  <a:solidFill>
                    <a:schemeClr val="accent2"/>
                  </a:solidFill>
                  <a:latin typeface="Freestyle Script" panose="030804020302050B0404" pitchFamily="66" charset="0"/>
                </a:rPr>
                <a:t>kaufe</a:t>
              </a:r>
              <a:r>
                <a:rPr lang="de-DE" sz="2800" dirty="0" smtClean="0">
                  <a:solidFill>
                    <a:schemeClr val="accent1">
                      <a:lumMod val="50000"/>
                    </a:schemeClr>
                  </a:solidFill>
                  <a:latin typeface="Freestyle Script" panose="030804020302050B0404" pitchFamily="66" charset="0"/>
                </a:rPr>
                <a:t> im Supermarkt Bonbons. </a:t>
              </a:r>
              <a:r>
                <a:rPr lang="en-GB" sz="2800" dirty="0" err="1" smtClean="0">
                  <a:solidFill>
                    <a:schemeClr val="accent1">
                      <a:lumMod val="50000"/>
                    </a:schemeClr>
                  </a:solidFill>
                  <a:latin typeface="Freestyle Script" panose="030804020302050B0404" pitchFamily="66" charset="0"/>
                </a:rPr>
                <a:t>Ich</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2"/>
                  </a:solidFill>
                  <a:latin typeface="Freestyle Script" panose="030804020302050B0404" pitchFamily="66" charset="0"/>
                </a:rPr>
                <a:t>besuche</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manchmal</a:t>
              </a:r>
              <a:r>
                <a:rPr lang="en-GB" sz="2800" dirty="0" smtClean="0">
                  <a:solidFill>
                    <a:schemeClr val="accent1">
                      <a:lumMod val="50000"/>
                    </a:schemeClr>
                  </a:solidFill>
                  <a:latin typeface="Freestyle Script" panose="030804020302050B0404" pitchFamily="66" charset="0"/>
                </a:rPr>
                <a:t> Nina, </a:t>
              </a:r>
              <a:r>
                <a:rPr lang="en-GB" sz="2800" dirty="0" err="1" smtClean="0">
                  <a:solidFill>
                    <a:schemeClr val="accent1">
                      <a:lumMod val="50000"/>
                    </a:schemeClr>
                  </a:solidFill>
                  <a:latin typeface="Freestyle Script" panose="030804020302050B0404" pitchFamily="66" charset="0"/>
                </a:rPr>
                <a:t>meine</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beste</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Freundin</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Ich</a:t>
              </a:r>
              <a:r>
                <a:rPr lang="en-GB" sz="2800" dirty="0" smtClean="0">
                  <a:solidFill>
                    <a:schemeClr val="accent2"/>
                  </a:solidFill>
                  <a:latin typeface="Freestyle Script" panose="030804020302050B0404" pitchFamily="66" charset="0"/>
                </a:rPr>
                <a:t> </a:t>
              </a:r>
              <a:r>
                <a:rPr lang="en-GB" sz="2800" dirty="0" err="1" smtClean="0">
                  <a:solidFill>
                    <a:schemeClr val="accent2"/>
                  </a:solidFill>
                  <a:latin typeface="Freestyle Script" panose="030804020302050B0404" pitchFamily="66" charset="0"/>
                </a:rPr>
                <a:t>gehe</a:t>
              </a:r>
              <a:r>
                <a:rPr lang="en-GB" sz="2800" dirty="0" smtClean="0">
                  <a:solidFill>
                    <a:schemeClr val="accent2"/>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mit</a:t>
              </a:r>
              <a:r>
                <a:rPr lang="en-GB" sz="2800" dirty="0" smtClean="0">
                  <a:solidFill>
                    <a:schemeClr val="accent1">
                      <a:lumMod val="50000"/>
                    </a:schemeClr>
                  </a:solidFill>
                  <a:latin typeface="Freestyle Script" panose="030804020302050B0404" pitchFamily="66" charset="0"/>
                </a:rPr>
                <a:t> Nina </a:t>
              </a:r>
              <a:r>
                <a:rPr lang="en-GB" sz="2800" dirty="0" err="1" smtClean="0">
                  <a:solidFill>
                    <a:schemeClr val="accent2"/>
                  </a:solidFill>
                  <a:latin typeface="Freestyle Script" panose="030804020302050B0404" pitchFamily="66" charset="0"/>
                </a:rPr>
                <a:t>einkaufen</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oder</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2"/>
                  </a:solidFill>
                  <a:latin typeface="Freestyle Script" panose="030804020302050B0404" pitchFamily="66" charset="0"/>
                </a:rPr>
                <a:t>schwimmen</a:t>
              </a:r>
              <a:r>
                <a:rPr lang="en-GB" sz="2800" dirty="0" smtClean="0">
                  <a:solidFill>
                    <a:schemeClr val="accent2"/>
                  </a:solidFill>
                  <a:latin typeface="Freestyle Script" panose="030804020302050B0404" pitchFamily="66" charset="0"/>
                </a:rPr>
                <a:t>.</a:t>
              </a:r>
              <a:endParaRPr lang="de-DE" sz="2800" dirty="0" smtClean="0">
                <a:solidFill>
                  <a:schemeClr val="accent1">
                    <a:lumMod val="50000"/>
                  </a:schemeClr>
                </a:solidFill>
                <a:latin typeface="Freestyle Script" panose="030804020302050B0404" pitchFamily="66" charset="0"/>
              </a:endParaRPr>
            </a:p>
          </p:txBody>
        </p:sp>
      </p:grpSp>
      <p:grpSp>
        <p:nvGrpSpPr>
          <p:cNvPr id="78" name="Group 77"/>
          <p:cNvGrpSpPr/>
          <p:nvPr/>
        </p:nvGrpSpPr>
        <p:grpSpPr>
          <a:xfrm>
            <a:off x="10566967" y="3251313"/>
            <a:ext cx="1522338" cy="2895609"/>
            <a:chOff x="10566967" y="3251313"/>
            <a:chExt cx="1522338" cy="2895609"/>
          </a:xfrm>
        </p:grpSpPr>
        <p:sp>
          <p:nvSpPr>
            <p:cNvPr id="11" name="Cloud Callout 10"/>
            <p:cNvSpPr/>
            <p:nvPr/>
          </p:nvSpPr>
          <p:spPr>
            <a:xfrm>
              <a:off x="10832123" y="3251313"/>
              <a:ext cx="1257182" cy="967154"/>
            </a:xfrm>
            <a:prstGeom prst="cloudCallout">
              <a:avLst>
                <a:gd name="adj1" fmla="val 148"/>
                <a:gd name="adj2" fmla="val 71591"/>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5B4FC01B-7F33-4B79-905C-20616322A3F1}"/>
                </a:ext>
              </a:extLst>
            </p:cNvPr>
            <p:cNvPicPr>
              <a:picLocks noChangeAspect="1"/>
            </p:cNvPicPr>
            <p:nvPr/>
          </p:nvPicPr>
          <p:blipFill>
            <a:blip r:embed="rId5"/>
            <a:stretch>
              <a:fillRect/>
            </a:stretch>
          </p:blipFill>
          <p:spPr>
            <a:xfrm>
              <a:off x="10566967" y="4595584"/>
              <a:ext cx="1522338" cy="1551338"/>
            </a:xfrm>
            <a:prstGeom prst="rect">
              <a:avLst/>
            </a:prstGeom>
          </p:spPr>
        </p:pic>
      </p:grpSp>
      <p:sp>
        <p:nvSpPr>
          <p:cNvPr id="16" name="Action Button: Sound 15">
            <a:hlinkClick r:id="" action="ppaction://noaction" highlightClick="1">
              <a:snd r:embed="rId6" name="Reading 1.wav"/>
            </a:hlinkClick>
          </p:cNvPr>
          <p:cNvSpPr/>
          <p:nvPr/>
        </p:nvSpPr>
        <p:spPr>
          <a:xfrm>
            <a:off x="10435586" y="270543"/>
            <a:ext cx="396537" cy="316407"/>
          </a:xfrm>
          <a:prstGeom prst="actionButtonSound">
            <a:avLst/>
          </a:prstGeom>
          <a:solidFill>
            <a:srgbClr val="DAA52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4524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694218" cy="707849"/>
          </a:xfrm>
        </p:spPr>
        <p:txBody>
          <a:bodyPr>
            <a:normAutofit/>
          </a:bodyPr>
          <a:lstStyle/>
          <a:p>
            <a:r>
              <a:rPr lang="en-GB" sz="3600" b="1" dirty="0" err="1" smtClean="0">
                <a:solidFill>
                  <a:schemeClr val="bg1"/>
                </a:solidFill>
              </a:rPr>
              <a:t>Wörterbucharbeit</a:t>
            </a:r>
            <a:r>
              <a:rPr lang="en-GB" sz="3600" b="1" dirty="0" smtClean="0">
                <a:solidFill>
                  <a:schemeClr val="bg1"/>
                </a:solidFill>
              </a:rPr>
              <a:t> </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88359" y="247046"/>
            <a:ext cx="1468967" cy="48447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smtClean="0">
                <a:solidFill>
                  <a:prstClr val="white"/>
                </a:solidFill>
                <a:latin typeface="Century Gothic" panose="020B0502020202020204" pitchFamily="34" charset="0"/>
              </a:rPr>
              <a:t>übersetzen</a:t>
            </a:r>
            <a:endParaRPr lang="en-GB" b="1" dirty="0">
              <a:solidFill>
                <a:prstClr val="white"/>
              </a:solidFill>
              <a:latin typeface="Century Gothic" panose="020B0502020202020204" pitchFamily="34" charset="0"/>
            </a:endParaRPr>
          </a:p>
        </p:txBody>
      </p:sp>
      <p:sp>
        <p:nvSpPr>
          <p:cNvPr id="6" name="TextBox 5"/>
          <p:cNvSpPr txBox="1"/>
          <p:nvPr/>
        </p:nvSpPr>
        <p:spPr>
          <a:xfrm>
            <a:off x="332271" y="1277353"/>
            <a:ext cx="11477439" cy="430887"/>
          </a:xfrm>
          <a:prstGeom prst="rect">
            <a:avLst/>
          </a:prstGeom>
          <a:noFill/>
        </p:spPr>
        <p:txBody>
          <a:bodyPr wrap="square" rtlCol="0">
            <a:spAutoFit/>
          </a:bodyPr>
          <a:lstStyle/>
          <a:p>
            <a:r>
              <a:rPr lang="en-GB" sz="2200" dirty="0" err="1" smtClean="0">
                <a:solidFill>
                  <a:schemeClr val="accent1">
                    <a:lumMod val="50000"/>
                  </a:schemeClr>
                </a:solidFill>
              </a:rPr>
              <a:t>Wie</a:t>
            </a:r>
            <a:r>
              <a:rPr lang="en-GB" sz="2200" dirty="0" smtClean="0">
                <a:solidFill>
                  <a:schemeClr val="accent1">
                    <a:lumMod val="50000"/>
                  </a:schemeClr>
                </a:solidFill>
              </a:rPr>
              <a:t> </a:t>
            </a:r>
            <a:r>
              <a:rPr lang="en-GB" sz="2200" dirty="0" err="1" smtClean="0">
                <a:solidFill>
                  <a:schemeClr val="accent1">
                    <a:lumMod val="50000"/>
                  </a:schemeClr>
                </a:solidFill>
              </a:rPr>
              <a:t>ist</a:t>
            </a:r>
            <a:r>
              <a:rPr lang="en-GB" sz="2200" dirty="0" smtClean="0">
                <a:solidFill>
                  <a:schemeClr val="accent1">
                    <a:lumMod val="50000"/>
                  </a:schemeClr>
                </a:solidFill>
              </a:rPr>
              <a:t> </a:t>
            </a:r>
            <a:r>
              <a:rPr lang="en-GB" sz="2200" dirty="0" err="1" smtClean="0">
                <a:solidFill>
                  <a:schemeClr val="accent1">
                    <a:lumMod val="50000"/>
                  </a:schemeClr>
                </a:solidFill>
              </a:rPr>
              <a:t>Mias</a:t>
            </a:r>
            <a:r>
              <a:rPr lang="en-GB" sz="2200" dirty="0" smtClean="0">
                <a:solidFill>
                  <a:schemeClr val="accent1">
                    <a:lumMod val="50000"/>
                  </a:schemeClr>
                </a:solidFill>
              </a:rPr>
              <a:t> </a:t>
            </a:r>
            <a:r>
              <a:rPr lang="en-GB" sz="2200" dirty="0" err="1" smtClean="0">
                <a:solidFill>
                  <a:schemeClr val="accent1">
                    <a:lumMod val="50000"/>
                  </a:schemeClr>
                </a:solidFill>
              </a:rPr>
              <a:t>Traumwoche</a:t>
            </a:r>
            <a:r>
              <a:rPr lang="en-GB" sz="2200" dirty="0" smtClean="0">
                <a:solidFill>
                  <a:schemeClr val="accent1">
                    <a:lumMod val="50000"/>
                  </a:schemeClr>
                </a:solidFill>
              </a:rPr>
              <a:t>? </a:t>
            </a:r>
            <a:r>
              <a:rPr lang="en-GB" sz="2200" dirty="0" err="1" smtClean="0">
                <a:solidFill>
                  <a:schemeClr val="accent1">
                    <a:lumMod val="50000"/>
                  </a:schemeClr>
                </a:solidFill>
              </a:rPr>
              <a:t>Schreib</a:t>
            </a:r>
            <a:r>
              <a:rPr lang="en-GB" sz="2200" dirty="0" smtClean="0">
                <a:solidFill>
                  <a:schemeClr val="accent1">
                    <a:lumMod val="50000"/>
                  </a:schemeClr>
                </a:solidFill>
              </a:rPr>
              <a:t> </a:t>
            </a:r>
            <a:r>
              <a:rPr lang="en-GB" sz="2200" dirty="0" err="1" smtClean="0">
                <a:solidFill>
                  <a:schemeClr val="accent1">
                    <a:lumMod val="50000"/>
                  </a:schemeClr>
                </a:solidFill>
              </a:rPr>
              <a:t>Sätze</a:t>
            </a:r>
            <a:r>
              <a:rPr lang="en-GB" sz="2200" dirty="0" smtClean="0">
                <a:solidFill>
                  <a:schemeClr val="accent1">
                    <a:lumMod val="50000"/>
                  </a:schemeClr>
                </a:solidFill>
              </a:rPr>
              <a:t> auf </a:t>
            </a:r>
            <a:r>
              <a:rPr lang="en-GB" sz="2200" dirty="0" err="1" smtClean="0">
                <a:solidFill>
                  <a:schemeClr val="accent1">
                    <a:lumMod val="50000"/>
                  </a:schemeClr>
                </a:solidFill>
              </a:rPr>
              <a:t>Englisch</a:t>
            </a:r>
            <a:r>
              <a:rPr lang="en-GB" sz="2200" dirty="0" smtClean="0">
                <a:solidFill>
                  <a:schemeClr val="accent1">
                    <a:lumMod val="50000"/>
                  </a:schemeClr>
                </a:solidFill>
              </a:rPr>
              <a:t>. </a:t>
            </a:r>
            <a:endParaRPr lang="en-GB" sz="2200" dirty="0">
              <a:solidFill>
                <a:schemeClr val="accent1">
                  <a:lumMod val="50000"/>
                </a:schemeClr>
              </a:solidFill>
            </a:endParaRPr>
          </a:p>
        </p:txBody>
      </p:sp>
      <p:pic>
        <p:nvPicPr>
          <p:cNvPr id="9" name="Picture 8"/>
          <p:cNvPicPr>
            <a:picLocks noChangeAspect="1"/>
          </p:cNvPicPr>
          <p:nvPr/>
        </p:nvPicPr>
        <p:blipFill>
          <a:blip r:embed="rId4"/>
          <a:stretch>
            <a:fillRect/>
          </a:stretch>
        </p:blipFill>
        <p:spPr>
          <a:xfrm>
            <a:off x="332272" y="1734363"/>
            <a:ext cx="11477438" cy="4545196"/>
          </a:xfrm>
          <a:prstGeom prst="rect">
            <a:avLst/>
          </a:prstGeom>
        </p:spPr>
      </p:pic>
      <p:sp>
        <p:nvSpPr>
          <p:cNvPr id="41" name="TextBox 40"/>
          <p:cNvSpPr txBox="1"/>
          <p:nvPr/>
        </p:nvSpPr>
        <p:spPr>
          <a:xfrm>
            <a:off x="507735" y="2009157"/>
            <a:ext cx="5309456" cy="3847207"/>
          </a:xfrm>
          <a:prstGeom prst="rect">
            <a:avLst/>
          </a:prstGeom>
          <a:solidFill>
            <a:schemeClr val="bg1"/>
          </a:solidFill>
        </p:spPr>
        <p:txBody>
          <a:bodyPr wrap="square" rtlCol="0">
            <a:spAutoFit/>
          </a:bodyPr>
          <a:lstStyle/>
          <a:p>
            <a:r>
              <a:rPr lang="de-DE" sz="3200" u="sng" dirty="0" smtClean="0">
                <a:solidFill>
                  <a:schemeClr val="accent1">
                    <a:lumMod val="50000"/>
                  </a:schemeClr>
                </a:solidFill>
                <a:latin typeface="Freestyle Script" panose="030804020302050B0404" pitchFamily="66" charset="0"/>
              </a:rPr>
              <a:t>Meine Traumwoche</a:t>
            </a:r>
            <a:r>
              <a:rPr lang="de-DE" sz="3200" dirty="0" smtClean="0">
                <a:solidFill>
                  <a:schemeClr val="accent1">
                    <a:lumMod val="50000"/>
                  </a:schemeClr>
                </a:solidFill>
                <a:latin typeface="Freestyle Script" panose="030804020302050B0404" pitchFamily="66" charset="0"/>
              </a:rPr>
              <a:t>	  </a:t>
            </a:r>
            <a:r>
              <a:rPr lang="de-DE" sz="3200" u="sng" dirty="0" smtClean="0">
                <a:solidFill>
                  <a:schemeClr val="accent1">
                    <a:lumMod val="50000"/>
                  </a:schemeClr>
                </a:solidFill>
                <a:latin typeface="Freestyle Script" panose="030804020302050B0404" pitchFamily="66" charset="0"/>
              </a:rPr>
              <a:t>21. November 2019</a:t>
            </a:r>
          </a:p>
          <a:p>
            <a:endParaRPr lang="de-DE" sz="1600" u="sng" dirty="0" smtClean="0">
              <a:solidFill>
                <a:schemeClr val="accent1">
                  <a:lumMod val="50000"/>
                </a:schemeClr>
              </a:solidFill>
              <a:latin typeface="Freestyle Script" panose="030804020302050B0404" pitchFamily="66" charset="0"/>
            </a:endParaRPr>
          </a:p>
          <a:p>
            <a:r>
              <a:rPr lang="de-DE" sz="2800" dirty="0" smtClean="0">
                <a:solidFill>
                  <a:schemeClr val="accent1">
                    <a:lumMod val="50000"/>
                  </a:schemeClr>
                </a:solidFill>
                <a:latin typeface="Freestyle Script" panose="030804020302050B0404" pitchFamily="66" charset="0"/>
              </a:rPr>
              <a:t>Ich </a:t>
            </a:r>
            <a:r>
              <a:rPr lang="de-DE" sz="2800" dirty="0" smtClean="0">
                <a:solidFill>
                  <a:schemeClr val="accent2"/>
                </a:solidFill>
                <a:latin typeface="Freestyle Script" panose="030804020302050B0404" pitchFamily="66" charset="0"/>
              </a:rPr>
              <a:t>bleibe</a:t>
            </a:r>
            <a:r>
              <a:rPr lang="de-DE" sz="2800" dirty="0" smtClean="0">
                <a:solidFill>
                  <a:schemeClr val="accent1">
                    <a:lumMod val="50000"/>
                  </a:schemeClr>
                </a:solidFill>
                <a:latin typeface="Freestyle Script" panose="030804020302050B0404" pitchFamily="66" charset="0"/>
              </a:rPr>
              <a:t> jeden Tag zu Hause und </a:t>
            </a:r>
            <a:r>
              <a:rPr lang="de-DE" sz="2800" dirty="0" smtClean="0">
                <a:solidFill>
                  <a:schemeClr val="accent2"/>
                </a:solidFill>
                <a:latin typeface="Freestyle Script" panose="030804020302050B0404" pitchFamily="66" charset="0"/>
              </a:rPr>
              <a:t>gehe</a:t>
            </a:r>
            <a:r>
              <a:rPr lang="de-DE" sz="2800" dirty="0" smtClean="0">
                <a:solidFill>
                  <a:schemeClr val="accent1">
                    <a:lumMod val="50000"/>
                  </a:schemeClr>
                </a:solidFill>
                <a:latin typeface="Freestyle Script" panose="030804020302050B0404" pitchFamily="66" charset="0"/>
              </a:rPr>
              <a:t> nicht in die Schule. Wolfgang </a:t>
            </a:r>
            <a:r>
              <a:rPr lang="de-DE" sz="2800" dirty="0" smtClean="0">
                <a:solidFill>
                  <a:schemeClr val="accent2"/>
                </a:solidFill>
                <a:latin typeface="Freestyle Script" panose="030804020302050B0404" pitchFamily="66" charset="0"/>
              </a:rPr>
              <a:t>hat</a:t>
            </a:r>
            <a:r>
              <a:rPr lang="de-DE" sz="2800" dirty="0" smtClean="0">
                <a:solidFill>
                  <a:schemeClr val="accent1">
                    <a:lumMod val="50000"/>
                  </a:schemeClr>
                </a:solidFill>
                <a:latin typeface="Freestyle Script" panose="030804020302050B0404" pitchFamily="66" charset="0"/>
              </a:rPr>
              <a:t> Unterricht und </a:t>
            </a:r>
            <a:r>
              <a:rPr lang="de-DE" sz="2800" dirty="0" smtClean="0">
                <a:solidFill>
                  <a:schemeClr val="accent2"/>
                </a:solidFill>
                <a:latin typeface="Freestyle Script" panose="030804020302050B0404" pitchFamily="66" charset="0"/>
              </a:rPr>
              <a:t>lernt</a:t>
            </a:r>
            <a:r>
              <a:rPr lang="de-DE" sz="2800" dirty="0" smtClean="0">
                <a:solidFill>
                  <a:schemeClr val="accent1">
                    <a:lumMod val="50000"/>
                  </a:schemeClr>
                </a:solidFill>
                <a:latin typeface="Freestyle Script" panose="030804020302050B0404" pitchFamily="66" charset="0"/>
              </a:rPr>
              <a:t> Englisch aber ich </a:t>
            </a:r>
            <a:r>
              <a:rPr lang="de-DE" sz="2800" dirty="0" smtClean="0">
                <a:solidFill>
                  <a:schemeClr val="accent2"/>
                </a:solidFill>
                <a:latin typeface="Freestyle Script" panose="030804020302050B0404" pitchFamily="66" charset="0"/>
              </a:rPr>
              <a:t>sitze</a:t>
            </a:r>
            <a:r>
              <a:rPr lang="de-DE" sz="2800" dirty="0" smtClean="0">
                <a:solidFill>
                  <a:schemeClr val="accent1">
                    <a:lumMod val="50000"/>
                  </a:schemeClr>
                </a:solidFill>
                <a:latin typeface="Freestyle Script" panose="030804020302050B0404" pitchFamily="66" charset="0"/>
              </a:rPr>
              <a:t> im Garten und </a:t>
            </a:r>
            <a:r>
              <a:rPr lang="de-DE" sz="2800" dirty="0" smtClean="0">
                <a:solidFill>
                  <a:schemeClr val="accent2"/>
                </a:solidFill>
                <a:latin typeface="Freestyle Script" panose="030804020302050B0404" pitchFamily="66" charset="0"/>
              </a:rPr>
              <a:t>rede</a:t>
            </a:r>
            <a:r>
              <a:rPr lang="de-DE" sz="2800" dirty="0" smtClean="0">
                <a:solidFill>
                  <a:schemeClr val="accent1">
                    <a:lumMod val="50000"/>
                  </a:schemeClr>
                </a:solidFill>
                <a:latin typeface="Freestyle Script" panose="030804020302050B0404" pitchFamily="66" charset="0"/>
              </a:rPr>
              <a:t> mit Freunden. Die Sonne </a:t>
            </a:r>
            <a:r>
              <a:rPr lang="de-DE" sz="2800" dirty="0" smtClean="0">
                <a:solidFill>
                  <a:schemeClr val="accent2"/>
                </a:solidFill>
                <a:latin typeface="Freestyle Script" panose="030804020302050B0404" pitchFamily="66" charset="0"/>
              </a:rPr>
              <a:t>scheint</a:t>
            </a:r>
            <a:r>
              <a:rPr lang="de-DE" sz="2800" dirty="0" smtClean="0">
                <a:solidFill>
                  <a:schemeClr val="accent1">
                    <a:lumMod val="50000"/>
                  </a:schemeClr>
                </a:solidFill>
                <a:latin typeface="Freestyle Script" panose="030804020302050B0404" pitchFamily="66" charset="0"/>
              </a:rPr>
              <a:t> jeden Tag und ich </a:t>
            </a:r>
            <a:r>
              <a:rPr lang="de-DE" sz="2800" dirty="0" smtClean="0">
                <a:solidFill>
                  <a:schemeClr val="accent2"/>
                </a:solidFill>
                <a:latin typeface="Freestyle Script" panose="030804020302050B0404" pitchFamily="66" charset="0"/>
              </a:rPr>
              <a:t>trinke</a:t>
            </a:r>
            <a:r>
              <a:rPr lang="de-DE" sz="2800" dirty="0" smtClean="0">
                <a:solidFill>
                  <a:schemeClr val="accent1">
                    <a:lumMod val="50000"/>
                  </a:schemeClr>
                </a:solidFill>
                <a:latin typeface="Freestyle Script" panose="030804020302050B0404" pitchFamily="66" charset="0"/>
              </a:rPr>
              <a:t> Limonade und </a:t>
            </a:r>
            <a:r>
              <a:rPr lang="de-DE" sz="2800" dirty="0" smtClean="0">
                <a:solidFill>
                  <a:schemeClr val="accent2"/>
                </a:solidFill>
                <a:latin typeface="Freestyle Script" panose="030804020302050B0404" pitchFamily="66" charset="0"/>
              </a:rPr>
              <a:t>kaufe</a:t>
            </a:r>
            <a:r>
              <a:rPr lang="de-DE" sz="2800" dirty="0" smtClean="0">
                <a:solidFill>
                  <a:schemeClr val="accent1">
                    <a:lumMod val="50000"/>
                  </a:schemeClr>
                </a:solidFill>
                <a:latin typeface="Freestyle Script" panose="030804020302050B0404" pitchFamily="66" charset="0"/>
              </a:rPr>
              <a:t> im Supermarkt Bonbons. </a:t>
            </a:r>
            <a:r>
              <a:rPr lang="en-GB" sz="2800" dirty="0" err="1" smtClean="0">
                <a:solidFill>
                  <a:schemeClr val="accent1">
                    <a:lumMod val="50000"/>
                  </a:schemeClr>
                </a:solidFill>
                <a:latin typeface="Freestyle Script" panose="030804020302050B0404" pitchFamily="66" charset="0"/>
              </a:rPr>
              <a:t>Ich</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2"/>
                </a:solidFill>
                <a:latin typeface="Freestyle Script" panose="030804020302050B0404" pitchFamily="66" charset="0"/>
              </a:rPr>
              <a:t>besuche</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manchmal</a:t>
            </a:r>
            <a:r>
              <a:rPr lang="en-GB" sz="2800" dirty="0" smtClean="0">
                <a:solidFill>
                  <a:schemeClr val="accent1">
                    <a:lumMod val="50000"/>
                  </a:schemeClr>
                </a:solidFill>
                <a:latin typeface="Freestyle Script" panose="030804020302050B0404" pitchFamily="66" charset="0"/>
              </a:rPr>
              <a:t> Nina, </a:t>
            </a:r>
            <a:r>
              <a:rPr lang="en-GB" sz="2800" dirty="0" err="1" smtClean="0">
                <a:solidFill>
                  <a:schemeClr val="accent1">
                    <a:lumMod val="50000"/>
                  </a:schemeClr>
                </a:solidFill>
                <a:latin typeface="Freestyle Script" panose="030804020302050B0404" pitchFamily="66" charset="0"/>
              </a:rPr>
              <a:t>meine</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beste</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Freundin</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Ich</a:t>
            </a:r>
            <a:r>
              <a:rPr lang="en-GB" sz="2800" dirty="0" smtClean="0">
                <a:solidFill>
                  <a:schemeClr val="accent2"/>
                </a:solidFill>
                <a:latin typeface="Freestyle Script" panose="030804020302050B0404" pitchFamily="66" charset="0"/>
              </a:rPr>
              <a:t> </a:t>
            </a:r>
            <a:r>
              <a:rPr lang="en-GB" sz="2800" dirty="0" err="1" smtClean="0">
                <a:solidFill>
                  <a:schemeClr val="accent2"/>
                </a:solidFill>
                <a:latin typeface="Freestyle Script" panose="030804020302050B0404" pitchFamily="66" charset="0"/>
              </a:rPr>
              <a:t>gehe</a:t>
            </a:r>
            <a:r>
              <a:rPr lang="en-GB" sz="2800" dirty="0" smtClean="0">
                <a:solidFill>
                  <a:schemeClr val="accent2"/>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mit</a:t>
            </a:r>
            <a:r>
              <a:rPr lang="en-GB" sz="2800" dirty="0" smtClean="0">
                <a:solidFill>
                  <a:schemeClr val="accent1">
                    <a:lumMod val="50000"/>
                  </a:schemeClr>
                </a:solidFill>
                <a:latin typeface="Freestyle Script" panose="030804020302050B0404" pitchFamily="66" charset="0"/>
              </a:rPr>
              <a:t> Nina </a:t>
            </a:r>
            <a:r>
              <a:rPr lang="en-GB" sz="2800" dirty="0" err="1" smtClean="0">
                <a:solidFill>
                  <a:schemeClr val="accent2"/>
                </a:solidFill>
                <a:latin typeface="Freestyle Script" panose="030804020302050B0404" pitchFamily="66" charset="0"/>
              </a:rPr>
              <a:t>einkaufen</a:t>
            </a:r>
            <a:r>
              <a:rPr lang="en-GB" sz="2800" dirty="0" smtClean="0">
                <a:solidFill>
                  <a:schemeClr val="accent2"/>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oder</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2"/>
                </a:solidFill>
                <a:latin typeface="Freestyle Script" panose="030804020302050B0404" pitchFamily="66" charset="0"/>
              </a:rPr>
              <a:t>spazieren</a:t>
            </a:r>
            <a:r>
              <a:rPr lang="en-GB" sz="2800" dirty="0" smtClean="0">
                <a:solidFill>
                  <a:schemeClr val="accent1">
                    <a:lumMod val="50000"/>
                  </a:schemeClr>
                </a:solidFill>
                <a:latin typeface="Freestyle Script" panose="030804020302050B0404" pitchFamily="66" charset="0"/>
              </a:rPr>
              <a:t>. </a:t>
            </a:r>
            <a:endParaRPr lang="de-DE" sz="2800" dirty="0" smtClean="0">
              <a:solidFill>
                <a:schemeClr val="accent1">
                  <a:lumMod val="50000"/>
                </a:schemeClr>
              </a:solidFill>
              <a:latin typeface="Freestyle Script" panose="030804020302050B0404" pitchFamily="66" charset="0"/>
            </a:endParaRPr>
          </a:p>
        </p:txBody>
      </p:sp>
      <p:sp>
        <p:nvSpPr>
          <p:cNvPr id="42" name="TextBox 41"/>
          <p:cNvSpPr txBox="1"/>
          <p:nvPr/>
        </p:nvSpPr>
        <p:spPr>
          <a:xfrm>
            <a:off x="6226087" y="2009826"/>
            <a:ext cx="5245477" cy="3785652"/>
          </a:xfrm>
          <a:prstGeom prst="rect">
            <a:avLst/>
          </a:prstGeom>
          <a:solidFill>
            <a:schemeClr val="bg1"/>
          </a:solidFill>
        </p:spPr>
        <p:txBody>
          <a:bodyPr wrap="square" rtlCol="0">
            <a:spAutoFit/>
          </a:bodyPr>
          <a:lstStyle/>
          <a:p>
            <a:r>
              <a:rPr lang="en-GB" sz="2800" dirty="0">
                <a:solidFill>
                  <a:schemeClr val="accent1">
                    <a:lumMod val="50000"/>
                  </a:schemeClr>
                </a:solidFill>
                <a:latin typeface="Freestyle Script" panose="030804020302050B0404" pitchFamily="66" charset="0"/>
              </a:rPr>
              <a:t>Wolfgang </a:t>
            </a:r>
            <a:r>
              <a:rPr lang="en-GB" sz="2800" dirty="0" err="1">
                <a:solidFill>
                  <a:schemeClr val="accent2"/>
                </a:solidFill>
                <a:latin typeface="Freestyle Script" panose="030804020302050B0404" pitchFamily="66" charset="0"/>
              </a:rPr>
              <a:t>macht</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Hausaufgaben</a:t>
            </a:r>
            <a:r>
              <a:rPr lang="en-GB" sz="2800" dirty="0">
                <a:solidFill>
                  <a:schemeClr val="accent1">
                    <a:lumMod val="50000"/>
                  </a:schemeClr>
                </a:solidFill>
                <a:latin typeface="Freestyle Script" panose="030804020302050B0404" pitchFamily="66" charset="0"/>
              </a:rPr>
              <a:t>, </a:t>
            </a:r>
            <a:r>
              <a:rPr lang="en-GB" sz="2800" dirty="0" err="1">
                <a:solidFill>
                  <a:schemeClr val="accent2"/>
                </a:solidFill>
                <a:latin typeface="Freestyle Script" panose="030804020302050B0404" pitchFamily="66" charset="0"/>
              </a:rPr>
              <a:t>kocht</a:t>
            </a:r>
            <a:r>
              <a:rPr lang="en-GB" sz="2800" dirty="0">
                <a:solidFill>
                  <a:schemeClr val="accent2"/>
                </a:solidFill>
                <a:latin typeface="Freestyle Script" panose="030804020302050B0404" pitchFamily="66" charset="0"/>
              </a:rPr>
              <a:t> </a:t>
            </a:r>
            <a:r>
              <a:rPr lang="en-GB" sz="2800" dirty="0">
                <a:solidFill>
                  <a:schemeClr val="accent1">
                    <a:lumMod val="50000"/>
                  </a:schemeClr>
                </a:solidFill>
                <a:latin typeface="Freestyle Script" panose="030804020302050B0404" pitchFamily="66" charset="0"/>
              </a:rPr>
              <a:t>und</a:t>
            </a:r>
            <a:r>
              <a:rPr lang="en-GB" sz="2800" dirty="0">
                <a:solidFill>
                  <a:schemeClr val="accent2"/>
                </a:solidFill>
                <a:latin typeface="Freestyle Script" panose="030804020302050B0404" pitchFamily="66" charset="0"/>
              </a:rPr>
              <a:t> </a:t>
            </a:r>
            <a:r>
              <a:rPr lang="en-GB" sz="2800" dirty="0" err="1">
                <a:solidFill>
                  <a:schemeClr val="accent2"/>
                </a:solidFill>
                <a:latin typeface="Freestyle Script" panose="030804020302050B0404" pitchFamily="66" charset="0"/>
              </a:rPr>
              <a:t>putzt</a:t>
            </a:r>
            <a:r>
              <a:rPr lang="en-GB" sz="2800" dirty="0">
                <a:solidFill>
                  <a:schemeClr val="accent2"/>
                </a:solidFill>
                <a:latin typeface="Freestyle Script" panose="030804020302050B0404" pitchFamily="66" charset="0"/>
              </a:rPr>
              <a:t> </a:t>
            </a:r>
            <a:r>
              <a:rPr lang="en-GB" sz="2800" dirty="0">
                <a:solidFill>
                  <a:schemeClr val="accent1">
                    <a:lumMod val="50000"/>
                  </a:schemeClr>
                </a:solidFill>
                <a:latin typeface="Freestyle Script" panose="030804020302050B0404" pitchFamily="66" charset="0"/>
              </a:rPr>
              <a:t>den Boden. </a:t>
            </a:r>
            <a:r>
              <a:rPr lang="en-GB" sz="2800" dirty="0" err="1">
                <a:solidFill>
                  <a:schemeClr val="accent1">
                    <a:lumMod val="50000"/>
                  </a:schemeClr>
                </a:solidFill>
                <a:latin typeface="Freestyle Script" panose="030804020302050B0404" pitchFamily="66" charset="0"/>
              </a:rPr>
              <a:t>Ich</a:t>
            </a:r>
            <a:r>
              <a:rPr lang="en-GB" sz="2800" dirty="0">
                <a:solidFill>
                  <a:schemeClr val="accent1">
                    <a:lumMod val="50000"/>
                  </a:schemeClr>
                </a:solidFill>
                <a:latin typeface="Freestyle Script" panose="030804020302050B0404" pitchFamily="66" charset="0"/>
              </a:rPr>
              <a:t> </a:t>
            </a:r>
            <a:r>
              <a:rPr lang="en-GB" sz="2800" dirty="0" err="1">
                <a:solidFill>
                  <a:schemeClr val="accent2"/>
                </a:solidFill>
                <a:latin typeface="Freestyle Script" panose="030804020302050B0404" pitchFamily="66" charset="0"/>
              </a:rPr>
              <a:t>schreibe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ein</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Buch</a:t>
            </a:r>
            <a:r>
              <a:rPr lang="en-GB" sz="2800" dirty="0">
                <a:solidFill>
                  <a:schemeClr val="accent1">
                    <a:lumMod val="50000"/>
                  </a:schemeClr>
                </a:solidFill>
                <a:latin typeface="Freestyle Script" panose="030804020302050B0404" pitchFamily="66" charset="0"/>
              </a:rPr>
              <a:t>, </a:t>
            </a:r>
            <a:r>
              <a:rPr lang="en-GB" sz="2800" dirty="0" err="1">
                <a:solidFill>
                  <a:schemeClr val="accent2"/>
                </a:solidFill>
                <a:latin typeface="Freestyle Script" panose="030804020302050B0404" pitchFamily="66" charset="0"/>
              </a:rPr>
              <a:t>spiele</a:t>
            </a:r>
            <a:r>
              <a:rPr lang="en-GB" sz="2800" dirty="0">
                <a:solidFill>
                  <a:schemeClr val="accent1">
                    <a:lumMod val="50000"/>
                  </a:schemeClr>
                </a:solidFill>
                <a:latin typeface="Freestyle Script" panose="030804020302050B0404" pitchFamily="66" charset="0"/>
              </a:rPr>
              <a:t> am Computer </a:t>
            </a:r>
            <a:r>
              <a:rPr lang="en-GB" sz="2800" dirty="0" err="1">
                <a:solidFill>
                  <a:schemeClr val="accent1">
                    <a:lumMod val="50000"/>
                  </a:schemeClr>
                </a:solidFill>
                <a:latin typeface="Freestyle Script" panose="030804020302050B0404" pitchFamily="66" charset="0"/>
              </a:rPr>
              <a:t>oder</a:t>
            </a:r>
            <a:r>
              <a:rPr lang="en-GB" sz="2800" dirty="0">
                <a:solidFill>
                  <a:schemeClr val="accent1">
                    <a:lumMod val="50000"/>
                  </a:schemeClr>
                </a:solidFill>
                <a:latin typeface="Freestyle Script" panose="030804020302050B0404" pitchFamily="66" charset="0"/>
              </a:rPr>
              <a:t> </a:t>
            </a:r>
            <a:r>
              <a:rPr lang="en-GB" sz="2800" dirty="0" err="1">
                <a:solidFill>
                  <a:schemeClr val="accent2"/>
                </a:solidFill>
                <a:latin typeface="Freestyle Script" panose="030804020302050B0404" pitchFamily="66" charset="0"/>
              </a:rPr>
              <a:t>zeichne</a:t>
            </a:r>
            <a:r>
              <a:rPr lang="en-GB" sz="2800" dirty="0">
                <a:solidFill>
                  <a:schemeClr val="accent1">
                    <a:lumMod val="50000"/>
                  </a:schemeClr>
                </a:solidFill>
                <a:latin typeface="Freestyle Script" panose="030804020302050B0404" pitchFamily="66" charset="0"/>
              </a:rPr>
              <a:t>. </a:t>
            </a:r>
            <a:r>
              <a:rPr lang="de-DE" sz="2800" dirty="0">
                <a:solidFill>
                  <a:schemeClr val="accent1">
                    <a:lumMod val="50000"/>
                  </a:schemeClr>
                </a:solidFill>
                <a:latin typeface="Freestyle Script" panose="030804020302050B0404" pitchFamily="66" charset="0"/>
              </a:rPr>
              <a:t>Ich</a:t>
            </a:r>
            <a:r>
              <a:rPr lang="de-DE" sz="2800" dirty="0">
                <a:solidFill>
                  <a:schemeClr val="accent2"/>
                </a:solidFill>
                <a:latin typeface="Freestyle Script" panose="030804020302050B0404" pitchFamily="66" charset="0"/>
              </a:rPr>
              <a:t> singe </a:t>
            </a:r>
            <a:r>
              <a:rPr lang="de-DE" sz="2800" dirty="0">
                <a:solidFill>
                  <a:schemeClr val="accent1">
                    <a:lumMod val="50000"/>
                  </a:schemeClr>
                </a:solidFill>
                <a:latin typeface="Freestyle Script" panose="030804020302050B0404" pitchFamily="66" charset="0"/>
              </a:rPr>
              <a:t>oft ein Lied und </a:t>
            </a:r>
            <a:r>
              <a:rPr lang="de-DE" sz="2800" dirty="0">
                <a:solidFill>
                  <a:schemeClr val="accent2"/>
                </a:solidFill>
                <a:latin typeface="Freestyle Script" panose="030804020302050B0404" pitchFamily="66" charset="0"/>
              </a:rPr>
              <a:t>höre</a:t>
            </a:r>
            <a:r>
              <a:rPr lang="de-DE" sz="2800" dirty="0">
                <a:solidFill>
                  <a:schemeClr val="accent1">
                    <a:lumMod val="50000"/>
                  </a:schemeClr>
                </a:solidFill>
                <a:latin typeface="Freestyle Script" panose="030804020302050B0404" pitchFamily="66" charset="0"/>
              </a:rPr>
              <a:t> jeden Tag Mark </a:t>
            </a:r>
            <a:r>
              <a:rPr lang="de-DE" sz="2800" dirty="0" smtClean="0">
                <a:solidFill>
                  <a:schemeClr val="accent1">
                    <a:lumMod val="50000"/>
                  </a:schemeClr>
                </a:solidFill>
                <a:latin typeface="Freestyle Script" panose="030804020302050B0404" pitchFamily="66" charset="0"/>
              </a:rPr>
              <a:t>Forster. </a:t>
            </a:r>
            <a:r>
              <a:rPr lang="de-DE" sz="2800" dirty="0">
                <a:solidFill>
                  <a:schemeClr val="accent1">
                    <a:lumMod val="50000"/>
                  </a:schemeClr>
                </a:solidFill>
                <a:latin typeface="Freestyle Script" panose="030804020302050B0404" pitchFamily="66" charset="0"/>
              </a:rPr>
              <a:t>Mark </a:t>
            </a:r>
            <a:r>
              <a:rPr lang="de-DE" sz="2800" dirty="0" smtClean="0">
                <a:solidFill>
                  <a:schemeClr val="accent1">
                    <a:lumMod val="50000"/>
                  </a:schemeClr>
                </a:solidFill>
                <a:latin typeface="Freestyle Script" panose="030804020302050B0404" pitchFamily="66" charset="0"/>
              </a:rPr>
              <a:t>Forster </a:t>
            </a:r>
            <a:r>
              <a:rPr lang="de-DE" sz="2800" dirty="0">
                <a:solidFill>
                  <a:schemeClr val="accent2"/>
                </a:solidFill>
                <a:latin typeface="Freestyle Script" panose="030804020302050B0404" pitchFamily="66" charset="0"/>
              </a:rPr>
              <a:t>ist</a:t>
            </a:r>
            <a:r>
              <a:rPr lang="de-DE" sz="2800" dirty="0">
                <a:solidFill>
                  <a:schemeClr val="accent1">
                    <a:lumMod val="50000"/>
                  </a:schemeClr>
                </a:solidFill>
                <a:latin typeface="Freestyle Script" panose="030804020302050B0404" pitchFamily="66" charset="0"/>
              </a:rPr>
              <a:t> mein </a:t>
            </a:r>
          </a:p>
          <a:p>
            <a:r>
              <a:rPr lang="de-DE" sz="2800" dirty="0">
                <a:solidFill>
                  <a:schemeClr val="accent1">
                    <a:lumMod val="50000"/>
                  </a:schemeClr>
                </a:solidFill>
                <a:latin typeface="Freestyle Script" panose="030804020302050B0404" pitchFamily="66" charset="0"/>
              </a:rPr>
              <a:t>Lieblingssänger. Ich  </a:t>
            </a:r>
            <a:r>
              <a:rPr lang="de-DE" sz="2800" dirty="0">
                <a:solidFill>
                  <a:schemeClr val="accent2"/>
                </a:solidFill>
                <a:latin typeface="Freestyle Script" panose="030804020302050B0404" pitchFamily="66" charset="0"/>
              </a:rPr>
              <a:t>liebe </a:t>
            </a:r>
            <a:r>
              <a:rPr lang="de-DE" sz="2800" dirty="0">
                <a:solidFill>
                  <a:schemeClr val="accent1">
                    <a:lumMod val="50000"/>
                  </a:schemeClr>
                </a:solidFill>
                <a:latin typeface="Freestyle Script" panose="030804020302050B0404" pitchFamily="66" charset="0"/>
              </a:rPr>
              <a:t>Mark </a:t>
            </a:r>
            <a:r>
              <a:rPr lang="de-DE" sz="2800" dirty="0" smtClean="0">
                <a:solidFill>
                  <a:schemeClr val="accent1">
                    <a:lumMod val="50000"/>
                  </a:schemeClr>
                </a:solidFill>
                <a:latin typeface="Freestyle Script" panose="030804020302050B0404" pitchFamily="66" charset="0"/>
              </a:rPr>
              <a:t>Forster! </a:t>
            </a:r>
            <a:endParaRPr lang="de-DE" sz="2800" dirty="0">
              <a:solidFill>
                <a:schemeClr val="accent1">
                  <a:lumMod val="50000"/>
                </a:schemeClr>
              </a:solidFill>
              <a:latin typeface="Freestyle Script" panose="030804020302050B0404" pitchFamily="66" charset="0"/>
            </a:endParaRPr>
          </a:p>
          <a:p>
            <a:r>
              <a:rPr lang="en-GB" sz="2800" dirty="0" err="1">
                <a:solidFill>
                  <a:schemeClr val="accent1">
                    <a:lumMod val="50000"/>
                  </a:schemeClr>
                </a:solidFill>
                <a:latin typeface="Freestyle Script" panose="030804020302050B0404" pitchFamily="66" charset="0"/>
              </a:rPr>
              <a:t>Ich</a:t>
            </a:r>
            <a:r>
              <a:rPr lang="en-GB" sz="2800" dirty="0">
                <a:solidFill>
                  <a:schemeClr val="accent1">
                    <a:lumMod val="50000"/>
                  </a:schemeClr>
                </a:solidFill>
                <a:latin typeface="Freestyle Script" panose="030804020302050B0404" pitchFamily="66" charset="0"/>
              </a:rPr>
              <a:t> </a:t>
            </a:r>
            <a:r>
              <a:rPr lang="en-GB" sz="2800" dirty="0" err="1">
                <a:solidFill>
                  <a:schemeClr val="accent2"/>
                </a:solidFill>
                <a:latin typeface="Freestyle Script" panose="030804020302050B0404" pitchFamily="66" charset="0"/>
              </a:rPr>
              <a:t>putze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nicht</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aber</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ich</a:t>
            </a:r>
            <a:r>
              <a:rPr lang="en-GB" sz="2800" dirty="0">
                <a:solidFill>
                  <a:schemeClr val="accent1">
                    <a:lumMod val="50000"/>
                  </a:schemeClr>
                </a:solidFill>
                <a:latin typeface="Freestyle Script" panose="030804020302050B0404" pitchFamily="66" charset="0"/>
              </a:rPr>
              <a:t>  </a:t>
            </a:r>
            <a:r>
              <a:rPr lang="en-GB" sz="2800" dirty="0" err="1">
                <a:solidFill>
                  <a:schemeClr val="accent2"/>
                </a:solidFill>
                <a:latin typeface="Freestyle Script" panose="030804020302050B0404" pitchFamily="66" charset="0"/>
              </a:rPr>
              <a:t>arbeite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freiwillig</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im</a:t>
            </a:r>
            <a:r>
              <a:rPr lang="en-GB" sz="2800" dirty="0">
                <a:solidFill>
                  <a:schemeClr val="accent1">
                    <a:lumMod val="50000"/>
                  </a:schemeClr>
                </a:solidFill>
                <a:latin typeface="Freestyle Script" panose="030804020302050B0404" pitchFamily="66" charset="0"/>
              </a:rPr>
              <a:t> Garten. </a:t>
            </a:r>
            <a:r>
              <a:rPr lang="en-GB" sz="2800" dirty="0" err="1">
                <a:solidFill>
                  <a:schemeClr val="accent1">
                    <a:lumMod val="50000"/>
                  </a:schemeClr>
                </a:solidFill>
                <a:latin typeface="Freestyle Script" panose="030804020302050B0404" pitchFamily="66" charset="0"/>
              </a:rPr>
              <a:t>Ich</a:t>
            </a:r>
            <a:r>
              <a:rPr lang="en-GB" sz="2800" dirty="0">
                <a:solidFill>
                  <a:schemeClr val="accent1">
                    <a:lumMod val="50000"/>
                  </a:schemeClr>
                </a:solidFill>
                <a:latin typeface="Freestyle Script" panose="030804020302050B0404" pitchFamily="66" charset="0"/>
              </a:rPr>
              <a:t> </a:t>
            </a:r>
            <a:r>
              <a:rPr lang="en-GB" sz="2800" dirty="0" err="1">
                <a:solidFill>
                  <a:schemeClr val="accent2"/>
                </a:solidFill>
                <a:latin typeface="Freestyle Script" panose="030804020302050B0404" pitchFamily="66" charset="0"/>
              </a:rPr>
              <a:t>spiele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mit</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Opa</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Fußball</a:t>
            </a:r>
            <a:r>
              <a:rPr lang="en-GB" sz="2800" dirty="0">
                <a:solidFill>
                  <a:schemeClr val="accent1">
                    <a:lumMod val="50000"/>
                  </a:schemeClr>
                </a:solidFill>
                <a:latin typeface="Freestyle Script" panose="030804020302050B0404" pitchFamily="66" charset="0"/>
              </a:rPr>
              <a:t> und</a:t>
            </a:r>
            <a:r>
              <a:rPr lang="en-GB" sz="2800" dirty="0">
                <a:solidFill>
                  <a:schemeClr val="accent2"/>
                </a:solidFill>
                <a:latin typeface="Freestyle Script" panose="030804020302050B0404" pitchFamily="66" charset="0"/>
              </a:rPr>
              <a:t> </a:t>
            </a:r>
            <a:r>
              <a:rPr lang="en-GB" sz="2800" dirty="0" err="1">
                <a:solidFill>
                  <a:schemeClr val="accent2"/>
                </a:solidFill>
                <a:latin typeface="Freestyle Script" panose="030804020302050B0404" pitchFamily="66" charset="0"/>
              </a:rPr>
              <a:t>zeige</a:t>
            </a:r>
            <a:r>
              <a:rPr lang="en-GB" sz="2800" dirty="0">
                <a:solidFill>
                  <a:schemeClr val="accent2"/>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Oma</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Fotos</a:t>
            </a:r>
            <a:r>
              <a:rPr lang="en-GB" sz="2800" dirty="0">
                <a:solidFill>
                  <a:schemeClr val="accent1">
                    <a:lumMod val="50000"/>
                  </a:schemeClr>
                </a:solidFill>
                <a:latin typeface="Freestyle Script" panose="030804020302050B0404" pitchFamily="66" charset="0"/>
              </a:rPr>
              <a:t>.</a:t>
            </a:r>
          </a:p>
          <a:p>
            <a:r>
              <a:rPr lang="en-GB" sz="1600" dirty="0">
                <a:solidFill>
                  <a:schemeClr val="accent1">
                    <a:lumMod val="50000"/>
                  </a:schemeClr>
                </a:solidFill>
                <a:latin typeface="Freestyle Script" panose="030804020302050B0404" pitchFamily="66" charset="0"/>
              </a:rPr>
              <a:t> </a:t>
            </a:r>
            <a:endParaRPr lang="en-GB" sz="2800" dirty="0">
              <a:solidFill>
                <a:schemeClr val="accent1">
                  <a:lumMod val="50000"/>
                </a:schemeClr>
              </a:solidFill>
              <a:latin typeface="Freestyle Script" panose="030804020302050B0404" pitchFamily="66" charset="0"/>
            </a:endParaRPr>
          </a:p>
          <a:p>
            <a:r>
              <a:rPr lang="en-GB" sz="2800" dirty="0">
                <a:solidFill>
                  <a:schemeClr val="accent1">
                    <a:lumMod val="50000"/>
                  </a:schemeClr>
                </a:solidFill>
                <a:latin typeface="Freestyle Script" panose="030804020302050B0404" pitchFamily="66" charset="0"/>
              </a:rPr>
              <a:t>Und … </a:t>
            </a:r>
            <a:r>
              <a:rPr lang="en-GB" sz="2800" dirty="0" err="1">
                <a:solidFill>
                  <a:schemeClr val="accent1">
                    <a:lumMod val="50000"/>
                  </a:schemeClr>
                </a:solidFill>
                <a:latin typeface="Freestyle Script" panose="030804020302050B0404" pitchFamily="66" charset="0"/>
              </a:rPr>
              <a:t>ja</a:t>
            </a:r>
            <a:r>
              <a:rPr lang="en-GB" sz="2800" dirty="0">
                <a:solidFill>
                  <a:schemeClr val="accent1">
                    <a:lumMod val="50000"/>
                  </a:schemeClr>
                </a:solidFill>
                <a:latin typeface="Freestyle Script" panose="030804020302050B0404" pitchFamily="66" charset="0"/>
              </a:rPr>
              <a:t>, das </a:t>
            </a:r>
            <a:r>
              <a:rPr lang="en-GB" sz="2800" dirty="0" err="1">
                <a:solidFill>
                  <a:schemeClr val="accent2"/>
                </a:solidFill>
                <a:latin typeface="Freestyle Script" panose="030804020302050B0404" pitchFamily="66" charset="0"/>
              </a:rPr>
              <a:t>ist</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meine</a:t>
            </a:r>
            <a:r>
              <a:rPr lang="en-GB" sz="2800" dirty="0">
                <a:solidFill>
                  <a:schemeClr val="accent1">
                    <a:lumMod val="50000"/>
                  </a:schemeClr>
                </a:solidFill>
                <a:latin typeface="Freestyle Script" panose="030804020302050B0404" pitchFamily="66" charset="0"/>
              </a:rPr>
              <a:t> </a:t>
            </a:r>
            <a:r>
              <a:rPr lang="en-GB" sz="2800" dirty="0" err="1">
                <a:solidFill>
                  <a:schemeClr val="accent1">
                    <a:lumMod val="50000"/>
                  </a:schemeClr>
                </a:solidFill>
                <a:latin typeface="Freestyle Script" panose="030804020302050B0404" pitchFamily="66" charset="0"/>
              </a:rPr>
              <a:t>Traumwoche</a:t>
            </a:r>
            <a:r>
              <a:rPr lang="en-GB" sz="2800" dirty="0">
                <a:solidFill>
                  <a:schemeClr val="accent1">
                    <a:lumMod val="50000"/>
                  </a:schemeClr>
                </a:solidFill>
                <a:latin typeface="Freestyle Script" panose="030804020302050B0404" pitchFamily="66" charset="0"/>
              </a:rPr>
              <a:t> </a:t>
            </a:r>
            <a:r>
              <a:rPr lang="en-GB" sz="2800" dirty="0">
                <a:solidFill>
                  <a:schemeClr val="accent1">
                    <a:lumMod val="50000"/>
                  </a:schemeClr>
                </a:solidFill>
                <a:latin typeface="Freestyle Script" panose="030804020302050B0404" pitchFamily="66" charset="0"/>
                <a:sym typeface="Wingdings" panose="05000000000000000000" pitchFamily="2" charset="2"/>
              </a:rPr>
              <a:t> </a:t>
            </a:r>
          </a:p>
        </p:txBody>
      </p:sp>
      <p:pic>
        <p:nvPicPr>
          <p:cNvPr id="13" name="Picture 12">
            <a:extLst>
              <a:ext uri="{FF2B5EF4-FFF2-40B4-BE49-F238E27FC236}">
                <a16:creationId xmlns:a16="http://schemas.microsoft.com/office/drawing/2014/main" id="{5B4FC01B-7F33-4B79-905C-20616322A3F1}"/>
              </a:ext>
            </a:extLst>
          </p:cNvPr>
          <p:cNvPicPr>
            <a:picLocks noChangeAspect="1"/>
          </p:cNvPicPr>
          <p:nvPr/>
        </p:nvPicPr>
        <p:blipFill>
          <a:blip r:embed="rId5"/>
          <a:stretch>
            <a:fillRect/>
          </a:stretch>
        </p:blipFill>
        <p:spPr>
          <a:xfrm>
            <a:off x="10566967" y="4595584"/>
            <a:ext cx="1522338" cy="1551338"/>
          </a:xfrm>
          <a:prstGeom prst="rect">
            <a:avLst/>
          </a:prstGeom>
        </p:spPr>
      </p:pic>
      <p:sp>
        <p:nvSpPr>
          <p:cNvPr id="14" name="Cloud Callout 13"/>
          <p:cNvSpPr/>
          <p:nvPr/>
        </p:nvSpPr>
        <p:spPr>
          <a:xfrm>
            <a:off x="10832123" y="3251313"/>
            <a:ext cx="1257182" cy="967154"/>
          </a:xfrm>
          <a:prstGeom prst="cloudCallout">
            <a:avLst>
              <a:gd name="adj1" fmla="val 148"/>
              <a:gd name="adj2" fmla="val 71591"/>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403607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01071" y="322754"/>
            <a:ext cx="5694218" cy="707849"/>
          </a:xfrm>
        </p:spPr>
        <p:txBody>
          <a:bodyPr>
            <a:normAutofit/>
          </a:bodyPr>
          <a:lstStyle/>
          <a:p>
            <a:r>
              <a:rPr lang="en-GB" sz="3600" b="1" dirty="0" err="1" smtClean="0">
                <a:solidFill>
                  <a:schemeClr val="bg1"/>
                </a:solidFill>
              </a:rPr>
              <a:t>Übersetzung</a:t>
            </a:r>
            <a:r>
              <a:rPr lang="en-GB" sz="3600" b="1" dirty="0" smtClean="0">
                <a:solidFill>
                  <a:schemeClr val="bg1"/>
                </a:solidFill>
              </a:rPr>
              <a:t> </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111667" y="247046"/>
            <a:ext cx="1845660" cy="48447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smtClean="0">
                <a:solidFill>
                  <a:prstClr val="white"/>
                </a:solidFill>
                <a:latin typeface="Century Gothic" panose="020B0502020202020204" pitchFamily="34" charset="0"/>
              </a:rPr>
              <a:t>übersetzen</a:t>
            </a:r>
            <a:endParaRPr lang="en-GB" b="1" dirty="0">
              <a:solidFill>
                <a:prstClr val="white"/>
              </a:solidFill>
              <a:latin typeface="Century Gothic" panose="020B0502020202020204" pitchFamily="34" charset="0"/>
            </a:endParaRPr>
          </a:p>
        </p:txBody>
      </p:sp>
      <p:sp>
        <p:nvSpPr>
          <p:cNvPr id="6" name="TextBox 5"/>
          <p:cNvSpPr txBox="1"/>
          <p:nvPr/>
        </p:nvSpPr>
        <p:spPr>
          <a:xfrm>
            <a:off x="332271" y="1277353"/>
            <a:ext cx="11477439" cy="430887"/>
          </a:xfrm>
          <a:prstGeom prst="rect">
            <a:avLst/>
          </a:prstGeom>
          <a:noFill/>
        </p:spPr>
        <p:txBody>
          <a:bodyPr wrap="square" rtlCol="0">
            <a:spAutoFit/>
          </a:bodyPr>
          <a:lstStyle/>
          <a:p>
            <a:r>
              <a:rPr lang="en-GB" sz="2200" dirty="0" err="1" smtClean="0">
                <a:solidFill>
                  <a:schemeClr val="accent1">
                    <a:lumMod val="50000"/>
                  </a:schemeClr>
                </a:solidFill>
              </a:rPr>
              <a:t>Eine</a:t>
            </a:r>
            <a:r>
              <a:rPr lang="en-GB" sz="2200" dirty="0" smtClean="0">
                <a:solidFill>
                  <a:schemeClr val="accent1">
                    <a:lumMod val="50000"/>
                  </a:schemeClr>
                </a:solidFill>
              </a:rPr>
              <a:t> </a:t>
            </a:r>
            <a:r>
              <a:rPr lang="en-GB" sz="2200" dirty="0" err="1" smtClean="0">
                <a:solidFill>
                  <a:schemeClr val="accent1">
                    <a:lumMod val="50000"/>
                  </a:schemeClr>
                </a:solidFill>
              </a:rPr>
              <a:t>Antwort</a:t>
            </a:r>
            <a:r>
              <a:rPr lang="en-GB" sz="2200" dirty="0" smtClean="0">
                <a:solidFill>
                  <a:schemeClr val="accent1">
                    <a:lumMod val="50000"/>
                  </a:schemeClr>
                </a:solidFill>
              </a:rPr>
              <a:t>:</a:t>
            </a:r>
            <a:endParaRPr lang="en-GB" sz="2200" dirty="0">
              <a:solidFill>
                <a:schemeClr val="accent1">
                  <a:lumMod val="50000"/>
                </a:schemeClr>
              </a:solidFill>
            </a:endParaRPr>
          </a:p>
        </p:txBody>
      </p:sp>
      <p:pic>
        <p:nvPicPr>
          <p:cNvPr id="9" name="Picture 8"/>
          <p:cNvPicPr>
            <a:picLocks noChangeAspect="1"/>
          </p:cNvPicPr>
          <p:nvPr/>
        </p:nvPicPr>
        <p:blipFill>
          <a:blip r:embed="rId4"/>
          <a:stretch>
            <a:fillRect/>
          </a:stretch>
        </p:blipFill>
        <p:spPr>
          <a:xfrm>
            <a:off x="332272" y="1734363"/>
            <a:ext cx="11477438" cy="4545196"/>
          </a:xfrm>
          <a:prstGeom prst="rect">
            <a:avLst/>
          </a:prstGeom>
        </p:spPr>
      </p:pic>
      <p:sp>
        <p:nvSpPr>
          <p:cNvPr id="10" name="TextBox 9"/>
          <p:cNvSpPr txBox="1"/>
          <p:nvPr/>
        </p:nvSpPr>
        <p:spPr>
          <a:xfrm>
            <a:off x="6352992" y="2009826"/>
            <a:ext cx="5309456" cy="3847207"/>
          </a:xfrm>
          <a:prstGeom prst="rect">
            <a:avLst/>
          </a:prstGeom>
          <a:noFill/>
        </p:spPr>
        <p:txBody>
          <a:bodyPr wrap="square" rtlCol="0">
            <a:spAutoFit/>
          </a:bodyPr>
          <a:lstStyle/>
          <a:p>
            <a:r>
              <a:rPr lang="de-DE" sz="3200" u="sng" dirty="0" smtClean="0">
                <a:solidFill>
                  <a:schemeClr val="accent1">
                    <a:lumMod val="50000"/>
                  </a:schemeClr>
                </a:solidFill>
                <a:latin typeface="Freestyle Script" panose="030804020302050B0404" pitchFamily="66" charset="0"/>
              </a:rPr>
              <a:t>My dream week</a:t>
            </a:r>
            <a:r>
              <a:rPr lang="de-DE" sz="3200" dirty="0" smtClean="0">
                <a:solidFill>
                  <a:schemeClr val="accent1">
                    <a:lumMod val="50000"/>
                  </a:schemeClr>
                </a:solidFill>
                <a:latin typeface="Freestyle Script" panose="030804020302050B0404" pitchFamily="66" charset="0"/>
              </a:rPr>
              <a:t>		 </a:t>
            </a:r>
            <a:r>
              <a:rPr lang="de-DE" sz="3200" u="sng" dirty="0" smtClean="0">
                <a:solidFill>
                  <a:schemeClr val="accent1">
                    <a:lumMod val="50000"/>
                  </a:schemeClr>
                </a:solidFill>
                <a:latin typeface="Freestyle Script" panose="030804020302050B0404" pitchFamily="66" charset="0"/>
              </a:rPr>
              <a:t>21</a:t>
            </a:r>
            <a:r>
              <a:rPr lang="de-DE" sz="3200" u="sng" baseline="30000" dirty="0" smtClean="0">
                <a:solidFill>
                  <a:schemeClr val="accent1">
                    <a:lumMod val="50000"/>
                  </a:schemeClr>
                </a:solidFill>
                <a:latin typeface="Freestyle Script" panose="030804020302050B0404" pitchFamily="66" charset="0"/>
              </a:rPr>
              <a:t>st</a:t>
            </a:r>
            <a:r>
              <a:rPr lang="de-DE" sz="3200" u="sng" dirty="0" smtClean="0">
                <a:solidFill>
                  <a:schemeClr val="accent1">
                    <a:lumMod val="50000"/>
                  </a:schemeClr>
                </a:solidFill>
                <a:latin typeface="Freestyle Script" panose="030804020302050B0404" pitchFamily="66" charset="0"/>
              </a:rPr>
              <a:t> November 2019</a:t>
            </a:r>
          </a:p>
          <a:p>
            <a:endParaRPr lang="de-DE" sz="1600" u="sng" dirty="0" smtClean="0">
              <a:solidFill>
                <a:schemeClr val="accent1">
                  <a:lumMod val="50000"/>
                </a:schemeClr>
              </a:solidFill>
              <a:latin typeface="Freestyle Script" panose="030804020302050B0404" pitchFamily="66" charset="0"/>
            </a:endParaRPr>
          </a:p>
          <a:p>
            <a:r>
              <a:rPr lang="de-DE" sz="2800" dirty="0" smtClean="0">
                <a:solidFill>
                  <a:schemeClr val="accent1">
                    <a:lumMod val="50000"/>
                  </a:schemeClr>
                </a:solidFill>
                <a:latin typeface="Freestyle Script" panose="030804020302050B0404" pitchFamily="66" charset="0"/>
              </a:rPr>
              <a:t>I stay at home every day and don‘t go to school. Wolfgang has class and learns English but I sit </a:t>
            </a:r>
          </a:p>
          <a:p>
            <a:r>
              <a:rPr lang="de-DE" sz="2800" dirty="0" smtClean="0">
                <a:solidFill>
                  <a:schemeClr val="accent1">
                    <a:lumMod val="50000"/>
                  </a:schemeClr>
                </a:solidFill>
                <a:latin typeface="Freestyle Script" panose="030804020302050B0404" pitchFamily="66" charset="0"/>
              </a:rPr>
              <a:t>in the garden and chat with friends. </a:t>
            </a:r>
          </a:p>
          <a:p>
            <a:r>
              <a:rPr lang="de-DE" sz="2800" dirty="0" smtClean="0">
                <a:solidFill>
                  <a:schemeClr val="accent1">
                    <a:lumMod val="50000"/>
                  </a:schemeClr>
                </a:solidFill>
                <a:latin typeface="Freestyle Script" panose="030804020302050B0404" pitchFamily="66" charset="0"/>
              </a:rPr>
              <a:t>The sun shines every day and I drink lemonade</a:t>
            </a:r>
          </a:p>
          <a:p>
            <a:r>
              <a:rPr lang="de-DE" sz="2800" dirty="0" smtClean="0">
                <a:solidFill>
                  <a:schemeClr val="accent1">
                    <a:lumMod val="50000"/>
                  </a:schemeClr>
                </a:solidFill>
                <a:latin typeface="Freestyle Script" panose="030804020302050B0404" pitchFamily="66" charset="0"/>
              </a:rPr>
              <a:t>and buy sweets in the supermarket. </a:t>
            </a:r>
          </a:p>
          <a:p>
            <a:r>
              <a:rPr lang="en-GB" sz="2800" dirty="0" smtClean="0">
                <a:solidFill>
                  <a:schemeClr val="accent1">
                    <a:lumMod val="50000"/>
                  </a:schemeClr>
                </a:solidFill>
                <a:latin typeface="Freestyle Script" panose="030804020302050B0404" pitchFamily="66" charset="0"/>
              </a:rPr>
              <a:t>I sometimes visit Nina, my best friend.</a:t>
            </a:r>
          </a:p>
          <a:p>
            <a:r>
              <a:rPr lang="en-GB" sz="2800" dirty="0" smtClean="0">
                <a:solidFill>
                  <a:schemeClr val="accent1">
                    <a:lumMod val="50000"/>
                  </a:schemeClr>
                </a:solidFill>
                <a:latin typeface="Freestyle Script" panose="030804020302050B0404" pitchFamily="66" charset="0"/>
              </a:rPr>
              <a:t>I go shopping or swimming with Nina.. </a:t>
            </a:r>
            <a:endParaRPr lang="de-DE" sz="2800" dirty="0" smtClean="0">
              <a:solidFill>
                <a:schemeClr val="accent1">
                  <a:lumMod val="50000"/>
                </a:schemeClr>
              </a:solidFill>
              <a:latin typeface="Freestyle Script" panose="030804020302050B0404" pitchFamily="66" charset="0"/>
            </a:endParaRPr>
          </a:p>
        </p:txBody>
      </p:sp>
      <p:pic>
        <p:nvPicPr>
          <p:cNvPr id="13" name="Picture 12">
            <a:extLst>
              <a:ext uri="{FF2B5EF4-FFF2-40B4-BE49-F238E27FC236}">
                <a16:creationId xmlns:a16="http://schemas.microsoft.com/office/drawing/2014/main" id="{5B4FC01B-7F33-4B79-905C-20616322A3F1}"/>
              </a:ext>
            </a:extLst>
          </p:cNvPr>
          <p:cNvPicPr>
            <a:picLocks noChangeAspect="1"/>
          </p:cNvPicPr>
          <p:nvPr/>
        </p:nvPicPr>
        <p:blipFill>
          <a:blip r:embed="rId5"/>
          <a:stretch>
            <a:fillRect/>
          </a:stretch>
        </p:blipFill>
        <p:spPr>
          <a:xfrm>
            <a:off x="10566967" y="4595584"/>
            <a:ext cx="1522338" cy="1551338"/>
          </a:xfrm>
          <a:prstGeom prst="rect">
            <a:avLst/>
          </a:prstGeom>
        </p:spPr>
      </p:pic>
      <p:sp>
        <p:nvSpPr>
          <p:cNvPr id="12" name="TextBox 11"/>
          <p:cNvSpPr txBox="1"/>
          <p:nvPr/>
        </p:nvSpPr>
        <p:spPr>
          <a:xfrm>
            <a:off x="507735" y="2009826"/>
            <a:ext cx="5309456" cy="3847207"/>
          </a:xfrm>
          <a:prstGeom prst="rect">
            <a:avLst/>
          </a:prstGeom>
          <a:solidFill>
            <a:schemeClr val="bg1"/>
          </a:solidFill>
        </p:spPr>
        <p:txBody>
          <a:bodyPr wrap="square" rtlCol="0">
            <a:spAutoFit/>
          </a:bodyPr>
          <a:lstStyle/>
          <a:p>
            <a:r>
              <a:rPr lang="de-DE" sz="3200" u="sng" dirty="0" smtClean="0">
                <a:solidFill>
                  <a:schemeClr val="accent1">
                    <a:lumMod val="50000"/>
                  </a:schemeClr>
                </a:solidFill>
                <a:latin typeface="Freestyle Script" panose="030804020302050B0404" pitchFamily="66" charset="0"/>
              </a:rPr>
              <a:t>Meine Traumwoche</a:t>
            </a:r>
            <a:r>
              <a:rPr lang="de-DE" sz="3200" dirty="0" smtClean="0">
                <a:solidFill>
                  <a:schemeClr val="accent1">
                    <a:lumMod val="50000"/>
                  </a:schemeClr>
                </a:solidFill>
                <a:latin typeface="Freestyle Script" panose="030804020302050B0404" pitchFamily="66" charset="0"/>
              </a:rPr>
              <a:t>	  </a:t>
            </a:r>
            <a:r>
              <a:rPr lang="de-DE" sz="3200" u="sng" dirty="0" smtClean="0">
                <a:solidFill>
                  <a:schemeClr val="accent1">
                    <a:lumMod val="50000"/>
                  </a:schemeClr>
                </a:solidFill>
                <a:latin typeface="Freestyle Script" panose="030804020302050B0404" pitchFamily="66" charset="0"/>
              </a:rPr>
              <a:t>21. November 2019</a:t>
            </a:r>
          </a:p>
          <a:p>
            <a:endParaRPr lang="de-DE" sz="1600" u="sng" dirty="0" smtClean="0">
              <a:solidFill>
                <a:schemeClr val="accent1">
                  <a:lumMod val="50000"/>
                </a:schemeClr>
              </a:solidFill>
              <a:latin typeface="Freestyle Script" panose="030804020302050B0404" pitchFamily="66" charset="0"/>
            </a:endParaRPr>
          </a:p>
          <a:p>
            <a:r>
              <a:rPr lang="de-DE" sz="2800" dirty="0" smtClean="0">
                <a:solidFill>
                  <a:schemeClr val="accent1">
                    <a:lumMod val="50000"/>
                  </a:schemeClr>
                </a:solidFill>
                <a:latin typeface="Freestyle Script" panose="030804020302050B0404" pitchFamily="66" charset="0"/>
              </a:rPr>
              <a:t>Ich bleibe jeden Tag zu Hause und gehe nicht in die Schule. Wolfgang hat Unterricht und lernt Englisch aber ich sitze im Garten und rede mit Freunden. Die Sonne scheint jeden Tag und ich trinke Limonade und kaufe im Supermarkt Bonbons. </a:t>
            </a:r>
            <a:r>
              <a:rPr lang="en-GB" sz="2800" dirty="0" err="1" smtClean="0">
                <a:solidFill>
                  <a:schemeClr val="accent1">
                    <a:lumMod val="50000"/>
                  </a:schemeClr>
                </a:solidFill>
                <a:latin typeface="Freestyle Script" panose="030804020302050B0404" pitchFamily="66" charset="0"/>
              </a:rPr>
              <a:t>Ich</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besuche</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manchmal</a:t>
            </a:r>
            <a:r>
              <a:rPr lang="en-GB" sz="2800" dirty="0" smtClean="0">
                <a:solidFill>
                  <a:schemeClr val="accent1">
                    <a:lumMod val="50000"/>
                  </a:schemeClr>
                </a:solidFill>
                <a:latin typeface="Freestyle Script" panose="030804020302050B0404" pitchFamily="66" charset="0"/>
              </a:rPr>
              <a:t> Nina, </a:t>
            </a:r>
            <a:r>
              <a:rPr lang="en-GB" sz="2800" dirty="0" err="1" smtClean="0">
                <a:solidFill>
                  <a:schemeClr val="accent1">
                    <a:lumMod val="50000"/>
                  </a:schemeClr>
                </a:solidFill>
                <a:latin typeface="Freestyle Script" panose="030804020302050B0404" pitchFamily="66" charset="0"/>
              </a:rPr>
              <a:t>meine</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beste</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Freundin</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Ich</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gehe</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mit</a:t>
            </a:r>
            <a:r>
              <a:rPr lang="en-GB" sz="2800" dirty="0" smtClean="0">
                <a:solidFill>
                  <a:schemeClr val="accent1">
                    <a:lumMod val="50000"/>
                  </a:schemeClr>
                </a:solidFill>
                <a:latin typeface="Freestyle Script" panose="030804020302050B0404" pitchFamily="66" charset="0"/>
              </a:rPr>
              <a:t> Nina </a:t>
            </a:r>
            <a:r>
              <a:rPr lang="en-GB" sz="2800" dirty="0" err="1" smtClean="0">
                <a:solidFill>
                  <a:schemeClr val="accent1">
                    <a:lumMod val="50000"/>
                  </a:schemeClr>
                </a:solidFill>
                <a:latin typeface="Freestyle Script" panose="030804020302050B0404" pitchFamily="66" charset="0"/>
              </a:rPr>
              <a:t>einkaufen</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oder</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schwimmen</a:t>
            </a:r>
            <a:r>
              <a:rPr lang="en-GB" sz="2800" dirty="0" smtClean="0">
                <a:solidFill>
                  <a:schemeClr val="accent1">
                    <a:lumMod val="50000"/>
                  </a:schemeClr>
                </a:solidFill>
                <a:latin typeface="Freestyle Script" panose="030804020302050B0404" pitchFamily="66" charset="0"/>
              </a:rPr>
              <a:t>.</a:t>
            </a:r>
            <a:endParaRPr lang="de-DE" sz="2800" dirty="0" smtClean="0">
              <a:solidFill>
                <a:schemeClr val="accent1">
                  <a:lumMod val="50000"/>
                </a:schemeClr>
              </a:solidFill>
              <a:latin typeface="Freestyle Script" panose="030804020302050B0404" pitchFamily="66" charset="0"/>
            </a:endParaRPr>
          </a:p>
        </p:txBody>
      </p:sp>
      <p:sp>
        <p:nvSpPr>
          <p:cNvPr id="2" name="TextBox 1"/>
          <p:cNvSpPr txBox="1"/>
          <p:nvPr/>
        </p:nvSpPr>
        <p:spPr>
          <a:xfrm>
            <a:off x="6352992" y="2800350"/>
            <a:ext cx="4681505" cy="422910"/>
          </a:xfrm>
          <a:prstGeom prst="rect">
            <a:avLst/>
          </a:prstGeom>
          <a:solidFill>
            <a:schemeClr val="bg1"/>
          </a:solidFill>
        </p:spPr>
        <p:txBody>
          <a:bodyPr wrap="square" rtlCol="0">
            <a:spAutoFit/>
          </a:bodyPr>
          <a:lstStyle/>
          <a:p>
            <a:endParaRPr lang="en-GB" dirty="0"/>
          </a:p>
        </p:txBody>
      </p:sp>
      <p:sp>
        <p:nvSpPr>
          <p:cNvPr id="14" name="TextBox 13"/>
          <p:cNvSpPr txBox="1"/>
          <p:nvPr/>
        </p:nvSpPr>
        <p:spPr>
          <a:xfrm>
            <a:off x="6290415" y="3221200"/>
            <a:ext cx="4681505" cy="923330"/>
          </a:xfrm>
          <a:prstGeom prst="rect">
            <a:avLst/>
          </a:prstGeom>
          <a:solidFill>
            <a:schemeClr val="bg1"/>
          </a:solidFill>
        </p:spPr>
        <p:txBody>
          <a:bodyPr wrap="square" rtlCol="0">
            <a:spAutoFit/>
          </a:bodyPr>
          <a:lstStyle/>
          <a:p>
            <a:endParaRPr lang="en-GB" dirty="0" smtClean="0"/>
          </a:p>
          <a:p>
            <a:endParaRPr lang="en-GB" dirty="0"/>
          </a:p>
          <a:p>
            <a:endParaRPr lang="en-GB" dirty="0"/>
          </a:p>
        </p:txBody>
      </p:sp>
      <p:sp>
        <p:nvSpPr>
          <p:cNvPr id="7" name="TextBox 6"/>
          <p:cNvSpPr txBox="1"/>
          <p:nvPr/>
        </p:nvSpPr>
        <p:spPr>
          <a:xfrm>
            <a:off x="6352992" y="4054348"/>
            <a:ext cx="4479131" cy="860552"/>
          </a:xfrm>
          <a:prstGeom prst="rect">
            <a:avLst/>
          </a:prstGeom>
          <a:solidFill>
            <a:schemeClr val="bg1"/>
          </a:solidFill>
        </p:spPr>
        <p:txBody>
          <a:bodyPr wrap="square" rtlCol="0">
            <a:spAutoFit/>
          </a:bodyPr>
          <a:lstStyle/>
          <a:p>
            <a:endParaRPr lang="en-GB"/>
          </a:p>
        </p:txBody>
      </p:sp>
      <p:sp>
        <p:nvSpPr>
          <p:cNvPr id="8" name="TextBox 7"/>
          <p:cNvSpPr txBox="1"/>
          <p:nvPr/>
        </p:nvSpPr>
        <p:spPr>
          <a:xfrm>
            <a:off x="6352992" y="4914900"/>
            <a:ext cx="3659688" cy="456353"/>
          </a:xfrm>
          <a:prstGeom prst="rect">
            <a:avLst/>
          </a:prstGeom>
          <a:solidFill>
            <a:schemeClr val="bg1"/>
          </a:solidFill>
        </p:spPr>
        <p:txBody>
          <a:bodyPr wrap="square" rtlCol="0">
            <a:spAutoFit/>
          </a:bodyPr>
          <a:lstStyle/>
          <a:p>
            <a:endParaRPr lang="en-GB" dirty="0"/>
          </a:p>
        </p:txBody>
      </p:sp>
      <p:sp>
        <p:nvSpPr>
          <p:cNvPr id="18" name="TextBox 17"/>
          <p:cNvSpPr txBox="1"/>
          <p:nvPr/>
        </p:nvSpPr>
        <p:spPr>
          <a:xfrm>
            <a:off x="6371478" y="5400852"/>
            <a:ext cx="3659688" cy="456353"/>
          </a:xfrm>
          <a:prstGeom prst="rect">
            <a:avLst/>
          </a:prstGeom>
          <a:solidFill>
            <a:schemeClr val="bg1"/>
          </a:solidFill>
        </p:spPr>
        <p:txBody>
          <a:bodyPr wrap="square" rtlCol="0">
            <a:spAutoFit/>
          </a:bodyPr>
          <a:lstStyle/>
          <a:p>
            <a:endParaRPr lang="en-GB" dirty="0"/>
          </a:p>
        </p:txBody>
      </p:sp>
      <p:sp>
        <p:nvSpPr>
          <p:cNvPr id="19" name="TextBox 18"/>
          <p:cNvSpPr txBox="1"/>
          <p:nvPr/>
        </p:nvSpPr>
        <p:spPr>
          <a:xfrm>
            <a:off x="6371478" y="2126826"/>
            <a:ext cx="5138532" cy="422910"/>
          </a:xfrm>
          <a:prstGeom prst="rect">
            <a:avLst/>
          </a:prstGeom>
          <a:solidFill>
            <a:schemeClr val="bg1"/>
          </a:solidFill>
        </p:spPr>
        <p:txBody>
          <a:bodyPr wrap="square" rtlCol="0">
            <a:spAutoFit/>
          </a:bodyPr>
          <a:lstStyle/>
          <a:p>
            <a:endParaRPr lang="en-GB" dirty="0"/>
          </a:p>
        </p:txBody>
      </p:sp>
      <p:sp>
        <p:nvSpPr>
          <p:cNvPr id="17" name="Cloud Callout 16"/>
          <p:cNvSpPr/>
          <p:nvPr/>
        </p:nvSpPr>
        <p:spPr>
          <a:xfrm>
            <a:off x="10832123" y="3251313"/>
            <a:ext cx="1257182" cy="967154"/>
          </a:xfrm>
          <a:prstGeom prst="cloudCallout">
            <a:avLst>
              <a:gd name="adj1" fmla="val 148"/>
              <a:gd name="adj2" fmla="val 71591"/>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9837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7" grpId="0" animBg="1"/>
      <p:bldP spid="8" grpId="0" animBg="1"/>
      <p:bldP spid="18"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01071" y="322754"/>
            <a:ext cx="5694218" cy="707849"/>
          </a:xfrm>
        </p:spPr>
        <p:txBody>
          <a:bodyPr>
            <a:normAutofit/>
          </a:bodyPr>
          <a:lstStyle/>
          <a:p>
            <a:r>
              <a:rPr lang="en-GB" sz="3600" b="1" dirty="0" err="1" smtClean="0">
                <a:solidFill>
                  <a:schemeClr val="bg1"/>
                </a:solidFill>
              </a:rPr>
              <a:t>Übersetzung</a:t>
            </a:r>
            <a:r>
              <a:rPr lang="en-GB" sz="3600" b="1" dirty="0" smtClean="0">
                <a:solidFill>
                  <a:schemeClr val="bg1"/>
                </a:solidFill>
              </a:rPr>
              <a:t> </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111667" y="247046"/>
            <a:ext cx="1845660" cy="48447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smtClean="0">
                <a:solidFill>
                  <a:prstClr val="white"/>
                </a:solidFill>
                <a:latin typeface="Century Gothic" panose="020B0502020202020204" pitchFamily="34" charset="0"/>
              </a:rPr>
              <a:t>übersetzen</a:t>
            </a:r>
            <a:endParaRPr lang="en-GB" b="1" dirty="0">
              <a:solidFill>
                <a:prstClr val="white"/>
              </a:solidFill>
              <a:latin typeface="Century Gothic" panose="020B0502020202020204" pitchFamily="34" charset="0"/>
            </a:endParaRPr>
          </a:p>
        </p:txBody>
      </p:sp>
      <p:sp>
        <p:nvSpPr>
          <p:cNvPr id="6" name="TextBox 5"/>
          <p:cNvSpPr txBox="1"/>
          <p:nvPr/>
        </p:nvSpPr>
        <p:spPr>
          <a:xfrm>
            <a:off x="332271" y="1277353"/>
            <a:ext cx="11477439" cy="430887"/>
          </a:xfrm>
          <a:prstGeom prst="rect">
            <a:avLst/>
          </a:prstGeom>
          <a:noFill/>
        </p:spPr>
        <p:txBody>
          <a:bodyPr wrap="square" rtlCol="0">
            <a:spAutoFit/>
          </a:bodyPr>
          <a:lstStyle/>
          <a:p>
            <a:r>
              <a:rPr lang="en-GB" sz="2200" dirty="0" err="1" smtClean="0">
                <a:solidFill>
                  <a:schemeClr val="accent1">
                    <a:lumMod val="50000"/>
                  </a:schemeClr>
                </a:solidFill>
              </a:rPr>
              <a:t>Eine</a:t>
            </a:r>
            <a:r>
              <a:rPr lang="en-GB" sz="2200" dirty="0" smtClean="0">
                <a:solidFill>
                  <a:schemeClr val="accent1">
                    <a:lumMod val="50000"/>
                  </a:schemeClr>
                </a:solidFill>
              </a:rPr>
              <a:t> </a:t>
            </a:r>
            <a:r>
              <a:rPr lang="en-GB" sz="2200" dirty="0" err="1" smtClean="0">
                <a:solidFill>
                  <a:schemeClr val="accent1">
                    <a:lumMod val="50000"/>
                  </a:schemeClr>
                </a:solidFill>
              </a:rPr>
              <a:t>Antwort</a:t>
            </a:r>
            <a:r>
              <a:rPr lang="en-GB" sz="2200" dirty="0">
                <a:solidFill>
                  <a:schemeClr val="accent1">
                    <a:lumMod val="50000"/>
                  </a:schemeClr>
                </a:solidFill>
              </a:rPr>
              <a:t>:</a:t>
            </a:r>
          </a:p>
        </p:txBody>
      </p:sp>
      <p:pic>
        <p:nvPicPr>
          <p:cNvPr id="9" name="Picture 8"/>
          <p:cNvPicPr>
            <a:picLocks noChangeAspect="1"/>
          </p:cNvPicPr>
          <p:nvPr/>
        </p:nvPicPr>
        <p:blipFill>
          <a:blip r:embed="rId4"/>
          <a:stretch>
            <a:fillRect/>
          </a:stretch>
        </p:blipFill>
        <p:spPr>
          <a:xfrm>
            <a:off x="332272" y="1734363"/>
            <a:ext cx="11477438" cy="4545196"/>
          </a:xfrm>
          <a:prstGeom prst="rect">
            <a:avLst/>
          </a:prstGeom>
        </p:spPr>
      </p:pic>
      <p:pic>
        <p:nvPicPr>
          <p:cNvPr id="13" name="Picture 12">
            <a:extLst>
              <a:ext uri="{FF2B5EF4-FFF2-40B4-BE49-F238E27FC236}">
                <a16:creationId xmlns:a16="http://schemas.microsoft.com/office/drawing/2014/main" id="{5B4FC01B-7F33-4B79-905C-20616322A3F1}"/>
              </a:ext>
            </a:extLst>
          </p:cNvPr>
          <p:cNvPicPr>
            <a:picLocks noChangeAspect="1"/>
          </p:cNvPicPr>
          <p:nvPr/>
        </p:nvPicPr>
        <p:blipFill>
          <a:blip r:embed="rId5"/>
          <a:stretch>
            <a:fillRect/>
          </a:stretch>
        </p:blipFill>
        <p:spPr>
          <a:xfrm>
            <a:off x="10566967" y="4595584"/>
            <a:ext cx="1522338" cy="1551338"/>
          </a:xfrm>
          <a:prstGeom prst="rect">
            <a:avLst/>
          </a:prstGeom>
        </p:spPr>
      </p:pic>
      <p:sp>
        <p:nvSpPr>
          <p:cNvPr id="15" name="TextBox 14"/>
          <p:cNvSpPr txBox="1"/>
          <p:nvPr/>
        </p:nvSpPr>
        <p:spPr>
          <a:xfrm>
            <a:off x="6283237" y="2027588"/>
            <a:ext cx="5439044" cy="3785652"/>
          </a:xfrm>
          <a:prstGeom prst="rect">
            <a:avLst/>
          </a:prstGeom>
          <a:noFill/>
        </p:spPr>
        <p:txBody>
          <a:bodyPr wrap="square" rtlCol="0">
            <a:spAutoFit/>
          </a:bodyPr>
          <a:lstStyle/>
          <a:p>
            <a:r>
              <a:rPr lang="en-GB" sz="2800" dirty="0" smtClean="0">
                <a:solidFill>
                  <a:schemeClr val="accent1">
                    <a:lumMod val="50000"/>
                  </a:schemeClr>
                </a:solidFill>
                <a:latin typeface="Freestyle Script" panose="030804020302050B0404" pitchFamily="66" charset="0"/>
              </a:rPr>
              <a:t>Wolfgang does his homework, cooks and cleans the floor. I write a book, play on the computer or draw. </a:t>
            </a:r>
          </a:p>
          <a:p>
            <a:r>
              <a:rPr lang="en-GB" sz="2800" dirty="0" smtClean="0">
                <a:solidFill>
                  <a:schemeClr val="accent1">
                    <a:lumMod val="50000"/>
                  </a:schemeClr>
                </a:solidFill>
                <a:latin typeface="Freestyle Script" panose="030804020302050B0404" pitchFamily="66" charset="0"/>
              </a:rPr>
              <a:t>I often sing a song and I listen to Mark Forster every day. Mark Forster is my favourite singer.</a:t>
            </a:r>
          </a:p>
          <a:p>
            <a:r>
              <a:rPr lang="en-GB" sz="2800" dirty="0" smtClean="0">
                <a:solidFill>
                  <a:schemeClr val="accent1">
                    <a:lumMod val="50000"/>
                  </a:schemeClr>
                </a:solidFill>
                <a:latin typeface="Freestyle Script" panose="030804020302050B0404" pitchFamily="66" charset="0"/>
              </a:rPr>
              <a:t>I love Mark Forster! </a:t>
            </a:r>
          </a:p>
          <a:p>
            <a:r>
              <a:rPr lang="en-GB" sz="2800" dirty="0" smtClean="0">
                <a:solidFill>
                  <a:schemeClr val="accent1">
                    <a:lumMod val="50000"/>
                  </a:schemeClr>
                </a:solidFill>
                <a:latin typeface="Freestyle Script" panose="030804020302050B0404" pitchFamily="66" charset="0"/>
              </a:rPr>
              <a:t>I don’t clean, but I work voluntarily in the garden. </a:t>
            </a:r>
          </a:p>
          <a:p>
            <a:r>
              <a:rPr lang="en-GB" sz="2800" dirty="0" smtClean="0">
                <a:solidFill>
                  <a:schemeClr val="accent1">
                    <a:lumMod val="50000"/>
                  </a:schemeClr>
                </a:solidFill>
                <a:latin typeface="Freestyle Script" panose="030804020302050B0404" pitchFamily="66" charset="0"/>
              </a:rPr>
              <a:t>I play football with </a:t>
            </a:r>
            <a:r>
              <a:rPr lang="en-GB" sz="2800" dirty="0" err="1" smtClean="0">
                <a:solidFill>
                  <a:schemeClr val="accent1">
                    <a:lumMod val="50000"/>
                  </a:schemeClr>
                </a:solidFill>
                <a:latin typeface="Freestyle Script" panose="030804020302050B0404" pitchFamily="66" charset="0"/>
              </a:rPr>
              <a:t>Opa</a:t>
            </a:r>
            <a:r>
              <a:rPr lang="en-GB" sz="2800" dirty="0" smtClean="0">
                <a:solidFill>
                  <a:schemeClr val="accent1">
                    <a:lumMod val="50000"/>
                  </a:schemeClr>
                </a:solidFill>
                <a:latin typeface="Freestyle Script" panose="030804020302050B0404" pitchFamily="66" charset="0"/>
              </a:rPr>
              <a:t> and show </a:t>
            </a:r>
            <a:r>
              <a:rPr lang="en-GB" sz="2800" dirty="0" err="1" smtClean="0">
                <a:solidFill>
                  <a:schemeClr val="accent1">
                    <a:lumMod val="50000"/>
                  </a:schemeClr>
                </a:solidFill>
                <a:latin typeface="Freestyle Script" panose="030804020302050B0404" pitchFamily="66" charset="0"/>
              </a:rPr>
              <a:t>Oma</a:t>
            </a:r>
            <a:r>
              <a:rPr lang="en-GB" sz="2800" dirty="0" smtClean="0">
                <a:solidFill>
                  <a:schemeClr val="accent1">
                    <a:lumMod val="50000"/>
                  </a:schemeClr>
                </a:solidFill>
                <a:latin typeface="Freestyle Script" panose="030804020302050B0404" pitchFamily="66" charset="0"/>
              </a:rPr>
              <a:t> photos.</a:t>
            </a:r>
          </a:p>
          <a:p>
            <a:endParaRPr lang="en-GB" sz="1600" dirty="0">
              <a:solidFill>
                <a:schemeClr val="accent1">
                  <a:lumMod val="50000"/>
                </a:schemeClr>
              </a:solidFill>
              <a:latin typeface="Freestyle Script" panose="030804020302050B0404" pitchFamily="66" charset="0"/>
            </a:endParaRPr>
          </a:p>
          <a:p>
            <a:r>
              <a:rPr lang="en-GB" sz="2800" dirty="0" smtClean="0">
                <a:solidFill>
                  <a:schemeClr val="accent1">
                    <a:lumMod val="50000"/>
                  </a:schemeClr>
                </a:solidFill>
                <a:latin typeface="Freestyle Script" panose="030804020302050B0404" pitchFamily="66" charset="0"/>
              </a:rPr>
              <a:t>And … yes, that’s my dream week </a:t>
            </a:r>
            <a:r>
              <a:rPr lang="en-GB" sz="2800" dirty="0" smtClean="0">
                <a:solidFill>
                  <a:schemeClr val="accent1">
                    <a:lumMod val="50000"/>
                  </a:schemeClr>
                </a:solidFill>
                <a:latin typeface="Freestyle Script" panose="030804020302050B0404" pitchFamily="66" charset="0"/>
                <a:sym typeface="Wingdings" panose="05000000000000000000" pitchFamily="2" charset="2"/>
              </a:rPr>
              <a:t> </a:t>
            </a:r>
          </a:p>
        </p:txBody>
      </p:sp>
      <p:sp>
        <p:nvSpPr>
          <p:cNvPr id="12" name="TextBox 11"/>
          <p:cNvSpPr txBox="1"/>
          <p:nvPr/>
        </p:nvSpPr>
        <p:spPr>
          <a:xfrm>
            <a:off x="458607" y="2114135"/>
            <a:ext cx="5291947" cy="3785652"/>
          </a:xfrm>
          <a:prstGeom prst="rect">
            <a:avLst/>
          </a:prstGeom>
          <a:solidFill>
            <a:schemeClr val="bg1"/>
          </a:solidFill>
        </p:spPr>
        <p:txBody>
          <a:bodyPr wrap="square" rtlCol="0">
            <a:spAutoFit/>
          </a:bodyPr>
          <a:lstStyle/>
          <a:p>
            <a:r>
              <a:rPr lang="en-GB" sz="2800" dirty="0" smtClean="0">
                <a:solidFill>
                  <a:schemeClr val="accent1">
                    <a:lumMod val="50000"/>
                  </a:schemeClr>
                </a:solidFill>
                <a:latin typeface="Freestyle Script" panose="030804020302050B0404" pitchFamily="66" charset="0"/>
              </a:rPr>
              <a:t>Wolfgang </a:t>
            </a:r>
            <a:r>
              <a:rPr lang="en-GB" sz="2800" dirty="0" err="1" smtClean="0">
                <a:solidFill>
                  <a:schemeClr val="accent1">
                    <a:lumMod val="50000"/>
                  </a:schemeClr>
                </a:solidFill>
                <a:latin typeface="Freestyle Script" panose="030804020302050B0404" pitchFamily="66" charset="0"/>
              </a:rPr>
              <a:t>macht</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Hausaufgaben</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kocht</a:t>
            </a:r>
            <a:r>
              <a:rPr lang="en-GB" sz="2800" dirty="0" smtClean="0">
                <a:solidFill>
                  <a:schemeClr val="accent1">
                    <a:lumMod val="50000"/>
                  </a:schemeClr>
                </a:solidFill>
                <a:latin typeface="Freestyle Script" panose="030804020302050B0404" pitchFamily="66" charset="0"/>
              </a:rPr>
              <a:t> und </a:t>
            </a:r>
            <a:r>
              <a:rPr lang="en-GB" sz="2800" dirty="0" err="1" smtClean="0">
                <a:solidFill>
                  <a:schemeClr val="accent1">
                    <a:lumMod val="50000"/>
                  </a:schemeClr>
                </a:solidFill>
                <a:latin typeface="Freestyle Script" panose="030804020302050B0404" pitchFamily="66" charset="0"/>
              </a:rPr>
              <a:t>putzt</a:t>
            </a:r>
            <a:r>
              <a:rPr lang="en-GB" sz="2800" dirty="0" smtClean="0">
                <a:solidFill>
                  <a:schemeClr val="accent1">
                    <a:lumMod val="50000"/>
                  </a:schemeClr>
                </a:solidFill>
                <a:latin typeface="Freestyle Script" panose="030804020302050B0404" pitchFamily="66" charset="0"/>
              </a:rPr>
              <a:t> den Boden. </a:t>
            </a:r>
            <a:r>
              <a:rPr lang="en-GB" sz="2800" dirty="0" err="1">
                <a:solidFill>
                  <a:schemeClr val="accent1">
                    <a:lumMod val="50000"/>
                  </a:schemeClr>
                </a:solidFill>
                <a:latin typeface="Freestyle Script" panose="030804020302050B0404" pitchFamily="66" charset="0"/>
              </a:rPr>
              <a:t>I</a:t>
            </a:r>
            <a:r>
              <a:rPr lang="en-GB" sz="2800" dirty="0" err="1" smtClean="0">
                <a:solidFill>
                  <a:schemeClr val="accent1">
                    <a:lumMod val="50000"/>
                  </a:schemeClr>
                </a:solidFill>
                <a:latin typeface="Freestyle Script" panose="030804020302050B0404" pitchFamily="66" charset="0"/>
              </a:rPr>
              <a:t>ch</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schreibe</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ein</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Buch</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spiele</a:t>
            </a:r>
            <a:r>
              <a:rPr lang="en-GB" sz="2800" dirty="0" smtClean="0">
                <a:solidFill>
                  <a:schemeClr val="accent1">
                    <a:lumMod val="50000"/>
                  </a:schemeClr>
                </a:solidFill>
                <a:latin typeface="Freestyle Script" panose="030804020302050B0404" pitchFamily="66" charset="0"/>
              </a:rPr>
              <a:t> am Computer </a:t>
            </a:r>
            <a:r>
              <a:rPr lang="en-GB" sz="2800" dirty="0" err="1" smtClean="0">
                <a:solidFill>
                  <a:schemeClr val="accent1">
                    <a:lumMod val="50000"/>
                  </a:schemeClr>
                </a:solidFill>
                <a:latin typeface="Freestyle Script" panose="030804020302050B0404" pitchFamily="66" charset="0"/>
              </a:rPr>
              <a:t>oder</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zeichne</a:t>
            </a:r>
            <a:r>
              <a:rPr lang="en-GB" sz="2800" dirty="0" smtClean="0">
                <a:solidFill>
                  <a:schemeClr val="accent1">
                    <a:lumMod val="50000"/>
                  </a:schemeClr>
                </a:solidFill>
                <a:latin typeface="Freestyle Script" panose="030804020302050B0404" pitchFamily="66" charset="0"/>
              </a:rPr>
              <a:t>. </a:t>
            </a:r>
            <a:r>
              <a:rPr lang="de-DE" sz="2800" dirty="0" smtClean="0">
                <a:solidFill>
                  <a:schemeClr val="accent1">
                    <a:lumMod val="50000"/>
                  </a:schemeClr>
                </a:solidFill>
                <a:latin typeface="Freestyle Script" panose="030804020302050B0404" pitchFamily="66" charset="0"/>
              </a:rPr>
              <a:t>Ich singe oft ein Lied und höre jeden Tag </a:t>
            </a:r>
            <a:r>
              <a:rPr lang="de-DE" sz="2800" dirty="0">
                <a:solidFill>
                  <a:schemeClr val="accent1">
                    <a:lumMod val="50000"/>
                  </a:schemeClr>
                </a:solidFill>
                <a:latin typeface="Freestyle Script" panose="030804020302050B0404" pitchFamily="66" charset="0"/>
              </a:rPr>
              <a:t>Mark </a:t>
            </a:r>
            <a:r>
              <a:rPr lang="de-DE" sz="2800" dirty="0" smtClean="0">
                <a:solidFill>
                  <a:schemeClr val="accent1">
                    <a:lumMod val="50000"/>
                  </a:schemeClr>
                </a:solidFill>
                <a:latin typeface="Freestyle Script" panose="030804020302050B0404" pitchFamily="66" charset="0"/>
              </a:rPr>
              <a:t>Forster. Mark Forster </a:t>
            </a:r>
            <a:r>
              <a:rPr lang="de-DE" sz="2800" dirty="0">
                <a:solidFill>
                  <a:schemeClr val="accent1">
                    <a:lumMod val="50000"/>
                  </a:schemeClr>
                </a:solidFill>
                <a:latin typeface="Freestyle Script" panose="030804020302050B0404" pitchFamily="66" charset="0"/>
              </a:rPr>
              <a:t>ist mein </a:t>
            </a:r>
            <a:r>
              <a:rPr lang="de-DE" sz="2800" dirty="0" smtClean="0">
                <a:solidFill>
                  <a:schemeClr val="accent1">
                    <a:lumMod val="50000"/>
                  </a:schemeClr>
                </a:solidFill>
                <a:latin typeface="Freestyle Script" panose="030804020302050B0404" pitchFamily="66" charset="0"/>
              </a:rPr>
              <a:t>Lieblingssänger. Ich liebe Mark Forster! </a:t>
            </a:r>
            <a:r>
              <a:rPr lang="en-GB" sz="2800" dirty="0" err="1" smtClean="0">
                <a:solidFill>
                  <a:schemeClr val="accent1">
                    <a:lumMod val="50000"/>
                  </a:schemeClr>
                </a:solidFill>
                <a:latin typeface="Freestyle Script" panose="030804020302050B0404" pitchFamily="66" charset="0"/>
              </a:rPr>
              <a:t>Ich</a:t>
            </a:r>
            <a:r>
              <a:rPr lang="en-GB" sz="2800" dirty="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putze</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nicht</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aber</a:t>
            </a:r>
            <a:r>
              <a:rPr lang="en-GB" sz="2800" dirty="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ich</a:t>
            </a:r>
            <a:r>
              <a:rPr lang="en-GB" sz="2800" dirty="0" smtClean="0">
                <a:solidFill>
                  <a:schemeClr val="accent1">
                    <a:lumMod val="50000"/>
                  </a:schemeClr>
                </a:solidFill>
                <a:latin typeface="Freestyle Script" panose="030804020302050B0404" pitchFamily="66" charset="0"/>
              </a:rPr>
              <a:t> </a:t>
            </a:r>
          </a:p>
          <a:p>
            <a:r>
              <a:rPr lang="en-GB" sz="2800" dirty="0" err="1" smtClean="0">
                <a:solidFill>
                  <a:schemeClr val="accent1">
                    <a:lumMod val="50000"/>
                  </a:schemeClr>
                </a:solidFill>
                <a:latin typeface="Freestyle Script" panose="030804020302050B0404" pitchFamily="66" charset="0"/>
              </a:rPr>
              <a:t>arbeite</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freiwillig</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im</a:t>
            </a:r>
            <a:r>
              <a:rPr lang="en-GB" sz="2800" dirty="0" smtClean="0">
                <a:solidFill>
                  <a:schemeClr val="accent1">
                    <a:lumMod val="50000"/>
                  </a:schemeClr>
                </a:solidFill>
                <a:latin typeface="Freestyle Script" panose="030804020302050B0404" pitchFamily="66" charset="0"/>
              </a:rPr>
              <a:t> Garten. </a:t>
            </a:r>
            <a:r>
              <a:rPr lang="en-GB" sz="2800" dirty="0" err="1" smtClean="0">
                <a:solidFill>
                  <a:schemeClr val="accent1">
                    <a:lumMod val="50000"/>
                  </a:schemeClr>
                </a:solidFill>
                <a:latin typeface="Freestyle Script" panose="030804020302050B0404" pitchFamily="66" charset="0"/>
              </a:rPr>
              <a:t>Ich</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spiele</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mit</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Opa</a:t>
            </a:r>
            <a:r>
              <a:rPr lang="en-GB" sz="2800" dirty="0" smtClean="0">
                <a:solidFill>
                  <a:schemeClr val="accent1">
                    <a:lumMod val="50000"/>
                  </a:schemeClr>
                </a:solidFill>
                <a:latin typeface="Freestyle Script" panose="030804020302050B0404" pitchFamily="66" charset="0"/>
              </a:rPr>
              <a:t> </a:t>
            </a:r>
          </a:p>
          <a:p>
            <a:r>
              <a:rPr lang="en-GB" sz="2800" dirty="0" err="1" smtClean="0">
                <a:solidFill>
                  <a:schemeClr val="accent1">
                    <a:lumMod val="50000"/>
                  </a:schemeClr>
                </a:solidFill>
                <a:latin typeface="Freestyle Script" panose="030804020302050B0404" pitchFamily="66" charset="0"/>
              </a:rPr>
              <a:t>Fußball</a:t>
            </a:r>
            <a:r>
              <a:rPr lang="en-GB" sz="2800" dirty="0" smtClean="0">
                <a:solidFill>
                  <a:schemeClr val="accent1">
                    <a:lumMod val="50000"/>
                  </a:schemeClr>
                </a:solidFill>
                <a:latin typeface="Freestyle Script" panose="030804020302050B0404" pitchFamily="66" charset="0"/>
              </a:rPr>
              <a:t> und </a:t>
            </a:r>
            <a:r>
              <a:rPr lang="en-GB" sz="2800" dirty="0" err="1" smtClean="0">
                <a:solidFill>
                  <a:schemeClr val="accent1">
                    <a:lumMod val="50000"/>
                  </a:schemeClr>
                </a:solidFill>
                <a:latin typeface="Freestyle Script" panose="030804020302050B0404" pitchFamily="66" charset="0"/>
              </a:rPr>
              <a:t>zeige</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Oma</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Fotos</a:t>
            </a:r>
            <a:r>
              <a:rPr lang="en-GB" sz="2800" dirty="0" smtClean="0">
                <a:solidFill>
                  <a:schemeClr val="accent1">
                    <a:lumMod val="50000"/>
                  </a:schemeClr>
                </a:solidFill>
                <a:latin typeface="Freestyle Script" panose="030804020302050B0404" pitchFamily="66" charset="0"/>
              </a:rPr>
              <a:t>.</a:t>
            </a:r>
          </a:p>
          <a:p>
            <a:r>
              <a:rPr lang="en-GB" sz="1600" dirty="0" smtClean="0">
                <a:solidFill>
                  <a:schemeClr val="accent1">
                    <a:lumMod val="50000"/>
                  </a:schemeClr>
                </a:solidFill>
                <a:latin typeface="Freestyle Script" panose="030804020302050B0404" pitchFamily="66" charset="0"/>
              </a:rPr>
              <a:t> </a:t>
            </a:r>
            <a:endParaRPr lang="en-GB" sz="2800" dirty="0" smtClean="0">
              <a:solidFill>
                <a:schemeClr val="accent1">
                  <a:lumMod val="50000"/>
                </a:schemeClr>
              </a:solidFill>
              <a:latin typeface="Freestyle Script" panose="030804020302050B0404" pitchFamily="66" charset="0"/>
            </a:endParaRPr>
          </a:p>
          <a:p>
            <a:r>
              <a:rPr lang="en-GB" sz="2800" dirty="0" smtClean="0">
                <a:solidFill>
                  <a:schemeClr val="accent1">
                    <a:lumMod val="50000"/>
                  </a:schemeClr>
                </a:solidFill>
                <a:latin typeface="Freestyle Script" panose="030804020302050B0404" pitchFamily="66" charset="0"/>
              </a:rPr>
              <a:t>Und … </a:t>
            </a:r>
            <a:r>
              <a:rPr lang="en-GB" sz="2800" dirty="0" err="1" smtClean="0">
                <a:solidFill>
                  <a:schemeClr val="accent1">
                    <a:lumMod val="50000"/>
                  </a:schemeClr>
                </a:solidFill>
                <a:latin typeface="Freestyle Script" panose="030804020302050B0404" pitchFamily="66" charset="0"/>
              </a:rPr>
              <a:t>ja</a:t>
            </a:r>
            <a:r>
              <a:rPr lang="en-GB" sz="2800" dirty="0" smtClean="0">
                <a:solidFill>
                  <a:schemeClr val="accent1">
                    <a:lumMod val="50000"/>
                  </a:schemeClr>
                </a:solidFill>
                <a:latin typeface="Freestyle Script" panose="030804020302050B0404" pitchFamily="66" charset="0"/>
              </a:rPr>
              <a:t>, das </a:t>
            </a:r>
            <a:r>
              <a:rPr lang="en-GB" sz="2800" dirty="0" err="1" smtClean="0">
                <a:solidFill>
                  <a:schemeClr val="accent1">
                    <a:lumMod val="50000"/>
                  </a:schemeClr>
                </a:solidFill>
                <a:latin typeface="Freestyle Script" panose="030804020302050B0404" pitchFamily="66" charset="0"/>
              </a:rPr>
              <a:t>ist</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meine</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Traumwoche</a:t>
            </a:r>
            <a:r>
              <a:rPr lang="en-GB" sz="2800" dirty="0" smtClean="0">
                <a:solidFill>
                  <a:schemeClr val="accent1">
                    <a:lumMod val="50000"/>
                  </a:schemeClr>
                </a:solidFill>
                <a:latin typeface="Freestyle Script" panose="030804020302050B0404" pitchFamily="66" charset="0"/>
              </a:rPr>
              <a:t> </a:t>
            </a:r>
            <a:r>
              <a:rPr lang="en-GB" sz="2800" dirty="0" smtClean="0">
                <a:solidFill>
                  <a:schemeClr val="accent1">
                    <a:lumMod val="50000"/>
                  </a:schemeClr>
                </a:solidFill>
                <a:latin typeface="Freestyle Script" panose="030804020302050B0404" pitchFamily="66" charset="0"/>
                <a:sym typeface="Wingdings" panose="05000000000000000000" pitchFamily="2" charset="2"/>
              </a:rPr>
              <a:t> </a:t>
            </a:r>
          </a:p>
        </p:txBody>
      </p:sp>
      <p:sp>
        <p:nvSpPr>
          <p:cNvPr id="2" name="TextBox 1"/>
          <p:cNvSpPr txBox="1"/>
          <p:nvPr/>
        </p:nvSpPr>
        <p:spPr>
          <a:xfrm>
            <a:off x="6257742" y="2018267"/>
            <a:ext cx="5306783" cy="498442"/>
          </a:xfrm>
          <a:prstGeom prst="rect">
            <a:avLst/>
          </a:prstGeom>
          <a:solidFill>
            <a:schemeClr val="bg1"/>
          </a:solidFill>
        </p:spPr>
        <p:txBody>
          <a:bodyPr wrap="square" rtlCol="0">
            <a:spAutoFit/>
          </a:bodyPr>
          <a:lstStyle/>
          <a:p>
            <a:endParaRPr lang="en-GB" dirty="0"/>
          </a:p>
        </p:txBody>
      </p:sp>
      <p:sp>
        <p:nvSpPr>
          <p:cNvPr id="7" name="TextBox 6"/>
          <p:cNvSpPr txBox="1"/>
          <p:nvPr/>
        </p:nvSpPr>
        <p:spPr>
          <a:xfrm>
            <a:off x="6283236" y="2548485"/>
            <a:ext cx="4426673" cy="365760"/>
          </a:xfrm>
          <a:prstGeom prst="rect">
            <a:avLst/>
          </a:prstGeom>
          <a:solidFill>
            <a:schemeClr val="bg1"/>
          </a:solidFill>
        </p:spPr>
        <p:txBody>
          <a:bodyPr wrap="square" rtlCol="0">
            <a:spAutoFit/>
          </a:bodyPr>
          <a:lstStyle/>
          <a:p>
            <a:endParaRPr lang="en-GB" dirty="0"/>
          </a:p>
        </p:txBody>
      </p:sp>
      <p:sp>
        <p:nvSpPr>
          <p:cNvPr id="18" name="Rectangle 17"/>
          <p:cNvSpPr/>
          <p:nvPr/>
        </p:nvSpPr>
        <p:spPr>
          <a:xfrm>
            <a:off x="6345606" y="2954179"/>
            <a:ext cx="5154383" cy="9029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6283238" y="3792852"/>
            <a:ext cx="4340424" cy="498442"/>
          </a:xfrm>
          <a:prstGeom prst="rect">
            <a:avLst/>
          </a:prstGeom>
          <a:solidFill>
            <a:schemeClr val="bg1"/>
          </a:solidFill>
        </p:spPr>
        <p:txBody>
          <a:bodyPr wrap="square" rtlCol="0">
            <a:spAutoFit/>
          </a:bodyPr>
          <a:lstStyle/>
          <a:p>
            <a:endParaRPr lang="en-GB" dirty="0"/>
          </a:p>
        </p:txBody>
      </p:sp>
      <p:sp>
        <p:nvSpPr>
          <p:cNvPr id="20" name="TextBox 19"/>
          <p:cNvSpPr txBox="1"/>
          <p:nvPr/>
        </p:nvSpPr>
        <p:spPr>
          <a:xfrm>
            <a:off x="6283236" y="4103294"/>
            <a:ext cx="4838154" cy="498442"/>
          </a:xfrm>
          <a:prstGeom prst="rect">
            <a:avLst/>
          </a:prstGeom>
          <a:solidFill>
            <a:schemeClr val="bg1"/>
          </a:solidFill>
        </p:spPr>
        <p:txBody>
          <a:bodyPr wrap="square" rtlCol="0">
            <a:spAutoFit/>
          </a:bodyPr>
          <a:lstStyle/>
          <a:p>
            <a:endParaRPr lang="en-GB" dirty="0"/>
          </a:p>
        </p:txBody>
      </p:sp>
      <p:sp>
        <p:nvSpPr>
          <p:cNvPr id="21" name="TextBox 20"/>
          <p:cNvSpPr txBox="1"/>
          <p:nvPr/>
        </p:nvSpPr>
        <p:spPr>
          <a:xfrm>
            <a:off x="6345606" y="4593265"/>
            <a:ext cx="4383549" cy="498442"/>
          </a:xfrm>
          <a:prstGeom prst="rect">
            <a:avLst/>
          </a:prstGeom>
          <a:solidFill>
            <a:schemeClr val="bg1"/>
          </a:solidFill>
        </p:spPr>
        <p:txBody>
          <a:bodyPr wrap="square" rtlCol="0">
            <a:spAutoFit/>
          </a:bodyPr>
          <a:lstStyle/>
          <a:p>
            <a:endParaRPr lang="en-GB" dirty="0"/>
          </a:p>
        </p:txBody>
      </p:sp>
      <p:sp>
        <p:nvSpPr>
          <p:cNvPr id="22" name="TextBox 21"/>
          <p:cNvSpPr txBox="1"/>
          <p:nvPr/>
        </p:nvSpPr>
        <p:spPr>
          <a:xfrm>
            <a:off x="6283238" y="5324119"/>
            <a:ext cx="4340424" cy="498442"/>
          </a:xfrm>
          <a:prstGeom prst="rect">
            <a:avLst/>
          </a:prstGeom>
          <a:solidFill>
            <a:schemeClr val="bg1"/>
          </a:solidFill>
        </p:spPr>
        <p:txBody>
          <a:bodyPr wrap="square" rtlCol="0">
            <a:spAutoFit/>
          </a:bodyPr>
          <a:lstStyle/>
          <a:p>
            <a:endParaRPr lang="en-GB" dirty="0"/>
          </a:p>
        </p:txBody>
      </p:sp>
      <p:sp>
        <p:nvSpPr>
          <p:cNvPr id="23" name="Cloud Callout 22"/>
          <p:cNvSpPr/>
          <p:nvPr/>
        </p:nvSpPr>
        <p:spPr>
          <a:xfrm>
            <a:off x="10832123" y="3251313"/>
            <a:ext cx="1257182" cy="967154"/>
          </a:xfrm>
          <a:prstGeom prst="cloudCallout">
            <a:avLst>
              <a:gd name="adj1" fmla="val 148"/>
              <a:gd name="adj2" fmla="val 71591"/>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934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8" grpId="0" animBg="1"/>
      <p:bldP spid="19" grpId="0" animBg="1"/>
      <p:bldP spid="20" grpId="0" animBg="1"/>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 y="294041"/>
            <a:ext cx="5957047" cy="707849"/>
          </a:xfrm>
        </p:spPr>
        <p:txBody>
          <a:bodyPr>
            <a:normAutofit fontScale="90000"/>
          </a:bodyPr>
          <a:lstStyle/>
          <a:p>
            <a:r>
              <a:rPr lang="en-GB" sz="3600" b="1" dirty="0" smtClean="0">
                <a:solidFill>
                  <a:schemeClr val="bg1"/>
                </a:solidFill>
              </a:rPr>
              <a:t>Order of words in a sentence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54235" y="247046"/>
            <a:ext cx="1603093" cy="38650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smtClean="0">
                <a:solidFill>
                  <a:prstClr val="white"/>
                </a:solidFill>
                <a:latin typeface="Century Gothic" panose="020B0502020202020204" pitchFamily="34" charset="0"/>
              </a:rPr>
              <a:t>Grammatik</a:t>
            </a:r>
            <a:endParaRPr lang="en-GB" b="1" dirty="0">
              <a:solidFill>
                <a:prstClr val="white"/>
              </a:solidFill>
              <a:latin typeface="Century Gothic" panose="020B0502020202020204" pitchFamily="34" charset="0"/>
            </a:endParaRPr>
          </a:p>
        </p:txBody>
      </p:sp>
      <p:sp>
        <p:nvSpPr>
          <p:cNvPr id="2" name="TextBox 1"/>
          <p:cNvSpPr txBox="1"/>
          <p:nvPr/>
        </p:nvSpPr>
        <p:spPr>
          <a:xfrm>
            <a:off x="215154" y="1299487"/>
            <a:ext cx="11742174" cy="430887"/>
          </a:xfrm>
          <a:prstGeom prst="rect">
            <a:avLst/>
          </a:prstGeom>
          <a:noFill/>
        </p:spPr>
        <p:txBody>
          <a:bodyPr wrap="square" rtlCol="0">
            <a:spAutoFit/>
          </a:bodyPr>
          <a:lstStyle/>
          <a:p>
            <a:r>
              <a:rPr lang="en-GB" sz="2200" dirty="0" smtClean="0">
                <a:solidFill>
                  <a:schemeClr val="accent1">
                    <a:lumMod val="50000"/>
                  </a:schemeClr>
                </a:solidFill>
              </a:rPr>
              <a:t>A simple German sentence contains a </a:t>
            </a:r>
            <a:r>
              <a:rPr lang="en-GB" sz="2200" b="1" dirty="0" smtClean="0">
                <a:solidFill>
                  <a:schemeClr val="accent1">
                    <a:lumMod val="50000"/>
                  </a:schemeClr>
                </a:solidFill>
              </a:rPr>
              <a:t>subject</a:t>
            </a:r>
            <a:r>
              <a:rPr lang="en-GB" sz="2200" dirty="0" smtClean="0">
                <a:solidFill>
                  <a:schemeClr val="accent1">
                    <a:lumMod val="50000"/>
                  </a:schemeClr>
                </a:solidFill>
              </a:rPr>
              <a:t> and a </a:t>
            </a:r>
            <a:r>
              <a:rPr lang="en-GB" sz="2200" b="1" dirty="0" smtClean="0">
                <a:solidFill>
                  <a:schemeClr val="accent1">
                    <a:lumMod val="50000"/>
                  </a:schemeClr>
                </a:solidFill>
              </a:rPr>
              <a:t>verb with an ending.</a:t>
            </a:r>
            <a:endParaRPr lang="en-GB" sz="2200" dirty="0">
              <a:solidFill>
                <a:schemeClr val="accent1">
                  <a:lumMod val="50000"/>
                </a:schemeClr>
              </a:solidFill>
            </a:endParaRPr>
          </a:p>
        </p:txBody>
      </p:sp>
      <p:sp>
        <p:nvSpPr>
          <p:cNvPr id="6" name="TextBox 5"/>
          <p:cNvSpPr txBox="1"/>
          <p:nvPr/>
        </p:nvSpPr>
        <p:spPr>
          <a:xfrm>
            <a:off x="215153" y="1749260"/>
            <a:ext cx="3913093" cy="369332"/>
          </a:xfrm>
          <a:prstGeom prst="rect">
            <a:avLst/>
          </a:prstGeom>
          <a:noFill/>
        </p:spPr>
        <p:txBody>
          <a:bodyPr wrap="square" rtlCol="0">
            <a:spAutoFit/>
          </a:bodyPr>
          <a:lstStyle/>
          <a:p>
            <a:r>
              <a:rPr lang="en-GB" b="1" dirty="0" err="1" smtClean="0">
                <a:solidFill>
                  <a:schemeClr val="accent2"/>
                </a:solidFill>
              </a:rPr>
              <a:t>Ich</a:t>
            </a:r>
            <a:r>
              <a:rPr lang="en-GB" dirty="0" smtClean="0">
                <a:solidFill>
                  <a:schemeClr val="accent1">
                    <a:lumMod val="50000"/>
                  </a:schemeClr>
                </a:solidFill>
              </a:rPr>
              <a:t> </a:t>
            </a:r>
            <a:r>
              <a:rPr lang="en-GB" dirty="0" err="1" smtClean="0">
                <a:solidFill>
                  <a:schemeClr val="accent1">
                    <a:lumMod val="50000"/>
                  </a:schemeClr>
                </a:solidFill>
              </a:rPr>
              <a:t>spiel</a:t>
            </a:r>
            <a:r>
              <a:rPr lang="en-GB" b="1" dirty="0" err="1" smtClean="0">
                <a:solidFill>
                  <a:schemeClr val="accent2"/>
                </a:solidFill>
              </a:rPr>
              <a:t>e</a:t>
            </a:r>
            <a:r>
              <a:rPr lang="en-GB" dirty="0" smtClean="0">
                <a:solidFill>
                  <a:schemeClr val="accent1">
                    <a:lumMod val="50000"/>
                  </a:schemeClr>
                </a:solidFill>
              </a:rPr>
              <a:t>.</a:t>
            </a:r>
            <a:endParaRPr lang="en-GB" dirty="0">
              <a:solidFill>
                <a:schemeClr val="accent1">
                  <a:lumMod val="50000"/>
                </a:schemeClr>
              </a:solidFill>
            </a:endParaRPr>
          </a:p>
        </p:txBody>
      </p:sp>
      <p:sp>
        <p:nvSpPr>
          <p:cNvPr id="67" name="TextBox 66"/>
          <p:cNvSpPr txBox="1"/>
          <p:nvPr/>
        </p:nvSpPr>
        <p:spPr>
          <a:xfrm>
            <a:off x="4353251" y="1730374"/>
            <a:ext cx="3913093" cy="369332"/>
          </a:xfrm>
          <a:prstGeom prst="rect">
            <a:avLst/>
          </a:prstGeom>
          <a:noFill/>
        </p:spPr>
        <p:txBody>
          <a:bodyPr wrap="square" rtlCol="0">
            <a:spAutoFit/>
          </a:bodyPr>
          <a:lstStyle/>
          <a:p>
            <a:r>
              <a:rPr lang="en-GB" b="1" dirty="0" smtClean="0">
                <a:solidFill>
                  <a:schemeClr val="accent2"/>
                </a:solidFill>
              </a:rPr>
              <a:t>Du</a:t>
            </a:r>
            <a:r>
              <a:rPr lang="en-GB" dirty="0" smtClean="0">
                <a:solidFill>
                  <a:schemeClr val="accent1">
                    <a:lumMod val="50000"/>
                  </a:schemeClr>
                </a:solidFill>
              </a:rPr>
              <a:t> </a:t>
            </a:r>
            <a:r>
              <a:rPr lang="en-GB" dirty="0" err="1" smtClean="0">
                <a:solidFill>
                  <a:schemeClr val="accent1">
                    <a:lumMod val="50000"/>
                  </a:schemeClr>
                </a:solidFill>
              </a:rPr>
              <a:t>spiel</a:t>
            </a:r>
            <a:r>
              <a:rPr lang="en-GB" b="1" dirty="0" err="1" smtClean="0">
                <a:solidFill>
                  <a:schemeClr val="accent2"/>
                </a:solidFill>
              </a:rPr>
              <a:t>st</a:t>
            </a:r>
            <a:r>
              <a:rPr lang="en-GB" dirty="0" smtClean="0">
                <a:solidFill>
                  <a:schemeClr val="accent1">
                    <a:lumMod val="50000"/>
                  </a:schemeClr>
                </a:solidFill>
              </a:rPr>
              <a:t>.</a:t>
            </a:r>
            <a:endParaRPr lang="en-GB" dirty="0">
              <a:solidFill>
                <a:schemeClr val="accent1">
                  <a:lumMod val="50000"/>
                </a:schemeClr>
              </a:solidFill>
            </a:endParaRPr>
          </a:p>
        </p:txBody>
      </p:sp>
      <p:sp>
        <p:nvSpPr>
          <p:cNvPr id="68" name="TextBox 67"/>
          <p:cNvSpPr txBox="1"/>
          <p:nvPr/>
        </p:nvSpPr>
        <p:spPr>
          <a:xfrm>
            <a:off x="8491349" y="1730374"/>
            <a:ext cx="3913093" cy="369332"/>
          </a:xfrm>
          <a:prstGeom prst="rect">
            <a:avLst/>
          </a:prstGeom>
          <a:noFill/>
        </p:spPr>
        <p:txBody>
          <a:bodyPr wrap="square" rtlCol="0">
            <a:spAutoFit/>
          </a:bodyPr>
          <a:lstStyle/>
          <a:p>
            <a:r>
              <a:rPr lang="en-GB" b="1" dirty="0" smtClean="0">
                <a:solidFill>
                  <a:schemeClr val="accent2"/>
                </a:solidFill>
              </a:rPr>
              <a:t>Mia</a:t>
            </a:r>
            <a:r>
              <a:rPr lang="en-GB" dirty="0" smtClean="0">
                <a:solidFill>
                  <a:schemeClr val="accent1">
                    <a:lumMod val="50000"/>
                  </a:schemeClr>
                </a:solidFill>
              </a:rPr>
              <a:t> </a:t>
            </a:r>
            <a:r>
              <a:rPr lang="en-GB" dirty="0" err="1" smtClean="0">
                <a:solidFill>
                  <a:schemeClr val="accent1">
                    <a:lumMod val="50000"/>
                  </a:schemeClr>
                </a:solidFill>
              </a:rPr>
              <a:t>spiel</a:t>
            </a:r>
            <a:r>
              <a:rPr lang="en-GB" b="1" dirty="0" err="1">
                <a:solidFill>
                  <a:schemeClr val="accent2"/>
                </a:solidFill>
              </a:rPr>
              <a:t>t</a:t>
            </a:r>
            <a:r>
              <a:rPr lang="en-GB" dirty="0" smtClean="0">
                <a:solidFill>
                  <a:schemeClr val="accent1">
                    <a:lumMod val="50000"/>
                  </a:schemeClr>
                </a:solidFill>
              </a:rPr>
              <a:t>.</a:t>
            </a:r>
            <a:endParaRPr lang="en-GB" dirty="0">
              <a:solidFill>
                <a:schemeClr val="accent1">
                  <a:lumMod val="50000"/>
                </a:schemeClr>
              </a:solidFill>
            </a:endParaRPr>
          </a:p>
        </p:txBody>
      </p:sp>
      <p:sp>
        <p:nvSpPr>
          <p:cNvPr id="81" name="TextBox 80"/>
          <p:cNvSpPr txBox="1"/>
          <p:nvPr/>
        </p:nvSpPr>
        <p:spPr>
          <a:xfrm>
            <a:off x="215153" y="2176762"/>
            <a:ext cx="3913093" cy="369332"/>
          </a:xfrm>
          <a:prstGeom prst="rect">
            <a:avLst/>
          </a:prstGeom>
          <a:noFill/>
        </p:spPr>
        <p:txBody>
          <a:bodyPr wrap="square" rtlCol="0">
            <a:spAutoFit/>
          </a:bodyPr>
          <a:lstStyle/>
          <a:p>
            <a:r>
              <a:rPr lang="en-GB" b="1" dirty="0" smtClean="0">
                <a:solidFill>
                  <a:schemeClr val="accent2"/>
                </a:solidFill>
              </a:rPr>
              <a:t>I</a:t>
            </a:r>
            <a:r>
              <a:rPr lang="en-GB" dirty="0" smtClean="0">
                <a:solidFill>
                  <a:schemeClr val="accent1">
                    <a:lumMod val="50000"/>
                  </a:schemeClr>
                </a:solidFill>
              </a:rPr>
              <a:t> play/am playing.</a:t>
            </a:r>
            <a:endParaRPr lang="en-GB" dirty="0">
              <a:solidFill>
                <a:schemeClr val="accent1">
                  <a:lumMod val="50000"/>
                </a:schemeClr>
              </a:solidFill>
            </a:endParaRPr>
          </a:p>
        </p:txBody>
      </p:sp>
      <p:sp>
        <p:nvSpPr>
          <p:cNvPr id="83" name="TextBox 82"/>
          <p:cNvSpPr txBox="1"/>
          <p:nvPr/>
        </p:nvSpPr>
        <p:spPr>
          <a:xfrm>
            <a:off x="4353251" y="2157876"/>
            <a:ext cx="3913093" cy="369332"/>
          </a:xfrm>
          <a:prstGeom prst="rect">
            <a:avLst/>
          </a:prstGeom>
          <a:noFill/>
        </p:spPr>
        <p:txBody>
          <a:bodyPr wrap="square" rtlCol="0">
            <a:spAutoFit/>
          </a:bodyPr>
          <a:lstStyle/>
          <a:p>
            <a:r>
              <a:rPr lang="en-GB" b="1" dirty="0" smtClean="0">
                <a:solidFill>
                  <a:schemeClr val="accent2"/>
                </a:solidFill>
              </a:rPr>
              <a:t>You</a:t>
            </a:r>
            <a:r>
              <a:rPr lang="en-GB" dirty="0" smtClean="0">
                <a:solidFill>
                  <a:schemeClr val="accent1">
                    <a:lumMod val="50000"/>
                  </a:schemeClr>
                </a:solidFill>
              </a:rPr>
              <a:t> play/are playing.</a:t>
            </a:r>
            <a:endParaRPr lang="en-GB" dirty="0">
              <a:solidFill>
                <a:schemeClr val="accent1">
                  <a:lumMod val="50000"/>
                </a:schemeClr>
              </a:solidFill>
            </a:endParaRPr>
          </a:p>
        </p:txBody>
      </p:sp>
      <p:sp>
        <p:nvSpPr>
          <p:cNvPr id="84" name="TextBox 83"/>
          <p:cNvSpPr txBox="1"/>
          <p:nvPr/>
        </p:nvSpPr>
        <p:spPr>
          <a:xfrm>
            <a:off x="8491349" y="2157876"/>
            <a:ext cx="3913093" cy="369332"/>
          </a:xfrm>
          <a:prstGeom prst="rect">
            <a:avLst/>
          </a:prstGeom>
          <a:noFill/>
        </p:spPr>
        <p:txBody>
          <a:bodyPr wrap="square" rtlCol="0">
            <a:spAutoFit/>
          </a:bodyPr>
          <a:lstStyle/>
          <a:p>
            <a:r>
              <a:rPr lang="en-GB" b="1" dirty="0" smtClean="0">
                <a:solidFill>
                  <a:schemeClr val="accent2"/>
                </a:solidFill>
              </a:rPr>
              <a:t>Mia</a:t>
            </a:r>
            <a:r>
              <a:rPr lang="en-GB" dirty="0" smtClean="0">
                <a:solidFill>
                  <a:schemeClr val="accent1">
                    <a:lumMod val="50000"/>
                  </a:schemeClr>
                </a:solidFill>
              </a:rPr>
              <a:t> plays/is playing.</a:t>
            </a:r>
            <a:endParaRPr lang="en-GB" dirty="0">
              <a:solidFill>
                <a:schemeClr val="accent1">
                  <a:lumMod val="50000"/>
                </a:schemeClr>
              </a:solidFill>
            </a:endParaRPr>
          </a:p>
        </p:txBody>
      </p:sp>
      <p:sp>
        <p:nvSpPr>
          <p:cNvPr id="86" name="TextBox 85"/>
          <p:cNvSpPr txBox="1"/>
          <p:nvPr/>
        </p:nvSpPr>
        <p:spPr>
          <a:xfrm>
            <a:off x="215154" y="2821894"/>
            <a:ext cx="11742174" cy="430887"/>
          </a:xfrm>
          <a:prstGeom prst="rect">
            <a:avLst/>
          </a:prstGeom>
          <a:noFill/>
        </p:spPr>
        <p:txBody>
          <a:bodyPr wrap="square" rtlCol="0">
            <a:spAutoFit/>
          </a:bodyPr>
          <a:lstStyle/>
          <a:p>
            <a:r>
              <a:rPr lang="en-GB" sz="2200" dirty="0" smtClean="0">
                <a:solidFill>
                  <a:schemeClr val="accent1">
                    <a:lumMod val="50000"/>
                  </a:schemeClr>
                </a:solidFill>
              </a:rPr>
              <a:t>We can make the sentence more interesting by adding a </a:t>
            </a:r>
            <a:r>
              <a:rPr lang="en-GB" sz="2200" b="1" dirty="0" smtClean="0">
                <a:solidFill>
                  <a:schemeClr val="accent1">
                    <a:lumMod val="50000"/>
                  </a:schemeClr>
                </a:solidFill>
              </a:rPr>
              <a:t>noun </a:t>
            </a:r>
            <a:r>
              <a:rPr lang="en-GB" sz="2200" dirty="0" smtClean="0">
                <a:solidFill>
                  <a:schemeClr val="accent1">
                    <a:lumMod val="50000"/>
                  </a:schemeClr>
                </a:solidFill>
              </a:rPr>
              <a:t>after the verb</a:t>
            </a:r>
            <a:r>
              <a:rPr lang="en-GB" sz="2200" b="1" dirty="0" smtClean="0">
                <a:solidFill>
                  <a:schemeClr val="accent1">
                    <a:lumMod val="50000"/>
                  </a:schemeClr>
                </a:solidFill>
              </a:rPr>
              <a:t>.</a:t>
            </a:r>
            <a:endParaRPr lang="en-GB" sz="2200" dirty="0">
              <a:solidFill>
                <a:schemeClr val="accent1">
                  <a:lumMod val="50000"/>
                </a:schemeClr>
              </a:solidFill>
            </a:endParaRPr>
          </a:p>
        </p:txBody>
      </p:sp>
      <p:sp>
        <p:nvSpPr>
          <p:cNvPr id="90" name="TextBox 89"/>
          <p:cNvSpPr txBox="1"/>
          <p:nvPr/>
        </p:nvSpPr>
        <p:spPr>
          <a:xfrm>
            <a:off x="215153" y="3281164"/>
            <a:ext cx="3913093" cy="369332"/>
          </a:xfrm>
          <a:prstGeom prst="rect">
            <a:avLst/>
          </a:prstGeom>
          <a:noFill/>
        </p:spPr>
        <p:txBody>
          <a:bodyPr wrap="square" rtlCol="0">
            <a:spAutoFit/>
          </a:bodyPr>
          <a:lstStyle/>
          <a:p>
            <a:r>
              <a:rPr lang="en-GB" dirty="0" err="1" smtClean="0">
                <a:solidFill>
                  <a:schemeClr val="accent1">
                    <a:lumMod val="50000"/>
                  </a:schemeClr>
                </a:solidFill>
              </a:rPr>
              <a:t>Ich</a:t>
            </a:r>
            <a:r>
              <a:rPr lang="en-GB" dirty="0" smtClean="0">
                <a:solidFill>
                  <a:schemeClr val="accent1">
                    <a:lumMod val="50000"/>
                  </a:schemeClr>
                </a:solidFill>
              </a:rPr>
              <a:t> </a:t>
            </a:r>
            <a:r>
              <a:rPr lang="en-GB" dirty="0" err="1" smtClean="0">
                <a:solidFill>
                  <a:schemeClr val="accent1">
                    <a:lumMod val="50000"/>
                  </a:schemeClr>
                </a:solidFill>
              </a:rPr>
              <a:t>spiele</a:t>
            </a:r>
            <a:r>
              <a:rPr lang="en-GB" dirty="0" smtClean="0">
                <a:solidFill>
                  <a:schemeClr val="accent1">
                    <a:lumMod val="50000"/>
                  </a:schemeClr>
                </a:solidFill>
              </a:rPr>
              <a:t> </a:t>
            </a:r>
            <a:r>
              <a:rPr lang="en-GB" b="1" dirty="0" err="1" smtClean="0">
                <a:solidFill>
                  <a:schemeClr val="accent2"/>
                </a:solidFill>
              </a:rPr>
              <a:t>Fußball</a:t>
            </a:r>
            <a:r>
              <a:rPr lang="en-GB" dirty="0" smtClean="0">
                <a:solidFill>
                  <a:schemeClr val="accent1">
                    <a:lumMod val="50000"/>
                  </a:schemeClr>
                </a:solidFill>
              </a:rPr>
              <a:t>.</a:t>
            </a:r>
            <a:endParaRPr lang="en-GB" dirty="0">
              <a:solidFill>
                <a:schemeClr val="accent1">
                  <a:lumMod val="50000"/>
                </a:schemeClr>
              </a:solidFill>
            </a:endParaRPr>
          </a:p>
        </p:txBody>
      </p:sp>
      <p:sp>
        <p:nvSpPr>
          <p:cNvPr id="91" name="TextBox 90"/>
          <p:cNvSpPr txBox="1"/>
          <p:nvPr/>
        </p:nvSpPr>
        <p:spPr>
          <a:xfrm>
            <a:off x="4353251" y="3262278"/>
            <a:ext cx="3913093" cy="369332"/>
          </a:xfrm>
          <a:prstGeom prst="rect">
            <a:avLst/>
          </a:prstGeom>
          <a:noFill/>
        </p:spPr>
        <p:txBody>
          <a:bodyPr wrap="square" rtlCol="0">
            <a:spAutoFit/>
          </a:bodyPr>
          <a:lstStyle/>
          <a:p>
            <a:r>
              <a:rPr lang="en-GB" dirty="0" smtClean="0">
                <a:solidFill>
                  <a:schemeClr val="accent1">
                    <a:lumMod val="50000"/>
                  </a:schemeClr>
                </a:solidFill>
              </a:rPr>
              <a:t>Du </a:t>
            </a:r>
            <a:r>
              <a:rPr lang="en-GB" dirty="0" err="1" smtClean="0">
                <a:solidFill>
                  <a:schemeClr val="accent1">
                    <a:lumMod val="50000"/>
                  </a:schemeClr>
                </a:solidFill>
              </a:rPr>
              <a:t>spielst</a:t>
            </a:r>
            <a:r>
              <a:rPr lang="en-GB" dirty="0" smtClean="0">
                <a:solidFill>
                  <a:schemeClr val="accent1">
                    <a:lumMod val="50000"/>
                  </a:schemeClr>
                </a:solidFill>
              </a:rPr>
              <a:t> </a:t>
            </a:r>
            <a:r>
              <a:rPr lang="en-GB" b="1" dirty="0" err="1" smtClean="0">
                <a:solidFill>
                  <a:schemeClr val="accent2"/>
                </a:solidFill>
              </a:rPr>
              <a:t>Gitarre</a:t>
            </a:r>
            <a:r>
              <a:rPr lang="en-GB" dirty="0" smtClean="0">
                <a:solidFill>
                  <a:schemeClr val="accent1">
                    <a:lumMod val="50000"/>
                  </a:schemeClr>
                </a:solidFill>
              </a:rPr>
              <a:t>.</a:t>
            </a:r>
            <a:endParaRPr lang="en-GB" dirty="0">
              <a:solidFill>
                <a:schemeClr val="accent1">
                  <a:lumMod val="50000"/>
                </a:schemeClr>
              </a:solidFill>
            </a:endParaRPr>
          </a:p>
        </p:txBody>
      </p:sp>
      <p:sp>
        <p:nvSpPr>
          <p:cNvPr id="93" name="TextBox 92"/>
          <p:cNvSpPr txBox="1"/>
          <p:nvPr/>
        </p:nvSpPr>
        <p:spPr>
          <a:xfrm>
            <a:off x="8491349" y="3262278"/>
            <a:ext cx="3913093" cy="369332"/>
          </a:xfrm>
          <a:prstGeom prst="rect">
            <a:avLst/>
          </a:prstGeom>
          <a:noFill/>
        </p:spPr>
        <p:txBody>
          <a:bodyPr wrap="square" rtlCol="0">
            <a:spAutoFit/>
          </a:bodyPr>
          <a:lstStyle/>
          <a:p>
            <a:r>
              <a:rPr lang="en-GB" dirty="0" smtClean="0">
                <a:solidFill>
                  <a:schemeClr val="accent1">
                    <a:lumMod val="50000"/>
                  </a:schemeClr>
                </a:solidFill>
              </a:rPr>
              <a:t>Mia </a:t>
            </a:r>
            <a:r>
              <a:rPr lang="en-GB" dirty="0" err="1" smtClean="0">
                <a:solidFill>
                  <a:schemeClr val="accent1">
                    <a:lumMod val="50000"/>
                  </a:schemeClr>
                </a:solidFill>
              </a:rPr>
              <a:t>spielt</a:t>
            </a:r>
            <a:r>
              <a:rPr lang="en-GB" dirty="0" smtClean="0">
                <a:solidFill>
                  <a:schemeClr val="accent1">
                    <a:lumMod val="50000"/>
                  </a:schemeClr>
                </a:solidFill>
              </a:rPr>
              <a:t> </a:t>
            </a:r>
            <a:r>
              <a:rPr lang="en-GB" b="1" dirty="0" smtClean="0">
                <a:solidFill>
                  <a:schemeClr val="accent2"/>
                </a:solidFill>
              </a:rPr>
              <a:t>Tennis</a:t>
            </a:r>
            <a:r>
              <a:rPr lang="en-GB" dirty="0" smtClean="0">
                <a:solidFill>
                  <a:schemeClr val="accent1">
                    <a:lumMod val="50000"/>
                  </a:schemeClr>
                </a:solidFill>
              </a:rPr>
              <a:t>.</a:t>
            </a:r>
            <a:endParaRPr lang="en-GB" dirty="0">
              <a:solidFill>
                <a:schemeClr val="accent1">
                  <a:lumMod val="50000"/>
                </a:schemeClr>
              </a:solidFill>
            </a:endParaRPr>
          </a:p>
        </p:txBody>
      </p:sp>
      <p:sp>
        <p:nvSpPr>
          <p:cNvPr id="94" name="TextBox 93"/>
          <p:cNvSpPr txBox="1"/>
          <p:nvPr/>
        </p:nvSpPr>
        <p:spPr>
          <a:xfrm>
            <a:off x="215153" y="3708666"/>
            <a:ext cx="3913093" cy="369332"/>
          </a:xfrm>
          <a:prstGeom prst="rect">
            <a:avLst/>
          </a:prstGeom>
          <a:noFill/>
        </p:spPr>
        <p:txBody>
          <a:bodyPr wrap="square" rtlCol="0">
            <a:spAutoFit/>
          </a:bodyPr>
          <a:lstStyle/>
          <a:p>
            <a:r>
              <a:rPr lang="en-GB" dirty="0" smtClean="0">
                <a:solidFill>
                  <a:schemeClr val="accent1">
                    <a:lumMod val="50000"/>
                  </a:schemeClr>
                </a:solidFill>
              </a:rPr>
              <a:t>I play/am playing </a:t>
            </a:r>
            <a:r>
              <a:rPr lang="en-GB" b="1" dirty="0" smtClean="0">
                <a:solidFill>
                  <a:schemeClr val="accent2"/>
                </a:solidFill>
              </a:rPr>
              <a:t>football</a:t>
            </a:r>
            <a:r>
              <a:rPr lang="en-GB" dirty="0" smtClean="0">
                <a:solidFill>
                  <a:schemeClr val="accent1">
                    <a:lumMod val="50000"/>
                  </a:schemeClr>
                </a:solidFill>
              </a:rPr>
              <a:t>.</a:t>
            </a:r>
            <a:endParaRPr lang="en-GB" dirty="0">
              <a:solidFill>
                <a:schemeClr val="accent1">
                  <a:lumMod val="50000"/>
                </a:schemeClr>
              </a:solidFill>
            </a:endParaRPr>
          </a:p>
        </p:txBody>
      </p:sp>
      <p:sp>
        <p:nvSpPr>
          <p:cNvPr id="95" name="TextBox 94"/>
          <p:cNvSpPr txBox="1"/>
          <p:nvPr/>
        </p:nvSpPr>
        <p:spPr>
          <a:xfrm>
            <a:off x="4353251" y="3689780"/>
            <a:ext cx="3913093" cy="369332"/>
          </a:xfrm>
          <a:prstGeom prst="rect">
            <a:avLst/>
          </a:prstGeom>
          <a:noFill/>
        </p:spPr>
        <p:txBody>
          <a:bodyPr wrap="square" rtlCol="0">
            <a:spAutoFit/>
          </a:bodyPr>
          <a:lstStyle/>
          <a:p>
            <a:r>
              <a:rPr lang="en-GB" dirty="0" smtClean="0">
                <a:solidFill>
                  <a:schemeClr val="accent1">
                    <a:lumMod val="50000"/>
                  </a:schemeClr>
                </a:solidFill>
              </a:rPr>
              <a:t>You play/are playing </a:t>
            </a:r>
            <a:r>
              <a:rPr lang="en-GB" b="1" dirty="0" smtClean="0">
                <a:solidFill>
                  <a:schemeClr val="accent2"/>
                </a:solidFill>
              </a:rPr>
              <a:t>guitar</a:t>
            </a:r>
            <a:r>
              <a:rPr lang="en-GB" dirty="0" smtClean="0">
                <a:solidFill>
                  <a:schemeClr val="accent1">
                    <a:lumMod val="50000"/>
                  </a:schemeClr>
                </a:solidFill>
              </a:rPr>
              <a:t>.</a:t>
            </a:r>
            <a:endParaRPr lang="en-GB" dirty="0">
              <a:solidFill>
                <a:schemeClr val="accent1">
                  <a:lumMod val="50000"/>
                </a:schemeClr>
              </a:solidFill>
            </a:endParaRPr>
          </a:p>
        </p:txBody>
      </p:sp>
      <p:sp>
        <p:nvSpPr>
          <p:cNvPr id="96" name="TextBox 95"/>
          <p:cNvSpPr txBox="1"/>
          <p:nvPr/>
        </p:nvSpPr>
        <p:spPr>
          <a:xfrm>
            <a:off x="8491349" y="3689780"/>
            <a:ext cx="3913093" cy="369332"/>
          </a:xfrm>
          <a:prstGeom prst="rect">
            <a:avLst/>
          </a:prstGeom>
          <a:noFill/>
        </p:spPr>
        <p:txBody>
          <a:bodyPr wrap="square" rtlCol="0">
            <a:spAutoFit/>
          </a:bodyPr>
          <a:lstStyle/>
          <a:p>
            <a:r>
              <a:rPr lang="en-GB" dirty="0" smtClean="0">
                <a:solidFill>
                  <a:schemeClr val="accent1">
                    <a:lumMod val="50000"/>
                  </a:schemeClr>
                </a:solidFill>
              </a:rPr>
              <a:t>Mia plays/is playing </a:t>
            </a:r>
            <a:r>
              <a:rPr lang="en-GB" b="1" dirty="0" smtClean="0">
                <a:solidFill>
                  <a:schemeClr val="accent2"/>
                </a:solidFill>
              </a:rPr>
              <a:t>Tennis</a:t>
            </a:r>
            <a:r>
              <a:rPr lang="en-GB" dirty="0" smtClean="0">
                <a:solidFill>
                  <a:schemeClr val="accent1">
                    <a:lumMod val="50000"/>
                  </a:schemeClr>
                </a:solidFill>
              </a:rPr>
              <a:t>.</a:t>
            </a:r>
            <a:endParaRPr lang="en-GB" dirty="0">
              <a:solidFill>
                <a:schemeClr val="accent1">
                  <a:lumMod val="50000"/>
                </a:schemeClr>
              </a:solidFill>
            </a:endParaRPr>
          </a:p>
        </p:txBody>
      </p:sp>
      <p:sp>
        <p:nvSpPr>
          <p:cNvPr id="104" name="TextBox 103"/>
          <p:cNvSpPr txBox="1"/>
          <p:nvPr/>
        </p:nvSpPr>
        <p:spPr>
          <a:xfrm>
            <a:off x="215154" y="4898116"/>
            <a:ext cx="11742174" cy="430887"/>
          </a:xfrm>
          <a:prstGeom prst="rect">
            <a:avLst/>
          </a:prstGeom>
          <a:noFill/>
        </p:spPr>
        <p:txBody>
          <a:bodyPr wrap="square" rtlCol="0">
            <a:spAutoFit/>
          </a:bodyPr>
          <a:lstStyle/>
          <a:p>
            <a:r>
              <a:rPr lang="en-GB" sz="2200" dirty="0" smtClean="0">
                <a:solidFill>
                  <a:schemeClr val="accent1">
                    <a:lumMod val="50000"/>
                  </a:schemeClr>
                </a:solidFill>
              </a:rPr>
              <a:t>The </a:t>
            </a:r>
            <a:r>
              <a:rPr lang="en-GB" sz="2200" b="1" dirty="0" smtClean="0">
                <a:solidFill>
                  <a:schemeClr val="accent1">
                    <a:lumMod val="50000"/>
                  </a:schemeClr>
                </a:solidFill>
              </a:rPr>
              <a:t>adverb </a:t>
            </a:r>
            <a:r>
              <a:rPr lang="en-GB" sz="2200" dirty="0" smtClean="0">
                <a:solidFill>
                  <a:schemeClr val="accent1">
                    <a:lumMod val="50000"/>
                  </a:schemeClr>
                </a:solidFill>
              </a:rPr>
              <a:t>normally</a:t>
            </a:r>
            <a:r>
              <a:rPr lang="en-GB" sz="2200" b="1" dirty="0" smtClean="0">
                <a:solidFill>
                  <a:schemeClr val="accent1">
                    <a:lumMod val="50000"/>
                  </a:schemeClr>
                </a:solidFill>
              </a:rPr>
              <a:t> </a:t>
            </a:r>
            <a:r>
              <a:rPr lang="en-GB" sz="2200" dirty="0" smtClean="0">
                <a:solidFill>
                  <a:schemeClr val="accent1">
                    <a:lumMod val="50000"/>
                  </a:schemeClr>
                </a:solidFill>
              </a:rPr>
              <a:t>comes </a:t>
            </a:r>
            <a:r>
              <a:rPr lang="en-GB" sz="2200" b="1" dirty="0" smtClean="0">
                <a:solidFill>
                  <a:schemeClr val="accent1">
                    <a:lumMod val="50000"/>
                  </a:schemeClr>
                </a:solidFill>
              </a:rPr>
              <a:t>after the verb</a:t>
            </a:r>
            <a:r>
              <a:rPr lang="en-GB" sz="2200" dirty="0" smtClean="0">
                <a:solidFill>
                  <a:schemeClr val="accent1">
                    <a:lumMod val="50000"/>
                  </a:schemeClr>
                </a:solidFill>
              </a:rPr>
              <a:t>. It splits up the verb and noun.</a:t>
            </a:r>
            <a:endParaRPr lang="en-GB" sz="2200" dirty="0">
              <a:solidFill>
                <a:schemeClr val="accent1">
                  <a:lumMod val="50000"/>
                </a:schemeClr>
              </a:solidFill>
            </a:endParaRPr>
          </a:p>
        </p:txBody>
      </p:sp>
      <p:sp>
        <p:nvSpPr>
          <p:cNvPr id="105" name="TextBox 104"/>
          <p:cNvSpPr txBox="1"/>
          <p:nvPr/>
        </p:nvSpPr>
        <p:spPr>
          <a:xfrm>
            <a:off x="215153" y="5374496"/>
            <a:ext cx="3913093" cy="369332"/>
          </a:xfrm>
          <a:prstGeom prst="rect">
            <a:avLst/>
          </a:prstGeom>
          <a:noFill/>
        </p:spPr>
        <p:txBody>
          <a:bodyPr wrap="square" rtlCol="0">
            <a:spAutoFit/>
          </a:bodyPr>
          <a:lstStyle/>
          <a:p>
            <a:r>
              <a:rPr lang="en-GB" dirty="0" err="1" smtClean="0">
                <a:solidFill>
                  <a:schemeClr val="accent1">
                    <a:lumMod val="50000"/>
                  </a:schemeClr>
                </a:solidFill>
              </a:rPr>
              <a:t>Ich</a:t>
            </a:r>
            <a:r>
              <a:rPr lang="en-GB" dirty="0" smtClean="0">
                <a:solidFill>
                  <a:schemeClr val="accent1">
                    <a:lumMod val="50000"/>
                  </a:schemeClr>
                </a:solidFill>
              </a:rPr>
              <a:t> </a:t>
            </a:r>
            <a:r>
              <a:rPr lang="en-GB" dirty="0" err="1" smtClean="0">
                <a:solidFill>
                  <a:schemeClr val="accent1">
                    <a:lumMod val="50000"/>
                  </a:schemeClr>
                </a:solidFill>
              </a:rPr>
              <a:t>spiele</a:t>
            </a:r>
            <a:r>
              <a:rPr lang="en-GB" dirty="0" smtClean="0">
                <a:solidFill>
                  <a:schemeClr val="accent1">
                    <a:lumMod val="50000"/>
                  </a:schemeClr>
                </a:solidFill>
              </a:rPr>
              <a:t> </a:t>
            </a:r>
            <a:r>
              <a:rPr lang="en-GB" b="1" dirty="0" err="1" smtClean="0">
                <a:solidFill>
                  <a:schemeClr val="accent2"/>
                </a:solidFill>
              </a:rPr>
              <a:t>mit</a:t>
            </a:r>
            <a:r>
              <a:rPr lang="en-GB" b="1" dirty="0" smtClean="0">
                <a:solidFill>
                  <a:schemeClr val="accent2"/>
                </a:solidFill>
              </a:rPr>
              <a:t> </a:t>
            </a:r>
            <a:r>
              <a:rPr lang="en-GB" b="1" dirty="0" err="1" smtClean="0">
                <a:solidFill>
                  <a:schemeClr val="accent2"/>
                </a:solidFill>
              </a:rPr>
              <a:t>Freunden</a:t>
            </a:r>
            <a:r>
              <a:rPr lang="en-GB" b="1" dirty="0" smtClean="0">
                <a:solidFill>
                  <a:schemeClr val="accent2"/>
                </a:solidFill>
              </a:rPr>
              <a:t> </a:t>
            </a:r>
            <a:r>
              <a:rPr lang="en-GB" dirty="0" err="1" smtClean="0">
                <a:solidFill>
                  <a:schemeClr val="accent1">
                    <a:lumMod val="50000"/>
                  </a:schemeClr>
                </a:solidFill>
              </a:rPr>
              <a:t>Fußball</a:t>
            </a:r>
            <a:r>
              <a:rPr lang="en-GB" dirty="0" smtClean="0">
                <a:solidFill>
                  <a:schemeClr val="accent1">
                    <a:lumMod val="50000"/>
                  </a:schemeClr>
                </a:solidFill>
              </a:rPr>
              <a:t>.</a:t>
            </a:r>
            <a:endParaRPr lang="en-GB" dirty="0">
              <a:solidFill>
                <a:schemeClr val="accent1">
                  <a:lumMod val="50000"/>
                </a:schemeClr>
              </a:solidFill>
            </a:endParaRPr>
          </a:p>
        </p:txBody>
      </p:sp>
      <p:sp>
        <p:nvSpPr>
          <p:cNvPr id="106" name="TextBox 105"/>
          <p:cNvSpPr txBox="1"/>
          <p:nvPr/>
        </p:nvSpPr>
        <p:spPr>
          <a:xfrm>
            <a:off x="4353251" y="5355610"/>
            <a:ext cx="3913093" cy="369332"/>
          </a:xfrm>
          <a:prstGeom prst="rect">
            <a:avLst/>
          </a:prstGeom>
          <a:noFill/>
        </p:spPr>
        <p:txBody>
          <a:bodyPr wrap="square" rtlCol="0">
            <a:spAutoFit/>
          </a:bodyPr>
          <a:lstStyle/>
          <a:p>
            <a:r>
              <a:rPr lang="en-GB" dirty="0" smtClean="0">
                <a:solidFill>
                  <a:schemeClr val="accent1">
                    <a:lumMod val="50000"/>
                  </a:schemeClr>
                </a:solidFill>
              </a:rPr>
              <a:t>Du </a:t>
            </a:r>
            <a:r>
              <a:rPr lang="en-GB" dirty="0" err="1" smtClean="0">
                <a:solidFill>
                  <a:schemeClr val="accent1">
                    <a:lumMod val="50000"/>
                  </a:schemeClr>
                </a:solidFill>
              </a:rPr>
              <a:t>spielst</a:t>
            </a:r>
            <a:r>
              <a:rPr lang="en-GB" dirty="0" smtClean="0">
                <a:solidFill>
                  <a:schemeClr val="accent1">
                    <a:lumMod val="50000"/>
                  </a:schemeClr>
                </a:solidFill>
              </a:rPr>
              <a:t> </a:t>
            </a:r>
            <a:r>
              <a:rPr lang="en-GB" b="1" dirty="0" err="1" smtClean="0">
                <a:solidFill>
                  <a:schemeClr val="accent2"/>
                </a:solidFill>
              </a:rPr>
              <a:t>zu</a:t>
            </a:r>
            <a:r>
              <a:rPr lang="en-GB" b="1" dirty="0" smtClean="0">
                <a:solidFill>
                  <a:schemeClr val="accent2"/>
                </a:solidFill>
              </a:rPr>
              <a:t> </a:t>
            </a:r>
            <a:r>
              <a:rPr lang="en-GB" b="1" dirty="0" err="1" smtClean="0">
                <a:solidFill>
                  <a:schemeClr val="accent2"/>
                </a:solidFill>
              </a:rPr>
              <a:t>Hause</a:t>
            </a:r>
            <a:r>
              <a:rPr lang="en-GB" b="1" dirty="0" smtClean="0">
                <a:solidFill>
                  <a:schemeClr val="accent2"/>
                </a:solidFill>
              </a:rPr>
              <a:t> </a:t>
            </a:r>
            <a:r>
              <a:rPr lang="en-GB" dirty="0" err="1" smtClean="0">
                <a:solidFill>
                  <a:schemeClr val="accent1">
                    <a:lumMod val="50000"/>
                  </a:schemeClr>
                </a:solidFill>
              </a:rPr>
              <a:t>Gitarre</a:t>
            </a:r>
            <a:r>
              <a:rPr lang="en-GB" dirty="0" smtClean="0">
                <a:solidFill>
                  <a:schemeClr val="accent1">
                    <a:lumMod val="50000"/>
                  </a:schemeClr>
                </a:solidFill>
              </a:rPr>
              <a:t>.</a:t>
            </a:r>
            <a:endParaRPr lang="en-GB" dirty="0">
              <a:solidFill>
                <a:schemeClr val="accent1">
                  <a:lumMod val="50000"/>
                </a:schemeClr>
              </a:solidFill>
            </a:endParaRPr>
          </a:p>
        </p:txBody>
      </p:sp>
      <p:sp>
        <p:nvSpPr>
          <p:cNvPr id="107" name="TextBox 106"/>
          <p:cNvSpPr txBox="1"/>
          <p:nvPr/>
        </p:nvSpPr>
        <p:spPr>
          <a:xfrm>
            <a:off x="8491349" y="5355610"/>
            <a:ext cx="3913093" cy="369332"/>
          </a:xfrm>
          <a:prstGeom prst="rect">
            <a:avLst/>
          </a:prstGeom>
          <a:noFill/>
        </p:spPr>
        <p:txBody>
          <a:bodyPr wrap="square" rtlCol="0">
            <a:spAutoFit/>
          </a:bodyPr>
          <a:lstStyle/>
          <a:p>
            <a:r>
              <a:rPr lang="en-GB" dirty="0" smtClean="0">
                <a:solidFill>
                  <a:schemeClr val="accent1">
                    <a:lumMod val="50000"/>
                  </a:schemeClr>
                </a:solidFill>
              </a:rPr>
              <a:t>Mia </a:t>
            </a:r>
            <a:r>
              <a:rPr lang="en-GB" dirty="0" err="1" smtClean="0">
                <a:solidFill>
                  <a:schemeClr val="accent1">
                    <a:lumMod val="50000"/>
                  </a:schemeClr>
                </a:solidFill>
              </a:rPr>
              <a:t>spielt</a:t>
            </a:r>
            <a:r>
              <a:rPr lang="en-GB" dirty="0" smtClean="0">
                <a:solidFill>
                  <a:schemeClr val="accent1">
                    <a:lumMod val="50000"/>
                  </a:schemeClr>
                </a:solidFill>
              </a:rPr>
              <a:t> </a:t>
            </a:r>
            <a:r>
              <a:rPr lang="en-GB" b="1" dirty="0" err="1" smtClean="0">
                <a:solidFill>
                  <a:schemeClr val="accent2"/>
                </a:solidFill>
              </a:rPr>
              <a:t>manchmal</a:t>
            </a:r>
            <a:r>
              <a:rPr lang="en-GB" b="1" dirty="0" smtClean="0">
                <a:solidFill>
                  <a:schemeClr val="accent2"/>
                </a:solidFill>
              </a:rPr>
              <a:t> </a:t>
            </a:r>
            <a:r>
              <a:rPr lang="en-GB" dirty="0" smtClean="0">
                <a:solidFill>
                  <a:schemeClr val="tx2"/>
                </a:solidFill>
              </a:rPr>
              <a:t>Tennis</a:t>
            </a:r>
            <a:r>
              <a:rPr lang="en-GB" dirty="0" smtClean="0">
                <a:solidFill>
                  <a:schemeClr val="accent1">
                    <a:lumMod val="50000"/>
                  </a:schemeClr>
                </a:solidFill>
              </a:rPr>
              <a:t>.</a:t>
            </a:r>
            <a:endParaRPr lang="en-GB" dirty="0">
              <a:solidFill>
                <a:schemeClr val="accent1">
                  <a:lumMod val="50000"/>
                </a:schemeClr>
              </a:solidFill>
            </a:endParaRPr>
          </a:p>
        </p:txBody>
      </p:sp>
      <p:sp>
        <p:nvSpPr>
          <p:cNvPr id="108" name="TextBox 107"/>
          <p:cNvSpPr txBox="1"/>
          <p:nvPr/>
        </p:nvSpPr>
        <p:spPr>
          <a:xfrm>
            <a:off x="215153" y="5801998"/>
            <a:ext cx="3913093" cy="369332"/>
          </a:xfrm>
          <a:prstGeom prst="rect">
            <a:avLst/>
          </a:prstGeom>
          <a:noFill/>
        </p:spPr>
        <p:txBody>
          <a:bodyPr wrap="square" rtlCol="0">
            <a:spAutoFit/>
          </a:bodyPr>
          <a:lstStyle/>
          <a:p>
            <a:r>
              <a:rPr lang="en-GB" dirty="0" smtClean="0">
                <a:solidFill>
                  <a:schemeClr val="accent1">
                    <a:lumMod val="50000"/>
                  </a:schemeClr>
                </a:solidFill>
              </a:rPr>
              <a:t>I am playing football</a:t>
            </a:r>
            <a:r>
              <a:rPr lang="en-GB" b="1" dirty="0" smtClean="0">
                <a:solidFill>
                  <a:schemeClr val="accent2"/>
                </a:solidFill>
              </a:rPr>
              <a:t> with friends</a:t>
            </a:r>
            <a:r>
              <a:rPr lang="en-GB" dirty="0" smtClean="0">
                <a:solidFill>
                  <a:schemeClr val="accent1">
                    <a:lumMod val="50000"/>
                  </a:schemeClr>
                </a:solidFill>
              </a:rPr>
              <a:t>.</a:t>
            </a:r>
            <a:endParaRPr lang="en-GB" dirty="0">
              <a:solidFill>
                <a:schemeClr val="accent1">
                  <a:lumMod val="50000"/>
                </a:schemeClr>
              </a:solidFill>
            </a:endParaRPr>
          </a:p>
        </p:txBody>
      </p:sp>
      <p:sp>
        <p:nvSpPr>
          <p:cNvPr id="109" name="TextBox 108"/>
          <p:cNvSpPr txBox="1"/>
          <p:nvPr/>
        </p:nvSpPr>
        <p:spPr>
          <a:xfrm>
            <a:off x="4353251" y="5783112"/>
            <a:ext cx="3913093" cy="369332"/>
          </a:xfrm>
          <a:prstGeom prst="rect">
            <a:avLst/>
          </a:prstGeom>
          <a:noFill/>
        </p:spPr>
        <p:txBody>
          <a:bodyPr wrap="square" rtlCol="0">
            <a:spAutoFit/>
          </a:bodyPr>
          <a:lstStyle/>
          <a:p>
            <a:r>
              <a:rPr lang="en-GB" dirty="0" smtClean="0">
                <a:solidFill>
                  <a:schemeClr val="accent1">
                    <a:lumMod val="50000"/>
                  </a:schemeClr>
                </a:solidFill>
              </a:rPr>
              <a:t>You are playing guitar</a:t>
            </a:r>
            <a:r>
              <a:rPr lang="en-GB" dirty="0">
                <a:solidFill>
                  <a:schemeClr val="accent1">
                    <a:lumMod val="50000"/>
                  </a:schemeClr>
                </a:solidFill>
              </a:rPr>
              <a:t> </a:t>
            </a:r>
            <a:r>
              <a:rPr lang="en-GB" b="1" dirty="0" smtClean="0">
                <a:solidFill>
                  <a:schemeClr val="accent2"/>
                </a:solidFill>
              </a:rPr>
              <a:t>at home</a:t>
            </a:r>
            <a:r>
              <a:rPr lang="en-GB" dirty="0" smtClean="0">
                <a:solidFill>
                  <a:schemeClr val="accent1">
                    <a:lumMod val="50000"/>
                  </a:schemeClr>
                </a:solidFill>
              </a:rPr>
              <a:t>.</a:t>
            </a:r>
            <a:endParaRPr lang="en-GB" dirty="0">
              <a:solidFill>
                <a:schemeClr val="accent1">
                  <a:lumMod val="50000"/>
                </a:schemeClr>
              </a:solidFill>
            </a:endParaRPr>
          </a:p>
        </p:txBody>
      </p:sp>
      <p:sp>
        <p:nvSpPr>
          <p:cNvPr id="110" name="TextBox 109"/>
          <p:cNvSpPr txBox="1"/>
          <p:nvPr/>
        </p:nvSpPr>
        <p:spPr>
          <a:xfrm>
            <a:off x="8491349" y="5783112"/>
            <a:ext cx="4043736" cy="369332"/>
          </a:xfrm>
          <a:prstGeom prst="rect">
            <a:avLst/>
          </a:prstGeom>
          <a:noFill/>
        </p:spPr>
        <p:txBody>
          <a:bodyPr wrap="square" rtlCol="0">
            <a:spAutoFit/>
          </a:bodyPr>
          <a:lstStyle/>
          <a:p>
            <a:r>
              <a:rPr lang="en-GB" dirty="0" smtClean="0">
                <a:solidFill>
                  <a:schemeClr val="accent1">
                    <a:lumMod val="50000"/>
                  </a:schemeClr>
                </a:solidFill>
              </a:rPr>
              <a:t>Mia </a:t>
            </a:r>
            <a:r>
              <a:rPr lang="en-GB" b="1" dirty="0" smtClean="0">
                <a:solidFill>
                  <a:schemeClr val="accent2"/>
                </a:solidFill>
              </a:rPr>
              <a:t>sometimes</a:t>
            </a:r>
            <a:r>
              <a:rPr lang="en-GB" b="1" dirty="0" smtClean="0">
                <a:solidFill>
                  <a:schemeClr val="accent1">
                    <a:lumMod val="50000"/>
                  </a:schemeClr>
                </a:solidFill>
              </a:rPr>
              <a:t> </a:t>
            </a:r>
            <a:r>
              <a:rPr lang="en-GB" dirty="0" smtClean="0">
                <a:solidFill>
                  <a:schemeClr val="accent1">
                    <a:lumMod val="50000"/>
                  </a:schemeClr>
                </a:solidFill>
              </a:rPr>
              <a:t>plays Tennis.</a:t>
            </a:r>
            <a:endParaRPr lang="en-GB" dirty="0">
              <a:solidFill>
                <a:schemeClr val="accent1">
                  <a:lumMod val="50000"/>
                </a:schemeClr>
              </a:solidFill>
            </a:endParaRPr>
          </a:p>
        </p:txBody>
      </p:sp>
      <p:sp>
        <p:nvSpPr>
          <p:cNvPr id="111" name="TextBox 110"/>
          <p:cNvSpPr txBox="1"/>
          <p:nvPr/>
        </p:nvSpPr>
        <p:spPr>
          <a:xfrm>
            <a:off x="215154" y="4288344"/>
            <a:ext cx="11742174" cy="430887"/>
          </a:xfrm>
          <a:prstGeom prst="rect">
            <a:avLst/>
          </a:prstGeom>
          <a:noFill/>
        </p:spPr>
        <p:txBody>
          <a:bodyPr wrap="square" rtlCol="0">
            <a:spAutoFit/>
          </a:bodyPr>
          <a:lstStyle/>
          <a:p>
            <a:r>
              <a:rPr lang="en-GB" sz="2200" dirty="0" smtClean="0">
                <a:solidFill>
                  <a:schemeClr val="accent1">
                    <a:lumMod val="50000"/>
                  </a:schemeClr>
                </a:solidFill>
              </a:rPr>
              <a:t>An </a:t>
            </a:r>
            <a:r>
              <a:rPr lang="en-GB" sz="2200" b="1" dirty="0" smtClean="0">
                <a:solidFill>
                  <a:schemeClr val="accent1">
                    <a:lumMod val="50000"/>
                  </a:schemeClr>
                </a:solidFill>
              </a:rPr>
              <a:t>adverb </a:t>
            </a:r>
            <a:r>
              <a:rPr lang="en-GB" sz="2200" dirty="0" smtClean="0">
                <a:solidFill>
                  <a:schemeClr val="accent1">
                    <a:lumMod val="50000"/>
                  </a:schemeClr>
                </a:solidFill>
              </a:rPr>
              <a:t>adds information about </a:t>
            </a:r>
            <a:r>
              <a:rPr lang="en-GB" sz="2200" b="1" dirty="0" smtClean="0">
                <a:solidFill>
                  <a:schemeClr val="accent1">
                    <a:lumMod val="50000"/>
                  </a:schemeClr>
                </a:solidFill>
              </a:rPr>
              <a:t>when, how </a:t>
            </a:r>
            <a:r>
              <a:rPr lang="en-GB" sz="2200" dirty="0" smtClean="0">
                <a:solidFill>
                  <a:schemeClr val="accent1">
                    <a:lumMod val="50000"/>
                  </a:schemeClr>
                </a:solidFill>
              </a:rPr>
              <a:t>or </a:t>
            </a:r>
            <a:r>
              <a:rPr lang="en-GB" sz="2200" b="1" dirty="0" smtClean="0">
                <a:solidFill>
                  <a:schemeClr val="accent1">
                    <a:lumMod val="50000"/>
                  </a:schemeClr>
                </a:solidFill>
              </a:rPr>
              <a:t>where</a:t>
            </a:r>
            <a:r>
              <a:rPr lang="en-GB" sz="2200" dirty="0" smtClean="0">
                <a:solidFill>
                  <a:schemeClr val="accent1">
                    <a:lumMod val="50000"/>
                  </a:schemeClr>
                </a:solidFill>
              </a:rPr>
              <a:t> something happens.</a:t>
            </a:r>
            <a:endParaRPr lang="en-GB" sz="2200" dirty="0">
              <a:solidFill>
                <a:schemeClr val="accent1">
                  <a:lumMod val="50000"/>
                </a:schemeClr>
              </a:solidFill>
            </a:endParaRPr>
          </a:p>
        </p:txBody>
      </p:sp>
      <p:sp>
        <p:nvSpPr>
          <p:cNvPr id="7" name="Rounded Rectangular Callout 6"/>
          <p:cNvSpPr/>
          <p:nvPr/>
        </p:nvSpPr>
        <p:spPr>
          <a:xfrm>
            <a:off x="215153" y="3122389"/>
            <a:ext cx="3402106" cy="1667387"/>
          </a:xfrm>
          <a:prstGeom prst="wedgeRoundRectCallout">
            <a:avLst>
              <a:gd name="adj1" fmla="val -20534"/>
              <a:gd name="adj2" fmla="val 59396"/>
              <a:gd name="adj3" fmla="val 16667"/>
            </a:avLst>
          </a:prstGeom>
          <a:solidFill>
            <a:schemeClr val="accent1">
              <a:lumMod val="50000"/>
            </a:schemeClr>
          </a:solidFill>
          <a:ln>
            <a:solidFill>
              <a:srgbClr val="DAA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smtClean="0"/>
              <a:t>So, if a sentence contains an </a:t>
            </a:r>
            <a:r>
              <a:rPr lang="en-GB" sz="2200" b="1" dirty="0" smtClean="0"/>
              <a:t>adverb</a:t>
            </a:r>
            <a:r>
              <a:rPr lang="en-GB" sz="2200" dirty="0" smtClean="0"/>
              <a:t>, the word order is different from English. </a:t>
            </a:r>
            <a:endParaRPr lang="en-GB" sz="2200" dirty="0"/>
          </a:p>
        </p:txBody>
      </p:sp>
    </p:spTree>
    <p:extLst>
      <p:ext uri="{BB962C8B-B14F-4D97-AF65-F5344CB8AC3E}">
        <p14:creationId xmlns:p14="http://schemas.microsoft.com/office/powerpoint/2010/main" val="416969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0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0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0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1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7" grpId="0"/>
      <p:bldP spid="68" grpId="0"/>
      <p:bldP spid="81" grpId="0"/>
      <p:bldP spid="83" grpId="0"/>
      <p:bldP spid="84" grpId="0"/>
      <p:bldP spid="86" grpId="0"/>
      <p:bldP spid="90" grpId="0"/>
      <p:bldP spid="91" grpId="0"/>
      <p:bldP spid="93" grpId="0"/>
      <p:bldP spid="94" grpId="0"/>
      <p:bldP spid="95" grpId="0"/>
      <p:bldP spid="96" grpId="0"/>
      <p:bldP spid="104" grpId="0"/>
      <p:bldP spid="105" grpId="0"/>
      <p:bldP spid="106" grpId="0"/>
      <p:bldP spid="107" grpId="0"/>
      <p:bldP spid="108" grpId="0"/>
      <p:bldP spid="109" grpId="0"/>
      <p:bldP spid="110" grpId="0"/>
      <p:bldP spid="111" grpId="0"/>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332272" y="1734363"/>
            <a:ext cx="11477438" cy="4545196"/>
          </a:xfrm>
          <a:prstGeom prst="rect">
            <a:avLst/>
          </a:prstGeom>
        </p:spPr>
      </p:pic>
      <p:sp>
        <p:nvSpPr>
          <p:cNvPr id="23" name="TextBox 22"/>
          <p:cNvSpPr txBox="1"/>
          <p:nvPr/>
        </p:nvSpPr>
        <p:spPr>
          <a:xfrm>
            <a:off x="507735" y="2009157"/>
            <a:ext cx="5309456" cy="3847207"/>
          </a:xfrm>
          <a:prstGeom prst="rect">
            <a:avLst/>
          </a:prstGeom>
          <a:solidFill>
            <a:schemeClr val="bg1"/>
          </a:solidFill>
        </p:spPr>
        <p:txBody>
          <a:bodyPr wrap="square" rtlCol="0">
            <a:spAutoFit/>
          </a:bodyPr>
          <a:lstStyle/>
          <a:p>
            <a:r>
              <a:rPr lang="de-DE" sz="3200" u="sng" dirty="0" smtClean="0">
                <a:solidFill>
                  <a:schemeClr val="accent1">
                    <a:lumMod val="50000"/>
                  </a:schemeClr>
                </a:solidFill>
                <a:latin typeface="Freestyle Script" panose="030804020302050B0404" pitchFamily="66" charset="0"/>
              </a:rPr>
              <a:t>Mias Traumwoche</a:t>
            </a:r>
            <a:r>
              <a:rPr lang="de-DE" sz="3200" dirty="0" smtClean="0">
                <a:solidFill>
                  <a:schemeClr val="accent1">
                    <a:lumMod val="50000"/>
                  </a:schemeClr>
                </a:solidFill>
                <a:latin typeface="Freestyle Script" panose="030804020302050B0404" pitchFamily="66" charset="0"/>
              </a:rPr>
              <a:t>	  </a:t>
            </a:r>
            <a:r>
              <a:rPr lang="de-DE" sz="3200" u="sng" dirty="0" smtClean="0">
                <a:solidFill>
                  <a:schemeClr val="accent1">
                    <a:lumMod val="50000"/>
                  </a:schemeClr>
                </a:solidFill>
                <a:latin typeface="Freestyle Script" panose="030804020302050B0404" pitchFamily="66" charset="0"/>
              </a:rPr>
              <a:t>21. November 2019</a:t>
            </a:r>
          </a:p>
          <a:p>
            <a:endParaRPr lang="de-DE" sz="1600" u="sng" dirty="0" smtClean="0">
              <a:solidFill>
                <a:schemeClr val="accent1">
                  <a:lumMod val="50000"/>
                </a:schemeClr>
              </a:solidFill>
              <a:latin typeface="Freestyle Script" panose="030804020302050B0404" pitchFamily="66" charset="0"/>
            </a:endParaRPr>
          </a:p>
          <a:p>
            <a:r>
              <a:rPr lang="de-DE" sz="2800" dirty="0" smtClean="0">
                <a:solidFill>
                  <a:schemeClr val="accent1">
                    <a:lumMod val="50000"/>
                  </a:schemeClr>
                </a:solidFill>
                <a:latin typeface="Freestyle Script" panose="030804020302050B0404" pitchFamily="66" charset="0"/>
              </a:rPr>
              <a:t>Ich bleibe  jeden Tag zu Hause und  gehe nicht in die Schule. Wolfgang hat Unterricht und lernt Englisch aber ich sitze im Garten und rede mit Freunden. Die Sonne scheint jeden Tag und ich trinke Limonade und kaufe im Supermarkt Bonbons. </a:t>
            </a:r>
            <a:r>
              <a:rPr lang="en-GB" sz="2800" dirty="0" err="1" smtClean="0">
                <a:solidFill>
                  <a:schemeClr val="accent1">
                    <a:lumMod val="50000"/>
                  </a:schemeClr>
                </a:solidFill>
                <a:latin typeface="Freestyle Script" panose="030804020302050B0404" pitchFamily="66" charset="0"/>
              </a:rPr>
              <a:t>Ich</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besuche</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manchmal</a:t>
            </a:r>
            <a:r>
              <a:rPr lang="en-GB" sz="2800" dirty="0" smtClean="0">
                <a:solidFill>
                  <a:schemeClr val="accent1">
                    <a:lumMod val="50000"/>
                  </a:schemeClr>
                </a:solidFill>
                <a:latin typeface="Freestyle Script" panose="030804020302050B0404" pitchFamily="66" charset="0"/>
              </a:rPr>
              <a:t> Nina, </a:t>
            </a:r>
            <a:r>
              <a:rPr lang="en-GB" sz="2800" dirty="0" err="1" smtClean="0">
                <a:solidFill>
                  <a:schemeClr val="accent1">
                    <a:lumMod val="50000"/>
                  </a:schemeClr>
                </a:solidFill>
                <a:latin typeface="Freestyle Script" panose="030804020302050B0404" pitchFamily="66" charset="0"/>
              </a:rPr>
              <a:t>meine</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beste</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Freundin</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Ich</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gehe</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mit</a:t>
            </a:r>
            <a:r>
              <a:rPr lang="en-GB" sz="2800" dirty="0" smtClean="0">
                <a:solidFill>
                  <a:schemeClr val="accent1">
                    <a:lumMod val="50000"/>
                  </a:schemeClr>
                </a:solidFill>
                <a:latin typeface="Freestyle Script" panose="030804020302050B0404" pitchFamily="66" charset="0"/>
              </a:rPr>
              <a:t> Nina </a:t>
            </a:r>
            <a:r>
              <a:rPr lang="en-GB" sz="2800" dirty="0" err="1" smtClean="0">
                <a:solidFill>
                  <a:schemeClr val="accent1">
                    <a:lumMod val="50000"/>
                  </a:schemeClr>
                </a:solidFill>
                <a:latin typeface="Freestyle Script" panose="030804020302050B0404" pitchFamily="66" charset="0"/>
              </a:rPr>
              <a:t>einkaufen</a:t>
            </a:r>
            <a:r>
              <a:rPr lang="en-GB" sz="2800" dirty="0">
                <a:solidFill>
                  <a:schemeClr val="accent1">
                    <a:lumMod val="50000"/>
                  </a:schemeClr>
                </a:solidFill>
                <a:latin typeface="Freestyle Script" panose="030804020302050B0404" pitchFamily="66" charset="0"/>
              </a:rPr>
              <a:t> </a:t>
            </a:r>
            <a:r>
              <a:rPr lang="en-GB" sz="2800" dirty="0" smtClean="0">
                <a:solidFill>
                  <a:schemeClr val="accent1">
                    <a:lumMod val="50000"/>
                  </a:schemeClr>
                </a:solidFill>
                <a:latin typeface="Freestyle Script" panose="030804020302050B0404" pitchFamily="66" charset="0"/>
              </a:rPr>
              <a:t>or </a:t>
            </a:r>
            <a:r>
              <a:rPr lang="en-GB" sz="2800" dirty="0" err="1" smtClean="0">
                <a:solidFill>
                  <a:schemeClr val="accent1">
                    <a:lumMod val="50000"/>
                  </a:schemeClr>
                </a:solidFill>
                <a:latin typeface="Freestyle Script" panose="030804020302050B0404" pitchFamily="66" charset="0"/>
              </a:rPr>
              <a:t>schwimmen</a:t>
            </a:r>
            <a:r>
              <a:rPr lang="en-GB" sz="2800" dirty="0" smtClean="0">
                <a:solidFill>
                  <a:schemeClr val="accent1">
                    <a:lumMod val="50000"/>
                  </a:schemeClr>
                </a:solidFill>
                <a:latin typeface="Freestyle Script" panose="030804020302050B0404" pitchFamily="66" charset="0"/>
              </a:rPr>
              <a:t>. </a:t>
            </a:r>
            <a:endParaRPr lang="de-DE" sz="2800" dirty="0" smtClean="0">
              <a:solidFill>
                <a:schemeClr val="accent1">
                  <a:lumMod val="50000"/>
                </a:schemeClr>
              </a:solidFill>
              <a:latin typeface="Freestyle Script" panose="030804020302050B0404" pitchFamily="66" charset="0"/>
            </a:endParaRPr>
          </a:p>
        </p:txBody>
      </p:sp>
      <p:pic>
        <p:nvPicPr>
          <p:cNvPr id="3" name="Picture 2">
            <a:extLst>
              <a:ext uri="{C183D7F6-B498-43B3-948B-1728B52AA6E4}">
                <adec:decorative xmlns=""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694218" cy="707849"/>
          </a:xfrm>
        </p:spPr>
        <p:txBody>
          <a:bodyPr>
            <a:normAutofit/>
          </a:bodyPr>
          <a:lstStyle/>
          <a:p>
            <a:r>
              <a:rPr lang="en-GB" sz="3600" b="1" dirty="0" err="1" smtClean="0">
                <a:solidFill>
                  <a:schemeClr val="bg1"/>
                </a:solidFill>
              </a:rPr>
              <a:t>Wolfgangs</a:t>
            </a:r>
            <a:r>
              <a:rPr lang="en-GB" sz="3600" b="1" dirty="0" smtClean="0">
                <a:solidFill>
                  <a:schemeClr val="bg1"/>
                </a:solidFill>
              </a:rPr>
              <a:t> </a:t>
            </a:r>
            <a:r>
              <a:rPr lang="en-GB" sz="3600" b="1" dirty="0" err="1" smtClean="0">
                <a:solidFill>
                  <a:schemeClr val="bg1"/>
                </a:solidFill>
              </a:rPr>
              <a:t>Tagebuch</a:t>
            </a:r>
            <a:r>
              <a:rPr lang="en-GB" sz="3600" b="1" dirty="0" smtClean="0">
                <a:solidFill>
                  <a:schemeClr val="bg1"/>
                </a:solidFill>
              </a:rPr>
              <a:t> </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88359" y="247046"/>
            <a:ext cx="1468967" cy="48447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smtClean="0">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6" name="TextBox 5"/>
          <p:cNvSpPr txBox="1"/>
          <p:nvPr/>
        </p:nvSpPr>
        <p:spPr>
          <a:xfrm>
            <a:off x="332271" y="1277353"/>
            <a:ext cx="11625055" cy="430887"/>
          </a:xfrm>
          <a:prstGeom prst="rect">
            <a:avLst/>
          </a:prstGeom>
          <a:noFill/>
        </p:spPr>
        <p:txBody>
          <a:bodyPr wrap="square" rtlCol="0">
            <a:spAutoFit/>
          </a:bodyPr>
          <a:lstStyle/>
          <a:p>
            <a:r>
              <a:rPr lang="en-GB" sz="2200" dirty="0" smtClean="0">
                <a:solidFill>
                  <a:schemeClr val="accent1">
                    <a:lumMod val="50000"/>
                  </a:schemeClr>
                </a:solidFill>
              </a:rPr>
              <a:t>Now imagine you are telling the story from Wolfgang’s perspective. What changes?</a:t>
            </a:r>
            <a:endParaRPr lang="en-GB" sz="2200" dirty="0">
              <a:solidFill>
                <a:schemeClr val="accent1">
                  <a:lumMod val="50000"/>
                </a:schemeClr>
              </a:solidFill>
            </a:endParaRPr>
          </a:p>
        </p:txBody>
      </p:sp>
      <p:sp>
        <p:nvSpPr>
          <p:cNvPr id="15" name="TextBox 14"/>
          <p:cNvSpPr txBox="1"/>
          <p:nvPr/>
        </p:nvSpPr>
        <p:spPr>
          <a:xfrm>
            <a:off x="6226087" y="2009826"/>
            <a:ext cx="5439044" cy="4278094"/>
          </a:xfrm>
          <a:prstGeom prst="rect">
            <a:avLst/>
          </a:prstGeom>
          <a:noFill/>
        </p:spPr>
        <p:txBody>
          <a:bodyPr wrap="square" rtlCol="0">
            <a:spAutoFit/>
          </a:bodyPr>
          <a:lstStyle/>
          <a:p>
            <a:r>
              <a:rPr lang="en-GB" sz="2800" dirty="0" smtClean="0">
                <a:solidFill>
                  <a:schemeClr val="accent1">
                    <a:lumMod val="50000"/>
                  </a:schemeClr>
                </a:solidFill>
                <a:latin typeface="Freestyle Script" panose="030804020302050B0404" pitchFamily="66" charset="0"/>
              </a:rPr>
              <a:t>Wolfgang </a:t>
            </a:r>
            <a:r>
              <a:rPr lang="en-GB" sz="2800" dirty="0" err="1" smtClean="0">
                <a:solidFill>
                  <a:schemeClr val="accent1">
                    <a:lumMod val="50000"/>
                  </a:schemeClr>
                </a:solidFill>
                <a:latin typeface="Freestyle Script" panose="030804020302050B0404" pitchFamily="66" charset="0"/>
              </a:rPr>
              <a:t>macht</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Hausaufgaben</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kocht</a:t>
            </a:r>
            <a:r>
              <a:rPr lang="en-GB" sz="2800" dirty="0" smtClean="0">
                <a:solidFill>
                  <a:schemeClr val="accent1">
                    <a:lumMod val="50000"/>
                  </a:schemeClr>
                </a:solidFill>
                <a:latin typeface="Freestyle Script" panose="030804020302050B0404" pitchFamily="66" charset="0"/>
              </a:rPr>
              <a:t> und </a:t>
            </a:r>
            <a:r>
              <a:rPr lang="en-GB" sz="2800" dirty="0" err="1" smtClean="0">
                <a:solidFill>
                  <a:schemeClr val="accent1">
                    <a:lumMod val="50000"/>
                  </a:schemeClr>
                </a:solidFill>
                <a:latin typeface="Freestyle Script" panose="030804020302050B0404" pitchFamily="66" charset="0"/>
              </a:rPr>
              <a:t>putzt</a:t>
            </a:r>
            <a:r>
              <a:rPr lang="en-GB" sz="2800" dirty="0" smtClean="0">
                <a:solidFill>
                  <a:schemeClr val="accent1">
                    <a:lumMod val="50000"/>
                  </a:schemeClr>
                </a:solidFill>
                <a:latin typeface="Freestyle Script" panose="030804020302050B0404" pitchFamily="66" charset="0"/>
              </a:rPr>
              <a:t> den Boden. </a:t>
            </a:r>
            <a:r>
              <a:rPr lang="en-GB" sz="2800" dirty="0" err="1" smtClean="0">
                <a:solidFill>
                  <a:schemeClr val="accent1">
                    <a:lumMod val="50000"/>
                  </a:schemeClr>
                </a:solidFill>
                <a:latin typeface="Freestyle Script" panose="030804020302050B0404" pitchFamily="66" charset="0"/>
              </a:rPr>
              <a:t>Ich</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schreibe</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ein</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Buch</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spiele</a:t>
            </a:r>
            <a:r>
              <a:rPr lang="en-GB" sz="2800" dirty="0" smtClean="0">
                <a:solidFill>
                  <a:schemeClr val="accent1">
                    <a:lumMod val="50000"/>
                  </a:schemeClr>
                </a:solidFill>
                <a:latin typeface="Freestyle Script" panose="030804020302050B0404" pitchFamily="66" charset="0"/>
              </a:rPr>
              <a:t> am Computer </a:t>
            </a:r>
            <a:r>
              <a:rPr lang="en-GB" sz="2800" dirty="0" err="1" smtClean="0">
                <a:solidFill>
                  <a:schemeClr val="accent1">
                    <a:lumMod val="50000"/>
                  </a:schemeClr>
                </a:solidFill>
                <a:latin typeface="Freestyle Script" panose="030804020302050B0404" pitchFamily="66" charset="0"/>
              </a:rPr>
              <a:t>oder</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zeichne</a:t>
            </a:r>
            <a:r>
              <a:rPr lang="en-GB" sz="2800" dirty="0" smtClean="0">
                <a:solidFill>
                  <a:schemeClr val="accent1">
                    <a:lumMod val="50000"/>
                  </a:schemeClr>
                </a:solidFill>
                <a:latin typeface="Freestyle Script" panose="030804020302050B0404" pitchFamily="66" charset="0"/>
              </a:rPr>
              <a:t>.  </a:t>
            </a:r>
            <a:r>
              <a:rPr lang="de-DE" sz="2800" dirty="0" smtClean="0">
                <a:solidFill>
                  <a:schemeClr val="accent1">
                    <a:lumMod val="50000"/>
                  </a:schemeClr>
                </a:solidFill>
                <a:latin typeface="Freestyle Script" panose="030804020302050B0404" pitchFamily="66" charset="0"/>
              </a:rPr>
              <a:t>Ich singe oft ein Lied und höre jeden Tag Mark Forster. Mark Forster ist mein  </a:t>
            </a:r>
          </a:p>
          <a:p>
            <a:r>
              <a:rPr lang="de-DE" sz="2800" dirty="0" smtClean="0">
                <a:solidFill>
                  <a:schemeClr val="accent1">
                    <a:lumMod val="50000"/>
                  </a:schemeClr>
                </a:solidFill>
                <a:latin typeface="Freestyle Script" panose="030804020302050B0404" pitchFamily="66" charset="0"/>
              </a:rPr>
              <a:t>Lieblingssänger. Ich liebe Mark Forster!</a:t>
            </a:r>
          </a:p>
          <a:p>
            <a:r>
              <a:rPr lang="en-GB" sz="2800" dirty="0" err="1" smtClean="0">
                <a:solidFill>
                  <a:schemeClr val="accent1">
                    <a:lumMod val="50000"/>
                  </a:schemeClr>
                </a:solidFill>
                <a:latin typeface="Freestyle Script" panose="030804020302050B0404" pitchFamily="66" charset="0"/>
              </a:rPr>
              <a:t>Ich</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putze</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nicht</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aber</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ich</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arbeite</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freiwillig</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im</a:t>
            </a:r>
            <a:r>
              <a:rPr lang="en-GB" sz="2800" dirty="0" smtClean="0">
                <a:solidFill>
                  <a:schemeClr val="accent1">
                    <a:lumMod val="50000"/>
                  </a:schemeClr>
                </a:solidFill>
                <a:latin typeface="Freestyle Script" panose="030804020302050B0404" pitchFamily="66" charset="0"/>
              </a:rPr>
              <a:t> Garten. </a:t>
            </a:r>
            <a:r>
              <a:rPr lang="en-GB" sz="2800" dirty="0" err="1" smtClean="0">
                <a:solidFill>
                  <a:schemeClr val="accent1">
                    <a:lumMod val="50000"/>
                  </a:schemeClr>
                </a:solidFill>
                <a:latin typeface="Freestyle Script" panose="030804020302050B0404" pitchFamily="66" charset="0"/>
              </a:rPr>
              <a:t>Ich</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spiele</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mit</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Opa</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Fußball</a:t>
            </a:r>
            <a:r>
              <a:rPr lang="en-GB" sz="2800" dirty="0" smtClean="0">
                <a:solidFill>
                  <a:schemeClr val="accent1">
                    <a:lumMod val="50000"/>
                  </a:schemeClr>
                </a:solidFill>
                <a:latin typeface="Freestyle Script" panose="030804020302050B0404" pitchFamily="66" charset="0"/>
              </a:rPr>
              <a:t> und </a:t>
            </a:r>
            <a:r>
              <a:rPr lang="en-GB" sz="2800" dirty="0" err="1" smtClean="0">
                <a:solidFill>
                  <a:schemeClr val="accent1">
                    <a:lumMod val="50000"/>
                  </a:schemeClr>
                </a:solidFill>
                <a:latin typeface="Freestyle Script" panose="030804020302050B0404" pitchFamily="66" charset="0"/>
              </a:rPr>
              <a:t>zeige</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Oma</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Fotos</a:t>
            </a:r>
            <a:r>
              <a:rPr lang="en-GB" sz="2800" dirty="0" smtClean="0">
                <a:solidFill>
                  <a:schemeClr val="accent1">
                    <a:lumMod val="50000"/>
                  </a:schemeClr>
                </a:solidFill>
                <a:latin typeface="Freestyle Script" panose="030804020302050B0404" pitchFamily="66" charset="0"/>
              </a:rPr>
              <a:t>.</a:t>
            </a:r>
          </a:p>
          <a:p>
            <a:r>
              <a:rPr lang="en-GB" sz="1600" dirty="0" smtClean="0">
                <a:solidFill>
                  <a:schemeClr val="accent1">
                    <a:lumMod val="50000"/>
                  </a:schemeClr>
                </a:solidFill>
                <a:latin typeface="Freestyle Script" panose="030804020302050B0404" pitchFamily="66" charset="0"/>
              </a:rPr>
              <a:t> </a:t>
            </a:r>
            <a:endParaRPr lang="en-GB" sz="2800" dirty="0" smtClean="0">
              <a:solidFill>
                <a:schemeClr val="accent1">
                  <a:lumMod val="50000"/>
                </a:schemeClr>
              </a:solidFill>
              <a:latin typeface="Freestyle Script" panose="030804020302050B0404" pitchFamily="66" charset="0"/>
            </a:endParaRPr>
          </a:p>
          <a:p>
            <a:r>
              <a:rPr lang="en-GB" sz="2800" dirty="0" smtClean="0">
                <a:solidFill>
                  <a:schemeClr val="accent1">
                    <a:lumMod val="50000"/>
                  </a:schemeClr>
                </a:solidFill>
                <a:latin typeface="Freestyle Script" panose="030804020302050B0404" pitchFamily="66" charset="0"/>
              </a:rPr>
              <a:t>Und … </a:t>
            </a:r>
            <a:r>
              <a:rPr lang="en-GB" sz="2800" dirty="0" err="1" smtClean="0">
                <a:solidFill>
                  <a:schemeClr val="accent1">
                    <a:lumMod val="50000"/>
                  </a:schemeClr>
                </a:solidFill>
                <a:latin typeface="Freestyle Script" panose="030804020302050B0404" pitchFamily="66" charset="0"/>
              </a:rPr>
              <a:t>ja</a:t>
            </a:r>
            <a:r>
              <a:rPr lang="en-GB" sz="2800" dirty="0" smtClean="0">
                <a:solidFill>
                  <a:schemeClr val="accent1">
                    <a:lumMod val="50000"/>
                  </a:schemeClr>
                </a:solidFill>
                <a:latin typeface="Freestyle Script" panose="030804020302050B0404" pitchFamily="66" charset="0"/>
              </a:rPr>
              <a:t>, das </a:t>
            </a:r>
            <a:r>
              <a:rPr lang="en-GB" sz="2800" dirty="0" err="1" smtClean="0">
                <a:solidFill>
                  <a:schemeClr val="accent1">
                    <a:lumMod val="50000"/>
                  </a:schemeClr>
                </a:solidFill>
                <a:latin typeface="Freestyle Script" panose="030804020302050B0404" pitchFamily="66" charset="0"/>
              </a:rPr>
              <a:t>ist</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meine</a:t>
            </a:r>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Traumwoche</a:t>
            </a:r>
            <a:r>
              <a:rPr lang="en-GB" sz="2800" dirty="0" smtClean="0">
                <a:solidFill>
                  <a:schemeClr val="accent1">
                    <a:lumMod val="50000"/>
                  </a:schemeClr>
                </a:solidFill>
                <a:latin typeface="Freestyle Script" panose="030804020302050B0404" pitchFamily="66" charset="0"/>
              </a:rPr>
              <a:t> </a:t>
            </a:r>
            <a:r>
              <a:rPr lang="en-GB" sz="2800" dirty="0" smtClean="0">
                <a:solidFill>
                  <a:schemeClr val="accent1">
                    <a:lumMod val="50000"/>
                  </a:schemeClr>
                </a:solidFill>
                <a:latin typeface="Freestyle Script" panose="030804020302050B0404" pitchFamily="66" charset="0"/>
                <a:sym typeface="Wingdings" panose="05000000000000000000" pitchFamily="2" charset="2"/>
              </a:rPr>
              <a:t> </a:t>
            </a:r>
          </a:p>
          <a:p>
            <a:endParaRPr lang="en-GB" sz="3200" u="sng" dirty="0">
              <a:solidFill>
                <a:schemeClr val="accent1">
                  <a:lumMod val="50000"/>
                </a:schemeClr>
              </a:solidFill>
              <a:latin typeface="Freestyle Script" panose="030804020302050B0404" pitchFamily="66" charset="0"/>
            </a:endParaRPr>
          </a:p>
        </p:txBody>
      </p:sp>
      <p:pic>
        <p:nvPicPr>
          <p:cNvPr id="12" name="Picture 11">
            <a:extLst>
              <a:ext uri="{FF2B5EF4-FFF2-40B4-BE49-F238E27FC236}">
                <a16:creationId xmlns:a16="http://schemas.microsoft.com/office/drawing/2014/main" id="{72BC4323-F2C7-417C-8739-694A925B198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a:off x="10694111" y="4832050"/>
            <a:ext cx="1356168" cy="1473632"/>
          </a:xfrm>
          <a:prstGeom prst="rect">
            <a:avLst/>
          </a:prstGeom>
        </p:spPr>
      </p:pic>
      <p:sp>
        <p:nvSpPr>
          <p:cNvPr id="8" name="TextBox 7"/>
          <p:cNvSpPr txBox="1"/>
          <p:nvPr/>
        </p:nvSpPr>
        <p:spPr>
          <a:xfrm>
            <a:off x="520777" y="2783520"/>
            <a:ext cx="1011422" cy="430887"/>
          </a:xfrm>
          <a:prstGeom prst="rect">
            <a:avLst/>
          </a:prstGeom>
          <a:solidFill>
            <a:schemeClr val="bg1"/>
          </a:solidFill>
        </p:spPr>
        <p:txBody>
          <a:bodyPr wrap="square" lIns="0" tIns="0" rIns="0" bIns="0" rtlCol="0">
            <a:spAutoFit/>
          </a:bodyPr>
          <a:lstStyle/>
          <a:p>
            <a:r>
              <a:rPr lang="en-GB" sz="2800" dirty="0" smtClean="0">
                <a:solidFill>
                  <a:schemeClr val="accent2"/>
                </a:solidFill>
                <a:latin typeface="Freestyle Script" panose="030804020302050B0404" pitchFamily="66" charset="0"/>
              </a:rPr>
              <a:t>Mia </a:t>
            </a:r>
            <a:r>
              <a:rPr lang="en-GB" sz="2800" dirty="0" err="1" smtClean="0">
                <a:solidFill>
                  <a:schemeClr val="accent1">
                    <a:lumMod val="50000"/>
                  </a:schemeClr>
                </a:solidFill>
                <a:latin typeface="Freestyle Script" panose="030804020302050B0404" pitchFamily="66" charset="0"/>
              </a:rPr>
              <a:t>bleib</a:t>
            </a:r>
            <a:r>
              <a:rPr lang="en-GB" sz="2800" dirty="0" err="1" smtClean="0">
                <a:solidFill>
                  <a:schemeClr val="accent2"/>
                </a:solidFill>
                <a:latin typeface="Freestyle Script" panose="030804020302050B0404" pitchFamily="66" charset="0"/>
              </a:rPr>
              <a:t>t</a:t>
            </a:r>
            <a:r>
              <a:rPr lang="en-GB" sz="2800" dirty="0" smtClean="0">
                <a:solidFill>
                  <a:schemeClr val="accent2"/>
                </a:solidFill>
                <a:latin typeface="Freestyle Script" panose="030804020302050B0404" pitchFamily="66" charset="0"/>
              </a:rPr>
              <a:t> </a:t>
            </a:r>
            <a:endParaRPr lang="en-GB" sz="2800" dirty="0">
              <a:solidFill>
                <a:schemeClr val="accent2"/>
              </a:solidFill>
              <a:latin typeface="Freestyle Script" panose="030804020302050B0404" pitchFamily="66" charset="0"/>
            </a:endParaRPr>
          </a:p>
        </p:txBody>
      </p:sp>
      <p:sp>
        <p:nvSpPr>
          <p:cNvPr id="16" name="TextBox 15"/>
          <p:cNvSpPr txBox="1"/>
          <p:nvPr/>
        </p:nvSpPr>
        <p:spPr>
          <a:xfrm>
            <a:off x="3904878" y="2777642"/>
            <a:ext cx="533400" cy="430887"/>
          </a:xfrm>
          <a:prstGeom prst="rect">
            <a:avLst/>
          </a:prstGeom>
          <a:solidFill>
            <a:schemeClr val="bg1"/>
          </a:solidFill>
        </p:spPr>
        <p:txBody>
          <a:bodyPr wrap="square" lIns="0" tIns="0" rIns="0" bIns="0" rtlCol="0">
            <a:spAutoFit/>
          </a:bodyPr>
          <a:lstStyle/>
          <a:p>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geh</a:t>
            </a:r>
            <a:r>
              <a:rPr lang="en-GB" sz="2800" dirty="0" err="1" smtClean="0">
                <a:solidFill>
                  <a:schemeClr val="accent2"/>
                </a:solidFill>
                <a:latin typeface="Freestyle Script" panose="030804020302050B0404" pitchFamily="66" charset="0"/>
              </a:rPr>
              <a:t>t</a:t>
            </a:r>
            <a:endParaRPr lang="en-GB" sz="2800" dirty="0">
              <a:solidFill>
                <a:schemeClr val="accent2"/>
              </a:solidFill>
              <a:latin typeface="Freestyle Script" panose="030804020302050B0404" pitchFamily="66" charset="0"/>
            </a:endParaRPr>
          </a:p>
        </p:txBody>
      </p:sp>
      <p:sp>
        <p:nvSpPr>
          <p:cNvPr id="17" name="TextBox 16"/>
          <p:cNvSpPr txBox="1"/>
          <p:nvPr/>
        </p:nvSpPr>
        <p:spPr>
          <a:xfrm>
            <a:off x="1339400" y="3215060"/>
            <a:ext cx="1333258" cy="430887"/>
          </a:xfrm>
          <a:prstGeom prst="rect">
            <a:avLst/>
          </a:prstGeom>
          <a:solidFill>
            <a:schemeClr val="bg1"/>
          </a:solidFill>
        </p:spPr>
        <p:txBody>
          <a:bodyPr wrap="square" lIns="0" tIns="0" rIns="0" bIns="0" rtlCol="0">
            <a:spAutoFit/>
          </a:bodyPr>
          <a:lstStyle/>
          <a:p>
            <a:r>
              <a:rPr lang="en-GB" sz="2800" dirty="0" smtClean="0">
                <a:solidFill>
                  <a:schemeClr val="accent2"/>
                </a:solidFill>
                <a:latin typeface="Freestyle Script" panose="030804020302050B0404" pitchFamily="66" charset="0"/>
              </a:rPr>
              <a:t>  </a:t>
            </a:r>
            <a:r>
              <a:rPr lang="en-GB" sz="2800" dirty="0" err="1" smtClean="0">
                <a:solidFill>
                  <a:schemeClr val="accent2"/>
                </a:solidFill>
                <a:latin typeface="Freestyle Script" panose="030804020302050B0404" pitchFamily="66" charset="0"/>
              </a:rPr>
              <a:t>Ich</a:t>
            </a:r>
            <a:r>
              <a:rPr lang="en-GB" sz="2800" dirty="0" smtClean="0">
                <a:solidFill>
                  <a:schemeClr val="accent2"/>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ha</a:t>
            </a:r>
            <a:r>
              <a:rPr lang="en-GB" sz="2800" dirty="0" err="1" smtClean="0">
                <a:solidFill>
                  <a:schemeClr val="accent2"/>
                </a:solidFill>
                <a:latin typeface="Freestyle Script" panose="030804020302050B0404" pitchFamily="66" charset="0"/>
              </a:rPr>
              <a:t>be</a:t>
            </a:r>
            <a:endParaRPr lang="en-GB" sz="2800" dirty="0">
              <a:solidFill>
                <a:schemeClr val="accent2"/>
              </a:solidFill>
              <a:latin typeface="Freestyle Script" panose="030804020302050B0404" pitchFamily="66" charset="0"/>
            </a:endParaRPr>
          </a:p>
        </p:txBody>
      </p:sp>
      <p:sp>
        <p:nvSpPr>
          <p:cNvPr id="18" name="TextBox 17"/>
          <p:cNvSpPr txBox="1"/>
          <p:nvPr/>
        </p:nvSpPr>
        <p:spPr>
          <a:xfrm>
            <a:off x="4152231" y="3215060"/>
            <a:ext cx="533400" cy="430887"/>
          </a:xfrm>
          <a:prstGeom prst="rect">
            <a:avLst/>
          </a:prstGeom>
          <a:solidFill>
            <a:schemeClr val="bg1"/>
          </a:solidFill>
        </p:spPr>
        <p:txBody>
          <a:bodyPr wrap="square" lIns="0" tIns="0" rIns="0" bIns="0" rtlCol="0">
            <a:spAutoFit/>
          </a:bodyPr>
          <a:lstStyle/>
          <a:p>
            <a:r>
              <a:rPr lang="en-GB" sz="2800" dirty="0" err="1" smtClean="0">
                <a:solidFill>
                  <a:schemeClr val="accent1">
                    <a:lumMod val="50000"/>
                  </a:schemeClr>
                </a:solidFill>
                <a:latin typeface="Freestyle Script" panose="030804020302050B0404" pitchFamily="66" charset="0"/>
              </a:rPr>
              <a:t>lern</a:t>
            </a:r>
            <a:r>
              <a:rPr lang="en-GB" sz="2800" dirty="0" err="1" smtClean="0">
                <a:solidFill>
                  <a:schemeClr val="accent2"/>
                </a:solidFill>
                <a:latin typeface="Freestyle Script" panose="030804020302050B0404" pitchFamily="66" charset="0"/>
              </a:rPr>
              <a:t>e</a:t>
            </a:r>
            <a:endParaRPr lang="en-GB" sz="2800" dirty="0">
              <a:solidFill>
                <a:schemeClr val="accent2"/>
              </a:solidFill>
              <a:latin typeface="Freestyle Script" panose="030804020302050B0404" pitchFamily="66" charset="0"/>
            </a:endParaRPr>
          </a:p>
        </p:txBody>
      </p:sp>
      <p:sp>
        <p:nvSpPr>
          <p:cNvPr id="19" name="TextBox 18"/>
          <p:cNvSpPr txBox="1"/>
          <p:nvPr/>
        </p:nvSpPr>
        <p:spPr>
          <a:xfrm>
            <a:off x="1026488" y="3637602"/>
            <a:ext cx="839108" cy="430887"/>
          </a:xfrm>
          <a:prstGeom prst="rect">
            <a:avLst/>
          </a:prstGeom>
          <a:solidFill>
            <a:schemeClr val="bg1"/>
          </a:solidFill>
        </p:spPr>
        <p:txBody>
          <a:bodyPr wrap="square" lIns="0" tIns="0" rIns="0" bIns="0" rtlCol="0">
            <a:spAutoFit/>
          </a:bodyPr>
          <a:lstStyle/>
          <a:p>
            <a:r>
              <a:rPr lang="en-GB" sz="2800" dirty="0" smtClean="0">
                <a:solidFill>
                  <a:schemeClr val="accent2"/>
                </a:solidFill>
                <a:latin typeface="Freestyle Script" panose="030804020302050B0404" pitchFamily="66" charset="0"/>
              </a:rPr>
              <a:t>Mia </a:t>
            </a:r>
            <a:r>
              <a:rPr lang="en-GB" sz="2800" dirty="0" err="1" smtClean="0">
                <a:solidFill>
                  <a:schemeClr val="accent1">
                    <a:lumMod val="50000"/>
                  </a:schemeClr>
                </a:solidFill>
                <a:latin typeface="Freestyle Script" panose="030804020302050B0404" pitchFamily="66" charset="0"/>
              </a:rPr>
              <a:t>sitz</a:t>
            </a:r>
            <a:r>
              <a:rPr lang="en-GB" sz="2800" dirty="0" err="1" smtClean="0">
                <a:solidFill>
                  <a:schemeClr val="accent2"/>
                </a:solidFill>
                <a:latin typeface="Freestyle Script" panose="030804020302050B0404" pitchFamily="66" charset="0"/>
              </a:rPr>
              <a:t>t</a:t>
            </a:r>
            <a:endParaRPr lang="en-GB" sz="2800" dirty="0">
              <a:solidFill>
                <a:schemeClr val="accent2"/>
              </a:solidFill>
              <a:latin typeface="Freestyle Script" panose="030804020302050B0404" pitchFamily="66" charset="0"/>
            </a:endParaRPr>
          </a:p>
        </p:txBody>
      </p:sp>
      <p:sp>
        <p:nvSpPr>
          <p:cNvPr id="20" name="TextBox 19"/>
          <p:cNvSpPr txBox="1"/>
          <p:nvPr/>
        </p:nvSpPr>
        <p:spPr>
          <a:xfrm>
            <a:off x="3202249" y="3640302"/>
            <a:ext cx="482895" cy="430887"/>
          </a:xfrm>
          <a:prstGeom prst="rect">
            <a:avLst/>
          </a:prstGeom>
          <a:solidFill>
            <a:schemeClr val="bg1"/>
          </a:solidFill>
        </p:spPr>
        <p:txBody>
          <a:bodyPr wrap="square" lIns="0" tIns="0" rIns="0" bIns="0" rtlCol="0">
            <a:spAutoFit/>
          </a:bodyPr>
          <a:lstStyle/>
          <a:p>
            <a:r>
              <a:rPr lang="en-GB" sz="2800" dirty="0" err="1" smtClean="0">
                <a:solidFill>
                  <a:schemeClr val="accent1">
                    <a:lumMod val="50000"/>
                  </a:schemeClr>
                </a:solidFill>
                <a:latin typeface="Freestyle Script" panose="030804020302050B0404" pitchFamily="66" charset="0"/>
              </a:rPr>
              <a:t>rede</a:t>
            </a:r>
            <a:r>
              <a:rPr lang="en-GB" sz="2800" dirty="0" err="1" smtClean="0">
                <a:solidFill>
                  <a:schemeClr val="accent2"/>
                </a:solidFill>
                <a:latin typeface="Freestyle Script" panose="030804020302050B0404" pitchFamily="66" charset="0"/>
              </a:rPr>
              <a:t>t</a:t>
            </a:r>
            <a:endParaRPr lang="en-GB" sz="2800" dirty="0">
              <a:solidFill>
                <a:schemeClr val="accent2"/>
              </a:solidFill>
              <a:latin typeface="Freestyle Script" panose="030804020302050B0404" pitchFamily="66" charset="0"/>
            </a:endParaRPr>
          </a:p>
        </p:txBody>
      </p:sp>
      <p:sp>
        <p:nvSpPr>
          <p:cNvPr id="21" name="TextBox 20"/>
          <p:cNvSpPr txBox="1"/>
          <p:nvPr/>
        </p:nvSpPr>
        <p:spPr>
          <a:xfrm>
            <a:off x="3223369" y="4047164"/>
            <a:ext cx="999393" cy="430887"/>
          </a:xfrm>
          <a:prstGeom prst="rect">
            <a:avLst/>
          </a:prstGeom>
          <a:solidFill>
            <a:schemeClr val="bg1"/>
          </a:solidFill>
        </p:spPr>
        <p:txBody>
          <a:bodyPr wrap="square" lIns="0" tIns="0" rIns="0" bIns="0" rtlCol="0">
            <a:spAutoFit/>
          </a:bodyPr>
          <a:lstStyle/>
          <a:p>
            <a:r>
              <a:rPr lang="en-GB" sz="2800" dirty="0" smtClean="0">
                <a:solidFill>
                  <a:schemeClr val="accent2"/>
                </a:solidFill>
                <a:latin typeface="Freestyle Script" panose="030804020302050B0404" pitchFamily="66" charset="0"/>
              </a:rPr>
              <a:t>Mia </a:t>
            </a:r>
            <a:r>
              <a:rPr lang="en-GB" sz="2800" dirty="0" err="1" smtClean="0">
                <a:solidFill>
                  <a:schemeClr val="accent1">
                    <a:lumMod val="50000"/>
                  </a:schemeClr>
                </a:solidFill>
                <a:latin typeface="Freestyle Script" panose="030804020302050B0404" pitchFamily="66" charset="0"/>
              </a:rPr>
              <a:t>trink</a:t>
            </a:r>
            <a:r>
              <a:rPr lang="en-GB" sz="2800" dirty="0" err="1" smtClean="0">
                <a:solidFill>
                  <a:schemeClr val="accent2"/>
                </a:solidFill>
                <a:latin typeface="Freestyle Script" panose="030804020302050B0404" pitchFamily="66" charset="0"/>
              </a:rPr>
              <a:t>t</a:t>
            </a:r>
            <a:endParaRPr lang="en-GB" sz="2800" dirty="0">
              <a:solidFill>
                <a:schemeClr val="accent2"/>
              </a:solidFill>
              <a:latin typeface="Freestyle Script" panose="030804020302050B0404" pitchFamily="66" charset="0"/>
            </a:endParaRPr>
          </a:p>
        </p:txBody>
      </p:sp>
      <p:sp>
        <p:nvSpPr>
          <p:cNvPr id="22" name="TextBox 21"/>
          <p:cNvSpPr txBox="1"/>
          <p:nvPr/>
        </p:nvSpPr>
        <p:spPr>
          <a:xfrm>
            <a:off x="577896" y="4490538"/>
            <a:ext cx="541292" cy="430887"/>
          </a:xfrm>
          <a:prstGeom prst="rect">
            <a:avLst/>
          </a:prstGeom>
          <a:solidFill>
            <a:schemeClr val="bg1"/>
          </a:solidFill>
        </p:spPr>
        <p:txBody>
          <a:bodyPr wrap="square" lIns="0" tIns="0" rIns="0" bIns="0" rtlCol="0">
            <a:spAutoFit/>
          </a:bodyPr>
          <a:lstStyle/>
          <a:p>
            <a:r>
              <a:rPr lang="en-GB" sz="2800" dirty="0" err="1" smtClean="0">
                <a:solidFill>
                  <a:schemeClr val="accent1">
                    <a:lumMod val="50000"/>
                  </a:schemeClr>
                </a:solidFill>
                <a:latin typeface="Freestyle Script" panose="030804020302050B0404" pitchFamily="66" charset="0"/>
              </a:rPr>
              <a:t>kauf</a:t>
            </a:r>
            <a:r>
              <a:rPr lang="en-GB" sz="2800" dirty="0" err="1" smtClean="0">
                <a:solidFill>
                  <a:schemeClr val="accent2"/>
                </a:solidFill>
                <a:latin typeface="Freestyle Script" panose="030804020302050B0404" pitchFamily="66" charset="0"/>
              </a:rPr>
              <a:t>t</a:t>
            </a:r>
            <a:endParaRPr lang="en-GB" sz="2800" dirty="0">
              <a:solidFill>
                <a:schemeClr val="accent2"/>
              </a:solidFill>
              <a:latin typeface="Freestyle Script" panose="030804020302050B0404" pitchFamily="66" charset="0"/>
            </a:endParaRPr>
          </a:p>
        </p:txBody>
      </p:sp>
      <p:sp>
        <p:nvSpPr>
          <p:cNvPr id="24" name="TextBox 23"/>
          <p:cNvSpPr txBox="1"/>
          <p:nvPr/>
        </p:nvSpPr>
        <p:spPr>
          <a:xfrm>
            <a:off x="3430789" y="4491113"/>
            <a:ext cx="1130493" cy="430887"/>
          </a:xfrm>
          <a:prstGeom prst="rect">
            <a:avLst/>
          </a:prstGeom>
          <a:solidFill>
            <a:schemeClr val="bg1"/>
          </a:solidFill>
        </p:spPr>
        <p:txBody>
          <a:bodyPr wrap="square" lIns="0" tIns="0" rIns="0" bIns="0" rtlCol="0">
            <a:spAutoFit/>
          </a:bodyPr>
          <a:lstStyle/>
          <a:p>
            <a:r>
              <a:rPr lang="en-GB" sz="2800" dirty="0" err="1" smtClean="0">
                <a:solidFill>
                  <a:schemeClr val="accent2"/>
                </a:solidFill>
                <a:latin typeface="Freestyle Script" panose="030804020302050B0404" pitchFamily="66" charset="0"/>
              </a:rPr>
              <a:t>Sie</a:t>
            </a:r>
            <a:r>
              <a:rPr lang="en-GB" sz="2800" dirty="0" smtClean="0">
                <a:solidFill>
                  <a:schemeClr val="accent2"/>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besuch</a:t>
            </a:r>
            <a:r>
              <a:rPr lang="en-GB" sz="2800" dirty="0" err="1" smtClean="0">
                <a:solidFill>
                  <a:schemeClr val="accent2"/>
                </a:solidFill>
                <a:latin typeface="Freestyle Script" panose="030804020302050B0404" pitchFamily="66" charset="0"/>
              </a:rPr>
              <a:t>t</a:t>
            </a:r>
            <a:endParaRPr lang="en-GB" sz="2800" dirty="0">
              <a:solidFill>
                <a:schemeClr val="accent2"/>
              </a:solidFill>
              <a:latin typeface="Freestyle Script" panose="030804020302050B0404" pitchFamily="66" charset="0"/>
            </a:endParaRPr>
          </a:p>
        </p:txBody>
      </p:sp>
      <p:sp>
        <p:nvSpPr>
          <p:cNvPr id="25" name="TextBox 24"/>
          <p:cNvSpPr txBox="1"/>
          <p:nvPr/>
        </p:nvSpPr>
        <p:spPr>
          <a:xfrm>
            <a:off x="1154771" y="4914882"/>
            <a:ext cx="541292" cy="430887"/>
          </a:xfrm>
          <a:prstGeom prst="rect">
            <a:avLst/>
          </a:prstGeom>
          <a:solidFill>
            <a:schemeClr val="bg1"/>
          </a:solidFill>
        </p:spPr>
        <p:txBody>
          <a:bodyPr wrap="square" lIns="0" tIns="0" rIns="0" bIns="0" rtlCol="0">
            <a:spAutoFit/>
          </a:bodyPr>
          <a:lstStyle/>
          <a:p>
            <a:r>
              <a:rPr lang="en-GB" sz="2800" dirty="0" err="1" smtClean="0">
                <a:solidFill>
                  <a:schemeClr val="accent1">
                    <a:lumMod val="50000"/>
                  </a:schemeClr>
                </a:solidFill>
                <a:latin typeface="Freestyle Script" panose="030804020302050B0404" pitchFamily="66" charset="0"/>
              </a:rPr>
              <a:t>Mia</a:t>
            </a:r>
            <a:r>
              <a:rPr lang="en-GB" sz="2800" dirty="0" err="1">
                <a:solidFill>
                  <a:schemeClr val="accent2"/>
                </a:solidFill>
                <a:latin typeface="Freestyle Script" panose="030804020302050B0404" pitchFamily="66" charset="0"/>
              </a:rPr>
              <a:t>s</a:t>
            </a:r>
            <a:endParaRPr lang="en-GB" sz="2800" dirty="0">
              <a:solidFill>
                <a:schemeClr val="accent2"/>
              </a:solidFill>
              <a:latin typeface="Freestyle Script" panose="030804020302050B0404" pitchFamily="66" charset="0"/>
            </a:endParaRPr>
          </a:p>
        </p:txBody>
      </p:sp>
      <p:sp>
        <p:nvSpPr>
          <p:cNvPr id="26" name="TextBox 25"/>
          <p:cNvSpPr txBox="1"/>
          <p:nvPr/>
        </p:nvSpPr>
        <p:spPr>
          <a:xfrm>
            <a:off x="3162463" y="4914883"/>
            <a:ext cx="917682" cy="430887"/>
          </a:xfrm>
          <a:prstGeom prst="rect">
            <a:avLst/>
          </a:prstGeom>
          <a:solidFill>
            <a:schemeClr val="bg1"/>
          </a:solidFill>
        </p:spPr>
        <p:txBody>
          <a:bodyPr wrap="square" lIns="0" tIns="0" rIns="0" bIns="0" rtlCol="0">
            <a:spAutoFit/>
          </a:bodyPr>
          <a:lstStyle/>
          <a:p>
            <a:r>
              <a:rPr lang="en-GB" sz="2800" dirty="0" smtClean="0">
                <a:solidFill>
                  <a:schemeClr val="accent2"/>
                </a:solidFill>
                <a:latin typeface="Freestyle Script" panose="030804020302050B0404" pitchFamily="66" charset="0"/>
              </a:rPr>
              <a:t>Mia </a:t>
            </a:r>
            <a:r>
              <a:rPr lang="en-GB" sz="2800" dirty="0" err="1" smtClean="0">
                <a:solidFill>
                  <a:schemeClr val="accent1">
                    <a:lumMod val="50000"/>
                  </a:schemeClr>
                </a:solidFill>
                <a:latin typeface="Freestyle Script" panose="030804020302050B0404" pitchFamily="66" charset="0"/>
              </a:rPr>
              <a:t>geh</a:t>
            </a:r>
            <a:r>
              <a:rPr lang="en-GB" sz="2800" dirty="0" err="1" smtClean="0">
                <a:solidFill>
                  <a:schemeClr val="accent2"/>
                </a:solidFill>
                <a:latin typeface="Freestyle Script" panose="030804020302050B0404" pitchFamily="66" charset="0"/>
              </a:rPr>
              <a:t>t</a:t>
            </a:r>
            <a:endParaRPr lang="en-GB" sz="2800" dirty="0">
              <a:solidFill>
                <a:schemeClr val="accent2"/>
              </a:solidFill>
              <a:latin typeface="Freestyle Script" panose="030804020302050B0404" pitchFamily="66" charset="0"/>
            </a:endParaRPr>
          </a:p>
        </p:txBody>
      </p:sp>
      <p:sp>
        <p:nvSpPr>
          <p:cNvPr id="28" name="TextBox 27"/>
          <p:cNvSpPr txBox="1"/>
          <p:nvPr/>
        </p:nvSpPr>
        <p:spPr>
          <a:xfrm>
            <a:off x="6304196" y="2046990"/>
            <a:ext cx="1483907" cy="430887"/>
          </a:xfrm>
          <a:prstGeom prst="rect">
            <a:avLst/>
          </a:prstGeom>
          <a:solidFill>
            <a:schemeClr val="bg1"/>
          </a:solidFill>
        </p:spPr>
        <p:txBody>
          <a:bodyPr wrap="square" lIns="0" tIns="0" rIns="0" bIns="0" rtlCol="0">
            <a:spAutoFit/>
          </a:bodyPr>
          <a:lstStyle/>
          <a:p>
            <a:r>
              <a:rPr lang="en-GB" sz="2800" dirty="0" smtClean="0">
                <a:solidFill>
                  <a:schemeClr val="accent2"/>
                </a:solidFill>
                <a:latin typeface="Freestyle Script" panose="030804020302050B0404" pitchFamily="66" charset="0"/>
              </a:rPr>
              <a:t>      </a:t>
            </a:r>
            <a:r>
              <a:rPr lang="en-GB" sz="2800" dirty="0" err="1" smtClean="0">
                <a:solidFill>
                  <a:schemeClr val="accent2"/>
                </a:solidFill>
                <a:latin typeface="Freestyle Script" panose="030804020302050B0404" pitchFamily="66" charset="0"/>
              </a:rPr>
              <a:t>Ich</a:t>
            </a:r>
            <a:r>
              <a:rPr lang="en-GB" sz="2800" dirty="0" smtClean="0">
                <a:solidFill>
                  <a:schemeClr val="accent2"/>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mach</a:t>
            </a:r>
            <a:r>
              <a:rPr lang="en-GB" sz="2800" dirty="0" err="1">
                <a:solidFill>
                  <a:schemeClr val="accent2"/>
                </a:solidFill>
                <a:latin typeface="Freestyle Script" panose="030804020302050B0404" pitchFamily="66" charset="0"/>
              </a:rPr>
              <a:t>e</a:t>
            </a:r>
            <a:endParaRPr lang="en-GB" sz="2800" dirty="0">
              <a:solidFill>
                <a:schemeClr val="accent2"/>
              </a:solidFill>
              <a:latin typeface="Freestyle Script" panose="030804020302050B0404" pitchFamily="66" charset="0"/>
            </a:endParaRPr>
          </a:p>
        </p:txBody>
      </p:sp>
      <p:sp>
        <p:nvSpPr>
          <p:cNvPr id="30" name="TextBox 29"/>
          <p:cNvSpPr txBox="1"/>
          <p:nvPr/>
        </p:nvSpPr>
        <p:spPr>
          <a:xfrm>
            <a:off x="9189767" y="2066060"/>
            <a:ext cx="597521" cy="430887"/>
          </a:xfrm>
          <a:prstGeom prst="rect">
            <a:avLst/>
          </a:prstGeom>
          <a:solidFill>
            <a:schemeClr val="bg1"/>
          </a:solidFill>
        </p:spPr>
        <p:txBody>
          <a:bodyPr wrap="square" lIns="0" tIns="0" rIns="0" bIns="0" rtlCol="0">
            <a:spAutoFit/>
          </a:bodyPr>
          <a:lstStyle/>
          <a:p>
            <a:r>
              <a:rPr lang="en-GB" sz="2800" dirty="0" err="1" smtClean="0">
                <a:solidFill>
                  <a:schemeClr val="accent1">
                    <a:lumMod val="50000"/>
                  </a:schemeClr>
                </a:solidFill>
                <a:latin typeface="Freestyle Script" panose="030804020302050B0404" pitchFamily="66" charset="0"/>
              </a:rPr>
              <a:t>koch</a:t>
            </a:r>
            <a:r>
              <a:rPr lang="en-GB" sz="2800" dirty="0" err="1" smtClean="0">
                <a:solidFill>
                  <a:schemeClr val="accent2"/>
                </a:solidFill>
                <a:latin typeface="Freestyle Script" panose="030804020302050B0404" pitchFamily="66" charset="0"/>
              </a:rPr>
              <a:t>e</a:t>
            </a:r>
            <a:endParaRPr lang="en-GB" sz="2800" dirty="0">
              <a:solidFill>
                <a:schemeClr val="accent2"/>
              </a:solidFill>
              <a:latin typeface="Freestyle Script" panose="030804020302050B0404" pitchFamily="66" charset="0"/>
            </a:endParaRPr>
          </a:p>
        </p:txBody>
      </p:sp>
      <p:sp>
        <p:nvSpPr>
          <p:cNvPr id="31" name="TextBox 30"/>
          <p:cNvSpPr txBox="1"/>
          <p:nvPr/>
        </p:nvSpPr>
        <p:spPr>
          <a:xfrm>
            <a:off x="10176121" y="2046578"/>
            <a:ext cx="476929" cy="430887"/>
          </a:xfrm>
          <a:prstGeom prst="rect">
            <a:avLst/>
          </a:prstGeom>
          <a:solidFill>
            <a:schemeClr val="bg1"/>
          </a:solidFill>
        </p:spPr>
        <p:txBody>
          <a:bodyPr wrap="square" lIns="0" tIns="0" rIns="0" bIns="0" rtlCol="0">
            <a:spAutoFit/>
          </a:bodyPr>
          <a:lstStyle/>
          <a:p>
            <a:r>
              <a:rPr lang="en-GB" sz="2800" dirty="0" err="1" smtClean="0">
                <a:solidFill>
                  <a:schemeClr val="accent1">
                    <a:lumMod val="50000"/>
                  </a:schemeClr>
                </a:solidFill>
                <a:latin typeface="Freestyle Script" panose="030804020302050B0404" pitchFamily="66" charset="0"/>
              </a:rPr>
              <a:t>putz</a:t>
            </a:r>
            <a:r>
              <a:rPr lang="en-GB" sz="2800" dirty="0" err="1" smtClean="0">
                <a:solidFill>
                  <a:schemeClr val="accent2"/>
                </a:solidFill>
                <a:latin typeface="Freestyle Script" panose="030804020302050B0404" pitchFamily="66" charset="0"/>
              </a:rPr>
              <a:t>e</a:t>
            </a:r>
            <a:endParaRPr lang="en-GB" sz="2800" dirty="0">
              <a:solidFill>
                <a:schemeClr val="accent2"/>
              </a:solidFill>
              <a:latin typeface="Freestyle Script" panose="030804020302050B0404" pitchFamily="66" charset="0"/>
            </a:endParaRPr>
          </a:p>
        </p:txBody>
      </p:sp>
      <p:sp>
        <p:nvSpPr>
          <p:cNvPr id="32" name="TextBox 31"/>
          <p:cNvSpPr txBox="1"/>
          <p:nvPr/>
        </p:nvSpPr>
        <p:spPr>
          <a:xfrm>
            <a:off x="6965820" y="2482842"/>
            <a:ext cx="1205745" cy="430887"/>
          </a:xfrm>
          <a:prstGeom prst="rect">
            <a:avLst/>
          </a:prstGeom>
          <a:solidFill>
            <a:schemeClr val="bg1"/>
          </a:solidFill>
        </p:spPr>
        <p:txBody>
          <a:bodyPr wrap="square" lIns="0" tIns="0" rIns="0" bIns="0" rtlCol="0">
            <a:spAutoFit/>
          </a:bodyPr>
          <a:lstStyle/>
          <a:p>
            <a:r>
              <a:rPr lang="en-GB" sz="2800" dirty="0" smtClean="0">
                <a:solidFill>
                  <a:schemeClr val="accent1">
                    <a:lumMod val="50000"/>
                  </a:schemeClr>
                </a:solidFill>
                <a:latin typeface="Freestyle Script" panose="030804020302050B0404" pitchFamily="66" charset="0"/>
              </a:rPr>
              <a:t>Mia </a:t>
            </a:r>
            <a:r>
              <a:rPr lang="en-GB" sz="2800" dirty="0" err="1" smtClean="0">
                <a:solidFill>
                  <a:schemeClr val="accent1">
                    <a:lumMod val="50000"/>
                  </a:schemeClr>
                </a:solidFill>
                <a:latin typeface="Freestyle Script" panose="030804020302050B0404" pitchFamily="66" charset="0"/>
              </a:rPr>
              <a:t>schreib</a:t>
            </a:r>
            <a:r>
              <a:rPr lang="en-GB" sz="2800" dirty="0" err="1" smtClean="0">
                <a:solidFill>
                  <a:schemeClr val="accent2"/>
                </a:solidFill>
                <a:latin typeface="Freestyle Script" panose="030804020302050B0404" pitchFamily="66" charset="0"/>
              </a:rPr>
              <a:t>t</a:t>
            </a:r>
            <a:endParaRPr lang="en-GB" sz="2800" dirty="0">
              <a:solidFill>
                <a:schemeClr val="accent2"/>
              </a:solidFill>
              <a:latin typeface="Freestyle Script" panose="030804020302050B0404" pitchFamily="66" charset="0"/>
            </a:endParaRPr>
          </a:p>
        </p:txBody>
      </p:sp>
      <p:sp>
        <p:nvSpPr>
          <p:cNvPr id="33" name="TextBox 32"/>
          <p:cNvSpPr txBox="1"/>
          <p:nvPr/>
        </p:nvSpPr>
        <p:spPr>
          <a:xfrm>
            <a:off x="9140069" y="2483332"/>
            <a:ext cx="597521" cy="430887"/>
          </a:xfrm>
          <a:prstGeom prst="rect">
            <a:avLst/>
          </a:prstGeom>
          <a:solidFill>
            <a:schemeClr val="bg1"/>
          </a:solidFill>
        </p:spPr>
        <p:txBody>
          <a:bodyPr wrap="square" lIns="0" tIns="0" rIns="0" bIns="0" rtlCol="0">
            <a:spAutoFit/>
          </a:bodyPr>
          <a:lstStyle/>
          <a:p>
            <a:r>
              <a:rPr lang="en-GB" sz="2800" dirty="0" err="1" smtClean="0">
                <a:solidFill>
                  <a:schemeClr val="accent1">
                    <a:lumMod val="50000"/>
                  </a:schemeClr>
                </a:solidFill>
                <a:latin typeface="Freestyle Script" panose="030804020302050B0404" pitchFamily="66" charset="0"/>
              </a:rPr>
              <a:t>spiel</a:t>
            </a:r>
            <a:r>
              <a:rPr lang="en-GB" sz="2800" dirty="0" err="1">
                <a:solidFill>
                  <a:schemeClr val="accent2"/>
                </a:solidFill>
                <a:latin typeface="Freestyle Script" panose="030804020302050B0404" pitchFamily="66" charset="0"/>
              </a:rPr>
              <a:t>t</a:t>
            </a:r>
            <a:endParaRPr lang="en-GB" sz="2800" dirty="0">
              <a:solidFill>
                <a:schemeClr val="accent2"/>
              </a:solidFill>
              <a:latin typeface="Freestyle Script" panose="030804020302050B0404" pitchFamily="66" charset="0"/>
            </a:endParaRPr>
          </a:p>
        </p:txBody>
      </p:sp>
      <p:sp>
        <p:nvSpPr>
          <p:cNvPr id="34" name="TextBox 33"/>
          <p:cNvSpPr txBox="1"/>
          <p:nvPr/>
        </p:nvSpPr>
        <p:spPr>
          <a:xfrm>
            <a:off x="6265626" y="2903115"/>
            <a:ext cx="897826" cy="430887"/>
          </a:xfrm>
          <a:prstGeom prst="rect">
            <a:avLst/>
          </a:prstGeom>
          <a:solidFill>
            <a:schemeClr val="bg1"/>
          </a:solidFill>
        </p:spPr>
        <p:txBody>
          <a:bodyPr wrap="square" lIns="0" tIns="0" rIns="0" bIns="0" rtlCol="0">
            <a:spAutoFit/>
          </a:bodyPr>
          <a:lstStyle/>
          <a:p>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zeichne</a:t>
            </a:r>
            <a:r>
              <a:rPr lang="en-GB" sz="2800" dirty="0" err="1" smtClean="0">
                <a:solidFill>
                  <a:schemeClr val="accent2"/>
                </a:solidFill>
                <a:latin typeface="Freestyle Script" panose="030804020302050B0404" pitchFamily="66" charset="0"/>
              </a:rPr>
              <a:t>t</a:t>
            </a:r>
            <a:r>
              <a:rPr lang="en-GB" sz="2800" dirty="0" smtClean="0">
                <a:solidFill>
                  <a:schemeClr val="tx2"/>
                </a:solidFill>
                <a:latin typeface="Freestyle Script" panose="030804020302050B0404" pitchFamily="66" charset="0"/>
              </a:rPr>
              <a:t>.</a:t>
            </a:r>
            <a:endParaRPr lang="en-GB" sz="2800" dirty="0">
              <a:solidFill>
                <a:schemeClr val="tx2"/>
              </a:solidFill>
              <a:latin typeface="Freestyle Script" panose="030804020302050B0404" pitchFamily="66" charset="0"/>
            </a:endParaRPr>
          </a:p>
        </p:txBody>
      </p:sp>
      <p:sp>
        <p:nvSpPr>
          <p:cNvPr id="35" name="TextBox 34"/>
          <p:cNvSpPr txBox="1"/>
          <p:nvPr/>
        </p:nvSpPr>
        <p:spPr>
          <a:xfrm>
            <a:off x="7073394" y="2900291"/>
            <a:ext cx="990599" cy="430887"/>
          </a:xfrm>
          <a:prstGeom prst="rect">
            <a:avLst/>
          </a:prstGeom>
          <a:solidFill>
            <a:schemeClr val="bg1"/>
          </a:solidFill>
        </p:spPr>
        <p:txBody>
          <a:bodyPr wrap="square" lIns="0" tIns="0" rIns="0" bIns="0" rtlCol="0">
            <a:spAutoFit/>
          </a:bodyPr>
          <a:lstStyle/>
          <a:p>
            <a:r>
              <a:rPr lang="en-GB" sz="2800" dirty="0" smtClean="0">
                <a:solidFill>
                  <a:schemeClr val="accent2"/>
                </a:solidFill>
                <a:latin typeface="Freestyle Script" panose="030804020302050B0404" pitchFamily="66" charset="0"/>
              </a:rPr>
              <a:t> </a:t>
            </a:r>
            <a:r>
              <a:rPr lang="en-GB" sz="2800" dirty="0" err="1" smtClean="0">
                <a:solidFill>
                  <a:schemeClr val="accent2"/>
                </a:solidFill>
                <a:latin typeface="Freestyle Script" panose="030804020302050B0404" pitchFamily="66" charset="0"/>
              </a:rPr>
              <a:t>Sie</a:t>
            </a:r>
            <a:r>
              <a:rPr lang="en-GB" sz="2800" dirty="0" smtClean="0">
                <a:solidFill>
                  <a:schemeClr val="accent2"/>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sing</a:t>
            </a:r>
            <a:r>
              <a:rPr lang="en-GB" sz="2800" dirty="0" err="1">
                <a:solidFill>
                  <a:schemeClr val="accent2"/>
                </a:solidFill>
                <a:latin typeface="Freestyle Script" panose="030804020302050B0404" pitchFamily="66" charset="0"/>
              </a:rPr>
              <a:t>t</a:t>
            </a:r>
            <a:endParaRPr lang="en-GB" sz="2800" dirty="0">
              <a:solidFill>
                <a:schemeClr val="accent2"/>
              </a:solidFill>
              <a:latin typeface="Freestyle Script" panose="030804020302050B0404" pitchFamily="66" charset="0"/>
            </a:endParaRPr>
          </a:p>
        </p:txBody>
      </p:sp>
      <p:sp>
        <p:nvSpPr>
          <p:cNvPr id="36" name="TextBox 35"/>
          <p:cNvSpPr txBox="1"/>
          <p:nvPr/>
        </p:nvSpPr>
        <p:spPr>
          <a:xfrm>
            <a:off x="9535961" y="2900290"/>
            <a:ext cx="428100" cy="430887"/>
          </a:xfrm>
          <a:prstGeom prst="rect">
            <a:avLst/>
          </a:prstGeom>
          <a:solidFill>
            <a:schemeClr val="bg1"/>
          </a:solidFill>
        </p:spPr>
        <p:txBody>
          <a:bodyPr wrap="square" lIns="0" tIns="0" rIns="0" bIns="0" rtlCol="0">
            <a:spAutoFit/>
          </a:bodyPr>
          <a:lstStyle/>
          <a:p>
            <a:r>
              <a:rPr lang="en-GB" sz="2800" dirty="0" err="1" smtClean="0">
                <a:solidFill>
                  <a:schemeClr val="accent1">
                    <a:lumMod val="50000"/>
                  </a:schemeClr>
                </a:solidFill>
                <a:latin typeface="Freestyle Script" panose="030804020302050B0404" pitchFamily="66" charset="0"/>
              </a:rPr>
              <a:t>hör</a:t>
            </a:r>
            <a:r>
              <a:rPr lang="en-GB" sz="2800" dirty="0" err="1" smtClean="0">
                <a:solidFill>
                  <a:schemeClr val="accent2"/>
                </a:solidFill>
                <a:latin typeface="Freestyle Script" panose="030804020302050B0404" pitchFamily="66" charset="0"/>
              </a:rPr>
              <a:t>t</a:t>
            </a:r>
            <a:endParaRPr lang="en-GB" sz="2800" dirty="0">
              <a:solidFill>
                <a:schemeClr val="accent2"/>
              </a:solidFill>
              <a:latin typeface="Freestyle Script" panose="030804020302050B0404" pitchFamily="66" charset="0"/>
            </a:endParaRPr>
          </a:p>
        </p:txBody>
      </p:sp>
      <p:sp>
        <p:nvSpPr>
          <p:cNvPr id="37" name="TextBox 36"/>
          <p:cNvSpPr txBox="1"/>
          <p:nvPr/>
        </p:nvSpPr>
        <p:spPr>
          <a:xfrm>
            <a:off x="9488527" y="3324293"/>
            <a:ext cx="628160" cy="430887"/>
          </a:xfrm>
          <a:prstGeom prst="rect">
            <a:avLst/>
          </a:prstGeom>
          <a:solidFill>
            <a:schemeClr val="bg1"/>
          </a:solidFill>
        </p:spPr>
        <p:txBody>
          <a:bodyPr wrap="square" lIns="0" tIns="0" rIns="0" bIns="0" rtlCol="0">
            <a:spAutoFit/>
          </a:bodyPr>
          <a:lstStyle/>
          <a:p>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Mia</a:t>
            </a:r>
            <a:r>
              <a:rPr lang="en-GB" sz="2800" dirty="0" err="1" smtClean="0">
                <a:solidFill>
                  <a:schemeClr val="accent2"/>
                </a:solidFill>
                <a:latin typeface="Freestyle Script" panose="030804020302050B0404" pitchFamily="66" charset="0"/>
              </a:rPr>
              <a:t>s</a:t>
            </a:r>
            <a:endParaRPr lang="en-GB" sz="2800" dirty="0">
              <a:solidFill>
                <a:schemeClr val="accent2"/>
              </a:solidFill>
              <a:latin typeface="Freestyle Script" panose="030804020302050B0404" pitchFamily="66" charset="0"/>
            </a:endParaRPr>
          </a:p>
        </p:txBody>
      </p:sp>
      <p:sp>
        <p:nvSpPr>
          <p:cNvPr id="39" name="TextBox 38"/>
          <p:cNvSpPr txBox="1"/>
          <p:nvPr/>
        </p:nvSpPr>
        <p:spPr>
          <a:xfrm>
            <a:off x="7802689" y="3759595"/>
            <a:ext cx="836422" cy="430887"/>
          </a:xfrm>
          <a:prstGeom prst="rect">
            <a:avLst/>
          </a:prstGeom>
          <a:solidFill>
            <a:schemeClr val="bg1"/>
          </a:solidFill>
        </p:spPr>
        <p:txBody>
          <a:bodyPr wrap="square" lIns="0" tIns="0" rIns="0" bIns="0" rtlCol="0">
            <a:spAutoFit/>
          </a:bodyPr>
          <a:lstStyle/>
          <a:p>
            <a:r>
              <a:rPr lang="en-GB" sz="2800" dirty="0" err="1" smtClean="0">
                <a:solidFill>
                  <a:schemeClr val="accent2"/>
                </a:solidFill>
                <a:latin typeface="Freestyle Script" panose="030804020302050B0404" pitchFamily="66" charset="0"/>
              </a:rPr>
              <a:t>Sie</a:t>
            </a:r>
            <a:r>
              <a:rPr lang="en-GB" sz="2800" dirty="0" smtClean="0">
                <a:solidFill>
                  <a:schemeClr val="accent2"/>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lieb</a:t>
            </a:r>
            <a:r>
              <a:rPr lang="en-GB" sz="2800" dirty="0" err="1" smtClean="0">
                <a:solidFill>
                  <a:schemeClr val="accent2"/>
                </a:solidFill>
                <a:latin typeface="Freestyle Script" panose="030804020302050B0404" pitchFamily="66" charset="0"/>
              </a:rPr>
              <a:t>t</a:t>
            </a:r>
            <a:endParaRPr lang="en-GB" sz="2800" dirty="0">
              <a:solidFill>
                <a:schemeClr val="accent2"/>
              </a:solidFill>
              <a:latin typeface="Freestyle Script" panose="030804020302050B0404" pitchFamily="66" charset="0"/>
            </a:endParaRPr>
          </a:p>
        </p:txBody>
      </p:sp>
      <p:sp>
        <p:nvSpPr>
          <p:cNvPr id="44" name="TextBox 43"/>
          <p:cNvSpPr txBox="1"/>
          <p:nvPr/>
        </p:nvSpPr>
        <p:spPr>
          <a:xfrm>
            <a:off x="6261265" y="4615720"/>
            <a:ext cx="947215" cy="430887"/>
          </a:xfrm>
          <a:prstGeom prst="rect">
            <a:avLst/>
          </a:prstGeom>
          <a:solidFill>
            <a:schemeClr val="bg1"/>
          </a:solidFill>
        </p:spPr>
        <p:txBody>
          <a:bodyPr wrap="square" lIns="0" tIns="0" rIns="0" bIns="0" rtlCol="0">
            <a:spAutoFit/>
          </a:bodyPr>
          <a:lstStyle/>
          <a:p>
            <a:r>
              <a:rPr lang="en-GB" sz="2800" dirty="0" err="1">
                <a:solidFill>
                  <a:schemeClr val="accent2"/>
                </a:solidFill>
                <a:latin typeface="Freestyle Script" panose="030804020302050B0404" pitchFamily="66" charset="0"/>
              </a:rPr>
              <a:t>S</a:t>
            </a:r>
            <a:r>
              <a:rPr lang="en-GB" sz="2800" dirty="0" err="1" smtClean="0">
                <a:solidFill>
                  <a:schemeClr val="accent2"/>
                </a:solidFill>
                <a:latin typeface="Freestyle Script" panose="030804020302050B0404" pitchFamily="66" charset="0"/>
              </a:rPr>
              <a:t>ie</a:t>
            </a:r>
            <a:r>
              <a:rPr lang="en-GB" sz="2800" dirty="0" smtClean="0">
                <a:solidFill>
                  <a:schemeClr val="accent2"/>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spiel</a:t>
            </a:r>
            <a:r>
              <a:rPr lang="en-GB" sz="2800" dirty="0" err="1" smtClean="0">
                <a:solidFill>
                  <a:schemeClr val="accent2"/>
                </a:solidFill>
                <a:latin typeface="Freestyle Script" panose="030804020302050B0404" pitchFamily="66" charset="0"/>
              </a:rPr>
              <a:t>t</a:t>
            </a:r>
            <a:endParaRPr lang="en-GB" sz="2800" dirty="0">
              <a:solidFill>
                <a:schemeClr val="accent2"/>
              </a:solidFill>
              <a:latin typeface="Freestyle Script" panose="030804020302050B0404" pitchFamily="66" charset="0"/>
            </a:endParaRPr>
          </a:p>
        </p:txBody>
      </p:sp>
      <p:sp>
        <p:nvSpPr>
          <p:cNvPr id="45" name="TextBox 44"/>
          <p:cNvSpPr txBox="1"/>
          <p:nvPr/>
        </p:nvSpPr>
        <p:spPr>
          <a:xfrm>
            <a:off x="9164720" y="4610071"/>
            <a:ext cx="572907" cy="430887"/>
          </a:xfrm>
          <a:prstGeom prst="rect">
            <a:avLst/>
          </a:prstGeom>
          <a:solidFill>
            <a:schemeClr val="bg1"/>
          </a:solidFill>
        </p:spPr>
        <p:txBody>
          <a:bodyPr wrap="square" lIns="0" tIns="0" rIns="0" bIns="0" rtlCol="0">
            <a:spAutoFit/>
          </a:bodyPr>
          <a:lstStyle/>
          <a:p>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zeig</a:t>
            </a:r>
            <a:r>
              <a:rPr lang="en-GB" sz="2800" dirty="0" err="1" smtClean="0">
                <a:solidFill>
                  <a:schemeClr val="accent2"/>
                </a:solidFill>
                <a:latin typeface="Freestyle Script" panose="030804020302050B0404" pitchFamily="66" charset="0"/>
              </a:rPr>
              <a:t>t</a:t>
            </a:r>
            <a:endParaRPr lang="en-GB" sz="2800" dirty="0">
              <a:solidFill>
                <a:schemeClr val="accent2"/>
              </a:solidFill>
              <a:latin typeface="Freestyle Script" panose="030804020302050B0404" pitchFamily="66" charset="0"/>
            </a:endParaRPr>
          </a:p>
        </p:txBody>
      </p:sp>
      <p:grpSp>
        <p:nvGrpSpPr>
          <p:cNvPr id="13" name="Group 12"/>
          <p:cNvGrpSpPr/>
          <p:nvPr/>
        </p:nvGrpSpPr>
        <p:grpSpPr>
          <a:xfrm>
            <a:off x="8062913" y="5286671"/>
            <a:ext cx="2209222" cy="435945"/>
            <a:chOff x="8062913" y="5286671"/>
            <a:chExt cx="2209222" cy="435945"/>
          </a:xfrm>
        </p:grpSpPr>
        <p:sp>
          <p:nvSpPr>
            <p:cNvPr id="46" name="TextBox 45"/>
            <p:cNvSpPr txBox="1"/>
            <p:nvPr/>
          </p:nvSpPr>
          <p:spPr>
            <a:xfrm>
              <a:off x="8062913" y="5286671"/>
              <a:ext cx="532415" cy="430887"/>
            </a:xfrm>
            <a:prstGeom prst="rect">
              <a:avLst/>
            </a:prstGeom>
            <a:solidFill>
              <a:schemeClr val="bg1"/>
            </a:solidFill>
          </p:spPr>
          <p:txBody>
            <a:bodyPr wrap="square" lIns="0" tIns="0" rIns="0" bIns="0" rtlCol="0">
              <a:spAutoFit/>
            </a:bodyPr>
            <a:lstStyle/>
            <a:p>
              <a:r>
                <a:rPr lang="en-GB" sz="2800" dirty="0" smtClean="0">
                  <a:solidFill>
                    <a:schemeClr val="accent1">
                      <a:lumMod val="50000"/>
                    </a:schemeClr>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Mia</a:t>
              </a:r>
              <a:r>
                <a:rPr lang="en-GB" sz="2800" dirty="0" err="1" smtClean="0">
                  <a:solidFill>
                    <a:schemeClr val="accent2"/>
                  </a:solidFill>
                  <a:latin typeface="Freestyle Script" panose="030804020302050B0404" pitchFamily="66" charset="0"/>
                </a:rPr>
                <a:t>s</a:t>
              </a:r>
              <a:endParaRPr lang="en-GB" sz="2800" dirty="0">
                <a:solidFill>
                  <a:schemeClr val="accent2"/>
                </a:solidFill>
                <a:latin typeface="Freestyle Script" panose="030804020302050B0404" pitchFamily="66" charset="0"/>
              </a:endParaRPr>
            </a:p>
          </p:txBody>
        </p:sp>
        <p:sp>
          <p:nvSpPr>
            <p:cNvPr id="47" name="TextBox 46"/>
            <p:cNvSpPr txBox="1"/>
            <p:nvPr/>
          </p:nvSpPr>
          <p:spPr>
            <a:xfrm>
              <a:off x="9837078" y="5291729"/>
              <a:ext cx="435057" cy="430887"/>
            </a:xfrm>
            <a:prstGeom prst="rect">
              <a:avLst/>
            </a:prstGeom>
            <a:solidFill>
              <a:schemeClr val="bg1"/>
            </a:solidFill>
          </p:spPr>
          <p:txBody>
            <a:bodyPr wrap="square" lIns="0" tIns="0" rIns="0" bIns="0" rtlCol="0">
              <a:spAutoFit/>
            </a:bodyPr>
            <a:lstStyle/>
            <a:p>
              <a:r>
                <a:rPr lang="en-GB" sz="2800" dirty="0" smtClean="0">
                  <a:solidFill>
                    <a:schemeClr val="accent2"/>
                  </a:solidFill>
                  <a:latin typeface="Freestyle Script" panose="030804020302050B0404" pitchFamily="66" charset="0"/>
                  <a:sym typeface="Wingdings" panose="05000000000000000000" pitchFamily="2" charset="2"/>
                </a:rPr>
                <a:t></a:t>
              </a:r>
              <a:endParaRPr lang="en-GB" sz="2800" dirty="0">
                <a:solidFill>
                  <a:schemeClr val="accent2"/>
                </a:solidFill>
                <a:latin typeface="Freestyle Script" panose="030804020302050B0404" pitchFamily="66" charset="0"/>
              </a:endParaRPr>
            </a:p>
          </p:txBody>
        </p:sp>
      </p:grpSp>
      <p:sp>
        <p:nvSpPr>
          <p:cNvPr id="11" name="Cloud Callout 10"/>
          <p:cNvSpPr/>
          <p:nvPr/>
        </p:nvSpPr>
        <p:spPr>
          <a:xfrm>
            <a:off x="10860910" y="3261875"/>
            <a:ext cx="1257182" cy="967154"/>
          </a:xfrm>
          <a:prstGeom prst="cloudCallout">
            <a:avLst>
              <a:gd name="adj1" fmla="val 148"/>
              <a:gd name="adj2" fmla="val 71591"/>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accent1">
                    <a:lumMod val="50000"/>
                  </a:schemeClr>
                </a:solidFill>
              </a:rPr>
              <a:t>Unfair!</a:t>
            </a:r>
            <a:endParaRPr lang="en-GB" sz="1600" dirty="0">
              <a:solidFill>
                <a:schemeClr val="accent1">
                  <a:lumMod val="50000"/>
                </a:schemeClr>
              </a:solidFill>
            </a:endParaRPr>
          </a:p>
        </p:txBody>
      </p:sp>
      <p:sp>
        <p:nvSpPr>
          <p:cNvPr id="48" name="TextBox 47"/>
          <p:cNvSpPr txBox="1"/>
          <p:nvPr/>
        </p:nvSpPr>
        <p:spPr>
          <a:xfrm>
            <a:off x="8161554" y="4184833"/>
            <a:ext cx="1130905" cy="430887"/>
          </a:xfrm>
          <a:prstGeom prst="rect">
            <a:avLst/>
          </a:prstGeom>
          <a:solidFill>
            <a:schemeClr val="bg1"/>
          </a:solidFill>
        </p:spPr>
        <p:txBody>
          <a:bodyPr wrap="square" lIns="0" tIns="0" rIns="0" bIns="0" rtlCol="0">
            <a:spAutoFit/>
          </a:bodyPr>
          <a:lstStyle/>
          <a:p>
            <a:r>
              <a:rPr lang="en-GB" sz="2800" dirty="0" smtClean="0">
                <a:solidFill>
                  <a:schemeClr val="accent2"/>
                </a:solidFill>
                <a:latin typeface="Freestyle Script" panose="030804020302050B0404" pitchFamily="66" charset="0"/>
              </a:rPr>
              <a:t> </a:t>
            </a:r>
            <a:r>
              <a:rPr lang="en-GB" sz="2800" dirty="0" err="1" smtClean="0">
                <a:solidFill>
                  <a:schemeClr val="accent2"/>
                </a:solidFill>
                <a:latin typeface="Freestyle Script" panose="030804020302050B0404" pitchFamily="66" charset="0"/>
              </a:rPr>
              <a:t>sie</a:t>
            </a:r>
            <a:r>
              <a:rPr lang="en-GB" sz="2800" dirty="0" smtClean="0">
                <a:solidFill>
                  <a:schemeClr val="accent2"/>
                </a:solidFill>
                <a:latin typeface="Freestyle Script" panose="030804020302050B0404" pitchFamily="66" charset="0"/>
              </a:rPr>
              <a:t> </a:t>
            </a:r>
            <a:r>
              <a:rPr lang="en-GB" sz="2800" dirty="0" err="1" smtClean="0">
                <a:solidFill>
                  <a:schemeClr val="accent1">
                    <a:lumMod val="50000"/>
                  </a:schemeClr>
                </a:solidFill>
                <a:latin typeface="Freestyle Script" panose="030804020302050B0404" pitchFamily="66" charset="0"/>
              </a:rPr>
              <a:t>arbeite</a:t>
            </a:r>
            <a:r>
              <a:rPr lang="en-GB" sz="2800" dirty="0" err="1" smtClean="0">
                <a:solidFill>
                  <a:schemeClr val="accent2"/>
                </a:solidFill>
                <a:latin typeface="Freestyle Script" panose="030804020302050B0404" pitchFamily="66" charset="0"/>
              </a:rPr>
              <a:t>t</a:t>
            </a:r>
            <a:endParaRPr lang="en-GB" sz="2800" dirty="0">
              <a:solidFill>
                <a:schemeClr val="accent2"/>
              </a:solidFill>
              <a:latin typeface="Freestyle Script" panose="030804020302050B0404" pitchFamily="66" charset="0"/>
            </a:endParaRPr>
          </a:p>
        </p:txBody>
      </p:sp>
      <p:sp>
        <p:nvSpPr>
          <p:cNvPr id="49" name="TextBox 48"/>
          <p:cNvSpPr txBox="1"/>
          <p:nvPr/>
        </p:nvSpPr>
        <p:spPr>
          <a:xfrm>
            <a:off x="6273334" y="4190482"/>
            <a:ext cx="868904" cy="430887"/>
          </a:xfrm>
          <a:prstGeom prst="rect">
            <a:avLst/>
          </a:prstGeom>
          <a:solidFill>
            <a:schemeClr val="bg1"/>
          </a:solidFill>
        </p:spPr>
        <p:txBody>
          <a:bodyPr wrap="square" lIns="0" tIns="0" rIns="0" bIns="0" rtlCol="0">
            <a:spAutoFit/>
          </a:bodyPr>
          <a:lstStyle/>
          <a:p>
            <a:r>
              <a:rPr lang="en-GB" sz="2800" dirty="0" smtClean="0">
                <a:solidFill>
                  <a:schemeClr val="accent2"/>
                </a:solidFill>
                <a:latin typeface="Freestyle Script" panose="030804020302050B0404" pitchFamily="66" charset="0"/>
              </a:rPr>
              <a:t>Mia </a:t>
            </a:r>
            <a:r>
              <a:rPr lang="en-GB" sz="2800" dirty="0" err="1" smtClean="0">
                <a:solidFill>
                  <a:schemeClr val="accent1">
                    <a:lumMod val="50000"/>
                  </a:schemeClr>
                </a:solidFill>
                <a:latin typeface="Freestyle Script" panose="030804020302050B0404" pitchFamily="66" charset="0"/>
              </a:rPr>
              <a:t>putz</a:t>
            </a:r>
            <a:r>
              <a:rPr lang="en-GB" sz="2800" dirty="0" err="1" smtClean="0">
                <a:solidFill>
                  <a:schemeClr val="accent2"/>
                </a:solidFill>
                <a:latin typeface="Freestyle Script" panose="030804020302050B0404" pitchFamily="66" charset="0"/>
              </a:rPr>
              <a:t>t</a:t>
            </a:r>
            <a:endParaRPr lang="en-GB" sz="2800" dirty="0">
              <a:solidFill>
                <a:schemeClr val="accent2"/>
              </a:solidFill>
              <a:latin typeface="Freestyle Script" panose="030804020302050B0404" pitchFamily="66" charset="0"/>
            </a:endParaRPr>
          </a:p>
        </p:txBody>
      </p:sp>
    </p:spTree>
    <p:extLst>
      <p:ext uri="{BB962C8B-B14F-4D97-AF65-F5344CB8AC3E}">
        <p14:creationId xmlns:p14="http://schemas.microsoft.com/office/powerpoint/2010/main" val="367889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17" grpId="0" animBg="1"/>
      <p:bldP spid="18" grpId="0" animBg="1"/>
      <p:bldP spid="19" grpId="0" animBg="1"/>
      <p:bldP spid="20" grpId="0" animBg="1"/>
      <p:bldP spid="21" grpId="0" animBg="1"/>
      <p:bldP spid="22" grpId="0" animBg="1"/>
      <p:bldP spid="24" grpId="0" animBg="1"/>
      <p:bldP spid="25" grpId="0" animBg="1"/>
      <p:bldP spid="26" grpId="0" animBg="1"/>
      <p:bldP spid="28" grpId="0" animBg="1"/>
      <p:bldP spid="30" grpId="0" animBg="1"/>
      <p:bldP spid="31" grpId="0" animBg="1"/>
      <p:bldP spid="32" grpId="0" animBg="1"/>
      <p:bldP spid="33" grpId="0" animBg="1"/>
      <p:bldP spid="34" grpId="0" animBg="1"/>
      <p:bldP spid="35" grpId="0" animBg="1"/>
      <p:bldP spid="36" grpId="0" animBg="1"/>
      <p:bldP spid="37" grpId="0" animBg="1"/>
      <p:bldP spid="39" grpId="0" animBg="1"/>
      <p:bldP spid="44" grpId="0" animBg="1"/>
      <p:bldP spid="45" grpId="0" animBg="1"/>
      <p:bldP spid="48" grpId="0" animBg="1"/>
      <p:bldP spid="4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694218" cy="707849"/>
          </a:xfrm>
        </p:spPr>
        <p:txBody>
          <a:bodyPr>
            <a:normAutofit/>
          </a:bodyPr>
          <a:lstStyle/>
          <a:p>
            <a:r>
              <a:rPr lang="en-GB" sz="3600" b="1" dirty="0" smtClean="0">
                <a:solidFill>
                  <a:schemeClr val="bg1"/>
                </a:solidFill>
              </a:rPr>
              <a:t>Du </a:t>
            </a:r>
            <a:r>
              <a:rPr lang="en-GB" sz="3600" b="1" dirty="0" err="1" smtClean="0">
                <a:solidFill>
                  <a:schemeClr val="bg1"/>
                </a:solidFill>
              </a:rPr>
              <a:t>bist</a:t>
            </a:r>
            <a:r>
              <a:rPr lang="en-GB" sz="3600" b="1" dirty="0" smtClean="0">
                <a:solidFill>
                  <a:schemeClr val="bg1"/>
                </a:solidFill>
              </a:rPr>
              <a:t> </a:t>
            </a:r>
            <a:r>
              <a:rPr lang="en-GB" sz="3600" b="1" dirty="0" err="1" smtClean="0">
                <a:solidFill>
                  <a:schemeClr val="bg1"/>
                </a:solidFill>
              </a:rPr>
              <a:t>dran</a:t>
            </a:r>
            <a:r>
              <a:rPr lang="en-GB" sz="3600" b="1" dirty="0" smtClean="0">
                <a:solidFill>
                  <a:schemeClr val="bg1"/>
                </a:solidFill>
              </a:rPr>
              <a:t>!</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88359" y="247046"/>
            <a:ext cx="1468967" cy="48447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smtClean="0">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6" name="TextBox 5"/>
          <p:cNvSpPr txBox="1"/>
          <p:nvPr/>
        </p:nvSpPr>
        <p:spPr>
          <a:xfrm>
            <a:off x="332271" y="1277353"/>
            <a:ext cx="11625055" cy="430887"/>
          </a:xfrm>
          <a:prstGeom prst="rect">
            <a:avLst/>
          </a:prstGeom>
          <a:noFill/>
        </p:spPr>
        <p:txBody>
          <a:bodyPr wrap="square" rtlCol="0">
            <a:spAutoFit/>
          </a:bodyPr>
          <a:lstStyle/>
          <a:p>
            <a:r>
              <a:rPr lang="en-GB" sz="2200" dirty="0" smtClean="0">
                <a:solidFill>
                  <a:schemeClr val="accent1">
                    <a:lumMod val="50000"/>
                  </a:schemeClr>
                </a:solidFill>
              </a:rPr>
              <a:t>Und </a:t>
            </a:r>
            <a:r>
              <a:rPr lang="en-GB" sz="2200" dirty="0" err="1" smtClean="0">
                <a:solidFill>
                  <a:schemeClr val="accent1">
                    <a:lumMod val="50000"/>
                  </a:schemeClr>
                </a:solidFill>
              </a:rPr>
              <a:t>wie</a:t>
            </a:r>
            <a:r>
              <a:rPr lang="en-GB" sz="2200" dirty="0" smtClean="0">
                <a:solidFill>
                  <a:schemeClr val="accent1">
                    <a:lumMod val="50000"/>
                  </a:schemeClr>
                </a:solidFill>
              </a:rPr>
              <a:t> </a:t>
            </a:r>
            <a:r>
              <a:rPr lang="en-GB" sz="2200" dirty="0" err="1" smtClean="0">
                <a:solidFill>
                  <a:schemeClr val="accent1">
                    <a:lumMod val="50000"/>
                  </a:schemeClr>
                </a:solidFill>
              </a:rPr>
              <a:t>ist</a:t>
            </a:r>
            <a:r>
              <a:rPr lang="en-GB" sz="2200" dirty="0" smtClean="0">
                <a:solidFill>
                  <a:schemeClr val="accent1">
                    <a:lumMod val="50000"/>
                  </a:schemeClr>
                </a:solidFill>
              </a:rPr>
              <a:t> </a:t>
            </a:r>
            <a:r>
              <a:rPr lang="en-GB" sz="2200" dirty="0" err="1" smtClean="0">
                <a:solidFill>
                  <a:schemeClr val="accent1">
                    <a:lumMod val="50000"/>
                  </a:schemeClr>
                </a:solidFill>
              </a:rPr>
              <a:t>deine</a:t>
            </a:r>
            <a:r>
              <a:rPr lang="en-GB" sz="2200" dirty="0" smtClean="0">
                <a:solidFill>
                  <a:schemeClr val="accent1">
                    <a:lumMod val="50000"/>
                  </a:schemeClr>
                </a:solidFill>
              </a:rPr>
              <a:t> </a:t>
            </a:r>
            <a:r>
              <a:rPr lang="en-GB" sz="2200" dirty="0" err="1" smtClean="0">
                <a:solidFill>
                  <a:schemeClr val="accent1">
                    <a:lumMod val="50000"/>
                  </a:schemeClr>
                </a:solidFill>
              </a:rPr>
              <a:t>Traumwoche</a:t>
            </a:r>
            <a:r>
              <a:rPr lang="en-GB" sz="2200" dirty="0" smtClean="0">
                <a:solidFill>
                  <a:schemeClr val="accent1">
                    <a:lumMod val="50000"/>
                  </a:schemeClr>
                </a:solidFill>
              </a:rPr>
              <a:t>? </a:t>
            </a:r>
            <a:r>
              <a:rPr lang="en-GB" sz="2200" dirty="0" err="1" smtClean="0">
                <a:solidFill>
                  <a:schemeClr val="accent1">
                    <a:lumMod val="50000"/>
                  </a:schemeClr>
                </a:solidFill>
              </a:rPr>
              <a:t>Schreib</a:t>
            </a:r>
            <a:r>
              <a:rPr lang="en-GB" sz="2200" dirty="0" smtClean="0">
                <a:solidFill>
                  <a:schemeClr val="accent1">
                    <a:lumMod val="50000"/>
                  </a:schemeClr>
                </a:solidFill>
              </a:rPr>
              <a:t> 6-8 </a:t>
            </a:r>
            <a:r>
              <a:rPr lang="en-GB" sz="2200" dirty="0" err="1" smtClean="0">
                <a:solidFill>
                  <a:schemeClr val="accent1">
                    <a:lumMod val="50000"/>
                  </a:schemeClr>
                </a:solidFill>
              </a:rPr>
              <a:t>Sätze</a:t>
            </a:r>
            <a:r>
              <a:rPr lang="en-GB" sz="2200" dirty="0" smtClean="0">
                <a:solidFill>
                  <a:schemeClr val="accent1">
                    <a:lumMod val="50000"/>
                  </a:schemeClr>
                </a:solidFill>
              </a:rPr>
              <a:t>.</a:t>
            </a:r>
            <a:endParaRPr lang="en-GB" sz="2200" dirty="0">
              <a:solidFill>
                <a:schemeClr val="accent1">
                  <a:lumMod val="50000"/>
                </a:schemeClr>
              </a:solidFill>
            </a:endParaRPr>
          </a:p>
        </p:txBody>
      </p:sp>
      <p:pic>
        <p:nvPicPr>
          <p:cNvPr id="9" name="Picture 8"/>
          <p:cNvPicPr>
            <a:picLocks noChangeAspect="1"/>
          </p:cNvPicPr>
          <p:nvPr/>
        </p:nvPicPr>
        <p:blipFill>
          <a:blip r:embed="rId4"/>
          <a:stretch>
            <a:fillRect/>
          </a:stretch>
        </p:blipFill>
        <p:spPr>
          <a:xfrm>
            <a:off x="332272" y="1734363"/>
            <a:ext cx="11477438" cy="4545196"/>
          </a:xfrm>
          <a:prstGeom prst="rect">
            <a:avLst/>
          </a:prstGeom>
        </p:spPr>
      </p:pic>
      <p:sp>
        <p:nvSpPr>
          <p:cNvPr id="40" name="TextBox 39"/>
          <p:cNvSpPr txBox="1"/>
          <p:nvPr/>
        </p:nvSpPr>
        <p:spPr>
          <a:xfrm>
            <a:off x="564921" y="2009826"/>
            <a:ext cx="5309456" cy="584775"/>
          </a:xfrm>
          <a:prstGeom prst="rect">
            <a:avLst/>
          </a:prstGeom>
          <a:noFill/>
        </p:spPr>
        <p:txBody>
          <a:bodyPr wrap="square" rtlCol="0">
            <a:spAutoFit/>
          </a:bodyPr>
          <a:lstStyle/>
          <a:p>
            <a:r>
              <a:rPr lang="de-DE" sz="3200" u="sng" dirty="0" smtClean="0">
                <a:solidFill>
                  <a:schemeClr val="accent1">
                    <a:lumMod val="50000"/>
                  </a:schemeClr>
                </a:solidFill>
                <a:latin typeface="Freestyle Script" panose="030804020302050B0404" pitchFamily="66" charset="0"/>
              </a:rPr>
              <a:t>Meine Traumwoche</a:t>
            </a:r>
            <a:r>
              <a:rPr lang="de-DE" sz="3200" dirty="0" smtClean="0">
                <a:solidFill>
                  <a:schemeClr val="accent1">
                    <a:lumMod val="50000"/>
                  </a:schemeClr>
                </a:solidFill>
                <a:latin typeface="Freestyle Script" panose="030804020302050B0404" pitchFamily="66" charset="0"/>
              </a:rPr>
              <a:t>	        	</a:t>
            </a:r>
            <a:endParaRPr lang="de-DE" sz="1600" u="sng" dirty="0" smtClean="0">
              <a:solidFill>
                <a:schemeClr val="accent1">
                  <a:lumMod val="50000"/>
                </a:schemeClr>
              </a:solidFill>
              <a:latin typeface="Freestyle Script" panose="030804020302050B0404" pitchFamily="66" charset="0"/>
            </a:endParaRPr>
          </a:p>
        </p:txBody>
      </p:sp>
    </p:spTree>
    <p:extLst>
      <p:ext uri="{BB962C8B-B14F-4D97-AF65-F5344CB8AC3E}">
        <p14:creationId xmlns:p14="http://schemas.microsoft.com/office/powerpoint/2010/main" val="19281706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31907D14-E441-4B83-ABA9-790A596427D5}"/>
              </a:ext>
            </a:extLst>
          </p:cNvPr>
          <p:cNvGraphicFramePr>
            <a:graphicFrameLocks noGrp="1"/>
          </p:cNvGraphicFramePr>
          <p:nvPr>
            <p:extLst>
              <p:ext uri="{D42A27DB-BD31-4B8C-83A1-F6EECF244321}">
                <p14:modId xmlns:p14="http://schemas.microsoft.com/office/powerpoint/2010/main" val="30644982"/>
              </p:ext>
            </p:extLst>
          </p:nvPr>
        </p:nvGraphicFramePr>
        <p:xfrm>
          <a:off x="3829326" y="1368820"/>
          <a:ext cx="8128000" cy="4732012"/>
        </p:xfrm>
        <a:graphic>
          <a:graphicData uri="http://schemas.openxmlformats.org/drawingml/2006/table">
            <a:tbl>
              <a:tblPr firstRow="1" bandRow="1">
                <a:tableStyleId>{C4B1156A-380E-4F78-BDF5-A606A8083BF9}</a:tableStyleId>
              </a:tblPr>
              <a:tblGrid>
                <a:gridCol w="2032000">
                  <a:extLst>
                    <a:ext uri="{9D8B030D-6E8A-4147-A177-3AD203B41FA5}">
                      <a16:colId xmlns:a16="http://schemas.microsoft.com/office/drawing/2014/main" val="4020827938"/>
                    </a:ext>
                  </a:extLst>
                </a:gridCol>
                <a:gridCol w="2032000">
                  <a:extLst>
                    <a:ext uri="{9D8B030D-6E8A-4147-A177-3AD203B41FA5}">
                      <a16:colId xmlns:a16="http://schemas.microsoft.com/office/drawing/2014/main" val="544976306"/>
                    </a:ext>
                  </a:extLst>
                </a:gridCol>
                <a:gridCol w="2032000">
                  <a:extLst>
                    <a:ext uri="{9D8B030D-6E8A-4147-A177-3AD203B41FA5}">
                      <a16:colId xmlns:a16="http://schemas.microsoft.com/office/drawing/2014/main" val="1360401948"/>
                    </a:ext>
                  </a:extLst>
                </a:gridCol>
                <a:gridCol w="2032000">
                  <a:extLst>
                    <a:ext uri="{9D8B030D-6E8A-4147-A177-3AD203B41FA5}">
                      <a16:colId xmlns:a16="http://schemas.microsoft.com/office/drawing/2014/main" val="47464473"/>
                    </a:ext>
                  </a:extLst>
                </a:gridCol>
              </a:tblGrid>
              <a:tr h="1183003">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1483857275"/>
                  </a:ext>
                </a:extLst>
              </a:tr>
              <a:tr h="1183003">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1148113145"/>
                  </a:ext>
                </a:extLst>
              </a:tr>
              <a:tr h="1183003">
                <a:tc>
                  <a:txBody>
                    <a:bodyPr/>
                    <a:lstStyle/>
                    <a:p>
                      <a:endParaRPr lang="en-GB"/>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1957183764"/>
                  </a:ext>
                </a:extLst>
              </a:tr>
              <a:tr h="1183003">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20221607"/>
                  </a:ext>
                </a:extLst>
              </a:tr>
            </a:tbl>
          </a:graphicData>
        </a:graphic>
      </p:graphicFrame>
      <p:pic>
        <p:nvPicPr>
          <p:cNvPr id="30" name="Picture 29">
            <a:extLs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31" name="Title 3"/>
          <p:cNvSpPr txBox="1">
            <a:spLocks/>
          </p:cNvSpPr>
          <p:nvPr/>
        </p:nvSpPr>
        <p:spPr>
          <a:xfrm>
            <a:off x="0" y="294041"/>
            <a:ext cx="569421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smtClean="0">
                <a:solidFill>
                  <a:schemeClr val="bg1"/>
                </a:solidFill>
              </a:rPr>
              <a:t>4 </a:t>
            </a:r>
            <a:r>
              <a:rPr lang="en-GB" sz="3600" b="1" dirty="0" err="1" smtClean="0">
                <a:solidFill>
                  <a:schemeClr val="bg1"/>
                </a:solidFill>
              </a:rPr>
              <a:t>gewinnt</a:t>
            </a:r>
            <a:r>
              <a:rPr lang="en-GB" sz="3600" b="1" dirty="0" smtClean="0">
                <a:solidFill>
                  <a:schemeClr val="bg1"/>
                </a:solidFill>
              </a:rPr>
              <a:t>!</a:t>
            </a:r>
            <a:endParaRPr lang="en-GB" sz="3600" b="1" dirty="0">
              <a:solidFill>
                <a:schemeClr val="bg1"/>
              </a:solidFill>
            </a:endParaRPr>
          </a:p>
        </p:txBody>
      </p:sp>
      <p:sp>
        <p:nvSpPr>
          <p:cNvPr id="32" name="Rounded Rectangle 11">
            <a:extLst>
              <a:ext uri="{FF2B5EF4-FFF2-40B4-BE49-F238E27FC236}">
                <a16:creationId xmlns:a16="http://schemas.microsoft.com/office/drawing/2014/main" id="{483D7EB9-C2AA-4190-98DE-925F861600E9}"/>
              </a:ext>
            </a:extLst>
          </p:cNvPr>
          <p:cNvSpPr/>
          <p:nvPr/>
        </p:nvSpPr>
        <p:spPr>
          <a:xfrm>
            <a:off x="10488359" y="247046"/>
            <a:ext cx="1468967" cy="48447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smtClean="0">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37" name="TextBox 36"/>
          <p:cNvSpPr txBox="1"/>
          <p:nvPr/>
        </p:nvSpPr>
        <p:spPr>
          <a:xfrm>
            <a:off x="3974539" y="1532932"/>
            <a:ext cx="1729963" cy="769441"/>
          </a:xfrm>
          <a:prstGeom prst="rect">
            <a:avLst/>
          </a:prstGeom>
          <a:noFill/>
        </p:spPr>
        <p:txBody>
          <a:bodyPr wrap="square" rtlCol="0">
            <a:spAutoFit/>
          </a:bodyPr>
          <a:lstStyle/>
          <a:p>
            <a:pPr algn="ctr"/>
            <a:r>
              <a:rPr lang="en-GB" sz="2200" dirty="0" err="1" smtClean="0">
                <a:solidFill>
                  <a:schemeClr val="tx2"/>
                </a:solidFill>
              </a:rPr>
              <a:t>im</a:t>
            </a:r>
            <a:r>
              <a:rPr lang="en-GB" sz="2200" dirty="0" smtClean="0">
                <a:solidFill>
                  <a:schemeClr val="tx2"/>
                </a:solidFill>
              </a:rPr>
              <a:t> Garten </a:t>
            </a:r>
            <a:r>
              <a:rPr lang="en-GB" sz="2200" dirty="0" err="1" smtClean="0">
                <a:solidFill>
                  <a:schemeClr val="tx2"/>
                </a:solidFill>
              </a:rPr>
              <a:t>arbeiten</a:t>
            </a:r>
            <a:endParaRPr lang="en-GB" sz="2200" dirty="0">
              <a:solidFill>
                <a:schemeClr val="tx2"/>
              </a:solidFill>
            </a:endParaRPr>
          </a:p>
        </p:txBody>
      </p:sp>
      <p:sp>
        <p:nvSpPr>
          <p:cNvPr id="38" name="TextBox 37"/>
          <p:cNvSpPr txBox="1"/>
          <p:nvPr/>
        </p:nvSpPr>
        <p:spPr>
          <a:xfrm>
            <a:off x="5947114" y="1537161"/>
            <a:ext cx="1897379" cy="769441"/>
          </a:xfrm>
          <a:prstGeom prst="rect">
            <a:avLst/>
          </a:prstGeom>
          <a:noFill/>
        </p:spPr>
        <p:txBody>
          <a:bodyPr wrap="square" rtlCol="0">
            <a:spAutoFit/>
          </a:bodyPr>
          <a:lstStyle/>
          <a:p>
            <a:pPr algn="ctr"/>
            <a:r>
              <a:rPr lang="en-GB" sz="2200" dirty="0" err="1" smtClean="0">
                <a:solidFill>
                  <a:schemeClr val="tx2"/>
                </a:solidFill>
              </a:rPr>
              <a:t>ein</a:t>
            </a:r>
            <a:r>
              <a:rPr lang="en-GB" sz="2200" dirty="0" smtClean="0">
                <a:solidFill>
                  <a:schemeClr val="tx2"/>
                </a:solidFill>
              </a:rPr>
              <a:t> </a:t>
            </a:r>
            <a:r>
              <a:rPr lang="en-GB" sz="2200" dirty="0" err="1" smtClean="0">
                <a:solidFill>
                  <a:schemeClr val="tx2"/>
                </a:solidFill>
              </a:rPr>
              <a:t>Haustier</a:t>
            </a:r>
            <a:r>
              <a:rPr lang="en-GB" sz="2200" dirty="0" smtClean="0">
                <a:solidFill>
                  <a:schemeClr val="tx2"/>
                </a:solidFill>
              </a:rPr>
              <a:t> </a:t>
            </a:r>
            <a:r>
              <a:rPr lang="en-GB" sz="2200" dirty="0" err="1" smtClean="0">
                <a:solidFill>
                  <a:schemeClr val="tx2"/>
                </a:solidFill>
              </a:rPr>
              <a:t>haben</a:t>
            </a:r>
            <a:endParaRPr lang="en-GB" sz="2200" dirty="0">
              <a:solidFill>
                <a:schemeClr val="tx2"/>
              </a:solidFill>
            </a:endParaRPr>
          </a:p>
        </p:txBody>
      </p:sp>
      <p:sp>
        <p:nvSpPr>
          <p:cNvPr id="39" name="TextBox 38"/>
          <p:cNvSpPr txBox="1"/>
          <p:nvPr/>
        </p:nvSpPr>
        <p:spPr>
          <a:xfrm>
            <a:off x="7934991" y="1542537"/>
            <a:ext cx="1897379" cy="769441"/>
          </a:xfrm>
          <a:prstGeom prst="rect">
            <a:avLst/>
          </a:prstGeom>
          <a:noFill/>
        </p:spPr>
        <p:txBody>
          <a:bodyPr wrap="square" rtlCol="0">
            <a:spAutoFit/>
          </a:bodyPr>
          <a:lstStyle/>
          <a:p>
            <a:pPr algn="ctr"/>
            <a:r>
              <a:rPr lang="en-GB" sz="2200" dirty="0" smtClean="0">
                <a:solidFill>
                  <a:schemeClr val="tx2"/>
                </a:solidFill>
              </a:rPr>
              <a:t>das Auto </a:t>
            </a:r>
            <a:r>
              <a:rPr lang="en-GB" sz="2200" dirty="0" err="1" smtClean="0">
                <a:solidFill>
                  <a:schemeClr val="tx2"/>
                </a:solidFill>
              </a:rPr>
              <a:t>putzen</a:t>
            </a:r>
            <a:endParaRPr lang="en-GB" sz="2200" dirty="0">
              <a:solidFill>
                <a:schemeClr val="tx2"/>
              </a:solidFill>
            </a:endParaRPr>
          </a:p>
        </p:txBody>
      </p:sp>
      <p:sp>
        <p:nvSpPr>
          <p:cNvPr id="40" name="TextBox 39"/>
          <p:cNvSpPr txBox="1"/>
          <p:nvPr/>
        </p:nvSpPr>
        <p:spPr>
          <a:xfrm>
            <a:off x="9904453" y="1532932"/>
            <a:ext cx="1897379" cy="769441"/>
          </a:xfrm>
          <a:prstGeom prst="rect">
            <a:avLst/>
          </a:prstGeom>
          <a:noFill/>
        </p:spPr>
        <p:txBody>
          <a:bodyPr wrap="square" rtlCol="0">
            <a:spAutoFit/>
          </a:bodyPr>
          <a:lstStyle/>
          <a:p>
            <a:pPr algn="ctr"/>
            <a:r>
              <a:rPr lang="en-GB" sz="2200" dirty="0" smtClean="0">
                <a:solidFill>
                  <a:schemeClr val="tx2"/>
                </a:solidFill>
              </a:rPr>
              <a:t>Computer </a:t>
            </a:r>
            <a:r>
              <a:rPr lang="en-GB" sz="2200" dirty="0" err="1" smtClean="0">
                <a:solidFill>
                  <a:schemeClr val="tx2"/>
                </a:solidFill>
              </a:rPr>
              <a:t>spielen</a:t>
            </a:r>
            <a:endParaRPr lang="en-GB" sz="2200" dirty="0">
              <a:solidFill>
                <a:schemeClr val="tx2"/>
              </a:solidFill>
            </a:endParaRPr>
          </a:p>
        </p:txBody>
      </p:sp>
      <p:sp>
        <p:nvSpPr>
          <p:cNvPr id="41" name="TextBox 40"/>
          <p:cNvSpPr txBox="1"/>
          <p:nvPr/>
        </p:nvSpPr>
        <p:spPr>
          <a:xfrm>
            <a:off x="3974539" y="2736854"/>
            <a:ext cx="1729963" cy="769441"/>
          </a:xfrm>
          <a:prstGeom prst="rect">
            <a:avLst/>
          </a:prstGeom>
          <a:noFill/>
        </p:spPr>
        <p:txBody>
          <a:bodyPr wrap="square" rtlCol="0">
            <a:spAutoFit/>
          </a:bodyPr>
          <a:lstStyle/>
          <a:p>
            <a:pPr algn="ctr"/>
            <a:r>
              <a:rPr lang="en-GB" sz="2200" dirty="0" err="1" smtClean="0">
                <a:solidFill>
                  <a:schemeClr val="tx2"/>
                </a:solidFill>
              </a:rPr>
              <a:t>Gitarre</a:t>
            </a:r>
            <a:r>
              <a:rPr lang="en-GB" sz="2200" dirty="0" smtClean="0">
                <a:solidFill>
                  <a:schemeClr val="tx2"/>
                </a:solidFill>
              </a:rPr>
              <a:t> </a:t>
            </a:r>
            <a:r>
              <a:rPr lang="en-GB" sz="2200" dirty="0" err="1" smtClean="0">
                <a:solidFill>
                  <a:schemeClr val="tx2"/>
                </a:solidFill>
              </a:rPr>
              <a:t>spielen</a:t>
            </a:r>
            <a:endParaRPr lang="en-GB" sz="2200" dirty="0">
              <a:solidFill>
                <a:schemeClr val="tx2"/>
              </a:solidFill>
            </a:endParaRPr>
          </a:p>
        </p:txBody>
      </p:sp>
      <p:sp>
        <p:nvSpPr>
          <p:cNvPr id="42" name="TextBox 41"/>
          <p:cNvSpPr txBox="1"/>
          <p:nvPr/>
        </p:nvSpPr>
        <p:spPr>
          <a:xfrm>
            <a:off x="5996618" y="2859235"/>
            <a:ext cx="1729963" cy="430887"/>
          </a:xfrm>
          <a:prstGeom prst="rect">
            <a:avLst/>
          </a:prstGeom>
          <a:noFill/>
        </p:spPr>
        <p:txBody>
          <a:bodyPr wrap="square" rtlCol="0">
            <a:spAutoFit/>
          </a:bodyPr>
          <a:lstStyle/>
          <a:p>
            <a:pPr algn="ctr"/>
            <a:r>
              <a:rPr lang="en-GB" sz="2200" dirty="0" err="1" smtClean="0">
                <a:solidFill>
                  <a:schemeClr val="tx2"/>
                </a:solidFill>
              </a:rPr>
              <a:t>kochen</a:t>
            </a:r>
            <a:endParaRPr lang="en-GB" sz="2200" dirty="0">
              <a:solidFill>
                <a:schemeClr val="tx2"/>
              </a:solidFill>
            </a:endParaRPr>
          </a:p>
        </p:txBody>
      </p:sp>
      <p:sp>
        <p:nvSpPr>
          <p:cNvPr id="43" name="TextBox 42"/>
          <p:cNvSpPr txBox="1"/>
          <p:nvPr/>
        </p:nvSpPr>
        <p:spPr>
          <a:xfrm>
            <a:off x="8018698" y="2756485"/>
            <a:ext cx="1729963" cy="769441"/>
          </a:xfrm>
          <a:prstGeom prst="rect">
            <a:avLst/>
          </a:prstGeom>
          <a:noFill/>
        </p:spPr>
        <p:txBody>
          <a:bodyPr wrap="square" rtlCol="0">
            <a:spAutoFit/>
          </a:bodyPr>
          <a:lstStyle/>
          <a:p>
            <a:pPr algn="ctr"/>
            <a:r>
              <a:rPr lang="en-GB" sz="2200" dirty="0" smtClean="0">
                <a:solidFill>
                  <a:schemeClr val="tx2"/>
                </a:solidFill>
              </a:rPr>
              <a:t>Sport </a:t>
            </a:r>
            <a:r>
              <a:rPr lang="en-GB" sz="2200" dirty="0" err="1" smtClean="0">
                <a:solidFill>
                  <a:schemeClr val="tx2"/>
                </a:solidFill>
              </a:rPr>
              <a:t>machen</a:t>
            </a:r>
            <a:endParaRPr lang="en-GB" sz="2200" dirty="0">
              <a:solidFill>
                <a:schemeClr val="tx2"/>
              </a:solidFill>
            </a:endParaRPr>
          </a:p>
        </p:txBody>
      </p:sp>
      <p:sp>
        <p:nvSpPr>
          <p:cNvPr id="44" name="TextBox 43"/>
          <p:cNvSpPr txBox="1"/>
          <p:nvPr/>
        </p:nvSpPr>
        <p:spPr>
          <a:xfrm>
            <a:off x="10103215" y="2689959"/>
            <a:ext cx="1729963" cy="769441"/>
          </a:xfrm>
          <a:prstGeom prst="rect">
            <a:avLst/>
          </a:prstGeom>
          <a:noFill/>
        </p:spPr>
        <p:txBody>
          <a:bodyPr wrap="square" rtlCol="0">
            <a:spAutoFit/>
          </a:bodyPr>
          <a:lstStyle/>
          <a:p>
            <a:pPr algn="ctr"/>
            <a:r>
              <a:rPr lang="en-GB" sz="2200" dirty="0" err="1" smtClean="0">
                <a:solidFill>
                  <a:schemeClr val="tx2"/>
                </a:solidFill>
              </a:rPr>
              <a:t>im</a:t>
            </a:r>
            <a:r>
              <a:rPr lang="en-GB" sz="2200" dirty="0" smtClean="0">
                <a:solidFill>
                  <a:schemeClr val="tx2"/>
                </a:solidFill>
              </a:rPr>
              <a:t> Garten </a:t>
            </a:r>
            <a:r>
              <a:rPr lang="en-GB" sz="2200" dirty="0" err="1" smtClean="0">
                <a:solidFill>
                  <a:schemeClr val="tx2"/>
                </a:solidFill>
              </a:rPr>
              <a:t>sitzen</a:t>
            </a:r>
            <a:endParaRPr lang="en-GB" sz="2200" dirty="0">
              <a:solidFill>
                <a:schemeClr val="tx2"/>
              </a:solidFill>
            </a:endParaRPr>
          </a:p>
        </p:txBody>
      </p:sp>
      <p:sp>
        <p:nvSpPr>
          <p:cNvPr id="45" name="TextBox 44"/>
          <p:cNvSpPr txBox="1"/>
          <p:nvPr/>
        </p:nvSpPr>
        <p:spPr>
          <a:xfrm>
            <a:off x="3964255" y="3885152"/>
            <a:ext cx="1729963" cy="769441"/>
          </a:xfrm>
          <a:prstGeom prst="rect">
            <a:avLst/>
          </a:prstGeom>
          <a:noFill/>
        </p:spPr>
        <p:txBody>
          <a:bodyPr wrap="square" rtlCol="0">
            <a:spAutoFit/>
          </a:bodyPr>
          <a:lstStyle/>
          <a:p>
            <a:pPr algn="ctr"/>
            <a:r>
              <a:rPr lang="en-GB" sz="2200" dirty="0" smtClean="0">
                <a:solidFill>
                  <a:schemeClr val="tx2"/>
                </a:solidFill>
              </a:rPr>
              <a:t>das Zimmer </a:t>
            </a:r>
            <a:r>
              <a:rPr lang="en-GB" sz="2200" dirty="0" err="1" smtClean="0">
                <a:solidFill>
                  <a:schemeClr val="tx2"/>
                </a:solidFill>
              </a:rPr>
              <a:t>putzen</a:t>
            </a:r>
            <a:endParaRPr lang="en-GB" sz="2200" dirty="0">
              <a:solidFill>
                <a:schemeClr val="tx2"/>
              </a:solidFill>
            </a:endParaRPr>
          </a:p>
        </p:txBody>
      </p:sp>
      <p:sp>
        <p:nvSpPr>
          <p:cNvPr id="46" name="TextBox 45"/>
          <p:cNvSpPr txBox="1"/>
          <p:nvPr/>
        </p:nvSpPr>
        <p:spPr>
          <a:xfrm>
            <a:off x="6004648" y="4027400"/>
            <a:ext cx="1729963" cy="430887"/>
          </a:xfrm>
          <a:prstGeom prst="rect">
            <a:avLst/>
          </a:prstGeom>
          <a:noFill/>
        </p:spPr>
        <p:txBody>
          <a:bodyPr wrap="square" rtlCol="0">
            <a:spAutoFit/>
          </a:bodyPr>
          <a:lstStyle/>
          <a:p>
            <a:pPr algn="ctr"/>
            <a:r>
              <a:rPr lang="en-GB" sz="2200" dirty="0" err="1" smtClean="0">
                <a:solidFill>
                  <a:schemeClr val="tx2"/>
                </a:solidFill>
              </a:rPr>
              <a:t>singen</a:t>
            </a:r>
            <a:endParaRPr lang="en-GB" sz="2200" dirty="0">
              <a:solidFill>
                <a:schemeClr val="tx2"/>
              </a:solidFill>
            </a:endParaRPr>
          </a:p>
        </p:txBody>
      </p:sp>
      <p:sp>
        <p:nvSpPr>
          <p:cNvPr id="47" name="TextBox 46"/>
          <p:cNvSpPr txBox="1"/>
          <p:nvPr/>
        </p:nvSpPr>
        <p:spPr>
          <a:xfrm>
            <a:off x="8045041" y="3922779"/>
            <a:ext cx="1729963" cy="769441"/>
          </a:xfrm>
          <a:prstGeom prst="rect">
            <a:avLst/>
          </a:prstGeom>
          <a:noFill/>
        </p:spPr>
        <p:txBody>
          <a:bodyPr wrap="square" rtlCol="0">
            <a:spAutoFit/>
          </a:bodyPr>
          <a:lstStyle/>
          <a:p>
            <a:pPr algn="ctr"/>
            <a:r>
              <a:rPr lang="en-GB" sz="2200" dirty="0" smtClean="0">
                <a:solidFill>
                  <a:schemeClr val="tx2"/>
                </a:solidFill>
              </a:rPr>
              <a:t>das </a:t>
            </a:r>
            <a:r>
              <a:rPr lang="en-GB" sz="2200" dirty="0" err="1" smtClean="0">
                <a:solidFill>
                  <a:schemeClr val="tx2"/>
                </a:solidFill>
              </a:rPr>
              <a:t>Bett</a:t>
            </a:r>
            <a:endParaRPr lang="en-GB" sz="2200" dirty="0" smtClean="0">
              <a:solidFill>
                <a:schemeClr val="tx2"/>
              </a:solidFill>
            </a:endParaRPr>
          </a:p>
          <a:p>
            <a:pPr algn="ctr"/>
            <a:r>
              <a:rPr lang="en-GB" sz="2200" dirty="0" err="1" smtClean="0">
                <a:solidFill>
                  <a:schemeClr val="tx2"/>
                </a:solidFill>
              </a:rPr>
              <a:t>machen</a:t>
            </a:r>
            <a:endParaRPr lang="en-GB" sz="2200" dirty="0">
              <a:solidFill>
                <a:schemeClr val="tx2"/>
              </a:solidFill>
            </a:endParaRPr>
          </a:p>
        </p:txBody>
      </p:sp>
      <p:sp>
        <p:nvSpPr>
          <p:cNvPr id="48" name="TextBox 47"/>
          <p:cNvSpPr txBox="1"/>
          <p:nvPr/>
        </p:nvSpPr>
        <p:spPr>
          <a:xfrm>
            <a:off x="3974539" y="5089074"/>
            <a:ext cx="1729963" cy="769441"/>
          </a:xfrm>
          <a:prstGeom prst="rect">
            <a:avLst/>
          </a:prstGeom>
          <a:noFill/>
        </p:spPr>
        <p:txBody>
          <a:bodyPr wrap="square" rtlCol="0">
            <a:spAutoFit/>
          </a:bodyPr>
          <a:lstStyle/>
          <a:p>
            <a:pPr algn="ctr"/>
            <a:r>
              <a:rPr lang="en-GB" sz="2200" dirty="0" err="1" smtClean="0">
                <a:solidFill>
                  <a:schemeClr val="tx2"/>
                </a:solidFill>
              </a:rPr>
              <a:t>Fußball</a:t>
            </a:r>
            <a:endParaRPr lang="en-GB" sz="2200" dirty="0" smtClean="0">
              <a:solidFill>
                <a:schemeClr val="tx2"/>
              </a:solidFill>
            </a:endParaRPr>
          </a:p>
          <a:p>
            <a:pPr algn="ctr"/>
            <a:r>
              <a:rPr lang="en-GB" sz="2200" dirty="0" err="1" smtClean="0">
                <a:solidFill>
                  <a:schemeClr val="tx2"/>
                </a:solidFill>
              </a:rPr>
              <a:t>spielen</a:t>
            </a:r>
            <a:endParaRPr lang="en-GB" sz="2200" dirty="0">
              <a:solidFill>
                <a:schemeClr val="tx2"/>
              </a:solidFill>
            </a:endParaRPr>
          </a:p>
        </p:txBody>
      </p:sp>
      <p:sp>
        <p:nvSpPr>
          <p:cNvPr id="49" name="TextBox 48"/>
          <p:cNvSpPr txBox="1"/>
          <p:nvPr/>
        </p:nvSpPr>
        <p:spPr>
          <a:xfrm>
            <a:off x="5893408" y="5089073"/>
            <a:ext cx="1994777" cy="769441"/>
          </a:xfrm>
          <a:prstGeom prst="rect">
            <a:avLst/>
          </a:prstGeom>
          <a:noFill/>
        </p:spPr>
        <p:txBody>
          <a:bodyPr wrap="square" rtlCol="0">
            <a:spAutoFit/>
          </a:bodyPr>
          <a:lstStyle/>
          <a:p>
            <a:pPr algn="ctr"/>
            <a:r>
              <a:rPr lang="en-GB" sz="2200" dirty="0" err="1" smtClean="0">
                <a:solidFill>
                  <a:schemeClr val="tx2"/>
                </a:solidFill>
              </a:rPr>
              <a:t>mit</a:t>
            </a:r>
            <a:r>
              <a:rPr lang="en-GB" sz="2200" dirty="0" smtClean="0">
                <a:solidFill>
                  <a:schemeClr val="tx2"/>
                </a:solidFill>
              </a:rPr>
              <a:t> </a:t>
            </a:r>
            <a:r>
              <a:rPr lang="en-GB" sz="2200" dirty="0" err="1" smtClean="0">
                <a:solidFill>
                  <a:schemeClr val="tx2"/>
                </a:solidFill>
              </a:rPr>
              <a:t>Freunden</a:t>
            </a:r>
            <a:endParaRPr lang="en-GB" sz="2200" dirty="0" smtClean="0">
              <a:solidFill>
                <a:schemeClr val="tx2"/>
              </a:solidFill>
            </a:endParaRPr>
          </a:p>
          <a:p>
            <a:pPr algn="ctr"/>
            <a:r>
              <a:rPr lang="en-GB" sz="2200" dirty="0" err="1" smtClean="0">
                <a:solidFill>
                  <a:schemeClr val="tx2"/>
                </a:solidFill>
              </a:rPr>
              <a:t>reden</a:t>
            </a:r>
            <a:r>
              <a:rPr lang="en-GB" sz="2200" dirty="0" smtClean="0">
                <a:solidFill>
                  <a:schemeClr val="tx2"/>
                </a:solidFill>
              </a:rPr>
              <a:t> </a:t>
            </a:r>
            <a:endParaRPr lang="en-GB" sz="2200" dirty="0">
              <a:solidFill>
                <a:schemeClr val="tx2"/>
              </a:solidFill>
            </a:endParaRPr>
          </a:p>
        </p:txBody>
      </p:sp>
      <p:sp>
        <p:nvSpPr>
          <p:cNvPr id="50" name="TextBox 49"/>
          <p:cNvSpPr txBox="1"/>
          <p:nvPr/>
        </p:nvSpPr>
        <p:spPr>
          <a:xfrm>
            <a:off x="10071869" y="5077273"/>
            <a:ext cx="1729963" cy="769441"/>
          </a:xfrm>
          <a:prstGeom prst="rect">
            <a:avLst/>
          </a:prstGeom>
          <a:noFill/>
        </p:spPr>
        <p:txBody>
          <a:bodyPr wrap="square" rtlCol="0">
            <a:spAutoFit/>
          </a:bodyPr>
          <a:lstStyle/>
          <a:p>
            <a:pPr algn="ctr"/>
            <a:r>
              <a:rPr lang="en-GB" sz="2200" dirty="0" smtClean="0">
                <a:solidFill>
                  <a:schemeClr val="tx2"/>
                </a:solidFill>
              </a:rPr>
              <a:t>Tennis </a:t>
            </a:r>
            <a:r>
              <a:rPr lang="en-GB" sz="2200" dirty="0" err="1" smtClean="0">
                <a:solidFill>
                  <a:schemeClr val="tx2"/>
                </a:solidFill>
              </a:rPr>
              <a:t>spielen</a:t>
            </a:r>
            <a:endParaRPr lang="en-GB" sz="2200" dirty="0">
              <a:solidFill>
                <a:schemeClr val="tx2"/>
              </a:solidFill>
            </a:endParaRPr>
          </a:p>
        </p:txBody>
      </p:sp>
      <p:sp>
        <p:nvSpPr>
          <p:cNvPr id="51" name="TextBox 50"/>
          <p:cNvSpPr txBox="1"/>
          <p:nvPr/>
        </p:nvSpPr>
        <p:spPr>
          <a:xfrm>
            <a:off x="10125205" y="4037317"/>
            <a:ext cx="1729963" cy="430887"/>
          </a:xfrm>
          <a:prstGeom prst="rect">
            <a:avLst/>
          </a:prstGeom>
          <a:noFill/>
        </p:spPr>
        <p:txBody>
          <a:bodyPr wrap="square" rtlCol="0">
            <a:spAutoFit/>
          </a:bodyPr>
          <a:lstStyle/>
          <a:p>
            <a:pPr algn="ctr"/>
            <a:r>
              <a:rPr lang="en-GB" sz="2200" dirty="0" err="1" smtClean="0">
                <a:solidFill>
                  <a:schemeClr val="tx2"/>
                </a:solidFill>
              </a:rPr>
              <a:t>tanzen</a:t>
            </a:r>
            <a:endParaRPr lang="en-GB" sz="2200" dirty="0">
              <a:solidFill>
                <a:schemeClr val="tx2"/>
              </a:solidFill>
            </a:endParaRPr>
          </a:p>
        </p:txBody>
      </p:sp>
      <p:sp>
        <p:nvSpPr>
          <p:cNvPr id="53" name="TextBox 52"/>
          <p:cNvSpPr txBox="1"/>
          <p:nvPr/>
        </p:nvSpPr>
        <p:spPr>
          <a:xfrm>
            <a:off x="8052756" y="5089073"/>
            <a:ext cx="1729963" cy="769441"/>
          </a:xfrm>
          <a:prstGeom prst="rect">
            <a:avLst/>
          </a:prstGeom>
          <a:noFill/>
        </p:spPr>
        <p:txBody>
          <a:bodyPr wrap="square" rtlCol="0">
            <a:spAutoFit/>
          </a:bodyPr>
          <a:lstStyle/>
          <a:p>
            <a:pPr algn="ctr"/>
            <a:r>
              <a:rPr lang="en-GB" sz="2200" dirty="0" err="1" smtClean="0">
                <a:solidFill>
                  <a:schemeClr val="tx2"/>
                </a:solidFill>
              </a:rPr>
              <a:t>Musik</a:t>
            </a:r>
            <a:endParaRPr lang="en-GB" sz="2200" dirty="0" smtClean="0">
              <a:solidFill>
                <a:schemeClr val="tx2"/>
              </a:solidFill>
            </a:endParaRPr>
          </a:p>
          <a:p>
            <a:pPr algn="ctr"/>
            <a:r>
              <a:rPr lang="en-GB" sz="2200" dirty="0" err="1" smtClean="0">
                <a:solidFill>
                  <a:schemeClr val="tx2"/>
                </a:solidFill>
              </a:rPr>
              <a:t>hören</a:t>
            </a:r>
            <a:endParaRPr lang="en-GB" sz="2200" dirty="0">
              <a:solidFill>
                <a:schemeClr val="tx2"/>
              </a:solidFill>
            </a:endParaRPr>
          </a:p>
        </p:txBody>
      </p:sp>
      <p:grpSp>
        <p:nvGrpSpPr>
          <p:cNvPr id="62" name="Group 61"/>
          <p:cNvGrpSpPr/>
          <p:nvPr/>
        </p:nvGrpSpPr>
        <p:grpSpPr>
          <a:xfrm>
            <a:off x="912270" y="3493424"/>
            <a:ext cx="2425099" cy="2607408"/>
            <a:chOff x="791325" y="3384243"/>
            <a:chExt cx="2425099" cy="2607408"/>
          </a:xfrm>
        </p:grpSpPr>
        <p:pic>
          <p:nvPicPr>
            <p:cNvPr id="54" name="Picture 53">
              <a:extLst>
                <a:ext uri="{FF2B5EF4-FFF2-40B4-BE49-F238E27FC236}">
                  <a16:creationId xmlns:a16="http://schemas.microsoft.com/office/drawing/2014/main" id="{438E7C80-D267-4A86-AF3C-B8EB77633156}"/>
                </a:ext>
              </a:extLst>
            </p:cNvPr>
            <p:cNvPicPr>
              <a:picLocks noChangeAspect="1"/>
            </p:cNvPicPr>
            <p:nvPr/>
          </p:nvPicPr>
          <p:blipFill>
            <a:blip r:embed="rId4"/>
            <a:stretch>
              <a:fillRect/>
            </a:stretch>
          </p:blipFill>
          <p:spPr>
            <a:xfrm>
              <a:off x="791325" y="4605469"/>
              <a:ext cx="1440625" cy="1386182"/>
            </a:xfrm>
            <a:prstGeom prst="rect">
              <a:avLst/>
            </a:prstGeom>
          </p:spPr>
        </p:pic>
        <p:sp>
          <p:nvSpPr>
            <p:cNvPr id="55" name="Speech Bubble: Oval 14">
              <a:extLst>
                <a:ext uri="{FF2B5EF4-FFF2-40B4-BE49-F238E27FC236}">
                  <a16:creationId xmlns:a16="http://schemas.microsoft.com/office/drawing/2014/main" id="{CD0348C8-DE6A-43DC-8866-60EF24C8874F}"/>
                </a:ext>
              </a:extLst>
            </p:cNvPr>
            <p:cNvSpPr/>
            <p:nvPr/>
          </p:nvSpPr>
          <p:spPr>
            <a:xfrm>
              <a:off x="1282849" y="3384243"/>
              <a:ext cx="1933575" cy="1304925"/>
            </a:xfrm>
            <a:prstGeom prst="wedgeEllipseCallout">
              <a:avLst>
                <a:gd name="adj1" fmla="val -16419"/>
                <a:gd name="adj2" fmla="val 75697"/>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smtClean="0">
                  <a:solidFill>
                    <a:schemeClr val="accent1">
                      <a:lumMod val="50000"/>
                    </a:schemeClr>
                  </a:solidFill>
                  <a:latin typeface="Century Gothic" panose="020B0502020202020204" pitchFamily="34" charset="0"/>
                </a:rPr>
                <a:t>Ich</a:t>
              </a:r>
              <a:r>
                <a:rPr lang="en-GB" dirty="0" smtClean="0">
                  <a:solidFill>
                    <a:schemeClr val="accent1">
                      <a:lumMod val="50000"/>
                    </a:schemeClr>
                  </a:solidFill>
                  <a:latin typeface="Century Gothic" panose="020B0502020202020204" pitchFamily="34" charset="0"/>
                </a:rPr>
                <a:t> </a:t>
              </a:r>
              <a:r>
                <a:rPr lang="en-GB" dirty="0" err="1" smtClean="0">
                  <a:solidFill>
                    <a:schemeClr val="accent1">
                      <a:lumMod val="50000"/>
                    </a:schemeClr>
                  </a:solidFill>
                  <a:latin typeface="Century Gothic" panose="020B0502020202020204" pitchFamily="34" charset="0"/>
                </a:rPr>
                <a:t>gewinne</a:t>
              </a:r>
              <a:r>
                <a:rPr lang="en-GB" dirty="0" smtClean="0">
                  <a:solidFill>
                    <a:schemeClr val="accent1">
                      <a:lumMod val="50000"/>
                    </a:schemeClr>
                  </a:solidFill>
                  <a:latin typeface="Century Gothic" panose="020B0502020202020204" pitchFamily="34" charset="0"/>
                </a:rPr>
                <a:t>!</a:t>
              </a:r>
              <a:endParaRPr lang="en-GB" dirty="0">
                <a:solidFill>
                  <a:schemeClr val="accent1">
                    <a:lumMod val="50000"/>
                  </a:schemeClr>
                </a:solidFill>
                <a:latin typeface="Century Gothic" panose="020B0502020202020204" pitchFamily="34" charset="0"/>
              </a:endParaRPr>
            </a:p>
          </p:txBody>
        </p:sp>
      </p:grpSp>
      <p:cxnSp>
        <p:nvCxnSpPr>
          <p:cNvPr id="56" name="Straight Connector 55">
            <a:extLst>
              <a:ext uri="{FF2B5EF4-FFF2-40B4-BE49-F238E27FC236}">
                <a16:creationId xmlns:a16="http://schemas.microsoft.com/office/drawing/2014/main" id="{DE2A676B-CBD5-45DD-8491-1FDF565E8BA2}"/>
              </a:ext>
            </a:extLst>
          </p:cNvPr>
          <p:cNvCxnSpPr/>
          <p:nvPr/>
        </p:nvCxnSpPr>
        <p:spPr>
          <a:xfrm flipH="1">
            <a:off x="3964256" y="1436371"/>
            <a:ext cx="1812329" cy="104302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E2A676B-CBD5-45DD-8491-1FDF565E8BA2}"/>
              </a:ext>
            </a:extLst>
          </p:cNvPr>
          <p:cNvCxnSpPr/>
          <p:nvPr/>
        </p:nvCxnSpPr>
        <p:spPr>
          <a:xfrm flipH="1">
            <a:off x="5984631" y="2600059"/>
            <a:ext cx="1812329" cy="104302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E2A676B-CBD5-45DD-8491-1FDF565E8BA2}"/>
              </a:ext>
            </a:extLst>
          </p:cNvPr>
          <p:cNvCxnSpPr/>
          <p:nvPr/>
        </p:nvCxnSpPr>
        <p:spPr>
          <a:xfrm flipH="1">
            <a:off x="8003857" y="3803726"/>
            <a:ext cx="1812329" cy="104302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E2A676B-CBD5-45DD-8491-1FDF565E8BA2}"/>
              </a:ext>
            </a:extLst>
          </p:cNvPr>
          <p:cNvCxnSpPr/>
          <p:nvPr/>
        </p:nvCxnSpPr>
        <p:spPr>
          <a:xfrm flipH="1">
            <a:off x="10020849" y="4970870"/>
            <a:ext cx="1812329" cy="104302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30500" y="1368820"/>
            <a:ext cx="3761673" cy="2123658"/>
          </a:xfrm>
          <a:prstGeom prst="rect">
            <a:avLst/>
          </a:prstGeom>
          <a:noFill/>
        </p:spPr>
        <p:txBody>
          <a:bodyPr wrap="square" rtlCol="0">
            <a:spAutoFit/>
          </a:bodyPr>
          <a:lstStyle/>
          <a:p>
            <a:r>
              <a:rPr lang="en-GB" sz="2200" dirty="0" err="1" smtClean="0">
                <a:solidFill>
                  <a:schemeClr val="accent1">
                    <a:lumMod val="50000"/>
                  </a:schemeClr>
                </a:solidFill>
              </a:rPr>
              <a:t>Hörst</a:t>
            </a:r>
            <a:r>
              <a:rPr lang="en-GB" sz="2200" dirty="0" smtClean="0">
                <a:solidFill>
                  <a:schemeClr val="accent1">
                    <a:lumMod val="50000"/>
                  </a:schemeClr>
                </a:solidFill>
              </a:rPr>
              <a:t> du </a:t>
            </a:r>
            <a:r>
              <a:rPr lang="en-GB" sz="2200" dirty="0" err="1" smtClean="0">
                <a:solidFill>
                  <a:schemeClr val="accent1">
                    <a:lumMod val="50000"/>
                  </a:schemeClr>
                </a:solidFill>
              </a:rPr>
              <a:t>Musik</a:t>
            </a:r>
            <a:r>
              <a:rPr lang="en-GB" sz="2200" dirty="0" smtClean="0">
                <a:solidFill>
                  <a:schemeClr val="accent1">
                    <a:lumMod val="50000"/>
                  </a:schemeClr>
                </a:solidFill>
              </a:rPr>
              <a:t>?</a:t>
            </a:r>
          </a:p>
          <a:p>
            <a:endParaRPr lang="en-GB" sz="2200" dirty="0">
              <a:solidFill>
                <a:schemeClr val="accent1">
                  <a:lumMod val="50000"/>
                </a:schemeClr>
              </a:solidFill>
            </a:endParaRPr>
          </a:p>
          <a:p>
            <a:r>
              <a:rPr lang="en-GB" sz="2200" dirty="0" smtClean="0">
                <a:solidFill>
                  <a:schemeClr val="accent1">
                    <a:lumMod val="50000"/>
                  </a:schemeClr>
                </a:solidFill>
              </a:rPr>
              <a:t>- </a:t>
            </a:r>
            <a:r>
              <a:rPr lang="en-GB" sz="2200" dirty="0" err="1" smtClean="0">
                <a:solidFill>
                  <a:schemeClr val="accent1">
                    <a:lumMod val="50000"/>
                  </a:schemeClr>
                </a:solidFill>
              </a:rPr>
              <a:t>Ja</a:t>
            </a:r>
            <a:r>
              <a:rPr lang="en-GB" sz="2200" dirty="0" smtClean="0">
                <a:solidFill>
                  <a:schemeClr val="accent1">
                    <a:lumMod val="50000"/>
                  </a:schemeClr>
                </a:solidFill>
              </a:rPr>
              <a:t>, </a:t>
            </a:r>
            <a:r>
              <a:rPr lang="en-GB" sz="2200" dirty="0" err="1" smtClean="0">
                <a:solidFill>
                  <a:schemeClr val="accent1">
                    <a:lumMod val="50000"/>
                  </a:schemeClr>
                </a:solidFill>
              </a:rPr>
              <a:t>ich</a:t>
            </a:r>
            <a:r>
              <a:rPr lang="en-GB" sz="2200" dirty="0" smtClean="0">
                <a:solidFill>
                  <a:schemeClr val="accent1">
                    <a:lumMod val="50000"/>
                  </a:schemeClr>
                </a:solidFill>
              </a:rPr>
              <a:t> </a:t>
            </a:r>
            <a:r>
              <a:rPr lang="en-GB" sz="2200" dirty="0" err="1" smtClean="0">
                <a:solidFill>
                  <a:schemeClr val="accent1">
                    <a:lumMod val="50000"/>
                  </a:schemeClr>
                </a:solidFill>
              </a:rPr>
              <a:t>höre</a:t>
            </a:r>
            <a:r>
              <a:rPr lang="en-GB" sz="2200" dirty="0" smtClean="0">
                <a:solidFill>
                  <a:schemeClr val="accent1">
                    <a:lumMod val="50000"/>
                  </a:schemeClr>
                </a:solidFill>
              </a:rPr>
              <a:t> oft </a:t>
            </a:r>
            <a:r>
              <a:rPr lang="en-GB" sz="2200" dirty="0" err="1" smtClean="0">
                <a:solidFill>
                  <a:schemeClr val="accent1">
                    <a:lumMod val="50000"/>
                  </a:schemeClr>
                </a:solidFill>
              </a:rPr>
              <a:t>Musik</a:t>
            </a:r>
            <a:r>
              <a:rPr lang="en-GB" sz="2200" dirty="0" smtClean="0">
                <a:solidFill>
                  <a:schemeClr val="accent1">
                    <a:lumMod val="50000"/>
                  </a:schemeClr>
                </a:solidFill>
              </a:rPr>
              <a:t>!</a:t>
            </a:r>
          </a:p>
          <a:p>
            <a:endParaRPr lang="en-GB" sz="2200" dirty="0" smtClean="0">
              <a:solidFill>
                <a:schemeClr val="accent1">
                  <a:lumMod val="50000"/>
                </a:schemeClr>
              </a:solidFill>
            </a:endParaRPr>
          </a:p>
          <a:p>
            <a:r>
              <a:rPr lang="en-GB" sz="2200" dirty="0" smtClean="0">
                <a:solidFill>
                  <a:schemeClr val="accent1">
                    <a:lumMod val="50000"/>
                  </a:schemeClr>
                </a:solidFill>
              </a:rPr>
              <a:t>- Nein, </a:t>
            </a:r>
            <a:r>
              <a:rPr lang="en-GB" sz="2200" dirty="0" err="1" smtClean="0">
                <a:solidFill>
                  <a:schemeClr val="accent1">
                    <a:lumMod val="50000"/>
                  </a:schemeClr>
                </a:solidFill>
              </a:rPr>
              <a:t>ich</a:t>
            </a:r>
            <a:r>
              <a:rPr lang="en-GB" sz="2200" dirty="0" smtClean="0">
                <a:solidFill>
                  <a:schemeClr val="accent1">
                    <a:lumMod val="50000"/>
                  </a:schemeClr>
                </a:solidFill>
              </a:rPr>
              <a:t> </a:t>
            </a:r>
            <a:r>
              <a:rPr lang="en-GB" sz="2200" dirty="0" err="1" smtClean="0">
                <a:solidFill>
                  <a:schemeClr val="accent1">
                    <a:lumMod val="50000"/>
                  </a:schemeClr>
                </a:solidFill>
              </a:rPr>
              <a:t>höre</a:t>
            </a:r>
            <a:r>
              <a:rPr lang="en-GB" sz="2200" dirty="0" smtClean="0">
                <a:solidFill>
                  <a:schemeClr val="accent1">
                    <a:lumMod val="50000"/>
                  </a:schemeClr>
                </a:solidFill>
              </a:rPr>
              <a:t> </a:t>
            </a:r>
            <a:r>
              <a:rPr lang="en-GB" sz="2200" dirty="0" err="1" smtClean="0">
                <a:solidFill>
                  <a:schemeClr val="accent1">
                    <a:lumMod val="50000"/>
                  </a:schemeClr>
                </a:solidFill>
              </a:rPr>
              <a:t>nie</a:t>
            </a:r>
            <a:r>
              <a:rPr lang="en-GB" sz="2200" dirty="0" smtClean="0">
                <a:solidFill>
                  <a:schemeClr val="accent1">
                    <a:lumMod val="50000"/>
                  </a:schemeClr>
                </a:solidFill>
              </a:rPr>
              <a:t> </a:t>
            </a:r>
            <a:r>
              <a:rPr lang="en-GB" sz="2200" dirty="0" err="1" smtClean="0">
                <a:solidFill>
                  <a:schemeClr val="accent1">
                    <a:lumMod val="50000"/>
                  </a:schemeClr>
                </a:solidFill>
              </a:rPr>
              <a:t>Musik</a:t>
            </a:r>
            <a:r>
              <a:rPr lang="en-GB" sz="2200" dirty="0" smtClean="0">
                <a:solidFill>
                  <a:schemeClr val="accent1">
                    <a:lumMod val="50000"/>
                  </a:schemeClr>
                </a:solidFill>
              </a:rPr>
              <a:t>.</a:t>
            </a:r>
          </a:p>
          <a:p>
            <a:endParaRPr lang="en-GB" sz="2200" dirty="0" smtClean="0">
              <a:solidFill>
                <a:schemeClr val="accent1">
                  <a:lumMod val="50000"/>
                </a:schemeClr>
              </a:solidFill>
            </a:endParaRPr>
          </a:p>
        </p:txBody>
      </p:sp>
    </p:spTree>
    <p:extLst>
      <p:ext uri="{BB962C8B-B14F-4D97-AF65-F5344CB8AC3E}">
        <p14:creationId xmlns:p14="http://schemas.microsoft.com/office/powerpoint/2010/main" val="124777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31907D14-E441-4B83-ABA9-790A596427D5}"/>
              </a:ext>
            </a:extLst>
          </p:cNvPr>
          <p:cNvGraphicFramePr>
            <a:graphicFrameLocks noGrp="1"/>
          </p:cNvGraphicFramePr>
          <p:nvPr>
            <p:extLst>
              <p:ext uri="{D42A27DB-BD31-4B8C-83A1-F6EECF244321}">
                <p14:modId xmlns:p14="http://schemas.microsoft.com/office/powerpoint/2010/main" val="629387850"/>
              </p:ext>
            </p:extLst>
          </p:nvPr>
        </p:nvGraphicFramePr>
        <p:xfrm>
          <a:off x="3829326" y="1368820"/>
          <a:ext cx="8128000" cy="4732012"/>
        </p:xfrm>
        <a:graphic>
          <a:graphicData uri="http://schemas.openxmlformats.org/drawingml/2006/table">
            <a:tbl>
              <a:tblPr firstRow="1" bandRow="1">
                <a:tableStyleId>{C4B1156A-380E-4F78-BDF5-A606A8083BF9}</a:tableStyleId>
              </a:tblPr>
              <a:tblGrid>
                <a:gridCol w="2032000">
                  <a:extLst>
                    <a:ext uri="{9D8B030D-6E8A-4147-A177-3AD203B41FA5}">
                      <a16:colId xmlns:a16="http://schemas.microsoft.com/office/drawing/2014/main" val="4020827938"/>
                    </a:ext>
                  </a:extLst>
                </a:gridCol>
                <a:gridCol w="2032000">
                  <a:extLst>
                    <a:ext uri="{9D8B030D-6E8A-4147-A177-3AD203B41FA5}">
                      <a16:colId xmlns:a16="http://schemas.microsoft.com/office/drawing/2014/main" val="544976306"/>
                    </a:ext>
                  </a:extLst>
                </a:gridCol>
                <a:gridCol w="2032000">
                  <a:extLst>
                    <a:ext uri="{9D8B030D-6E8A-4147-A177-3AD203B41FA5}">
                      <a16:colId xmlns:a16="http://schemas.microsoft.com/office/drawing/2014/main" val="1360401948"/>
                    </a:ext>
                  </a:extLst>
                </a:gridCol>
                <a:gridCol w="2032000">
                  <a:extLst>
                    <a:ext uri="{9D8B030D-6E8A-4147-A177-3AD203B41FA5}">
                      <a16:colId xmlns:a16="http://schemas.microsoft.com/office/drawing/2014/main" val="47464473"/>
                    </a:ext>
                  </a:extLst>
                </a:gridCol>
              </a:tblGrid>
              <a:tr h="1183003">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1483857275"/>
                  </a:ext>
                </a:extLst>
              </a:tr>
              <a:tr h="1183003">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1148113145"/>
                  </a:ext>
                </a:extLst>
              </a:tr>
              <a:tr h="1183003">
                <a:tc>
                  <a:txBody>
                    <a:bodyPr/>
                    <a:lstStyle/>
                    <a:p>
                      <a:endParaRPr lang="en-GB"/>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1957183764"/>
                  </a:ext>
                </a:extLst>
              </a:tr>
              <a:tr h="1183003">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20221607"/>
                  </a:ext>
                </a:extLst>
              </a:tr>
            </a:tbl>
          </a:graphicData>
        </a:graphic>
      </p:graphicFrame>
      <p:pic>
        <p:nvPicPr>
          <p:cNvPr id="9" name="Picture 2" descr="Image result for guitar clipart">
            <a:extLst>
              <a:ext uri="{FF2B5EF4-FFF2-40B4-BE49-F238E27FC236}">
                <a16:creationId xmlns:a16="http://schemas.microsoft.com/office/drawing/2014/main" id="{B846150D-0264-46EE-B5A9-49D12D473D9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788226">
            <a:off x="4222475" y="2871139"/>
            <a:ext cx="1341731" cy="5784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BFBBDDC-9666-4C4A-BADB-60FF54384E00}"/>
              </a:ext>
            </a:extLst>
          </p:cNvPr>
          <p:cNvPicPr>
            <a:picLocks noChangeAspect="1"/>
          </p:cNvPicPr>
          <p:nvPr/>
        </p:nvPicPr>
        <p:blipFill>
          <a:blip r:embed="rId4"/>
          <a:stretch>
            <a:fillRect/>
          </a:stretch>
        </p:blipFill>
        <p:spPr>
          <a:xfrm>
            <a:off x="4467943" y="1532932"/>
            <a:ext cx="852590" cy="876273"/>
          </a:xfrm>
          <a:prstGeom prst="rect">
            <a:avLst/>
          </a:prstGeom>
        </p:spPr>
      </p:pic>
      <p:pic>
        <p:nvPicPr>
          <p:cNvPr id="11" name="Picture 12" descr="http://www.clker.com/cliparts/4/a/0/9/1195431595984523152Machovka_Broom.svg.med.png">
            <a:extLst>
              <a:ext uri="{FF2B5EF4-FFF2-40B4-BE49-F238E27FC236}">
                <a16:creationId xmlns:a16="http://schemas.microsoft.com/office/drawing/2014/main" id="{036350FE-CF09-4E96-B156-8495D4836B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59268" y="3911502"/>
            <a:ext cx="417722" cy="8828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13B96B5-5577-4B0D-BD1A-605BBD4088A2}"/>
              </a:ext>
            </a:extLst>
          </p:cNvPr>
          <p:cNvPicPr>
            <a:picLocks noChangeAspect="1"/>
          </p:cNvPicPr>
          <p:nvPr/>
        </p:nvPicPr>
        <p:blipFill>
          <a:blip r:embed="rId6"/>
          <a:stretch>
            <a:fillRect/>
          </a:stretch>
        </p:blipFill>
        <p:spPr>
          <a:xfrm>
            <a:off x="8730932" y="2733045"/>
            <a:ext cx="305499" cy="886544"/>
          </a:xfrm>
          <a:prstGeom prst="rect">
            <a:avLst/>
          </a:prstGeom>
        </p:spPr>
      </p:pic>
      <p:pic>
        <p:nvPicPr>
          <p:cNvPr id="13" name="Picture 12">
            <a:extLst>
              <a:ext uri="{FF2B5EF4-FFF2-40B4-BE49-F238E27FC236}">
                <a16:creationId xmlns:a16="http://schemas.microsoft.com/office/drawing/2014/main" id="{6E1BB51A-0DF2-4CA2-A36F-98B81A991866}"/>
              </a:ext>
            </a:extLst>
          </p:cNvPr>
          <p:cNvPicPr>
            <a:picLocks noChangeAspect="1"/>
          </p:cNvPicPr>
          <p:nvPr/>
        </p:nvPicPr>
        <p:blipFill>
          <a:blip r:embed="rId7"/>
          <a:stretch>
            <a:fillRect/>
          </a:stretch>
        </p:blipFill>
        <p:spPr>
          <a:xfrm>
            <a:off x="10248544" y="2613273"/>
            <a:ext cx="1439819" cy="1055867"/>
          </a:xfrm>
          <a:prstGeom prst="rect">
            <a:avLst/>
          </a:prstGeom>
        </p:spPr>
      </p:pic>
      <p:pic>
        <p:nvPicPr>
          <p:cNvPr id="14" name="Picture 13">
            <a:extLst>
              <a:ext uri="{FF2B5EF4-FFF2-40B4-BE49-F238E27FC236}">
                <a16:creationId xmlns:a16="http://schemas.microsoft.com/office/drawing/2014/main" id="{6F795A73-8036-43AB-9EEB-62107DBB579F}"/>
              </a:ext>
            </a:extLst>
          </p:cNvPr>
          <p:cNvPicPr>
            <a:picLocks noChangeAspect="1"/>
          </p:cNvPicPr>
          <p:nvPr/>
        </p:nvPicPr>
        <p:blipFill>
          <a:blip r:embed="rId8"/>
          <a:stretch>
            <a:fillRect/>
          </a:stretch>
        </p:blipFill>
        <p:spPr>
          <a:xfrm>
            <a:off x="11088724" y="3033198"/>
            <a:ext cx="489414" cy="565292"/>
          </a:xfrm>
          <a:prstGeom prst="rect">
            <a:avLst/>
          </a:prstGeom>
        </p:spPr>
      </p:pic>
      <p:pic>
        <p:nvPicPr>
          <p:cNvPr id="15" name="Picture 14">
            <a:extLst>
              <a:ext uri="{FF2B5EF4-FFF2-40B4-BE49-F238E27FC236}">
                <a16:creationId xmlns:a16="http://schemas.microsoft.com/office/drawing/2014/main" id="{255C4ADE-75E0-4472-B88B-E82965B33C49}"/>
              </a:ext>
            </a:extLst>
          </p:cNvPr>
          <p:cNvPicPr>
            <a:picLocks noChangeAspect="1"/>
          </p:cNvPicPr>
          <p:nvPr/>
        </p:nvPicPr>
        <p:blipFill>
          <a:blip r:embed="rId9"/>
          <a:stretch>
            <a:fillRect/>
          </a:stretch>
        </p:blipFill>
        <p:spPr>
          <a:xfrm>
            <a:off x="3964254" y="3948421"/>
            <a:ext cx="1303555" cy="876273"/>
          </a:xfrm>
          <a:prstGeom prst="rect">
            <a:avLst/>
          </a:prstGeom>
        </p:spPr>
      </p:pic>
      <p:pic>
        <p:nvPicPr>
          <p:cNvPr id="17" name="Picture 16">
            <a:extLst>
              <a:ext uri="{FF2B5EF4-FFF2-40B4-BE49-F238E27FC236}">
                <a16:creationId xmlns:a16="http://schemas.microsoft.com/office/drawing/2014/main" id="{13770714-A6FD-4613-BEE1-300EBB3E7D0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6498765" y="3863350"/>
            <a:ext cx="974335" cy="961344"/>
          </a:xfrm>
          <a:prstGeom prst="rect">
            <a:avLst/>
          </a:prstGeom>
        </p:spPr>
      </p:pic>
      <p:grpSp>
        <p:nvGrpSpPr>
          <p:cNvPr id="18" name="Group 17">
            <a:extLst>
              <a:ext uri="{FF2B5EF4-FFF2-40B4-BE49-F238E27FC236}">
                <a16:creationId xmlns:a16="http://schemas.microsoft.com/office/drawing/2014/main" id="{2FD79CED-AEED-4C43-9136-0091CD2E42C4}"/>
              </a:ext>
            </a:extLst>
          </p:cNvPr>
          <p:cNvGrpSpPr/>
          <p:nvPr/>
        </p:nvGrpSpPr>
        <p:grpSpPr>
          <a:xfrm>
            <a:off x="10360364" y="1542537"/>
            <a:ext cx="1175594" cy="869939"/>
            <a:chOff x="10181631" y="1451097"/>
            <a:chExt cx="1175594" cy="869939"/>
          </a:xfrm>
        </p:grpSpPr>
        <p:pic>
          <p:nvPicPr>
            <p:cNvPr id="19" name="Picture 18">
              <a:extLst>
                <a:ext uri="{FF2B5EF4-FFF2-40B4-BE49-F238E27FC236}">
                  <a16:creationId xmlns:a16="http://schemas.microsoft.com/office/drawing/2014/main" id="{58A26FEF-4A7A-43FE-B20F-77971326CEC3}"/>
                </a:ext>
              </a:extLst>
            </p:cNvPr>
            <p:cNvPicPr>
              <a:picLocks noChangeAspect="1"/>
            </p:cNvPicPr>
            <p:nvPr/>
          </p:nvPicPr>
          <p:blipFill>
            <a:blip r:embed="rId12"/>
            <a:stretch>
              <a:fillRect/>
            </a:stretch>
          </p:blipFill>
          <p:spPr>
            <a:xfrm>
              <a:off x="10181631" y="1451097"/>
              <a:ext cx="1175594" cy="869939"/>
            </a:xfrm>
            <a:prstGeom prst="rect">
              <a:avLst/>
            </a:prstGeom>
          </p:spPr>
        </p:pic>
        <p:pic>
          <p:nvPicPr>
            <p:cNvPr id="20" name="Picture 19">
              <a:extLst>
                <a:ext uri="{FF2B5EF4-FFF2-40B4-BE49-F238E27FC236}">
                  <a16:creationId xmlns:a16="http://schemas.microsoft.com/office/drawing/2014/main" id="{F413B4B1-8217-4E13-8F66-905043CCD598}"/>
                </a:ext>
              </a:extLst>
            </p:cNvPr>
            <p:cNvPicPr>
              <a:picLocks noChangeAspect="1"/>
            </p:cNvPicPr>
            <p:nvPr/>
          </p:nvPicPr>
          <p:blipFill>
            <a:blip r:embed="rId13"/>
            <a:stretch>
              <a:fillRect/>
            </a:stretch>
          </p:blipFill>
          <p:spPr>
            <a:xfrm>
              <a:off x="10789465" y="1605572"/>
              <a:ext cx="354258" cy="196023"/>
            </a:xfrm>
            <a:prstGeom prst="rect">
              <a:avLst/>
            </a:prstGeom>
          </p:spPr>
        </p:pic>
      </p:grpSp>
      <p:pic>
        <p:nvPicPr>
          <p:cNvPr id="21" name="Picture 20">
            <a:extLst>
              <a:ext uri="{FF2B5EF4-FFF2-40B4-BE49-F238E27FC236}">
                <a16:creationId xmlns:a16="http://schemas.microsoft.com/office/drawing/2014/main" id="{AB72686D-57BB-457D-A41C-0ABE4E6029C3}"/>
              </a:ext>
            </a:extLst>
          </p:cNvPr>
          <p:cNvPicPr>
            <a:picLocks noChangeAspect="1"/>
          </p:cNvPicPr>
          <p:nvPr/>
        </p:nvPicPr>
        <p:blipFill>
          <a:blip r:embed="rId14"/>
          <a:stretch>
            <a:fillRect/>
          </a:stretch>
        </p:blipFill>
        <p:spPr>
          <a:xfrm>
            <a:off x="6225098" y="2672336"/>
            <a:ext cx="1293722" cy="931480"/>
          </a:xfrm>
          <a:prstGeom prst="rect">
            <a:avLst/>
          </a:prstGeom>
        </p:spPr>
      </p:pic>
      <p:pic>
        <p:nvPicPr>
          <p:cNvPr id="22" name="Picture 8" descr="http://www.clker.com/cliparts/7/4/7/b/11949851491005163584redcar_marcelo_caiafa_.svg.med.png">
            <a:extLst>
              <a:ext uri="{FF2B5EF4-FFF2-40B4-BE49-F238E27FC236}">
                <a16:creationId xmlns:a16="http://schemas.microsoft.com/office/drawing/2014/main" id="{F818AFC4-86C5-4689-A2B9-D560C6A0042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20083" y="1639643"/>
            <a:ext cx="982354" cy="5828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AA652EB6-0783-4D5C-9349-94996368623F}"/>
              </a:ext>
            </a:extLst>
          </p:cNvPr>
          <p:cNvPicPr>
            <a:picLocks noChangeAspect="1"/>
          </p:cNvPicPr>
          <p:nvPr/>
        </p:nvPicPr>
        <p:blipFill>
          <a:blip r:embed="rId16"/>
          <a:stretch>
            <a:fillRect/>
          </a:stretch>
        </p:blipFill>
        <p:spPr>
          <a:xfrm>
            <a:off x="8730932" y="1532932"/>
            <a:ext cx="889698" cy="842247"/>
          </a:xfrm>
          <a:prstGeom prst="rect">
            <a:avLst/>
          </a:prstGeom>
        </p:spPr>
      </p:pic>
      <p:pic>
        <p:nvPicPr>
          <p:cNvPr id="24" name="Picture 23">
            <a:extLst>
              <a:ext uri="{FF2B5EF4-FFF2-40B4-BE49-F238E27FC236}">
                <a16:creationId xmlns:a16="http://schemas.microsoft.com/office/drawing/2014/main" id="{0B09DD08-DF6C-5340-BC3F-5A2A9E84819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467943" y="5155434"/>
            <a:ext cx="743156" cy="746909"/>
          </a:xfrm>
          <a:prstGeom prst="rect">
            <a:avLst/>
          </a:prstGeom>
        </p:spPr>
      </p:pic>
      <p:grpSp>
        <p:nvGrpSpPr>
          <p:cNvPr id="26" name="Group 25">
            <a:extLst>
              <a:ext uri="{FF2B5EF4-FFF2-40B4-BE49-F238E27FC236}">
                <a16:creationId xmlns:a16="http://schemas.microsoft.com/office/drawing/2014/main" id="{A06CF729-5E9D-49CC-99C4-A2F52024B584}"/>
              </a:ext>
            </a:extLst>
          </p:cNvPr>
          <p:cNvGrpSpPr/>
          <p:nvPr/>
        </p:nvGrpSpPr>
        <p:grpSpPr>
          <a:xfrm>
            <a:off x="6121189" y="5121733"/>
            <a:ext cx="1484971" cy="813937"/>
            <a:chOff x="3107485" y="3377072"/>
            <a:chExt cx="3902525" cy="2161716"/>
          </a:xfrm>
        </p:grpSpPr>
        <p:pic>
          <p:nvPicPr>
            <p:cNvPr id="27" name="Picture 4" descr="Image result for friends clipart">
              <a:extLst>
                <a:ext uri="{FF2B5EF4-FFF2-40B4-BE49-F238E27FC236}">
                  <a16:creationId xmlns:a16="http://schemas.microsoft.com/office/drawing/2014/main" id="{652CC841-A827-4DAF-8DA0-6E31EF377C7C}"/>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076700" y="4095750"/>
              <a:ext cx="2237991" cy="1443038"/>
            </a:xfrm>
            <a:prstGeom prst="rect">
              <a:avLst/>
            </a:prstGeom>
            <a:noFill/>
            <a:extLst>
              <a:ext uri="{909E8E84-426E-40DD-AFC4-6F175D3DCCD1}">
                <a14:hiddenFill xmlns:a14="http://schemas.microsoft.com/office/drawing/2010/main">
                  <a:solidFill>
                    <a:srgbClr val="FFFFFF"/>
                  </a:solidFill>
                </a14:hiddenFill>
              </a:ext>
            </a:extLst>
          </p:spPr>
        </p:pic>
        <p:sp>
          <p:nvSpPr>
            <p:cNvPr id="28" name="Speech Bubble: Oval 71">
              <a:extLst>
                <a:ext uri="{FF2B5EF4-FFF2-40B4-BE49-F238E27FC236}">
                  <a16:creationId xmlns:a16="http://schemas.microsoft.com/office/drawing/2014/main" id="{33FC3B72-DEA8-41C7-B1A9-292761501DC8}"/>
                </a:ext>
              </a:extLst>
            </p:cNvPr>
            <p:cNvSpPr/>
            <p:nvPr/>
          </p:nvSpPr>
          <p:spPr>
            <a:xfrm>
              <a:off x="5733276" y="3377072"/>
              <a:ext cx="1276734" cy="781051"/>
            </a:xfrm>
            <a:prstGeom prst="wedgeEllipseCallout">
              <a:avLst>
                <a:gd name="adj1" fmla="val -45508"/>
                <a:gd name="adj2" fmla="val 66848"/>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Speech Bubble: Oval 72">
              <a:extLst>
                <a:ext uri="{FF2B5EF4-FFF2-40B4-BE49-F238E27FC236}">
                  <a16:creationId xmlns:a16="http://schemas.microsoft.com/office/drawing/2014/main" id="{AD91FA55-6787-452B-802D-D584A2A6D1C8}"/>
                </a:ext>
              </a:extLst>
            </p:cNvPr>
            <p:cNvSpPr/>
            <p:nvPr/>
          </p:nvSpPr>
          <p:spPr>
            <a:xfrm flipH="1">
              <a:off x="3107485" y="3592442"/>
              <a:ext cx="1276734" cy="781051"/>
            </a:xfrm>
            <a:prstGeom prst="wedgeEllipseCallout">
              <a:avLst>
                <a:gd name="adj1" fmla="val -45508"/>
                <a:gd name="adj2" fmla="val 66848"/>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30" name="Picture 29">
            <a:extLst>
              <a:ext uri="{C183D7F6-B498-43B3-948B-1728B52AA6E4}">
                <adec:decorative xmlns="" xmlns:adec="http://schemas.microsoft.com/office/drawing/2017/decorative" val="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31" name="Title 3"/>
          <p:cNvSpPr txBox="1">
            <a:spLocks/>
          </p:cNvSpPr>
          <p:nvPr/>
        </p:nvSpPr>
        <p:spPr>
          <a:xfrm>
            <a:off x="0" y="294041"/>
            <a:ext cx="5694218"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smtClean="0">
                <a:solidFill>
                  <a:schemeClr val="bg1"/>
                </a:solidFill>
              </a:rPr>
              <a:t>4 </a:t>
            </a:r>
            <a:r>
              <a:rPr lang="en-GB" sz="3600" b="1" dirty="0" err="1" smtClean="0">
                <a:solidFill>
                  <a:schemeClr val="bg1"/>
                </a:solidFill>
              </a:rPr>
              <a:t>gewinnt</a:t>
            </a:r>
            <a:r>
              <a:rPr lang="en-GB" sz="3600" b="1" dirty="0" smtClean="0">
                <a:solidFill>
                  <a:schemeClr val="bg1"/>
                </a:solidFill>
              </a:rPr>
              <a:t>!</a:t>
            </a:r>
            <a:endParaRPr lang="en-GB" sz="3600" b="1" dirty="0">
              <a:solidFill>
                <a:schemeClr val="bg1"/>
              </a:solidFill>
            </a:endParaRPr>
          </a:p>
        </p:txBody>
      </p:sp>
      <p:sp>
        <p:nvSpPr>
          <p:cNvPr id="32" name="Rounded Rectangle 11">
            <a:extLst>
              <a:ext uri="{FF2B5EF4-FFF2-40B4-BE49-F238E27FC236}">
                <a16:creationId xmlns:a16="http://schemas.microsoft.com/office/drawing/2014/main" id="{483D7EB9-C2AA-4190-98DE-925F861600E9}"/>
              </a:ext>
            </a:extLst>
          </p:cNvPr>
          <p:cNvSpPr/>
          <p:nvPr/>
        </p:nvSpPr>
        <p:spPr>
          <a:xfrm>
            <a:off x="10488359" y="247046"/>
            <a:ext cx="1468967" cy="48447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smtClean="0">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pic>
        <p:nvPicPr>
          <p:cNvPr id="33" name="Picture 32"/>
          <p:cNvPicPr>
            <a:picLocks noChangeAspect="1"/>
          </p:cNvPicPr>
          <p:nvPr/>
        </p:nvPicPr>
        <p:blipFill>
          <a:blip r:embed="rId20">
            <a:extLst>
              <a:ext uri="{BEBA8EAE-BF5A-486C-A8C5-ECC9F3942E4B}">
                <a14:imgProps xmlns:a14="http://schemas.microsoft.com/office/drawing/2010/main">
                  <a14:imgLayer r:embed="rId21">
                    <a14:imgEffect>
                      <a14:backgroundRemoval t="0" b="100000" l="0" r="100000"/>
                    </a14:imgEffect>
                  </a14:imgLayer>
                </a14:imgProps>
              </a:ext>
            </a:extLst>
          </a:blip>
          <a:stretch>
            <a:fillRect/>
          </a:stretch>
        </p:blipFill>
        <p:spPr>
          <a:xfrm>
            <a:off x="10227396" y="4987566"/>
            <a:ext cx="1398145" cy="1082644"/>
          </a:xfrm>
          <a:prstGeom prst="rect">
            <a:avLst/>
          </a:prstGeom>
        </p:spPr>
      </p:pic>
      <p:pic>
        <p:nvPicPr>
          <p:cNvPr id="35" name="Picture 34">
            <a:extLst>
              <a:ext uri="{FF2B5EF4-FFF2-40B4-BE49-F238E27FC236}">
                <a16:creationId xmlns:a16="http://schemas.microsoft.com/office/drawing/2014/main" id="{AD2EB328-58CF-4B45-B68E-F460B9558A83}"/>
              </a:ext>
            </a:extLst>
          </p:cNvPr>
          <p:cNvPicPr>
            <a:picLocks noChangeAspect="1"/>
          </p:cNvPicPr>
          <p:nvPr/>
        </p:nvPicPr>
        <p:blipFill>
          <a:blip r:embed="rId22">
            <a:clrChange>
              <a:clrFrom>
                <a:srgbClr val="FCFAFB"/>
              </a:clrFrom>
              <a:clrTo>
                <a:srgbClr val="FCFAFB">
                  <a:alpha val="0"/>
                </a:srgbClr>
              </a:clrTo>
            </a:clrChange>
          </a:blip>
          <a:stretch>
            <a:fillRect/>
          </a:stretch>
        </p:blipFill>
        <p:spPr>
          <a:xfrm>
            <a:off x="10504553" y="3846987"/>
            <a:ext cx="927289" cy="977707"/>
          </a:xfrm>
          <a:prstGeom prst="rect">
            <a:avLst/>
          </a:prstGeom>
        </p:spPr>
      </p:pic>
      <p:pic>
        <p:nvPicPr>
          <p:cNvPr id="36" name="Picture 35">
            <a:extLst>
              <a:ext uri="{FF2B5EF4-FFF2-40B4-BE49-F238E27FC236}">
                <a16:creationId xmlns:a16="http://schemas.microsoft.com/office/drawing/2014/main" id="{8754B5D0-1ED2-4295-BD59-48C6F2300355}"/>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607006" y="1489765"/>
            <a:ext cx="727273" cy="894875"/>
          </a:xfrm>
          <a:prstGeom prst="rect">
            <a:avLst/>
          </a:prstGeom>
        </p:spPr>
      </p:pic>
      <p:pic>
        <p:nvPicPr>
          <p:cNvPr id="37" name="Picture 36">
            <a:extLst>
              <a:ext uri="{FF2B5EF4-FFF2-40B4-BE49-F238E27FC236}">
                <a16:creationId xmlns:a16="http://schemas.microsoft.com/office/drawing/2014/main" id="{DB207CD6-9595-4A0A-BCA1-509A9C6F48F1}"/>
              </a:ext>
            </a:extLst>
          </p:cNvPr>
          <p:cNvPicPr>
            <a:picLocks noChangeAspect="1"/>
          </p:cNvPicPr>
          <p:nvPr/>
        </p:nvPicPr>
        <p:blipFill>
          <a:blip r:embed="rId24">
            <a:clrChange>
              <a:clrFrom>
                <a:srgbClr val="FCFAFB"/>
              </a:clrFrom>
              <a:clrTo>
                <a:srgbClr val="FCFAFB">
                  <a:alpha val="0"/>
                </a:srgbClr>
              </a:clrTo>
            </a:clrChange>
          </a:blip>
          <a:stretch>
            <a:fillRect/>
          </a:stretch>
        </p:blipFill>
        <p:spPr>
          <a:xfrm>
            <a:off x="8565111" y="5012392"/>
            <a:ext cx="942639" cy="969033"/>
          </a:xfrm>
          <a:prstGeom prst="rect">
            <a:avLst/>
          </a:prstGeom>
        </p:spPr>
      </p:pic>
      <p:pic>
        <p:nvPicPr>
          <p:cNvPr id="38" name="Picture 37">
            <a:extLst>
              <a:ext uri="{FF2B5EF4-FFF2-40B4-BE49-F238E27FC236}">
                <a16:creationId xmlns:a16="http://schemas.microsoft.com/office/drawing/2014/main" id="{27E1C4CC-36B0-7449-B07E-B2742DFFCE0B}"/>
              </a:ext>
            </a:extLst>
          </p:cNvPr>
          <p:cNvPicPr>
            <a:picLocks noChangeAspect="1"/>
          </p:cNvPicPr>
          <p:nvPr/>
        </p:nvPicPr>
        <p:blipFill>
          <a:blip r:embed="rId25"/>
          <a:stretch>
            <a:fillRect/>
          </a:stretch>
        </p:blipFill>
        <p:spPr>
          <a:xfrm>
            <a:off x="8250286" y="3967757"/>
            <a:ext cx="1343802" cy="752529"/>
          </a:xfrm>
          <a:prstGeom prst="rect">
            <a:avLst/>
          </a:prstGeom>
        </p:spPr>
      </p:pic>
      <p:grpSp>
        <p:nvGrpSpPr>
          <p:cNvPr id="39" name="Group 38"/>
          <p:cNvGrpSpPr/>
          <p:nvPr/>
        </p:nvGrpSpPr>
        <p:grpSpPr>
          <a:xfrm>
            <a:off x="912270" y="3493424"/>
            <a:ext cx="2425099" cy="2607408"/>
            <a:chOff x="791325" y="3384243"/>
            <a:chExt cx="2425099" cy="2607408"/>
          </a:xfrm>
        </p:grpSpPr>
        <p:pic>
          <p:nvPicPr>
            <p:cNvPr id="40" name="Picture 39">
              <a:extLst>
                <a:ext uri="{FF2B5EF4-FFF2-40B4-BE49-F238E27FC236}">
                  <a16:creationId xmlns:a16="http://schemas.microsoft.com/office/drawing/2014/main" id="{438E7C80-D267-4A86-AF3C-B8EB77633156}"/>
                </a:ext>
              </a:extLst>
            </p:cNvPr>
            <p:cNvPicPr>
              <a:picLocks noChangeAspect="1"/>
            </p:cNvPicPr>
            <p:nvPr/>
          </p:nvPicPr>
          <p:blipFill>
            <a:blip r:embed="rId26"/>
            <a:stretch>
              <a:fillRect/>
            </a:stretch>
          </p:blipFill>
          <p:spPr>
            <a:xfrm>
              <a:off x="791325" y="4605469"/>
              <a:ext cx="1440625" cy="1386182"/>
            </a:xfrm>
            <a:prstGeom prst="rect">
              <a:avLst/>
            </a:prstGeom>
          </p:spPr>
        </p:pic>
        <p:sp>
          <p:nvSpPr>
            <p:cNvPr id="41" name="Speech Bubble: Oval 14">
              <a:extLst>
                <a:ext uri="{FF2B5EF4-FFF2-40B4-BE49-F238E27FC236}">
                  <a16:creationId xmlns:a16="http://schemas.microsoft.com/office/drawing/2014/main" id="{CD0348C8-DE6A-43DC-8866-60EF24C8874F}"/>
                </a:ext>
              </a:extLst>
            </p:cNvPr>
            <p:cNvSpPr/>
            <p:nvPr/>
          </p:nvSpPr>
          <p:spPr>
            <a:xfrm>
              <a:off x="1282849" y="3384243"/>
              <a:ext cx="1933575" cy="1304925"/>
            </a:xfrm>
            <a:prstGeom prst="wedgeEllipseCallout">
              <a:avLst>
                <a:gd name="adj1" fmla="val -16419"/>
                <a:gd name="adj2" fmla="val 75697"/>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smtClean="0">
                  <a:solidFill>
                    <a:schemeClr val="accent1">
                      <a:lumMod val="50000"/>
                    </a:schemeClr>
                  </a:solidFill>
                  <a:latin typeface="Century Gothic" panose="020B0502020202020204" pitchFamily="34" charset="0"/>
                </a:rPr>
                <a:t>Ich</a:t>
              </a:r>
              <a:r>
                <a:rPr lang="en-GB" dirty="0" smtClean="0">
                  <a:solidFill>
                    <a:schemeClr val="accent1">
                      <a:lumMod val="50000"/>
                    </a:schemeClr>
                  </a:solidFill>
                  <a:latin typeface="Century Gothic" panose="020B0502020202020204" pitchFamily="34" charset="0"/>
                </a:rPr>
                <a:t> </a:t>
              </a:r>
              <a:r>
                <a:rPr lang="en-GB" dirty="0" err="1" smtClean="0">
                  <a:solidFill>
                    <a:schemeClr val="accent1">
                      <a:lumMod val="50000"/>
                    </a:schemeClr>
                  </a:solidFill>
                  <a:latin typeface="Century Gothic" panose="020B0502020202020204" pitchFamily="34" charset="0"/>
                </a:rPr>
                <a:t>gewinne</a:t>
              </a:r>
              <a:r>
                <a:rPr lang="en-GB" dirty="0" smtClean="0">
                  <a:solidFill>
                    <a:schemeClr val="accent1">
                      <a:lumMod val="50000"/>
                    </a:schemeClr>
                  </a:solidFill>
                  <a:latin typeface="Century Gothic" panose="020B0502020202020204" pitchFamily="34" charset="0"/>
                </a:rPr>
                <a:t>!</a:t>
              </a:r>
              <a:endParaRPr lang="en-GB" dirty="0">
                <a:solidFill>
                  <a:schemeClr val="accent1">
                    <a:lumMod val="50000"/>
                  </a:schemeClr>
                </a:solidFill>
                <a:latin typeface="Century Gothic" panose="020B0502020202020204" pitchFamily="34" charset="0"/>
              </a:endParaRPr>
            </a:p>
          </p:txBody>
        </p:sp>
      </p:grpSp>
      <p:cxnSp>
        <p:nvCxnSpPr>
          <p:cNvPr id="42" name="Straight Connector 41">
            <a:extLst>
              <a:ext uri="{FF2B5EF4-FFF2-40B4-BE49-F238E27FC236}">
                <a16:creationId xmlns:a16="http://schemas.microsoft.com/office/drawing/2014/main" id="{DE2A676B-CBD5-45DD-8491-1FDF565E8BA2}"/>
              </a:ext>
            </a:extLst>
          </p:cNvPr>
          <p:cNvCxnSpPr/>
          <p:nvPr/>
        </p:nvCxnSpPr>
        <p:spPr>
          <a:xfrm flipH="1">
            <a:off x="3964256" y="1436371"/>
            <a:ext cx="1812329" cy="104302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E2A676B-CBD5-45DD-8491-1FDF565E8BA2}"/>
              </a:ext>
            </a:extLst>
          </p:cNvPr>
          <p:cNvCxnSpPr/>
          <p:nvPr/>
        </p:nvCxnSpPr>
        <p:spPr>
          <a:xfrm flipH="1">
            <a:off x="5984631" y="2600059"/>
            <a:ext cx="1812329" cy="104302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E2A676B-CBD5-45DD-8491-1FDF565E8BA2}"/>
              </a:ext>
            </a:extLst>
          </p:cNvPr>
          <p:cNvCxnSpPr/>
          <p:nvPr/>
        </p:nvCxnSpPr>
        <p:spPr>
          <a:xfrm flipH="1">
            <a:off x="8003857" y="3803726"/>
            <a:ext cx="1812329" cy="104302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E2A676B-CBD5-45DD-8491-1FDF565E8BA2}"/>
              </a:ext>
            </a:extLst>
          </p:cNvPr>
          <p:cNvCxnSpPr/>
          <p:nvPr/>
        </p:nvCxnSpPr>
        <p:spPr>
          <a:xfrm flipH="1">
            <a:off x="10020849" y="4970870"/>
            <a:ext cx="1812329" cy="104302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30500" y="1368820"/>
            <a:ext cx="3761673" cy="2123658"/>
          </a:xfrm>
          <a:prstGeom prst="rect">
            <a:avLst/>
          </a:prstGeom>
          <a:noFill/>
        </p:spPr>
        <p:txBody>
          <a:bodyPr wrap="square" rtlCol="0">
            <a:spAutoFit/>
          </a:bodyPr>
          <a:lstStyle/>
          <a:p>
            <a:r>
              <a:rPr lang="en-GB" sz="2200" dirty="0" err="1" smtClean="0">
                <a:solidFill>
                  <a:schemeClr val="tx2"/>
                </a:solidFill>
              </a:rPr>
              <a:t>Hörst</a:t>
            </a:r>
            <a:r>
              <a:rPr lang="en-GB" sz="2200" dirty="0" smtClean="0">
                <a:solidFill>
                  <a:schemeClr val="tx2"/>
                </a:solidFill>
              </a:rPr>
              <a:t> du </a:t>
            </a:r>
            <a:r>
              <a:rPr lang="en-GB" sz="2200" dirty="0" err="1" smtClean="0">
                <a:solidFill>
                  <a:schemeClr val="tx2"/>
                </a:solidFill>
              </a:rPr>
              <a:t>Musik</a:t>
            </a:r>
            <a:r>
              <a:rPr lang="en-GB" sz="2200" dirty="0" smtClean="0">
                <a:solidFill>
                  <a:schemeClr val="tx2"/>
                </a:solidFill>
              </a:rPr>
              <a:t>?</a:t>
            </a:r>
          </a:p>
          <a:p>
            <a:endParaRPr lang="en-GB" sz="2200" dirty="0">
              <a:solidFill>
                <a:schemeClr val="tx2"/>
              </a:solidFill>
            </a:endParaRPr>
          </a:p>
          <a:p>
            <a:r>
              <a:rPr lang="en-GB" sz="2200" dirty="0" smtClean="0">
                <a:solidFill>
                  <a:schemeClr val="tx2"/>
                </a:solidFill>
              </a:rPr>
              <a:t>- </a:t>
            </a:r>
            <a:r>
              <a:rPr lang="en-GB" sz="2200" dirty="0" err="1" smtClean="0">
                <a:solidFill>
                  <a:schemeClr val="tx2"/>
                </a:solidFill>
              </a:rPr>
              <a:t>Ja</a:t>
            </a:r>
            <a:r>
              <a:rPr lang="en-GB" sz="2200" dirty="0" smtClean="0">
                <a:solidFill>
                  <a:schemeClr val="tx2"/>
                </a:solidFill>
              </a:rPr>
              <a:t>, </a:t>
            </a:r>
            <a:r>
              <a:rPr lang="en-GB" sz="2200" dirty="0" err="1" smtClean="0">
                <a:solidFill>
                  <a:schemeClr val="tx2"/>
                </a:solidFill>
              </a:rPr>
              <a:t>ich</a:t>
            </a:r>
            <a:r>
              <a:rPr lang="en-GB" sz="2200" dirty="0" smtClean="0">
                <a:solidFill>
                  <a:schemeClr val="tx2"/>
                </a:solidFill>
              </a:rPr>
              <a:t> </a:t>
            </a:r>
            <a:r>
              <a:rPr lang="en-GB" sz="2200" dirty="0" err="1" smtClean="0">
                <a:solidFill>
                  <a:schemeClr val="tx2"/>
                </a:solidFill>
              </a:rPr>
              <a:t>höre</a:t>
            </a:r>
            <a:r>
              <a:rPr lang="en-GB" sz="2200" dirty="0" smtClean="0">
                <a:solidFill>
                  <a:schemeClr val="tx2"/>
                </a:solidFill>
              </a:rPr>
              <a:t> oft </a:t>
            </a:r>
            <a:r>
              <a:rPr lang="en-GB" sz="2200" dirty="0" err="1" smtClean="0">
                <a:solidFill>
                  <a:schemeClr val="tx2"/>
                </a:solidFill>
              </a:rPr>
              <a:t>Musik</a:t>
            </a:r>
            <a:r>
              <a:rPr lang="en-GB" sz="2200" dirty="0" smtClean="0">
                <a:solidFill>
                  <a:schemeClr val="tx2"/>
                </a:solidFill>
              </a:rPr>
              <a:t>!</a:t>
            </a:r>
          </a:p>
          <a:p>
            <a:endParaRPr lang="en-GB" sz="2200" dirty="0" smtClean="0">
              <a:solidFill>
                <a:schemeClr val="tx2"/>
              </a:solidFill>
            </a:endParaRPr>
          </a:p>
          <a:p>
            <a:r>
              <a:rPr lang="en-GB" sz="2200" dirty="0" smtClean="0">
                <a:solidFill>
                  <a:schemeClr val="tx2"/>
                </a:solidFill>
              </a:rPr>
              <a:t>- Nein, </a:t>
            </a:r>
            <a:r>
              <a:rPr lang="en-GB" sz="2200" dirty="0" err="1" smtClean="0">
                <a:solidFill>
                  <a:schemeClr val="tx2"/>
                </a:solidFill>
              </a:rPr>
              <a:t>ich</a:t>
            </a:r>
            <a:r>
              <a:rPr lang="en-GB" sz="2200" dirty="0" smtClean="0">
                <a:solidFill>
                  <a:schemeClr val="tx2"/>
                </a:solidFill>
              </a:rPr>
              <a:t> </a:t>
            </a:r>
            <a:r>
              <a:rPr lang="en-GB" sz="2200" dirty="0" err="1" smtClean="0">
                <a:solidFill>
                  <a:schemeClr val="tx2"/>
                </a:solidFill>
              </a:rPr>
              <a:t>höre</a:t>
            </a:r>
            <a:r>
              <a:rPr lang="en-GB" sz="2200" dirty="0" smtClean="0">
                <a:solidFill>
                  <a:schemeClr val="tx2"/>
                </a:solidFill>
              </a:rPr>
              <a:t> </a:t>
            </a:r>
            <a:r>
              <a:rPr lang="en-GB" sz="2200" dirty="0" err="1" smtClean="0">
                <a:solidFill>
                  <a:schemeClr val="tx2"/>
                </a:solidFill>
              </a:rPr>
              <a:t>nie</a:t>
            </a:r>
            <a:r>
              <a:rPr lang="en-GB" sz="2200" dirty="0" smtClean="0">
                <a:solidFill>
                  <a:schemeClr val="tx2"/>
                </a:solidFill>
              </a:rPr>
              <a:t> </a:t>
            </a:r>
            <a:r>
              <a:rPr lang="en-GB" sz="2200" dirty="0" err="1" smtClean="0">
                <a:solidFill>
                  <a:schemeClr val="tx2"/>
                </a:solidFill>
              </a:rPr>
              <a:t>Musik</a:t>
            </a:r>
            <a:r>
              <a:rPr lang="en-GB" sz="2200" dirty="0" smtClean="0">
                <a:solidFill>
                  <a:schemeClr val="tx2"/>
                </a:solidFill>
              </a:rPr>
              <a:t>.</a:t>
            </a:r>
          </a:p>
          <a:p>
            <a:endParaRPr lang="en-GB" sz="2200" dirty="0" smtClean="0">
              <a:solidFill>
                <a:schemeClr val="tx2"/>
              </a:solidFill>
            </a:endParaRPr>
          </a:p>
        </p:txBody>
      </p:sp>
    </p:spTree>
    <p:extLst>
      <p:ext uri="{BB962C8B-B14F-4D97-AF65-F5344CB8AC3E}">
        <p14:creationId xmlns:p14="http://schemas.microsoft.com/office/powerpoint/2010/main" val="233467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 y="294041"/>
            <a:ext cx="5957047" cy="707849"/>
          </a:xfrm>
        </p:spPr>
        <p:txBody>
          <a:bodyPr>
            <a:normAutofit fontScale="90000"/>
          </a:bodyPr>
          <a:lstStyle/>
          <a:p>
            <a:r>
              <a:rPr lang="en-GB" sz="3600" b="1" dirty="0" err="1" smtClean="0">
                <a:solidFill>
                  <a:schemeClr val="bg1"/>
                </a:solidFill>
              </a:rPr>
              <a:t>Bausteine</a:t>
            </a:r>
            <a:r>
              <a:rPr lang="en-GB" sz="3600" b="1" dirty="0" smtClean="0">
                <a:solidFill>
                  <a:schemeClr val="bg1"/>
                </a:solidFill>
              </a:rPr>
              <a:t> (building blocks)</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211235" y="247046"/>
            <a:ext cx="2746093" cy="38650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smtClean="0">
                <a:solidFill>
                  <a:prstClr val="white"/>
                </a:solidFill>
                <a:latin typeface="Century Gothic" panose="020B0502020202020204" pitchFamily="34" charset="0"/>
              </a:rPr>
              <a:t>lesen</a:t>
            </a:r>
            <a:r>
              <a:rPr lang="en-GB" b="1" dirty="0" smtClean="0">
                <a:solidFill>
                  <a:prstClr val="white"/>
                </a:solidFill>
                <a:latin typeface="Century Gothic" panose="020B0502020202020204" pitchFamily="34" charset="0"/>
              </a:rPr>
              <a:t> / </a:t>
            </a:r>
            <a:r>
              <a:rPr lang="en-GB" b="1" dirty="0" err="1" smtClean="0">
                <a:solidFill>
                  <a:prstClr val="white"/>
                </a:solidFill>
                <a:latin typeface="Century Gothic" panose="020B0502020202020204" pitchFamily="34" charset="0"/>
              </a:rPr>
              <a:t>schreiben</a:t>
            </a:r>
            <a:r>
              <a:rPr lang="en-GB" b="1" dirty="0" smtClean="0">
                <a:solidFill>
                  <a:prstClr val="white"/>
                </a:solidFill>
                <a:latin typeface="Century Gothic" panose="020B0502020202020204" pitchFamily="34" charset="0"/>
              </a:rPr>
              <a:t> [1/4]</a:t>
            </a:r>
            <a:endParaRPr lang="en-GB" b="1" dirty="0">
              <a:solidFill>
                <a:prstClr val="white"/>
              </a:solidFill>
              <a:latin typeface="Century Gothic" panose="020B0502020202020204" pitchFamily="34" charset="0"/>
            </a:endParaRPr>
          </a:p>
        </p:txBody>
      </p:sp>
      <p:sp>
        <p:nvSpPr>
          <p:cNvPr id="2" name="TextBox 1"/>
          <p:cNvSpPr txBox="1"/>
          <p:nvPr/>
        </p:nvSpPr>
        <p:spPr>
          <a:xfrm>
            <a:off x="215153" y="1384509"/>
            <a:ext cx="11742174" cy="461665"/>
          </a:xfrm>
          <a:prstGeom prst="rect">
            <a:avLst/>
          </a:prstGeom>
          <a:noFill/>
        </p:spPr>
        <p:txBody>
          <a:bodyPr wrap="square" rtlCol="0">
            <a:spAutoFit/>
          </a:bodyPr>
          <a:lstStyle/>
          <a:p>
            <a:r>
              <a:rPr lang="en-GB" sz="2400" dirty="0" err="1" smtClean="0">
                <a:solidFill>
                  <a:schemeClr val="accent1">
                    <a:lumMod val="50000"/>
                  </a:schemeClr>
                </a:solidFill>
              </a:rPr>
              <a:t>Schreib</a:t>
            </a:r>
            <a:r>
              <a:rPr lang="en-GB" sz="2400" b="1" dirty="0" smtClean="0">
                <a:solidFill>
                  <a:schemeClr val="accent1">
                    <a:lumMod val="50000"/>
                  </a:schemeClr>
                </a:solidFill>
              </a:rPr>
              <a:t> </a:t>
            </a:r>
            <a:r>
              <a:rPr lang="en-GB" sz="2400" b="1" dirty="0" err="1" smtClean="0">
                <a:solidFill>
                  <a:schemeClr val="accent1">
                    <a:lumMod val="50000"/>
                  </a:schemeClr>
                </a:solidFill>
              </a:rPr>
              <a:t>Sätze</a:t>
            </a:r>
            <a:r>
              <a:rPr lang="en-GB" sz="2400" dirty="0" smtClean="0">
                <a:solidFill>
                  <a:schemeClr val="accent1">
                    <a:lumMod val="50000"/>
                  </a:schemeClr>
                </a:solidFill>
              </a:rPr>
              <a:t>.</a:t>
            </a:r>
            <a:endParaRPr lang="en-GB" sz="2400" dirty="0">
              <a:solidFill>
                <a:schemeClr val="accent1">
                  <a:lumMod val="50000"/>
                </a:schemeClr>
              </a:solidFill>
            </a:endParaRPr>
          </a:p>
        </p:txBody>
      </p:sp>
      <p:grpSp>
        <p:nvGrpSpPr>
          <p:cNvPr id="17" name="Group 16"/>
          <p:cNvGrpSpPr/>
          <p:nvPr/>
        </p:nvGrpSpPr>
        <p:grpSpPr>
          <a:xfrm>
            <a:off x="581730" y="2509998"/>
            <a:ext cx="1485900" cy="962025"/>
            <a:chOff x="471768" y="2155637"/>
            <a:chExt cx="1485900" cy="962025"/>
          </a:xfrm>
        </p:grpSpPr>
        <p:pic>
          <p:nvPicPr>
            <p:cNvPr id="16" name="Picture 15"/>
            <p:cNvPicPr>
              <a:picLocks noChangeAspect="1"/>
            </p:cNvPicPr>
            <p:nvPr/>
          </p:nvPicPr>
          <p:blipFill>
            <a:blip r:embed="rId4"/>
            <a:stretch>
              <a:fillRect/>
            </a:stretch>
          </p:blipFill>
          <p:spPr>
            <a:xfrm>
              <a:off x="471768" y="2155637"/>
              <a:ext cx="1485900" cy="962025"/>
            </a:xfrm>
            <a:prstGeom prst="rect">
              <a:avLst/>
            </a:prstGeom>
          </p:spPr>
        </p:pic>
        <p:sp>
          <p:nvSpPr>
            <p:cNvPr id="14" name="TextBox 13"/>
            <p:cNvSpPr txBox="1"/>
            <p:nvPr/>
          </p:nvSpPr>
          <p:spPr>
            <a:xfrm>
              <a:off x="676265" y="2428836"/>
              <a:ext cx="1076905" cy="338554"/>
            </a:xfrm>
            <a:prstGeom prst="rect">
              <a:avLst/>
            </a:prstGeom>
            <a:noFill/>
          </p:spPr>
          <p:txBody>
            <a:bodyPr wrap="square" rtlCol="0">
              <a:spAutoFit/>
            </a:bodyPr>
            <a:lstStyle/>
            <a:p>
              <a:pPr algn="ctr"/>
              <a:r>
                <a:rPr lang="en-GB" sz="1600" dirty="0" err="1" smtClean="0">
                  <a:solidFill>
                    <a:schemeClr val="bg1"/>
                  </a:solidFill>
                </a:rPr>
                <a:t>spielen</a:t>
              </a:r>
              <a:endParaRPr lang="en-GB" sz="1600" dirty="0">
                <a:solidFill>
                  <a:schemeClr val="bg1"/>
                </a:solidFill>
              </a:endParaRPr>
            </a:p>
          </p:txBody>
        </p:sp>
      </p:grpSp>
      <p:grpSp>
        <p:nvGrpSpPr>
          <p:cNvPr id="42" name="Group 41"/>
          <p:cNvGrpSpPr/>
          <p:nvPr/>
        </p:nvGrpSpPr>
        <p:grpSpPr>
          <a:xfrm>
            <a:off x="1860546" y="3237806"/>
            <a:ext cx="1485900" cy="962025"/>
            <a:chOff x="471768" y="2155637"/>
            <a:chExt cx="1485900" cy="962025"/>
          </a:xfrm>
        </p:grpSpPr>
        <p:pic>
          <p:nvPicPr>
            <p:cNvPr id="43" name="Picture 42"/>
            <p:cNvPicPr>
              <a:picLocks noChangeAspect="1"/>
            </p:cNvPicPr>
            <p:nvPr/>
          </p:nvPicPr>
          <p:blipFill>
            <a:blip r:embed="rId4"/>
            <a:stretch>
              <a:fillRect/>
            </a:stretch>
          </p:blipFill>
          <p:spPr>
            <a:xfrm>
              <a:off x="471768" y="2155637"/>
              <a:ext cx="1485900" cy="962025"/>
            </a:xfrm>
            <a:prstGeom prst="rect">
              <a:avLst/>
            </a:prstGeom>
          </p:spPr>
        </p:pic>
        <p:sp>
          <p:nvSpPr>
            <p:cNvPr id="44" name="TextBox 43"/>
            <p:cNvSpPr txBox="1"/>
            <p:nvPr/>
          </p:nvSpPr>
          <p:spPr>
            <a:xfrm>
              <a:off x="676265" y="2428836"/>
              <a:ext cx="1076905" cy="338554"/>
            </a:xfrm>
            <a:prstGeom prst="rect">
              <a:avLst/>
            </a:prstGeom>
            <a:noFill/>
          </p:spPr>
          <p:txBody>
            <a:bodyPr wrap="square" rtlCol="0">
              <a:spAutoFit/>
            </a:bodyPr>
            <a:lstStyle/>
            <a:p>
              <a:pPr algn="ctr"/>
              <a:r>
                <a:rPr lang="en-GB" sz="1600" dirty="0" err="1" smtClean="0">
                  <a:solidFill>
                    <a:schemeClr val="bg1"/>
                  </a:solidFill>
                </a:rPr>
                <a:t>Gitarre</a:t>
              </a:r>
              <a:endParaRPr lang="en-GB" sz="1600" dirty="0">
                <a:solidFill>
                  <a:schemeClr val="bg1"/>
                </a:solidFill>
              </a:endParaRPr>
            </a:p>
          </p:txBody>
        </p:sp>
      </p:grpSp>
      <p:grpSp>
        <p:nvGrpSpPr>
          <p:cNvPr id="45" name="Group 44"/>
          <p:cNvGrpSpPr/>
          <p:nvPr/>
        </p:nvGrpSpPr>
        <p:grpSpPr>
          <a:xfrm rot="5400000">
            <a:off x="3103222" y="2429410"/>
            <a:ext cx="1485900" cy="1076905"/>
            <a:chOff x="471768" y="2093177"/>
            <a:chExt cx="1485900" cy="1076905"/>
          </a:xfrm>
        </p:grpSpPr>
        <p:pic>
          <p:nvPicPr>
            <p:cNvPr id="46" name="Picture 45"/>
            <p:cNvPicPr>
              <a:picLocks noChangeAspect="1"/>
            </p:cNvPicPr>
            <p:nvPr/>
          </p:nvPicPr>
          <p:blipFill>
            <a:blip r:embed="rId4"/>
            <a:stretch>
              <a:fillRect/>
            </a:stretch>
          </p:blipFill>
          <p:spPr>
            <a:xfrm>
              <a:off x="471768" y="2155637"/>
              <a:ext cx="1485900" cy="962025"/>
            </a:xfrm>
            <a:prstGeom prst="rect">
              <a:avLst/>
            </a:prstGeom>
          </p:spPr>
        </p:pic>
        <p:sp>
          <p:nvSpPr>
            <p:cNvPr id="47" name="TextBox 46"/>
            <p:cNvSpPr txBox="1"/>
            <p:nvPr/>
          </p:nvSpPr>
          <p:spPr>
            <a:xfrm rot="16200000">
              <a:off x="660215" y="2462353"/>
              <a:ext cx="1076905" cy="338554"/>
            </a:xfrm>
            <a:prstGeom prst="rect">
              <a:avLst/>
            </a:prstGeom>
            <a:noFill/>
          </p:spPr>
          <p:txBody>
            <a:bodyPr wrap="square" rtlCol="0">
              <a:spAutoFit/>
            </a:bodyPr>
            <a:lstStyle/>
            <a:p>
              <a:pPr algn="ctr"/>
              <a:r>
                <a:rPr lang="en-GB" sz="1600" dirty="0" err="1" smtClean="0">
                  <a:solidFill>
                    <a:schemeClr val="bg1"/>
                  </a:solidFill>
                </a:rPr>
                <a:t>nie</a:t>
              </a:r>
              <a:endParaRPr lang="en-GB" sz="1600" dirty="0">
                <a:solidFill>
                  <a:schemeClr val="bg1"/>
                </a:solidFill>
              </a:endParaRPr>
            </a:p>
          </p:txBody>
        </p:sp>
      </p:grpSp>
      <p:grpSp>
        <p:nvGrpSpPr>
          <p:cNvPr id="48" name="Group 47"/>
          <p:cNvGrpSpPr/>
          <p:nvPr/>
        </p:nvGrpSpPr>
        <p:grpSpPr>
          <a:xfrm rot="5400000">
            <a:off x="4250664" y="3180366"/>
            <a:ext cx="1485900" cy="1076905"/>
            <a:chOff x="471768" y="2098197"/>
            <a:chExt cx="1485900" cy="1076905"/>
          </a:xfrm>
        </p:grpSpPr>
        <p:pic>
          <p:nvPicPr>
            <p:cNvPr id="49" name="Picture 48"/>
            <p:cNvPicPr>
              <a:picLocks noChangeAspect="1"/>
            </p:cNvPicPr>
            <p:nvPr/>
          </p:nvPicPr>
          <p:blipFill>
            <a:blip r:embed="rId4"/>
            <a:stretch>
              <a:fillRect/>
            </a:stretch>
          </p:blipFill>
          <p:spPr>
            <a:xfrm>
              <a:off x="471768" y="2155637"/>
              <a:ext cx="1485900" cy="962025"/>
            </a:xfrm>
            <a:prstGeom prst="rect">
              <a:avLst/>
            </a:prstGeom>
          </p:spPr>
        </p:pic>
        <p:sp>
          <p:nvSpPr>
            <p:cNvPr id="50" name="TextBox 49"/>
            <p:cNvSpPr txBox="1"/>
            <p:nvPr/>
          </p:nvSpPr>
          <p:spPr>
            <a:xfrm rot="16200000">
              <a:off x="643534" y="2467373"/>
              <a:ext cx="1076905" cy="338554"/>
            </a:xfrm>
            <a:prstGeom prst="rect">
              <a:avLst/>
            </a:prstGeom>
            <a:noFill/>
          </p:spPr>
          <p:txBody>
            <a:bodyPr wrap="square" rtlCol="0">
              <a:spAutoFit/>
            </a:bodyPr>
            <a:lstStyle/>
            <a:p>
              <a:pPr algn="ctr"/>
              <a:r>
                <a:rPr lang="en-GB" sz="1600" dirty="0" err="1" smtClean="0">
                  <a:solidFill>
                    <a:schemeClr val="bg1"/>
                  </a:solidFill>
                </a:rPr>
                <a:t>er</a:t>
              </a:r>
              <a:endParaRPr lang="en-GB" sz="1600" dirty="0">
                <a:solidFill>
                  <a:schemeClr val="bg1"/>
                </a:solidFill>
              </a:endParaRPr>
            </a:p>
          </p:txBody>
        </p:sp>
      </p:grpSp>
      <p:grpSp>
        <p:nvGrpSpPr>
          <p:cNvPr id="51" name="Group 50"/>
          <p:cNvGrpSpPr/>
          <p:nvPr/>
        </p:nvGrpSpPr>
        <p:grpSpPr>
          <a:xfrm rot="5400000">
            <a:off x="397793" y="4931540"/>
            <a:ext cx="1485900" cy="1076905"/>
            <a:chOff x="471768" y="2098197"/>
            <a:chExt cx="1485900" cy="1076905"/>
          </a:xfrm>
        </p:grpSpPr>
        <p:pic>
          <p:nvPicPr>
            <p:cNvPr id="52" name="Picture 51"/>
            <p:cNvPicPr>
              <a:picLocks noChangeAspect="1"/>
            </p:cNvPicPr>
            <p:nvPr/>
          </p:nvPicPr>
          <p:blipFill>
            <a:blip r:embed="rId4"/>
            <a:stretch>
              <a:fillRect/>
            </a:stretch>
          </p:blipFill>
          <p:spPr>
            <a:xfrm>
              <a:off x="471768" y="2155637"/>
              <a:ext cx="1485900" cy="962025"/>
            </a:xfrm>
            <a:prstGeom prst="rect">
              <a:avLst/>
            </a:prstGeom>
          </p:spPr>
        </p:pic>
        <p:sp>
          <p:nvSpPr>
            <p:cNvPr id="53" name="TextBox 52"/>
            <p:cNvSpPr txBox="1"/>
            <p:nvPr/>
          </p:nvSpPr>
          <p:spPr>
            <a:xfrm rot="16200000">
              <a:off x="668505" y="2467373"/>
              <a:ext cx="1076905" cy="338554"/>
            </a:xfrm>
            <a:prstGeom prst="rect">
              <a:avLst/>
            </a:prstGeom>
            <a:noFill/>
          </p:spPr>
          <p:txBody>
            <a:bodyPr wrap="square" rtlCol="0">
              <a:spAutoFit/>
            </a:bodyPr>
            <a:lstStyle/>
            <a:p>
              <a:pPr algn="ctr"/>
              <a:r>
                <a:rPr lang="en-GB" sz="1600" dirty="0" err="1" smtClean="0">
                  <a:solidFill>
                    <a:schemeClr val="bg1"/>
                  </a:solidFill>
                </a:rPr>
                <a:t>Er</a:t>
              </a:r>
              <a:endParaRPr lang="en-GB" sz="1600" dirty="0">
                <a:solidFill>
                  <a:schemeClr val="bg1"/>
                </a:solidFill>
              </a:endParaRPr>
            </a:p>
          </p:txBody>
        </p:sp>
      </p:grpSp>
      <p:grpSp>
        <p:nvGrpSpPr>
          <p:cNvPr id="54" name="Group 53"/>
          <p:cNvGrpSpPr/>
          <p:nvPr/>
        </p:nvGrpSpPr>
        <p:grpSpPr>
          <a:xfrm>
            <a:off x="1656048" y="4988978"/>
            <a:ext cx="1485900" cy="962025"/>
            <a:chOff x="471768" y="2155637"/>
            <a:chExt cx="1485900" cy="962025"/>
          </a:xfrm>
        </p:grpSpPr>
        <p:pic>
          <p:nvPicPr>
            <p:cNvPr id="55" name="Picture 54"/>
            <p:cNvPicPr>
              <a:picLocks noChangeAspect="1"/>
            </p:cNvPicPr>
            <p:nvPr/>
          </p:nvPicPr>
          <p:blipFill>
            <a:blip r:embed="rId4"/>
            <a:stretch>
              <a:fillRect/>
            </a:stretch>
          </p:blipFill>
          <p:spPr>
            <a:xfrm>
              <a:off x="471768" y="2155637"/>
              <a:ext cx="1485900" cy="962025"/>
            </a:xfrm>
            <a:prstGeom prst="rect">
              <a:avLst/>
            </a:prstGeom>
          </p:spPr>
        </p:pic>
        <p:sp>
          <p:nvSpPr>
            <p:cNvPr id="56" name="TextBox 55"/>
            <p:cNvSpPr txBox="1"/>
            <p:nvPr/>
          </p:nvSpPr>
          <p:spPr>
            <a:xfrm>
              <a:off x="676265" y="2428836"/>
              <a:ext cx="1076905" cy="338554"/>
            </a:xfrm>
            <a:prstGeom prst="rect">
              <a:avLst/>
            </a:prstGeom>
            <a:noFill/>
          </p:spPr>
          <p:txBody>
            <a:bodyPr wrap="square" rtlCol="0">
              <a:spAutoFit/>
            </a:bodyPr>
            <a:lstStyle/>
            <a:p>
              <a:pPr algn="ctr"/>
              <a:r>
                <a:rPr lang="en-GB" sz="1600" dirty="0" err="1" smtClean="0">
                  <a:solidFill>
                    <a:schemeClr val="bg1"/>
                  </a:solidFill>
                </a:rPr>
                <a:t>spiel</a:t>
              </a:r>
              <a:r>
                <a:rPr lang="en-GB" sz="1600" b="1" dirty="0" err="1" smtClean="0">
                  <a:solidFill>
                    <a:schemeClr val="bg1"/>
                  </a:solidFill>
                </a:rPr>
                <a:t>t</a:t>
              </a:r>
              <a:endParaRPr lang="en-GB" sz="1600" b="1" dirty="0">
                <a:solidFill>
                  <a:schemeClr val="bg1"/>
                </a:solidFill>
              </a:endParaRPr>
            </a:p>
          </p:txBody>
        </p:sp>
      </p:grpSp>
      <p:grpSp>
        <p:nvGrpSpPr>
          <p:cNvPr id="57" name="Group 56"/>
          <p:cNvGrpSpPr/>
          <p:nvPr/>
        </p:nvGrpSpPr>
        <p:grpSpPr>
          <a:xfrm rot="5400000">
            <a:off x="2933477" y="4908391"/>
            <a:ext cx="1485900" cy="1076905"/>
            <a:chOff x="471768" y="2097813"/>
            <a:chExt cx="1485900" cy="1076905"/>
          </a:xfrm>
        </p:grpSpPr>
        <p:pic>
          <p:nvPicPr>
            <p:cNvPr id="58" name="Picture 57"/>
            <p:cNvPicPr>
              <a:picLocks noChangeAspect="1"/>
            </p:cNvPicPr>
            <p:nvPr/>
          </p:nvPicPr>
          <p:blipFill>
            <a:blip r:embed="rId4"/>
            <a:stretch>
              <a:fillRect/>
            </a:stretch>
          </p:blipFill>
          <p:spPr>
            <a:xfrm>
              <a:off x="471768" y="2155637"/>
              <a:ext cx="1485900" cy="962025"/>
            </a:xfrm>
            <a:prstGeom prst="rect">
              <a:avLst/>
            </a:prstGeom>
          </p:spPr>
        </p:pic>
        <p:sp>
          <p:nvSpPr>
            <p:cNvPr id="59" name="TextBox 58"/>
            <p:cNvSpPr txBox="1"/>
            <p:nvPr/>
          </p:nvSpPr>
          <p:spPr>
            <a:xfrm rot="16200000">
              <a:off x="637977" y="2466989"/>
              <a:ext cx="1076905" cy="338554"/>
            </a:xfrm>
            <a:prstGeom prst="rect">
              <a:avLst/>
            </a:prstGeom>
            <a:noFill/>
          </p:spPr>
          <p:txBody>
            <a:bodyPr wrap="square" rtlCol="0">
              <a:spAutoFit/>
            </a:bodyPr>
            <a:lstStyle/>
            <a:p>
              <a:pPr algn="ctr"/>
              <a:r>
                <a:rPr lang="en-GB" sz="1600" dirty="0" err="1" smtClean="0">
                  <a:solidFill>
                    <a:schemeClr val="bg1"/>
                  </a:solidFill>
                </a:rPr>
                <a:t>nie</a:t>
              </a:r>
              <a:endParaRPr lang="en-GB" sz="1600" dirty="0">
                <a:solidFill>
                  <a:schemeClr val="bg1"/>
                </a:solidFill>
              </a:endParaRPr>
            </a:p>
          </p:txBody>
        </p:sp>
      </p:grpSp>
      <p:grpSp>
        <p:nvGrpSpPr>
          <p:cNvPr id="60" name="Group 59"/>
          <p:cNvGrpSpPr/>
          <p:nvPr/>
        </p:nvGrpSpPr>
        <p:grpSpPr>
          <a:xfrm>
            <a:off x="4180127" y="4965831"/>
            <a:ext cx="1485900" cy="962025"/>
            <a:chOff x="471768" y="2155637"/>
            <a:chExt cx="1485900" cy="962025"/>
          </a:xfrm>
        </p:grpSpPr>
        <p:pic>
          <p:nvPicPr>
            <p:cNvPr id="61" name="Picture 60"/>
            <p:cNvPicPr>
              <a:picLocks noChangeAspect="1"/>
            </p:cNvPicPr>
            <p:nvPr/>
          </p:nvPicPr>
          <p:blipFill>
            <a:blip r:embed="rId4"/>
            <a:stretch>
              <a:fillRect/>
            </a:stretch>
          </p:blipFill>
          <p:spPr>
            <a:xfrm>
              <a:off x="471768" y="2155637"/>
              <a:ext cx="1485900" cy="962025"/>
            </a:xfrm>
            <a:prstGeom prst="rect">
              <a:avLst/>
            </a:prstGeom>
          </p:spPr>
        </p:pic>
        <p:sp>
          <p:nvSpPr>
            <p:cNvPr id="62" name="TextBox 61"/>
            <p:cNvSpPr txBox="1"/>
            <p:nvPr/>
          </p:nvSpPr>
          <p:spPr>
            <a:xfrm>
              <a:off x="676265" y="2429084"/>
              <a:ext cx="1076905" cy="338554"/>
            </a:xfrm>
            <a:prstGeom prst="rect">
              <a:avLst/>
            </a:prstGeom>
            <a:noFill/>
          </p:spPr>
          <p:txBody>
            <a:bodyPr wrap="square" rtlCol="0">
              <a:spAutoFit/>
            </a:bodyPr>
            <a:lstStyle/>
            <a:p>
              <a:pPr algn="ctr"/>
              <a:r>
                <a:rPr lang="en-GB" sz="1600" dirty="0" err="1" smtClean="0">
                  <a:solidFill>
                    <a:schemeClr val="bg1"/>
                  </a:solidFill>
                </a:rPr>
                <a:t>Gitarre</a:t>
              </a:r>
              <a:endParaRPr lang="en-GB" sz="1600" dirty="0">
                <a:solidFill>
                  <a:schemeClr val="bg1"/>
                </a:solidFill>
              </a:endParaRPr>
            </a:p>
          </p:txBody>
        </p:sp>
      </p:grpSp>
      <p:grpSp>
        <p:nvGrpSpPr>
          <p:cNvPr id="21" name="Group 20"/>
          <p:cNvGrpSpPr/>
          <p:nvPr/>
        </p:nvGrpSpPr>
        <p:grpSpPr>
          <a:xfrm>
            <a:off x="7636842" y="2065095"/>
            <a:ext cx="1278040" cy="1252760"/>
            <a:chOff x="7933195" y="1748732"/>
            <a:chExt cx="1278040" cy="1252760"/>
          </a:xfrm>
        </p:grpSpPr>
        <p:pic>
          <p:nvPicPr>
            <p:cNvPr id="18" name="Picture 17"/>
            <p:cNvPicPr>
              <a:picLocks noChangeAspect="1"/>
            </p:cNvPicPr>
            <p:nvPr/>
          </p:nvPicPr>
          <p:blipFill>
            <a:blip r:embed="rId5"/>
            <a:stretch>
              <a:fillRect/>
            </a:stretch>
          </p:blipFill>
          <p:spPr>
            <a:xfrm>
              <a:off x="7933195" y="1748732"/>
              <a:ext cx="1278040" cy="1252760"/>
            </a:xfrm>
            <a:prstGeom prst="rect">
              <a:avLst/>
            </a:prstGeom>
          </p:spPr>
        </p:pic>
        <p:sp>
          <p:nvSpPr>
            <p:cNvPr id="63" name="TextBox 62"/>
            <p:cNvSpPr txBox="1"/>
            <p:nvPr/>
          </p:nvSpPr>
          <p:spPr>
            <a:xfrm>
              <a:off x="8033762" y="2050674"/>
              <a:ext cx="1076905" cy="584775"/>
            </a:xfrm>
            <a:prstGeom prst="rect">
              <a:avLst/>
            </a:prstGeom>
            <a:noFill/>
          </p:spPr>
          <p:txBody>
            <a:bodyPr wrap="square" rtlCol="0">
              <a:spAutoFit/>
            </a:bodyPr>
            <a:lstStyle/>
            <a:p>
              <a:pPr algn="ctr"/>
              <a:r>
                <a:rPr lang="en-GB" sz="1600" dirty="0" smtClean="0">
                  <a:solidFill>
                    <a:schemeClr val="bg1"/>
                  </a:solidFill>
                </a:rPr>
                <a:t>in der </a:t>
              </a:r>
              <a:r>
                <a:rPr lang="en-GB" sz="1600" dirty="0" err="1" smtClean="0">
                  <a:solidFill>
                    <a:schemeClr val="bg1"/>
                  </a:solidFill>
                </a:rPr>
                <a:t>Schule</a:t>
              </a:r>
              <a:endParaRPr lang="en-GB" sz="1600" dirty="0">
                <a:solidFill>
                  <a:schemeClr val="bg1"/>
                </a:solidFill>
              </a:endParaRPr>
            </a:p>
          </p:txBody>
        </p:sp>
      </p:grpSp>
      <p:grpSp>
        <p:nvGrpSpPr>
          <p:cNvPr id="20" name="Group 19"/>
          <p:cNvGrpSpPr/>
          <p:nvPr/>
        </p:nvGrpSpPr>
        <p:grpSpPr>
          <a:xfrm>
            <a:off x="8814314" y="1259545"/>
            <a:ext cx="1278040" cy="1252760"/>
            <a:chOff x="9110667" y="943182"/>
            <a:chExt cx="1278040" cy="1252760"/>
          </a:xfrm>
        </p:grpSpPr>
        <p:pic>
          <p:nvPicPr>
            <p:cNvPr id="65" name="Picture 64"/>
            <p:cNvPicPr>
              <a:picLocks noChangeAspect="1"/>
            </p:cNvPicPr>
            <p:nvPr/>
          </p:nvPicPr>
          <p:blipFill>
            <a:blip r:embed="rId5"/>
            <a:stretch>
              <a:fillRect/>
            </a:stretch>
          </p:blipFill>
          <p:spPr>
            <a:xfrm>
              <a:off x="9110667" y="943182"/>
              <a:ext cx="1278040" cy="1252760"/>
            </a:xfrm>
            <a:prstGeom prst="rect">
              <a:avLst/>
            </a:prstGeom>
          </p:spPr>
        </p:pic>
        <p:sp>
          <p:nvSpPr>
            <p:cNvPr id="66" name="TextBox 65"/>
            <p:cNvSpPr txBox="1"/>
            <p:nvPr/>
          </p:nvSpPr>
          <p:spPr>
            <a:xfrm>
              <a:off x="9185496" y="1361035"/>
              <a:ext cx="1076905" cy="338554"/>
            </a:xfrm>
            <a:prstGeom prst="rect">
              <a:avLst/>
            </a:prstGeom>
            <a:noFill/>
          </p:spPr>
          <p:txBody>
            <a:bodyPr wrap="square" rtlCol="0">
              <a:spAutoFit/>
            </a:bodyPr>
            <a:lstStyle/>
            <a:p>
              <a:pPr algn="ctr"/>
              <a:r>
                <a:rPr lang="en-GB" sz="1600" dirty="0" smtClean="0">
                  <a:solidFill>
                    <a:schemeClr val="bg1"/>
                  </a:solidFill>
                </a:rPr>
                <a:t>du</a:t>
              </a:r>
              <a:endParaRPr lang="en-GB" sz="1600" dirty="0">
                <a:solidFill>
                  <a:schemeClr val="bg1"/>
                </a:solidFill>
              </a:endParaRPr>
            </a:p>
          </p:txBody>
        </p:sp>
      </p:grpSp>
      <p:grpSp>
        <p:nvGrpSpPr>
          <p:cNvPr id="69" name="Group 68"/>
          <p:cNvGrpSpPr/>
          <p:nvPr/>
        </p:nvGrpSpPr>
        <p:grpSpPr>
          <a:xfrm>
            <a:off x="9940309" y="2130215"/>
            <a:ext cx="1278040" cy="1252760"/>
            <a:chOff x="9110667" y="943182"/>
            <a:chExt cx="1278040" cy="1252760"/>
          </a:xfrm>
        </p:grpSpPr>
        <p:pic>
          <p:nvPicPr>
            <p:cNvPr id="70" name="Picture 69"/>
            <p:cNvPicPr>
              <a:picLocks noChangeAspect="1"/>
            </p:cNvPicPr>
            <p:nvPr/>
          </p:nvPicPr>
          <p:blipFill>
            <a:blip r:embed="rId5"/>
            <a:stretch>
              <a:fillRect/>
            </a:stretch>
          </p:blipFill>
          <p:spPr>
            <a:xfrm>
              <a:off x="9110667" y="943182"/>
              <a:ext cx="1278040" cy="1252760"/>
            </a:xfrm>
            <a:prstGeom prst="rect">
              <a:avLst/>
            </a:prstGeom>
          </p:spPr>
        </p:pic>
        <p:sp>
          <p:nvSpPr>
            <p:cNvPr id="71" name="TextBox 70"/>
            <p:cNvSpPr txBox="1"/>
            <p:nvPr/>
          </p:nvSpPr>
          <p:spPr>
            <a:xfrm>
              <a:off x="9186080" y="1368049"/>
              <a:ext cx="1125995" cy="338554"/>
            </a:xfrm>
            <a:prstGeom prst="rect">
              <a:avLst/>
            </a:prstGeom>
            <a:noFill/>
          </p:spPr>
          <p:txBody>
            <a:bodyPr wrap="square" rtlCol="0">
              <a:spAutoFit/>
            </a:bodyPr>
            <a:lstStyle/>
            <a:p>
              <a:pPr algn="ctr"/>
              <a:r>
                <a:rPr lang="en-GB" sz="1600" dirty="0" err="1" smtClean="0">
                  <a:solidFill>
                    <a:schemeClr val="bg1"/>
                  </a:solidFill>
                </a:rPr>
                <a:t>Mathe</a:t>
              </a:r>
              <a:endParaRPr lang="en-GB" sz="1600" dirty="0">
                <a:solidFill>
                  <a:schemeClr val="bg1"/>
                </a:solidFill>
              </a:endParaRPr>
            </a:p>
          </p:txBody>
        </p:sp>
      </p:grpSp>
      <p:grpSp>
        <p:nvGrpSpPr>
          <p:cNvPr id="72" name="Group 71"/>
          <p:cNvGrpSpPr/>
          <p:nvPr/>
        </p:nvGrpSpPr>
        <p:grpSpPr>
          <a:xfrm>
            <a:off x="8788576" y="3145661"/>
            <a:ext cx="1278040" cy="1252760"/>
            <a:chOff x="9110667" y="943182"/>
            <a:chExt cx="1278040" cy="1252760"/>
          </a:xfrm>
        </p:grpSpPr>
        <p:pic>
          <p:nvPicPr>
            <p:cNvPr id="73" name="Picture 72"/>
            <p:cNvPicPr>
              <a:picLocks noChangeAspect="1"/>
            </p:cNvPicPr>
            <p:nvPr/>
          </p:nvPicPr>
          <p:blipFill>
            <a:blip r:embed="rId5"/>
            <a:stretch>
              <a:fillRect/>
            </a:stretch>
          </p:blipFill>
          <p:spPr>
            <a:xfrm>
              <a:off x="9110667" y="943182"/>
              <a:ext cx="1278040" cy="1252760"/>
            </a:xfrm>
            <a:prstGeom prst="rect">
              <a:avLst/>
            </a:prstGeom>
          </p:spPr>
        </p:pic>
        <p:sp>
          <p:nvSpPr>
            <p:cNvPr id="74" name="TextBox 73"/>
            <p:cNvSpPr txBox="1"/>
            <p:nvPr/>
          </p:nvSpPr>
          <p:spPr>
            <a:xfrm>
              <a:off x="9191254" y="1361822"/>
              <a:ext cx="1076905" cy="338554"/>
            </a:xfrm>
            <a:prstGeom prst="rect">
              <a:avLst/>
            </a:prstGeom>
            <a:noFill/>
          </p:spPr>
          <p:txBody>
            <a:bodyPr wrap="square" rtlCol="0">
              <a:spAutoFit/>
            </a:bodyPr>
            <a:lstStyle/>
            <a:p>
              <a:pPr algn="ctr"/>
              <a:r>
                <a:rPr lang="en-GB" sz="1600" dirty="0" err="1" smtClean="0">
                  <a:solidFill>
                    <a:schemeClr val="bg1"/>
                  </a:solidFill>
                </a:rPr>
                <a:t>lernen</a:t>
              </a:r>
              <a:endParaRPr lang="en-GB" sz="1600" dirty="0">
                <a:solidFill>
                  <a:schemeClr val="bg1"/>
                </a:solidFill>
              </a:endParaRPr>
            </a:p>
          </p:txBody>
        </p:sp>
      </p:grpSp>
      <p:grpSp>
        <p:nvGrpSpPr>
          <p:cNvPr id="75" name="Group 74"/>
          <p:cNvGrpSpPr/>
          <p:nvPr/>
        </p:nvGrpSpPr>
        <p:grpSpPr>
          <a:xfrm>
            <a:off x="6543466" y="4786118"/>
            <a:ext cx="1278040" cy="1252760"/>
            <a:chOff x="9110667" y="943182"/>
            <a:chExt cx="1278040" cy="1252760"/>
          </a:xfrm>
        </p:grpSpPr>
        <p:pic>
          <p:nvPicPr>
            <p:cNvPr id="76" name="Picture 75"/>
            <p:cNvPicPr>
              <a:picLocks noChangeAspect="1"/>
            </p:cNvPicPr>
            <p:nvPr/>
          </p:nvPicPr>
          <p:blipFill>
            <a:blip r:embed="rId5"/>
            <a:stretch>
              <a:fillRect/>
            </a:stretch>
          </p:blipFill>
          <p:spPr>
            <a:xfrm>
              <a:off x="9110667" y="943182"/>
              <a:ext cx="1278040" cy="1252760"/>
            </a:xfrm>
            <a:prstGeom prst="rect">
              <a:avLst/>
            </a:prstGeom>
          </p:spPr>
        </p:pic>
        <p:sp>
          <p:nvSpPr>
            <p:cNvPr id="77" name="TextBox 76"/>
            <p:cNvSpPr txBox="1"/>
            <p:nvPr/>
          </p:nvSpPr>
          <p:spPr>
            <a:xfrm>
              <a:off x="9181024" y="1360562"/>
              <a:ext cx="1076905" cy="338554"/>
            </a:xfrm>
            <a:prstGeom prst="rect">
              <a:avLst/>
            </a:prstGeom>
            <a:noFill/>
          </p:spPr>
          <p:txBody>
            <a:bodyPr wrap="square" rtlCol="0">
              <a:spAutoFit/>
            </a:bodyPr>
            <a:lstStyle/>
            <a:p>
              <a:pPr algn="ctr"/>
              <a:r>
                <a:rPr lang="en-GB" sz="1600" dirty="0" smtClean="0">
                  <a:solidFill>
                    <a:schemeClr val="bg1"/>
                  </a:solidFill>
                </a:rPr>
                <a:t>Du</a:t>
              </a:r>
              <a:endParaRPr lang="en-GB" sz="1600" dirty="0">
                <a:solidFill>
                  <a:schemeClr val="bg1"/>
                </a:solidFill>
              </a:endParaRPr>
            </a:p>
          </p:txBody>
        </p:sp>
      </p:grpSp>
      <p:grpSp>
        <p:nvGrpSpPr>
          <p:cNvPr id="78" name="Group 77"/>
          <p:cNvGrpSpPr/>
          <p:nvPr/>
        </p:nvGrpSpPr>
        <p:grpSpPr>
          <a:xfrm>
            <a:off x="7922073" y="4786118"/>
            <a:ext cx="1278040" cy="1252760"/>
            <a:chOff x="7933195" y="1748732"/>
            <a:chExt cx="1278040" cy="1252760"/>
          </a:xfrm>
        </p:grpSpPr>
        <p:pic>
          <p:nvPicPr>
            <p:cNvPr id="79" name="Picture 78"/>
            <p:cNvPicPr>
              <a:picLocks noChangeAspect="1"/>
            </p:cNvPicPr>
            <p:nvPr/>
          </p:nvPicPr>
          <p:blipFill>
            <a:blip r:embed="rId5"/>
            <a:stretch>
              <a:fillRect/>
            </a:stretch>
          </p:blipFill>
          <p:spPr>
            <a:xfrm>
              <a:off x="7933195" y="1748732"/>
              <a:ext cx="1278040" cy="1252760"/>
            </a:xfrm>
            <a:prstGeom prst="rect">
              <a:avLst/>
            </a:prstGeom>
          </p:spPr>
        </p:pic>
        <p:sp>
          <p:nvSpPr>
            <p:cNvPr id="80" name="TextBox 79"/>
            <p:cNvSpPr txBox="1"/>
            <p:nvPr/>
          </p:nvSpPr>
          <p:spPr>
            <a:xfrm>
              <a:off x="8033762" y="2166112"/>
              <a:ext cx="1076905" cy="338554"/>
            </a:xfrm>
            <a:prstGeom prst="rect">
              <a:avLst/>
            </a:prstGeom>
            <a:noFill/>
          </p:spPr>
          <p:txBody>
            <a:bodyPr wrap="square" rtlCol="0">
              <a:spAutoFit/>
            </a:bodyPr>
            <a:lstStyle/>
            <a:p>
              <a:pPr algn="ctr"/>
              <a:r>
                <a:rPr lang="en-GB" sz="1600" dirty="0" err="1" smtClean="0">
                  <a:solidFill>
                    <a:schemeClr val="bg1"/>
                  </a:solidFill>
                </a:rPr>
                <a:t>lern</a:t>
              </a:r>
              <a:r>
                <a:rPr lang="en-GB" sz="1600" b="1" dirty="0" err="1" smtClean="0">
                  <a:solidFill>
                    <a:schemeClr val="bg1"/>
                  </a:solidFill>
                </a:rPr>
                <a:t>st</a:t>
              </a:r>
              <a:endParaRPr lang="en-GB" sz="1600" dirty="0">
                <a:solidFill>
                  <a:schemeClr val="bg1"/>
                </a:solidFill>
              </a:endParaRPr>
            </a:p>
          </p:txBody>
        </p:sp>
      </p:grpSp>
      <p:pic>
        <p:nvPicPr>
          <p:cNvPr id="88" name="Picture 87"/>
          <p:cNvPicPr>
            <a:picLocks noChangeAspect="1"/>
          </p:cNvPicPr>
          <p:nvPr/>
        </p:nvPicPr>
        <p:blipFill>
          <a:blip r:embed="rId5"/>
          <a:stretch>
            <a:fillRect/>
          </a:stretch>
        </p:blipFill>
        <p:spPr>
          <a:xfrm>
            <a:off x="9300680" y="4786118"/>
            <a:ext cx="1278040" cy="1252760"/>
          </a:xfrm>
          <a:prstGeom prst="rect">
            <a:avLst/>
          </a:prstGeom>
        </p:spPr>
      </p:pic>
      <p:grpSp>
        <p:nvGrpSpPr>
          <p:cNvPr id="93" name="Group 92"/>
          <p:cNvGrpSpPr/>
          <p:nvPr/>
        </p:nvGrpSpPr>
        <p:grpSpPr>
          <a:xfrm>
            <a:off x="10679287" y="4786118"/>
            <a:ext cx="1278040" cy="1252760"/>
            <a:chOff x="9300680" y="4786118"/>
            <a:chExt cx="1278040" cy="1252760"/>
          </a:xfrm>
        </p:grpSpPr>
        <p:pic>
          <p:nvPicPr>
            <p:cNvPr id="82" name="Picture 81"/>
            <p:cNvPicPr>
              <a:picLocks noChangeAspect="1"/>
            </p:cNvPicPr>
            <p:nvPr/>
          </p:nvPicPr>
          <p:blipFill>
            <a:blip r:embed="rId5"/>
            <a:stretch>
              <a:fillRect/>
            </a:stretch>
          </p:blipFill>
          <p:spPr>
            <a:xfrm>
              <a:off x="9300680" y="4786118"/>
              <a:ext cx="1278040" cy="1252760"/>
            </a:xfrm>
            <a:prstGeom prst="rect">
              <a:avLst/>
            </a:prstGeom>
          </p:spPr>
        </p:pic>
        <p:sp>
          <p:nvSpPr>
            <p:cNvPr id="92" name="TextBox 91"/>
            <p:cNvSpPr txBox="1"/>
            <p:nvPr/>
          </p:nvSpPr>
          <p:spPr>
            <a:xfrm>
              <a:off x="9376702" y="5218888"/>
              <a:ext cx="1125995" cy="338554"/>
            </a:xfrm>
            <a:prstGeom prst="rect">
              <a:avLst/>
            </a:prstGeom>
            <a:noFill/>
          </p:spPr>
          <p:txBody>
            <a:bodyPr wrap="square" rtlCol="0">
              <a:spAutoFit/>
            </a:bodyPr>
            <a:lstStyle/>
            <a:p>
              <a:pPr algn="ctr"/>
              <a:r>
                <a:rPr lang="en-GB" sz="1600" dirty="0" err="1" smtClean="0">
                  <a:solidFill>
                    <a:schemeClr val="bg1"/>
                  </a:solidFill>
                </a:rPr>
                <a:t>Mathe</a:t>
              </a:r>
              <a:endParaRPr lang="en-GB" sz="1600" dirty="0">
                <a:solidFill>
                  <a:schemeClr val="bg1"/>
                </a:solidFill>
              </a:endParaRPr>
            </a:p>
          </p:txBody>
        </p:sp>
      </p:grpSp>
      <p:sp>
        <p:nvSpPr>
          <p:cNvPr id="64" name="TextBox 63"/>
          <p:cNvSpPr txBox="1"/>
          <p:nvPr/>
        </p:nvSpPr>
        <p:spPr>
          <a:xfrm>
            <a:off x="9401247" y="5080388"/>
            <a:ext cx="1076905" cy="584775"/>
          </a:xfrm>
          <a:prstGeom prst="rect">
            <a:avLst/>
          </a:prstGeom>
          <a:noFill/>
        </p:spPr>
        <p:txBody>
          <a:bodyPr wrap="square" rtlCol="0">
            <a:spAutoFit/>
          </a:bodyPr>
          <a:lstStyle/>
          <a:p>
            <a:pPr algn="ctr"/>
            <a:r>
              <a:rPr lang="en-GB" sz="1600" dirty="0" smtClean="0">
                <a:solidFill>
                  <a:schemeClr val="bg1"/>
                </a:solidFill>
              </a:rPr>
              <a:t>in der </a:t>
            </a:r>
            <a:r>
              <a:rPr lang="en-GB" sz="1600" dirty="0" err="1" smtClean="0">
                <a:solidFill>
                  <a:schemeClr val="bg1"/>
                </a:solidFill>
              </a:rPr>
              <a:t>Schule</a:t>
            </a:r>
            <a:endParaRPr lang="en-GB" sz="1600" dirty="0">
              <a:solidFill>
                <a:schemeClr val="bg1"/>
              </a:solidFill>
            </a:endParaRPr>
          </a:p>
        </p:txBody>
      </p:sp>
    </p:spTree>
    <p:extLst>
      <p:ext uri="{BB962C8B-B14F-4D97-AF65-F5344CB8AC3E}">
        <p14:creationId xmlns:p14="http://schemas.microsoft.com/office/powerpoint/2010/main" val="124112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 y="294041"/>
            <a:ext cx="5957047" cy="707849"/>
          </a:xfrm>
        </p:spPr>
        <p:txBody>
          <a:bodyPr>
            <a:normAutofit fontScale="90000"/>
          </a:bodyPr>
          <a:lstStyle/>
          <a:p>
            <a:r>
              <a:rPr lang="en-GB" sz="3600" b="1" dirty="0" err="1" smtClean="0">
                <a:solidFill>
                  <a:schemeClr val="bg1"/>
                </a:solidFill>
              </a:rPr>
              <a:t>Bausteine</a:t>
            </a:r>
            <a:r>
              <a:rPr lang="en-GB" sz="3600" b="1" dirty="0" smtClean="0">
                <a:solidFill>
                  <a:schemeClr val="bg1"/>
                </a:solidFill>
              </a:rPr>
              <a:t> (building blocks)</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211235" y="247046"/>
            <a:ext cx="2746093" cy="38650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smtClean="0">
                <a:solidFill>
                  <a:prstClr val="white"/>
                </a:solidFill>
                <a:latin typeface="Century Gothic" panose="020B0502020202020204" pitchFamily="34" charset="0"/>
              </a:rPr>
              <a:t>lesen</a:t>
            </a:r>
            <a:r>
              <a:rPr lang="en-GB" b="1" dirty="0" smtClean="0">
                <a:solidFill>
                  <a:prstClr val="white"/>
                </a:solidFill>
                <a:latin typeface="Century Gothic" panose="020B0502020202020204" pitchFamily="34" charset="0"/>
              </a:rPr>
              <a:t> / </a:t>
            </a:r>
            <a:r>
              <a:rPr lang="en-GB" b="1" dirty="0" err="1" smtClean="0">
                <a:solidFill>
                  <a:prstClr val="white"/>
                </a:solidFill>
                <a:latin typeface="Century Gothic" panose="020B0502020202020204" pitchFamily="34" charset="0"/>
              </a:rPr>
              <a:t>schreiben</a:t>
            </a:r>
            <a:r>
              <a:rPr lang="en-GB" b="1" dirty="0" smtClean="0">
                <a:solidFill>
                  <a:prstClr val="white"/>
                </a:solidFill>
                <a:latin typeface="Century Gothic" panose="020B0502020202020204" pitchFamily="34" charset="0"/>
              </a:rPr>
              <a:t> [2/4]</a:t>
            </a:r>
            <a:endParaRPr lang="en-GB" b="1" dirty="0">
              <a:solidFill>
                <a:prstClr val="white"/>
              </a:solidFill>
              <a:latin typeface="Century Gothic" panose="020B0502020202020204" pitchFamily="34" charset="0"/>
            </a:endParaRPr>
          </a:p>
        </p:txBody>
      </p:sp>
      <p:sp>
        <p:nvSpPr>
          <p:cNvPr id="2" name="TextBox 1"/>
          <p:cNvSpPr txBox="1"/>
          <p:nvPr/>
        </p:nvSpPr>
        <p:spPr>
          <a:xfrm>
            <a:off x="215153" y="1384509"/>
            <a:ext cx="11742174" cy="461665"/>
          </a:xfrm>
          <a:prstGeom prst="rect">
            <a:avLst/>
          </a:prstGeom>
          <a:noFill/>
        </p:spPr>
        <p:txBody>
          <a:bodyPr wrap="square" rtlCol="0">
            <a:spAutoFit/>
          </a:bodyPr>
          <a:lstStyle/>
          <a:p>
            <a:r>
              <a:rPr lang="en-GB" sz="2400" dirty="0" err="1" smtClean="0">
                <a:solidFill>
                  <a:schemeClr val="accent1">
                    <a:lumMod val="50000"/>
                  </a:schemeClr>
                </a:solidFill>
              </a:rPr>
              <a:t>Schreib</a:t>
            </a:r>
            <a:r>
              <a:rPr lang="en-GB" sz="2400" b="1" dirty="0" smtClean="0">
                <a:solidFill>
                  <a:schemeClr val="accent1">
                    <a:lumMod val="50000"/>
                  </a:schemeClr>
                </a:solidFill>
              </a:rPr>
              <a:t> </a:t>
            </a:r>
            <a:r>
              <a:rPr lang="en-GB" sz="2400" b="1" dirty="0" err="1" smtClean="0">
                <a:solidFill>
                  <a:schemeClr val="accent1">
                    <a:lumMod val="50000"/>
                  </a:schemeClr>
                </a:solidFill>
              </a:rPr>
              <a:t>Sätze</a:t>
            </a:r>
            <a:r>
              <a:rPr lang="en-GB" sz="2400" dirty="0" smtClean="0">
                <a:solidFill>
                  <a:schemeClr val="accent1">
                    <a:lumMod val="50000"/>
                  </a:schemeClr>
                </a:solidFill>
              </a:rPr>
              <a:t>.</a:t>
            </a:r>
            <a:endParaRPr lang="en-GB" sz="2400" dirty="0">
              <a:solidFill>
                <a:schemeClr val="accent1">
                  <a:lumMod val="50000"/>
                </a:schemeClr>
              </a:solidFill>
            </a:endParaRPr>
          </a:p>
        </p:txBody>
      </p:sp>
      <p:grpSp>
        <p:nvGrpSpPr>
          <p:cNvPr id="17" name="Group 16"/>
          <p:cNvGrpSpPr/>
          <p:nvPr/>
        </p:nvGrpSpPr>
        <p:grpSpPr>
          <a:xfrm>
            <a:off x="581730" y="2509998"/>
            <a:ext cx="1485900" cy="962025"/>
            <a:chOff x="471768" y="2155637"/>
            <a:chExt cx="1485900" cy="962025"/>
          </a:xfrm>
        </p:grpSpPr>
        <p:pic>
          <p:nvPicPr>
            <p:cNvPr id="16" name="Picture 15"/>
            <p:cNvPicPr>
              <a:picLocks noChangeAspect="1"/>
            </p:cNvPicPr>
            <p:nvPr/>
          </p:nvPicPr>
          <p:blipFill>
            <a:blip r:embed="rId4"/>
            <a:stretch>
              <a:fillRect/>
            </a:stretch>
          </p:blipFill>
          <p:spPr>
            <a:xfrm>
              <a:off x="471768" y="2155637"/>
              <a:ext cx="1485900" cy="962025"/>
            </a:xfrm>
            <a:prstGeom prst="rect">
              <a:avLst/>
            </a:prstGeom>
          </p:spPr>
        </p:pic>
        <p:sp>
          <p:nvSpPr>
            <p:cNvPr id="14" name="TextBox 13"/>
            <p:cNvSpPr txBox="1"/>
            <p:nvPr/>
          </p:nvSpPr>
          <p:spPr>
            <a:xfrm>
              <a:off x="612151" y="2435026"/>
              <a:ext cx="1205133" cy="338554"/>
            </a:xfrm>
            <a:prstGeom prst="rect">
              <a:avLst/>
            </a:prstGeom>
            <a:noFill/>
          </p:spPr>
          <p:txBody>
            <a:bodyPr wrap="square" rtlCol="0">
              <a:spAutoFit/>
            </a:bodyPr>
            <a:lstStyle/>
            <a:p>
              <a:pPr algn="ctr"/>
              <a:r>
                <a:rPr lang="en-GB" sz="1600" dirty="0" err="1" smtClean="0">
                  <a:solidFill>
                    <a:schemeClr val="bg1"/>
                  </a:solidFill>
                </a:rPr>
                <a:t>lesen</a:t>
              </a:r>
              <a:endParaRPr lang="en-GB" sz="1600" dirty="0">
                <a:solidFill>
                  <a:schemeClr val="bg1"/>
                </a:solidFill>
              </a:endParaRPr>
            </a:p>
          </p:txBody>
        </p:sp>
      </p:grpSp>
      <p:grpSp>
        <p:nvGrpSpPr>
          <p:cNvPr id="42" name="Group 41"/>
          <p:cNvGrpSpPr/>
          <p:nvPr/>
        </p:nvGrpSpPr>
        <p:grpSpPr>
          <a:xfrm>
            <a:off x="1860546" y="3237806"/>
            <a:ext cx="1485900" cy="962025"/>
            <a:chOff x="471768" y="2155637"/>
            <a:chExt cx="1485900" cy="962025"/>
          </a:xfrm>
        </p:grpSpPr>
        <p:pic>
          <p:nvPicPr>
            <p:cNvPr id="43" name="Picture 42"/>
            <p:cNvPicPr>
              <a:picLocks noChangeAspect="1"/>
            </p:cNvPicPr>
            <p:nvPr/>
          </p:nvPicPr>
          <p:blipFill>
            <a:blip r:embed="rId4"/>
            <a:stretch>
              <a:fillRect/>
            </a:stretch>
          </p:blipFill>
          <p:spPr>
            <a:xfrm>
              <a:off x="471768" y="2155637"/>
              <a:ext cx="1485900" cy="962025"/>
            </a:xfrm>
            <a:prstGeom prst="rect">
              <a:avLst/>
            </a:prstGeom>
          </p:spPr>
        </p:pic>
        <p:sp>
          <p:nvSpPr>
            <p:cNvPr id="44" name="TextBox 43"/>
            <p:cNvSpPr txBox="1"/>
            <p:nvPr/>
          </p:nvSpPr>
          <p:spPr>
            <a:xfrm>
              <a:off x="676265" y="2428836"/>
              <a:ext cx="1076905" cy="338554"/>
            </a:xfrm>
            <a:prstGeom prst="rect">
              <a:avLst/>
            </a:prstGeom>
            <a:noFill/>
          </p:spPr>
          <p:txBody>
            <a:bodyPr wrap="square" rtlCol="0">
              <a:spAutoFit/>
            </a:bodyPr>
            <a:lstStyle/>
            <a:p>
              <a:pPr algn="ctr"/>
              <a:r>
                <a:rPr lang="en-GB" sz="1600" dirty="0" err="1" smtClean="0">
                  <a:solidFill>
                    <a:schemeClr val="bg1"/>
                  </a:solidFill>
                </a:rPr>
                <a:t>ein</a:t>
              </a:r>
              <a:r>
                <a:rPr lang="en-GB" sz="1600" dirty="0" smtClean="0">
                  <a:solidFill>
                    <a:schemeClr val="bg1"/>
                  </a:solidFill>
                </a:rPr>
                <a:t> </a:t>
              </a:r>
              <a:r>
                <a:rPr lang="en-GB" sz="1600" dirty="0" err="1" smtClean="0">
                  <a:solidFill>
                    <a:schemeClr val="bg1"/>
                  </a:solidFill>
                </a:rPr>
                <a:t>Buch</a:t>
              </a:r>
              <a:endParaRPr lang="en-GB" sz="1600" dirty="0" smtClean="0">
                <a:solidFill>
                  <a:schemeClr val="bg1"/>
                </a:solidFill>
              </a:endParaRPr>
            </a:p>
          </p:txBody>
        </p:sp>
      </p:grpSp>
      <p:grpSp>
        <p:nvGrpSpPr>
          <p:cNvPr id="45" name="Group 44"/>
          <p:cNvGrpSpPr/>
          <p:nvPr/>
        </p:nvGrpSpPr>
        <p:grpSpPr>
          <a:xfrm rot="5400000">
            <a:off x="3119753" y="2429410"/>
            <a:ext cx="1485900" cy="1076905"/>
            <a:chOff x="471768" y="2076646"/>
            <a:chExt cx="1485900" cy="1076905"/>
          </a:xfrm>
        </p:grpSpPr>
        <p:pic>
          <p:nvPicPr>
            <p:cNvPr id="46" name="Picture 45"/>
            <p:cNvPicPr>
              <a:picLocks noChangeAspect="1"/>
            </p:cNvPicPr>
            <p:nvPr/>
          </p:nvPicPr>
          <p:blipFill>
            <a:blip r:embed="rId4"/>
            <a:stretch>
              <a:fillRect/>
            </a:stretch>
          </p:blipFill>
          <p:spPr>
            <a:xfrm>
              <a:off x="471768" y="2155637"/>
              <a:ext cx="1485900" cy="962025"/>
            </a:xfrm>
            <a:prstGeom prst="rect">
              <a:avLst/>
            </a:prstGeom>
          </p:spPr>
        </p:pic>
        <p:sp>
          <p:nvSpPr>
            <p:cNvPr id="47" name="TextBox 46"/>
            <p:cNvSpPr txBox="1"/>
            <p:nvPr/>
          </p:nvSpPr>
          <p:spPr>
            <a:xfrm rot="16200000">
              <a:off x="684271" y="2445822"/>
              <a:ext cx="1076905" cy="338554"/>
            </a:xfrm>
            <a:prstGeom prst="rect">
              <a:avLst/>
            </a:prstGeom>
            <a:noFill/>
          </p:spPr>
          <p:txBody>
            <a:bodyPr wrap="square" rtlCol="0">
              <a:spAutoFit/>
            </a:bodyPr>
            <a:lstStyle/>
            <a:p>
              <a:pPr algn="ctr"/>
              <a:r>
                <a:rPr lang="en-GB" sz="1600" dirty="0" err="1" smtClean="0">
                  <a:solidFill>
                    <a:schemeClr val="bg1"/>
                  </a:solidFill>
                </a:rPr>
                <a:t>ich</a:t>
              </a:r>
              <a:endParaRPr lang="en-GB" sz="1600" dirty="0">
                <a:solidFill>
                  <a:schemeClr val="bg1"/>
                </a:solidFill>
              </a:endParaRPr>
            </a:p>
          </p:txBody>
        </p:sp>
      </p:grpSp>
      <p:grpSp>
        <p:nvGrpSpPr>
          <p:cNvPr id="48" name="Group 47"/>
          <p:cNvGrpSpPr/>
          <p:nvPr/>
        </p:nvGrpSpPr>
        <p:grpSpPr>
          <a:xfrm rot="5400000">
            <a:off x="4260835" y="3180366"/>
            <a:ext cx="1485900" cy="1076905"/>
            <a:chOff x="471768" y="2088026"/>
            <a:chExt cx="1485900" cy="1076905"/>
          </a:xfrm>
        </p:grpSpPr>
        <p:pic>
          <p:nvPicPr>
            <p:cNvPr id="49" name="Picture 48"/>
            <p:cNvPicPr>
              <a:picLocks noChangeAspect="1"/>
            </p:cNvPicPr>
            <p:nvPr/>
          </p:nvPicPr>
          <p:blipFill>
            <a:blip r:embed="rId4"/>
            <a:stretch>
              <a:fillRect/>
            </a:stretch>
          </p:blipFill>
          <p:spPr>
            <a:xfrm>
              <a:off x="471768" y="2155637"/>
              <a:ext cx="1485900" cy="962025"/>
            </a:xfrm>
            <a:prstGeom prst="rect">
              <a:avLst/>
            </a:prstGeom>
          </p:spPr>
        </p:pic>
        <p:sp>
          <p:nvSpPr>
            <p:cNvPr id="50" name="TextBox 49"/>
            <p:cNvSpPr txBox="1"/>
            <p:nvPr/>
          </p:nvSpPr>
          <p:spPr>
            <a:xfrm rot="16200000">
              <a:off x="667076" y="2457202"/>
              <a:ext cx="1076905" cy="338554"/>
            </a:xfrm>
            <a:prstGeom prst="rect">
              <a:avLst/>
            </a:prstGeom>
            <a:noFill/>
          </p:spPr>
          <p:txBody>
            <a:bodyPr wrap="square" rtlCol="0">
              <a:spAutoFit/>
            </a:bodyPr>
            <a:lstStyle/>
            <a:p>
              <a:pPr algn="ctr"/>
              <a:r>
                <a:rPr lang="en-GB" sz="1600" dirty="0" smtClean="0">
                  <a:solidFill>
                    <a:schemeClr val="bg1"/>
                  </a:solidFill>
                </a:rPr>
                <a:t>oft</a:t>
              </a:r>
              <a:endParaRPr lang="en-GB" sz="1600" dirty="0">
                <a:solidFill>
                  <a:schemeClr val="bg1"/>
                </a:solidFill>
              </a:endParaRPr>
            </a:p>
          </p:txBody>
        </p:sp>
      </p:grpSp>
      <p:grpSp>
        <p:nvGrpSpPr>
          <p:cNvPr id="51" name="Group 50"/>
          <p:cNvGrpSpPr/>
          <p:nvPr/>
        </p:nvGrpSpPr>
        <p:grpSpPr>
          <a:xfrm rot="5400000">
            <a:off x="459666" y="4916930"/>
            <a:ext cx="1485900" cy="1076905"/>
            <a:chOff x="471768" y="2075049"/>
            <a:chExt cx="1485900" cy="1076905"/>
          </a:xfrm>
        </p:grpSpPr>
        <p:pic>
          <p:nvPicPr>
            <p:cNvPr id="52" name="Picture 51"/>
            <p:cNvPicPr>
              <a:picLocks noChangeAspect="1"/>
            </p:cNvPicPr>
            <p:nvPr/>
          </p:nvPicPr>
          <p:blipFill>
            <a:blip r:embed="rId4"/>
            <a:stretch>
              <a:fillRect/>
            </a:stretch>
          </p:blipFill>
          <p:spPr>
            <a:xfrm>
              <a:off x="471768" y="2155637"/>
              <a:ext cx="1485900" cy="962025"/>
            </a:xfrm>
            <a:prstGeom prst="rect">
              <a:avLst/>
            </a:prstGeom>
          </p:spPr>
        </p:pic>
        <p:sp>
          <p:nvSpPr>
            <p:cNvPr id="53" name="TextBox 52"/>
            <p:cNvSpPr txBox="1"/>
            <p:nvPr/>
          </p:nvSpPr>
          <p:spPr>
            <a:xfrm rot="16200000">
              <a:off x="660876" y="2444225"/>
              <a:ext cx="1076905" cy="338554"/>
            </a:xfrm>
            <a:prstGeom prst="rect">
              <a:avLst/>
            </a:prstGeom>
            <a:noFill/>
          </p:spPr>
          <p:txBody>
            <a:bodyPr wrap="square" rtlCol="0">
              <a:spAutoFit/>
            </a:bodyPr>
            <a:lstStyle/>
            <a:p>
              <a:pPr algn="ctr"/>
              <a:r>
                <a:rPr lang="en-GB" sz="1600" dirty="0" err="1" smtClean="0">
                  <a:solidFill>
                    <a:schemeClr val="bg1"/>
                  </a:solidFill>
                </a:rPr>
                <a:t>Ich</a:t>
              </a:r>
              <a:endParaRPr lang="en-GB" sz="1600" dirty="0">
                <a:solidFill>
                  <a:schemeClr val="bg1"/>
                </a:solidFill>
              </a:endParaRPr>
            </a:p>
          </p:txBody>
        </p:sp>
      </p:grpSp>
      <p:grpSp>
        <p:nvGrpSpPr>
          <p:cNvPr id="54" name="Group 53"/>
          <p:cNvGrpSpPr/>
          <p:nvPr/>
        </p:nvGrpSpPr>
        <p:grpSpPr>
          <a:xfrm>
            <a:off x="1694773" y="4974368"/>
            <a:ext cx="1485900" cy="962025"/>
            <a:chOff x="471768" y="2155637"/>
            <a:chExt cx="1485900" cy="962025"/>
          </a:xfrm>
        </p:grpSpPr>
        <p:pic>
          <p:nvPicPr>
            <p:cNvPr id="55" name="Picture 54"/>
            <p:cNvPicPr>
              <a:picLocks noChangeAspect="1"/>
            </p:cNvPicPr>
            <p:nvPr/>
          </p:nvPicPr>
          <p:blipFill>
            <a:blip r:embed="rId4"/>
            <a:stretch>
              <a:fillRect/>
            </a:stretch>
          </p:blipFill>
          <p:spPr>
            <a:xfrm>
              <a:off x="471768" y="2155637"/>
              <a:ext cx="1485900" cy="962025"/>
            </a:xfrm>
            <a:prstGeom prst="rect">
              <a:avLst/>
            </a:prstGeom>
          </p:spPr>
        </p:pic>
        <p:sp>
          <p:nvSpPr>
            <p:cNvPr id="56" name="TextBox 55"/>
            <p:cNvSpPr txBox="1"/>
            <p:nvPr/>
          </p:nvSpPr>
          <p:spPr>
            <a:xfrm>
              <a:off x="676265" y="2428836"/>
              <a:ext cx="1076905" cy="338554"/>
            </a:xfrm>
            <a:prstGeom prst="rect">
              <a:avLst/>
            </a:prstGeom>
            <a:noFill/>
          </p:spPr>
          <p:txBody>
            <a:bodyPr wrap="square" rtlCol="0">
              <a:spAutoFit/>
            </a:bodyPr>
            <a:lstStyle/>
            <a:p>
              <a:pPr algn="ctr"/>
              <a:r>
                <a:rPr lang="en-GB" sz="1600" dirty="0" smtClean="0">
                  <a:solidFill>
                    <a:schemeClr val="bg1"/>
                  </a:solidFill>
                </a:rPr>
                <a:t>les</a:t>
              </a:r>
              <a:r>
                <a:rPr lang="en-GB" sz="1600" b="1" dirty="0" smtClean="0">
                  <a:solidFill>
                    <a:schemeClr val="bg1"/>
                  </a:solidFill>
                </a:rPr>
                <a:t>e</a:t>
              </a:r>
              <a:endParaRPr lang="en-GB" sz="1600" b="1" dirty="0">
                <a:solidFill>
                  <a:schemeClr val="bg1"/>
                </a:solidFill>
              </a:endParaRPr>
            </a:p>
          </p:txBody>
        </p:sp>
      </p:grpSp>
      <p:grpSp>
        <p:nvGrpSpPr>
          <p:cNvPr id="57" name="Group 56"/>
          <p:cNvGrpSpPr/>
          <p:nvPr/>
        </p:nvGrpSpPr>
        <p:grpSpPr>
          <a:xfrm rot="5400000">
            <a:off x="2937450" y="4893782"/>
            <a:ext cx="1485900" cy="1076905"/>
            <a:chOff x="471768" y="2075049"/>
            <a:chExt cx="1485900" cy="1076905"/>
          </a:xfrm>
        </p:grpSpPr>
        <p:pic>
          <p:nvPicPr>
            <p:cNvPr id="58" name="Picture 57"/>
            <p:cNvPicPr>
              <a:picLocks noChangeAspect="1"/>
            </p:cNvPicPr>
            <p:nvPr/>
          </p:nvPicPr>
          <p:blipFill>
            <a:blip r:embed="rId4"/>
            <a:stretch>
              <a:fillRect/>
            </a:stretch>
          </p:blipFill>
          <p:spPr>
            <a:xfrm>
              <a:off x="471768" y="2155637"/>
              <a:ext cx="1485900" cy="962025"/>
            </a:xfrm>
            <a:prstGeom prst="rect">
              <a:avLst/>
            </a:prstGeom>
          </p:spPr>
        </p:pic>
        <p:sp>
          <p:nvSpPr>
            <p:cNvPr id="59" name="TextBox 58"/>
            <p:cNvSpPr txBox="1"/>
            <p:nvPr/>
          </p:nvSpPr>
          <p:spPr>
            <a:xfrm rot="16200000">
              <a:off x="660876" y="2444225"/>
              <a:ext cx="1076905" cy="338554"/>
            </a:xfrm>
            <a:prstGeom prst="rect">
              <a:avLst/>
            </a:prstGeom>
            <a:noFill/>
          </p:spPr>
          <p:txBody>
            <a:bodyPr wrap="square" rtlCol="0">
              <a:spAutoFit/>
            </a:bodyPr>
            <a:lstStyle/>
            <a:p>
              <a:pPr algn="ctr"/>
              <a:r>
                <a:rPr lang="en-GB" sz="1600" dirty="0" smtClean="0">
                  <a:solidFill>
                    <a:schemeClr val="bg1"/>
                  </a:solidFill>
                </a:rPr>
                <a:t>oft</a:t>
              </a:r>
              <a:endParaRPr lang="en-GB" sz="1600" dirty="0">
                <a:solidFill>
                  <a:schemeClr val="bg1"/>
                </a:solidFill>
              </a:endParaRPr>
            </a:p>
          </p:txBody>
        </p:sp>
      </p:grpSp>
      <p:grpSp>
        <p:nvGrpSpPr>
          <p:cNvPr id="60" name="Group 59"/>
          <p:cNvGrpSpPr/>
          <p:nvPr/>
        </p:nvGrpSpPr>
        <p:grpSpPr>
          <a:xfrm>
            <a:off x="4218852" y="4951221"/>
            <a:ext cx="1485900" cy="962025"/>
            <a:chOff x="471768" y="2155637"/>
            <a:chExt cx="1485900" cy="962025"/>
          </a:xfrm>
        </p:grpSpPr>
        <p:pic>
          <p:nvPicPr>
            <p:cNvPr id="61" name="Picture 60"/>
            <p:cNvPicPr>
              <a:picLocks noChangeAspect="1"/>
            </p:cNvPicPr>
            <p:nvPr/>
          </p:nvPicPr>
          <p:blipFill>
            <a:blip r:embed="rId4"/>
            <a:stretch>
              <a:fillRect/>
            </a:stretch>
          </p:blipFill>
          <p:spPr>
            <a:xfrm>
              <a:off x="471768" y="2155637"/>
              <a:ext cx="1485900" cy="962025"/>
            </a:xfrm>
            <a:prstGeom prst="rect">
              <a:avLst/>
            </a:prstGeom>
          </p:spPr>
        </p:pic>
        <p:sp>
          <p:nvSpPr>
            <p:cNvPr id="62" name="TextBox 61"/>
            <p:cNvSpPr txBox="1"/>
            <p:nvPr/>
          </p:nvSpPr>
          <p:spPr>
            <a:xfrm>
              <a:off x="654071" y="2451983"/>
              <a:ext cx="1121294" cy="338554"/>
            </a:xfrm>
            <a:prstGeom prst="rect">
              <a:avLst/>
            </a:prstGeom>
            <a:noFill/>
          </p:spPr>
          <p:txBody>
            <a:bodyPr wrap="square" rtlCol="0">
              <a:spAutoFit/>
            </a:bodyPr>
            <a:lstStyle/>
            <a:p>
              <a:pPr algn="ctr"/>
              <a:r>
                <a:rPr lang="en-GB" sz="1600" dirty="0" err="1">
                  <a:solidFill>
                    <a:schemeClr val="bg1"/>
                  </a:solidFill>
                </a:rPr>
                <a:t>e</a:t>
              </a:r>
              <a:r>
                <a:rPr lang="en-GB" sz="1600" dirty="0" err="1" smtClean="0">
                  <a:solidFill>
                    <a:schemeClr val="bg1"/>
                  </a:solidFill>
                </a:rPr>
                <a:t>in</a:t>
              </a:r>
              <a:r>
                <a:rPr lang="en-GB" sz="1600" dirty="0" smtClean="0">
                  <a:solidFill>
                    <a:schemeClr val="bg1"/>
                  </a:solidFill>
                </a:rPr>
                <a:t> </a:t>
              </a:r>
              <a:r>
                <a:rPr lang="en-GB" sz="1600" dirty="0" err="1" smtClean="0">
                  <a:solidFill>
                    <a:schemeClr val="bg1"/>
                  </a:solidFill>
                </a:rPr>
                <a:t>Buch</a:t>
              </a:r>
              <a:endParaRPr lang="en-GB" sz="1600" dirty="0">
                <a:solidFill>
                  <a:schemeClr val="bg1"/>
                </a:solidFill>
              </a:endParaRPr>
            </a:p>
          </p:txBody>
        </p:sp>
      </p:grpSp>
      <p:grpSp>
        <p:nvGrpSpPr>
          <p:cNvPr id="21" name="Group 20"/>
          <p:cNvGrpSpPr/>
          <p:nvPr/>
        </p:nvGrpSpPr>
        <p:grpSpPr>
          <a:xfrm>
            <a:off x="7622305" y="2065095"/>
            <a:ext cx="1292577" cy="1252760"/>
            <a:chOff x="7918658" y="1748732"/>
            <a:chExt cx="1292577" cy="1252760"/>
          </a:xfrm>
        </p:grpSpPr>
        <p:pic>
          <p:nvPicPr>
            <p:cNvPr id="18" name="Picture 17"/>
            <p:cNvPicPr>
              <a:picLocks noChangeAspect="1"/>
            </p:cNvPicPr>
            <p:nvPr/>
          </p:nvPicPr>
          <p:blipFill>
            <a:blip r:embed="rId5"/>
            <a:stretch>
              <a:fillRect/>
            </a:stretch>
          </p:blipFill>
          <p:spPr>
            <a:xfrm>
              <a:off x="7933195" y="1748732"/>
              <a:ext cx="1278040" cy="1252760"/>
            </a:xfrm>
            <a:prstGeom prst="rect">
              <a:avLst/>
            </a:prstGeom>
          </p:spPr>
        </p:pic>
        <p:sp>
          <p:nvSpPr>
            <p:cNvPr id="63" name="TextBox 62"/>
            <p:cNvSpPr txBox="1"/>
            <p:nvPr/>
          </p:nvSpPr>
          <p:spPr>
            <a:xfrm>
              <a:off x="7918658" y="2168196"/>
              <a:ext cx="1278040" cy="338554"/>
            </a:xfrm>
            <a:prstGeom prst="rect">
              <a:avLst/>
            </a:prstGeom>
            <a:noFill/>
          </p:spPr>
          <p:txBody>
            <a:bodyPr wrap="square" rtlCol="0">
              <a:spAutoFit/>
            </a:bodyPr>
            <a:lstStyle/>
            <a:p>
              <a:pPr algn="ctr"/>
              <a:r>
                <a:rPr lang="en-GB" sz="1600" dirty="0" err="1">
                  <a:solidFill>
                    <a:schemeClr val="bg1"/>
                  </a:solidFill>
                </a:rPr>
                <a:t>hören</a:t>
              </a:r>
              <a:endParaRPr lang="en-GB" sz="1600" dirty="0">
                <a:solidFill>
                  <a:schemeClr val="bg1"/>
                </a:solidFill>
              </a:endParaRPr>
            </a:p>
          </p:txBody>
        </p:sp>
      </p:grpSp>
      <p:grpSp>
        <p:nvGrpSpPr>
          <p:cNvPr id="20" name="Group 19"/>
          <p:cNvGrpSpPr/>
          <p:nvPr/>
        </p:nvGrpSpPr>
        <p:grpSpPr>
          <a:xfrm>
            <a:off x="8814314" y="1259545"/>
            <a:ext cx="1278040" cy="1252760"/>
            <a:chOff x="9110667" y="943182"/>
            <a:chExt cx="1278040" cy="1252760"/>
          </a:xfrm>
        </p:grpSpPr>
        <p:pic>
          <p:nvPicPr>
            <p:cNvPr id="65" name="Picture 64"/>
            <p:cNvPicPr>
              <a:picLocks noChangeAspect="1"/>
            </p:cNvPicPr>
            <p:nvPr/>
          </p:nvPicPr>
          <p:blipFill>
            <a:blip r:embed="rId5"/>
            <a:stretch>
              <a:fillRect/>
            </a:stretch>
          </p:blipFill>
          <p:spPr>
            <a:xfrm>
              <a:off x="9110667" y="943182"/>
              <a:ext cx="1278040" cy="1252760"/>
            </a:xfrm>
            <a:prstGeom prst="rect">
              <a:avLst/>
            </a:prstGeom>
          </p:spPr>
        </p:pic>
        <p:sp>
          <p:nvSpPr>
            <p:cNvPr id="66" name="TextBox 65"/>
            <p:cNvSpPr txBox="1"/>
            <p:nvPr/>
          </p:nvSpPr>
          <p:spPr>
            <a:xfrm>
              <a:off x="9211234" y="1332416"/>
              <a:ext cx="1076905" cy="338554"/>
            </a:xfrm>
            <a:prstGeom prst="rect">
              <a:avLst/>
            </a:prstGeom>
            <a:noFill/>
          </p:spPr>
          <p:txBody>
            <a:bodyPr wrap="square" rtlCol="0">
              <a:spAutoFit/>
            </a:bodyPr>
            <a:lstStyle/>
            <a:p>
              <a:pPr algn="ctr"/>
              <a:r>
                <a:rPr lang="en-GB" sz="1600" dirty="0" err="1" smtClean="0">
                  <a:solidFill>
                    <a:schemeClr val="bg1"/>
                  </a:solidFill>
                </a:rPr>
                <a:t>sie</a:t>
              </a:r>
              <a:endParaRPr lang="en-GB" sz="1600" dirty="0">
                <a:solidFill>
                  <a:schemeClr val="bg1"/>
                </a:solidFill>
              </a:endParaRPr>
            </a:p>
          </p:txBody>
        </p:sp>
      </p:grpSp>
      <p:grpSp>
        <p:nvGrpSpPr>
          <p:cNvPr id="69" name="Group 68"/>
          <p:cNvGrpSpPr/>
          <p:nvPr/>
        </p:nvGrpSpPr>
        <p:grpSpPr>
          <a:xfrm>
            <a:off x="9940309" y="2130215"/>
            <a:ext cx="1278040" cy="1252760"/>
            <a:chOff x="9110667" y="943182"/>
            <a:chExt cx="1278040" cy="1252760"/>
          </a:xfrm>
        </p:grpSpPr>
        <p:pic>
          <p:nvPicPr>
            <p:cNvPr id="70" name="Picture 69"/>
            <p:cNvPicPr>
              <a:picLocks noChangeAspect="1"/>
            </p:cNvPicPr>
            <p:nvPr/>
          </p:nvPicPr>
          <p:blipFill>
            <a:blip r:embed="rId5"/>
            <a:stretch>
              <a:fillRect/>
            </a:stretch>
          </p:blipFill>
          <p:spPr>
            <a:xfrm>
              <a:off x="9110667" y="943182"/>
              <a:ext cx="1278040" cy="1252760"/>
            </a:xfrm>
            <a:prstGeom prst="rect">
              <a:avLst/>
            </a:prstGeom>
          </p:spPr>
        </p:pic>
        <p:sp>
          <p:nvSpPr>
            <p:cNvPr id="71" name="TextBox 70"/>
            <p:cNvSpPr txBox="1"/>
            <p:nvPr/>
          </p:nvSpPr>
          <p:spPr>
            <a:xfrm>
              <a:off x="9211234" y="1246396"/>
              <a:ext cx="1076905" cy="584775"/>
            </a:xfrm>
            <a:prstGeom prst="rect">
              <a:avLst/>
            </a:prstGeom>
            <a:noFill/>
          </p:spPr>
          <p:txBody>
            <a:bodyPr wrap="square" rtlCol="0">
              <a:spAutoFit/>
            </a:bodyPr>
            <a:lstStyle/>
            <a:p>
              <a:pPr algn="ctr"/>
              <a:r>
                <a:rPr lang="en-GB" sz="1600" dirty="0" err="1" smtClean="0">
                  <a:solidFill>
                    <a:schemeClr val="bg1"/>
                  </a:solidFill>
                </a:rPr>
                <a:t>sehr</a:t>
              </a:r>
              <a:endParaRPr lang="en-GB" sz="1600" dirty="0" smtClean="0">
                <a:solidFill>
                  <a:schemeClr val="bg1"/>
                </a:solidFill>
              </a:endParaRPr>
            </a:p>
            <a:p>
              <a:pPr algn="ctr"/>
              <a:r>
                <a:rPr lang="en-GB" sz="1600" dirty="0" smtClean="0">
                  <a:solidFill>
                    <a:schemeClr val="bg1"/>
                  </a:solidFill>
                </a:rPr>
                <a:t>oft</a:t>
              </a:r>
              <a:endParaRPr lang="en-GB" sz="1600" dirty="0">
                <a:solidFill>
                  <a:schemeClr val="bg1"/>
                </a:solidFill>
              </a:endParaRPr>
            </a:p>
          </p:txBody>
        </p:sp>
      </p:grpSp>
      <p:grpSp>
        <p:nvGrpSpPr>
          <p:cNvPr id="72" name="Group 71"/>
          <p:cNvGrpSpPr/>
          <p:nvPr/>
        </p:nvGrpSpPr>
        <p:grpSpPr>
          <a:xfrm>
            <a:off x="8788576" y="3145661"/>
            <a:ext cx="1278040" cy="1252760"/>
            <a:chOff x="9110667" y="943182"/>
            <a:chExt cx="1278040" cy="1252760"/>
          </a:xfrm>
        </p:grpSpPr>
        <p:pic>
          <p:nvPicPr>
            <p:cNvPr id="73" name="Picture 72"/>
            <p:cNvPicPr>
              <a:picLocks noChangeAspect="1"/>
            </p:cNvPicPr>
            <p:nvPr/>
          </p:nvPicPr>
          <p:blipFill>
            <a:blip r:embed="rId5"/>
            <a:stretch>
              <a:fillRect/>
            </a:stretch>
          </p:blipFill>
          <p:spPr>
            <a:xfrm>
              <a:off x="9110667" y="943182"/>
              <a:ext cx="1278040" cy="1252760"/>
            </a:xfrm>
            <a:prstGeom prst="rect">
              <a:avLst/>
            </a:prstGeom>
          </p:spPr>
        </p:pic>
        <p:sp>
          <p:nvSpPr>
            <p:cNvPr id="74" name="TextBox 73"/>
            <p:cNvSpPr txBox="1"/>
            <p:nvPr/>
          </p:nvSpPr>
          <p:spPr>
            <a:xfrm>
              <a:off x="9211234" y="1374236"/>
              <a:ext cx="1076905" cy="338554"/>
            </a:xfrm>
            <a:prstGeom prst="rect">
              <a:avLst/>
            </a:prstGeom>
            <a:noFill/>
          </p:spPr>
          <p:txBody>
            <a:bodyPr wrap="square" rtlCol="0">
              <a:spAutoFit/>
            </a:bodyPr>
            <a:lstStyle/>
            <a:p>
              <a:pPr algn="ctr"/>
              <a:r>
                <a:rPr lang="en-GB" sz="1600" dirty="0" err="1" smtClean="0">
                  <a:solidFill>
                    <a:schemeClr val="bg1"/>
                  </a:solidFill>
                </a:rPr>
                <a:t>Musik</a:t>
              </a:r>
              <a:endParaRPr lang="en-GB" sz="1600" dirty="0">
                <a:solidFill>
                  <a:schemeClr val="bg1"/>
                </a:solidFill>
              </a:endParaRPr>
            </a:p>
          </p:txBody>
        </p:sp>
      </p:grpSp>
      <p:grpSp>
        <p:nvGrpSpPr>
          <p:cNvPr id="75" name="Group 74"/>
          <p:cNvGrpSpPr/>
          <p:nvPr/>
        </p:nvGrpSpPr>
        <p:grpSpPr>
          <a:xfrm>
            <a:off x="6543466" y="4786118"/>
            <a:ext cx="1278040" cy="1252760"/>
            <a:chOff x="9110667" y="943182"/>
            <a:chExt cx="1278040" cy="1252760"/>
          </a:xfrm>
        </p:grpSpPr>
        <p:pic>
          <p:nvPicPr>
            <p:cNvPr id="76" name="Picture 75"/>
            <p:cNvPicPr>
              <a:picLocks noChangeAspect="1"/>
            </p:cNvPicPr>
            <p:nvPr/>
          </p:nvPicPr>
          <p:blipFill>
            <a:blip r:embed="rId5"/>
            <a:stretch>
              <a:fillRect/>
            </a:stretch>
          </p:blipFill>
          <p:spPr>
            <a:xfrm>
              <a:off x="9110667" y="943182"/>
              <a:ext cx="1278040" cy="1252760"/>
            </a:xfrm>
            <a:prstGeom prst="rect">
              <a:avLst/>
            </a:prstGeom>
          </p:spPr>
        </p:pic>
        <p:sp>
          <p:nvSpPr>
            <p:cNvPr id="77" name="TextBox 76"/>
            <p:cNvSpPr txBox="1"/>
            <p:nvPr/>
          </p:nvSpPr>
          <p:spPr>
            <a:xfrm>
              <a:off x="9211234" y="1345174"/>
              <a:ext cx="1076905" cy="338554"/>
            </a:xfrm>
            <a:prstGeom prst="rect">
              <a:avLst/>
            </a:prstGeom>
            <a:noFill/>
          </p:spPr>
          <p:txBody>
            <a:bodyPr wrap="square" rtlCol="0">
              <a:spAutoFit/>
            </a:bodyPr>
            <a:lstStyle/>
            <a:p>
              <a:pPr algn="ctr"/>
              <a:r>
                <a:rPr lang="en-GB" sz="1600" dirty="0" err="1">
                  <a:solidFill>
                    <a:schemeClr val="bg1"/>
                  </a:solidFill>
                </a:rPr>
                <a:t>S</a:t>
              </a:r>
              <a:r>
                <a:rPr lang="en-GB" sz="1600" dirty="0" err="1" smtClean="0">
                  <a:solidFill>
                    <a:schemeClr val="bg1"/>
                  </a:solidFill>
                </a:rPr>
                <a:t>ie</a:t>
              </a:r>
              <a:endParaRPr lang="en-GB" sz="1600" dirty="0">
                <a:solidFill>
                  <a:schemeClr val="bg1"/>
                </a:solidFill>
              </a:endParaRPr>
            </a:p>
          </p:txBody>
        </p:sp>
      </p:grpSp>
      <p:grpSp>
        <p:nvGrpSpPr>
          <p:cNvPr id="78" name="Group 77"/>
          <p:cNvGrpSpPr/>
          <p:nvPr/>
        </p:nvGrpSpPr>
        <p:grpSpPr>
          <a:xfrm>
            <a:off x="7922073" y="4786118"/>
            <a:ext cx="1278040" cy="1252760"/>
            <a:chOff x="7933195" y="1748732"/>
            <a:chExt cx="1278040" cy="1252760"/>
          </a:xfrm>
        </p:grpSpPr>
        <p:pic>
          <p:nvPicPr>
            <p:cNvPr id="79" name="Picture 78"/>
            <p:cNvPicPr>
              <a:picLocks noChangeAspect="1"/>
            </p:cNvPicPr>
            <p:nvPr/>
          </p:nvPicPr>
          <p:blipFill>
            <a:blip r:embed="rId5"/>
            <a:stretch>
              <a:fillRect/>
            </a:stretch>
          </p:blipFill>
          <p:spPr>
            <a:xfrm>
              <a:off x="7933195" y="1748732"/>
              <a:ext cx="1278040" cy="1252760"/>
            </a:xfrm>
            <a:prstGeom prst="rect">
              <a:avLst/>
            </a:prstGeom>
          </p:spPr>
        </p:pic>
        <p:sp>
          <p:nvSpPr>
            <p:cNvPr id="80" name="TextBox 79"/>
            <p:cNvSpPr txBox="1"/>
            <p:nvPr/>
          </p:nvSpPr>
          <p:spPr>
            <a:xfrm>
              <a:off x="8033762" y="2157234"/>
              <a:ext cx="1076905" cy="338554"/>
            </a:xfrm>
            <a:prstGeom prst="rect">
              <a:avLst/>
            </a:prstGeom>
            <a:noFill/>
          </p:spPr>
          <p:txBody>
            <a:bodyPr wrap="square" rtlCol="0">
              <a:spAutoFit/>
            </a:bodyPr>
            <a:lstStyle/>
            <a:p>
              <a:pPr algn="ctr"/>
              <a:r>
                <a:rPr lang="en-GB" sz="1600" dirty="0" err="1" smtClean="0">
                  <a:solidFill>
                    <a:schemeClr val="bg1"/>
                  </a:solidFill>
                </a:rPr>
                <a:t>hör</a:t>
              </a:r>
              <a:r>
                <a:rPr lang="en-GB" sz="1600" b="1" dirty="0" err="1" smtClean="0">
                  <a:solidFill>
                    <a:schemeClr val="bg1"/>
                  </a:solidFill>
                </a:rPr>
                <a:t>t</a:t>
              </a:r>
              <a:endParaRPr lang="en-GB" sz="1600" b="1" dirty="0">
                <a:solidFill>
                  <a:schemeClr val="bg1"/>
                </a:solidFill>
              </a:endParaRPr>
            </a:p>
          </p:txBody>
        </p:sp>
      </p:grpSp>
      <p:grpSp>
        <p:nvGrpSpPr>
          <p:cNvPr id="81" name="Group 80"/>
          <p:cNvGrpSpPr/>
          <p:nvPr/>
        </p:nvGrpSpPr>
        <p:grpSpPr>
          <a:xfrm>
            <a:off x="9300680" y="4786118"/>
            <a:ext cx="1278040" cy="1252760"/>
            <a:chOff x="9110667" y="943182"/>
            <a:chExt cx="1278040" cy="1252760"/>
          </a:xfrm>
        </p:grpSpPr>
        <p:pic>
          <p:nvPicPr>
            <p:cNvPr id="82" name="Picture 81"/>
            <p:cNvPicPr>
              <a:picLocks noChangeAspect="1"/>
            </p:cNvPicPr>
            <p:nvPr/>
          </p:nvPicPr>
          <p:blipFill>
            <a:blip r:embed="rId5"/>
            <a:stretch>
              <a:fillRect/>
            </a:stretch>
          </p:blipFill>
          <p:spPr>
            <a:xfrm>
              <a:off x="9110667" y="943182"/>
              <a:ext cx="1278040" cy="1252760"/>
            </a:xfrm>
            <a:prstGeom prst="rect">
              <a:avLst/>
            </a:prstGeom>
          </p:spPr>
        </p:pic>
        <p:sp>
          <p:nvSpPr>
            <p:cNvPr id="83" name="TextBox 82"/>
            <p:cNvSpPr txBox="1"/>
            <p:nvPr/>
          </p:nvSpPr>
          <p:spPr>
            <a:xfrm>
              <a:off x="9211234" y="1246396"/>
              <a:ext cx="1076905" cy="584775"/>
            </a:xfrm>
            <a:prstGeom prst="rect">
              <a:avLst/>
            </a:prstGeom>
            <a:noFill/>
          </p:spPr>
          <p:txBody>
            <a:bodyPr wrap="square" rtlCol="0">
              <a:spAutoFit/>
            </a:bodyPr>
            <a:lstStyle/>
            <a:p>
              <a:pPr algn="ctr"/>
              <a:r>
                <a:rPr lang="en-GB" sz="1600" dirty="0" err="1" smtClean="0">
                  <a:solidFill>
                    <a:schemeClr val="bg1"/>
                  </a:solidFill>
                </a:rPr>
                <a:t>sehr</a:t>
              </a:r>
              <a:endParaRPr lang="en-GB" sz="1600" dirty="0" smtClean="0">
                <a:solidFill>
                  <a:schemeClr val="bg1"/>
                </a:solidFill>
              </a:endParaRPr>
            </a:p>
            <a:p>
              <a:pPr algn="ctr"/>
              <a:r>
                <a:rPr lang="en-GB" sz="1600" dirty="0" smtClean="0">
                  <a:solidFill>
                    <a:schemeClr val="bg1"/>
                  </a:solidFill>
                </a:rPr>
                <a:t>oft</a:t>
              </a:r>
              <a:endParaRPr lang="en-GB" sz="1600" dirty="0">
                <a:solidFill>
                  <a:schemeClr val="bg1"/>
                </a:solidFill>
              </a:endParaRPr>
            </a:p>
          </p:txBody>
        </p:sp>
      </p:grpSp>
      <p:grpSp>
        <p:nvGrpSpPr>
          <p:cNvPr id="87" name="Group 86"/>
          <p:cNvGrpSpPr/>
          <p:nvPr/>
        </p:nvGrpSpPr>
        <p:grpSpPr>
          <a:xfrm>
            <a:off x="10679287" y="4786117"/>
            <a:ext cx="1278040" cy="1252760"/>
            <a:chOff x="9110667" y="943182"/>
            <a:chExt cx="1278040" cy="1252760"/>
          </a:xfrm>
        </p:grpSpPr>
        <p:pic>
          <p:nvPicPr>
            <p:cNvPr id="88" name="Picture 87"/>
            <p:cNvPicPr>
              <a:picLocks noChangeAspect="1"/>
            </p:cNvPicPr>
            <p:nvPr/>
          </p:nvPicPr>
          <p:blipFill>
            <a:blip r:embed="rId5"/>
            <a:stretch>
              <a:fillRect/>
            </a:stretch>
          </p:blipFill>
          <p:spPr>
            <a:xfrm>
              <a:off x="9110667" y="943182"/>
              <a:ext cx="1278040" cy="1252760"/>
            </a:xfrm>
            <a:prstGeom prst="rect">
              <a:avLst/>
            </a:prstGeom>
          </p:spPr>
        </p:pic>
        <p:sp>
          <p:nvSpPr>
            <p:cNvPr id="89" name="TextBox 88"/>
            <p:cNvSpPr txBox="1"/>
            <p:nvPr/>
          </p:nvSpPr>
          <p:spPr>
            <a:xfrm>
              <a:off x="9211234" y="1345175"/>
              <a:ext cx="1076905" cy="338554"/>
            </a:xfrm>
            <a:prstGeom prst="rect">
              <a:avLst/>
            </a:prstGeom>
            <a:noFill/>
          </p:spPr>
          <p:txBody>
            <a:bodyPr wrap="square" rtlCol="0">
              <a:spAutoFit/>
            </a:bodyPr>
            <a:lstStyle/>
            <a:p>
              <a:pPr algn="ctr"/>
              <a:r>
                <a:rPr lang="en-GB" sz="1600" dirty="0" err="1" smtClean="0">
                  <a:solidFill>
                    <a:schemeClr val="bg1"/>
                  </a:solidFill>
                </a:rPr>
                <a:t>Musik</a:t>
              </a:r>
              <a:endParaRPr lang="en-GB" sz="1600" dirty="0">
                <a:solidFill>
                  <a:schemeClr val="bg1"/>
                </a:solidFill>
              </a:endParaRPr>
            </a:p>
          </p:txBody>
        </p:sp>
      </p:grpSp>
    </p:spTree>
    <p:extLst>
      <p:ext uri="{BB962C8B-B14F-4D97-AF65-F5344CB8AC3E}">
        <p14:creationId xmlns:p14="http://schemas.microsoft.com/office/powerpoint/2010/main" val="321146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 y="294041"/>
            <a:ext cx="5957047" cy="707849"/>
          </a:xfrm>
        </p:spPr>
        <p:txBody>
          <a:bodyPr>
            <a:normAutofit fontScale="90000"/>
          </a:bodyPr>
          <a:lstStyle/>
          <a:p>
            <a:r>
              <a:rPr lang="en-GB" sz="3600" b="1" dirty="0" smtClean="0">
                <a:solidFill>
                  <a:schemeClr val="bg1"/>
                </a:solidFill>
              </a:rPr>
              <a:t>Order of words in a question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54235" y="247046"/>
            <a:ext cx="1603093" cy="38650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smtClean="0">
                <a:solidFill>
                  <a:prstClr val="white"/>
                </a:solidFill>
                <a:latin typeface="Century Gothic" panose="020B0502020202020204" pitchFamily="34" charset="0"/>
              </a:rPr>
              <a:t>Grammatik</a:t>
            </a:r>
            <a:endParaRPr lang="en-GB" b="1" dirty="0">
              <a:solidFill>
                <a:prstClr val="white"/>
              </a:solidFill>
              <a:latin typeface="Century Gothic" panose="020B0502020202020204" pitchFamily="34" charset="0"/>
            </a:endParaRPr>
          </a:p>
        </p:txBody>
      </p:sp>
      <p:sp>
        <p:nvSpPr>
          <p:cNvPr id="2" name="TextBox 1"/>
          <p:cNvSpPr txBox="1"/>
          <p:nvPr/>
        </p:nvSpPr>
        <p:spPr>
          <a:xfrm>
            <a:off x="215153" y="1260298"/>
            <a:ext cx="11742174" cy="400110"/>
          </a:xfrm>
          <a:prstGeom prst="rect">
            <a:avLst/>
          </a:prstGeom>
          <a:noFill/>
        </p:spPr>
        <p:txBody>
          <a:bodyPr wrap="square" rtlCol="0">
            <a:spAutoFit/>
          </a:bodyPr>
          <a:lstStyle/>
          <a:p>
            <a:r>
              <a:rPr lang="en-GB" sz="2000" dirty="0" smtClean="0">
                <a:solidFill>
                  <a:schemeClr val="accent1">
                    <a:lumMod val="50000"/>
                  </a:schemeClr>
                </a:solidFill>
              </a:rPr>
              <a:t>Sentences are turned into questions by </a:t>
            </a:r>
            <a:r>
              <a:rPr lang="en-GB" sz="2000" b="1" dirty="0" smtClean="0">
                <a:solidFill>
                  <a:schemeClr val="accent1">
                    <a:lumMod val="50000"/>
                  </a:schemeClr>
                </a:solidFill>
              </a:rPr>
              <a:t>swapping</a:t>
            </a:r>
            <a:r>
              <a:rPr lang="en-GB" sz="2000" dirty="0" smtClean="0">
                <a:solidFill>
                  <a:schemeClr val="accent1">
                    <a:lumMod val="50000"/>
                  </a:schemeClr>
                </a:solidFill>
              </a:rPr>
              <a:t> the </a:t>
            </a:r>
            <a:r>
              <a:rPr lang="en-GB" sz="2000" b="1" dirty="0" smtClean="0">
                <a:solidFill>
                  <a:schemeClr val="accent1">
                    <a:lumMod val="50000"/>
                  </a:schemeClr>
                </a:solidFill>
              </a:rPr>
              <a:t>verb</a:t>
            </a:r>
            <a:r>
              <a:rPr lang="en-GB" sz="2000" dirty="0" smtClean="0">
                <a:solidFill>
                  <a:schemeClr val="accent1">
                    <a:lumMod val="50000"/>
                  </a:schemeClr>
                </a:solidFill>
              </a:rPr>
              <a:t> and </a:t>
            </a:r>
            <a:r>
              <a:rPr lang="en-GB" sz="2000" b="1" dirty="0" smtClean="0">
                <a:solidFill>
                  <a:schemeClr val="accent1">
                    <a:lumMod val="50000"/>
                  </a:schemeClr>
                </a:solidFill>
              </a:rPr>
              <a:t>subject</a:t>
            </a:r>
            <a:r>
              <a:rPr lang="en-GB" sz="2000" dirty="0" smtClean="0">
                <a:solidFill>
                  <a:schemeClr val="accent1">
                    <a:lumMod val="50000"/>
                  </a:schemeClr>
                </a:solidFill>
              </a:rPr>
              <a:t>.</a:t>
            </a:r>
            <a:endParaRPr lang="en-GB" sz="2000" dirty="0">
              <a:solidFill>
                <a:schemeClr val="accent1">
                  <a:lumMod val="50000"/>
                </a:schemeClr>
              </a:solidFill>
            </a:endParaRPr>
          </a:p>
        </p:txBody>
      </p:sp>
      <p:sp>
        <p:nvSpPr>
          <p:cNvPr id="6" name="TextBox 5"/>
          <p:cNvSpPr txBox="1"/>
          <p:nvPr/>
        </p:nvSpPr>
        <p:spPr>
          <a:xfrm>
            <a:off x="226859" y="1906900"/>
            <a:ext cx="3913093" cy="400110"/>
          </a:xfrm>
          <a:prstGeom prst="rect">
            <a:avLst/>
          </a:prstGeom>
          <a:noFill/>
        </p:spPr>
        <p:txBody>
          <a:bodyPr wrap="square" rtlCol="0">
            <a:spAutoFit/>
          </a:bodyPr>
          <a:lstStyle/>
          <a:p>
            <a:r>
              <a:rPr lang="en-GB" sz="2000" dirty="0" smtClean="0">
                <a:solidFill>
                  <a:schemeClr val="accent1">
                    <a:lumMod val="50000"/>
                  </a:schemeClr>
                </a:solidFill>
              </a:rPr>
              <a:t>Du </a:t>
            </a:r>
            <a:r>
              <a:rPr lang="en-GB" sz="2000" dirty="0" err="1" smtClean="0">
                <a:solidFill>
                  <a:schemeClr val="accent1">
                    <a:lumMod val="50000"/>
                  </a:schemeClr>
                </a:solidFill>
              </a:rPr>
              <a:t>spielst</a:t>
            </a:r>
            <a:r>
              <a:rPr lang="en-GB" sz="2000" dirty="0" smtClean="0">
                <a:solidFill>
                  <a:schemeClr val="accent1">
                    <a:lumMod val="50000"/>
                  </a:schemeClr>
                </a:solidFill>
              </a:rPr>
              <a:t> </a:t>
            </a:r>
            <a:r>
              <a:rPr lang="en-GB" sz="2000" dirty="0" err="1" smtClean="0">
                <a:solidFill>
                  <a:schemeClr val="accent1">
                    <a:lumMod val="50000"/>
                  </a:schemeClr>
                </a:solidFill>
              </a:rPr>
              <a:t>zu</a:t>
            </a:r>
            <a:r>
              <a:rPr lang="en-GB" sz="2000" dirty="0" smtClean="0">
                <a:solidFill>
                  <a:schemeClr val="accent1">
                    <a:lumMod val="50000"/>
                  </a:schemeClr>
                </a:solidFill>
              </a:rPr>
              <a:t> </a:t>
            </a:r>
            <a:r>
              <a:rPr lang="en-GB" sz="2000" dirty="0" err="1" smtClean="0">
                <a:solidFill>
                  <a:schemeClr val="accent1">
                    <a:lumMod val="50000"/>
                  </a:schemeClr>
                </a:solidFill>
              </a:rPr>
              <a:t>Hause</a:t>
            </a:r>
            <a:r>
              <a:rPr lang="en-GB" sz="2000" dirty="0" smtClean="0">
                <a:solidFill>
                  <a:schemeClr val="accent1">
                    <a:lumMod val="50000"/>
                  </a:schemeClr>
                </a:solidFill>
              </a:rPr>
              <a:t> </a:t>
            </a:r>
            <a:r>
              <a:rPr lang="en-GB" sz="2000" dirty="0" err="1" smtClean="0">
                <a:solidFill>
                  <a:schemeClr val="accent1">
                    <a:lumMod val="50000"/>
                  </a:schemeClr>
                </a:solidFill>
              </a:rPr>
              <a:t>Gitarre</a:t>
            </a:r>
            <a:r>
              <a:rPr lang="en-GB" sz="2000" dirty="0" smtClean="0">
                <a:solidFill>
                  <a:schemeClr val="accent1">
                    <a:lumMod val="50000"/>
                  </a:schemeClr>
                </a:solidFill>
              </a:rPr>
              <a:t>.</a:t>
            </a:r>
            <a:endParaRPr lang="en-GB" sz="2000" dirty="0">
              <a:solidFill>
                <a:schemeClr val="accent1">
                  <a:lumMod val="50000"/>
                </a:schemeClr>
              </a:solidFill>
            </a:endParaRPr>
          </a:p>
        </p:txBody>
      </p:sp>
      <p:sp>
        <p:nvSpPr>
          <p:cNvPr id="67" name="TextBox 66"/>
          <p:cNvSpPr txBox="1"/>
          <p:nvPr/>
        </p:nvSpPr>
        <p:spPr>
          <a:xfrm>
            <a:off x="5145026" y="1906900"/>
            <a:ext cx="3913093" cy="400110"/>
          </a:xfrm>
          <a:prstGeom prst="rect">
            <a:avLst/>
          </a:prstGeom>
          <a:noFill/>
        </p:spPr>
        <p:txBody>
          <a:bodyPr wrap="square" rtlCol="0">
            <a:spAutoFit/>
          </a:bodyPr>
          <a:lstStyle/>
          <a:p>
            <a:r>
              <a:rPr lang="en-GB" sz="2000" b="1" dirty="0" err="1" smtClean="0">
                <a:solidFill>
                  <a:schemeClr val="accent2"/>
                </a:solidFill>
              </a:rPr>
              <a:t>Spielst</a:t>
            </a:r>
            <a:r>
              <a:rPr lang="en-GB" sz="2000" b="1" dirty="0" smtClean="0">
                <a:solidFill>
                  <a:schemeClr val="accent2"/>
                </a:solidFill>
              </a:rPr>
              <a:t> du </a:t>
            </a:r>
            <a:r>
              <a:rPr lang="en-GB" sz="2000" dirty="0" err="1" smtClean="0">
                <a:solidFill>
                  <a:schemeClr val="accent1">
                    <a:lumMod val="50000"/>
                  </a:schemeClr>
                </a:solidFill>
              </a:rPr>
              <a:t>zu</a:t>
            </a:r>
            <a:r>
              <a:rPr lang="en-GB" sz="2000" dirty="0" smtClean="0">
                <a:solidFill>
                  <a:schemeClr val="accent1">
                    <a:lumMod val="50000"/>
                  </a:schemeClr>
                </a:solidFill>
              </a:rPr>
              <a:t> </a:t>
            </a:r>
            <a:r>
              <a:rPr lang="en-GB" sz="2000" dirty="0" err="1" smtClean="0">
                <a:solidFill>
                  <a:schemeClr val="accent1">
                    <a:lumMod val="50000"/>
                  </a:schemeClr>
                </a:solidFill>
              </a:rPr>
              <a:t>Hause</a:t>
            </a:r>
            <a:r>
              <a:rPr lang="en-GB" sz="2000" dirty="0" smtClean="0">
                <a:solidFill>
                  <a:schemeClr val="accent1">
                    <a:lumMod val="50000"/>
                  </a:schemeClr>
                </a:solidFill>
              </a:rPr>
              <a:t> </a:t>
            </a:r>
            <a:r>
              <a:rPr lang="en-GB" sz="2000" dirty="0" err="1" smtClean="0">
                <a:solidFill>
                  <a:schemeClr val="accent1">
                    <a:lumMod val="50000"/>
                  </a:schemeClr>
                </a:solidFill>
              </a:rPr>
              <a:t>Gitarre</a:t>
            </a:r>
            <a:r>
              <a:rPr lang="en-GB" sz="2000" dirty="0">
                <a:solidFill>
                  <a:schemeClr val="accent1">
                    <a:lumMod val="50000"/>
                  </a:schemeClr>
                </a:solidFill>
              </a:rPr>
              <a:t>?</a:t>
            </a:r>
          </a:p>
        </p:txBody>
      </p:sp>
      <p:sp>
        <p:nvSpPr>
          <p:cNvPr id="81" name="TextBox 80"/>
          <p:cNvSpPr txBox="1"/>
          <p:nvPr/>
        </p:nvSpPr>
        <p:spPr>
          <a:xfrm>
            <a:off x="226859" y="2514590"/>
            <a:ext cx="4827110" cy="400110"/>
          </a:xfrm>
          <a:prstGeom prst="rect">
            <a:avLst/>
          </a:prstGeom>
          <a:noFill/>
        </p:spPr>
        <p:txBody>
          <a:bodyPr wrap="square" rtlCol="0">
            <a:spAutoFit/>
          </a:bodyPr>
          <a:lstStyle/>
          <a:p>
            <a:r>
              <a:rPr lang="en-GB" sz="2000" dirty="0" smtClean="0">
                <a:solidFill>
                  <a:schemeClr val="accent1">
                    <a:lumMod val="50000"/>
                  </a:schemeClr>
                </a:solidFill>
              </a:rPr>
              <a:t>You play/are playing guitar at home.</a:t>
            </a:r>
            <a:endParaRPr lang="en-GB" sz="2000" dirty="0">
              <a:solidFill>
                <a:schemeClr val="accent1">
                  <a:lumMod val="50000"/>
                </a:schemeClr>
              </a:solidFill>
            </a:endParaRPr>
          </a:p>
        </p:txBody>
      </p:sp>
      <p:sp>
        <p:nvSpPr>
          <p:cNvPr id="83" name="TextBox 82"/>
          <p:cNvSpPr txBox="1"/>
          <p:nvPr/>
        </p:nvSpPr>
        <p:spPr>
          <a:xfrm>
            <a:off x="5145026" y="2509364"/>
            <a:ext cx="6812299" cy="400110"/>
          </a:xfrm>
          <a:prstGeom prst="rect">
            <a:avLst/>
          </a:prstGeom>
          <a:noFill/>
        </p:spPr>
        <p:txBody>
          <a:bodyPr wrap="square" rtlCol="0">
            <a:spAutoFit/>
          </a:bodyPr>
          <a:lstStyle/>
          <a:p>
            <a:r>
              <a:rPr lang="en-GB" sz="2000" b="1" dirty="0" smtClean="0">
                <a:solidFill>
                  <a:schemeClr val="accent2"/>
                </a:solidFill>
              </a:rPr>
              <a:t>Do you play </a:t>
            </a:r>
            <a:r>
              <a:rPr lang="en-GB" sz="2000" dirty="0" smtClean="0">
                <a:solidFill>
                  <a:schemeClr val="accent1">
                    <a:lumMod val="50000"/>
                  </a:schemeClr>
                </a:solidFill>
              </a:rPr>
              <a:t>/ </a:t>
            </a:r>
            <a:r>
              <a:rPr lang="en-GB" sz="2000" b="1" dirty="0" smtClean="0">
                <a:solidFill>
                  <a:schemeClr val="accent2"/>
                </a:solidFill>
              </a:rPr>
              <a:t>Are you playing </a:t>
            </a:r>
            <a:r>
              <a:rPr lang="en-GB" sz="2000" dirty="0" smtClean="0">
                <a:solidFill>
                  <a:schemeClr val="accent1">
                    <a:lumMod val="50000"/>
                  </a:schemeClr>
                </a:solidFill>
              </a:rPr>
              <a:t>guitar at home?</a:t>
            </a:r>
            <a:endParaRPr lang="en-GB" sz="2000" dirty="0">
              <a:solidFill>
                <a:schemeClr val="accent1">
                  <a:lumMod val="50000"/>
                </a:schemeClr>
              </a:solidFill>
            </a:endParaRPr>
          </a:p>
        </p:txBody>
      </p:sp>
      <p:sp>
        <p:nvSpPr>
          <p:cNvPr id="28" name="TextBox 27"/>
          <p:cNvSpPr txBox="1"/>
          <p:nvPr/>
        </p:nvSpPr>
        <p:spPr>
          <a:xfrm>
            <a:off x="215152" y="3164418"/>
            <a:ext cx="11742174" cy="400110"/>
          </a:xfrm>
          <a:prstGeom prst="rect">
            <a:avLst/>
          </a:prstGeom>
          <a:noFill/>
        </p:spPr>
        <p:txBody>
          <a:bodyPr wrap="square" rtlCol="0">
            <a:spAutoFit/>
          </a:bodyPr>
          <a:lstStyle/>
          <a:p>
            <a:r>
              <a:rPr lang="en-GB" sz="2000" dirty="0" smtClean="0">
                <a:solidFill>
                  <a:schemeClr val="accent1">
                    <a:lumMod val="50000"/>
                  </a:schemeClr>
                </a:solidFill>
              </a:rPr>
              <a:t>To ask an open question, place a </a:t>
            </a:r>
            <a:r>
              <a:rPr lang="en-GB" sz="2000" b="1" dirty="0" smtClean="0">
                <a:solidFill>
                  <a:schemeClr val="accent1">
                    <a:lumMod val="50000"/>
                  </a:schemeClr>
                </a:solidFill>
              </a:rPr>
              <a:t>question word in front of the verb.</a:t>
            </a:r>
            <a:endParaRPr lang="en-GB" sz="2000" dirty="0">
              <a:solidFill>
                <a:schemeClr val="accent1">
                  <a:lumMod val="50000"/>
                </a:schemeClr>
              </a:solidFill>
            </a:endParaRPr>
          </a:p>
        </p:txBody>
      </p:sp>
      <p:sp>
        <p:nvSpPr>
          <p:cNvPr id="30" name="TextBox 29"/>
          <p:cNvSpPr txBox="1"/>
          <p:nvPr/>
        </p:nvSpPr>
        <p:spPr>
          <a:xfrm>
            <a:off x="5145027" y="3809384"/>
            <a:ext cx="5209207" cy="400110"/>
          </a:xfrm>
          <a:prstGeom prst="rect">
            <a:avLst/>
          </a:prstGeom>
          <a:noFill/>
        </p:spPr>
        <p:txBody>
          <a:bodyPr wrap="square" rtlCol="0">
            <a:spAutoFit/>
          </a:bodyPr>
          <a:lstStyle/>
          <a:p>
            <a:r>
              <a:rPr lang="en-GB" sz="2000" b="1" dirty="0" err="1" smtClean="0">
                <a:solidFill>
                  <a:schemeClr val="accent2"/>
                </a:solidFill>
              </a:rPr>
              <a:t>Wann</a:t>
            </a:r>
            <a:r>
              <a:rPr lang="en-GB" sz="2000" b="1" dirty="0" smtClean="0">
                <a:solidFill>
                  <a:schemeClr val="accent2"/>
                </a:solidFill>
              </a:rPr>
              <a:t> </a:t>
            </a:r>
            <a:r>
              <a:rPr lang="en-GB" sz="2000" dirty="0" err="1">
                <a:solidFill>
                  <a:schemeClr val="accent1">
                    <a:lumMod val="50000"/>
                  </a:schemeClr>
                </a:solidFill>
              </a:rPr>
              <a:t>s</a:t>
            </a:r>
            <a:r>
              <a:rPr lang="en-GB" sz="2000" dirty="0" err="1" smtClean="0">
                <a:solidFill>
                  <a:schemeClr val="accent1">
                    <a:lumMod val="50000"/>
                  </a:schemeClr>
                </a:solidFill>
              </a:rPr>
              <a:t>pielst</a:t>
            </a:r>
            <a:r>
              <a:rPr lang="en-GB" sz="2000" dirty="0" smtClean="0">
                <a:solidFill>
                  <a:schemeClr val="accent1">
                    <a:lumMod val="50000"/>
                  </a:schemeClr>
                </a:solidFill>
              </a:rPr>
              <a:t> du </a:t>
            </a:r>
            <a:r>
              <a:rPr lang="en-GB" sz="2000" dirty="0" err="1" smtClean="0">
                <a:solidFill>
                  <a:schemeClr val="accent1">
                    <a:lumMod val="50000"/>
                  </a:schemeClr>
                </a:solidFill>
              </a:rPr>
              <a:t>zu</a:t>
            </a:r>
            <a:r>
              <a:rPr lang="en-GB" sz="2000" dirty="0" smtClean="0">
                <a:solidFill>
                  <a:schemeClr val="accent1">
                    <a:lumMod val="50000"/>
                  </a:schemeClr>
                </a:solidFill>
              </a:rPr>
              <a:t> </a:t>
            </a:r>
            <a:r>
              <a:rPr lang="en-GB" sz="2000" dirty="0" err="1" smtClean="0">
                <a:solidFill>
                  <a:schemeClr val="accent1">
                    <a:lumMod val="50000"/>
                  </a:schemeClr>
                </a:solidFill>
              </a:rPr>
              <a:t>Hause</a:t>
            </a:r>
            <a:r>
              <a:rPr lang="en-GB" sz="2000" dirty="0" smtClean="0">
                <a:solidFill>
                  <a:schemeClr val="accent1">
                    <a:lumMod val="50000"/>
                  </a:schemeClr>
                </a:solidFill>
              </a:rPr>
              <a:t> </a:t>
            </a:r>
            <a:r>
              <a:rPr lang="en-GB" sz="2000" dirty="0" err="1" smtClean="0">
                <a:solidFill>
                  <a:schemeClr val="accent1">
                    <a:lumMod val="50000"/>
                  </a:schemeClr>
                </a:solidFill>
              </a:rPr>
              <a:t>Gitarre</a:t>
            </a:r>
            <a:r>
              <a:rPr lang="en-GB" sz="2000" dirty="0">
                <a:solidFill>
                  <a:schemeClr val="accent1">
                    <a:lumMod val="50000"/>
                  </a:schemeClr>
                </a:solidFill>
              </a:rPr>
              <a:t>?</a:t>
            </a:r>
          </a:p>
        </p:txBody>
      </p:sp>
      <p:sp>
        <p:nvSpPr>
          <p:cNvPr id="32" name="TextBox 31"/>
          <p:cNvSpPr txBox="1"/>
          <p:nvPr/>
        </p:nvSpPr>
        <p:spPr>
          <a:xfrm>
            <a:off x="5145027" y="4493539"/>
            <a:ext cx="6812300" cy="400110"/>
          </a:xfrm>
          <a:prstGeom prst="rect">
            <a:avLst/>
          </a:prstGeom>
          <a:noFill/>
        </p:spPr>
        <p:txBody>
          <a:bodyPr wrap="square" rtlCol="0">
            <a:spAutoFit/>
          </a:bodyPr>
          <a:lstStyle/>
          <a:p>
            <a:r>
              <a:rPr lang="en-GB" sz="2000" b="1" dirty="0" smtClean="0">
                <a:solidFill>
                  <a:schemeClr val="accent2"/>
                </a:solidFill>
              </a:rPr>
              <a:t>When </a:t>
            </a:r>
            <a:r>
              <a:rPr lang="en-GB" sz="2000" dirty="0" smtClean="0">
                <a:solidFill>
                  <a:schemeClr val="accent1">
                    <a:lumMod val="50000"/>
                  </a:schemeClr>
                </a:solidFill>
              </a:rPr>
              <a:t>do you play / are you playing guitar at home?</a:t>
            </a:r>
            <a:endParaRPr lang="en-GB" sz="2000" dirty="0">
              <a:solidFill>
                <a:schemeClr val="accent1">
                  <a:lumMod val="50000"/>
                </a:schemeClr>
              </a:solidFill>
            </a:endParaRPr>
          </a:p>
        </p:txBody>
      </p:sp>
      <p:sp>
        <p:nvSpPr>
          <p:cNvPr id="35" name="Rounded Rectangular Callout 34"/>
          <p:cNvSpPr/>
          <p:nvPr/>
        </p:nvSpPr>
        <p:spPr>
          <a:xfrm>
            <a:off x="470645" y="3819472"/>
            <a:ext cx="3402106" cy="1922457"/>
          </a:xfrm>
          <a:prstGeom prst="wedgeRoundRectCallout">
            <a:avLst>
              <a:gd name="adj1" fmla="val 64687"/>
              <a:gd name="adj2" fmla="val 479"/>
              <a:gd name="adj3" fmla="val 16667"/>
            </a:avLst>
          </a:prstGeom>
          <a:solidFill>
            <a:schemeClr val="accent1">
              <a:lumMod val="50000"/>
            </a:schemeClr>
          </a:solidFill>
          <a:ln>
            <a:solidFill>
              <a:srgbClr val="DAA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t>Only the </a:t>
            </a:r>
            <a:r>
              <a:rPr lang="en-GB" sz="2000" b="1" dirty="0" smtClean="0"/>
              <a:t>verb </a:t>
            </a:r>
            <a:r>
              <a:rPr lang="en-GB" sz="2000" dirty="0" smtClean="0"/>
              <a:t>and </a:t>
            </a:r>
            <a:r>
              <a:rPr lang="en-GB" sz="2000" b="1" dirty="0" smtClean="0"/>
              <a:t>subject</a:t>
            </a:r>
            <a:r>
              <a:rPr lang="en-GB" sz="2000" dirty="0" smtClean="0"/>
              <a:t> swap places. The </a:t>
            </a:r>
            <a:r>
              <a:rPr lang="en-GB" sz="2000" b="1" dirty="0" smtClean="0"/>
              <a:t>adverb</a:t>
            </a:r>
            <a:r>
              <a:rPr lang="en-GB" sz="2000" dirty="0" smtClean="0"/>
              <a:t> and </a:t>
            </a:r>
            <a:r>
              <a:rPr lang="en-GB" sz="2000" b="1" dirty="0" smtClean="0"/>
              <a:t>noun </a:t>
            </a:r>
            <a:r>
              <a:rPr lang="en-GB" sz="2000" dirty="0" smtClean="0"/>
              <a:t>stay in the same position.</a:t>
            </a:r>
            <a:endParaRPr lang="en-GB" sz="2000" dirty="0"/>
          </a:p>
        </p:txBody>
      </p:sp>
      <p:sp>
        <p:nvSpPr>
          <p:cNvPr id="36" name="TextBox 35"/>
          <p:cNvSpPr txBox="1"/>
          <p:nvPr/>
        </p:nvSpPr>
        <p:spPr>
          <a:xfrm>
            <a:off x="5145027" y="5099316"/>
            <a:ext cx="5209207" cy="400110"/>
          </a:xfrm>
          <a:prstGeom prst="rect">
            <a:avLst/>
          </a:prstGeom>
          <a:noFill/>
        </p:spPr>
        <p:txBody>
          <a:bodyPr wrap="square" rtlCol="0">
            <a:spAutoFit/>
          </a:bodyPr>
          <a:lstStyle/>
          <a:p>
            <a:r>
              <a:rPr lang="en-GB" sz="2000" b="1" dirty="0" err="1" smtClean="0">
                <a:solidFill>
                  <a:schemeClr val="accent2"/>
                </a:solidFill>
              </a:rPr>
              <a:t>Wer</a:t>
            </a:r>
            <a:r>
              <a:rPr lang="en-GB" sz="2000" b="1" dirty="0" smtClean="0">
                <a:solidFill>
                  <a:schemeClr val="accent2"/>
                </a:solidFill>
              </a:rPr>
              <a:t> </a:t>
            </a:r>
            <a:r>
              <a:rPr lang="en-GB" sz="2000" dirty="0" err="1" smtClean="0">
                <a:solidFill>
                  <a:schemeClr val="accent1">
                    <a:lumMod val="50000"/>
                  </a:schemeClr>
                </a:solidFill>
              </a:rPr>
              <a:t>spielt</a:t>
            </a:r>
            <a:r>
              <a:rPr lang="en-GB" sz="2000" dirty="0" smtClean="0">
                <a:solidFill>
                  <a:schemeClr val="accent1">
                    <a:lumMod val="50000"/>
                  </a:schemeClr>
                </a:solidFill>
              </a:rPr>
              <a:t> </a:t>
            </a:r>
            <a:r>
              <a:rPr lang="en-GB" sz="2000" dirty="0" err="1" smtClean="0">
                <a:solidFill>
                  <a:schemeClr val="accent1">
                    <a:lumMod val="50000"/>
                  </a:schemeClr>
                </a:solidFill>
              </a:rPr>
              <a:t>zu</a:t>
            </a:r>
            <a:r>
              <a:rPr lang="en-GB" sz="2000" dirty="0" smtClean="0">
                <a:solidFill>
                  <a:schemeClr val="accent1">
                    <a:lumMod val="50000"/>
                  </a:schemeClr>
                </a:solidFill>
              </a:rPr>
              <a:t> </a:t>
            </a:r>
            <a:r>
              <a:rPr lang="en-GB" sz="2000" dirty="0" err="1" smtClean="0">
                <a:solidFill>
                  <a:schemeClr val="accent1">
                    <a:lumMod val="50000"/>
                  </a:schemeClr>
                </a:solidFill>
              </a:rPr>
              <a:t>Hause</a:t>
            </a:r>
            <a:r>
              <a:rPr lang="en-GB" sz="2000" dirty="0" smtClean="0">
                <a:solidFill>
                  <a:schemeClr val="accent1">
                    <a:lumMod val="50000"/>
                  </a:schemeClr>
                </a:solidFill>
              </a:rPr>
              <a:t> </a:t>
            </a:r>
            <a:r>
              <a:rPr lang="en-GB" sz="2000" dirty="0" err="1" smtClean="0">
                <a:solidFill>
                  <a:schemeClr val="accent1">
                    <a:lumMod val="50000"/>
                  </a:schemeClr>
                </a:solidFill>
              </a:rPr>
              <a:t>Gitarre</a:t>
            </a:r>
            <a:r>
              <a:rPr lang="en-GB" sz="2000" dirty="0">
                <a:solidFill>
                  <a:schemeClr val="accent1">
                    <a:lumMod val="50000"/>
                  </a:schemeClr>
                </a:solidFill>
              </a:rPr>
              <a:t>?</a:t>
            </a:r>
          </a:p>
        </p:txBody>
      </p:sp>
      <p:sp>
        <p:nvSpPr>
          <p:cNvPr id="37" name="TextBox 36"/>
          <p:cNvSpPr txBox="1"/>
          <p:nvPr/>
        </p:nvSpPr>
        <p:spPr>
          <a:xfrm>
            <a:off x="5145026" y="5744279"/>
            <a:ext cx="6279875" cy="400110"/>
          </a:xfrm>
          <a:prstGeom prst="rect">
            <a:avLst/>
          </a:prstGeom>
          <a:noFill/>
        </p:spPr>
        <p:txBody>
          <a:bodyPr wrap="square" rtlCol="0">
            <a:spAutoFit/>
          </a:bodyPr>
          <a:lstStyle/>
          <a:p>
            <a:r>
              <a:rPr lang="en-GB" sz="2000" b="1" dirty="0" smtClean="0">
                <a:solidFill>
                  <a:schemeClr val="accent2"/>
                </a:solidFill>
              </a:rPr>
              <a:t>Who </a:t>
            </a:r>
            <a:r>
              <a:rPr lang="en-GB" sz="2000" dirty="0" smtClean="0">
                <a:solidFill>
                  <a:schemeClr val="accent1">
                    <a:lumMod val="50000"/>
                  </a:schemeClr>
                </a:solidFill>
              </a:rPr>
              <a:t>plays / is playing guitar at home?</a:t>
            </a:r>
            <a:endParaRPr lang="en-GB" sz="2000" dirty="0">
              <a:solidFill>
                <a:schemeClr val="accent1">
                  <a:lumMod val="50000"/>
                </a:schemeClr>
              </a:solidFill>
            </a:endParaRPr>
          </a:p>
        </p:txBody>
      </p:sp>
    </p:spTree>
    <p:extLst>
      <p:ext uri="{BB962C8B-B14F-4D97-AF65-F5344CB8AC3E}">
        <p14:creationId xmlns:p14="http://schemas.microsoft.com/office/powerpoint/2010/main" val="99869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7" grpId="0"/>
      <p:bldP spid="81" grpId="0"/>
      <p:bldP spid="83" grpId="0"/>
      <p:bldP spid="28" grpId="0"/>
      <p:bldP spid="30" grpId="0"/>
      <p:bldP spid="32" grpId="0"/>
      <p:bldP spid="35" grpId="0" animBg="1"/>
      <p:bldP spid="36"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 y="294041"/>
            <a:ext cx="5957047" cy="707849"/>
          </a:xfrm>
        </p:spPr>
        <p:txBody>
          <a:bodyPr>
            <a:normAutofit fontScale="90000"/>
          </a:bodyPr>
          <a:lstStyle/>
          <a:p>
            <a:r>
              <a:rPr lang="en-GB" sz="3600" b="1" dirty="0" err="1" smtClean="0">
                <a:solidFill>
                  <a:schemeClr val="bg1"/>
                </a:solidFill>
              </a:rPr>
              <a:t>Bausteine</a:t>
            </a:r>
            <a:r>
              <a:rPr lang="en-GB" sz="3600" b="1" dirty="0" smtClean="0">
                <a:solidFill>
                  <a:schemeClr val="bg1"/>
                </a:solidFill>
              </a:rPr>
              <a:t> (building blocks)</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211235" y="247046"/>
            <a:ext cx="2746093" cy="38650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smtClean="0">
                <a:solidFill>
                  <a:prstClr val="white"/>
                </a:solidFill>
                <a:latin typeface="Century Gothic" panose="020B0502020202020204" pitchFamily="34" charset="0"/>
              </a:rPr>
              <a:t>lesen</a:t>
            </a:r>
            <a:r>
              <a:rPr lang="en-GB" b="1" dirty="0" smtClean="0">
                <a:solidFill>
                  <a:prstClr val="white"/>
                </a:solidFill>
                <a:latin typeface="Century Gothic" panose="020B0502020202020204" pitchFamily="34" charset="0"/>
              </a:rPr>
              <a:t> / </a:t>
            </a:r>
            <a:r>
              <a:rPr lang="en-GB" b="1" dirty="0" err="1" smtClean="0">
                <a:solidFill>
                  <a:prstClr val="white"/>
                </a:solidFill>
                <a:latin typeface="Century Gothic" panose="020B0502020202020204" pitchFamily="34" charset="0"/>
              </a:rPr>
              <a:t>schreiben</a:t>
            </a:r>
            <a:r>
              <a:rPr lang="en-GB" b="1" dirty="0" smtClean="0">
                <a:solidFill>
                  <a:prstClr val="white"/>
                </a:solidFill>
                <a:latin typeface="Century Gothic" panose="020B0502020202020204" pitchFamily="34" charset="0"/>
              </a:rPr>
              <a:t> [2/4]</a:t>
            </a:r>
            <a:endParaRPr lang="en-GB" b="1" dirty="0">
              <a:solidFill>
                <a:prstClr val="white"/>
              </a:solidFill>
              <a:latin typeface="Century Gothic" panose="020B0502020202020204" pitchFamily="34" charset="0"/>
            </a:endParaRPr>
          </a:p>
        </p:txBody>
      </p:sp>
      <p:sp>
        <p:nvSpPr>
          <p:cNvPr id="2" name="TextBox 1"/>
          <p:cNvSpPr txBox="1"/>
          <p:nvPr/>
        </p:nvSpPr>
        <p:spPr>
          <a:xfrm>
            <a:off x="215153" y="1384509"/>
            <a:ext cx="11742174" cy="461665"/>
          </a:xfrm>
          <a:prstGeom prst="rect">
            <a:avLst/>
          </a:prstGeom>
          <a:noFill/>
        </p:spPr>
        <p:txBody>
          <a:bodyPr wrap="square" rtlCol="0">
            <a:spAutoFit/>
          </a:bodyPr>
          <a:lstStyle/>
          <a:p>
            <a:r>
              <a:rPr lang="en-GB" sz="2400" dirty="0" err="1" smtClean="0">
                <a:solidFill>
                  <a:schemeClr val="accent1">
                    <a:lumMod val="50000"/>
                  </a:schemeClr>
                </a:solidFill>
              </a:rPr>
              <a:t>Schreib</a:t>
            </a:r>
            <a:r>
              <a:rPr lang="en-GB" sz="2400" b="1" dirty="0" smtClean="0">
                <a:solidFill>
                  <a:schemeClr val="accent1">
                    <a:lumMod val="50000"/>
                  </a:schemeClr>
                </a:solidFill>
              </a:rPr>
              <a:t> </a:t>
            </a:r>
            <a:r>
              <a:rPr lang="en-GB" sz="2400" b="1" dirty="0" err="1" smtClean="0">
                <a:solidFill>
                  <a:schemeClr val="accent1">
                    <a:lumMod val="50000"/>
                  </a:schemeClr>
                </a:solidFill>
              </a:rPr>
              <a:t>Fragen</a:t>
            </a:r>
            <a:r>
              <a:rPr lang="en-GB" sz="2400" dirty="0" smtClean="0">
                <a:solidFill>
                  <a:schemeClr val="accent1">
                    <a:lumMod val="50000"/>
                  </a:schemeClr>
                </a:solidFill>
              </a:rPr>
              <a:t>.</a:t>
            </a:r>
            <a:endParaRPr lang="en-GB" sz="2400" dirty="0">
              <a:solidFill>
                <a:schemeClr val="accent1">
                  <a:lumMod val="50000"/>
                </a:schemeClr>
              </a:solidFill>
            </a:endParaRPr>
          </a:p>
        </p:txBody>
      </p:sp>
      <p:grpSp>
        <p:nvGrpSpPr>
          <p:cNvPr id="17" name="Group 16"/>
          <p:cNvGrpSpPr/>
          <p:nvPr/>
        </p:nvGrpSpPr>
        <p:grpSpPr>
          <a:xfrm>
            <a:off x="581730" y="2509998"/>
            <a:ext cx="1485900" cy="962025"/>
            <a:chOff x="471768" y="2155637"/>
            <a:chExt cx="1485900" cy="962025"/>
          </a:xfrm>
        </p:grpSpPr>
        <p:pic>
          <p:nvPicPr>
            <p:cNvPr id="16" name="Picture 15"/>
            <p:cNvPicPr>
              <a:picLocks noChangeAspect="1"/>
            </p:cNvPicPr>
            <p:nvPr/>
          </p:nvPicPr>
          <p:blipFill>
            <a:blip r:embed="rId4"/>
            <a:stretch>
              <a:fillRect/>
            </a:stretch>
          </p:blipFill>
          <p:spPr>
            <a:xfrm>
              <a:off x="471768" y="2155637"/>
              <a:ext cx="1485900" cy="962025"/>
            </a:xfrm>
            <a:prstGeom prst="rect">
              <a:avLst/>
            </a:prstGeom>
          </p:spPr>
        </p:pic>
        <p:sp>
          <p:nvSpPr>
            <p:cNvPr id="14" name="TextBox 13"/>
            <p:cNvSpPr txBox="1"/>
            <p:nvPr/>
          </p:nvSpPr>
          <p:spPr>
            <a:xfrm>
              <a:off x="676265" y="2428836"/>
              <a:ext cx="1076905" cy="338554"/>
            </a:xfrm>
            <a:prstGeom prst="rect">
              <a:avLst/>
            </a:prstGeom>
            <a:noFill/>
          </p:spPr>
          <p:txBody>
            <a:bodyPr wrap="square" rtlCol="0">
              <a:spAutoFit/>
            </a:bodyPr>
            <a:lstStyle/>
            <a:p>
              <a:pPr algn="ctr"/>
              <a:r>
                <a:rPr lang="en-GB" sz="1600" dirty="0" err="1" smtClean="0">
                  <a:solidFill>
                    <a:schemeClr val="bg1"/>
                  </a:solidFill>
                </a:rPr>
                <a:t>kochen</a:t>
              </a:r>
              <a:endParaRPr lang="en-GB" sz="1600" dirty="0">
                <a:solidFill>
                  <a:schemeClr val="bg1"/>
                </a:solidFill>
              </a:endParaRPr>
            </a:p>
          </p:txBody>
        </p:sp>
      </p:grpSp>
      <p:grpSp>
        <p:nvGrpSpPr>
          <p:cNvPr id="42" name="Group 41"/>
          <p:cNvGrpSpPr/>
          <p:nvPr/>
        </p:nvGrpSpPr>
        <p:grpSpPr>
          <a:xfrm>
            <a:off x="1860546" y="3237806"/>
            <a:ext cx="1485900" cy="962025"/>
            <a:chOff x="471768" y="2155637"/>
            <a:chExt cx="1485900" cy="962025"/>
          </a:xfrm>
        </p:grpSpPr>
        <p:pic>
          <p:nvPicPr>
            <p:cNvPr id="43" name="Picture 42"/>
            <p:cNvPicPr>
              <a:picLocks noChangeAspect="1"/>
            </p:cNvPicPr>
            <p:nvPr/>
          </p:nvPicPr>
          <p:blipFill>
            <a:blip r:embed="rId4"/>
            <a:stretch>
              <a:fillRect/>
            </a:stretch>
          </p:blipFill>
          <p:spPr>
            <a:xfrm>
              <a:off x="471768" y="2155637"/>
              <a:ext cx="1485900" cy="962025"/>
            </a:xfrm>
            <a:prstGeom prst="rect">
              <a:avLst/>
            </a:prstGeom>
          </p:spPr>
        </p:pic>
        <p:sp>
          <p:nvSpPr>
            <p:cNvPr id="44" name="TextBox 43"/>
            <p:cNvSpPr txBox="1"/>
            <p:nvPr/>
          </p:nvSpPr>
          <p:spPr>
            <a:xfrm>
              <a:off x="676265" y="2428836"/>
              <a:ext cx="1076905" cy="338554"/>
            </a:xfrm>
            <a:prstGeom prst="rect">
              <a:avLst/>
            </a:prstGeom>
            <a:noFill/>
          </p:spPr>
          <p:txBody>
            <a:bodyPr wrap="square" rtlCol="0">
              <a:spAutoFit/>
            </a:bodyPr>
            <a:lstStyle/>
            <a:p>
              <a:pPr algn="ctr"/>
              <a:r>
                <a:rPr lang="en-GB" sz="1600" dirty="0" err="1" smtClean="0">
                  <a:solidFill>
                    <a:schemeClr val="bg1"/>
                  </a:solidFill>
                </a:rPr>
                <a:t>Suppe</a:t>
              </a:r>
              <a:endParaRPr lang="en-GB" sz="1600" dirty="0">
                <a:solidFill>
                  <a:schemeClr val="bg1"/>
                </a:solidFill>
              </a:endParaRPr>
            </a:p>
          </p:txBody>
        </p:sp>
      </p:grpSp>
      <p:grpSp>
        <p:nvGrpSpPr>
          <p:cNvPr id="45" name="Group 44"/>
          <p:cNvGrpSpPr/>
          <p:nvPr/>
        </p:nvGrpSpPr>
        <p:grpSpPr>
          <a:xfrm rot="5400000">
            <a:off x="3095616" y="2429410"/>
            <a:ext cx="1485900" cy="1076905"/>
            <a:chOff x="471768" y="2100783"/>
            <a:chExt cx="1485900" cy="1076905"/>
          </a:xfrm>
        </p:grpSpPr>
        <p:pic>
          <p:nvPicPr>
            <p:cNvPr id="46" name="Picture 45"/>
            <p:cNvPicPr>
              <a:picLocks noChangeAspect="1"/>
            </p:cNvPicPr>
            <p:nvPr/>
          </p:nvPicPr>
          <p:blipFill>
            <a:blip r:embed="rId4"/>
            <a:stretch>
              <a:fillRect/>
            </a:stretch>
          </p:blipFill>
          <p:spPr>
            <a:xfrm>
              <a:off x="471768" y="2155637"/>
              <a:ext cx="1485900" cy="962025"/>
            </a:xfrm>
            <a:prstGeom prst="rect">
              <a:avLst/>
            </a:prstGeom>
          </p:spPr>
        </p:pic>
        <p:sp>
          <p:nvSpPr>
            <p:cNvPr id="47" name="TextBox 46"/>
            <p:cNvSpPr txBox="1"/>
            <p:nvPr/>
          </p:nvSpPr>
          <p:spPr>
            <a:xfrm rot="16200000">
              <a:off x="684024" y="2469959"/>
              <a:ext cx="1076905" cy="338554"/>
            </a:xfrm>
            <a:prstGeom prst="rect">
              <a:avLst/>
            </a:prstGeom>
            <a:noFill/>
          </p:spPr>
          <p:txBody>
            <a:bodyPr wrap="square" rtlCol="0">
              <a:spAutoFit/>
            </a:bodyPr>
            <a:lstStyle/>
            <a:p>
              <a:pPr algn="ctr"/>
              <a:r>
                <a:rPr lang="en-GB" sz="1600" dirty="0" smtClean="0">
                  <a:solidFill>
                    <a:schemeClr val="bg1"/>
                  </a:solidFill>
                </a:rPr>
                <a:t>du</a:t>
              </a:r>
              <a:endParaRPr lang="en-GB" sz="1600" dirty="0">
                <a:solidFill>
                  <a:schemeClr val="bg1"/>
                </a:solidFill>
              </a:endParaRPr>
            </a:p>
          </p:txBody>
        </p:sp>
      </p:grpSp>
      <p:grpSp>
        <p:nvGrpSpPr>
          <p:cNvPr id="48" name="Group 47"/>
          <p:cNvGrpSpPr/>
          <p:nvPr/>
        </p:nvGrpSpPr>
        <p:grpSpPr>
          <a:xfrm rot="5400000">
            <a:off x="4273812" y="3180366"/>
            <a:ext cx="1485900" cy="1076905"/>
            <a:chOff x="471768" y="2075049"/>
            <a:chExt cx="1485900" cy="1076905"/>
          </a:xfrm>
        </p:grpSpPr>
        <p:pic>
          <p:nvPicPr>
            <p:cNvPr id="49" name="Picture 48"/>
            <p:cNvPicPr>
              <a:picLocks noChangeAspect="1"/>
            </p:cNvPicPr>
            <p:nvPr/>
          </p:nvPicPr>
          <p:blipFill>
            <a:blip r:embed="rId4"/>
            <a:stretch>
              <a:fillRect/>
            </a:stretch>
          </p:blipFill>
          <p:spPr>
            <a:xfrm>
              <a:off x="471768" y="2155637"/>
              <a:ext cx="1485900" cy="962025"/>
            </a:xfrm>
            <a:prstGeom prst="rect">
              <a:avLst/>
            </a:prstGeom>
          </p:spPr>
        </p:pic>
        <p:sp>
          <p:nvSpPr>
            <p:cNvPr id="50" name="TextBox 49"/>
            <p:cNvSpPr txBox="1"/>
            <p:nvPr/>
          </p:nvSpPr>
          <p:spPr>
            <a:xfrm rot="16200000">
              <a:off x="660876" y="2444225"/>
              <a:ext cx="1076905" cy="338554"/>
            </a:xfrm>
            <a:prstGeom prst="rect">
              <a:avLst/>
            </a:prstGeom>
            <a:noFill/>
          </p:spPr>
          <p:txBody>
            <a:bodyPr wrap="square" rtlCol="0">
              <a:spAutoFit/>
            </a:bodyPr>
            <a:lstStyle/>
            <a:p>
              <a:pPr algn="ctr"/>
              <a:r>
                <a:rPr lang="en-GB" sz="1600" dirty="0" smtClean="0">
                  <a:solidFill>
                    <a:schemeClr val="bg1"/>
                  </a:solidFill>
                </a:rPr>
                <a:t>oft</a:t>
              </a:r>
              <a:endParaRPr lang="en-GB" sz="1600" dirty="0">
                <a:solidFill>
                  <a:schemeClr val="bg1"/>
                </a:solidFill>
              </a:endParaRPr>
            </a:p>
          </p:txBody>
        </p:sp>
      </p:grpSp>
      <p:grpSp>
        <p:nvGrpSpPr>
          <p:cNvPr id="51" name="Group 50"/>
          <p:cNvGrpSpPr/>
          <p:nvPr/>
        </p:nvGrpSpPr>
        <p:grpSpPr>
          <a:xfrm rot="5400000">
            <a:off x="1689380" y="4931963"/>
            <a:ext cx="1485900" cy="1076905"/>
            <a:chOff x="471768" y="2075049"/>
            <a:chExt cx="1485900" cy="1076905"/>
          </a:xfrm>
        </p:grpSpPr>
        <p:pic>
          <p:nvPicPr>
            <p:cNvPr id="52" name="Picture 51"/>
            <p:cNvPicPr>
              <a:picLocks noChangeAspect="1"/>
            </p:cNvPicPr>
            <p:nvPr/>
          </p:nvPicPr>
          <p:blipFill>
            <a:blip r:embed="rId4"/>
            <a:stretch>
              <a:fillRect/>
            </a:stretch>
          </p:blipFill>
          <p:spPr>
            <a:xfrm>
              <a:off x="471768" y="2155637"/>
              <a:ext cx="1485900" cy="962025"/>
            </a:xfrm>
            <a:prstGeom prst="rect">
              <a:avLst/>
            </a:prstGeom>
          </p:spPr>
        </p:pic>
        <p:sp>
          <p:nvSpPr>
            <p:cNvPr id="53" name="TextBox 52"/>
            <p:cNvSpPr txBox="1"/>
            <p:nvPr/>
          </p:nvSpPr>
          <p:spPr>
            <a:xfrm rot="16200000">
              <a:off x="660876" y="2444225"/>
              <a:ext cx="1076905" cy="338554"/>
            </a:xfrm>
            <a:prstGeom prst="rect">
              <a:avLst/>
            </a:prstGeom>
            <a:noFill/>
          </p:spPr>
          <p:txBody>
            <a:bodyPr wrap="square" rtlCol="0">
              <a:spAutoFit/>
            </a:bodyPr>
            <a:lstStyle/>
            <a:p>
              <a:pPr algn="ctr"/>
              <a:r>
                <a:rPr lang="en-GB" sz="1600" dirty="0">
                  <a:solidFill>
                    <a:schemeClr val="bg1"/>
                  </a:solidFill>
                </a:rPr>
                <a:t>d</a:t>
              </a:r>
              <a:r>
                <a:rPr lang="en-GB" sz="1600" dirty="0" smtClean="0">
                  <a:solidFill>
                    <a:schemeClr val="bg1"/>
                  </a:solidFill>
                </a:rPr>
                <a:t>u</a:t>
              </a:r>
              <a:endParaRPr lang="en-GB" sz="1600" dirty="0">
                <a:solidFill>
                  <a:schemeClr val="bg1"/>
                </a:solidFill>
              </a:endParaRPr>
            </a:p>
          </p:txBody>
        </p:sp>
      </p:grpSp>
      <p:grpSp>
        <p:nvGrpSpPr>
          <p:cNvPr id="54" name="Group 53"/>
          <p:cNvGrpSpPr/>
          <p:nvPr/>
        </p:nvGrpSpPr>
        <p:grpSpPr>
          <a:xfrm>
            <a:off x="407979" y="5012550"/>
            <a:ext cx="1485900" cy="962025"/>
            <a:chOff x="471768" y="2155637"/>
            <a:chExt cx="1485900" cy="962025"/>
          </a:xfrm>
        </p:grpSpPr>
        <p:pic>
          <p:nvPicPr>
            <p:cNvPr id="55" name="Picture 54"/>
            <p:cNvPicPr>
              <a:picLocks noChangeAspect="1"/>
            </p:cNvPicPr>
            <p:nvPr/>
          </p:nvPicPr>
          <p:blipFill>
            <a:blip r:embed="rId4"/>
            <a:stretch>
              <a:fillRect/>
            </a:stretch>
          </p:blipFill>
          <p:spPr>
            <a:xfrm>
              <a:off x="471768" y="2155637"/>
              <a:ext cx="1485900" cy="962025"/>
            </a:xfrm>
            <a:prstGeom prst="rect">
              <a:avLst/>
            </a:prstGeom>
          </p:spPr>
        </p:pic>
        <p:sp>
          <p:nvSpPr>
            <p:cNvPr id="56" name="TextBox 55"/>
            <p:cNvSpPr txBox="1"/>
            <p:nvPr/>
          </p:nvSpPr>
          <p:spPr>
            <a:xfrm>
              <a:off x="676265" y="2428836"/>
              <a:ext cx="1076905" cy="338554"/>
            </a:xfrm>
            <a:prstGeom prst="rect">
              <a:avLst/>
            </a:prstGeom>
            <a:noFill/>
          </p:spPr>
          <p:txBody>
            <a:bodyPr wrap="square" rtlCol="0">
              <a:spAutoFit/>
            </a:bodyPr>
            <a:lstStyle/>
            <a:p>
              <a:pPr algn="ctr"/>
              <a:r>
                <a:rPr lang="en-GB" sz="1600" dirty="0" err="1">
                  <a:solidFill>
                    <a:schemeClr val="bg1"/>
                  </a:solidFill>
                </a:rPr>
                <a:t>K</a:t>
              </a:r>
              <a:r>
                <a:rPr lang="en-GB" sz="1600" dirty="0" err="1" smtClean="0">
                  <a:solidFill>
                    <a:schemeClr val="bg1"/>
                  </a:solidFill>
                </a:rPr>
                <a:t>och</a:t>
              </a:r>
              <a:r>
                <a:rPr lang="en-GB" sz="1600" b="1" dirty="0" err="1" smtClean="0">
                  <a:solidFill>
                    <a:schemeClr val="bg1"/>
                  </a:solidFill>
                </a:rPr>
                <a:t>st</a:t>
              </a:r>
              <a:endParaRPr lang="en-GB" sz="1600" b="1" dirty="0">
                <a:solidFill>
                  <a:schemeClr val="bg1"/>
                </a:solidFill>
              </a:endParaRPr>
            </a:p>
          </p:txBody>
        </p:sp>
      </p:grpSp>
      <p:grpSp>
        <p:nvGrpSpPr>
          <p:cNvPr id="57" name="Group 56"/>
          <p:cNvGrpSpPr/>
          <p:nvPr/>
        </p:nvGrpSpPr>
        <p:grpSpPr>
          <a:xfrm rot="5400000">
            <a:off x="2937450" y="4893783"/>
            <a:ext cx="1485900" cy="1076905"/>
            <a:chOff x="471768" y="2075049"/>
            <a:chExt cx="1485900" cy="1076905"/>
          </a:xfrm>
        </p:grpSpPr>
        <p:pic>
          <p:nvPicPr>
            <p:cNvPr id="58" name="Picture 57"/>
            <p:cNvPicPr>
              <a:picLocks noChangeAspect="1"/>
            </p:cNvPicPr>
            <p:nvPr/>
          </p:nvPicPr>
          <p:blipFill>
            <a:blip r:embed="rId4"/>
            <a:stretch>
              <a:fillRect/>
            </a:stretch>
          </p:blipFill>
          <p:spPr>
            <a:xfrm>
              <a:off x="471768" y="2155637"/>
              <a:ext cx="1485900" cy="962025"/>
            </a:xfrm>
            <a:prstGeom prst="rect">
              <a:avLst/>
            </a:prstGeom>
          </p:spPr>
        </p:pic>
        <p:sp>
          <p:nvSpPr>
            <p:cNvPr id="59" name="TextBox 58"/>
            <p:cNvSpPr txBox="1"/>
            <p:nvPr/>
          </p:nvSpPr>
          <p:spPr>
            <a:xfrm rot="16200000">
              <a:off x="660876" y="2444225"/>
              <a:ext cx="1076905" cy="338554"/>
            </a:xfrm>
            <a:prstGeom prst="rect">
              <a:avLst/>
            </a:prstGeom>
            <a:noFill/>
          </p:spPr>
          <p:txBody>
            <a:bodyPr wrap="square" rtlCol="0">
              <a:spAutoFit/>
            </a:bodyPr>
            <a:lstStyle/>
            <a:p>
              <a:pPr algn="ctr"/>
              <a:r>
                <a:rPr lang="en-GB" sz="1600" dirty="0" smtClean="0">
                  <a:solidFill>
                    <a:schemeClr val="bg1"/>
                  </a:solidFill>
                </a:rPr>
                <a:t>oft</a:t>
              </a:r>
              <a:endParaRPr lang="en-GB" sz="1600" dirty="0">
                <a:solidFill>
                  <a:schemeClr val="bg1"/>
                </a:solidFill>
              </a:endParaRPr>
            </a:p>
          </p:txBody>
        </p:sp>
      </p:grpSp>
      <p:grpSp>
        <p:nvGrpSpPr>
          <p:cNvPr id="60" name="Group 59"/>
          <p:cNvGrpSpPr/>
          <p:nvPr/>
        </p:nvGrpSpPr>
        <p:grpSpPr>
          <a:xfrm>
            <a:off x="4218852" y="4951221"/>
            <a:ext cx="1485900" cy="962025"/>
            <a:chOff x="471768" y="2155637"/>
            <a:chExt cx="1485900" cy="962025"/>
          </a:xfrm>
        </p:grpSpPr>
        <p:pic>
          <p:nvPicPr>
            <p:cNvPr id="61" name="Picture 60"/>
            <p:cNvPicPr>
              <a:picLocks noChangeAspect="1"/>
            </p:cNvPicPr>
            <p:nvPr/>
          </p:nvPicPr>
          <p:blipFill>
            <a:blip r:embed="rId4"/>
            <a:stretch>
              <a:fillRect/>
            </a:stretch>
          </p:blipFill>
          <p:spPr>
            <a:xfrm>
              <a:off x="471768" y="2155637"/>
              <a:ext cx="1485900" cy="962025"/>
            </a:xfrm>
            <a:prstGeom prst="rect">
              <a:avLst/>
            </a:prstGeom>
          </p:spPr>
        </p:pic>
        <p:sp>
          <p:nvSpPr>
            <p:cNvPr id="62" name="TextBox 61"/>
            <p:cNvSpPr txBox="1"/>
            <p:nvPr/>
          </p:nvSpPr>
          <p:spPr>
            <a:xfrm>
              <a:off x="718132" y="2426546"/>
              <a:ext cx="1076905" cy="338554"/>
            </a:xfrm>
            <a:prstGeom prst="rect">
              <a:avLst/>
            </a:prstGeom>
            <a:noFill/>
          </p:spPr>
          <p:txBody>
            <a:bodyPr wrap="square" rtlCol="0">
              <a:spAutoFit/>
            </a:bodyPr>
            <a:lstStyle/>
            <a:p>
              <a:pPr algn="ctr"/>
              <a:r>
                <a:rPr lang="en-GB" sz="1600" dirty="0" err="1" smtClean="0">
                  <a:solidFill>
                    <a:schemeClr val="bg1"/>
                  </a:solidFill>
                </a:rPr>
                <a:t>Suppe</a:t>
              </a:r>
              <a:r>
                <a:rPr lang="en-GB" sz="1600" dirty="0" smtClean="0">
                  <a:solidFill>
                    <a:schemeClr val="bg1"/>
                  </a:solidFill>
                </a:rPr>
                <a:t>?</a:t>
              </a:r>
              <a:endParaRPr lang="en-GB" sz="1600" dirty="0">
                <a:solidFill>
                  <a:schemeClr val="bg1"/>
                </a:solidFill>
              </a:endParaRPr>
            </a:p>
          </p:txBody>
        </p:sp>
      </p:grpSp>
      <p:grpSp>
        <p:nvGrpSpPr>
          <p:cNvPr id="21" name="Group 20"/>
          <p:cNvGrpSpPr/>
          <p:nvPr/>
        </p:nvGrpSpPr>
        <p:grpSpPr>
          <a:xfrm>
            <a:off x="7636842" y="2065095"/>
            <a:ext cx="1278040" cy="1252760"/>
            <a:chOff x="7933195" y="1748732"/>
            <a:chExt cx="1278040" cy="1252760"/>
          </a:xfrm>
        </p:grpSpPr>
        <p:pic>
          <p:nvPicPr>
            <p:cNvPr id="18" name="Picture 17"/>
            <p:cNvPicPr>
              <a:picLocks noChangeAspect="1"/>
            </p:cNvPicPr>
            <p:nvPr/>
          </p:nvPicPr>
          <p:blipFill>
            <a:blip r:embed="rId5"/>
            <a:stretch>
              <a:fillRect/>
            </a:stretch>
          </p:blipFill>
          <p:spPr>
            <a:xfrm>
              <a:off x="7933195" y="1748732"/>
              <a:ext cx="1278040" cy="1252760"/>
            </a:xfrm>
            <a:prstGeom prst="rect">
              <a:avLst/>
            </a:prstGeom>
          </p:spPr>
        </p:pic>
        <p:sp>
          <p:nvSpPr>
            <p:cNvPr id="63" name="TextBox 62"/>
            <p:cNvSpPr txBox="1"/>
            <p:nvPr/>
          </p:nvSpPr>
          <p:spPr>
            <a:xfrm>
              <a:off x="8033762" y="2150724"/>
              <a:ext cx="1076905" cy="338554"/>
            </a:xfrm>
            <a:prstGeom prst="rect">
              <a:avLst/>
            </a:prstGeom>
            <a:noFill/>
          </p:spPr>
          <p:txBody>
            <a:bodyPr wrap="square" rtlCol="0">
              <a:spAutoFit/>
            </a:bodyPr>
            <a:lstStyle/>
            <a:p>
              <a:pPr algn="ctr"/>
              <a:r>
                <a:rPr lang="en-GB" sz="1600" dirty="0" err="1" smtClean="0">
                  <a:solidFill>
                    <a:schemeClr val="bg1"/>
                  </a:solidFill>
                </a:rPr>
                <a:t>putzen</a:t>
              </a:r>
              <a:endParaRPr lang="en-GB" sz="1600" dirty="0">
                <a:solidFill>
                  <a:schemeClr val="bg1"/>
                </a:solidFill>
              </a:endParaRPr>
            </a:p>
          </p:txBody>
        </p:sp>
      </p:grpSp>
      <p:grpSp>
        <p:nvGrpSpPr>
          <p:cNvPr id="20" name="Group 19"/>
          <p:cNvGrpSpPr/>
          <p:nvPr/>
        </p:nvGrpSpPr>
        <p:grpSpPr>
          <a:xfrm>
            <a:off x="8814314" y="1259545"/>
            <a:ext cx="1278040" cy="1252760"/>
            <a:chOff x="9110667" y="943182"/>
            <a:chExt cx="1278040" cy="1252760"/>
          </a:xfrm>
        </p:grpSpPr>
        <p:pic>
          <p:nvPicPr>
            <p:cNvPr id="65" name="Picture 64"/>
            <p:cNvPicPr>
              <a:picLocks noChangeAspect="1"/>
            </p:cNvPicPr>
            <p:nvPr/>
          </p:nvPicPr>
          <p:blipFill>
            <a:blip r:embed="rId5"/>
            <a:stretch>
              <a:fillRect/>
            </a:stretch>
          </p:blipFill>
          <p:spPr>
            <a:xfrm>
              <a:off x="9110667" y="943182"/>
              <a:ext cx="1278040" cy="1252760"/>
            </a:xfrm>
            <a:prstGeom prst="rect">
              <a:avLst/>
            </a:prstGeom>
          </p:spPr>
        </p:pic>
        <p:sp>
          <p:nvSpPr>
            <p:cNvPr id="66" name="TextBox 65"/>
            <p:cNvSpPr txBox="1"/>
            <p:nvPr/>
          </p:nvSpPr>
          <p:spPr>
            <a:xfrm>
              <a:off x="9211234" y="1332416"/>
              <a:ext cx="1076905" cy="338554"/>
            </a:xfrm>
            <a:prstGeom prst="rect">
              <a:avLst/>
            </a:prstGeom>
            <a:noFill/>
          </p:spPr>
          <p:txBody>
            <a:bodyPr wrap="square" rtlCol="0">
              <a:spAutoFit/>
            </a:bodyPr>
            <a:lstStyle/>
            <a:p>
              <a:pPr algn="ctr"/>
              <a:r>
                <a:rPr lang="en-GB" sz="1600" dirty="0" err="1" smtClean="0">
                  <a:solidFill>
                    <a:schemeClr val="bg1"/>
                  </a:solidFill>
                </a:rPr>
                <a:t>sie</a:t>
              </a:r>
              <a:endParaRPr lang="en-GB" sz="1600" dirty="0">
                <a:solidFill>
                  <a:schemeClr val="bg1"/>
                </a:solidFill>
              </a:endParaRPr>
            </a:p>
          </p:txBody>
        </p:sp>
      </p:grpSp>
      <p:grpSp>
        <p:nvGrpSpPr>
          <p:cNvPr id="69" name="Group 68"/>
          <p:cNvGrpSpPr/>
          <p:nvPr/>
        </p:nvGrpSpPr>
        <p:grpSpPr>
          <a:xfrm>
            <a:off x="9940309" y="2130215"/>
            <a:ext cx="1278040" cy="1252760"/>
            <a:chOff x="9110667" y="943182"/>
            <a:chExt cx="1278040" cy="1252760"/>
          </a:xfrm>
        </p:grpSpPr>
        <p:pic>
          <p:nvPicPr>
            <p:cNvPr id="70" name="Picture 69"/>
            <p:cNvPicPr>
              <a:picLocks noChangeAspect="1"/>
            </p:cNvPicPr>
            <p:nvPr/>
          </p:nvPicPr>
          <p:blipFill>
            <a:blip r:embed="rId5"/>
            <a:stretch>
              <a:fillRect/>
            </a:stretch>
          </p:blipFill>
          <p:spPr>
            <a:xfrm>
              <a:off x="9110667" y="943182"/>
              <a:ext cx="1278040" cy="1252760"/>
            </a:xfrm>
            <a:prstGeom prst="rect">
              <a:avLst/>
            </a:prstGeom>
          </p:spPr>
        </p:pic>
        <p:sp>
          <p:nvSpPr>
            <p:cNvPr id="71" name="TextBox 70"/>
            <p:cNvSpPr txBox="1"/>
            <p:nvPr/>
          </p:nvSpPr>
          <p:spPr>
            <a:xfrm>
              <a:off x="9211234" y="1246396"/>
              <a:ext cx="1076905" cy="584775"/>
            </a:xfrm>
            <a:prstGeom prst="rect">
              <a:avLst/>
            </a:prstGeom>
            <a:noFill/>
          </p:spPr>
          <p:txBody>
            <a:bodyPr wrap="square" rtlCol="0">
              <a:spAutoFit/>
            </a:bodyPr>
            <a:lstStyle/>
            <a:p>
              <a:pPr algn="ctr"/>
              <a:r>
                <a:rPr lang="en-GB" sz="1600" dirty="0" smtClean="0">
                  <a:solidFill>
                    <a:schemeClr val="bg1"/>
                  </a:solidFill>
                </a:rPr>
                <a:t>den Boden</a:t>
              </a:r>
              <a:endParaRPr lang="en-GB" sz="1600" dirty="0">
                <a:solidFill>
                  <a:schemeClr val="bg1"/>
                </a:solidFill>
              </a:endParaRPr>
            </a:p>
          </p:txBody>
        </p:sp>
      </p:grpSp>
      <p:grpSp>
        <p:nvGrpSpPr>
          <p:cNvPr id="72" name="Group 71"/>
          <p:cNvGrpSpPr/>
          <p:nvPr/>
        </p:nvGrpSpPr>
        <p:grpSpPr>
          <a:xfrm>
            <a:off x="8788576" y="3145661"/>
            <a:ext cx="1278040" cy="1252760"/>
            <a:chOff x="9110667" y="943182"/>
            <a:chExt cx="1278040" cy="1252760"/>
          </a:xfrm>
        </p:grpSpPr>
        <p:pic>
          <p:nvPicPr>
            <p:cNvPr id="73" name="Picture 72"/>
            <p:cNvPicPr>
              <a:picLocks noChangeAspect="1"/>
            </p:cNvPicPr>
            <p:nvPr/>
          </p:nvPicPr>
          <p:blipFill>
            <a:blip r:embed="rId5"/>
            <a:stretch>
              <a:fillRect/>
            </a:stretch>
          </p:blipFill>
          <p:spPr>
            <a:xfrm>
              <a:off x="9110667" y="943182"/>
              <a:ext cx="1278040" cy="1252760"/>
            </a:xfrm>
            <a:prstGeom prst="rect">
              <a:avLst/>
            </a:prstGeom>
          </p:spPr>
        </p:pic>
        <p:sp>
          <p:nvSpPr>
            <p:cNvPr id="74" name="TextBox 73"/>
            <p:cNvSpPr txBox="1"/>
            <p:nvPr/>
          </p:nvSpPr>
          <p:spPr>
            <a:xfrm>
              <a:off x="9211234" y="1242833"/>
              <a:ext cx="1076905" cy="584775"/>
            </a:xfrm>
            <a:prstGeom prst="rect">
              <a:avLst/>
            </a:prstGeom>
            <a:noFill/>
          </p:spPr>
          <p:txBody>
            <a:bodyPr wrap="square" rtlCol="0">
              <a:spAutoFit/>
            </a:bodyPr>
            <a:lstStyle/>
            <a:p>
              <a:pPr algn="ctr"/>
              <a:r>
                <a:rPr lang="en-GB" sz="1600" dirty="0" err="1">
                  <a:solidFill>
                    <a:schemeClr val="bg1"/>
                  </a:solidFill>
                </a:rPr>
                <a:t>z</a:t>
              </a:r>
              <a:r>
                <a:rPr lang="en-GB" sz="1600" dirty="0" err="1" smtClean="0">
                  <a:solidFill>
                    <a:schemeClr val="bg1"/>
                  </a:solidFill>
                </a:rPr>
                <a:t>u</a:t>
              </a:r>
              <a:r>
                <a:rPr lang="en-GB" sz="1600" dirty="0" smtClean="0">
                  <a:solidFill>
                    <a:schemeClr val="bg1"/>
                  </a:solidFill>
                </a:rPr>
                <a:t> </a:t>
              </a:r>
            </a:p>
            <a:p>
              <a:pPr algn="ctr"/>
              <a:r>
                <a:rPr lang="en-GB" sz="1600" dirty="0" err="1" smtClean="0">
                  <a:solidFill>
                    <a:schemeClr val="bg1"/>
                  </a:solidFill>
                </a:rPr>
                <a:t>Hause</a:t>
              </a:r>
              <a:endParaRPr lang="en-GB" sz="1600" dirty="0">
                <a:solidFill>
                  <a:schemeClr val="bg1"/>
                </a:solidFill>
              </a:endParaRPr>
            </a:p>
          </p:txBody>
        </p:sp>
      </p:grpSp>
      <p:grpSp>
        <p:nvGrpSpPr>
          <p:cNvPr id="75" name="Group 74"/>
          <p:cNvGrpSpPr/>
          <p:nvPr/>
        </p:nvGrpSpPr>
        <p:grpSpPr>
          <a:xfrm>
            <a:off x="6543466" y="4786118"/>
            <a:ext cx="1278040" cy="1252760"/>
            <a:chOff x="9110667" y="943182"/>
            <a:chExt cx="1278040" cy="1252760"/>
          </a:xfrm>
        </p:grpSpPr>
        <p:pic>
          <p:nvPicPr>
            <p:cNvPr id="76" name="Picture 75"/>
            <p:cNvPicPr>
              <a:picLocks noChangeAspect="1"/>
            </p:cNvPicPr>
            <p:nvPr/>
          </p:nvPicPr>
          <p:blipFill>
            <a:blip r:embed="rId5"/>
            <a:stretch>
              <a:fillRect/>
            </a:stretch>
          </p:blipFill>
          <p:spPr>
            <a:xfrm>
              <a:off x="9110667" y="943182"/>
              <a:ext cx="1278040" cy="1252760"/>
            </a:xfrm>
            <a:prstGeom prst="rect">
              <a:avLst/>
            </a:prstGeom>
          </p:spPr>
        </p:pic>
        <p:sp>
          <p:nvSpPr>
            <p:cNvPr id="77" name="TextBox 76"/>
            <p:cNvSpPr txBox="1"/>
            <p:nvPr/>
          </p:nvSpPr>
          <p:spPr>
            <a:xfrm>
              <a:off x="9211234" y="1345174"/>
              <a:ext cx="1076905" cy="338554"/>
            </a:xfrm>
            <a:prstGeom prst="rect">
              <a:avLst/>
            </a:prstGeom>
            <a:noFill/>
          </p:spPr>
          <p:txBody>
            <a:bodyPr wrap="square" rtlCol="0">
              <a:spAutoFit/>
            </a:bodyPr>
            <a:lstStyle/>
            <a:p>
              <a:pPr algn="ctr"/>
              <a:r>
                <a:rPr lang="en-GB" sz="1600" dirty="0" err="1" smtClean="0">
                  <a:solidFill>
                    <a:schemeClr val="bg1"/>
                  </a:solidFill>
                </a:rPr>
                <a:t>Putz</a:t>
              </a:r>
              <a:r>
                <a:rPr lang="en-GB" sz="1600" b="1" dirty="0" err="1" smtClean="0">
                  <a:solidFill>
                    <a:schemeClr val="bg1"/>
                  </a:solidFill>
                </a:rPr>
                <a:t>t</a:t>
              </a:r>
              <a:endParaRPr lang="en-GB" sz="1600" dirty="0">
                <a:solidFill>
                  <a:schemeClr val="bg1"/>
                </a:solidFill>
              </a:endParaRPr>
            </a:p>
          </p:txBody>
        </p:sp>
      </p:grpSp>
      <p:grpSp>
        <p:nvGrpSpPr>
          <p:cNvPr id="78" name="Group 77"/>
          <p:cNvGrpSpPr/>
          <p:nvPr/>
        </p:nvGrpSpPr>
        <p:grpSpPr>
          <a:xfrm>
            <a:off x="7922073" y="4786118"/>
            <a:ext cx="1278040" cy="1252760"/>
            <a:chOff x="7933195" y="1748732"/>
            <a:chExt cx="1278040" cy="1252760"/>
          </a:xfrm>
        </p:grpSpPr>
        <p:pic>
          <p:nvPicPr>
            <p:cNvPr id="79" name="Picture 78"/>
            <p:cNvPicPr>
              <a:picLocks noChangeAspect="1"/>
            </p:cNvPicPr>
            <p:nvPr/>
          </p:nvPicPr>
          <p:blipFill>
            <a:blip r:embed="rId5"/>
            <a:stretch>
              <a:fillRect/>
            </a:stretch>
          </p:blipFill>
          <p:spPr>
            <a:xfrm>
              <a:off x="7933195" y="1748732"/>
              <a:ext cx="1278040" cy="1252760"/>
            </a:xfrm>
            <a:prstGeom prst="rect">
              <a:avLst/>
            </a:prstGeom>
          </p:spPr>
        </p:pic>
        <p:sp>
          <p:nvSpPr>
            <p:cNvPr id="80" name="TextBox 79"/>
            <p:cNvSpPr txBox="1"/>
            <p:nvPr/>
          </p:nvSpPr>
          <p:spPr>
            <a:xfrm>
              <a:off x="8033762" y="2150724"/>
              <a:ext cx="1076905" cy="338554"/>
            </a:xfrm>
            <a:prstGeom prst="rect">
              <a:avLst/>
            </a:prstGeom>
            <a:noFill/>
          </p:spPr>
          <p:txBody>
            <a:bodyPr wrap="square" rtlCol="0">
              <a:spAutoFit/>
            </a:bodyPr>
            <a:lstStyle/>
            <a:p>
              <a:pPr algn="ctr"/>
              <a:r>
                <a:rPr lang="en-GB" sz="1600" dirty="0" err="1" smtClean="0">
                  <a:solidFill>
                    <a:schemeClr val="bg1"/>
                  </a:solidFill>
                </a:rPr>
                <a:t>sie</a:t>
              </a:r>
              <a:endParaRPr lang="en-GB" sz="1600" dirty="0">
                <a:solidFill>
                  <a:schemeClr val="bg1"/>
                </a:solidFill>
              </a:endParaRPr>
            </a:p>
          </p:txBody>
        </p:sp>
      </p:grpSp>
      <p:grpSp>
        <p:nvGrpSpPr>
          <p:cNvPr id="81" name="Group 80"/>
          <p:cNvGrpSpPr/>
          <p:nvPr/>
        </p:nvGrpSpPr>
        <p:grpSpPr>
          <a:xfrm>
            <a:off x="9300680" y="4786118"/>
            <a:ext cx="1278040" cy="1252760"/>
            <a:chOff x="9110667" y="943182"/>
            <a:chExt cx="1278040" cy="1252760"/>
          </a:xfrm>
        </p:grpSpPr>
        <p:pic>
          <p:nvPicPr>
            <p:cNvPr id="82" name="Picture 81"/>
            <p:cNvPicPr>
              <a:picLocks noChangeAspect="1"/>
            </p:cNvPicPr>
            <p:nvPr/>
          </p:nvPicPr>
          <p:blipFill>
            <a:blip r:embed="rId5"/>
            <a:stretch>
              <a:fillRect/>
            </a:stretch>
          </p:blipFill>
          <p:spPr>
            <a:xfrm>
              <a:off x="9110667" y="943182"/>
              <a:ext cx="1278040" cy="1252760"/>
            </a:xfrm>
            <a:prstGeom prst="rect">
              <a:avLst/>
            </a:prstGeom>
          </p:spPr>
        </p:pic>
        <p:sp>
          <p:nvSpPr>
            <p:cNvPr id="83" name="TextBox 82"/>
            <p:cNvSpPr txBox="1"/>
            <p:nvPr/>
          </p:nvSpPr>
          <p:spPr>
            <a:xfrm>
              <a:off x="9211234" y="1222063"/>
              <a:ext cx="1076905" cy="584775"/>
            </a:xfrm>
            <a:prstGeom prst="rect">
              <a:avLst/>
            </a:prstGeom>
            <a:noFill/>
          </p:spPr>
          <p:txBody>
            <a:bodyPr wrap="square" rtlCol="0">
              <a:spAutoFit/>
            </a:bodyPr>
            <a:lstStyle/>
            <a:p>
              <a:pPr algn="ctr"/>
              <a:r>
                <a:rPr lang="en-GB" sz="1600" dirty="0" err="1" smtClean="0">
                  <a:solidFill>
                    <a:schemeClr val="bg1"/>
                  </a:solidFill>
                </a:rPr>
                <a:t>zu</a:t>
              </a:r>
              <a:r>
                <a:rPr lang="en-GB" sz="1600" dirty="0" smtClean="0">
                  <a:solidFill>
                    <a:schemeClr val="bg1"/>
                  </a:solidFill>
                </a:rPr>
                <a:t> </a:t>
              </a:r>
            </a:p>
            <a:p>
              <a:pPr algn="ctr"/>
              <a:r>
                <a:rPr lang="en-GB" sz="1600" dirty="0" err="1" smtClean="0">
                  <a:solidFill>
                    <a:schemeClr val="bg1"/>
                  </a:solidFill>
                </a:rPr>
                <a:t>Hause</a:t>
              </a:r>
              <a:endParaRPr lang="en-GB" sz="1600" dirty="0">
                <a:solidFill>
                  <a:schemeClr val="bg1"/>
                </a:solidFill>
              </a:endParaRPr>
            </a:p>
          </p:txBody>
        </p:sp>
      </p:grpSp>
      <p:grpSp>
        <p:nvGrpSpPr>
          <p:cNvPr id="87" name="Group 86"/>
          <p:cNvGrpSpPr/>
          <p:nvPr/>
        </p:nvGrpSpPr>
        <p:grpSpPr>
          <a:xfrm>
            <a:off x="10679287" y="4786117"/>
            <a:ext cx="1278040" cy="1252760"/>
            <a:chOff x="9110667" y="943182"/>
            <a:chExt cx="1278040" cy="1252760"/>
          </a:xfrm>
        </p:grpSpPr>
        <p:pic>
          <p:nvPicPr>
            <p:cNvPr id="88" name="Picture 87"/>
            <p:cNvPicPr>
              <a:picLocks noChangeAspect="1"/>
            </p:cNvPicPr>
            <p:nvPr/>
          </p:nvPicPr>
          <p:blipFill>
            <a:blip r:embed="rId5"/>
            <a:stretch>
              <a:fillRect/>
            </a:stretch>
          </p:blipFill>
          <p:spPr>
            <a:xfrm>
              <a:off x="9110667" y="943182"/>
              <a:ext cx="1278040" cy="1252760"/>
            </a:xfrm>
            <a:prstGeom prst="rect">
              <a:avLst/>
            </a:prstGeom>
          </p:spPr>
        </p:pic>
        <p:sp>
          <p:nvSpPr>
            <p:cNvPr id="89" name="TextBox 88"/>
            <p:cNvSpPr txBox="1"/>
            <p:nvPr/>
          </p:nvSpPr>
          <p:spPr>
            <a:xfrm>
              <a:off x="9211234" y="1256084"/>
              <a:ext cx="1076905" cy="584775"/>
            </a:xfrm>
            <a:prstGeom prst="rect">
              <a:avLst/>
            </a:prstGeom>
            <a:noFill/>
          </p:spPr>
          <p:txBody>
            <a:bodyPr wrap="square" rtlCol="0">
              <a:spAutoFit/>
            </a:bodyPr>
            <a:lstStyle/>
            <a:p>
              <a:pPr algn="ctr"/>
              <a:r>
                <a:rPr lang="en-GB" sz="1600" dirty="0" smtClean="0">
                  <a:solidFill>
                    <a:schemeClr val="bg1"/>
                  </a:solidFill>
                </a:rPr>
                <a:t>den Boden?</a:t>
              </a:r>
              <a:endParaRPr lang="en-GB" sz="1600" dirty="0">
                <a:solidFill>
                  <a:schemeClr val="bg1"/>
                </a:solidFill>
              </a:endParaRPr>
            </a:p>
          </p:txBody>
        </p:sp>
      </p:grpSp>
    </p:spTree>
    <p:extLst>
      <p:ext uri="{BB962C8B-B14F-4D97-AF65-F5344CB8AC3E}">
        <p14:creationId xmlns:p14="http://schemas.microsoft.com/office/powerpoint/2010/main" val="403684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 y="294041"/>
            <a:ext cx="5957047" cy="707849"/>
          </a:xfrm>
        </p:spPr>
        <p:txBody>
          <a:bodyPr>
            <a:normAutofit fontScale="90000"/>
          </a:bodyPr>
          <a:lstStyle/>
          <a:p>
            <a:r>
              <a:rPr lang="en-GB" sz="3600" b="1" dirty="0" err="1" smtClean="0">
                <a:solidFill>
                  <a:schemeClr val="bg1"/>
                </a:solidFill>
              </a:rPr>
              <a:t>Bausteine</a:t>
            </a:r>
            <a:r>
              <a:rPr lang="en-GB" sz="3600" b="1" dirty="0" smtClean="0">
                <a:solidFill>
                  <a:schemeClr val="bg1"/>
                </a:solidFill>
              </a:rPr>
              <a:t> (building blocks)</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211235" y="247046"/>
            <a:ext cx="2746093" cy="38650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smtClean="0">
                <a:solidFill>
                  <a:prstClr val="white"/>
                </a:solidFill>
                <a:latin typeface="Century Gothic" panose="020B0502020202020204" pitchFamily="34" charset="0"/>
              </a:rPr>
              <a:t>lesen</a:t>
            </a:r>
            <a:r>
              <a:rPr lang="en-GB" b="1" dirty="0" smtClean="0">
                <a:solidFill>
                  <a:prstClr val="white"/>
                </a:solidFill>
                <a:latin typeface="Century Gothic" panose="020B0502020202020204" pitchFamily="34" charset="0"/>
              </a:rPr>
              <a:t> / </a:t>
            </a:r>
            <a:r>
              <a:rPr lang="en-GB" b="1" dirty="0" err="1" smtClean="0">
                <a:solidFill>
                  <a:prstClr val="white"/>
                </a:solidFill>
                <a:latin typeface="Century Gothic" panose="020B0502020202020204" pitchFamily="34" charset="0"/>
              </a:rPr>
              <a:t>schreiben</a:t>
            </a:r>
            <a:r>
              <a:rPr lang="en-GB" b="1" dirty="0" smtClean="0">
                <a:solidFill>
                  <a:prstClr val="white"/>
                </a:solidFill>
                <a:latin typeface="Century Gothic" panose="020B0502020202020204" pitchFamily="34" charset="0"/>
              </a:rPr>
              <a:t> [2/4]</a:t>
            </a:r>
            <a:endParaRPr lang="en-GB" b="1" dirty="0">
              <a:solidFill>
                <a:prstClr val="white"/>
              </a:solidFill>
              <a:latin typeface="Century Gothic" panose="020B0502020202020204" pitchFamily="34" charset="0"/>
            </a:endParaRPr>
          </a:p>
        </p:txBody>
      </p:sp>
      <p:sp>
        <p:nvSpPr>
          <p:cNvPr id="2" name="TextBox 1"/>
          <p:cNvSpPr txBox="1"/>
          <p:nvPr/>
        </p:nvSpPr>
        <p:spPr>
          <a:xfrm>
            <a:off x="215153" y="1384509"/>
            <a:ext cx="11742174" cy="461665"/>
          </a:xfrm>
          <a:prstGeom prst="rect">
            <a:avLst/>
          </a:prstGeom>
          <a:noFill/>
        </p:spPr>
        <p:txBody>
          <a:bodyPr wrap="square" rtlCol="0">
            <a:spAutoFit/>
          </a:bodyPr>
          <a:lstStyle/>
          <a:p>
            <a:r>
              <a:rPr lang="en-GB" sz="2400" dirty="0" err="1" smtClean="0">
                <a:solidFill>
                  <a:schemeClr val="accent1">
                    <a:lumMod val="50000"/>
                  </a:schemeClr>
                </a:solidFill>
              </a:rPr>
              <a:t>Schreib</a:t>
            </a:r>
            <a:r>
              <a:rPr lang="en-GB" sz="2400" b="1" dirty="0" smtClean="0">
                <a:solidFill>
                  <a:schemeClr val="accent1">
                    <a:lumMod val="50000"/>
                  </a:schemeClr>
                </a:solidFill>
              </a:rPr>
              <a:t> </a:t>
            </a:r>
            <a:r>
              <a:rPr lang="en-GB" sz="2400" b="1" dirty="0" err="1" smtClean="0">
                <a:solidFill>
                  <a:schemeClr val="accent1">
                    <a:lumMod val="50000"/>
                  </a:schemeClr>
                </a:solidFill>
              </a:rPr>
              <a:t>Fragen</a:t>
            </a:r>
            <a:r>
              <a:rPr lang="en-GB" sz="2400" dirty="0" smtClean="0">
                <a:solidFill>
                  <a:schemeClr val="accent1">
                    <a:lumMod val="50000"/>
                  </a:schemeClr>
                </a:solidFill>
              </a:rPr>
              <a:t>.</a:t>
            </a:r>
            <a:endParaRPr lang="en-GB" sz="2400" dirty="0">
              <a:solidFill>
                <a:schemeClr val="accent1">
                  <a:lumMod val="50000"/>
                </a:schemeClr>
              </a:solidFill>
            </a:endParaRPr>
          </a:p>
        </p:txBody>
      </p:sp>
      <p:grpSp>
        <p:nvGrpSpPr>
          <p:cNvPr id="17" name="Group 16"/>
          <p:cNvGrpSpPr/>
          <p:nvPr/>
        </p:nvGrpSpPr>
        <p:grpSpPr>
          <a:xfrm>
            <a:off x="581730" y="2509998"/>
            <a:ext cx="1485900" cy="962025"/>
            <a:chOff x="471768" y="2155637"/>
            <a:chExt cx="1485900" cy="962025"/>
          </a:xfrm>
        </p:grpSpPr>
        <p:pic>
          <p:nvPicPr>
            <p:cNvPr id="16" name="Picture 15"/>
            <p:cNvPicPr>
              <a:picLocks noChangeAspect="1"/>
            </p:cNvPicPr>
            <p:nvPr/>
          </p:nvPicPr>
          <p:blipFill>
            <a:blip r:embed="rId4"/>
            <a:stretch>
              <a:fillRect/>
            </a:stretch>
          </p:blipFill>
          <p:spPr>
            <a:xfrm>
              <a:off x="471768" y="2155637"/>
              <a:ext cx="1485900" cy="962025"/>
            </a:xfrm>
            <a:prstGeom prst="rect">
              <a:avLst/>
            </a:prstGeom>
          </p:spPr>
        </p:pic>
        <p:sp>
          <p:nvSpPr>
            <p:cNvPr id="14" name="TextBox 13"/>
            <p:cNvSpPr txBox="1"/>
            <p:nvPr/>
          </p:nvSpPr>
          <p:spPr>
            <a:xfrm>
              <a:off x="647493" y="2428835"/>
              <a:ext cx="1134449" cy="338554"/>
            </a:xfrm>
            <a:prstGeom prst="rect">
              <a:avLst/>
            </a:prstGeom>
            <a:noFill/>
          </p:spPr>
          <p:txBody>
            <a:bodyPr wrap="square" rtlCol="0">
              <a:spAutoFit/>
            </a:bodyPr>
            <a:lstStyle/>
            <a:p>
              <a:pPr algn="ctr"/>
              <a:r>
                <a:rPr lang="en-GB" sz="1600" dirty="0" err="1" smtClean="0">
                  <a:solidFill>
                    <a:schemeClr val="bg1"/>
                  </a:solidFill>
                </a:rPr>
                <a:t>machen</a:t>
              </a:r>
              <a:endParaRPr lang="en-GB" sz="1600" dirty="0">
                <a:solidFill>
                  <a:schemeClr val="bg1"/>
                </a:solidFill>
              </a:endParaRPr>
            </a:p>
          </p:txBody>
        </p:sp>
      </p:grpSp>
      <p:grpSp>
        <p:nvGrpSpPr>
          <p:cNvPr id="42" name="Group 41"/>
          <p:cNvGrpSpPr/>
          <p:nvPr/>
        </p:nvGrpSpPr>
        <p:grpSpPr>
          <a:xfrm>
            <a:off x="1860546" y="3237806"/>
            <a:ext cx="1485900" cy="962025"/>
            <a:chOff x="471768" y="2155637"/>
            <a:chExt cx="1485900" cy="962025"/>
          </a:xfrm>
        </p:grpSpPr>
        <p:pic>
          <p:nvPicPr>
            <p:cNvPr id="43" name="Picture 42"/>
            <p:cNvPicPr>
              <a:picLocks noChangeAspect="1"/>
            </p:cNvPicPr>
            <p:nvPr/>
          </p:nvPicPr>
          <p:blipFill>
            <a:blip r:embed="rId4"/>
            <a:stretch>
              <a:fillRect/>
            </a:stretch>
          </p:blipFill>
          <p:spPr>
            <a:xfrm>
              <a:off x="471768" y="2155637"/>
              <a:ext cx="1485900" cy="962025"/>
            </a:xfrm>
            <a:prstGeom prst="rect">
              <a:avLst/>
            </a:prstGeom>
          </p:spPr>
        </p:pic>
        <p:sp>
          <p:nvSpPr>
            <p:cNvPr id="44" name="TextBox 43"/>
            <p:cNvSpPr txBox="1"/>
            <p:nvPr/>
          </p:nvSpPr>
          <p:spPr>
            <a:xfrm>
              <a:off x="601438" y="2426881"/>
              <a:ext cx="1213779" cy="338554"/>
            </a:xfrm>
            <a:prstGeom prst="rect">
              <a:avLst/>
            </a:prstGeom>
            <a:noFill/>
          </p:spPr>
          <p:txBody>
            <a:bodyPr wrap="square" rtlCol="0">
              <a:spAutoFit/>
            </a:bodyPr>
            <a:lstStyle/>
            <a:p>
              <a:pPr algn="ctr"/>
              <a:r>
                <a:rPr lang="en-GB" sz="1600" dirty="0" smtClean="0">
                  <a:solidFill>
                    <a:schemeClr val="bg1"/>
                  </a:solidFill>
                </a:rPr>
                <a:t>das </a:t>
              </a:r>
              <a:r>
                <a:rPr lang="en-GB" sz="1600" dirty="0" err="1" smtClean="0">
                  <a:solidFill>
                    <a:schemeClr val="bg1"/>
                  </a:solidFill>
                </a:rPr>
                <a:t>Bett</a:t>
              </a:r>
              <a:endParaRPr lang="en-GB" sz="1600" dirty="0">
                <a:solidFill>
                  <a:schemeClr val="bg1"/>
                </a:solidFill>
              </a:endParaRPr>
            </a:p>
          </p:txBody>
        </p:sp>
      </p:grpSp>
      <p:grpSp>
        <p:nvGrpSpPr>
          <p:cNvPr id="45" name="Group 44"/>
          <p:cNvGrpSpPr/>
          <p:nvPr/>
        </p:nvGrpSpPr>
        <p:grpSpPr>
          <a:xfrm rot="5400000">
            <a:off x="3108162" y="2429410"/>
            <a:ext cx="1485900" cy="1076905"/>
            <a:chOff x="471768" y="2088237"/>
            <a:chExt cx="1485900" cy="1076905"/>
          </a:xfrm>
        </p:grpSpPr>
        <p:pic>
          <p:nvPicPr>
            <p:cNvPr id="46" name="Picture 45"/>
            <p:cNvPicPr>
              <a:picLocks noChangeAspect="1"/>
            </p:cNvPicPr>
            <p:nvPr/>
          </p:nvPicPr>
          <p:blipFill>
            <a:blip r:embed="rId4"/>
            <a:stretch>
              <a:fillRect/>
            </a:stretch>
          </p:blipFill>
          <p:spPr>
            <a:xfrm>
              <a:off x="471768" y="2155637"/>
              <a:ext cx="1485900" cy="962025"/>
            </a:xfrm>
            <a:prstGeom prst="rect">
              <a:avLst/>
            </a:prstGeom>
          </p:spPr>
        </p:pic>
        <p:sp>
          <p:nvSpPr>
            <p:cNvPr id="47" name="TextBox 46"/>
            <p:cNvSpPr txBox="1"/>
            <p:nvPr/>
          </p:nvSpPr>
          <p:spPr>
            <a:xfrm rot="16200000">
              <a:off x="684024" y="2457413"/>
              <a:ext cx="1076905" cy="338554"/>
            </a:xfrm>
            <a:prstGeom prst="rect">
              <a:avLst/>
            </a:prstGeom>
            <a:noFill/>
          </p:spPr>
          <p:txBody>
            <a:bodyPr wrap="square" rtlCol="0">
              <a:spAutoFit/>
            </a:bodyPr>
            <a:lstStyle/>
            <a:p>
              <a:pPr algn="ctr"/>
              <a:r>
                <a:rPr lang="en-GB" sz="1600" dirty="0" err="1" smtClean="0">
                  <a:solidFill>
                    <a:schemeClr val="bg1"/>
                  </a:solidFill>
                </a:rPr>
                <a:t>nie</a:t>
              </a:r>
              <a:endParaRPr lang="en-GB" sz="1600" dirty="0">
                <a:solidFill>
                  <a:schemeClr val="bg1"/>
                </a:solidFill>
              </a:endParaRPr>
            </a:p>
          </p:txBody>
        </p:sp>
      </p:grpSp>
      <p:grpSp>
        <p:nvGrpSpPr>
          <p:cNvPr id="48" name="Group 47"/>
          <p:cNvGrpSpPr/>
          <p:nvPr/>
        </p:nvGrpSpPr>
        <p:grpSpPr>
          <a:xfrm rot="5400000">
            <a:off x="4273812" y="3180366"/>
            <a:ext cx="1485900" cy="1076905"/>
            <a:chOff x="471768" y="2075049"/>
            <a:chExt cx="1485900" cy="1076905"/>
          </a:xfrm>
        </p:grpSpPr>
        <p:pic>
          <p:nvPicPr>
            <p:cNvPr id="49" name="Picture 48"/>
            <p:cNvPicPr>
              <a:picLocks noChangeAspect="1"/>
            </p:cNvPicPr>
            <p:nvPr/>
          </p:nvPicPr>
          <p:blipFill>
            <a:blip r:embed="rId4"/>
            <a:stretch>
              <a:fillRect/>
            </a:stretch>
          </p:blipFill>
          <p:spPr>
            <a:xfrm>
              <a:off x="471768" y="2155637"/>
              <a:ext cx="1485900" cy="962025"/>
            </a:xfrm>
            <a:prstGeom prst="rect">
              <a:avLst/>
            </a:prstGeom>
          </p:spPr>
        </p:pic>
        <p:sp>
          <p:nvSpPr>
            <p:cNvPr id="50" name="TextBox 49"/>
            <p:cNvSpPr txBox="1"/>
            <p:nvPr/>
          </p:nvSpPr>
          <p:spPr>
            <a:xfrm rot="16200000">
              <a:off x="660876" y="2444225"/>
              <a:ext cx="1076905" cy="338554"/>
            </a:xfrm>
            <a:prstGeom prst="rect">
              <a:avLst/>
            </a:prstGeom>
            <a:noFill/>
          </p:spPr>
          <p:txBody>
            <a:bodyPr wrap="square" rtlCol="0">
              <a:spAutoFit/>
            </a:bodyPr>
            <a:lstStyle/>
            <a:p>
              <a:pPr algn="ctr"/>
              <a:r>
                <a:rPr lang="en-GB" sz="1600" dirty="0" err="1" smtClean="0">
                  <a:solidFill>
                    <a:schemeClr val="bg1"/>
                  </a:solidFill>
                </a:rPr>
                <a:t>er</a:t>
              </a:r>
              <a:endParaRPr lang="en-GB" sz="1600" dirty="0">
                <a:solidFill>
                  <a:schemeClr val="bg1"/>
                </a:solidFill>
              </a:endParaRPr>
            </a:p>
          </p:txBody>
        </p:sp>
      </p:grpSp>
      <p:grpSp>
        <p:nvGrpSpPr>
          <p:cNvPr id="51" name="Group 50"/>
          <p:cNvGrpSpPr/>
          <p:nvPr/>
        </p:nvGrpSpPr>
        <p:grpSpPr>
          <a:xfrm rot="5400000">
            <a:off x="1666232" y="4931963"/>
            <a:ext cx="1485900" cy="1076905"/>
            <a:chOff x="471768" y="2098197"/>
            <a:chExt cx="1485900" cy="1076905"/>
          </a:xfrm>
        </p:grpSpPr>
        <p:pic>
          <p:nvPicPr>
            <p:cNvPr id="52" name="Picture 51"/>
            <p:cNvPicPr>
              <a:picLocks noChangeAspect="1"/>
            </p:cNvPicPr>
            <p:nvPr/>
          </p:nvPicPr>
          <p:blipFill>
            <a:blip r:embed="rId4"/>
            <a:stretch>
              <a:fillRect/>
            </a:stretch>
          </p:blipFill>
          <p:spPr>
            <a:xfrm>
              <a:off x="471768" y="2155637"/>
              <a:ext cx="1485900" cy="962025"/>
            </a:xfrm>
            <a:prstGeom prst="rect">
              <a:avLst/>
            </a:prstGeom>
          </p:spPr>
        </p:pic>
        <p:sp>
          <p:nvSpPr>
            <p:cNvPr id="53" name="TextBox 52"/>
            <p:cNvSpPr txBox="1"/>
            <p:nvPr/>
          </p:nvSpPr>
          <p:spPr>
            <a:xfrm rot="16200000">
              <a:off x="660876" y="2467373"/>
              <a:ext cx="1076905" cy="338554"/>
            </a:xfrm>
            <a:prstGeom prst="rect">
              <a:avLst/>
            </a:prstGeom>
            <a:noFill/>
          </p:spPr>
          <p:txBody>
            <a:bodyPr wrap="square" rtlCol="0">
              <a:spAutoFit/>
            </a:bodyPr>
            <a:lstStyle/>
            <a:p>
              <a:pPr algn="ctr"/>
              <a:r>
                <a:rPr lang="en-GB" sz="1600" dirty="0" err="1" smtClean="0">
                  <a:solidFill>
                    <a:schemeClr val="bg1"/>
                  </a:solidFill>
                </a:rPr>
                <a:t>er</a:t>
              </a:r>
              <a:endParaRPr lang="en-GB" sz="1600" dirty="0">
                <a:solidFill>
                  <a:schemeClr val="bg1"/>
                </a:solidFill>
              </a:endParaRPr>
            </a:p>
          </p:txBody>
        </p:sp>
      </p:grpSp>
      <p:grpSp>
        <p:nvGrpSpPr>
          <p:cNvPr id="54" name="Group 53"/>
          <p:cNvGrpSpPr/>
          <p:nvPr/>
        </p:nvGrpSpPr>
        <p:grpSpPr>
          <a:xfrm>
            <a:off x="407979" y="5012550"/>
            <a:ext cx="1485900" cy="962025"/>
            <a:chOff x="471768" y="2155637"/>
            <a:chExt cx="1485900" cy="962025"/>
          </a:xfrm>
        </p:grpSpPr>
        <p:pic>
          <p:nvPicPr>
            <p:cNvPr id="55" name="Picture 54"/>
            <p:cNvPicPr>
              <a:picLocks noChangeAspect="1"/>
            </p:cNvPicPr>
            <p:nvPr/>
          </p:nvPicPr>
          <p:blipFill>
            <a:blip r:embed="rId4"/>
            <a:stretch>
              <a:fillRect/>
            </a:stretch>
          </p:blipFill>
          <p:spPr>
            <a:xfrm>
              <a:off x="471768" y="2155637"/>
              <a:ext cx="1485900" cy="962025"/>
            </a:xfrm>
            <a:prstGeom prst="rect">
              <a:avLst/>
            </a:prstGeom>
          </p:spPr>
        </p:pic>
        <p:sp>
          <p:nvSpPr>
            <p:cNvPr id="56" name="TextBox 55"/>
            <p:cNvSpPr txBox="1"/>
            <p:nvPr/>
          </p:nvSpPr>
          <p:spPr>
            <a:xfrm>
              <a:off x="676265" y="2428836"/>
              <a:ext cx="1076905" cy="338554"/>
            </a:xfrm>
            <a:prstGeom prst="rect">
              <a:avLst/>
            </a:prstGeom>
            <a:noFill/>
          </p:spPr>
          <p:txBody>
            <a:bodyPr wrap="square" rtlCol="0">
              <a:spAutoFit/>
            </a:bodyPr>
            <a:lstStyle/>
            <a:p>
              <a:pPr algn="ctr"/>
              <a:r>
                <a:rPr lang="en-GB" sz="1600" dirty="0" err="1" smtClean="0">
                  <a:solidFill>
                    <a:schemeClr val="bg1"/>
                  </a:solidFill>
                </a:rPr>
                <a:t>Mach</a:t>
              </a:r>
              <a:r>
                <a:rPr lang="en-GB" sz="1600" b="1" dirty="0" err="1" smtClean="0">
                  <a:solidFill>
                    <a:schemeClr val="bg1"/>
                  </a:solidFill>
                </a:rPr>
                <a:t>t</a:t>
              </a:r>
              <a:endParaRPr lang="en-GB" sz="1600" b="1" dirty="0">
                <a:solidFill>
                  <a:schemeClr val="bg1"/>
                </a:solidFill>
              </a:endParaRPr>
            </a:p>
          </p:txBody>
        </p:sp>
      </p:grpSp>
      <p:grpSp>
        <p:nvGrpSpPr>
          <p:cNvPr id="57" name="Group 56"/>
          <p:cNvGrpSpPr/>
          <p:nvPr/>
        </p:nvGrpSpPr>
        <p:grpSpPr>
          <a:xfrm rot="5400000">
            <a:off x="2937450" y="4893783"/>
            <a:ext cx="1485900" cy="1076905"/>
            <a:chOff x="471768" y="2075049"/>
            <a:chExt cx="1485900" cy="1076905"/>
          </a:xfrm>
        </p:grpSpPr>
        <p:pic>
          <p:nvPicPr>
            <p:cNvPr id="58" name="Picture 57"/>
            <p:cNvPicPr>
              <a:picLocks noChangeAspect="1"/>
            </p:cNvPicPr>
            <p:nvPr/>
          </p:nvPicPr>
          <p:blipFill>
            <a:blip r:embed="rId4"/>
            <a:stretch>
              <a:fillRect/>
            </a:stretch>
          </p:blipFill>
          <p:spPr>
            <a:xfrm>
              <a:off x="471768" y="2155637"/>
              <a:ext cx="1485900" cy="962025"/>
            </a:xfrm>
            <a:prstGeom prst="rect">
              <a:avLst/>
            </a:prstGeom>
          </p:spPr>
        </p:pic>
        <p:sp>
          <p:nvSpPr>
            <p:cNvPr id="59" name="TextBox 58"/>
            <p:cNvSpPr txBox="1"/>
            <p:nvPr/>
          </p:nvSpPr>
          <p:spPr>
            <a:xfrm rot="16200000">
              <a:off x="660876" y="2444225"/>
              <a:ext cx="1076905" cy="338554"/>
            </a:xfrm>
            <a:prstGeom prst="rect">
              <a:avLst/>
            </a:prstGeom>
            <a:noFill/>
          </p:spPr>
          <p:txBody>
            <a:bodyPr wrap="square" rtlCol="0">
              <a:spAutoFit/>
            </a:bodyPr>
            <a:lstStyle/>
            <a:p>
              <a:pPr algn="ctr"/>
              <a:r>
                <a:rPr lang="en-GB" sz="1600" dirty="0" err="1" smtClean="0">
                  <a:solidFill>
                    <a:schemeClr val="bg1"/>
                  </a:solidFill>
                </a:rPr>
                <a:t>nie</a:t>
              </a:r>
              <a:endParaRPr lang="en-GB" sz="1600" dirty="0">
                <a:solidFill>
                  <a:schemeClr val="bg1"/>
                </a:solidFill>
              </a:endParaRPr>
            </a:p>
          </p:txBody>
        </p:sp>
      </p:grpSp>
      <p:pic>
        <p:nvPicPr>
          <p:cNvPr id="61" name="Picture 60"/>
          <p:cNvPicPr>
            <a:picLocks noChangeAspect="1"/>
          </p:cNvPicPr>
          <p:nvPr/>
        </p:nvPicPr>
        <p:blipFill>
          <a:blip r:embed="rId4"/>
          <a:stretch>
            <a:fillRect/>
          </a:stretch>
        </p:blipFill>
        <p:spPr>
          <a:xfrm>
            <a:off x="4218852" y="4951221"/>
            <a:ext cx="1485900" cy="962025"/>
          </a:xfrm>
          <a:prstGeom prst="rect">
            <a:avLst/>
          </a:prstGeom>
        </p:spPr>
      </p:pic>
      <p:grpSp>
        <p:nvGrpSpPr>
          <p:cNvPr id="21" name="Group 20"/>
          <p:cNvGrpSpPr/>
          <p:nvPr/>
        </p:nvGrpSpPr>
        <p:grpSpPr>
          <a:xfrm>
            <a:off x="7636842" y="2065095"/>
            <a:ext cx="1278040" cy="1252760"/>
            <a:chOff x="7933195" y="1748732"/>
            <a:chExt cx="1278040" cy="1252760"/>
          </a:xfrm>
        </p:grpSpPr>
        <p:pic>
          <p:nvPicPr>
            <p:cNvPr id="18" name="Picture 17"/>
            <p:cNvPicPr>
              <a:picLocks noChangeAspect="1"/>
            </p:cNvPicPr>
            <p:nvPr/>
          </p:nvPicPr>
          <p:blipFill>
            <a:blip r:embed="rId5"/>
            <a:stretch>
              <a:fillRect/>
            </a:stretch>
          </p:blipFill>
          <p:spPr>
            <a:xfrm>
              <a:off x="7933195" y="1748732"/>
              <a:ext cx="1278040" cy="1252760"/>
            </a:xfrm>
            <a:prstGeom prst="rect">
              <a:avLst/>
            </a:prstGeom>
          </p:spPr>
        </p:pic>
        <p:sp>
          <p:nvSpPr>
            <p:cNvPr id="63" name="TextBox 62"/>
            <p:cNvSpPr txBox="1"/>
            <p:nvPr/>
          </p:nvSpPr>
          <p:spPr>
            <a:xfrm>
              <a:off x="8033762" y="2150724"/>
              <a:ext cx="1076905" cy="338554"/>
            </a:xfrm>
            <a:prstGeom prst="rect">
              <a:avLst/>
            </a:prstGeom>
            <a:noFill/>
          </p:spPr>
          <p:txBody>
            <a:bodyPr wrap="square" rtlCol="0">
              <a:spAutoFit/>
            </a:bodyPr>
            <a:lstStyle/>
            <a:p>
              <a:pPr algn="ctr"/>
              <a:r>
                <a:rPr lang="en-GB" sz="1600" dirty="0" err="1" smtClean="0">
                  <a:solidFill>
                    <a:schemeClr val="bg1"/>
                  </a:solidFill>
                </a:rPr>
                <a:t>gehen</a:t>
              </a:r>
              <a:endParaRPr lang="en-GB" sz="1600" dirty="0">
                <a:solidFill>
                  <a:schemeClr val="bg1"/>
                </a:solidFill>
              </a:endParaRPr>
            </a:p>
          </p:txBody>
        </p:sp>
      </p:grpSp>
      <p:grpSp>
        <p:nvGrpSpPr>
          <p:cNvPr id="20" name="Group 19"/>
          <p:cNvGrpSpPr/>
          <p:nvPr/>
        </p:nvGrpSpPr>
        <p:grpSpPr>
          <a:xfrm>
            <a:off x="8814314" y="1259545"/>
            <a:ext cx="1278040" cy="1252760"/>
            <a:chOff x="9110667" y="943182"/>
            <a:chExt cx="1278040" cy="1252760"/>
          </a:xfrm>
        </p:grpSpPr>
        <p:pic>
          <p:nvPicPr>
            <p:cNvPr id="65" name="Picture 64"/>
            <p:cNvPicPr>
              <a:picLocks noChangeAspect="1"/>
            </p:cNvPicPr>
            <p:nvPr/>
          </p:nvPicPr>
          <p:blipFill>
            <a:blip r:embed="rId5"/>
            <a:stretch>
              <a:fillRect/>
            </a:stretch>
          </p:blipFill>
          <p:spPr>
            <a:xfrm>
              <a:off x="9110667" y="943182"/>
              <a:ext cx="1278040" cy="1252760"/>
            </a:xfrm>
            <a:prstGeom prst="rect">
              <a:avLst/>
            </a:prstGeom>
          </p:spPr>
        </p:pic>
        <p:sp>
          <p:nvSpPr>
            <p:cNvPr id="66" name="TextBox 65"/>
            <p:cNvSpPr txBox="1"/>
            <p:nvPr/>
          </p:nvSpPr>
          <p:spPr>
            <a:xfrm>
              <a:off x="9185496" y="1361882"/>
              <a:ext cx="1076905" cy="338554"/>
            </a:xfrm>
            <a:prstGeom prst="rect">
              <a:avLst/>
            </a:prstGeom>
            <a:noFill/>
          </p:spPr>
          <p:txBody>
            <a:bodyPr wrap="square" rtlCol="0">
              <a:spAutoFit/>
            </a:bodyPr>
            <a:lstStyle/>
            <a:p>
              <a:pPr algn="ctr"/>
              <a:r>
                <a:rPr lang="en-GB" sz="1600" dirty="0" err="1" smtClean="0">
                  <a:solidFill>
                    <a:schemeClr val="bg1"/>
                  </a:solidFill>
                </a:rPr>
                <a:t>ich</a:t>
              </a:r>
              <a:endParaRPr lang="en-GB" sz="1600" dirty="0">
                <a:solidFill>
                  <a:schemeClr val="bg1"/>
                </a:solidFill>
              </a:endParaRPr>
            </a:p>
          </p:txBody>
        </p:sp>
      </p:grpSp>
      <p:grpSp>
        <p:nvGrpSpPr>
          <p:cNvPr id="69" name="Group 68"/>
          <p:cNvGrpSpPr/>
          <p:nvPr/>
        </p:nvGrpSpPr>
        <p:grpSpPr>
          <a:xfrm>
            <a:off x="9940309" y="2130215"/>
            <a:ext cx="1278040" cy="1252760"/>
            <a:chOff x="9110667" y="943182"/>
            <a:chExt cx="1278040" cy="1252760"/>
          </a:xfrm>
        </p:grpSpPr>
        <p:pic>
          <p:nvPicPr>
            <p:cNvPr id="70" name="Picture 69"/>
            <p:cNvPicPr>
              <a:picLocks noChangeAspect="1"/>
            </p:cNvPicPr>
            <p:nvPr/>
          </p:nvPicPr>
          <p:blipFill>
            <a:blip r:embed="rId5"/>
            <a:stretch>
              <a:fillRect/>
            </a:stretch>
          </p:blipFill>
          <p:spPr>
            <a:xfrm>
              <a:off x="9110667" y="943182"/>
              <a:ext cx="1278040" cy="1252760"/>
            </a:xfrm>
            <a:prstGeom prst="rect">
              <a:avLst/>
            </a:prstGeom>
          </p:spPr>
        </p:pic>
        <p:sp>
          <p:nvSpPr>
            <p:cNvPr id="71" name="TextBox 70"/>
            <p:cNvSpPr txBox="1"/>
            <p:nvPr/>
          </p:nvSpPr>
          <p:spPr>
            <a:xfrm>
              <a:off x="9213784" y="1248558"/>
              <a:ext cx="1076905" cy="584775"/>
            </a:xfrm>
            <a:prstGeom prst="rect">
              <a:avLst/>
            </a:prstGeom>
            <a:noFill/>
          </p:spPr>
          <p:txBody>
            <a:bodyPr wrap="square" rtlCol="0">
              <a:spAutoFit/>
            </a:bodyPr>
            <a:lstStyle/>
            <a:p>
              <a:pPr algn="ctr"/>
              <a:r>
                <a:rPr lang="en-GB" sz="1600" dirty="0" err="1" smtClean="0">
                  <a:solidFill>
                    <a:schemeClr val="bg1"/>
                  </a:solidFill>
                </a:rPr>
                <a:t>jeden</a:t>
              </a:r>
              <a:endParaRPr lang="en-GB" sz="1600" dirty="0" smtClean="0">
                <a:solidFill>
                  <a:schemeClr val="bg1"/>
                </a:solidFill>
              </a:endParaRPr>
            </a:p>
            <a:p>
              <a:pPr algn="ctr"/>
              <a:r>
                <a:rPr lang="en-GB" sz="1600" dirty="0" smtClean="0">
                  <a:solidFill>
                    <a:schemeClr val="bg1"/>
                  </a:solidFill>
                </a:rPr>
                <a:t>Tag</a:t>
              </a:r>
              <a:endParaRPr lang="en-GB" sz="1600" dirty="0">
                <a:solidFill>
                  <a:schemeClr val="bg1"/>
                </a:solidFill>
              </a:endParaRPr>
            </a:p>
          </p:txBody>
        </p:sp>
      </p:grpSp>
      <p:grpSp>
        <p:nvGrpSpPr>
          <p:cNvPr id="72" name="Group 71"/>
          <p:cNvGrpSpPr/>
          <p:nvPr/>
        </p:nvGrpSpPr>
        <p:grpSpPr>
          <a:xfrm>
            <a:off x="8788576" y="3145661"/>
            <a:ext cx="1278040" cy="1252760"/>
            <a:chOff x="9110667" y="943182"/>
            <a:chExt cx="1278040" cy="1252760"/>
          </a:xfrm>
        </p:grpSpPr>
        <p:pic>
          <p:nvPicPr>
            <p:cNvPr id="73" name="Picture 72"/>
            <p:cNvPicPr>
              <a:picLocks noChangeAspect="1"/>
            </p:cNvPicPr>
            <p:nvPr/>
          </p:nvPicPr>
          <p:blipFill>
            <a:blip r:embed="rId5"/>
            <a:stretch>
              <a:fillRect/>
            </a:stretch>
          </p:blipFill>
          <p:spPr>
            <a:xfrm>
              <a:off x="9110667" y="943182"/>
              <a:ext cx="1278040" cy="1252760"/>
            </a:xfrm>
            <a:prstGeom prst="rect">
              <a:avLst/>
            </a:prstGeom>
          </p:spPr>
        </p:pic>
        <p:sp>
          <p:nvSpPr>
            <p:cNvPr id="74" name="TextBox 73"/>
            <p:cNvSpPr txBox="1"/>
            <p:nvPr/>
          </p:nvSpPr>
          <p:spPr>
            <a:xfrm>
              <a:off x="9211234" y="1240671"/>
              <a:ext cx="1076905" cy="584775"/>
            </a:xfrm>
            <a:prstGeom prst="rect">
              <a:avLst/>
            </a:prstGeom>
            <a:noFill/>
          </p:spPr>
          <p:txBody>
            <a:bodyPr wrap="square" rtlCol="0">
              <a:spAutoFit/>
            </a:bodyPr>
            <a:lstStyle/>
            <a:p>
              <a:pPr algn="ctr"/>
              <a:r>
                <a:rPr lang="en-GB" sz="1600" dirty="0" smtClean="0">
                  <a:solidFill>
                    <a:schemeClr val="bg1"/>
                  </a:solidFill>
                </a:rPr>
                <a:t>in die </a:t>
              </a:r>
              <a:r>
                <a:rPr lang="en-GB" sz="1600" dirty="0" err="1" smtClean="0">
                  <a:solidFill>
                    <a:schemeClr val="bg1"/>
                  </a:solidFill>
                </a:rPr>
                <a:t>Schule</a:t>
              </a:r>
              <a:endParaRPr lang="en-GB" sz="1600" dirty="0">
                <a:solidFill>
                  <a:schemeClr val="bg1"/>
                </a:solidFill>
              </a:endParaRPr>
            </a:p>
          </p:txBody>
        </p:sp>
      </p:grpSp>
      <p:grpSp>
        <p:nvGrpSpPr>
          <p:cNvPr id="75" name="Group 74"/>
          <p:cNvGrpSpPr/>
          <p:nvPr/>
        </p:nvGrpSpPr>
        <p:grpSpPr>
          <a:xfrm>
            <a:off x="6543466" y="4786118"/>
            <a:ext cx="1278040" cy="1252760"/>
            <a:chOff x="9110667" y="943182"/>
            <a:chExt cx="1278040" cy="1252760"/>
          </a:xfrm>
        </p:grpSpPr>
        <p:pic>
          <p:nvPicPr>
            <p:cNvPr id="76" name="Picture 75"/>
            <p:cNvPicPr>
              <a:picLocks noChangeAspect="1"/>
            </p:cNvPicPr>
            <p:nvPr/>
          </p:nvPicPr>
          <p:blipFill>
            <a:blip r:embed="rId5"/>
            <a:stretch>
              <a:fillRect/>
            </a:stretch>
          </p:blipFill>
          <p:spPr>
            <a:xfrm>
              <a:off x="9110667" y="943182"/>
              <a:ext cx="1278040" cy="1252760"/>
            </a:xfrm>
            <a:prstGeom prst="rect">
              <a:avLst/>
            </a:prstGeom>
          </p:spPr>
        </p:pic>
        <p:sp>
          <p:nvSpPr>
            <p:cNvPr id="77" name="TextBox 76"/>
            <p:cNvSpPr txBox="1"/>
            <p:nvPr/>
          </p:nvSpPr>
          <p:spPr>
            <a:xfrm>
              <a:off x="9211234" y="1345174"/>
              <a:ext cx="1076905" cy="338554"/>
            </a:xfrm>
            <a:prstGeom prst="rect">
              <a:avLst/>
            </a:prstGeom>
            <a:noFill/>
          </p:spPr>
          <p:txBody>
            <a:bodyPr wrap="square" rtlCol="0">
              <a:spAutoFit/>
            </a:bodyPr>
            <a:lstStyle/>
            <a:p>
              <a:pPr algn="ctr"/>
              <a:r>
                <a:rPr lang="en-GB" sz="1600" dirty="0" err="1" smtClean="0">
                  <a:solidFill>
                    <a:schemeClr val="bg1"/>
                  </a:solidFill>
                </a:rPr>
                <a:t>Geh</a:t>
              </a:r>
              <a:r>
                <a:rPr lang="en-GB" sz="1600" b="1" dirty="0" err="1" smtClean="0">
                  <a:solidFill>
                    <a:schemeClr val="bg1"/>
                  </a:solidFill>
                </a:rPr>
                <a:t>e</a:t>
              </a:r>
              <a:endParaRPr lang="en-GB" sz="1600" dirty="0">
                <a:solidFill>
                  <a:schemeClr val="bg1"/>
                </a:solidFill>
              </a:endParaRPr>
            </a:p>
          </p:txBody>
        </p:sp>
      </p:grpSp>
      <p:grpSp>
        <p:nvGrpSpPr>
          <p:cNvPr id="78" name="Group 77"/>
          <p:cNvGrpSpPr/>
          <p:nvPr/>
        </p:nvGrpSpPr>
        <p:grpSpPr>
          <a:xfrm>
            <a:off x="7922073" y="4786118"/>
            <a:ext cx="1278040" cy="1252760"/>
            <a:chOff x="7933195" y="1748732"/>
            <a:chExt cx="1278040" cy="1252760"/>
          </a:xfrm>
        </p:grpSpPr>
        <p:pic>
          <p:nvPicPr>
            <p:cNvPr id="79" name="Picture 78"/>
            <p:cNvPicPr>
              <a:picLocks noChangeAspect="1"/>
            </p:cNvPicPr>
            <p:nvPr/>
          </p:nvPicPr>
          <p:blipFill>
            <a:blip r:embed="rId5"/>
            <a:stretch>
              <a:fillRect/>
            </a:stretch>
          </p:blipFill>
          <p:spPr>
            <a:xfrm>
              <a:off x="7933195" y="1748732"/>
              <a:ext cx="1278040" cy="1252760"/>
            </a:xfrm>
            <a:prstGeom prst="rect">
              <a:avLst/>
            </a:prstGeom>
          </p:spPr>
        </p:pic>
        <p:sp>
          <p:nvSpPr>
            <p:cNvPr id="80" name="TextBox 79"/>
            <p:cNvSpPr txBox="1"/>
            <p:nvPr/>
          </p:nvSpPr>
          <p:spPr>
            <a:xfrm>
              <a:off x="8033762" y="2150724"/>
              <a:ext cx="1076905" cy="338554"/>
            </a:xfrm>
            <a:prstGeom prst="rect">
              <a:avLst/>
            </a:prstGeom>
            <a:noFill/>
          </p:spPr>
          <p:txBody>
            <a:bodyPr wrap="square" rtlCol="0">
              <a:spAutoFit/>
            </a:bodyPr>
            <a:lstStyle/>
            <a:p>
              <a:pPr algn="ctr"/>
              <a:r>
                <a:rPr lang="en-GB" sz="1600" dirty="0" err="1" smtClean="0">
                  <a:solidFill>
                    <a:schemeClr val="bg1"/>
                  </a:solidFill>
                </a:rPr>
                <a:t>ich</a:t>
              </a:r>
              <a:endParaRPr lang="en-GB" sz="1600" dirty="0">
                <a:solidFill>
                  <a:schemeClr val="bg1"/>
                </a:solidFill>
              </a:endParaRPr>
            </a:p>
          </p:txBody>
        </p:sp>
      </p:grpSp>
      <p:grpSp>
        <p:nvGrpSpPr>
          <p:cNvPr id="81" name="Group 80"/>
          <p:cNvGrpSpPr/>
          <p:nvPr/>
        </p:nvGrpSpPr>
        <p:grpSpPr>
          <a:xfrm>
            <a:off x="9300680" y="4786118"/>
            <a:ext cx="1278040" cy="1252760"/>
            <a:chOff x="9110667" y="943182"/>
            <a:chExt cx="1278040" cy="1252760"/>
          </a:xfrm>
        </p:grpSpPr>
        <p:pic>
          <p:nvPicPr>
            <p:cNvPr id="82" name="Picture 81"/>
            <p:cNvPicPr>
              <a:picLocks noChangeAspect="1"/>
            </p:cNvPicPr>
            <p:nvPr/>
          </p:nvPicPr>
          <p:blipFill>
            <a:blip r:embed="rId5"/>
            <a:stretch>
              <a:fillRect/>
            </a:stretch>
          </p:blipFill>
          <p:spPr>
            <a:xfrm>
              <a:off x="9110667" y="943182"/>
              <a:ext cx="1278040" cy="1252760"/>
            </a:xfrm>
            <a:prstGeom prst="rect">
              <a:avLst/>
            </a:prstGeom>
          </p:spPr>
        </p:pic>
        <p:sp>
          <p:nvSpPr>
            <p:cNvPr id="83" name="TextBox 82"/>
            <p:cNvSpPr txBox="1"/>
            <p:nvPr/>
          </p:nvSpPr>
          <p:spPr>
            <a:xfrm>
              <a:off x="9211234" y="1246396"/>
              <a:ext cx="1076905" cy="584775"/>
            </a:xfrm>
            <a:prstGeom prst="rect">
              <a:avLst/>
            </a:prstGeom>
            <a:noFill/>
          </p:spPr>
          <p:txBody>
            <a:bodyPr wrap="square" rtlCol="0">
              <a:spAutoFit/>
            </a:bodyPr>
            <a:lstStyle/>
            <a:p>
              <a:pPr algn="ctr"/>
              <a:r>
                <a:rPr lang="en-GB" sz="1600" dirty="0" err="1" smtClean="0">
                  <a:solidFill>
                    <a:schemeClr val="bg1"/>
                  </a:solidFill>
                </a:rPr>
                <a:t>jeden</a:t>
              </a:r>
              <a:endParaRPr lang="en-GB" sz="1600" dirty="0" smtClean="0">
                <a:solidFill>
                  <a:schemeClr val="bg1"/>
                </a:solidFill>
              </a:endParaRPr>
            </a:p>
            <a:p>
              <a:pPr algn="ctr"/>
              <a:r>
                <a:rPr lang="en-GB" sz="1600" dirty="0" smtClean="0">
                  <a:solidFill>
                    <a:schemeClr val="bg1"/>
                  </a:solidFill>
                </a:rPr>
                <a:t>Tag</a:t>
              </a:r>
              <a:endParaRPr lang="en-GB" sz="1600" dirty="0">
                <a:solidFill>
                  <a:schemeClr val="bg1"/>
                </a:solidFill>
              </a:endParaRPr>
            </a:p>
          </p:txBody>
        </p:sp>
      </p:grpSp>
      <p:grpSp>
        <p:nvGrpSpPr>
          <p:cNvPr id="87" name="Group 86"/>
          <p:cNvGrpSpPr/>
          <p:nvPr/>
        </p:nvGrpSpPr>
        <p:grpSpPr>
          <a:xfrm>
            <a:off x="10679287" y="4786117"/>
            <a:ext cx="1278040" cy="1252760"/>
            <a:chOff x="9110667" y="943182"/>
            <a:chExt cx="1278040" cy="1252760"/>
          </a:xfrm>
        </p:grpSpPr>
        <p:pic>
          <p:nvPicPr>
            <p:cNvPr id="88" name="Picture 87"/>
            <p:cNvPicPr>
              <a:picLocks noChangeAspect="1"/>
            </p:cNvPicPr>
            <p:nvPr/>
          </p:nvPicPr>
          <p:blipFill>
            <a:blip r:embed="rId5"/>
            <a:stretch>
              <a:fillRect/>
            </a:stretch>
          </p:blipFill>
          <p:spPr>
            <a:xfrm>
              <a:off x="9110667" y="943182"/>
              <a:ext cx="1278040" cy="1252760"/>
            </a:xfrm>
            <a:prstGeom prst="rect">
              <a:avLst/>
            </a:prstGeom>
          </p:spPr>
        </p:pic>
        <p:sp>
          <p:nvSpPr>
            <p:cNvPr id="89" name="TextBox 88"/>
            <p:cNvSpPr txBox="1"/>
            <p:nvPr/>
          </p:nvSpPr>
          <p:spPr>
            <a:xfrm>
              <a:off x="9211234" y="1206675"/>
              <a:ext cx="1076905" cy="584775"/>
            </a:xfrm>
            <a:prstGeom prst="rect">
              <a:avLst/>
            </a:prstGeom>
            <a:noFill/>
          </p:spPr>
          <p:txBody>
            <a:bodyPr wrap="square" rtlCol="0">
              <a:spAutoFit/>
            </a:bodyPr>
            <a:lstStyle/>
            <a:p>
              <a:pPr algn="ctr"/>
              <a:r>
                <a:rPr lang="en-GB" sz="1600" dirty="0" smtClean="0">
                  <a:solidFill>
                    <a:schemeClr val="bg1"/>
                  </a:solidFill>
                </a:rPr>
                <a:t>in die </a:t>
              </a:r>
              <a:r>
                <a:rPr lang="en-GB" sz="1600" dirty="0" err="1" smtClean="0">
                  <a:solidFill>
                    <a:schemeClr val="bg1"/>
                  </a:solidFill>
                </a:rPr>
                <a:t>Schule</a:t>
              </a:r>
              <a:r>
                <a:rPr lang="en-GB" sz="1600" dirty="0" smtClean="0">
                  <a:solidFill>
                    <a:schemeClr val="bg1"/>
                  </a:solidFill>
                </a:rPr>
                <a:t>?</a:t>
              </a:r>
              <a:endParaRPr lang="en-GB" sz="1600" dirty="0">
                <a:solidFill>
                  <a:schemeClr val="bg1"/>
                </a:solidFill>
              </a:endParaRPr>
            </a:p>
          </p:txBody>
        </p:sp>
      </p:grpSp>
      <p:sp>
        <p:nvSpPr>
          <p:cNvPr id="64" name="TextBox 63"/>
          <p:cNvSpPr txBox="1"/>
          <p:nvPr/>
        </p:nvSpPr>
        <p:spPr>
          <a:xfrm>
            <a:off x="4341226" y="5243220"/>
            <a:ext cx="1241151" cy="338554"/>
          </a:xfrm>
          <a:prstGeom prst="rect">
            <a:avLst/>
          </a:prstGeom>
          <a:noFill/>
        </p:spPr>
        <p:txBody>
          <a:bodyPr wrap="square" rtlCol="0">
            <a:spAutoFit/>
          </a:bodyPr>
          <a:lstStyle/>
          <a:p>
            <a:pPr algn="ctr"/>
            <a:r>
              <a:rPr lang="en-GB" sz="1600" dirty="0" smtClean="0">
                <a:solidFill>
                  <a:schemeClr val="bg1"/>
                </a:solidFill>
              </a:rPr>
              <a:t>das </a:t>
            </a:r>
            <a:r>
              <a:rPr lang="en-GB" sz="1600" dirty="0" err="1" smtClean="0">
                <a:solidFill>
                  <a:schemeClr val="bg1"/>
                </a:solidFill>
              </a:rPr>
              <a:t>Bett</a:t>
            </a:r>
            <a:r>
              <a:rPr lang="en-GB" sz="1600" dirty="0" smtClean="0">
                <a:solidFill>
                  <a:schemeClr val="bg1"/>
                </a:solidFill>
              </a:rPr>
              <a:t>?</a:t>
            </a:r>
            <a:endParaRPr lang="en-GB" sz="1600" dirty="0">
              <a:solidFill>
                <a:schemeClr val="bg1"/>
              </a:solidFill>
            </a:endParaRPr>
          </a:p>
        </p:txBody>
      </p:sp>
    </p:spTree>
    <p:extLst>
      <p:ext uri="{BB962C8B-B14F-4D97-AF65-F5344CB8AC3E}">
        <p14:creationId xmlns:p14="http://schemas.microsoft.com/office/powerpoint/2010/main" val="2584669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694218" cy="707849"/>
          </a:xfrm>
        </p:spPr>
        <p:txBody>
          <a:bodyPr>
            <a:normAutofit/>
          </a:bodyPr>
          <a:lstStyle/>
          <a:p>
            <a:r>
              <a:rPr lang="en-GB" sz="3600" b="1" dirty="0">
                <a:solidFill>
                  <a:schemeClr val="bg1"/>
                </a:solidFill>
              </a:rPr>
              <a:t>A</a:t>
            </a:r>
            <a:r>
              <a:rPr lang="en-GB" sz="3600" b="1" dirty="0" smtClean="0">
                <a:solidFill>
                  <a:schemeClr val="bg1"/>
                </a:solidFill>
              </a:rPr>
              <a:t>m </a:t>
            </a:r>
            <a:r>
              <a:rPr lang="en-GB" sz="3600" b="1" dirty="0" err="1" smtClean="0">
                <a:solidFill>
                  <a:schemeClr val="bg1"/>
                </a:solidFill>
              </a:rPr>
              <a:t>Telefon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88359" y="247046"/>
            <a:ext cx="1468967" cy="3715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smtClean="0">
                <a:solidFill>
                  <a:prstClr val="white"/>
                </a:solidFill>
                <a:latin typeface="Century Gothic" panose="020B0502020202020204" pitchFamily="34" charset="0"/>
              </a:rPr>
              <a:t>hören</a:t>
            </a:r>
            <a:r>
              <a:rPr lang="en-GB" b="1" dirty="0" smtClean="0">
                <a:solidFill>
                  <a:prstClr val="white"/>
                </a:solidFill>
                <a:latin typeface="Century Gothic" panose="020B0502020202020204" pitchFamily="34" charset="0"/>
              </a:rPr>
              <a:t> [1/2]</a:t>
            </a:r>
            <a:endParaRPr lang="en-GB" b="1" dirty="0">
              <a:solidFill>
                <a:prstClr val="white"/>
              </a:solidFill>
              <a:latin typeface="Century Gothic" panose="020B0502020202020204" pitchFamily="34" charset="0"/>
            </a:endParaRPr>
          </a:p>
        </p:txBody>
      </p:sp>
      <p:sp>
        <p:nvSpPr>
          <p:cNvPr id="12" name="TextBox 11"/>
          <p:cNvSpPr txBox="1"/>
          <p:nvPr/>
        </p:nvSpPr>
        <p:spPr>
          <a:xfrm>
            <a:off x="180108" y="1413164"/>
            <a:ext cx="11777217" cy="769441"/>
          </a:xfrm>
          <a:prstGeom prst="rect">
            <a:avLst/>
          </a:prstGeom>
          <a:noFill/>
        </p:spPr>
        <p:txBody>
          <a:bodyPr wrap="square" rtlCol="0">
            <a:spAutoFit/>
          </a:bodyPr>
          <a:lstStyle/>
          <a:p>
            <a:r>
              <a:rPr lang="en-GB" sz="2200" dirty="0" smtClean="0">
                <a:solidFill>
                  <a:schemeClr val="accent1">
                    <a:lumMod val="50000"/>
                  </a:schemeClr>
                </a:solidFill>
              </a:rPr>
              <a:t>Mia und </a:t>
            </a:r>
            <a:r>
              <a:rPr lang="en-GB" sz="2200" dirty="0" err="1" smtClean="0">
                <a:solidFill>
                  <a:schemeClr val="accent1">
                    <a:lumMod val="50000"/>
                  </a:schemeClr>
                </a:solidFill>
              </a:rPr>
              <a:t>Oma</a:t>
            </a:r>
            <a:r>
              <a:rPr lang="en-GB" sz="2200" dirty="0" smtClean="0">
                <a:solidFill>
                  <a:schemeClr val="accent1">
                    <a:lumMod val="50000"/>
                  </a:schemeClr>
                </a:solidFill>
              </a:rPr>
              <a:t> </a:t>
            </a:r>
            <a:r>
              <a:rPr lang="en-GB" sz="2200" dirty="0" err="1" smtClean="0">
                <a:solidFill>
                  <a:schemeClr val="accent1">
                    <a:lumMod val="50000"/>
                  </a:schemeClr>
                </a:solidFill>
              </a:rPr>
              <a:t>telefonieren</a:t>
            </a:r>
            <a:r>
              <a:rPr lang="en-GB" sz="2200" dirty="0" smtClean="0">
                <a:solidFill>
                  <a:schemeClr val="accent1">
                    <a:lumMod val="50000"/>
                  </a:schemeClr>
                </a:solidFill>
              </a:rPr>
              <a:t>. </a:t>
            </a:r>
            <a:r>
              <a:rPr lang="en-GB" sz="2200" dirty="0" err="1" smtClean="0">
                <a:solidFill>
                  <a:schemeClr val="accent1">
                    <a:lumMod val="50000"/>
                  </a:schemeClr>
                </a:solidFill>
              </a:rPr>
              <a:t>Oma</a:t>
            </a:r>
            <a:r>
              <a:rPr lang="en-GB" sz="2200" dirty="0" smtClean="0">
                <a:solidFill>
                  <a:schemeClr val="accent1">
                    <a:lumMod val="50000"/>
                  </a:schemeClr>
                </a:solidFill>
              </a:rPr>
              <a:t> hat </a:t>
            </a:r>
            <a:r>
              <a:rPr lang="en-GB" sz="2200" dirty="0" err="1" smtClean="0">
                <a:solidFill>
                  <a:schemeClr val="accent1">
                    <a:lumMod val="50000"/>
                  </a:schemeClr>
                </a:solidFill>
              </a:rPr>
              <a:t>Fragen</a:t>
            </a:r>
            <a:r>
              <a:rPr lang="en-GB" sz="2200" dirty="0" smtClean="0">
                <a:solidFill>
                  <a:schemeClr val="accent1">
                    <a:lumMod val="50000"/>
                  </a:schemeClr>
                </a:solidFill>
              </a:rPr>
              <a:t>. </a:t>
            </a:r>
            <a:r>
              <a:rPr lang="en-GB" sz="2200" dirty="0" err="1" smtClean="0">
                <a:solidFill>
                  <a:schemeClr val="accent1">
                    <a:lumMod val="50000"/>
                  </a:schemeClr>
                </a:solidFill>
              </a:rPr>
              <a:t>Wer</a:t>
            </a:r>
            <a:r>
              <a:rPr lang="en-GB" sz="2200" dirty="0" smtClean="0">
                <a:solidFill>
                  <a:schemeClr val="accent1">
                    <a:lumMod val="50000"/>
                  </a:schemeClr>
                </a:solidFill>
              </a:rPr>
              <a:t> </a:t>
            </a:r>
            <a:r>
              <a:rPr lang="en-GB" sz="2200" dirty="0" err="1" smtClean="0">
                <a:solidFill>
                  <a:schemeClr val="accent1">
                    <a:lumMod val="50000"/>
                  </a:schemeClr>
                </a:solidFill>
              </a:rPr>
              <a:t>macht</a:t>
            </a:r>
            <a:r>
              <a:rPr lang="en-GB" sz="2200" dirty="0" smtClean="0">
                <a:solidFill>
                  <a:schemeClr val="accent1">
                    <a:lumMod val="50000"/>
                  </a:schemeClr>
                </a:solidFill>
              </a:rPr>
              <a:t> was? </a:t>
            </a:r>
            <a:r>
              <a:rPr lang="en-GB" sz="2200" dirty="0" err="1" smtClean="0">
                <a:solidFill>
                  <a:schemeClr val="accent1">
                    <a:lumMod val="50000"/>
                  </a:schemeClr>
                </a:solidFill>
              </a:rPr>
              <a:t>Schreib</a:t>
            </a:r>
            <a:r>
              <a:rPr lang="en-GB" sz="2200" dirty="0" smtClean="0">
                <a:solidFill>
                  <a:schemeClr val="accent1">
                    <a:lumMod val="50000"/>
                  </a:schemeClr>
                </a:solidFill>
              </a:rPr>
              <a:t> </a:t>
            </a:r>
            <a:r>
              <a:rPr lang="en-GB" sz="2200" b="1" dirty="0" smtClean="0">
                <a:solidFill>
                  <a:schemeClr val="accent1">
                    <a:lumMod val="50000"/>
                  </a:schemeClr>
                </a:solidFill>
              </a:rPr>
              <a:t>M</a:t>
            </a:r>
            <a:r>
              <a:rPr lang="en-GB" sz="2200" dirty="0" smtClean="0">
                <a:solidFill>
                  <a:schemeClr val="accent1">
                    <a:lumMod val="50000"/>
                  </a:schemeClr>
                </a:solidFill>
              </a:rPr>
              <a:t> (Mia) </a:t>
            </a:r>
            <a:r>
              <a:rPr lang="en-GB" sz="2200" dirty="0" err="1" smtClean="0">
                <a:solidFill>
                  <a:schemeClr val="accent1">
                    <a:lumMod val="50000"/>
                  </a:schemeClr>
                </a:solidFill>
              </a:rPr>
              <a:t>oder</a:t>
            </a:r>
            <a:r>
              <a:rPr lang="en-GB" sz="2200" dirty="0" smtClean="0">
                <a:solidFill>
                  <a:schemeClr val="accent1">
                    <a:lumMod val="50000"/>
                  </a:schemeClr>
                </a:solidFill>
              </a:rPr>
              <a:t> </a:t>
            </a:r>
            <a:r>
              <a:rPr lang="en-GB" sz="2200" b="1" dirty="0" smtClean="0">
                <a:solidFill>
                  <a:schemeClr val="accent1">
                    <a:lumMod val="50000"/>
                  </a:schemeClr>
                </a:solidFill>
              </a:rPr>
              <a:t>W</a:t>
            </a:r>
            <a:r>
              <a:rPr lang="en-GB" sz="2200" dirty="0" smtClean="0">
                <a:solidFill>
                  <a:schemeClr val="accent1">
                    <a:lumMod val="50000"/>
                  </a:schemeClr>
                </a:solidFill>
              </a:rPr>
              <a:t> (Wolfgang).</a:t>
            </a:r>
            <a:endParaRPr lang="en-GB" sz="2200" dirty="0">
              <a:solidFill>
                <a:schemeClr val="accent1">
                  <a:lumMod val="50000"/>
                </a:schemeClr>
              </a:solidFill>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97247" y="2864249"/>
            <a:ext cx="2117401" cy="3071805"/>
          </a:xfrm>
          <a:prstGeom prst="rect">
            <a:avLst/>
          </a:prstGeom>
        </p:spPr>
      </p:pic>
      <p:pic>
        <p:nvPicPr>
          <p:cNvPr id="15" name="Picture 14" descr="A picture containing doll, toy&#10;&#10;Description automatically generated">
            <a:extLst>
              <a:ext uri="{FF2B5EF4-FFF2-40B4-BE49-F238E27FC236}">
                <a16:creationId xmlns:a16="http://schemas.microsoft.com/office/drawing/2014/main" id="{3367D99D-98E1-4AFB-9176-1B5C025CB67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2088"/>
          <a:stretch/>
        </p:blipFill>
        <p:spPr>
          <a:xfrm>
            <a:off x="180108" y="2704760"/>
            <a:ext cx="1547787" cy="3484113"/>
          </a:xfrm>
          <a:prstGeom prst="rect">
            <a:avLst/>
          </a:prstGeom>
        </p:spPr>
      </p:pic>
      <p:grpSp>
        <p:nvGrpSpPr>
          <p:cNvPr id="39" name="Group 38"/>
          <p:cNvGrpSpPr/>
          <p:nvPr/>
        </p:nvGrpSpPr>
        <p:grpSpPr>
          <a:xfrm>
            <a:off x="1530021" y="2182605"/>
            <a:ext cx="8328394" cy="3781808"/>
            <a:chOff x="1227259" y="2375107"/>
            <a:chExt cx="8669988" cy="3781808"/>
          </a:xfrm>
        </p:grpSpPr>
        <p:sp>
          <p:nvSpPr>
            <p:cNvPr id="22" name="Right Triangle 21"/>
            <p:cNvSpPr/>
            <p:nvPr/>
          </p:nvSpPr>
          <p:spPr>
            <a:xfrm>
              <a:off x="9396611" y="3305175"/>
              <a:ext cx="500636" cy="457200"/>
            </a:xfrm>
            <a:prstGeom prst="r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ight Triangle 23"/>
            <p:cNvSpPr/>
            <p:nvPr/>
          </p:nvSpPr>
          <p:spPr>
            <a:xfrm rot="10800000">
              <a:off x="1227259" y="4657227"/>
              <a:ext cx="500636" cy="457200"/>
            </a:xfrm>
            <a:prstGeom prst="r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4" name="Group 33"/>
            <p:cNvGrpSpPr/>
            <p:nvPr/>
          </p:nvGrpSpPr>
          <p:grpSpPr>
            <a:xfrm>
              <a:off x="1727895" y="2375107"/>
              <a:ext cx="7668716" cy="3781808"/>
              <a:chOff x="1727895" y="2375107"/>
              <a:chExt cx="7668716" cy="3781808"/>
            </a:xfrm>
          </p:grpSpPr>
          <p:sp>
            <p:nvSpPr>
              <p:cNvPr id="21" name="Rounded Rectangle 20"/>
              <p:cNvSpPr/>
              <p:nvPr/>
            </p:nvSpPr>
            <p:spPr>
              <a:xfrm>
                <a:off x="1727895" y="2375107"/>
                <a:ext cx="7668716" cy="3781808"/>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3" name="Group 32"/>
              <p:cNvGrpSpPr/>
              <p:nvPr/>
            </p:nvGrpSpPr>
            <p:grpSpPr>
              <a:xfrm>
                <a:off x="1727895" y="3317775"/>
                <a:ext cx="7668716" cy="1784052"/>
                <a:chOff x="1727895" y="3237503"/>
                <a:chExt cx="7668716" cy="1784052"/>
              </a:xfrm>
            </p:grpSpPr>
            <p:cxnSp>
              <p:nvCxnSpPr>
                <p:cNvPr id="25" name="Straight Connector 24"/>
                <p:cNvCxnSpPr/>
                <p:nvPr/>
              </p:nvCxnSpPr>
              <p:spPr>
                <a:xfrm>
                  <a:off x="9396611" y="3237503"/>
                  <a:ext cx="0" cy="43560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31" name="Straight Connector 30"/>
                <p:cNvCxnSpPr/>
                <p:nvPr/>
              </p:nvCxnSpPr>
              <p:spPr>
                <a:xfrm>
                  <a:off x="1727895" y="4585955"/>
                  <a:ext cx="0" cy="43560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grpSp>
        </p:grpSp>
      </p:grpSp>
      <p:pic>
        <p:nvPicPr>
          <p:cNvPr id="42" name="Picture 41"/>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Lst>
          </a:blip>
          <a:stretch>
            <a:fillRect/>
          </a:stretch>
        </p:blipFill>
        <p:spPr>
          <a:xfrm>
            <a:off x="2148036" y="2421911"/>
            <a:ext cx="1325269" cy="1026213"/>
          </a:xfrm>
          <a:prstGeom prst="rect">
            <a:avLst/>
          </a:prstGeom>
        </p:spPr>
      </p:pic>
      <p:grpSp>
        <p:nvGrpSpPr>
          <p:cNvPr id="43" name="Group 42">
            <a:extLst>
              <a:ext uri="{FF2B5EF4-FFF2-40B4-BE49-F238E27FC236}">
                <a16:creationId xmlns:a16="http://schemas.microsoft.com/office/drawing/2014/main" id="{2FD79CED-AEED-4C43-9136-0091CD2E42C4}"/>
              </a:ext>
            </a:extLst>
          </p:cNvPr>
          <p:cNvGrpSpPr/>
          <p:nvPr/>
        </p:nvGrpSpPr>
        <p:grpSpPr>
          <a:xfrm>
            <a:off x="3831997" y="2450292"/>
            <a:ext cx="1175594" cy="869939"/>
            <a:chOff x="10181631" y="1451097"/>
            <a:chExt cx="1175594" cy="869939"/>
          </a:xfrm>
        </p:grpSpPr>
        <p:pic>
          <p:nvPicPr>
            <p:cNvPr id="44" name="Picture 43">
              <a:extLst>
                <a:ext uri="{FF2B5EF4-FFF2-40B4-BE49-F238E27FC236}">
                  <a16:creationId xmlns:a16="http://schemas.microsoft.com/office/drawing/2014/main" id="{58A26FEF-4A7A-43FE-B20F-77971326CEC3}"/>
                </a:ext>
              </a:extLst>
            </p:cNvPr>
            <p:cNvPicPr>
              <a:picLocks noChangeAspect="1"/>
            </p:cNvPicPr>
            <p:nvPr/>
          </p:nvPicPr>
          <p:blipFill>
            <a:blip r:embed="rId9"/>
            <a:stretch>
              <a:fillRect/>
            </a:stretch>
          </p:blipFill>
          <p:spPr>
            <a:xfrm>
              <a:off x="10181631" y="1451097"/>
              <a:ext cx="1175594" cy="869939"/>
            </a:xfrm>
            <a:prstGeom prst="rect">
              <a:avLst/>
            </a:prstGeom>
          </p:spPr>
        </p:pic>
        <p:pic>
          <p:nvPicPr>
            <p:cNvPr id="45" name="Picture 44">
              <a:extLst>
                <a:ext uri="{FF2B5EF4-FFF2-40B4-BE49-F238E27FC236}">
                  <a16:creationId xmlns:a16="http://schemas.microsoft.com/office/drawing/2014/main" id="{F413B4B1-8217-4E13-8F66-905043CCD598}"/>
                </a:ext>
              </a:extLst>
            </p:cNvPr>
            <p:cNvPicPr>
              <a:picLocks noChangeAspect="1"/>
            </p:cNvPicPr>
            <p:nvPr/>
          </p:nvPicPr>
          <p:blipFill>
            <a:blip r:embed="rId10"/>
            <a:stretch>
              <a:fillRect/>
            </a:stretch>
          </p:blipFill>
          <p:spPr>
            <a:xfrm>
              <a:off x="10789465" y="1605572"/>
              <a:ext cx="354258" cy="196023"/>
            </a:xfrm>
            <a:prstGeom prst="rect">
              <a:avLst/>
            </a:prstGeom>
          </p:spPr>
        </p:pic>
      </p:grpSp>
      <p:pic>
        <p:nvPicPr>
          <p:cNvPr id="46" name="Picture 45">
            <a:extLst>
              <a:ext uri="{FF2B5EF4-FFF2-40B4-BE49-F238E27FC236}">
                <a16:creationId xmlns:a16="http://schemas.microsoft.com/office/drawing/2014/main" id="{6E1BB51A-0DF2-4CA2-A36F-98B81A991866}"/>
              </a:ext>
            </a:extLst>
          </p:cNvPr>
          <p:cNvPicPr>
            <a:picLocks noChangeAspect="1"/>
          </p:cNvPicPr>
          <p:nvPr/>
        </p:nvPicPr>
        <p:blipFill>
          <a:blip r:embed="rId11"/>
          <a:stretch>
            <a:fillRect/>
          </a:stretch>
        </p:blipFill>
        <p:spPr>
          <a:xfrm>
            <a:off x="5745788" y="2423219"/>
            <a:ext cx="1241061" cy="910111"/>
          </a:xfrm>
          <a:prstGeom prst="rect">
            <a:avLst/>
          </a:prstGeom>
        </p:spPr>
      </p:pic>
      <p:pic>
        <p:nvPicPr>
          <p:cNvPr id="47" name="Picture 46">
            <a:extLst>
              <a:ext uri="{FF2B5EF4-FFF2-40B4-BE49-F238E27FC236}">
                <a16:creationId xmlns:a16="http://schemas.microsoft.com/office/drawing/2014/main" id="{255C4ADE-75E0-4472-B88B-E82965B33C49}"/>
              </a:ext>
            </a:extLst>
          </p:cNvPr>
          <p:cNvPicPr>
            <a:picLocks noChangeAspect="1"/>
          </p:cNvPicPr>
          <p:nvPr/>
        </p:nvPicPr>
        <p:blipFill>
          <a:blip r:embed="rId12"/>
          <a:stretch>
            <a:fillRect/>
          </a:stretch>
        </p:blipFill>
        <p:spPr>
          <a:xfrm>
            <a:off x="7653793" y="2422065"/>
            <a:ext cx="1328214" cy="892849"/>
          </a:xfrm>
          <a:prstGeom prst="rect">
            <a:avLst/>
          </a:prstGeom>
        </p:spPr>
      </p:pic>
      <p:graphicFrame>
        <p:nvGraphicFramePr>
          <p:cNvPr id="48" name="Object 47"/>
          <p:cNvGraphicFramePr>
            <a:graphicFrameLocks noChangeAspect="1"/>
          </p:cNvGraphicFramePr>
          <p:nvPr>
            <p:extLst>
              <p:ext uri="{D42A27DB-BD31-4B8C-83A1-F6EECF244321}">
                <p14:modId xmlns:p14="http://schemas.microsoft.com/office/powerpoint/2010/main" val="46276469"/>
              </p:ext>
            </p:extLst>
          </p:nvPr>
        </p:nvGraphicFramePr>
        <p:xfrm>
          <a:off x="2412105" y="4184883"/>
          <a:ext cx="1080913" cy="1057044"/>
        </p:xfrm>
        <a:graphic>
          <a:graphicData uri="http://schemas.openxmlformats.org/presentationml/2006/ole">
            <mc:AlternateContent xmlns:mc="http://schemas.openxmlformats.org/markup-compatibility/2006">
              <mc:Choice xmlns:v="urn:schemas-microsoft-com:vml" Requires="v">
                <p:oleObj spid="_x0000_s5227" name="Bitmap Image" r:id="rId13" imgW="3019320" imgH="2952720" progId="Paint.Picture">
                  <p:embed/>
                </p:oleObj>
              </mc:Choice>
              <mc:Fallback>
                <p:oleObj name="Bitmap Image" r:id="rId13" imgW="3019320" imgH="2952720" progId="Paint.Picture">
                  <p:embed/>
                  <p:pic>
                    <p:nvPicPr>
                      <p:cNvPr id="0" name=""/>
                      <p:cNvPicPr/>
                      <p:nvPr/>
                    </p:nvPicPr>
                    <p:blipFill>
                      <a:blip r:embed="rId14"/>
                      <a:stretch>
                        <a:fillRect/>
                      </a:stretch>
                    </p:blipFill>
                    <p:spPr>
                      <a:xfrm>
                        <a:off x="2412105" y="4184883"/>
                        <a:ext cx="1080913" cy="1057044"/>
                      </a:xfrm>
                      <a:prstGeom prst="rect">
                        <a:avLst/>
                      </a:prstGeom>
                    </p:spPr>
                  </p:pic>
                </p:oleObj>
              </mc:Fallback>
            </mc:AlternateContent>
          </a:graphicData>
        </a:graphic>
      </p:graphicFrame>
      <p:pic>
        <p:nvPicPr>
          <p:cNvPr id="52" name="Picture 51">
            <a:extLst>
              <a:ext uri="{FF2B5EF4-FFF2-40B4-BE49-F238E27FC236}">
                <a16:creationId xmlns:a16="http://schemas.microsoft.com/office/drawing/2014/main" id="{E2F89B03-DA13-484D-94BC-D994DA461F4F}"/>
              </a:ext>
            </a:extLst>
          </p:cNvPr>
          <p:cNvPicPr>
            <a:picLocks noChangeAspect="1"/>
          </p:cNvPicPr>
          <p:nvPr/>
        </p:nvPicPr>
        <p:blipFill>
          <a:blip r:embed="rId15"/>
          <a:stretch>
            <a:fillRect/>
          </a:stretch>
        </p:blipFill>
        <p:spPr>
          <a:xfrm>
            <a:off x="7826566" y="4219330"/>
            <a:ext cx="1270349" cy="914651"/>
          </a:xfrm>
          <a:prstGeom prst="rect">
            <a:avLst/>
          </a:prstGeom>
        </p:spPr>
      </p:pic>
      <p:pic>
        <p:nvPicPr>
          <p:cNvPr id="55" name="Picture 8" descr="http://www.clker.com/cliparts/7/4/7/b/11949851491005163584redcar_marcelo_caiafa_.svg.med.png">
            <a:extLst>
              <a:ext uri="{FF2B5EF4-FFF2-40B4-BE49-F238E27FC236}">
                <a16:creationId xmlns:a16="http://schemas.microsoft.com/office/drawing/2014/main" id="{F818AFC4-86C5-4689-A2B9-D560C6A0042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693311" y="4334653"/>
            <a:ext cx="1244585" cy="69907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AA652EB6-0783-4D5C-9349-94996368623F}"/>
              </a:ext>
            </a:extLst>
          </p:cNvPr>
          <p:cNvPicPr>
            <a:picLocks noChangeAspect="1"/>
          </p:cNvPicPr>
          <p:nvPr/>
        </p:nvPicPr>
        <p:blipFill>
          <a:blip r:embed="rId17"/>
          <a:stretch>
            <a:fillRect/>
          </a:stretch>
        </p:blipFill>
        <p:spPr>
          <a:xfrm>
            <a:off x="6179628" y="4227942"/>
            <a:ext cx="1127195" cy="1010169"/>
          </a:xfrm>
          <a:prstGeom prst="rect">
            <a:avLst/>
          </a:prstGeom>
        </p:spPr>
      </p:pic>
      <p:grpSp>
        <p:nvGrpSpPr>
          <p:cNvPr id="51" name="Group 50"/>
          <p:cNvGrpSpPr/>
          <p:nvPr/>
        </p:nvGrpSpPr>
        <p:grpSpPr>
          <a:xfrm>
            <a:off x="3007469" y="3490067"/>
            <a:ext cx="5926861" cy="371240"/>
            <a:chOff x="3017520" y="3357997"/>
            <a:chExt cx="5926861" cy="371240"/>
          </a:xfrm>
        </p:grpSpPr>
        <p:sp>
          <p:nvSpPr>
            <p:cNvPr id="50" name="TextBox 49"/>
            <p:cNvSpPr txBox="1"/>
            <p:nvPr/>
          </p:nvSpPr>
          <p:spPr>
            <a:xfrm>
              <a:off x="3017520" y="3359905"/>
              <a:ext cx="444137" cy="369332"/>
            </a:xfrm>
            <a:prstGeom prst="rect">
              <a:avLst/>
            </a:prstGeom>
            <a:noFill/>
            <a:ln>
              <a:solidFill>
                <a:srgbClr val="1F4E79"/>
              </a:solidFill>
            </a:ln>
          </p:spPr>
          <p:txBody>
            <a:bodyPr wrap="square" rtlCol="0">
              <a:spAutoFit/>
            </a:bodyPr>
            <a:lstStyle/>
            <a:p>
              <a:endParaRPr lang="en-GB" dirty="0"/>
            </a:p>
          </p:txBody>
        </p:sp>
        <p:sp>
          <p:nvSpPr>
            <p:cNvPr id="58" name="TextBox 57"/>
            <p:cNvSpPr txBox="1"/>
            <p:nvPr/>
          </p:nvSpPr>
          <p:spPr>
            <a:xfrm>
              <a:off x="4841546" y="3359239"/>
              <a:ext cx="444137" cy="369332"/>
            </a:xfrm>
            <a:prstGeom prst="rect">
              <a:avLst/>
            </a:prstGeom>
            <a:noFill/>
            <a:ln>
              <a:solidFill>
                <a:srgbClr val="1F4E79"/>
              </a:solidFill>
            </a:ln>
          </p:spPr>
          <p:txBody>
            <a:bodyPr wrap="square" rtlCol="0">
              <a:spAutoFit/>
            </a:bodyPr>
            <a:lstStyle/>
            <a:p>
              <a:endParaRPr lang="en-GB" dirty="0"/>
            </a:p>
          </p:txBody>
        </p:sp>
        <p:sp>
          <p:nvSpPr>
            <p:cNvPr id="59" name="TextBox 58"/>
            <p:cNvSpPr txBox="1"/>
            <p:nvPr/>
          </p:nvSpPr>
          <p:spPr>
            <a:xfrm>
              <a:off x="6670935" y="3357997"/>
              <a:ext cx="444137" cy="369332"/>
            </a:xfrm>
            <a:prstGeom prst="rect">
              <a:avLst/>
            </a:prstGeom>
            <a:noFill/>
            <a:ln>
              <a:solidFill>
                <a:srgbClr val="1F4E79"/>
              </a:solidFill>
            </a:ln>
          </p:spPr>
          <p:txBody>
            <a:bodyPr wrap="square" rtlCol="0">
              <a:spAutoFit/>
            </a:bodyPr>
            <a:lstStyle/>
            <a:p>
              <a:endParaRPr lang="en-GB" dirty="0"/>
            </a:p>
          </p:txBody>
        </p:sp>
        <p:sp>
          <p:nvSpPr>
            <p:cNvPr id="60" name="TextBox 59"/>
            <p:cNvSpPr txBox="1"/>
            <p:nvPr/>
          </p:nvSpPr>
          <p:spPr>
            <a:xfrm>
              <a:off x="8500244" y="3357997"/>
              <a:ext cx="444137" cy="369332"/>
            </a:xfrm>
            <a:prstGeom prst="rect">
              <a:avLst/>
            </a:prstGeom>
            <a:noFill/>
            <a:ln>
              <a:solidFill>
                <a:srgbClr val="1F4E79"/>
              </a:solidFill>
            </a:ln>
          </p:spPr>
          <p:txBody>
            <a:bodyPr wrap="square" rtlCol="0">
              <a:spAutoFit/>
            </a:bodyPr>
            <a:lstStyle/>
            <a:p>
              <a:endParaRPr lang="en-GB" dirty="0"/>
            </a:p>
          </p:txBody>
        </p:sp>
      </p:grpSp>
      <p:grpSp>
        <p:nvGrpSpPr>
          <p:cNvPr id="62" name="Group 61"/>
          <p:cNvGrpSpPr/>
          <p:nvPr/>
        </p:nvGrpSpPr>
        <p:grpSpPr>
          <a:xfrm>
            <a:off x="3007469" y="5416596"/>
            <a:ext cx="5926861" cy="371240"/>
            <a:chOff x="3017520" y="3357997"/>
            <a:chExt cx="5926861" cy="371240"/>
          </a:xfrm>
        </p:grpSpPr>
        <p:sp>
          <p:nvSpPr>
            <p:cNvPr id="63" name="TextBox 62"/>
            <p:cNvSpPr txBox="1"/>
            <p:nvPr/>
          </p:nvSpPr>
          <p:spPr>
            <a:xfrm>
              <a:off x="3017520" y="3359905"/>
              <a:ext cx="444137" cy="369332"/>
            </a:xfrm>
            <a:prstGeom prst="rect">
              <a:avLst/>
            </a:prstGeom>
            <a:noFill/>
            <a:ln>
              <a:solidFill>
                <a:srgbClr val="1F4E79"/>
              </a:solidFill>
            </a:ln>
          </p:spPr>
          <p:txBody>
            <a:bodyPr wrap="square" rtlCol="0">
              <a:spAutoFit/>
            </a:bodyPr>
            <a:lstStyle/>
            <a:p>
              <a:endParaRPr lang="en-GB" dirty="0"/>
            </a:p>
          </p:txBody>
        </p:sp>
        <p:sp>
          <p:nvSpPr>
            <p:cNvPr id="64" name="TextBox 63"/>
            <p:cNvSpPr txBox="1"/>
            <p:nvPr/>
          </p:nvSpPr>
          <p:spPr>
            <a:xfrm>
              <a:off x="4841546" y="3359239"/>
              <a:ext cx="444137" cy="369332"/>
            </a:xfrm>
            <a:prstGeom prst="rect">
              <a:avLst/>
            </a:prstGeom>
            <a:noFill/>
            <a:ln>
              <a:solidFill>
                <a:srgbClr val="1F4E79"/>
              </a:solidFill>
            </a:ln>
          </p:spPr>
          <p:txBody>
            <a:bodyPr wrap="square" rtlCol="0">
              <a:spAutoFit/>
            </a:bodyPr>
            <a:lstStyle/>
            <a:p>
              <a:endParaRPr lang="en-GB" dirty="0"/>
            </a:p>
          </p:txBody>
        </p:sp>
        <p:sp>
          <p:nvSpPr>
            <p:cNvPr id="65" name="TextBox 64"/>
            <p:cNvSpPr txBox="1"/>
            <p:nvPr/>
          </p:nvSpPr>
          <p:spPr>
            <a:xfrm>
              <a:off x="6670935" y="3357997"/>
              <a:ext cx="444137" cy="369332"/>
            </a:xfrm>
            <a:prstGeom prst="rect">
              <a:avLst/>
            </a:prstGeom>
            <a:noFill/>
            <a:ln>
              <a:solidFill>
                <a:srgbClr val="1F4E79"/>
              </a:solidFill>
            </a:ln>
          </p:spPr>
          <p:txBody>
            <a:bodyPr wrap="square" rtlCol="0">
              <a:spAutoFit/>
            </a:bodyPr>
            <a:lstStyle/>
            <a:p>
              <a:endParaRPr lang="en-GB" dirty="0"/>
            </a:p>
          </p:txBody>
        </p:sp>
        <p:sp>
          <p:nvSpPr>
            <p:cNvPr id="66" name="TextBox 65"/>
            <p:cNvSpPr txBox="1"/>
            <p:nvPr/>
          </p:nvSpPr>
          <p:spPr>
            <a:xfrm>
              <a:off x="8500244" y="3357997"/>
              <a:ext cx="444137" cy="369332"/>
            </a:xfrm>
            <a:prstGeom prst="rect">
              <a:avLst/>
            </a:prstGeom>
            <a:noFill/>
            <a:ln>
              <a:solidFill>
                <a:srgbClr val="1F4E79"/>
              </a:solidFill>
            </a:ln>
          </p:spPr>
          <p:txBody>
            <a:bodyPr wrap="square" rtlCol="0">
              <a:spAutoFit/>
            </a:bodyPr>
            <a:lstStyle/>
            <a:p>
              <a:endParaRPr lang="en-GB" dirty="0"/>
            </a:p>
          </p:txBody>
        </p:sp>
      </p:grpSp>
      <p:sp>
        <p:nvSpPr>
          <p:cNvPr id="61" name="Action Button: Sound 60">
            <a:hlinkClick r:id="" action="ppaction://noaction" highlightClick="1">
              <a:snd r:embed="rId18" name="1.2.4 listening A - obscured (new habe).wav"/>
            </a:hlinkClick>
          </p:cNvPr>
          <p:cNvSpPr/>
          <p:nvPr/>
        </p:nvSpPr>
        <p:spPr>
          <a:xfrm>
            <a:off x="9858415" y="247046"/>
            <a:ext cx="420195" cy="371519"/>
          </a:xfrm>
          <a:prstGeom prst="actionButtonSound">
            <a:avLst/>
          </a:prstGeom>
          <a:solidFill>
            <a:srgbClr val="DAA52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7" name="Picture 66"/>
          <p:cNvPicPr>
            <a:picLocks noChangeAspect="1"/>
          </p:cNvPicPr>
          <p:nvPr/>
        </p:nvPicPr>
        <p:blipFill>
          <a:blip r:embed="rId19"/>
          <a:stretch>
            <a:fillRect/>
          </a:stretch>
        </p:blipFill>
        <p:spPr>
          <a:xfrm>
            <a:off x="4013452" y="4227942"/>
            <a:ext cx="852758" cy="977965"/>
          </a:xfrm>
          <a:prstGeom prst="rect">
            <a:avLst/>
          </a:prstGeom>
        </p:spPr>
      </p:pic>
    </p:spTree>
    <p:extLst>
      <p:ext uri="{BB962C8B-B14F-4D97-AF65-F5344CB8AC3E}">
        <p14:creationId xmlns:p14="http://schemas.microsoft.com/office/powerpoint/2010/main" val="21866736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694218" cy="707849"/>
          </a:xfrm>
        </p:spPr>
        <p:txBody>
          <a:bodyPr>
            <a:normAutofit/>
          </a:bodyPr>
          <a:lstStyle/>
          <a:p>
            <a:r>
              <a:rPr lang="en-GB" sz="3600" b="1" dirty="0">
                <a:solidFill>
                  <a:schemeClr val="bg1"/>
                </a:solidFill>
              </a:rPr>
              <a:t>A</a:t>
            </a:r>
            <a:r>
              <a:rPr lang="en-GB" sz="3600" b="1" dirty="0" smtClean="0">
                <a:solidFill>
                  <a:schemeClr val="bg1"/>
                </a:solidFill>
              </a:rPr>
              <a:t>m </a:t>
            </a:r>
            <a:r>
              <a:rPr lang="en-GB" sz="3600" b="1" dirty="0" err="1" smtClean="0">
                <a:solidFill>
                  <a:schemeClr val="bg1"/>
                </a:solidFill>
              </a:rPr>
              <a:t>Telefon</a:t>
            </a:r>
            <a:endParaRPr lang="en-GB" sz="3600" b="1" dirty="0">
              <a:solidFill>
                <a:schemeClr val="bg1"/>
              </a:solidFill>
            </a:endParaRPr>
          </a:p>
        </p:txBody>
      </p:sp>
      <p:sp>
        <p:nvSpPr>
          <p:cNvPr id="12" name="TextBox 11"/>
          <p:cNvSpPr txBox="1"/>
          <p:nvPr/>
        </p:nvSpPr>
        <p:spPr>
          <a:xfrm>
            <a:off x="180108" y="1413164"/>
            <a:ext cx="11777217" cy="769441"/>
          </a:xfrm>
          <a:prstGeom prst="rect">
            <a:avLst/>
          </a:prstGeom>
          <a:noFill/>
        </p:spPr>
        <p:txBody>
          <a:bodyPr wrap="square" rtlCol="0">
            <a:spAutoFit/>
          </a:bodyPr>
          <a:lstStyle/>
          <a:p>
            <a:r>
              <a:rPr lang="en-GB" sz="2200" dirty="0" smtClean="0">
                <a:solidFill>
                  <a:schemeClr val="accent1">
                    <a:lumMod val="50000"/>
                  </a:schemeClr>
                </a:solidFill>
              </a:rPr>
              <a:t>Mia und </a:t>
            </a:r>
            <a:r>
              <a:rPr lang="en-GB" sz="2200" dirty="0" err="1" smtClean="0">
                <a:solidFill>
                  <a:schemeClr val="accent1">
                    <a:lumMod val="50000"/>
                  </a:schemeClr>
                </a:solidFill>
              </a:rPr>
              <a:t>Oma</a:t>
            </a:r>
            <a:r>
              <a:rPr lang="en-GB" sz="2200" dirty="0" smtClean="0">
                <a:solidFill>
                  <a:schemeClr val="accent1">
                    <a:lumMod val="50000"/>
                  </a:schemeClr>
                </a:solidFill>
              </a:rPr>
              <a:t> </a:t>
            </a:r>
            <a:r>
              <a:rPr lang="en-GB" sz="2200" dirty="0" err="1" smtClean="0">
                <a:solidFill>
                  <a:schemeClr val="accent1">
                    <a:lumMod val="50000"/>
                  </a:schemeClr>
                </a:solidFill>
              </a:rPr>
              <a:t>telefonieren</a:t>
            </a:r>
            <a:r>
              <a:rPr lang="en-GB" sz="2200" dirty="0" smtClean="0">
                <a:solidFill>
                  <a:schemeClr val="accent1">
                    <a:lumMod val="50000"/>
                  </a:schemeClr>
                </a:solidFill>
              </a:rPr>
              <a:t>. </a:t>
            </a:r>
            <a:r>
              <a:rPr lang="en-GB" sz="2200" dirty="0" err="1" smtClean="0">
                <a:solidFill>
                  <a:schemeClr val="accent1">
                    <a:lumMod val="50000"/>
                  </a:schemeClr>
                </a:solidFill>
              </a:rPr>
              <a:t>Oma</a:t>
            </a:r>
            <a:r>
              <a:rPr lang="en-GB" sz="2200" dirty="0" smtClean="0">
                <a:solidFill>
                  <a:schemeClr val="accent1">
                    <a:lumMod val="50000"/>
                  </a:schemeClr>
                </a:solidFill>
              </a:rPr>
              <a:t> hat </a:t>
            </a:r>
            <a:r>
              <a:rPr lang="en-GB" sz="2200" dirty="0" err="1" smtClean="0">
                <a:solidFill>
                  <a:schemeClr val="accent1">
                    <a:lumMod val="50000"/>
                  </a:schemeClr>
                </a:solidFill>
              </a:rPr>
              <a:t>Fragen</a:t>
            </a:r>
            <a:r>
              <a:rPr lang="en-GB" sz="2200" dirty="0" smtClean="0">
                <a:solidFill>
                  <a:schemeClr val="accent1">
                    <a:lumMod val="50000"/>
                  </a:schemeClr>
                </a:solidFill>
              </a:rPr>
              <a:t>. </a:t>
            </a:r>
            <a:r>
              <a:rPr lang="en-GB" sz="2200" dirty="0" err="1" smtClean="0">
                <a:solidFill>
                  <a:schemeClr val="accent1">
                    <a:lumMod val="50000"/>
                  </a:schemeClr>
                </a:solidFill>
              </a:rPr>
              <a:t>Wer</a:t>
            </a:r>
            <a:r>
              <a:rPr lang="en-GB" sz="2200" dirty="0" smtClean="0">
                <a:solidFill>
                  <a:schemeClr val="accent1">
                    <a:lumMod val="50000"/>
                  </a:schemeClr>
                </a:solidFill>
              </a:rPr>
              <a:t> </a:t>
            </a:r>
            <a:r>
              <a:rPr lang="en-GB" sz="2200" dirty="0" err="1" smtClean="0">
                <a:solidFill>
                  <a:schemeClr val="accent1">
                    <a:lumMod val="50000"/>
                  </a:schemeClr>
                </a:solidFill>
              </a:rPr>
              <a:t>macht</a:t>
            </a:r>
            <a:r>
              <a:rPr lang="en-GB" sz="2200" dirty="0" smtClean="0">
                <a:solidFill>
                  <a:schemeClr val="accent1">
                    <a:lumMod val="50000"/>
                  </a:schemeClr>
                </a:solidFill>
              </a:rPr>
              <a:t> was? </a:t>
            </a:r>
            <a:r>
              <a:rPr lang="en-GB" sz="2200" dirty="0" err="1" smtClean="0">
                <a:solidFill>
                  <a:schemeClr val="accent1">
                    <a:lumMod val="50000"/>
                  </a:schemeClr>
                </a:solidFill>
              </a:rPr>
              <a:t>Schreib</a:t>
            </a:r>
            <a:r>
              <a:rPr lang="en-GB" sz="2200" dirty="0" smtClean="0">
                <a:solidFill>
                  <a:schemeClr val="accent1">
                    <a:lumMod val="50000"/>
                  </a:schemeClr>
                </a:solidFill>
              </a:rPr>
              <a:t> </a:t>
            </a:r>
            <a:r>
              <a:rPr lang="en-GB" sz="2200" b="1" dirty="0" smtClean="0">
                <a:solidFill>
                  <a:schemeClr val="accent1">
                    <a:lumMod val="50000"/>
                  </a:schemeClr>
                </a:solidFill>
              </a:rPr>
              <a:t>M</a:t>
            </a:r>
            <a:r>
              <a:rPr lang="en-GB" sz="2200" dirty="0" smtClean="0">
                <a:solidFill>
                  <a:schemeClr val="accent1">
                    <a:lumMod val="50000"/>
                  </a:schemeClr>
                </a:solidFill>
              </a:rPr>
              <a:t> (Mia) </a:t>
            </a:r>
            <a:r>
              <a:rPr lang="en-GB" sz="2200" dirty="0" err="1" smtClean="0">
                <a:solidFill>
                  <a:schemeClr val="accent1">
                    <a:lumMod val="50000"/>
                  </a:schemeClr>
                </a:solidFill>
              </a:rPr>
              <a:t>oder</a:t>
            </a:r>
            <a:r>
              <a:rPr lang="en-GB" sz="2200" dirty="0" smtClean="0">
                <a:solidFill>
                  <a:schemeClr val="accent1">
                    <a:lumMod val="50000"/>
                  </a:schemeClr>
                </a:solidFill>
              </a:rPr>
              <a:t> </a:t>
            </a:r>
            <a:r>
              <a:rPr lang="en-GB" sz="2200" b="1" dirty="0" smtClean="0">
                <a:solidFill>
                  <a:schemeClr val="accent1">
                    <a:lumMod val="50000"/>
                  </a:schemeClr>
                </a:solidFill>
              </a:rPr>
              <a:t>W</a:t>
            </a:r>
            <a:r>
              <a:rPr lang="en-GB" sz="2200" dirty="0" smtClean="0">
                <a:solidFill>
                  <a:schemeClr val="accent1">
                    <a:lumMod val="50000"/>
                  </a:schemeClr>
                </a:solidFill>
              </a:rPr>
              <a:t> (Wolfgang).</a:t>
            </a:r>
            <a:endParaRPr lang="en-GB" sz="2200" dirty="0">
              <a:solidFill>
                <a:schemeClr val="accent1">
                  <a:lumMod val="50000"/>
                </a:schemeClr>
              </a:solidFill>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97247" y="2864249"/>
            <a:ext cx="2117401" cy="3071805"/>
          </a:xfrm>
          <a:prstGeom prst="rect">
            <a:avLst/>
          </a:prstGeom>
        </p:spPr>
      </p:pic>
      <p:pic>
        <p:nvPicPr>
          <p:cNvPr id="15" name="Picture 14" descr="A picture containing doll, toy&#10;&#10;Description automatically generated">
            <a:extLst>
              <a:ext uri="{FF2B5EF4-FFF2-40B4-BE49-F238E27FC236}">
                <a16:creationId xmlns:a16="http://schemas.microsoft.com/office/drawing/2014/main" id="{3367D99D-98E1-4AFB-9176-1B5C025CB67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2088"/>
          <a:stretch/>
        </p:blipFill>
        <p:spPr>
          <a:xfrm>
            <a:off x="180108" y="2704760"/>
            <a:ext cx="1547787" cy="3484113"/>
          </a:xfrm>
          <a:prstGeom prst="rect">
            <a:avLst/>
          </a:prstGeom>
        </p:spPr>
      </p:pic>
      <p:grpSp>
        <p:nvGrpSpPr>
          <p:cNvPr id="39" name="Group 38"/>
          <p:cNvGrpSpPr/>
          <p:nvPr/>
        </p:nvGrpSpPr>
        <p:grpSpPr>
          <a:xfrm>
            <a:off x="1530021" y="2182605"/>
            <a:ext cx="8328394" cy="3781808"/>
            <a:chOff x="1227259" y="2375107"/>
            <a:chExt cx="8669988" cy="3781808"/>
          </a:xfrm>
        </p:grpSpPr>
        <p:sp>
          <p:nvSpPr>
            <p:cNvPr id="22" name="Right Triangle 21"/>
            <p:cNvSpPr/>
            <p:nvPr/>
          </p:nvSpPr>
          <p:spPr>
            <a:xfrm>
              <a:off x="9396611" y="3305175"/>
              <a:ext cx="500636" cy="457200"/>
            </a:xfrm>
            <a:prstGeom prst="r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ight Triangle 23"/>
            <p:cNvSpPr/>
            <p:nvPr/>
          </p:nvSpPr>
          <p:spPr>
            <a:xfrm rot="10800000">
              <a:off x="1227259" y="4657227"/>
              <a:ext cx="500636" cy="457200"/>
            </a:xfrm>
            <a:prstGeom prst="r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4" name="Group 33"/>
            <p:cNvGrpSpPr/>
            <p:nvPr/>
          </p:nvGrpSpPr>
          <p:grpSpPr>
            <a:xfrm>
              <a:off x="1727895" y="2375107"/>
              <a:ext cx="7668716" cy="3781808"/>
              <a:chOff x="1727895" y="2375107"/>
              <a:chExt cx="7668716" cy="3781808"/>
            </a:xfrm>
          </p:grpSpPr>
          <p:sp>
            <p:nvSpPr>
              <p:cNvPr id="21" name="Rounded Rectangle 20"/>
              <p:cNvSpPr/>
              <p:nvPr/>
            </p:nvSpPr>
            <p:spPr>
              <a:xfrm>
                <a:off x="1727895" y="2375107"/>
                <a:ext cx="7668716" cy="3781808"/>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3" name="Group 32"/>
              <p:cNvGrpSpPr/>
              <p:nvPr/>
            </p:nvGrpSpPr>
            <p:grpSpPr>
              <a:xfrm>
                <a:off x="1727895" y="3317775"/>
                <a:ext cx="7668716" cy="1784052"/>
                <a:chOff x="1727895" y="3237503"/>
                <a:chExt cx="7668716" cy="1784052"/>
              </a:xfrm>
            </p:grpSpPr>
            <p:cxnSp>
              <p:nvCxnSpPr>
                <p:cNvPr id="25" name="Straight Connector 24"/>
                <p:cNvCxnSpPr/>
                <p:nvPr/>
              </p:nvCxnSpPr>
              <p:spPr>
                <a:xfrm>
                  <a:off x="9396611" y="3237503"/>
                  <a:ext cx="0" cy="43560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31" name="Straight Connector 30"/>
                <p:cNvCxnSpPr/>
                <p:nvPr/>
              </p:nvCxnSpPr>
              <p:spPr>
                <a:xfrm>
                  <a:off x="1727895" y="4585955"/>
                  <a:ext cx="0" cy="43560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grpSp>
        </p:grpSp>
      </p:grpSp>
      <p:pic>
        <p:nvPicPr>
          <p:cNvPr id="42" name="Picture 41"/>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Lst>
          </a:blip>
          <a:stretch>
            <a:fillRect/>
          </a:stretch>
        </p:blipFill>
        <p:spPr>
          <a:xfrm>
            <a:off x="2148036" y="2421911"/>
            <a:ext cx="1325269" cy="1026213"/>
          </a:xfrm>
          <a:prstGeom prst="rect">
            <a:avLst/>
          </a:prstGeom>
        </p:spPr>
      </p:pic>
      <p:grpSp>
        <p:nvGrpSpPr>
          <p:cNvPr id="43" name="Group 42">
            <a:extLst>
              <a:ext uri="{FF2B5EF4-FFF2-40B4-BE49-F238E27FC236}">
                <a16:creationId xmlns:a16="http://schemas.microsoft.com/office/drawing/2014/main" id="{2FD79CED-AEED-4C43-9136-0091CD2E42C4}"/>
              </a:ext>
            </a:extLst>
          </p:cNvPr>
          <p:cNvGrpSpPr/>
          <p:nvPr/>
        </p:nvGrpSpPr>
        <p:grpSpPr>
          <a:xfrm>
            <a:off x="3831997" y="2450292"/>
            <a:ext cx="1175594" cy="869939"/>
            <a:chOff x="10181631" y="1451097"/>
            <a:chExt cx="1175594" cy="869939"/>
          </a:xfrm>
        </p:grpSpPr>
        <p:pic>
          <p:nvPicPr>
            <p:cNvPr id="44" name="Picture 43">
              <a:extLst>
                <a:ext uri="{FF2B5EF4-FFF2-40B4-BE49-F238E27FC236}">
                  <a16:creationId xmlns:a16="http://schemas.microsoft.com/office/drawing/2014/main" id="{58A26FEF-4A7A-43FE-B20F-77971326CEC3}"/>
                </a:ext>
              </a:extLst>
            </p:cNvPr>
            <p:cNvPicPr>
              <a:picLocks noChangeAspect="1"/>
            </p:cNvPicPr>
            <p:nvPr/>
          </p:nvPicPr>
          <p:blipFill>
            <a:blip r:embed="rId9"/>
            <a:stretch>
              <a:fillRect/>
            </a:stretch>
          </p:blipFill>
          <p:spPr>
            <a:xfrm>
              <a:off x="10181631" y="1451097"/>
              <a:ext cx="1175594" cy="869939"/>
            </a:xfrm>
            <a:prstGeom prst="rect">
              <a:avLst/>
            </a:prstGeom>
          </p:spPr>
        </p:pic>
        <p:pic>
          <p:nvPicPr>
            <p:cNvPr id="45" name="Picture 44">
              <a:extLst>
                <a:ext uri="{FF2B5EF4-FFF2-40B4-BE49-F238E27FC236}">
                  <a16:creationId xmlns:a16="http://schemas.microsoft.com/office/drawing/2014/main" id="{F413B4B1-8217-4E13-8F66-905043CCD598}"/>
                </a:ext>
              </a:extLst>
            </p:cNvPr>
            <p:cNvPicPr>
              <a:picLocks noChangeAspect="1"/>
            </p:cNvPicPr>
            <p:nvPr/>
          </p:nvPicPr>
          <p:blipFill>
            <a:blip r:embed="rId10"/>
            <a:stretch>
              <a:fillRect/>
            </a:stretch>
          </p:blipFill>
          <p:spPr>
            <a:xfrm>
              <a:off x="10789465" y="1605572"/>
              <a:ext cx="354258" cy="196023"/>
            </a:xfrm>
            <a:prstGeom prst="rect">
              <a:avLst/>
            </a:prstGeom>
          </p:spPr>
        </p:pic>
      </p:grpSp>
      <p:pic>
        <p:nvPicPr>
          <p:cNvPr id="46" name="Picture 45">
            <a:extLst>
              <a:ext uri="{FF2B5EF4-FFF2-40B4-BE49-F238E27FC236}">
                <a16:creationId xmlns:a16="http://schemas.microsoft.com/office/drawing/2014/main" id="{6E1BB51A-0DF2-4CA2-A36F-98B81A991866}"/>
              </a:ext>
            </a:extLst>
          </p:cNvPr>
          <p:cNvPicPr>
            <a:picLocks noChangeAspect="1"/>
          </p:cNvPicPr>
          <p:nvPr/>
        </p:nvPicPr>
        <p:blipFill>
          <a:blip r:embed="rId11"/>
          <a:stretch>
            <a:fillRect/>
          </a:stretch>
        </p:blipFill>
        <p:spPr>
          <a:xfrm>
            <a:off x="5745788" y="2423219"/>
            <a:ext cx="1241061" cy="910111"/>
          </a:xfrm>
          <a:prstGeom prst="rect">
            <a:avLst/>
          </a:prstGeom>
        </p:spPr>
      </p:pic>
      <p:pic>
        <p:nvPicPr>
          <p:cNvPr id="47" name="Picture 46">
            <a:extLst>
              <a:ext uri="{FF2B5EF4-FFF2-40B4-BE49-F238E27FC236}">
                <a16:creationId xmlns:a16="http://schemas.microsoft.com/office/drawing/2014/main" id="{255C4ADE-75E0-4472-B88B-E82965B33C49}"/>
              </a:ext>
            </a:extLst>
          </p:cNvPr>
          <p:cNvPicPr>
            <a:picLocks noChangeAspect="1"/>
          </p:cNvPicPr>
          <p:nvPr/>
        </p:nvPicPr>
        <p:blipFill>
          <a:blip r:embed="rId12"/>
          <a:stretch>
            <a:fillRect/>
          </a:stretch>
        </p:blipFill>
        <p:spPr>
          <a:xfrm>
            <a:off x="7653793" y="2422065"/>
            <a:ext cx="1328214" cy="892849"/>
          </a:xfrm>
          <a:prstGeom prst="rect">
            <a:avLst/>
          </a:prstGeom>
        </p:spPr>
      </p:pic>
      <p:graphicFrame>
        <p:nvGraphicFramePr>
          <p:cNvPr id="48" name="Object 47"/>
          <p:cNvGraphicFramePr>
            <a:graphicFrameLocks noChangeAspect="1"/>
          </p:cNvGraphicFramePr>
          <p:nvPr>
            <p:extLst>
              <p:ext uri="{D42A27DB-BD31-4B8C-83A1-F6EECF244321}">
                <p14:modId xmlns:p14="http://schemas.microsoft.com/office/powerpoint/2010/main" val="3631642512"/>
              </p:ext>
            </p:extLst>
          </p:nvPr>
        </p:nvGraphicFramePr>
        <p:xfrm>
          <a:off x="2412105" y="4184883"/>
          <a:ext cx="1080913" cy="1057044"/>
        </p:xfrm>
        <a:graphic>
          <a:graphicData uri="http://schemas.openxmlformats.org/presentationml/2006/ole">
            <mc:AlternateContent xmlns:mc="http://schemas.openxmlformats.org/markup-compatibility/2006">
              <mc:Choice xmlns:v="urn:schemas-microsoft-com:vml" Requires="v">
                <p:oleObj spid="_x0000_s13414" name="Bitmap Image" r:id="rId13" imgW="3019320" imgH="2952720" progId="Paint.Picture">
                  <p:embed/>
                </p:oleObj>
              </mc:Choice>
              <mc:Fallback>
                <p:oleObj name="Bitmap Image" r:id="rId13" imgW="3019320" imgH="2952720" progId="Paint.Picture">
                  <p:embed/>
                  <p:pic>
                    <p:nvPicPr>
                      <p:cNvPr id="48" name="Object 47"/>
                      <p:cNvPicPr/>
                      <p:nvPr/>
                    </p:nvPicPr>
                    <p:blipFill>
                      <a:blip r:embed="rId14"/>
                      <a:stretch>
                        <a:fillRect/>
                      </a:stretch>
                    </p:blipFill>
                    <p:spPr>
                      <a:xfrm>
                        <a:off x="2412105" y="4184883"/>
                        <a:ext cx="1080913" cy="1057044"/>
                      </a:xfrm>
                      <a:prstGeom prst="rect">
                        <a:avLst/>
                      </a:prstGeom>
                    </p:spPr>
                  </p:pic>
                </p:oleObj>
              </mc:Fallback>
            </mc:AlternateContent>
          </a:graphicData>
        </a:graphic>
      </p:graphicFrame>
      <p:pic>
        <p:nvPicPr>
          <p:cNvPr id="52" name="Picture 51">
            <a:extLst>
              <a:ext uri="{FF2B5EF4-FFF2-40B4-BE49-F238E27FC236}">
                <a16:creationId xmlns:a16="http://schemas.microsoft.com/office/drawing/2014/main" id="{E2F89B03-DA13-484D-94BC-D994DA461F4F}"/>
              </a:ext>
            </a:extLst>
          </p:cNvPr>
          <p:cNvPicPr>
            <a:picLocks noChangeAspect="1"/>
          </p:cNvPicPr>
          <p:nvPr/>
        </p:nvPicPr>
        <p:blipFill>
          <a:blip r:embed="rId15"/>
          <a:stretch>
            <a:fillRect/>
          </a:stretch>
        </p:blipFill>
        <p:spPr>
          <a:xfrm>
            <a:off x="7826566" y="4219330"/>
            <a:ext cx="1270349" cy="914651"/>
          </a:xfrm>
          <a:prstGeom prst="rect">
            <a:avLst/>
          </a:prstGeom>
        </p:spPr>
      </p:pic>
      <p:pic>
        <p:nvPicPr>
          <p:cNvPr id="55" name="Picture 8" descr="http://www.clker.com/cliparts/7/4/7/b/11949851491005163584redcar_marcelo_caiafa_.svg.med.png">
            <a:extLst>
              <a:ext uri="{FF2B5EF4-FFF2-40B4-BE49-F238E27FC236}">
                <a16:creationId xmlns:a16="http://schemas.microsoft.com/office/drawing/2014/main" id="{F818AFC4-86C5-4689-A2B9-D560C6A0042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693311" y="4334653"/>
            <a:ext cx="1244585" cy="69907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AA652EB6-0783-4D5C-9349-94996368623F}"/>
              </a:ext>
            </a:extLst>
          </p:cNvPr>
          <p:cNvPicPr>
            <a:picLocks noChangeAspect="1"/>
          </p:cNvPicPr>
          <p:nvPr/>
        </p:nvPicPr>
        <p:blipFill>
          <a:blip r:embed="rId17"/>
          <a:stretch>
            <a:fillRect/>
          </a:stretch>
        </p:blipFill>
        <p:spPr>
          <a:xfrm>
            <a:off x="6179628" y="4227942"/>
            <a:ext cx="1127195" cy="1010169"/>
          </a:xfrm>
          <a:prstGeom prst="rect">
            <a:avLst/>
          </a:prstGeom>
        </p:spPr>
      </p:pic>
      <p:sp>
        <p:nvSpPr>
          <p:cNvPr id="50" name="TextBox 49"/>
          <p:cNvSpPr txBox="1"/>
          <p:nvPr/>
        </p:nvSpPr>
        <p:spPr>
          <a:xfrm>
            <a:off x="3007469" y="3491975"/>
            <a:ext cx="444137" cy="369332"/>
          </a:xfrm>
          <a:prstGeom prst="rect">
            <a:avLst/>
          </a:prstGeom>
          <a:noFill/>
          <a:ln>
            <a:solidFill>
              <a:srgbClr val="1F4E79"/>
            </a:solidFill>
          </a:ln>
        </p:spPr>
        <p:txBody>
          <a:bodyPr wrap="square" rtlCol="0">
            <a:spAutoFit/>
          </a:bodyPr>
          <a:lstStyle/>
          <a:p>
            <a:pPr algn="ctr"/>
            <a:endParaRPr lang="en-GB" dirty="0">
              <a:solidFill>
                <a:schemeClr val="accent1">
                  <a:lumMod val="50000"/>
                </a:schemeClr>
              </a:solidFill>
            </a:endParaRPr>
          </a:p>
        </p:txBody>
      </p:sp>
      <p:sp>
        <p:nvSpPr>
          <p:cNvPr id="58" name="TextBox 57"/>
          <p:cNvSpPr txBox="1"/>
          <p:nvPr/>
        </p:nvSpPr>
        <p:spPr>
          <a:xfrm>
            <a:off x="4831495" y="3491309"/>
            <a:ext cx="444137" cy="369332"/>
          </a:xfrm>
          <a:prstGeom prst="rect">
            <a:avLst/>
          </a:prstGeom>
          <a:noFill/>
          <a:ln>
            <a:solidFill>
              <a:srgbClr val="1F4E79"/>
            </a:solidFill>
          </a:ln>
        </p:spPr>
        <p:txBody>
          <a:bodyPr wrap="square" rtlCol="0">
            <a:spAutoFit/>
          </a:bodyPr>
          <a:lstStyle/>
          <a:p>
            <a:pPr algn="ctr"/>
            <a:endParaRPr lang="en-GB" dirty="0"/>
          </a:p>
        </p:txBody>
      </p:sp>
      <p:sp>
        <p:nvSpPr>
          <p:cNvPr id="59" name="TextBox 58"/>
          <p:cNvSpPr txBox="1"/>
          <p:nvPr/>
        </p:nvSpPr>
        <p:spPr>
          <a:xfrm>
            <a:off x="6660884" y="3490067"/>
            <a:ext cx="444137" cy="369332"/>
          </a:xfrm>
          <a:prstGeom prst="rect">
            <a:avLst/>
          </a:prstGeom>
          <a:noFill/>
          <a:ln>
            <a:solidFill>
              <a:srgbClr val="1F4E79"/>
            </a:solidFill>
          </a:ln>
        </p:spPr>
        <p:txBody>
          <a:bodyPr wrap="square" rtlCol="0">
            <a:spAutoFit/>
          </a:bodyPr>
          <a:lstStyle/>
          <a:p>
            <a:pPr algn="ctr"/>
            <a:endParaRPr lang="en-GB" dirty="0"/>
          </a:p>
        </p:txBody>
      </p:sp>
      <p:sp>
        <p:nvSpPr>
          <p:cNvPr id="60" name="TextBox 59"/>
          <p:cNvSpPr txBox="1"/>
          <p:nvPr/>
        </p:nvSpPr>
        <p:spPr>
          <a:xfrm>
            <a:off x="8490193" y="3490067"/>
            <a:ext cx="444137" cy="369332"/>
          </a:xfrm>
          <a:prstGeom prst="rect">
            <a:avLst/>
          </a:prstGeom>
          <a:noFill/>
          <a:ln>
            <a:solidFill>
              <a:srgbClr val="1F4E79"/>
            </a:solidFill>
          </a:ln>
        </p:spPr>
        <p:txBody>
          <a:bodyPr wrap="square" rtlCol="0">
            <a:spAutoFit/>
          </a:bodyPr>
          <a:lstStyle/>
          <a:p>
            <a:pPr algn="ctr"/>
            <a:endParaRPr lang="en-GB" dirty="0"/>
          </a:p>
        </p:txBody>
      </p:sp>
      <p:sp>
        <p:nvSpPr>
          <p:cNvPr id="63" name="TextBox 62"/>
          <p:cNvSpPr txBox="1"/>
          <p:nvPr/>
        </p:nvSpPr>
        <p:spPr>
          <a:xfrm>
            <a:off x="3007469" y="5418504"/>
            <a:ext cx="444137" cy="369332"/>
          </a:xfrm>
          <a:prstGeom prst="rect">
            <a:avLst/>
          </a:prstGeom>
          <a:noFill/>
          <a:ln>
            <a:solidFill>
              <a:srgbClr val="1F4E79"/>
            </a:solidFill>
          </a:ln>
        </p:spPr>
        <p:txBody>
          <a:bodyPr wrap="square" rtlCol="0">
            <a:spAutoFit/>
          </a:bodyPr>
          <a:lstStyle/>
          <a:p>
            <a:pPr algn="ctr"/>
            <a:endParaRPr lang="en-GB" dirty="0"/>
          </a:p>
        </p:txBody>
      </p:sp>
      <p:sp>
        <p:nvSpPr>
          <p:cNvPr id="64" name="TextBox 63"/>
          <p:cNvSpPr txBox="1"/>
          <p:nvPr/>
        </p:nvSpPr>
        <p:spPr>
          <a:xfrm>
            <a:off x="4831495" y="5417838"/>
            <a:ext cx="444137" cy="369332"/>
          </a:xfrm>
          <a:prstGeom prst="rect">
            <a:avLst/>
          </a:prstGeom>
          <a:noFill/>
          <a:ln>
            <a:solidFill>
              <a:srgbClr val="1F4E79"/>
            </a:solidFill>
          </a:ln>
        </p:spPr>
        <p:txBody>
          <a:bodyPr wrap="square" rtlCol="0">
            <a:spAutoFit/>
          </a:bodyPr>
          <a:lstStyle/>
          <a:p>
            <a:pPr algn="ctr"/>
            <a:endParaRPr lang="en-GB" dirty="0"/>
          </a:p>
        </p:txBody>
      </p:sp>
      <p:sp>
        <p:nvSpPr>
          <p:cNvPr id="65" name="TextBox 64"/>
          <p:cNvSpPr txBox="1"/>
          <p:nvPr/>
        </p:nvSpPr>
        <p:spPr>
          <a:xfrm>
            <a:off x="6660884" y="5416596"/>
            <a:ext cx="444137" cy="369332"/>
          </a:xfrm>
          <a:prstGeom prst="rect">
            <a:avLst/>
          </a:prstGeom>
          <a:noFill/>
          <a:ln>
            <a:solidFill>
              <a:srgbClr val="1F4E79"/>
            </a:solidFill>
          </a:ln>
        </p:spPr>
        <p:txBody>
          <a:bodyPr wrap="square" rtlCol="0">
            <a:spAutoFit/>
          </a:bodyPr>
          <a:lstStyle/>
          <a:p>
            <a:pPr algn="ctr"/>
            <a:endParaRPr lang="en-GB" dirty="0"/>
          </a:p>
        </p:txBody>
      </p:sp>
      <p:sp>
        <p:nvSpPr>
          <p:cNvPr id="66" name="TextBox 65"/>
          <p:cNvSpPr txBox="1"/>
          <p:nvPr/>
        </p:nvSpPr>
        <p:spPr>
          <a:xfrm>
            <a:off x="8490193" y="5416596"/>
            <a:ext cx="444137" cy="369332"/>
          </a:xfrm>
          <a:prstGeom prst="rect">
            <a:avLst/>
          </a:prstGeom>
          <a:noFill/>
          <a:ln>
            <a:solidFill>
              <a:srgbClr val="1F4E79"/>
            </a:solidFill>
          </a:ln>
        </p:spPr>
        <p:txBody>
          <a:bodyPr wrap="square" rtlCol="0">
            <a:spAutoFit/>
          </a:bodyPr>
          <a:lstStyle/>
          <a:p>
            <a:pPr algn="ctr"/>
            <a:endParaRPr lang="en-GB" dirty="0"/>
          </a:p>
        </p:txBody>
      </p:sp>
      <p:sp>
        <p:nvSpPr>
          <p:cNvPr id="2" name="TextBox 1"/>
          <p:cNvSpPr txBox="1"/>
          <p:nvPr/>
        </p:nvSpPr>
        <p:spPr>
          <a:xfrm>
            <a:off x="3024482" y="3465697"/>
            <a:ext cx="405990" cy="400110"/>
          </a:xfrm>
          <a:prstGeom prst="rect">
            <a:avLst/>
          </a:prstGeom>
          <a:noFill/>
          <a:ln>
            <a:noFill/>
          </a:ln>
        </p:spPr>
        <p:txBody>
          <a:bodyPr wrap="square" rtlCol="0">
            <a:spAutoFit/>
          </a:bodyPr>
          <a:lstStyle/>
          <a:p>
            <a:pPr algn="ctr"/>
            <a:r>
              <a:rPr lang="en-GB" sz="2000" b="1" dirty="0" smtClean="0">
                <a:solidFill>
                  <a:srgbClr val="FF0000"/>
                </a:solidFill>
              </a:rPr>
              <a:t>W</a:t>
            </a:r>
            <a:endParaRPr lang="en-GB" sz="2000" b="1" dirty="0">
              <a:solidFill>
                <a:srgbClr val="FF0000"/>
              </a:solidFill>
            </a:endParaRPr>
          </a:p>
        </p:txBody>
      </p:sp>
      <p:sp>
        <p:nvSpPr>
          <p:cNvPr id="40" name="TextBox 39"/>
          <p:cNvSpPr txBox="1"/>
          <p:nvPr/>
        </p:nvSpPr>
        <p:spPr>
          <a:xfrm>
            <a:off x="4855263" y="3469436"/>
            <a:ext cx="405990" cy="400110"/>
          </a:xfrm>
          <a:prstGeom prst="rect">
            <a:avLst/>
          </a:prstGeom>
          <a:noFill/>
          <a:ln>
            <a:noFill/>
          </a:ln>
        </p:spPr>
        <p:txBody>
          <a:bodyPr wrap="square" rtlCol="0">
            <a:spAutoFit/>
          </a:bodyPr>
          <a:lstStyle/>
          <a:p>
            <a:pPr algn="ctr"/>
            <a:r>
              <a:rPr lang="en-GB" sz="2000" b="1" dirty="0">
                <a:solidFill>
                  <a:srgbClr val="FF0000"/>
                </a:solidFill>
              </a:rPr>
              <a:t>M</a:t>
            </a:r>
          </a:p>
        </p:txBody>
      </p:sp>
      <p:sp>
        <p:nvSpPr>
          <p:cNvPr id="41" name="TextBox 40"/>
          <p:cNvSpPr txBox="1"/>
          <p:nvPr/>
        </p:nvSpPr>
        <p:spPr>
          <a:xfrm>
            <a:off x="6679289" y="3476051"/>
            <a:ext cx="405990" cy="400110"/>
          </a:xfrm>
          <a:prstGeom prst="rect">
            <a:avLst/>
          </a:prstGeom>
          <a:noFill/>
          <a:ln>
            <a:noFill/>
          </a:ln>
        </p:spPr>
        <p:txBody>
          <a:bodyPr wrap="square" rtlCol="0">
            <a:spAutoFit/>
          </a:bodyPr>
          <a:lstStyle/>
          <a:p>
            <a:pPr algn="ctr"/>
            <a:r>
              <a:rPr lang="en-GB" sz="2000" b="1" dirty="0" smtClean="0">
                <a:solidFill>
                  <a:srgbClr val="FF0000"/>
                </a:solidFill>
              </a:rPr>
              <a:t>W</a:t>
            </a:r>
            <a:endParaRPr lang="en-GB" sz="2000" b="1" dirty="0">
              <a:solidFill>
                <a:srgbClr val="FF0000"/>
              </a:solidFill>
            </a:endParaRPr>
          </a:p>
        </p:txBody>
      </p:sp>
      <p:sp>
        <p:nvSpPr>
          <p:cNvPr id="49" name="TextBox 48"/>
          <p:cNvSpPr txBox="1"/>
          <p:nvPr/>
        </p:nvSpPr>
        <p:spPr>
          <a:xfrm>
            <a:off x="8509266" y="3453869"/>
            <a:ext cx="405990" cy="400110"/>
          </a:xfrm>
          <a:prstGeom prst="rect">
            <a:avLst/>
          </a:prstGeom>
          <a:noFill/>
          <a:ln>
            <a:noFill/>
          </a:ln>
        </p:spPr>
        <p:txBody>
          <a:bodyPr wrap="square" rtlCol="0">
            <a:spAutoFit/>
          </a:bodyPr>
          <a:lstStyle/>
          <a:p>
            <a:pPr algn="ctr"/>
            <a:r>
              <a:rPr lang="en-GB" sz="2000" b="1" dirty="0">
                <a:solidFill>
                  <a:srgbClr val="FF0000"/>
                </a:solidFill>
              </a:rPr>
              <a:t>M</a:t>
            </a:r>
          </a:p>
        </p:txBody>
      </p:sp>
      <p:sp>
        <p:nvSpPr>
          <p:cNvPr id="53" name="TextBox 52"/>
          <p:cNvSpPr txBox="1"/>
          <p:nvPr/>
        </p:nvSpPr>
        <p:spPr>
          <a:xfrm>
            <a:off x="3015224" y="5401207"/>
            <a:ext cx="405990" cy="400110"/>
          </a:xfrm>
          <a:prstGeom prst="rect">
            <a:avLst/>
          </a:prstGeom>
          <a:noFill/>
          <a:ln>
            <a:noFill/>
          </a:ln>
        </p:spPr>
        <p:txBody>
          <a:bodyPr wrap="square" rtlCol="0">
            <a:spAutoFit/>
          </a:bodyPr>
          <a:lstStyle/>
          <a:p>
            <a:pPr algn="ctr"/>
            <a:r>
              <a:rPr lang="en-GB" sz="2000" b="1" dirty="0">
                <a:solidFill>
                  <a:srgbClr val="FF0000"/>
                </a:solidFill>
              </a:rPr>
              <a:t>M</a:t>
            </a:r>
          </a:p>
        </p:txBody>
      </p:sp>
      <p:sp>
        <p:nvSpPr>
          <p:cNvPr id="54" name="TextBox 53"/>
          <p:cNvSpPr txBox="1"/>
          <p:nvPr/>
        </p:nvSpPr>
        <p:spPr>
          <a:xfrm>
            <a:off x="4850505" y="5401207"/>
            <a:ext cx="405990" cy="400110"/>
          </a:xfrm>
          <a:prstGeom prst="rect">
            <a:avLst/>
          </a:prstGeom>
          <a:noFill/>
          <a:ln>
            <a:noFill/>
          </a:ln>
        </p:spPr>
        <p:txBody>
          <a:bodyPr wrap="square" rtlCol="0">
            <a:spAutoFit/>
          </a:bodyPr>
          <a:lstStyle/>
          <a:p>
            <a:pPr algn="ctr"/>
            <a:r>
              <a:rPr lang="en-GB" sz="2000" b="1" dirty="0" smtClean="0">
                <a:solidFill>
                  <a:srgbClr val="FF0000"/>
                </a:solidFill>
              </a:rPr>
              <a:t>W</a:t>
            </a:r>
            <a:endParaRPr lang="en-GB" sz="2000" b="1" dirty="0">
              <a:solidFill>
                <a:srgbClr val="FF0000"/>
              </a:solidFill>
            </a:endParaRPr>
          </a:p>
        </p:txBody>
      </p:sp>
      <p:sp>
        <p:nvSpPr>
          <p:cNvPr id="57" name="TextBox 56"/>
          <p:cNvSpPr txBox="1"/>
          <p:nvPr/>
        </p:nvSpPr>
        <p:spPr>
          <a:xfrm>
            <a:off x="6685786" y="5398078"/>
            <a:ext cx="405990" cy="400110"/>
          </a:xfrm>
          <a:prstGeom prst="rect">
            <a:avLst/>
          </a:prstGeom>
          <a:noFill/>
          <a:ln>
            <a:noFill/>
          </a:ln>
        </p:spPr>
        <p:txBody>
          <a:bodyPr wrap="square" rtlCol="0">
            <a:spAutoFit/>
          </a:bodyPr>
          <a:lstStyle/>
          <a:p>
            <a:pPr algn="ctr"/>
            <a:r>
              <a:rPr lang="en-GB" sz="2000" b="1" dirty="0">
                <a:solidFill>
                  <a:srgbClr val="FF0000"/>
                </a:solidFill>
              </a:rPr>
              <a:t>M</a:t>
            </a:r>
          </a:p>
        </p:txBody>
      </p:sp>
      <p:sp>
        <p:nvSpPr>
          <p:cNvPr id="67" name="TextBox 66"/>
          <p:cNvSpPr txBox="1"/>
          <p:nvPr/>
        </p:nvSpPr>
        <p:spPr>
          <a:xfrm>
            <a:off x="8509266" y="5398078"/>
            <a:ext cx="405990" cy="400110"/>
          </a:xfrm>
          <a:prstGeom prst="rect">
            <a:avLst/>
          </a:prstGeom>
          <a:noFill/>
          <a:ln>
            <a:noFill/>
          </a:ln>
        </p:spPr>
        <p:txBody>
          <a:bodyPr wrap="square" rtlCol="0">
            <a:spAutoFit/>
          </a:bodyPr>
          <a:lstStyle/>
          <a:p>
            <a:pPr algn="ctr"/>
            <a:r>
              <a:rPr lang="en-GB" sz="2000" b="1" dirty="0" smtClean="0">
                <a:solidFill>
                  <a:srgbClr val="FF3300"/>
                </a:solidFill>
              </a:rPr>
              <a:t>W</a:t>
            </a:r>
            <a:endParaRPr lang="en-GB" sz="2000" b="1" dirty="0">
              <a:solidFill>
                <a:srgbClr val="FF3300"/>
              </a:solidFill>
            </a:endParaRPr>
          </a:p>
        </p:txBody>
      </p:sp>
      <p:pic>
        <p:nvPicPr>
          <p:cNvPr id="68" name="Picture 67"/>
          <p:cNvPicPr>
            <a:picLocks noChangeAspect="1"/>
          </p:cNvPicPr>
          <p:nvPr/>
        </p:nvPicPr>
        <p:blipFill>
          <a:blip r:embed="rId18"/>
          <a:stretch>
            <a:fillRect/>
          </a:stretch>
        </p:blipFill>
        <p:spPr>
          <a:xfrm>
            <a:off x="4013452" y="4227942"/>
            <a:ext cx="852758" cy="977965"/>
          </a:xfrm>
          <a:prstGeom prst="rect">
            <a:avLst/>
          </a:prstGeom>
        </p:spPr>
      </p:pic>
      <p:sp>
        <p:nvSpPr>
          <p:cNvPr id="71" name="Rounded Rectangle 11">
            <a:extLst>
              <a:ext uri="{FF2B5EF4-FFF2-40B4-BE49-F238E27FC236}">
                <a16:creationId xmlns:a16="http://schemas.microsoft.com/office/drawing/2014/main" id="{483D7EB9-C2AA-4190-98DE-925F861600E9}"/>
              </a:ext>
            </a:extLst>
          </p:cNvPr>
          <p:cNvSpPr/>
          <p:nvPr/>
        </p:nvSpPr>
        <p:spPr>
          <a:xfrm>
            <a:off x="10488359" y="247046"/>
            <a:ext cx="1468967" cy="3715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smtClean="0">
                <a:solidFill>
                  <a:prstClr val="white"/>
                </a:solidFill>
                <a:latin typeface="Century Gothic" panose="020B0502020202020204" pitchFamily="34" charset="0"/>
              </a:rPr>
              <a:t>hören</a:t>
            </a:r>
            <a:r>
              <a:rPr lang="en-GB" b="1" dirty="0" smtClean="0">
                <a:solidFill>
                  <a:prstClr val="white"/>
                </a:solidFill>
                <a:latin typeface="Century Gothic" panose="020B0502020202020204" pitchFamily="34" charset="0"/>
              </a:rPr>
              <a:t> [1/2]</a:t>
            </a:r>
            <a:endParaRPr lang="en-GB" b="1" dirty="0">
              <a:solidFill>
                <a:prstClr val="white"/>
              </a:solidFill>
              <a:latin typeface="Century Gothic" panose="020B0502020202020204" pitchFamily="34" charset="0"/>
            </a:endParaRPr>
          </a:p>
        </p:txBody>
      </p:sp>
      <p:sp>
        <p:nvSpPr>
          <p:cNvPr id="51" name="Action Button: Sound 50">
            <a:hlinkClick r:id="" action="ppaction://noaction" highlightClick="1">
              <a:snd r:embed="rId19" name="1.2.4 listening A - names (new habe).wav"/>
            </a:hlinkClick>
          </p:cNvPr>
          <p:cNvSpPr/>
          <p:nvPr/>
        </p:nvSpPr>
        <p:spPr>
          <a:xfrm>
            <a:off x="9858415" y="247046"/>
            <a:ext cx="420195" cy="371519"/>
          </a:xfrm>
          <a:prstGeom prst="actionButtonSound">
            <a:avLst/>
          </a:prstGeom>
          <a:solidFill>
            <a:srgbClr val="DAA52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6693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0" grpId="0"/>
      <p:bldP spid="41" grpId="0"/>
      <p:bldP spid="49" grpId="0"/>
      <p:bldP spid="53" grpId="0"/>
      <p:bldP spid="54" grpId="0"/>
      <p:bldP spid="57" grpId="0"/>
      <p:bldP spid="67"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5003</TotalTime>
  <Words>4555</Words>
  <Application>Microsoft Office PowerPoint</Application>
  <PresentationFormat>Widescreen</PresentationFormat>
  <Paragraphs>592</Paragraphs>
  <Slides>23</Slides>
  <Notes>23</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23</vt:i4>
      </vt:variant>
    </vt:vector>
  </HeadingPairs>
  <TitlesOfParts>
    <vt:vector size="32" baseType="lpstr">
      <vt:lpstr>Arial</vt:lpstr>
      <vt:lpstr>Calibri</vt:lpstr>
      <vt:lpstr>Century Gothic</vt:lpstr>
      <vt:lpstr>Freestyle Script</vt:lpstr>
      <vt:lpstr>Times New Roman</vt:lpstr>
      <vt:lpstr>Wingdings</vt:lpstr>
      <vt:lpstr>1_Office Theme</vt:lpstr>
      <vt:lpstr>Office Theme</vt:lpstr>
      <vt:lpstr>Bitmap Image</vt:lpstr>
      <vt:lpstr>Grammar</vt:lpstr>
      <vt:lpstr>Order of words in a sentence</vt:lpstr>
      <vt:lpstr>Bausteine (building blocks)</vt:lpstr>
      <vt:lpstr>Bausteine (building blocks)</vt:lpstr>
      <vt:lpstr>Order of words in a question</vt:lpstr>
      <vt:lpstr>Bausteine (building blocks)</vt:lpstr>
      <vt:lpstr>Bausteine (building blocks)</vt:lpstr>
      <vt:lpstr>Am Telefon</vt:lpstr>
      <vt:lpstr>Am Telefon</vt:lpstr>
      <vt:lpstr>Am Telefon</vt:lpstr>
      <vt:lpstr>Am Telefon</vt:lpstr>
      <vt:lpstr>Am Telefon</vt:lpstr>
      <vt:lpstr>Am Telefon</vt:lpstr>
      <vt:lpstr>Grammar</vt:lpstr>
      <vt:lpstr>Verben</vt:lpstr>
      <vt:lpstr>Mias Tagebuch</vt:lpstr>
      <vt:lpstr>Wörterbucharbeit </vt:lpstr>
      <vt:lpstr>Übersetzung </vt:lpstr>
      <vt:lpstr>Übersetzung </vt:lpstr>
      <vt:lpstr>Wolfgangs Tagebuch </vt:lpstr>
      <vt:lpstr>Du bist dran!</vt:lpstr>
      <vt:lpstr>PowerPoint Presentation</vt:lpstr>
      <vt:lpstr>PowerPoint Presentation</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Natalie Finlayson</cp:lastModifiedBy>
  <cp:revision>249</cp:revision>
  <dcterms:created xsi:type="dcterms:W3CDTF">2019-11-01T18:00:28Z</dcterms:created>
  <dcterms:modified xsi:type="dcterms:W3CDTF">2019-11-25T11:00:19Z</dcterms:modified>
</cp:coreProperties>
</file>