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84"/>
  </p:notesMasterIdLst>
  <p:sldIdLst>
    <p:sldId id="283" r:id="rId3"/>
    <p:sldId id="274" r:id="rId4"/>
    <p:sldId id="348" r:id="rId5"/>
    <p:sldId id="372" r:id="rId6"/>
    <p:sldId id="285" r:id="rId7"/>
    <p:sldId id="309" r:id="rId8"/>
    <p:sldId id="400" r:id="rId9"/>
    <p:sldId id="509" r:id="rId10"/>
    <p:sldId id="508" r:id="rId11"/>
    <p:sldId id="458" r:id="rId12"/>
    <p:sldId id="503" r:id="rId13"/>
    <p:sldId id="518" r:id="rId14"/>
    <p:sldId id="519" r:id="rId15"/>
    <p:sldId id="534" r:id="rId16"/>
    <p:sldId id="535" r:id="rId17"/>
    <p:sldId id="536" r:id="rId18"/>
    <p:sldId id="537" r:id="rId19"/>
    <p:sldId id="538" r:id="rId20"/>
    <p:sldId id="539" r:id="rId21"/>
    <p:sldId id="540" r:id="rId22"/>
    <p:sldId id="541" r:id="rId23"/>
    <p:sldId id="542" r:id="rId24"/>
    <p:sldId id="543" r:id="rId25"/>
    <p:sldId id="544" r:id="rId26"/>
    <p:sldId id="545" r:id="rId27"/>
    <p:sldId id="546" r:id="rId28"/>
    <p:sldId id="547" r:id="rId29"/>
    <p:sldId id="548" r:id="rId30"/>
    <p:sldId id="549" r:id="rId31"/>
    <p:sldId id="550" r:id="rId32"/>
    <p:sldId id="551" r:id="rId33"/>
    <p:sldId id="485" r:id="rId34"/>
    <p:sldId id="487" r:id="rId35"/>
    <p:sldId id="486" r:id="rId36"/>
    <p:sldId id="488" r:id="rId37"/>
    <p:sldId id="489" r:id="rId38"/>
    <p:sldId id="491" r:id="rId39"/>
    <p:sldId id="490" r:id="rId40"/>
    <p:sldId id="492" r:id="rId41"/>
    <p:sldId id="511" r:id="rId42"/>
    <p:sldId id="346" r:id="rId43"/>
    <p:sldId id="347" r:id="rId44"/>
    <p:sldId id="371" r:id="rId45"/>
    <p:sldId id="284" r:id="rId46"/>
    <p:sldId id="308" r:id="rId47"/>
    <p:sldId id="399" r:id="rId48"/>
    <p:sldId id="258" r:id="rId49"/>
    <p:sldId id="574" r:id="rId50"/>
    <p:sldId id="575" r:id="rId51"/>
    <p:sldId id="506" r:id="rId52"/>
    <p:sldId id="507" r:id="rId53"/>
    <p:sldId id="552" r:id="rId54"/>
    <p:sldId id="553" r:id="rId55"/>
    <p:sldId id="554" r:id="rId56"/>
    <p:sldId id="555" r:id="rId57"/>
    <p:sldId id="556" r:id="rId58"/>
    <p:sldId id="557" r:id="rId59"/>
    <p:sldId id="558" r:id="rId60"/>
    <p:sldId id="559" r:id="rId61"/>
    <p:sldId id="560" r:id="rId62"/>
    <p:sldId id="561" r:id="rId63"/>
    <p:sldId id="562" r:id="rId64"/>
    <p:sldId id="563" r:id="rId65"/>
    <p:sldId id="564" r:id="rId66"/>
    <p:sldId id="565" r:id="rId67"/>
    <p:sldId id="566" r:id="rId68"/>
    <p:sldId id="567" r:id="rId69"/>
    <p:sldId id="568" r:id="rId70"/>
    <p:sldId id="569" r:id="rId71"/>
    <p:sldId id="520" r:id="rId72"/>
    <p:sldId id="521" r:id="rId73"/>
    <p:sldId id="522" r:id="rId74"/>
    <p:sldId id="523" r:id="rId75"/>
    <p:sldId id="524" r:id="rId76"/>
    <p:sldId id="526" r:id="rId77"/>
    <p:sldId id="528" r:id="rId78"/>
    <p:sldId id="531" r:id="rId79"/>
    <p:sldId id="532" r:id="rId80"/>
    <p:sldId id="533" r:id="rId81"/>
    <p:sldId id="447" r:id="rId82"/>
    <p:sldId id="513"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mma Marsden" initials="EM" lastIdx="15" clrIdx="0">
    <p:extLst>
      <p:ext uri="{19B8F6BF-5375-455C-9EA6-DF929625EA0E}">
        <p15:presenceInfo xmlns:p15="http://schemas.microsoft.com/office/powerpoint/2012/main" userId="Emma Marsden" providerId="None"/>
      </p:ext>
    </p:extLst>
  </p:cmAuthor>
  <p:cmAuthor id="2" name="Natalie Finlayson" initials="NF" lastIdx="1" clrIdx="1">
    <p:extLst>
      <p:ext uri="{19B8F6BF-5375-455C-9EA6-DF929625EA0E}">
        <p15:presenceInfo xmlns:p15="http://schemas.microsoft.com/office/powerpoint/2012/main" userId="S::Natalie.Finlayson@glasgow.ac.uk::fffa9436-0c20-47f6-a103-b85039ead72e" providerId="AD"/>
      </p:ext>
    </p:extLst>
  </p:cmAuthor>
  <p:cmAuthor id="3" name="Stephen Owen" initials="SO" lastIdx="13" clrIdx="2">
    <p:extLst>
      <p:ext uri="{19B8F6BF-5375-455C-9EA6-DF929625EA0E}">
        <p15:presenceInfo xmlns:p15="http://schemas.microsoft.com/office/powerpoint/2012/main" userId="Stephen Owe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5076"/>
    <a:srgbClr val="EA5F00"/>
    <a:srgbClr val="FF66FF"/>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906" autoAdjust="0"/>
    <p:restoredTop sz="66980" autoAdjust="0"/>
  </p:normalViewPr>
  <p:slideViewPr>
    <p:cSldViewPr snapToGrid="0">
      <p:cViewPr varScale="1">
        <p:scale>
          <a:sx n="52" d="100"/>
          <a:sy n="52" d="100"/>
        </p:scale>
        <p:origin x="1598" y="48"/>
      </p:cViewPr>
      <p:guideLst/>
    </p:cSldViewPr>
  </p:slideViewPr>
  <p:outlineViewPr>
    <p:cViewPr>
      <p:scale>
        <a:sx n="33" d="100"/>
        <a:sy n="33" d="100"/>
      </p:scale>
      <p:origin x="0" y="-5604"/>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commentAuthors" Target="commentAuthor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viewProps" Target="viewProp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170244-FCD1-461C-A73B-AD6DF66BA447}" type="datetimeFigureOut">
              <a:rPr lang="en-GB" smtClean="0"/>
              <a:t>04/08/2022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8E1776-69C2-4E12-A70F-79050CFBB1DD}" type="slidenum">
              <a:rPr lang="en-GB" smtClean="0"/>
              <a:t>‹#›</a:t>
            </a:fld>
            <a:endParaRPr lang="en-GB"/>
          </a:p>
        </p:txBody>
      </p:sp>
    </p:spTree>
    <p:extLst>
      <p:ext uri="{BB962C8B-B14F-4D97-AF65-F5344CB8AC3E}">
        <p14:creationId xmlns:p14="http://schemas.microsoft.com/office/powerpoint/2010/main" val="26127181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a:t>
            </a:r>
            <a:r>
              <a:rPr lang="en-CA" sz="1200" b="0" i="0" u="none" strike="noStrike" kern="1200" dirty="0" err="1">
                <a:solidFill>
                  <a:schemeClr val="tx1"/>
                </a:solidFill>
                <a:effectLst/>
                <a:latin typeface="+mn-lt"/>
                <a:ea typeface="+mn-ea"/>
                <a:cs typeface="+mn-cs"/>
              </a:rPr>
              <a:t>Chloé</a:t>
            </a:r>
            <a:r>
              <a:rPr lang="en-CA" sz="1200" b="0" i="0" u="none" strike="noStrike" kern="1200" dirty="0">
                <a:solidFill>
                  <a:schemeClr val="tx1"/>
                </a:solidFill>
                <a:effectLst/>
                <a:latin typeface="+mn-lt"/>
                <a:ea typeface="+mn-ea"/>
                <a:cs typeface="+mn-cs"/>
              </a:rPr>
              <a:t> </a:t>
            </a:r>
            <a:r>
              <a:rPr lang="en-CA" sz="1200" b="0" i="0" u="none" strike="noStrike" kern="1200" dirty="0" err="1">
                <a:solidFill>
                  <a:schemeClr val="tx1"/>
                </a:solidFill>
                <a:effectLst/>
                <a:latin typeface="+mn-lt"/>
                <a:ea typeface="+mn-ea"/>
                <a:cs typeface="+mn-cs"/>
              </a:rPr>
              <a:t>Motard</a:t>
            </a:r>
            <a:r>
              <a:rPr lang="en-CA" sz="1200" b="0" i="0" u="none" strike="noStrike" kern="1200" dirty="0">
                <a:solidFill>
                  <a:schemeClr val="tx1"/>
                </a:solidFill>
                <a:effectLst/>
                <a:latin typeface="+mn-lt"/>
                <a:ea typeface="+mn-ea"/>
                <a:cs typeface="+mn-cs"/>
              </a:rPr>
              <a:t>.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a:t>
            </a:r>
            <a:r>
              <a:rPr lang="en-GB" b="0" baseline="0" dirty="0"/>
              <a:t> of</a:t>
            </a:r>
            <a:r>
              <a:rPr lang="en-GB" b="0" dirty="0"/>
              <a:t> </a:t>
            </a:r>
            <a:r>
              <a:rPr lang="en-GB" sz="1200" b="0" i="0" u="none" strike="noStrike" kern="1200" dirty="0">
                <a:solidFill>
                  <a:schemeClr val="tx1"/>
                </a:solidFill>
                <a:effectLst/>
                <a:latin typeface="+mn-lt"/>
                <a:ea typeface="+mn-ea"/>
                <a:cs typeface="+mn-cs"/>
              </a:rPr>
              <a:t>SSC </a:t>
            </a:r>
            <a:r>
              <a:rPr lang="en-GB" sz="1200" b="1" i="0" u="none" strike="noStrike" kern="1200" dirty="0">
                <a:solidFill>
                  <a:schemeClr val="tx1"/>
                </a:solidFill>
                <a:effectLst/>
                <a:latin typeface="+mn-lt"/>
                <a:ea typeface="+mn-ea"/>
                <a:cs typeface="+mn-cs"/>
              </a:rPr>
              <a:t>[j/soft</a:t>
            </a:r>
            <a:r>
              <a:rPr lang="en-GB" sz="1200" b="1" i="0" u="none" strike="noStrike" kern="1200" baseline="0" dirty="0">
                <a:solidFill>
                  <a:schemeClr val="tx1"/>
                </a:solidFill>
                <a:effectLst/>
                <a:latin typeface="+mn-lt"/>
                <a:ea typeface="+mn-ea"/>
                <a:cs typeface="+mn-cs"/>
              </a:rPr>
              <a:t> g]</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a:t>
            </a:r>
            <a:r>
              <a:rPr lang="en-GB" b="0" baseline="0" dirty="0"/>
              <a:t> of</a:t>
            </a:r>
            <a:r>
              <a:rPr lang="en-GB" b="0" dirty="0"/>
              <a:t> </a:t>
            </a:r>
            <a:r>
              <a:rPr lang="en-GB" b="1" dirty="0"/>
              <a:t>the </a:t>
            </a:r>
            <a:r>
              <a:rPr lang="en-GB" sz="1200" b="1" i="0" u="none" strike="noStrike" kern="1200" dirty="0">
                <a:solidFill>
                  <a:schemeClr val="tx1"/>
                </a:solidFill>
                <a:effectLst/>
                <a:latin typeface="+mn-lt"/>
                <a:ea typeface="+mn-ea"/>
                <a:cs typeface="+mn-cs"/>
              </a:rPr>
              <a:t>present tense used with its simple and continuous meanings</a:t>
            </a:r>
            <a:endParaRPr lang="en-GB" sz="1200" b="1"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r>
              <a:rPr lang="en-GB" sz="1200" b="1" i="0" u="none" strike="noStrike" kern="1200" cap="none" dirty="0">
                <a:solidFill>
                  <a:schemeClr val="tx1"/>
                </a:solidFill>
                <a:effectLst/>
                <a:latin typeface="+mn-lt"/>
                <a:ea typeface="Calibri"/>
                <a:cs typeface="Calibri"/>
                <a:sym typeface="Calibri"/>
              </a:rPr>
              <a:t>7.1.2.3 (introduce) </a:t>
            </a:r>
            <a:r>
              <a:rPr lang="fr-FR" dirty="0"/>
              <a:t>aimer [242], cocher [&gt;5000], passer</a:t>
            </a:r>
            <a:r>
              <a:rPr lang="fr-FR" baseline="30000" dirty="0"/>
              <a:t>1</a:t>
            </a:r>
            <a:r>
              <a:rPr lang="fr-FR" dirty="0"/>
              <a:t> [90], porter [105], rester [100], trouver [83], école [477], moment [148], semaine [245], solution [608], uniforme [1801], chaque [151], à</a:t>
            </a:r>
            <a:r>
              <a:rPr lang="fr-FR" strike="noStrike" baseline="30000" dirty="0"/>
              <a:t>1</a:t>
            </a:r>
            <a:r>
              <a:rPr lang="fr-FR" dirty="0"/>
              <a:t> [4], avec [23]</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7.1.1.7 (revisit)</a:t>
            </a:r>
            <a:r>
              <a:rPr lang="en-GB" sz="1200" b="1"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faire [25], fais [25], fait [25], ça [54], activité [452], courses [1289], cuisine [2618], devoirs [39], lit [1837], ménage [2326], modèle [958], d'accord [736], quoi ? [297]</a:t>
            </a: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7.1.1.2 (revisit) </a:t>
            </a:r>
            <a:r>
              <a:rPr lang="fr-FR" sz="1200" b="0" i="0" u="none" strike="noStrike" kern="1200" cap="none" dirty="0">
                <a:solidFill>
                  <a:schemeClr val="tx1"/>
                </a:solidFill>
                <a:effectLst/>
                <a:latin typeface="+mn-lt"/>
                <a:ea typeface="Calibri"/>
                <a:cs typeface="Calibri"/>
                <a:sym typeface="Calibri"/>
              </a:rPr>
              <a:t>est [5], il [13], elle [38], amusant [4695], calme [1731], content [1841], excellent [1225], intelligent [2509], malade [1066], méchant [3184], triste [1843], mais [30], ou [33], merci [1070]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p>
          <a:p>
            <a:endParaRPr lang="en-CA" sz="1200" b="0" i="0" u="none" strike="noStrike" kern="1200" dirty="0">
              <a:solidFill>
                <a:schemeClr val="tx1"/>
              </a:solidFill>
              <a:effectLst/>
              <a:latin typeface="+mn-lt"/>
              <a:ea typeface="+mn-ea"/>
              <a:cs typeface="+mn-cs"/>
            </a:endParaRPr>
          </a:p>
          <a:p>
            <a:r>
              <a:rPr lang="en-US" b="0" i="0" dirty="0">
                <a:solidFill>
                  <a:srgbClr val="000000"/>
                </a:solidFill>
                <a:effectLst/>
                <a:latin typeface="Arial" panose="020B0604020202020204" pitchFamily="34" charset="0"/>
              </a:rPr>
              <a:t>The additional English meanings of the following words have been added to Quizlet since the creation of this resource: </a:t>
            </a:r>
            <a:r>
              <a:rPr lang="fr-FR" b="0" i="0" noProof="0" dirty="0">
                <a:solidFill>
                  <a:srgbClr val="000000"/>
                </a:solidFill>
                <a:effectLst/>
                <a:latin typeface="Arial" panose="020B0604020202020204" pitchFamily="34" charset="0"/>
              </a:rPr>
              <a:t>rester</a:t>
            </a:r>
            <a:r>
              <a:rPr lang="en-US" b="0" i="0" dirty="0">
                <a:solidFill>
                  <a:srgbClr val="000000"/>
                </a:solidFill>
                <a:effectLst/>
                <a:latin typeface="Arial" panose="020B0604020202020204" pitchFamily="34" charset="0"/>
              </a:rPr>
              <a:t>: to stay, staying; </a:t>
            </a:r>
            <a:r>
              <a:rPr lang="en-US" b="0" i="1" dirty="0">
                <a:solidFill>
                  <a:srgbClr val="000000"/>
                </a:solidFill>
                <a:effectLst/>
                <a:latin typeface="Arial" panose="020B0604020202020204" pitchFamily="34" charset="0"/>
              </a:rPr>
              <a:t>to remain, remaining</a:t>
            </a:r>
            <a:endParaRPr lang="en-CA" sz="1200" b="0" i="1"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a:p>
            <a:pPr marL="0" indent="0">
              <a:buFontTx/>
              <a:buNone/>
            </a:pPr>
            <a:endParaRPr lang="en-GB"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8336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5 minutes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Vocabulary task 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b="1" dirty="0"/>
              <a:t>Aim: </a:t>
            </a:r>
            <a:r>
              <a:rPr lang="en-GB" b="0" dirty="0"/>
              <a:t>oral recognition</a:t>
            </a:r>
            <a:r>
              <a:rPr lang="en-GB" b="0" baseline="0" dirty="0"/>
              <a:t> of words in this weeks’ vocabulary set.</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Students spend 2 minutes creating their own paper flashcards with </a:t>
            </a:r>
            <a:r>
              <a:rPr lang="en-GB" b="1" dirty="0"/>
              <a:t>words only</a:t>
            </a:r>
            <a:r>
              <a:rPr lang="en-GB" dirty="0"/>
              <a:t> (English words on one </a:t>
            </a:r>
            <a:r>
              <a:rPr lang="en-GB"/>
              <a:t>side French </a:t>
            </a:r>
            <a:r>
              <a:rPr lang="en-GB" dirty="0"/>
              <a:t>on the other).</a:t>
            </a:r>
            <a:br>
              <a:rPr lang="en-GB" dirty="0"/>
            </a:br>
            <a:r>
              <a:rPr lang="en-GB" b="1" dirty="0"/>
              <a:t>Note: We</a:t>
            </a:r>
            <a:r>
              <a:rPr lang="en-GB" b="1" baseline="0" dirty="0"/>
              <a:t> are not expecting at this stage that students can write all of these words accurately in French/English.  Therefore provide access to a list of the vocabulary (Quizlet list or similar). It does make sense, however, to make this a learning activity, rather than just a copying one.  One way to do this is to provide access to the English meanings first, give students 1 minute to write those on each portion of their paper to tear them up.  Then provide the French list. Students will then need to ensure that they select the correct English piece to write the matching French meaning on the back.  </a:t>
            </a:r>
            <a:endParaRPr lang="en-GB" b="1"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Explain to students that they are going to hear fourteen</a:t>
            </a:r>
            <a:r>
              <a:rPr lang="en-GB" b="1" dirty="0"/>
              <a:t> French </a:t>
            </a:r>
            <a:r>
              <a:rPr lang="en-GB" dirty="0"/>
              <a:t>words, and that they should arrange their cards in a grid as shown (working from A-L), </a:t>
            </a:r>
            <a:r>
              <a:rPr lang="en-GB" b="1" dirty="0"/>
              <a:t>English-side up</a:t>
            </a:r>
            <a:r>
              <a:rPr lang="en-GB" dirty="0"/>
              <a:t>, in the order they hear the words.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on the trigger to play the audio.</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Elicit answers from A-I in English from students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i="0" baseline="0" dirty="0"/>
              <a:t>Answers appear in </a:t>
            </a:r>
            <a:r>
              <a:rPr lang="en-GB" b="1" i="0" baseline="0" dirty="0"/>
              <a:t>English</a:t>
            </a:r>
            <a:r>
              <a:rPr lang="en-GB" i="0" baseline="0" dirty="0"/>
              <a:t> on the screen under each letter, so all can see/read/check their answers and know if they heard correctly.</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i="0" baseline="0" dirty="0"/>
              <a:t>Additionally, elicit the French from students, either individually or as a whole class choral response.</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p>
          <a:p>
            <a:r>
              <a:rPr lang="en-GB" i="0" baseline="0" dirty="0"/>
              <a:t>la </a:t>
            </a:r>
            <a:r>
              <a:rPr lang="en-GB" i="0" baseline="0" dirty="0" err="1"/>
              <a:t>semaine</a:t>
            </a:r>
            <a:r>
              <a:rPr lang="en-GB" i="0" baseline="0" dirty="0"/>
              <a:t>, aimer, </a:t>
            </a:r>
            <a:r>
              <a:rPr lang="en-GB" sz="1200" b="0" i="0" u="none" strike="noStrike" kern="1200" dirty="0">
                <a:solidFill>
                  <a:schemeClr val="tx1"/>
                </a:solidFill>
                <a:effectLst/>
                <a:latin typeface="+mn-lt"/>
                <a:ea typeface="+mn-ea"/>
                <a:cs typeface="+mn-cs"/>
              </a:rPr>
              <a:t>à, </a:t>
            </a:r>
            <a:r>
              <a:rPr lang="en-GB" sz="1200" b="0" i="0" u="none" strike="noStrike" kern="1200" dirty="0" err="1">
                <a:solidFill>
                  <a:schemeClr val="tx1"/>
                </a:solidFill>
                <a:effectLst/>
                <a:latin typeface="+mn-lt"/>
                <a:ea typeface="+mn-ea"/>
                <a:cs typeface="+mn-cs"/>
              </a:rPr>
              <a:t>trouver</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lécole</a:t>
            </a:r>
            <a:r>
              <a:rPr lang="en-GB" sz="1200" b="0" i="0" u="none" strike="noStrike" kern="1200" dirty="0">
                <a:solidFill>
                  <a:schemeClr val="tx1"/>
                </a:solidFill>
                <a:effectLst/>
                <a:latin typeface="+mn-lt"/>
                <a:ea typeface="+mn-ea"/>
                <a:cs typeface="+mn-cs"/>
              </a:rPr>
              <a:t>, porter, la solution, </a:t>
            </a:r>
            <a:r>
              <a:rPr lang="en-GB" sz="1200" b="0" i="0" u="none" strike="noStrike" kern="1200" dirty="0" err="1">
                <a:solidFill>
                  <a:schemeClr val="tx1"/>
                </a:solidFill>
                <a:effectLst/>
                <a:latin typeface="+mn-lt"/>
                <a:ea typeface="+mn-ea"/>
                <a:cs typeface="+mn-cs"/>
              </a:rPr>
              <a:t>l’uniforme</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cocher</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chaque</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en</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ce</a:t>
            </a:r>
            <a:r>
              <a:rPr lang="en-GB" sz="1200" b="0" i="0" u="none" strike="noStrike" kern="1200" dirty="0">
                <a:solidFill>
                  <a:schemeClr val="tx1"/>
                </a:solidFill>
                <a:effectLst/>
                <a:latin typeface="+mn-lt"/>
                <a:ea typeface="+mn-ea"/>
                <a:cs typeface="+mn-cs"/>
              </a:rPr>
              <a:t> moment, </a:t>
            </a:r>
            <a:r>
              <a:rPr lang="en-GB" sz="1200" b="0" i="0" u="none" strike="noStrike" kern="1200" dirty="0" err="1">
                <a:solidFill>
                  <a:schemeClr val="tx1"/>
                </a:solidFill>
                <a:effectLst/>
                <a:latin typeface="+mn-lt"/>
                <a:ea typeface="+mn-ea"/>
                <a:cs typeface="+mn-cs"/>
              </a:rPr>
              <a:t>rester</a:t>
            </a:r>
            <a:r>
              <a:rPr lang="en-GB" sz="1200" b="0" i="0" u="none" strike="noStrike" kern="1200" dirty="0">
                <a:solidFill>
                  <a:schemeClr val="tx1"/>
                </a:solidFill>
                <a:effectLst/>
                <a:latin typeface="+mn-lt"/>
                <a:ea typeface="+mn-ea"/>
                <a:cs typeface="+mn-cs"/>
              </a:rPr>
              <a:t>, passer, avec</a:t>
            </a:r>
            <a:endParaRPr lang="en-GB" i="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33933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3 minutes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Vocabulary task 2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b="1" dirty="0"/>
              <a:t>Aim: </a:t>
            </a:r>
            <a:r>
              <a:rPr lang="en-GB" b="0" dirty="0"/>
              <a:t>written recognition</a:t>
            </a:r>
            <a:r>
              <a:rPr lang="en-GB" b="0" baseline="0" dirty="0"/>
              <a:t> of words in this weeks’ vocabulary set.</a:t>
            </a:r>
            <a:endParaRPr lang="en-GB" b="0" dirty="0"/>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indent="-228600">
              <a:buAutoNum type="arabicPeriod"/>
            </a:pPr>
            <a:r>
              <a:rPr lang="en-GB" dirty="0"/>
              <a:t>Explain to students that they are going to hear fourteen </a:t>
            </a:r>
            <a:r>
              <a:rPr lang="en-GB" b="1" dirty="0"/>
              <a:t>English </a:t>
            </a:r>
            <a:r>
              <a:rPr lang="en-GB" dirty="0"/>
              <a:t>words, and that they should arrange their cards in a grid as shown (working from A-L), </a:t>
            </a:r>
            <a:r>
              <a:rPr lang="en-GB" b="1" dirty="0"/>
              <a:t>French</a:t>
            </a:r>
            <a:r>
              <a:rPr lang="en-GB" dirty="0"/>
              <a:t>-side up, in the order they hear the words. </a:t>
            </a:r>
          </a:p>
          <a:p>
            <a:pPr marL="228600" indent="-228600">
              <a:buAutoNum type="arabicPeriod"/>
            </a:pPr>
            <a:r>
              <a:rPr lang="en-GB" dirty="0"/>
              <a:t>Read the</a:t>
            </a:r>
            <a:r>
              <a:rPr lang="en-GB" baseline="0" dirty="0"/>
              <a:t> transcript.</a:t>
            </a:r>
          </a:p>
          <a:p>
            <a:pPr marL="228600" indent="-228600">
              <a:buAutoNum type="arabicPeriod"/>
            </a:pPr>
            <a:r>
              <a:rPr lang="en-GB" baseline="0" dirty="0"/>
              <a:t>Elicit answers from A-I in French from students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i="0" baseline="0" dirty="0"/>
              <a:t>Answers appear in </a:t>
            </a:r>
            <a:r>
              <a:rPr lang="en-GB" b="1" i="0" baseline="0" dirty="0"/>
              <a:t>French</a:t>
            </a:r>
            <a:r>
              <a:rPr lang="en-GB" i="0" baseline="0" dirty="0"/>
              <a:t> on the screen under each letter, so all can see/read/check their answers and know if they heard correctly.</a:t>
            </a:r>
          </a:p>
          <a:p>
            <a:endParaRPr lang="en-GB" dirty="0"/>
          </a:p>
          <a:p>
            <a:r>
              <a:rPr lang="en-GB" dirty="0"/>
              <a:t>NB: Students don’t add letters to their flashcards, these are just to show the order that they need to place the cards in, according to</a:t>
            </a:r>
            <a:r>
              <a:rPr lang="en-GB" baseline="0" dirty="0"/>
              <a:t> the order in which the teacher says the words. </a:t>
            </a:r>
            <a:br>
              <a:rPr lang="en-GB" i="1"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p>
          <a:p>
            <a:r>
              <a:rPr lang="en-GB" i="0" baseline="0" dirty="0"/>
              <a:t>to tick/ticking, week, to find/finding; to stay/staying, with, uniform, to spend (time)/spending (time); every; solution; moment; to wear/wearing; to like/liking; at; school.</a:t>
            </a: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71296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kern="1200" dirty="0">
                <a:solidFill>
                  <a:schemeClr val="tx1"/>
                </a:solidFill>
                <a:effectLst/>
                <a:latin typeface="+mn-lt"/>
                <a:ea typeface="+mn-ea"/>
                <a:cs typeface="+mn-cs"/>
              </a:rPr>
              <a:t>Timing: 2 minutes</a:t>
            </a:r>
          </a:p>
          <a:p>
            <a:endParaRPr lang="en-GB" sz="1200" b="0" i="0" kern="1200" dirty="0">
              <a:solidFill>
                <a:schemeClr val="tx1"/>
              </a:solidFill>
              <a:effectLst/>
              <a:latin typeface="+mn-lt"/>
              <a:ea typeface="+mn-ea"/>
              <a:cs typeface="+mn-cs"/>
            </a:endParaRPr>
          </a:p>
          <a:p>
            <a:r>
              <a:rPr lang="en-GB" b="1" dirty="0"/>
              <a:t>Aim: </a:t>
            </a:r>
            <a:r>
              <a:rPr lang="en-GB" b="0" dirty="0"/>
              <a:t>to check</a:t>
            </a:r>
            <a:r>
              <a:rPr lang="en-GB" b="0" baseline="0" dirty="0"/>
              <a:t> that students are familiar with verb </a:t>
            </a:r>
            <a:r>
              <a:rPr lang="en-GB" b="0" i="0" baseline="0" dirty="0"/>
              <a:t>vocabulary.</a:t>
            </a:r>
            <a:endParaRPr lang="en-GB" b="0" i="0" dirty="0"/>
          </a:p>
          <a:p>
            <a:endParaRPr lang="en-GB" b="1" dirty="0"/>
          </a:p>
          <a:p>
            <a:r>
              <a:rPr lang="en-GB" b="1" dirty="0"/>
              <a:t>Procedure: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1. Before clicking on the</a:t>
            </a:r>
            <a:r>
              <a:rPr lang="en-GB" b="0" baseline="0" dirty="0"/>
              <a:t> explanation</a:t>
            </a:r>
            <a:r>
              <a:rPr lang="en-GB" b="0" dirty="0"/>
              <a:t>, ask </a:t>
            </a:r>
            <a:r>
              <a:rPr lang="en-GB" dirty="0"/>
              <a:t>students to define a </a:t>
            </a:r>
            <a:r>
              <a:rPr lang="en-GB" i="1" dirty="0"/>
              <a:t>verb</a:t>
            </a:r>
            <a:r>
              <a:rPr lang="en-GB" i="0" dirty="0"/>
              <a:t> and give some examples.</a:t>
            </a:r>
            <a:endParaRPr lang="en-GB" dirty="0"/>
          </a:p>
          <a:p>
            <a:r>
              <a:rPr lang="en-GB" b="0" dirty="0"/>
              <a:t>2. Click to bring</a:t>
            </a:r>
            <a:r>
              <a:rPr lang="en-GB" b="0" baseline="0" dirty="0"/>
              <a:t> up the explanation.</a:t>
            </a:r>
            <a:endParaRPr lang="en-GB" b="0" dirty="0"/>
          </a:p>
          <a:p>
            <a:endParaRPr lang="en-GB" sz="1200" b="0"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Note:</a:t>
            </a:r>
          </a:p>
          <a:p>
            <a:r>
              <a:rPr lang="en-GB" sz="1200" b="0" i="0" kern="1200" dirty="0">
                <a:solidFill>
                  <a:schemeClr val="tx1"/>
                </a:solidFill>
                <a:effectLst/>
                <a:latin typeface="+mn-lt"/>
                <a:ea typeface="+mn-ea"/>
                <a:cs typeface="+mn-cs"/>
              </a:rPr>
              <a:t>Robust knowledge of verb vocabulary is absolutely critical for learning a language. That is, the</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meaning of verbs – ‘go’, ‘eat’, ‘be’, ‘play’, ‘love’ – not the grammar of verbs in their different tenses</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and forms. It would be useful to explain this to students. It is something that we take for granted in our</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own language.</a:t>
            </a:r>
          </a:p>
          <a:p>
            <a:r>
              <a:rPr lang="en-GB" sz="1200" b="0" i="0" kern="1200" dirty="0">
                <a:solidFill>
                  <a:schemeClr val="tx1"/>
                </a:solidFill>
                <a:effectLst/>
                <a:latin typeface="+mn-lt"/>
                <a:ea typeface="+mn-ea"/>
                <a:cs typeface="+mn-cs"/>
              </a:rPr>
              <a:t>Students in year 7 should all know what a verb is, from their primary school lessons. It might, however,</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be worth checking this in the initial stages</a:t>
            </a:r>
            <a:r>
              <a:rPr lang="en-GB" dirty="0"/>
              <a:t>.</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8E1776-69C2-4E12-A70F-79050CFBB1D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8386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b="1" dirty="0"/>
              <a:t>Aim: </a:t>
            </a:r>
            <a:r>
              <a:rPr lang="en-GB" dirty="0"/>
              <a:t>Awareness</a:t>
            </a:r>
            <a:r>
              <a:rPr lang="en-GB" baseline="0" dirty="0"/>
              <a:t>-raising exercise in English to teach students to recognise different forms of verbs.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(This </a:t>
            </a:r>
            <a:r>
              <a:rPr lang="en-GB" baseline="0" dirty="0"/>
              <a:t>is in preparation for a lot of work with verbs and, in particular, the two forms of the present in English with the one equivalent form in French.)</a:t>
            </a:r>
          </a:p>
          <a:p>
            <a:endParaRPr lang="en-GB" b="1" dirty="0"/>
          </a:p>
          <a:p>
            <a:r>
              <a:rPr lang="en-GB" b="1" dirty="0"/>
              <a:t>Procedure: </a:t>
            </a:r>
          </a:p>
          <a:p>
            <a:pPr marL="228600" indent="-228600">
              <a:buAutoNum type="arabicPeriod"/>
            </a:pPr>
            <a:r>
              <a:rPr lang="en-GB" b="0" baseline="0" dirty="0"/>
              <a:t>Students read the sentences and circle the verbs.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kern="1200" dirty="0">
                <a:solidFill>
                  <a:schemeClr val="tx1"/>
                </a:solidFill>
                <a:effectLst/>
                <a:latin typeface="+mn-lt"/>
                <a:ea typeface="+mn-ea"/>
                <a:cs typeface="+mn-cs"/>
              </a:rPr>
              <a:t>Answers revealed on clicks.</a:t>
            </a:r>
            <a:endParaRPr lang="en-GB" b="0" baseline="0" dirty="0"/>
          </a:p>
          <a:p>
            <a:pPr marL="228600" indent="-228600">
              <a:buAutoNum type="arabicPeriod"/>
            </a:pPr>
            <a:endParaRPr lang="en-GB" b="0" dirty="0"/>
          </a:p>
          <a:p>
            <a:pPr marL="0" indent="0">
              <a:buNone/>
            </a:pPr>
            <a:r>
              <a:rPr lang="en-GB" sz="1200" b="1" i="0" kern="1200" dirty="0">
                <a:solidFill>
                  <a:schemeClr val="tx1"/>
                </a:solidFill>
                <a:effectLst/>
                <a:latin typeface="+mn-lt"/>
                <a:ea typeface="+mn-ea"/>
                <a:cs typeface="+mn-cs"/>
              </a:rPr>
              <a:t>Optional extension:</a:t>
            </a:r>
          </a:p>
          <a:p>
            <a:pPr marL="0" indent="0">
              <a:buNone/>
            </a:pPr>
            <a:r>
              <a:rPr lang="en-GB" sz="1200" b="0" i="0" kern="1200" dirty="0">
                <a:solidFill>
                  <a:schemeClr val="tx1"/>
                </a:solidFill>
                <a:effectLst/>
                <a:latin typeface="+mn-lt"/>
                <a:ea typeface="+mn-ea"/>
                <a:cs typeface="+mn-cs"/>
              </a:rPr>
              <a:t>To go further you could ask students to:</a:t>
            </a:r>
            <a:br>
              <a:rPr lang="en-GB" sz="1200" b="0" i="0" kern="1200" dirty="0">
                <a:solidFill>
                  <a:schemeClr val="tx1"/>
                </a:solidFill>
                <a:effectLst/>
                <a:latin typeface="+mn-lt"/>
                <a:ea typeface="+mn-ea"/>
                <a:cs typeface="+mn-cs"/>
              </a:rPr>
            </a:br>
            <a:endParaRPr lang="en-GB" sz="1200" b="0" i="0" kern="1200" dirty="0">
              <a:solidFill>
                <a:schemeClr val="tx1"/>
              </a:solidFill>
              <a:effectLst/>
              <a:latin typeface="+mn-lt"/>
              <a:ea typeface="+mn-ea"/>
              <a:cs typeface="+mn-cs"/>
            </a:endParaRPr>
          </a:p>
          <a:p>
            <a:pPr marL="171450" indent="-171450">
              <a:buFontTx/>
              <a:buChar char="-"/>
            </a:pPr>
            <a:r>
              <a:rPr lang="en-GB" sz="1200" b="0" i="0" kern="1200" dirty="0">
                <a:solidFill>
                  <a:schemeClr val="tx1"/>
                </a:solidFill>
                <a:effectLst/>
                <a:latin typeface="+mn-lt"/>
                <a:ea typeface="+mn-ea"/>
                <a:cs typeface="+mn-cs"/>
              </a:rPr>
              <a:t>tell you what the ‘infinitive’, the dictionary form, of each verb is in English (shown in square brackets above)</a:t>
            </a:r>
          </a:p>
          <a:p>
            <a:pPr marL="0" indent="0">
              <a:buFontTx/>
              <a:buNone/>
            </a:pPr>
            <a:br>
              <a:rPr lang="en-GB" dirty="0"/>
            </a:br>
            <a:r>
              <a:rPr lang="en-GB" sz="1200" b="0" i="0" kern="1200" dirty="0">
                <a:solidFill>
                  <a:schemeClr val="tx1"/>
                </a:solidFill>
                <a:effectLst/>
                <a:latin typeface="+mn-lt"/>
                <a:ea typeface="+mn-ea"/>
                <a:cs typeface="+mn-cs"/>
              </a:rPr>
              <a:t>- change the ‘dictionary’ form into as many different versions of the same VERB as they can, </a:t>
            </a:r>
            <a:r>
              <a:rPr lang="en-GB" sz="1200" b="0" i="1" kern="1200" dirty="0">
                <a:solidFill>
                  <a:schemeClr val="tx1"/>
                </a:solidFill>
                <a:effectLst/>
                <a:latin typeface="+mn-lt"/>
                <a:ea typeface="+mn-ea"/>
                <a:cs typeface="+mn-cs"/>
              </a:rPr>
              <a:t>without turning it into a different word class </a:t>
            </a:r>
            <a:r>
              <a:rPr lang="en-GB" sz="1200" b="0" i="0" kern="1200" dirty="0">
                <a:solidFill>
                  <a:schemeClr val="tx1"/>
                </a:solidFill>
                <a:effectLst/>
                <a:latin typeface="+mn-lt"/>
                <a:ea typeface="+mn-ea"/>
                <a:cs typeface="+mn-cs"/>
              </a:rPr>
              <a:t>(part of speech)! e.g.  </a:t>
            </a:r>
            <a:r>
              <a:rPr lang="en-GB" sz="1200" b="0" i="1" kern="1200" dirty="0">
                <a:solidFill>
                  <a:schemeClr val="tx1"/>
                </a:solidFill>
                <a:effectLst/>
                <a:latin typeface="+mn-lt"/>
                <a:ea typeface="+mn-ea"/>
                <a:cs typeface="+mn-cs"/>
              </a:rPr>
              <a:t>think, thinks, thinking, thought </a:t>
            </a:r>
            <a:r>
              <a:rPr lang="en-GB" sz="1200" b="0" i="0" kern="1200" dirty="0">
                <a:solidFill>
                  <a:schemeClr val="tx1"/>
                </a:solidFill>
                <a:effectLst/>
                <a:latin typeface="+mn-lt"/>
                <a:ea typeface="+mn-ea"/>
                <a:cs typeface="+mn-cs"/>
              </a:rPr>
              <a:t>are all forms of the same verb</a:t>
            </a:r>
            <a:r>
              <a:rPr lang="en-GB" sz="1200" b="0" i="1" kern="1200" dirty="0">
                <a:solidFill>
                  <a:schemeClr val="tx1"/>
                </a:solidFill>
                <a:effectLst/>
                <a:latin typeface="+mn-lt"/>
                <a:ea typeface="+mn-ea"/>
                <a:cs typeface="+mn-cs"/>
              </a:rPr>
              <a:t>; BUT…. thoughtful, thoughtless, thinker </a:t>
            </a:r>
            <a:r>
              <a:rPr lang="en-GB" sz="1200" b="0" i="0" kern="1200" dirty="0">
                <a:solidFill>
                  <a:schemeClr val="tx1"/>
                </a:solidFill>
                <a:effectLst/>
                <a:latin typeface="+mn-lt"/>
                <a:ea typeface="+mn-ea"/>
                <a:cs typeface="+mn-cs"/>
              </a:rPr>
              <a:t>are NOT verbs, but they come from the same word family.</a:t>
            </a:r>
          </a:p>
          <a:p>
            <a:pPr marL="0" indent="0">
              <a:buFontTx/>
              <a:buNone/>
            </a:pPr>
            <a:endParaRPr lang="en-GB" sz="1200" b="0" i="0" kern="1200" dirty="0">
              <a:solidFill>
                <a:schemeClr val="tx1"/>
              </a:solidFill>
              <a:effectLst/>
              <a:latin typeface="+mn-lt"/>
              <a:ea typeface="+mn-ea"/>
              <a:cs typeface="+mn-cs"/>
            </a:endParaRPr>
          </a:p>
          <a:p>
            <a:pPr marL="0" indent="0">
              <a:buFontTx/>
              <a:buNone/>
            </a:pPr>
            <a:r>
              <a:rPr lang="en-GB" sz="1200" b="0" i="0" kern="1200" dirty="0">
                <a:solidFill>
                  <a:schemeClr val="tx1"/>
                </a:solidFill>
                <a:effectLst/>
                <a:latin typeface="+mn-lt"/>
                <a:ea typeface="+mn-ea"/>
                <a:cs typeface="+mn-cs"/>
              </a:rPr>
              <a:t>- give you some words that can be both a noun and a verb (e.g., head; captain; chair; cook).</a:t>
            </a:r>
            <a:r>
              <a:rPr lang="en-GB" dirty="0"/>
              <a:t> </a:t>
            </a: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8E1776-69C2-4E12-A70F-79050CFBB1D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77077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 name="Google Shape;4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3 minutes </a:t>
            </a:r>
            <a:r>
              <a:rPr lang="en-GB" b="0" baseline="0" dirty="0"/>
              <a:t>per sequence of six verbs (aimer/</a:t>
            </a:r>
            <a:r>
              <a:rPr lang="en-GB" b="0" baseline="0" dirty="0" err="1"/>
              <a:t>cocher</a:t>
            </a:r>
            <a:r>
              <a:rPr lang="en-GB" b="0" baseline="0" dirty="0"/>
              <a:t>/porter)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NB: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depending on the needs of the class and the time available, you may wish to choose just one or two verbs to focus on.</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Aim: </a:t>
            </a:r>
            <a:r>
              <a:rPr kumimoji="0" lang="en-GB" sz="1200" b="0" i="0" u="none" strike="noStrike" kern="1200" cap="none" spc="0" normalizeH="0" baseline="0" noProof="0" dirty="0">
                <a:ln>
                  <a:noFill/>
                </a:ln>
                <a:solidFill>
                  <a:prstClr val="black"/>
                </a:solidFill>
                <a:effectLst/>
                <a:uLnTx/>
                <a:uFillTx/>
                <a:latin typeface="+mn-lt"/>
                <a:ea typeface="+mn-ea"/>
                <a:cs typeface="+mn-cs"/>
              </a:rPr>
              <a:t>to introduce the verb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Calibri"/>
                <a:sym typeface="Calibri"/>
              </a:rPr>
              <a:t>aimer</a:t>
            </a:r>
            <a:r>
              <a:rPr kumimoji="0" lang="en-GB" sz="1200" b="0" i="1" u="none" strike="noStrike" kern="1200" cap="none" spc="0" normalizeH="0" baseline="0" noProof="0" dirty="0">
                <a:ln>
                  <a:noFill/>
                </a:ln>
                <a:solidFill>
                  <a:prstClr val="black"/>
                </a:solidFill>
                <a:effectLst/>
                <a:uLnTx/>
                <a:uFillTx/>
                <a:latin typeface="+mn-lt"/>
                <a:ea typeface="+mn-ea"/>
                <a:cs typeface="+mn-cs"/>
              </a:rPr>
              <a:t> </a:t>
            </a:r>
            <a:r>
              <a:rPr kumimoji="0" lang="en-GB" sz="1200" b="0" i="0" u="none" strike="noStrike" kern="1200" cap="none" spc="0" normalizeH="0" baseline="0" noProof="0" dirty="0">
                <a:ln>
                  <a:noFill/>
                </a:ln>
                <a:solidFill>
                  <a:prstClr val="black"/>
                </a:solidFill>
                <a:effectLst/>
                <a:uLnTx/>
                <a:uFillTx/>
                <a:latin typeface="+mn-lt"/>
                <a:ea typeface="+mn-ea"/>
                <a:cs typeface="+mn-cs"/>
              </a:rPr>
              <a:t>more explicitly.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Calibri"/>
                <a:sym typeface="Calibri"/>
              </a:rPr>
              <a:t>Aimer</a:t>
            </a:r>
            <a:r>
              <a:rPr kumimoji="0" lang="en-GB" sz="1200" b="0" i="1" u="none" strike="noStrike" kern="1200" cap="none" spc="0" normalizeH="0" baseline="0" noProof="0" dirty="0">
                <a:ln>
                  <a:noFill/>
                </a:ln>
                <a:solidFill>
                  <a:prstClr val="black"/>
                </a:solidFill>
                <a:effectLst/>
                <a:uLnTx/>
                <a:uFillTx/>
                <a:latin typeface="+mn-lt"/>
                <a:ea typeface="+mn-ea"/>
                <a:cs typeface="+mn-cs"/>
              </a:rPr>
              <a:t> </a:t>
            </a:r>
            <a:r>
              <a:rPr kumimoji="0" lang="en-GB" sz="1200" b="0" i="0" u="none" strike="noStrike" kern="1200" cap="none" spc="0" normalizeH="0" baseline="0" noProof="0" dirty="0">
                <a:ln>
                  <a:noFill/>
                </a:ln>
                <a:solidFill>
                  <a:prstClr val="black"/>
                </a:solidFill>
                <a:effectLst/>
                <a:uLnTx/>
                <a:uFillTx/>
                <a:latin typeface="+mn-lt"/>
                <a:ea typeface="+mn-ea"/>
                <a:cs typeface="+mn-cs"/>
              </a:rPr>
              <a:t>is one of the NCELP 15 prototypical verbs in French. Prototypical verbs are common verbs that illustrate the typical characteristics of a class of verb – the French prototypical verbs contain examples of regular/weak verbs, but also common examples of changes to the stem.  All 15 prototypical verbs will be introduced early on using the same format. Both long form (infinitive) and short form (3</a:t>
            </a:r>
            <a:r>
              <a:rPr kumimoji="0" lang="en-GB" sz="1200" b="0" i="0" u="none" strike="noStrike" kern="1200" cap="none" spc="0" normalizeH="0" baseline="30000" noProof="0" dirty="0">
                <a:ln>
                  <a:noFill/>
                </a:ln>
                <a:solidFill>
                  <a:prstClr val="black"/>
                </a:solidFill>
                <a:effectLst/>
                <a:uLnTx/>
                <a:uFillTx/>
                <a:latin typeface="+mn-lt"/>
                <a:ea typeface="+mn-ea"/>
                <a:cs typeface="+mn-cs"/>
              </a:rPr>
              <a:t>rd</a:t>
            </a:r>
            <a:r>
              <a:rPr kumimoji="0" lang="en-GB" sz="1200" b="0" i="0" u="none" strike="noStrike" kern="1200" cap="none" spc="0" normalizeH="0" baseline="0" noProof="0" dirty="0">
                <a:ln>
                  <a:noFill/>
                </a:ln>
                <a:solidFill>
                  <a:prstClr val="black"/>
                </a:solidFill>
                <a:effectLst/>
                <a:uLnTx/>
                <a:uFillTx/>
                <a:latin typeface="+mn-lt"/>
                <a:ea typeface="+mn-ea"/>
                <a:cs typeface="+mn-cs"/>
              </a:rPr>
              <a:t> person singular) are introduced in order to familiarise students with various forms of the same verb. </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Procedure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word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aimer</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on its own, say it, students repeat it, and remind them of the phonics. Draw attention to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ai</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Try to elicit the meaning from the students. </a:t>
            </a:r>
            <a:r>
              <a:rPr kumimoji="0" lang="en-GB" sz="1200" b="0" i="0" u="none" strike="noStrike" kern="1200" cap="none" spc="0" normalizeH="0" baseline="0" noProof="0" dirty="0">
                <a:ln>
                  <a:noFill/>
                </a:ln>
                <a:solidFill>
                  <a:prstClr val="black"/>
                </a:solidFill>
                <a:effectLst/>
                <a:uLnTx/>
                <a:uFillTx/>
                <a:latin typeface="+mn-lt"/>
                <a:ea typeface="+mn-ea"/>
                <a:cs typeface="+mn-cs"/>
              </a:rPr>
              <a:t>Students have had explicit teaching that the present tense in French communicates two different present tense meanings in English. This reinforces that learning. </a:t>
            </a:r>
            <a:r>
              <a:rPr kumimoji="0" lang="en-GB" sz="1200" b="1" i="0" u="none" strike="noStrike" kern="1200" cap="none" spc="0" normalizeH="0" baseline="0" noProof="0" dirty="0">
                <a:ln>
                  <a:noFill/>
                </a:ln>
                <a:solidFill>
                  <a:prstClr val="black"/>
                </a:solidFill>
                <a:effectLst/>
                <a:uLnTx/>
                <a:uFillTx/>
                <a:latin typeface="+mn-lt"/>
                <a:ea typeface="+mn-ea"/>
                <a:cs typeface="+mn-cs"/>
              </a:rPr>
              <a:t>Emphasise the two meanings for the short form, </a:t>
            </a:r>
            <a:r>
              <a:rPr kumimoji="0" lang="en-GB" sz="1200" b="0" i="0" u="none" strike="noStrike" kern="1200" cap="none" spc="0" normalizeH="0" baseline="0" noProof="0" dirty="0">
                <a:ln>
                  <a:noFill/>
                </a:ln>
                <a:solidFill>
                  <a:prstClr val="black"/>
                </a:solidFill>
                <a:effectLst/>
                <a:uLnTx/>
                <a:uFillTx/>
                <a:latin typeface="+mn-lt"/>
                <a:ea typeface="+mn-ea"/>
                <a:cs typeface="+mn-cs"/>
              </a:rPr>
              <a:t>reminding students that French only has one form and does not have a direct equivalent of the grammar for ‘is + </a:t>
            </a:r>
            <a:r>
              <a:rPr kumimoji="0" lang="en-GB" sz="1200" b="0" i="0" u="none" strike="noStrike" kern="1200" cap="none" spc="0" normalizeH="0" baseline="0" noProof="0" dirty="0" err="1">
                <a:ln>
                  <a:noFill/>
                </a:ln>
                <a:solidFill>
                  <a:prstClr val="black"/>
                </a:solidFill>
                <a:effectLst/>
                <a:uLnTx/>
                <a:uFillTx/>
                <a:latin typeface="+mn-lt"/>
                <a:ea typeface="+mn-ea"/>
                <a:cs typeface="+mn-cs"/>
              </a:rPr>
              <a:t>ing</a:t>
            </a:r>
            <a:r>
              <a:rPr kumimoji="0" lang="en-GB" sz="1200" b="0" i="0" u="none" strike="noStrike" kern="1200" cap="none" spc="0" normalizeH="0" baseline="0" noProof="0" dirty="0">
                <a:ln>
                  <a:noFill/>
                </a:ln>
                <a:solidFill>
                  <a:prstClr val="black"/>
                </a:solidFill>
                <a:effectLst/>
                <a:uLnTx/>
                <a:uFillTx/>
                <a:latin typeface="+mn-lt"/>
                <a:ea typeface="+mn-ea"/>
                <a:cs typeface="+mn-cs"/>
              </a:rPr>
              <a:t>’, the continuous form (as covered in this week).</a:t>
            </a: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picture, and, if using gestures, a possible gesture would be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[to give the thumbs up sign]</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Then bring up the English translations.  Emphasise the two meanings for the infinitive.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short form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aime</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say it, students repeat it. Draw attention to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ai</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Try to elicit the meaning from the students. Emphasise the two meanings for the short form.  </a:t>
            </a:r>
          </a:p>
          <a:p>
            <a:endParaRPr lang="en-GB" dirty="0"/>
          </a:p>
          <a:p>
            <a:endParaRPr lang="en-GB" dirty="0"/>
          </a:p>
          <a:p>
            <a:endParaRPr lang="en-GB" dirty="0"/>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p:txBody>
      </p:sp>
      <p:sp>
        <p:nvSpPr>
          <p:cNvPr id="50" name="Google Shape;5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14</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 name="Google Shape;5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Cycle through the long and short form again.</a:t>
            </a:r>
            <a:endParaRPr dirty="0"/>
          </a:p>
          <a:p>
            <a:pPr marL="457200" marR="0" lvl="0" indent="-228600" algn="l" rtl="0">
              <a:lnSpc>
                <a:spcPct val="100000"/>
              </a:lnSpc>
              <a:spcBef>
                <a:spcPts val="0"/>
              </a:spcBef>
              <a:spcAft>
                <a:spcPts val="0"/>
              </a:spcAft>
              <a:buSzPts val="1400"/>
              <a:buNone/>
            </a:pPr>
            <a:endParaRPr dirty="0"/>
          </a:p>
        </p:txBody>
      </p:sp>
      <p:sp>
        <p:nvSpPr>
          <p:cNvPr id="60" name="Google Shape;60;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15</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 name="Google Shape;7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Introduce the short form in a sentence.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71" name="Google Shape;7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16</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 name="Google Shape;7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Introduce the long form in a sentence.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80" name="Google Shape;80;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17</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Cycle through the short form in context again.</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89" name="Google Shape;8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18</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Cycle through the long form in context again.</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101" name="Google Shape;101;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19</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[j/soft 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baseline="0" dirty="0"/>
              <a:t>j/soft g</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jour</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mime</a:t>
            </a:r>
            <a:r>
              <a:rPr lang="en-GB" baseline="0" dirty="0"/>
              <a:t> waking up at daybreak, by stretching out ones arms and yawning. </a:t>
            </a:r>
            <a:br>
              <a:rPr lang="en-GB" baseline="0" dirty="0"/>
            </a:br>
            <a:r>
              <a:rPr lang="en-GB" baseline="0" dirty="0"/>
              <a:t>4. Roll back the animations and work through 1-3 again, but this time, dropping your voice completely to listen carefully to the students saying the </a:t>
            </a:r>
            <a:r>
              <a:rPr lang="en-GB" b="1" baseline="0" dirty="0"/>
              <a:t>[j/soft g</a:t>
            </a:r>
            <a:r>
              <a:rPr lang="en-GB" b="1" dirty="0"/>
              <a:t>] </a:t>
            </a:r>
            <a:r>
              <a:rPr lang="en-GB" baseline="0" dirty="0"/>
              <a:t>sound, pronouncing </a:t>
            </a:r>
            <a:r>
              <a:rPr lang="en-GB" b="0" baseline="0" dirty="0"/>
              <a:t>”</a:t>
            </a:r>
            <a:r>
              <a:rPr lang="en-GB" b="1" baseline="0" dirty="0"/>
              <a:t>jour</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jour </a:t>
            </a:r>
            <a:r>
              <a:rPr lang="en-GB" baseline="0" dirty="0"/>
              <a:t>[78].</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270200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 name="Google Shape;4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Aim: </a:t>
            </a:r>
            <a:r>
              <a:rPr kumimoji="0" lang="en-GB" sz="1200" b="0" i="0" u="none" strike="noStrike" kern="1200" cap="none" spc="0" normalizeH="0" baseline="0" noProof="0" dirty="0">
                <a:ln>
                  <a:noFill/>
                </a:ln>
                <a:solidFill>
                  <a:prstClr val="black"/>
                </a:solidFill>
                <a:effectLst/>
                <a:uLnTx/>
                <a:uFillTx/>
                <a:latin typeface="+mn-lt"/>
                <a:ea typeface="+mn-ea"/>
                <a:cs typeface="+mn-cs"/>
              </a:rPr>
              <a:t>to introduce the verb </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mn-ea"/>
                <a:cs typeface="Calibri"/>
                <a:sym typeface="Calibri"/>
              </a:rPr>
              <a:t>cocher</a:t>
            </a:r>
            <a:r>
              <a:rPr kumimoji="0" lang="en-GB" sz="1200" b="0" i="1" u="none" strike="noStrike" kern="1200" cap="none" spc="0" normalizeH="0" baseline="0" noProof="0" dirty="0">
                <a:ln>
                  <a:noFill/>
                </a:ln>
                <a:solidFill>
                  <a:prstClr val="black"/>
                </a:solidFill>
                <a:effectLst/>
                <a:uLnTx/>
                <a:uFillTx/>
                <a:latin typeface="+mn-lt"/>
                <a:ea typeface="+mn-ea"/>
                <a:cs typeface="+mn-cs"/>
              </a:rPr>
              <a:t> </a:t>
            </a:r>
            <a:r>
              <a:rPr kumimoji="0" lang="en-GB" sz="1200" b="0" i="0" u="none" strike="noStrike" kern="1200" cap="none" spc="0" normalizeH="0" baseline="0" noProof="0" dirty="0">
                <a:ln>
                  <a:noFill/>
                </a:ln>
                <a:solidFill>
                  <a:prstClr val="black"/>
                </a:solidFill>
                <a:effectLst/>
                <a:uLnTx/>
                <a:uFillTx/>
                <a:latin typeface="+mn-lt"/>
                <a:ea typeface="+mn-ea"/>
                <a:cs typeface="+mn-cs"/>
              </a:rPr>
              <a:t>more explicitly. </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mn-ea"/>
                <a:cs typeface="Calibri"/>
                <a:sym typeface="Calibri"/>
              </a:rPr>
              <a:t>Cocher</a:t>
            </a:r>
            <a:r>
              <a:rPr kumimoji="0" lang="en-GB" sz="1200" b="0" i="1" u="none" strike="noStrike" kern="1200" cap="none" spc="0" normalizeH="0" baseline="0" noProof="0" dirty="0">
                <a:ln>
                  <a:noFill/>
                </a:ln>
                <a:solidFill>
                  <a:prstClr val="black"/>
                </a:solidFill>
                <a:effectLst/>
                <a:uLnTx/>
                <a:uFillTx/>
                <a:latin typeface="+mn-lt"/>
                <a:ea typeface="+mn-ea"/>
                <a:cs typeface="+mn-cs"/>
              </a:rPr>
              <a:t> </a:t>
            </a:r>
            <a:r>
              <a:rPr kumimoji="0" lang="en-GB" sz="1200" b="0" i="0" u="none" strike="noStrike" kern="1200" cap="none" spc="0" normalizeH="0" baseline="0" noProof="0" dirty="0">
                <a:ln>
                  <a:noFill/>
                </a:ln>
                <a:solidFill>
                  <a:prstClr val="black"/>
                </a:solidFill>
                <a:effectLst/>
                <a:uLnTx/>
                <a:uFillTx/>
                <a:latin typeface="+mn-lt"/>
                <a:ea typeface="+mn-ea"/>
                <a:cs typeface="+mn-cs"/>
              </a:rPr>
              <a:t>is one of the classroom language key verbs.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Procedure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word </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cocher</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on its own, say it, students repeat it, and remind them of the phonics. Draw attention to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ch</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Try to elicit the meaning from the students. </a:t>
            </a:r>
            <a:r>
              <a:rPr kumimoji="0" lang="en-GB" sz="1200" b="0" i="0" u="none" strike="noStrike" kern="1200" cap="none" spc="0" normalizeH="0" baseline="0" noProof="0" dirty="0">
                <a:ln>
                  <a:noFill/>
                </a:ln>
                <a:solidFill>
                  <a:prstClr val="black"/>
                </a:solidFill>
                <a:effectLst/>
                <a:uLnTx/>
                <a:uFillTx/>
                <a:latin typeface="+mn-lt"/>
                <a:ea typeface="+mn-ea"/>
                <a:cs typeface="+mn-cs"/>
              </a:rPr>
              <a:t>Students have had explicit teaching that the present tense in French communicates two different present tense meanings in English. This reinforces that learning. </a:t>
            </a:r>
            <a:r>
              <a:rPr kumimoji="0" lang="en-GB" sz="1200" b="1" i="0" u="none" strike="noStrike" kern="1200" cap="none" spc="0" normalizeH="0" baseline="0" noProof="0" dirty="0">
                <a:ln>
                  <a:noFill/>
                </a:ln>
                <a:solidFill>
                  <a:prstClr val="black"/>
                </a:solidFill>
                <a:effectLst/>
                <a:uLnTx/>
                <a:uFillTx/>
                <a:latin typeface="+mn-lt"/>
                <a:ea typeface="+mn-ea"/>
                <a:cs typeface="+mn-cs"/>
              </a:rPr>
              <a:t>Emphasise the two meanings for the short form, </a:t>
            </a:r>
            <a:r>
              <a:rPr kumimoji="0" lang="en-GB" sz="1200" b="0" i="0" u="none" strike="noStrike" kern="1200" cap="none" spc="0" normalizeH="0" baseline="0" noProof="0" dirty="0">
                <a:ln>
                  <a:noFill/>
                </a:ln>
                <a:solidFill>
                  <a:prstClr val="black"/>
                </a:solidFill>
                <a:effectLst/>
                <a:uLnTx/>
                <a:uFillTx/>
                <a:latin typeface="+mn-lt"/>
                <a:ea typeface="+mn-ea"/>
                <a:cs typeface="+mn-cs"/>
              </a:rPr>
              <a:t>reminding students that French only has one form and does not have a direct equivalent of the grammar for ‘is + </a:t>
            </a:r>
            <a:r>
              <a:rPr kumimoji="0" lang="en-GB" sz="1200" b="0" i="0" u="none" strike="noStrike" kern="1200" cap="none" spc="0" normalizeH="0" baseline="0" noProof="0" dirty="0" err="1">
                <a:ln>
                  <a:noFill/>
                </a:ln>
                <a:solidFill>
                  <a:prstClr val="black"/>
                </a:solidFill>
                <a:effectLst/>
                <a:uLnTx/>
                <a:uFillTx/>
                <a:latin typeface="+mn-lt"/>
                <a:ea typeface="+mn-ea"/>
                <a:cs typeface="+mn-cs"/>
              </a:rPr>
              <a:t>ing</a:t>
            </a:r>
            <a:r>
              <a:rPr kumimoji="0" lang="en-GB" sz="1200" b="0" i="0" u="none" strike="noStrike" kern="1200" cap="none" spc="0" normalizeH="0" baseline="0" noProof="0" dirty="0">
                <a:ln>
                  <a:noFill/>
                </a:ln>
                <a:solidFill>
                  <a:prstClr val="black"/>
                </a:solidFill>
                <a:effectLst/>
                <a:uLnTx/>
                <a:uFillTx/>
                <a:latin typeface="+mn-lt"/>
                <a:ea typeface="+mn-ea"/>
                <a:cs typeface="+mn-cs"/>
              </a:rPr>
              <a:t>’, the continuous form (as covered in this week).</a:t>
            </a: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picture, and, if using gestures, a possible gesture would be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[to use your hand to draw a tick in the air]</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Then bring up the English translations.  Emphasise the two meanings for the infinitive.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short form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coche</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say it, students repeat it. Draw attention to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ch</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Try to elicit the meaning from the students. Emphasise the two meanings for the short form.  </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p:txBody>
      </p:sp>
      <p:sp>
        <p:nvSpPr>
          <p:cNvPr id="50" name="Google Shape;5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20</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 name="Google Shape;5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Cycle through the long and short form again.</a:t>
            </a:r>
            <a:endParaRPr dirty="0"/>
          </a:p>
          <a:p>
            <a:pPr marL="457200" marR="0" lvl="0" indent="-228600" algn="l" rtl="0">
              <a:lnSpc>
                <a:spcPct val="100000"/>
              </a:lnSpc>
              <a:spcBef>
                <a:spcPts val="0"/>
              </a:spcBef>
              <a:spcAft>
                <a:spcPts val="0"/>
              </a:spcAft>
              <a:buSzPts val="1400"/>
              <a:buNone/>
            </a:pPr>
            <a:endParaRPr dirty="0"/>
          </a:p>
        </p:txBody>
      </p:sp>
      <p:sp>
        <p:nvSpPr>
          <p:cNvPr id="60" name="Google Shape;60;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 name="Google Shape;7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Introduce the short form in a sentence.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71" name="Google Shape;7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22</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 name="Google Shape;7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Introduce the long form in a sentence. </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80" name="Google Shape;80;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23</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Cycle through the short form in context again.</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89" name="Google Shape;8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24</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Cycle through the long form in context again.</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101" name="Google Shape;101;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25</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 name="Google Shape;4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Aim: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to introduce the verb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porter</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more explicitly.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Calibri"/>
                <a:sym typeface="Calibri"/>
              </a:rPr>
              <a:t>Porter</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is one of the 25 most frequently used verbs in French. All 25 most frequent verbs will be introduced early on using the same format. Both long form (infinitive) and short form (3</a:t>
            </a:r>
            <a:r>
              <a:rPr kumimoji="0" lang="en-GB" sz="1200" b="0" i="0" u="none" strike="noStrike" kern="1200" cap="none" spc="0" normalizeH="0" baseline="30000" noProof="0" dirty="0">
                <a:ln>
                  <a:noFill/>
                </a:ln>
                <a:solidFill>
                  <a:srgbClr val="000000"/>
                </a:solidFill>
                <a:effectLst/>
                <a:uLnTx/>
                <a:uFillTx/>
                <a:latin typeface="arial" panose="020B0604020202020204" pitchFamily="34" charset="0"/>
                <a:ea typeface="+mn-ea"/>
                <a:cs typeface="+mn-cs"/>
              </a:rPr>
              <a:t>rd</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person singular) are introduced in order to familiarise students with various forms of the same verb. </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Procedure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word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porter</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on its own, say it, students repeat it.</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Try to elicit the meaning from the students. </a:t>
            </a:r>
            <a:r>
              <a:rPr kumimoji="0" lang="en-GB" sz="1200" b="0" i="0" u="none" strike="noStrike" kern="1200" cap="none" spc="0" normalizeH="0" baseline="0" noProof="0" dirty="0">
                <a:ln>
                  <a:noFill/>
                </a:ln>
                <a:solidFill>
                  <a:prstClr val="black"/>
                </a:solidFill>
                <a:effectLst/>
                <a:uLnTx/>
                <a:uFillTx/>
                <a:latin typeface="+mn-lt"/>
                <a:ea typeface="+mn-ea"/>
                <a:cs typeface="+mn-cs"/>
              </a:rPr>
              <a:t>Students have had explicit teaching that the present tense in French communicates two different present tense meanings in English. This reinforces that learning. </a:t>
            </a:r>
            <a:r>
              <a:rPr kumimoji="0" lang="en-GB" sz="1200" b="1" i="0" u="none" strike="noStrike" kern="1200" cap="none" spc="0" normalizeH="0" baseline="0" noProof="0" dirty="0">
                <a:ln>
                  <a:noFill/>
                </a:ln>
                <a:solidFill>
                  <a:prstClr val="black"/>
                </a:solidFill>
                <a:effectLst/>
                <a:uLnTx/>
                <a:uFillTx/>
                <a:latin typeface="+mn-lt"/>
                <a:ea typeface="+mn-ea"/>
                <a:cs typeface="+mn-cs"/>
              </a:rPr>
              <a:t>Emphasise the two meanings for the short form, </a:t>
            </a:r>
            <a:r>
              <a:rPr kumimoji="0" lang="en-GB" sz="1200" b="0" i="0" u="none" strike="noStrike" kern="1200" cap="none" spc="0" normalizeH="0" baseline="0" noProof="0" dirty="0">
                <a:ln>
                  <a:noFill/>
                </a:ln>
                <a:solidFill>
                  <a:prstClr val="black"/>
                </a:solidFill>
                <a:effectLst/>
                <a:uLnTx/>
                <a:uFillTx/>
                <a:latin typeface="+mn-lt"/>
                <a:ea typeface="+mn-ea"/>
                <a:cs typeface="+mn-cs"/>
              </a:rPr>
              <a:t>reminding students that French only has one form and does not have a direct equivalent of the grammar for ‘is + </a:t>
            </a:r>
            <a:r>
              <a:rPr kumimoji="0" lang="en-GB" sz="1200" b="0" i="0" u="none" strike="noStrike" kern="1200" cap="none" spc="0" normalizeH="0" baseline="0" noProof="0" dirty="0" err="1">
                <a:ln>
                  <a:noFill/>
                </a:ln>
                <a:solidFill>
                  <a:prstClr val="black"/>
                </a:solidFill>
                <a:effectLst/>
                <a:uLnTx/>
                <a:uFillTx/>
                <a:latin typeface="+mn-lt"/>
                <a:ea typeface="+mn-ea"/>
                <a:cs typeface="+mn-cs"/>
              </a:rPr>
              <a:t>ing</a:t>
            </a:r>
            <a:r>
              <a:rPr kumimoji="0" lang="en-GB" sz="1200" b="0" i="0" u="none" strike="noStrike" kern="1200" cap="none" spc="0" normalizeH="0" baseline="0" noProof="0" dirty="0">
                <a:ln>
                  <a:noFill/>
                </a:ln>
                <a:solidFill>
                  <a:prstClr val="black"/>
                </a:solidFill>
                <a:effectLst/>
                <a:uLnTx/>
                <a:uFillTx/>
                <a:latin typeface="+mn-lt"/>
                <a:ea typeface="+mn-ea"/>
                <a:cs typeface="+mn-cs"/>
              </a:rPr>
              <a:t>’, the continuous form (as covered in previous weeks).</a:t>
            </a: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picture, and, if using gestures, a possible gesture would be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[to use your hands to mine pulling a jumper over your head/arm]</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Then bring up the English translations.  Emphasise the two meanings for the infinitive.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short form </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porte</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say it, students repeat it. </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Try to elicit the meaning from the students. Emphasise the two meanings for the short form.  </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p:txBody>
      </p:sp>
      <p:sp>
        <p:nvSpPr>
          <p:cNvPr id="50" name="Google Shape;5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26</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 name="Google Shape;5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Cycle through the long and short form again.</a:t>
            </a:r>
            <a:endParaRPr dirty="0"/>
          </a:p>
          <a:p>
            <a:pPr marL="457200" marR="0" lvl="0" indent="-228600" algn="l" rtl="0">
              <a:lnSpc>
                <a:spcPct val="100000"/>
              </a:lnSpc>
              <a:spcBef>
                <a:spcPts val="0"/>
              </a:spcBef>
              <a:spcAft>
                <a:spcPts val="0"/>
              </a:spcAft>
              <a:buSzPts val="1400"/>
              <a:buNone/>
            </a:pPr>
            <a:endParaRPr dirty="0"/>
          </a:p>
        </p:txBody>
      </p:sp>
      <p:sp>
        <p:nvSpPr>
          <p:cNvPr id="60" name="Google Shape;60;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27</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 name="Google Shape;7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Introduce the short form in a sentence.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71" name="Google Shape;7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28</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 name="Google Shape;7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Introduce the long form in a sentence. </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80" name="Google Shape;80;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29</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812355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Cycle through the short form in context again.</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89" name="Google Shape;8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30</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Cycle through the long form in context again.</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101" name="Google Shape;101;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p>
          <a:p>
            <a:endParaRPr lang="en-GB" dirty="0"/>
          </a:p>
          <a:p>
            <a:r>
              <a:rPr lang="en-GB" b="1" dirty="0"/>
              <a:t>Aim: </a:t>
            </a:r>
            <a:r>
              <a:rPr lang="en-GB" b="0" dirty="0"/>
              <a:t>to introduce students</a:t>
            </a:r>
            <a:r>
              <a:rPr lang="en-GB" b="0" baseline="0" dirty="0"/>
              <a:t> to first and second person singular of regular –</a:t>
            </a:r>
            <a:r>
              <a:rPr lang="en-GB" b="0" baseline="0" dirty="0" err="1"/>
              <a:t>er</a:t>
            </a:r>
            <a:r>
              <a:rPr lang="en-GB" b="0" baseline="0" dirty="0"/>
              <a:t> verbs in the present tense.</a:t>
            </a:r>
            <a:endParaRPr lang="en-GB" b="0" dirty="0"/>
          </a:p>
          <a:p>
            <a:endParaRPr lang="en-GB" b="1" dirty="0"/>
          </a:p>
          <a:p>
            <a:r>
              <a:rPr lang="en-GB" b="1" dirty="0"/>
              <a:t>Procedure: </a:t>
            </a:r>
          </a:p>
          <a:p>
            <a:pPr marL="228600" indent="-228600">
              <a:buAutoNum type="arabicPeriod"/>
            </a:pPr>
            <a:r>
              <a:rPr lang="en-GB" b="0" dirty="0"/>
              <a:t>Click to bring up the explanation</a:t>
            </a:r>
          </a:p>
          <a:p>
            <a:pPr marL="228600" indent="-228600">
              <a:buAutoNum type="arabicPeriod"/>
            </a:pPr>
            <a:r>
              <a:rPr lang="en-GB" dirty="0"/>
              <a:t>Highlight the fact the verb is </a:t>
            </a:r>
            <a:r>
              <a:rPr lang="en-GB" b="1" dirty="0"/>
              <a:t>never</a:t>
            </a:r>
            <a:r>
              <a:rPr lang="en-GB" b="0" dirty="0"/>
              <a:t> in the long (infinitive) form when used with a pronoun. </a:t>
            </a:r>
          </a:p>
          <a:p>
            <a:pPr marL="228600" indent="-228600">
              <a:buAutoNum type="arabicPeriod"/>
            </a:pPr>
            <a:r>
              <a:rPr lang="en-GB" b="0" dirty="0"/>
              <a:t>Explain that the infinitive gives information about the ‘what’, but not about the ‘who’.</a:t>
            </a:r>
            <a:r>
              <a:rPr lang="en-GB" b="0" baseline="0" dirty="0"/>
              <a:t>  </a:t>
            </a:r>
            <a:r>
              <a:rPr lang="en-GB" b="0" dirty="0"/>
              <a:t>The information about </a:t>
            </a:r>
            <a:r>
              <a:rPr lang="en-GB" b="1" dirty="0"/>
              <a:t>who</a:t>
            </a:r>
            <a:r>
              <a:rPr lang="en-GB" b="0" dirty="0"/>
              <a:t> comes from the verb ending.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8E1776-69C2-4E12-A70F-79050CFBB1D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84400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p>
          <a:p>
            <a:endParaRPr lang="en-US" b="1" dirty="0"/>
          </a:p>
          <a:p>
            <a:r>
              <a:rPr lang="en-US" b="1" dirty="0"/>
              <a:t>Aim: </a:t>
            </a:r>
            <a:r>
              <a:rPr lang="en-US" b="0" dirty="0"/>
              <a:t>to </a:t>
            </a:r>
            <a:r>
              <a:rPr lang="en-US" b="0" dirty="0" err="1"/>
              <a:t>practise</a:t>
            </a:r>
            <a:r>
              <a:rPr lang="en-US" b="0" dirty="0"/>
              <a:t> associating the verb ending –e with ‘I’ and –</a:t>
            </a:r>
            <a:r>
              <a:rPr lang="en-US" b="0" dirty="0" err="1"/>
              <a:t>es</a:t>
            </a:r>
            <a:r>
              <a:rPr lang="en-US" b="0" dirty="0"/>
              <a:t> with ‘you’ for present tense regular –</a:t>
            </a:r>
            <a:r>
              <a:rPr lang="en-US" b="0" dirty="0" err="1"/>
              <a:t>er</a:t>
            </a:r>
            <a:r>
              <a:rPr lang="en-US" b="0" dirty="0"/>
              <a:t> verbs.  Subject</a:t>
            </a:r>
            <a:r>
              <a:rPr lang="en-US" b="0" baseline="0" dirty="0"/>
              <a:t> pronouns are removed so as to focus students’ attention on the verb endings only to arrive at the answers.</a:t>
            </a:r>
            <a:endParaRPr lang="en-US" b="0" dirty="0"/>
          </a:p>
          <a:p>
            <a:endParaRPr lang="en-US" b="1" dirty="0"/>
          </a:p>
          <a:p>
            <a:r>
              <a:rPr lang="en-US" b="1" dirty="0"/>
              <a:t>Procedure:</a:t>
            </a:r>
          </a:p>
          <a:p>
            <a:r>
              <a:rPr lang="en-US" b="0" dirty="0"/>
              <a:t>1. Students read the sentences</a:t>
            </a:r>
            <a:r>
              <a:rPr lang="en-US" b="0" baseline="0" dirty="0"/>
              <a:t> and decide if ‘I’ or ‘you’ is the subject of the verb.</a:t>
            </a:r>
            <a:endParaRPr lang="en-US" b="0" dirty="0"/>
          </a:p>
          <a:p>
            <a:r>
              <a:rPr lang="en-US" b="0" dirty="0"/>
              <a:t>2. Answers</a:t>
            </a:r>
            <a:r>
              <a:rPr lang="en-US" b="0" baseline="0" dirty="0"/>
              <a:t> are revealed on a click.</a:t>
            </a:r>
            <a:endParaRPr lang="en-US" b="0" dirty="0"/>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8E1776-69C2-4E12-A70F-79050CFBB1D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68293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 minute</a:t>
            </a:r>
          </a:p>
          <a:p>
            <a:endParaRPr lang="en-GB" dirty="0"/>
          </a:p>
          <a:p>
            <a:r>
              <a:rPr lang="en-GB" b="1" dirty="0"/>
              <a:t>Aim: </a:t>
            </a:r>
            <a:r>
              <a:rPr lang="en-GB" b="0" dirty="0"/>
              <a:t>to introduce students</a:t>
            </a:r>
            <a:r>
              <a:rPr lang="en-GB" b="0" baseline="0" dirty="0"/>
              <a:t> to third person singular of regular –</a:t>
            </a:r>
            <a:r>
              <a:rPr lang="en-GB" b="0" baseline="0" dirty="0" err="1"/>
              <a:t>er</a:t>
            </a:r>
            <a:r>
              <a:rPr lang="en-GB" b="0" baseline="0" dirty="0"/>
              <a:t> verbs in the present tense.</a:t>
            </a:r>
            <a:endParaRPr lang="en-GB" b="0" dirty="0"/>
          </a:p>
          <a:p>
            <a:endParaRPr lang="en-GB" b="1" dirty="0"/>
          </a:p>
          <a:p>
            <a:r>
              <a:rPr lang="en-GB" b="1" dirty="0"/>
              <a:t>Procedure: </a:t>
            </a:r>
          </a:p>
          <a:p>
            <a:pPr marL="228600" indent="-228600">
              <a:buAutoNum type="arabicPeriod"/>
            </a:pPr>
            <a:r>
              <a:rPr lang="en-GB" b="0" dirty="0"/>
              <a:t>Click to bring up the explanation</a:t>
            </a:r>
          </a:p>
          <a:p>
            <a:pPr marL="228600" indent="-228600">
              <a:buAutoNum type="arabicPeriod"/>
            </a:pPr>
            <a:r>
              <a:rPr lang="en-GB" dirty="0"/>
              <a:t>Highlight the fact the verb is </a:t>
            </a:r>
            <a:r>
              <a:rPr lang="en-GB" b="1" dirty="0"/>
              <a:t>never</a:t>
            </a:r>
            <a:r>
              <a:rPr lang="en-GB" b="0" dirty="0"/>
              <a:t> in the long (infinitive) form when used with a pronoun. </a:t>
            </a:r>
          </a:p>
          <a:p>
            <a:pPr marL="228600" indent="-228600">
              <a:buAutoNum type="arabicPeriod"/>
            </a:pPr>
            <a:r>
              <a:rPr lang="en-GB" b="0" dirty="0"/>
              <a:t>Explain that the infinitive gives information about the ‘what’, but not about the ‘who’.</a:t>
            </a:r>
            <a:r>
              <a:rPr lang="en-GB" b="0" baseline="0" dirty="0"/>
              <a:t>  </a:t>
            </a:r>
            <a:r>
              <a:rPr lang="en-GB" b="0" dirty="0"/>
              <a:t>The information about </a:t>
            </a:r>
            <a:r>
              <a:rPr lang="en-GB" b="1" dirty="0"/>
              <a:t>who</a:t>
            </a:r>
            <a:r>
              <a:rPr lang="en-GB" b="0" dirty="0"/>
              <a:t> comes from the verb ending.</a:t>
            </a:r>
          </a:p>
          <a:p>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8E1776-69C2-4E12-A70F-79050CFBB1D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52940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p>
          <a:p>
            <a:endParaRPr lang="en-US" b="1" dirty="0"/>
          </a:p>
          <a:p>
            <a:r>
              <a:rPr lang="en-US" b="1" dirty="0"/>
              <a:t>Aim: </a:t>
            </a:r>
            <a:r>
              <a:rPr lang="en-US" b="0" dirty="0"/>
              <a:t>to </a:t>
            </a:r>
            <a:r>
              <a:rPr lang="en-US" b="0" dirty="0" err="1"/>
              <a:t>practise</a:t>
            </a:r>
            <a:r>
              <a:rPr lang="en-US" b="0" dirty="0"/>
              <a:t> associating the verb ending –e with ‘he’ and –</a:t>
            </a:r>
            <a:r>
              <a:rPr lang="en-US" b="0" dirty="0" err="1"/>
              <a:t>es</a:t>
            </a:r>
            <a:r>
              <a:rPr lang="en-US" b="0" dirty="0"/>
              <a:t> with ‘you’ for present tense regular –</a:t>
            </a:r>
            <a:r>
              <a:rPr lang="en-US" b="0" dirty="0" err="1"/>
              <a:t>er</a:t>
            </a:r>
            <a:r>
              <a:rPr lang="en-US" b="0" dirty="0"/>
              <a:t> verbs.  Subject</a:t>
            </a:r>
            <a:r>
              <a:rPr lang="en-US" b="0" baseline="0" dirty="0"/>
              <a:t> pronouns are removed so as to focus students’ attention on the verb endings only to arrive at the answers.</a:t>
            </a:r>
            <a:endParaRPr lang="en-US" b="0" dirty="0"/>
          </a:p>
          <a:p>
            <a:endParaRPr lang="en-US" b="1" dirty="0"/>
          </a:p>
          <a:p>
            <a:r>
              <a:rPr lang="en-US" b="1" dirty="0"/>
              <a:t>Procedure:</a:t>
            </a:r>
          </a:p>
          <a:p>
            <a:r>
              <a:rPr lang="en-US" b="0" dirty="0"/>
              <a:t>1. Students read the sentences</a:t>
            </a:r>
            <a:r>
              <a:rPr lang="en-US" b="0" baseline="0" dirty="0"/>
              <a:t> and decide if ‘he’ or ‘you’ is the subject of the verb.</a:t>
            </a:r>
            <a:endParaRPr lang="en-US" b="0" dirty="0"/>
          </a:p>
          <a:p>
            <a:r>
              <a:rPr lang="en-US" b="0" dirty="0"/>
              <a:t>2. Answers</a:t>
            </a:r>
            <a:r>
              <a:rPr lang="en-US" b="0" baseline="0" dirty="0"/>
              <a:t> are revealed on a click.</a:t>
            </a:r>
            <a:endParaRPr lang="en-US" b="0" dirty="0"/>
          </a:p>
          <a:p>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8E1776-69C2-4E12-A70F-79050CFBB1D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6395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10 minutes</a:t>
            </a:r>
          </a:p>
          <a:p>
            <a:endParaRPr lang="en-GB" dirty="0"/>
          </a:p>
          <a:p>
            <a:r>
              <a:rPr lang="en-GB" b="1" dirty="0"/>
              <a:t>Aim: </a:t>
            </a:r>
            <a:r>
              <a:rPr lang="en-GB" b="0" dirty="0"/>
              <a:t>oral recognition of regular –ER verbs in the short form.</a:t>
            </a:r>
            <a:endParaRPr lang="en-GB" b="1" dirty="0"/>
          </a:p>
          <a:p>
            <a:endParaRPr lang="en-GB" b="1" dirty="0"/>
          </a:p>
          <a:p>
            <a:r>
              <a:rPr lang="en-GB" b="1" dirty="0"/>
              <a:t>Procedure: </a:t>
            </a:r>
          </a:p>
          <a:p>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Students work creatively to form and say sentences from prompts. The cards can be printed, or simply displayed on the screen.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Here, Partner A describes</a:t>
            </a:r>
            <a:r>
              <a:rPr lang="en-GB" baseline="0" dirty="0"/>
              <a:t> the situation, and Partner B writes what s/he hears. Use of adjectives will allow for the creation of sentences of varying complexity, allowing for differentiation. </a:t>
            </a:r>
          </a:p>
          <a:p>
            <a:endParaRPr lang="en-GB" baseline="0" dirty="0"/>
          </a:p>
          <a:p>
            <a:r>
              <a:rPr lang="en-GB" baseline="0" dirty="0"/>
              <a:t>Suggested solutions to the above:</a:t>
            </a:r>
          </a:p>
          <a:p>
            <a:endParaRPr lang="en-GB" baseline="0" dirty="0"/>
          </a:p>
          <a:p>
            <a:pPr marL="228600" indent="-228600">
              <a:buAutoNum type="alphaUcParenR"/>
            </a:pPr>
            <a:r>
              <a:rPr lang="en-GB" baseline="0" dirty="0"/>
              <a:t>Il </a:t>
            </a:r>
            <a:r>
              <a:rPr lang="en-GB" baseline="0" dirty="0" err="1"/>
              <a:t>porte</a:t>
            </a:r>
            <a:r>
              <a:rPr lang="en-GB" baseline="0" dirty="0"/>
              <a:t> un </a:t>
            </a:r>
            <a:r>
              <a:rPr lang="en-GB" baseline="0" dirty="0" err="1"/>
              <a:t>uniforme</a:t>
            </a:r>
            <a:r>
              <a:rPr lang="en-GB" baseline="0" dirty="0"/>
              <a:t> bleu.</a:t>
            </a:r>
          </a:p>
          <a:p>
            <a:pPr marL="228600" indent="-228600">
              <a:buAutoNum type="alphaUcParenR"/>
            </a:pPr>
            <a:endParaRPr lang="en-GB" baseline="0" dirty="0"/>
          </a:p>
          <a:p>
            <a:pPr marL="228600" indent="-228600">
              <a:buAutoNum type="alphaUcParenR"/>
            </a:pPr>
            <a:r>
              <a:rPr lang="en-GB" baseline="0" dirty="0"/>
              <a:t>Elle </a:t>
            </a:r>
            <a:r>
              <a:rPr lang="en-GB" baseline="0" dirty="0" err="1"/>
              <a:t>aime</a:t>
            </a:r>
            <a:r>
              <a:rPr lang="en-GB" baseline="0" dirty="0"/>
              <a:t> faire le </a:t>
            </a:r>
            <a:r>
              <a:rPr lang="en-GB" baseline="0" dirty="0" err="1"/>
              <a:t>modèle</a:t>
            </a:r>
            <a:r>
              <a:rPr lang="en-GB" baseline="0" dirty="0"/>
              <a:t>.</a:t>
            </a:r>
          </a:p>
          <a:p>
            <a:pPr marL="228600" indent="-228600">
              <a:buAutoNum type="alphaUcParenR"/>
            </a:pPr>
            <a:endParaRPr lang="en-GB" dirty="0"/>
          </a:p>
          <a:p>
            <a:pPr marL="228600" indent="-228600">
              <a:buAutoNum type="alphaUcParenR"/>
            </a:pPr>
            <a:r>
              <a:rPr lang="en-GB" dirty="0"/>
              <a:t>Tu </a:t>
            </a:r>
            <a:r>
              <a:rPr lang="en-GB" dirty="0" err="1"/>
              <a:t>aimes</a:t>
            </a:r>
            <a:r>
              <a:rPr lang="en-GB" dirty="0"/>
              <a:t> faire la cuisine.</a:t>
            </a:r>
          </a:p>
          <a:p>
            <a:pPr marL="228600" indent="-228600">
              <a:buAutoNum type="alphaUcParenR"/>
            </a:pPr>
            <a:endParaRPr lang="en-GB" dirty="0"/>
          </a:p>
          <a:p>
            <a:pPr marL="228600" indent="-228600">
              <a:buAutoNum type="alphaUcParenR"/>
            </a:pPr>
            <a:r>
              <a:rPr lang="en-GB" dirty="0"/>
              <a:t>Je</a:t>
            </a:r>
            <a:r>
              <a:rPr lang="en-GB" baseline="0" dirty="0"/>
              <a:t> </a:t>
            </a:r>
            <a:r>
              <a:rPr lang="en-GB" baseline="0" dirty="0" err="1"/>
              <a:t>trouve</a:t>
            </a:r>
            <a:r>
              <a:rPr lang="en-GB" baseline="0" dirty="0"/>
              <a:t> un </a:t>
            </a:r>
            <a:r>
              <a:rPr lang="en-GB" baseline="0" dirty="0" err="1"/>
              <a:t>vélo</a:t>
            </a:r>
            <a:r>
              <a:rPr lang="en-GB" baseline="0" dirty="0"/>
              <a:t> </a:t>
            </a:r>
            <a:r>
              <a:rPr lang="en-GB" baseline="0" dirty="0" err="1"/>
              <a:t>jaune</a:t>
            </a:r>
            <a:r>
              <a:rPr lang="en-GB" baseline="0" dirty="0"/>
              <a:t>.</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8E1776-69C2-4E12-A70F-79050CFBB1D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52636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8E1776-69C2-4E12-A70F-79050CFBB1D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33429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Partner B describes</a:t>
            </a:r>
            <a:r>
              <a:rPr lang="en-GB" baseline="0" dirty="0"/>
              <a:t> the situation, and Partner A writes what s/he hears.</a:t>
            </a:r>
          </a:p>
          <a:p>
            <a:endParaRPr lang="en-GB" baseline="0" dirty="0"/>
          </a:p>
          <a:p>
            <a:r>
              <a:rPr lang="en-GB" baseline="0" dirty="0"/>
              <a:t>Suggested solutions to the above:</a:t>
            </a:r>
          </a:p>
          <a:p>
            <a:endParaRPr lang="en-GB" baseline="0" dirty="0"/>
          </a:p>
          <a:p>
            <a:pPr marL="0" indent="0">
              <a:buNone/>
            </a:pPr>
            <a:r>
              <a:rPr lang="en-GB" sz="1200" dirty="0">
                <a:solidFill>
                  <a:srgbClr val="105076"/>
                </a:solidFill>
                <a:latin typeface="Century Gothic" panose="020B0502020202020204" pitchFamily="34" charset="0"/>
              </a:rPr>
              <a:t>A) Il </a:t>
            </a:r>
            <a:r>
              <a:rPr lang="en-GB" sz="1200" dirty="0" err="1">
                <a:solidFill>
                  <a:srgbClr val="105076"/>
                </a:solidFill>
                <a:latin typeface="Century Gothic" panose="020B0502020202020204" pitchFamily="34" charset="0"/>
              </a:rPr>
              <a:t>aime</a:t>
            </a:r>
            <a:r>
              <a:rPr lang="en-GB" sz="1200" dirty="0">
                <a:solidFill>
                  <a:srgbClr val="105076"/>
                </a:solidFill>
                <a:latin typeface="Century Gothic" panose="020B0502020202020204" pitchFamily="34" charset="0"/>
              </a:rPr>
              <a:t> faire les courses.</a:t>
            </a:r>
          </a:p>
          <a:p>
            <a:pPr marL="0" indent="0">
              <a:buNone/>
            </a:pPr>
            <a:endParaRPr lang="en-GB" dirty="0"/>
          </a:p>
          <a:p>
            <a:r>
              <a:rPr lang="en-GB" dirty="0"/>
              <a:t>B) </a:t>
            </a:r>
            <a:r>
              <a:rPr lang="en-GB" dirty="0" err="1"/>
              <a:t>J’aime</a:t>
            </a:r>
            <a:r>
              <a:rPr lang="en-GB" dirty="0"/>
              <a:t> faire le ménage.</a:t>
            </a:r>
          </a:p>
          <a:p>
            <a:endParaRPr lang="en-GB" dirty="0"/>
          </a:p>
          <a:p>
            <a:r>
              <a:rPr lang="en-GB" dirty="0"/>
              <a:t>C) Elle </a:t>
            </a:r>
            <a:r>
              <a:rPr lang="en-GB" dirty="0" err="1"/>
              <a:t>porte</a:t>
            </a:r>
            <a:r>
              <a:rPr lang="en-GB" dirty="0"/>
              <a:t> un </a:t>
            </a:r>
            <a:r>
              <a:rPr lang="en-GB" dirty="0" err="1"/>
              <a:t>uniforme</a:t>
            </a:r>
            <a:r>
              <a:rPr lang="en-GB" baseline="0" dirty="0"/>
              <a:t> vert.</a:t>
            </a:r>
            <a:endParaRPr lang="en-GB" dirty="0"/>
          </a:p>
          <a:p>
            <a:endParaRPr lang="en-GB" dirty="0"/>
          </a:p>
          <a:p>
            <a:r>
              <a:rPr lang="en-GB" dirty="0"/>
              <a:t>D)</a:t>
            </a:r>
            <a:r>
              <a:rPr lang="en-GB" baseline="0" dirty="0"/>
              <a:t> Tu </a:t>
            </a:r>
            <a:r>
              <a:rPr lang="en-GB" baseline="0" dirty="0" err="1"/>
              <a:t>trouves</a:t>
            </a:r>
            <a:r>
              <a:rPr lang="en-GB" baseline="0" dirty="0"/>
              <a:t> un bateau rouge.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8E1776-69C2-4E12-A70F-79050CFBB1D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37563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8E1776-69C2-4E12-A70F-79050CFBB1D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16436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873243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a:t>
            </a:r>
            <a:r>
              <a:rPr lang="en-CA" sz="1200" b="0" i="0" u="none" strike="noStrike" kern="1200" dirty="0" err="1">
                <a:solidFill>
                  <a:schemeClr val="tx1"/>
                </a:solidFill>
                <a:effectLst/>
                <a:latin typeface="+mn-lt"/>
                <a:ea typeface="+mn-ea"/>
                <a:cs typeface="+mn-cs"/>
              </a:rPr>
              <a:t>Chloé</a:t>
            </a:r>
            <a:r>
              <a:rPr lang="en-CA" sz="1200" b="0" i="0" u="none" strike="noStrike" kern="1200" dirty="0">
                <a:solidFill>
                  <a:schemeClr val="tx1"/>
                </a:solidFill>
                <a:effectLst/>
                <a:latin typeface="+mn-lt"/>
                <a:ea typeface="+mn-ea"/>
                <a:cs typeface="+mn-cs"/>
              </a:rPr>
              <a:t> </a:t>
            </a:r>
            <a:r>
              <a:rPr lang="en-CA" sz="1200" b="0" i="0" u="none" strike="noStrike" kern="1200" dirty="0" err="1">
                <a:solidFill>
                  <a:schemeClr val="tx1"/>
                </a:solidFill>
                <a:effectLst/>
                <a:latin typeface="+mn-lt"/>
                <a:ea typeface="+mn-ea"/>
                <a:cs typeface="+mn-cs"/>
              </a:rPr>
              <a:t>Motard</a:t>
            </a:r>
            <a:r>
              <a:rPr lang="en-CA" sz="1200" b="0" i="0" u="none" strike="noStrike" kern="1200" dirty="0">
                <a:solidFill>
                  <a:schemeClr val="tx1"/>
                </a:solidFill>
                <a:effectLst/>
                <a:latin typeface="+mn-lt"/>
                <a:ea typeface="+mn-ea"/>
                <a:cs typeface="+mn-cs"/>
              </a:rPr>
              <a:t>.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a:t>
            </a:r>
            <a:r>
              <a:rPr lang="en-GB" b="0" baseline="0" dirty="0"/>
              <a:t> of</a:t>
            </a:r>
            <a:r>
              <a:rPr lang="en-GB" b="0" dirty="0"/>
              <a:t> </a:t>
            </a:r>
            <a:r>
              <a:rPr lang="en-GB" sz="1200" b="0" i="0" u="none" strike="noStrike" kern="1200" dirty="0">
                <a:solidFill>
                  <a:schemeClr val="tx1"/>
                </a:solidFill>
                <a:effectLst/>
                <a:latin typeface="+mn-lt"/>
                <a:ea typeface="+mn-ea"/>
                <a:cs typeface="+mn-cs"/>
              </a:rPr>
              <a:t>SSC </a:t>
            </a:r>
            <a:r>
              <a:rPr lang="en-GB" sz="1200" b="1" i="0" u="none" strike="noStrike" kern="1200" dirty="0">
                <a:solidFill>
                  <a:schemeClr val="tx1"/>
                </a:solidFill>
                <a:effectLst/>
                <a:latin typeface="+mn-lt"/>
                <a:ea typeface="+mn-ea"/>
                <a:cs typeface="+mn-cs"/>
              </a:rPr>
              <a:t>[</a:t>
            </a:r>
            <a:r>
              <a:rPr lang="en-GB" sz="1200" b="1" i="0" u="none" strike="noStrike" kern="1200" dirty="0" err="1">
                <a:solidFill>
                  <a:schemeClr val="tx1"/>
                </a:solidFill>
                <a:effectLst/>
                <a:latin typeface="+mn-lt"/>
                <a:ea typeface="+mn-ea"/>
                <a:cs typeface="+mn-cs"/>
              </a:rPr>
              <a:t>qu</a:t>
            </a:r>
            <a:r>
              <a:rPr lang="en-GB" sz="1200" b="1" i="0" u="none" strike="noStrike" kern="1200" dirty="0">
                <a:solidFill>
                  <a:schemeClr val="tx1"/>
                </a:solidFill>
                <a:effectLst/>
                <a:latin typeface="+mn-lt"/>
                <a:ea typeface="+mn-ea"/>
                <a:cs typeface="+mn-cs"/>
              </a:rPr>
              <a:t>]</a:t>
            </a:r>
            <a:r>
              <a:rPr lang="en-GB" sz="1200" b="0" i="0" u="none" strike="noStrike" kern="1200" dirty="0">
                <a:solidFill>
                  <a:schemeClr val="tx1"/>
                </a:solidFill>
                <a:effectLst/>
                <a:latin typeface="+mn-lt"/>
                <a:ea typeface="+mn-ea"/>
                <a:cs typeface="+mn-cs"/>
              </a:rPr>
              <a:t> </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Consolidation</a:t>
            </a:r>
            <a:r>
              <a:rPr lang="en-GB" b="0" baseline="0" dirty="0"/>
              <a:t> of</a:t>
            </a:r>
            <a:r>
              <a:rPr lang="en-GB" b="0" dirty="0"/>
              <a:t> </a:t>
            </a:r>
            <a:r>
              <a:rPr lang="en-GB" b="1" dirty="0"/>
              <a:t>[the </a:t>
            </a:r>
            <a:r>
              <a:rPr lang="en-GB" sz="1200" b="1" i="0" u="none" strike="noStrike" kern="1200" dirty="0">
                <a:solidFill>
                  <a:schemeClr val="tx1"/>
                </a:solidFill>
                <a:effectLst/>
                <a:latin typeface="+mn-lt"/>
                <a:ea typeface="+mn-ea"/>
                <a:cs typeface="+mn-cs"/>
              </a:rPr>
              <a:t>present tense</a:t>
            </a:r>
            <a:r>
              <a:rPr lang="en-GB" sz="1200" b="1" i="0" u="none" strike="noStrike" kern="1200" baseline="0" dirty="0">
                <a:solidFill>
                  <a:schemeClr val="tx1"/>
                </a:solidFill>
                <a:effectLst/>
                <a:latin typeface="+mn-lt"/>
                <a:ea typeface="+mn-ea"/>
                <a:cs typeface="+mn-cs"/>
              </a:rPr>
              <a:t> –</a:t>
            </a:r>
            <a:r>
              <a:rPr lang="en-GB" sz="1200" b="1" i="0" u="none" strike="noStrike" kern="1200" baseline="0" dirty="0" err="1">
                <a:solidFill>
                  <a:schemeClr val="tx1"/>
                </a:solidFill>
                <a:effectLst/>
                <a:latin typeface="+mn-lt"/>
                <a:ea typeface="+mn-ea"/>
                <a:cs typeface="+mn-cs"/>
              </a:rPr>
              <a:t>er</a:t>
            </a:r>
            <a:r>
              <a:rPr lang="en-GB" sz="1200" b="1" i="0" u="none" strike="noStrike" kern="1200" baseline="0" dirty="0">
                <a:solidFill>
                  <a:schemeClr val="tx1"/>
                </a:solidFill>
                <a:effectLst/>
                <a:latin typeface="+mn-lt"/>
                <a:ea typeface="+mn-ea"/>
                <a:cs typeface="+mn-cs"/>
              </a:rPr>
              <a:t> verbs with </a:t>
            </a:r>
            <a:r>
              <a:rPr lang="en-GB" sz="1200" b="1" i="0" u="none" strike="noStrike" kern="1200" baseline="0" dirty="0" err="1">
                <a:solidFill>
                  <a:schemeClr val="tx1"/>
                </a:solidFill>
                <a:effectLst/>
                <a:latin typeface="+mn-lt"/>
                <a:ea typeface="+mn-ea"/>
                <a:cs typeface="+mn-cs"/>
              </a:rPr>
              <a:t>je,tu</a:t>
            </a:r>
            <a:r>
              <a:rPr lang="en-GB" sz="1200" b="1" i="0" u="none" strike="noStrike" kern="1200" baseline="0" dirty="0">
                <a:solidFill>
                  <a:schemeClr val="tx1"/>
                </a:solidFill>
                <a:effectLst/>
                <a:latin typeface="+mn-lt"/>
                <a:ea typeface="+mn-ea"/>
                <a:cs typeface="+mn-cs"/>
              </a:rPr>
              <a:t>, </a:t>
            </a:r>
            <a:r>
              <a:rPr lang="en-GB" sz="1200" b="1" i="0" u="none" strike="noStrike" kern="1200" baseline="0" dirty="0" err="1">
                <a:solidFill>
                  <a:schemeClr val="tx1"/>
                </a:solidFill>
                <a:effectLst/>
                <a:latin typeface="+mn-lt"/>
                <a:ea typeface="+mn-ea"/>
                <a:cs typeface="+mn-cs"/>
              </a:rPr>
              <a:t>il</a:t>
            </a:r>
            <a:r>
              <a:rPr lang="en-GB" sz="1200" b="1" i="0" u="none" strike="noStrike" kern="1200" baseline="0" dirty="0">
                <a:solidFill>
                  <a:schemeClr val="tx1"/>
                </a:solidFill>
                <a:effectLst/>
                <a:latin typeface="+mn-lt"/>
                <a:ea typeface="+mn-ea"/>
                <a:cs typeface="+mn-cs"/>
              </a:rPr>
              <a:t>/</a:t>
            </a:r>
            <a:r>
              <a:rPr lang="en-GB" sz="1200" b="1" i="0" u="none" strike="noStrike" kern="1200" baseline="0" dirty="0" err="1">
                <a:solidFill>
                  <a:schemeClr val="tx1"/>
                </a:solidFill>
                <a:effectLst/>
                <a:latin typeface="+mn-lt"/>
                <a:ea typeface="+mn-ea"/>
                <a:cs typeface="+mn-cs"/>
              </a:rPr>
              <a:t>elle</a:t>
            </a:r>
            <a:r>
              <a:rPr lang="en-GB" sz="1200" b="1" i="0" u="none" strike="noStrike" kern="1200" dirty="0">
                <a:solidFill>
                  <a:schemeClr val="tx1"/>
                </a:solidFill>
                <a:effectLst/>
                <a:latin typeface="+mn-lt"/>
                <a:ea typeface="+mn-ea"/>
                <a:cs typeface="+mn-cs"/>
              </a:rPr>
              <a:t>]</a:t>
            </a:r>
            <a:endParaRPr lang="en-GB" sz="1200" b="1"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Introduction of </a:t>
            </a:r>
            <a:r>
              <a:rPr lang="en-GB" b="1" baseline="0" dirty="0"/>
              <a:t>[double-verb structures with ‘aimer’+ infinitive]</a:t>
            </a:r>
            <a:br>
              <a:rPr lang="en-GB" b="1" baseline="0" dirty="0"/>
            </a:b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r>
              <a:rPr lang="en-GB" sz="1200" b="1" i="0" u="none" strike="noStrike" kern="1200" cap="none" dirty="0">
                <a:solidFill>
                  <a:schemeClr val="tx1"/>
                </a:solidFill>
                <a:effectLst/>
                <a:latin typeface="+mn-lt"/>
                <a:ea typeface="Calibri"/>
                <a:cs typeface="Calibri"/>
                <a:sym typeface="Calibri"/>
              </a:rPr>
              <a:t>7.1.2.3 (introduce) </a:t>
            </a:r>
            <a:r>
              <a:rPr lang="fr-FR" dirty="0"/>
              <a:t>aimer [242], cocher [&gt;5000], passer</a:t>
            </a:r>
            <a:r>
              <a:rPr lang="fr-FR" baseline="30000" dirty="0"/>
              <a:t>1</a:t>
            </a:r>
            <a:r>
              <a:rPr lang="fr-FR" dirty="0"/>
              <a:t> [90], porter [105], rester [100], trouver [83], école [477], moment [148], semaine [245], solution [608], uniforme [1801], chaque [151], à</a:t>
            </a:r>
            <a:r>
              <a:rPr lang="fr-FR" strike="noStrike" baseline="30000" dirty="0"/>
              <a:t>1</a:t>
            </a:r>
            <a:r>
              <a:rPr lang="fr-FR" dirty="0"/>
              <a:t> [4], avec [23]</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7.1.1.7 (revisit)</a:t>
            </a:r>
            <a:r>
              <a:rPr lang="en-GB" sz="1200" b="1"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faire [25], fais [25], fait [25], ça [54], activité [452], courses [1289], cuisine [2618], devoirs [39], lit [1837], ménage [2326], modèle [958], d'accord [736], quoi ? [297]</a:t>
            </a: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7.1.1.2 (revisit) </a:t>
            </a:r>
            <a:r>
              <a:rPr lang="fr-FR" sz="1200" b="0" i="0" u="none" strike="noStrike" kern="1200" cap="none" dirty="0">
                <a:solidFill>
                  <a:schemeClr val="tx1"/>
                </a:solidFill>
                <a:effectLst/>
                <a:latin typeface="+mn-lt"/>
                <a:ea typeface="Calibri"/>
                <a:cs typeface="Calibri"/>
                <a:sym typeface="Calibri"/>
              </a:rPr>
              <a:t>est [5], il [13], elle [38], amusant [4695], calme [1731], content [1841], excellent [1225], intelligent [2509], malade [1066], méchant [3184], triste [1843], mais [30], ou [33], merci [1070]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Arial" panose="020B0604020202020204" pitchFamily="34" charset="0"/>
              </a:rPr>
              <a:t>The additional English meanings of the following words have been added to Quizlet since the creation of this resource: </a:t>
            </a:r>
            <a:r>
              <a:rPr lang="fr-FR" b="0" i="0" noProof="0" dirty="0">
                <a:solidFill>
                  <a:srgbClr val="000000"/>
                </a:solidFill>
                <a:effectLst/>
                <a:latin typeface="Arial" panose="020B0604020202020204" pitchFamily="34" charset="0"/>
              </a:rPr>
              <a:t>rester</a:t>
            </a:r>
            <a:r>
              <a:rPr lang="en-US" b="0" i="0" dirty="0">
                <a:solidFill>
                  <a:srgbClr val="000000"/>
                </a:solidFill>
                <a:effectLst/>
                <a:latin typeface="Arial" panose="020B0604020202020204" pitchFamily="34" charset="0"/>
              </a:rPr>
              <a:t>: to stay, staying; </a:t>
            </a:r>
            <a:r>
              <a:rPr lang="en-US" b="0" i="1" dirty="0">
                <a:solidFill>
                  <a:srgbClr val="000000"/>
                </a:solidFill>
                <a:effectLst/>
                <a:latin typeface="Arial" panose="020B0604020202020204" pitchFamily="34" charset="0"/>
              </a:rPr>
              <a:t>to remain, remaining</a:t>
            </a:r>
            <a:endParaRPr lang="en-CA" sz="1200" b="0" i="1"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smtClean="0">
                <a:solidFill>
                  <a:prstClr val="black"/>
                </a:solidFill>
              </a:rPr>
              <a:pPr>
                <a:defRPr/>
              </a:pPr>
              <a:t>40</a:t>
            </a:fld>
            <a:endParaRPr lang="en-GB">
              <a:solidFill>
                <a:prstClr val="black"/>
              </a:solidFill>
            </a:endParaRPr>
          </a:p>
        </p:txBody>
      </p:sp>
    </p:spTree>
    <p:extLst>
      <p:ext uri="{BB962C8B-B14F-4D97-AF65-F5344CB8AC3E}">
        <p14:creationId xmlns:p14="http://schemas.microsoft.com/office/powerpoint/2010/main" val="27254590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a:t>
            </a:r>
            <a:r>
              <a:rPr lang="en-GB" b="1" baseline="0" dirty="0" err="1"/>
              <a:t>qu</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qu</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question</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raise one’s eyebrows and</a:t>
            </a:r>
            <a:r>
              <a:rPr lang="en-GB" baseline="0" dirty="0"/>
              <a:t> look intently,</a:t>
            </a:r>
            <a:r>
              <a:rPr lang="en-GB" dirty="0"/>
              <a:t> as if querying</a:t>
            </a:r>
            <a:r>
              <a:rPr lang="en-GB" baseline="0" dirty="0"/>
              <a:t> something.</a:t>
            </a:r>
            <a:br>
              <a:rPr lang="en-GB" baseline="0" dirty="0"/>
            </a:br>
            <a:r>
              <a:rPr lang="en-GB" baseline="0" dirty="0"/>
              <a:t>4. Roll back the animations and work through 1-3 again, but this time, dropping your voice completely to listen carefully to the students saying the </a:t>
            </a:r>
            <a:r>
              <a:rPr lang="en-GB" b="1" dirty="0"/>
              <a:t>[</a:t>
            </a:r>
            <a:r>
              <a:rPr lang="en-GB" b="1" dirty="0" err="1"/>
              <a:t>qu</a:t>
            </a:r>
            <a:r>
              <a:rPr lang="en-GB" b="1" dirty="0"/>
              <a:t>] </a:t>
            </a:r>
            <a:r>
              <a:rPr lang="en-GB" baseline="0" dirty="0"/>
              <a:t>sound, pronouncing </a:t>
            </a:r>
            <a:r>
              <a:rPr lang="en-GB" b="0" baseline="0" dirty="0"/>
              <a:t>”</a:t>
            </a:r>
            <a:r>
              <a:rPr lang="en-GB" b="1" baseline="0" dirty="0"/>
              <a:t>question</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question </a:t>
            </a:r>
            <a:r>
              <a:rPr lang="en-GB" baseline="0" dirty="0"/>
              <a:t>[144].</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6774507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390391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567189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a:t>
            </a:r>
            <a:r>
              <a:rPr lang="en-GB" b="1" baseline="0" dirty="0" err="1"/>
              <a:t>qu</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b="1" baseline="0" dirty="0" err="1"/>
              <a:t>qu</a:t>
            </a:r>
            <a:r>
              <a:rPr lang="en-GB" b="1" baseline="0" dirty="0"/>
              <a:t>] </a:t>
            </a:r>
            <a:r>
              <a:rPr lang="en-GB" baseline="0" dirty="0"/>
              <a:t>and then the </a:t>
            </a:r>
            <a:r>
              <a:rPr lang="en-GB" b="1" baseline="0" dirty="0"/>
              <a:t>source</a:t>
            </a:r>
            <a:r>
              <a:rPr lang="en-GB" baseline="0" dirty="0"/>
              <a:t> word again ‘</a:t>
            </a:r>
            <a:r>
              <a:rPr lang="en-GB" b="1" baseline="0" dirty="0"/>
              <a:t>question</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quarte </a:t>
            </a:r>
            <a:r>
              <a:rPr lang="en-GB" baseline="0" dirty="0"/>
              <a:t>[283]; </a:t>
            </a:r>
            <a:r>
              <a:rPr lang="en-GB" b="1" baseline="0" dirty="0"/>
              <a:t>musique </a:t>
            </a:r>
            <a:r>
              <a:rPr lang="en-GB" b="0" baseline="0" dirty="0"/>
              <a:t>[1139]</a:t>
            </a:r>
            <a:r>
              <a:rPr lang="en-GB" baseline="0" dirty="0"/>
              <a:t> </a:t>
            </a:r>
            <a:r>
              <a:rPr lang="en-GB" b="1" baseline="0" dirty="0" err="1"/>
              <a:t>expliquer</a:t>
            </a:r>
            <a:r>
              <a:rPr lang="en-GB" baseline="0" dirty="0"/>
              <a:t> [252]; </a:t>
            </a:r>
            <a:r>
              <a:rPr lang="en-GB" b="1" baseline="0" dirty="0" err="1"/>
              <a:t>manquer</a:t>
            </a:r>
            <a:r>
              <a:rPr lang="en-GB" baseline="0" dirty="0"/>
              <a:t> [583]; </a:t>
            </a:r>
            <a:r>
              <a:rPr lang="en-GB" b="1" baseline="0" dirty="0"/>
              <a:t>unique</a:t>
            </a:r>
            <a:r>
              <a:rPr lang="en-GB" baseline="0" dirty="0"/>
              <a:t> [402]; </a:t>
            </a:r>
            <a:r>
              <a:rPr lang="en-GB" b="1" baseline="0" dirty="0"/>
              <a:t>question </a:t>
            </a:r>
            <a:r>
              <a:rPr lang="en-GB" baseline="0" dirty="0"/>
              <a:t>[144].</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2118826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943142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081354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Timing: 5 minutes </a:t>
            </a:r>
            <a:r>
              <a:rPr lang="en-GB" sz="1200" b="0" kern="1200" dirty="0">
                <a:solidFill>
                  <a:schemeClr val="tx1"/>
                </a:solidFill>
                <a:effectLst/>
                <a:latin typeface="+mn-lt"/>
                <a:ea typeface="+mn-ea"/>
                <a:cs typeface="+mn-cs"/>
              </a:rPr>
              <a:t>for three slides</a:t>
            </a:r>
            <a:endParaRPr lang="en-GB" sz="1200" b="1" kern="1200" dirty="0">
              <a:solidFill>
                <a:schemeClr val="tx1"/>
              </a:solidFill>
              <a:effectLst/>
              <a:latin typeface="+mn-lt"/>
              <a:ea typeface="+mn-ea"/>
              <a:cs typeface="+mn-cs"/>
            </a:endParaRPr>
          </a:p>
          <a:p>
            <a:endParaRPr lang="en-GB" b="1" dirty="0"/>
          </a:p>
          <a:p>
            <a:r>
              <a:rPr lang="en-US" b="1" dirty="0"/>
              <a:t>Aim: </a:t>
            </a:r>
            <a:r>
              <a:rPr lang="en-US" b="0" dirty="0" err="1"/>
              <a:t>automatisation</a:t>
            </a:r>
            <a:r>
              <a:rPr lang="en-US" b="0" dirty="0"/>
              <a:t> of oral production of</a:t>
            </a:r>
            <a:r>
              <a:rPr lang="en-US" b="0" baseline="0" dirty="0"/>
              <a:t> SSC [</a:t>
            </a:r>
            <a:r>
              <a:rPr lang="en-US" b="0" baseline="0" dirty="0" err="1"/>
              <a:t>qu</a:t>
            </a:r>
            <a:r>
              <a:rPr lang="en-US" b="0" baseline="0" dirty="0"/>
              <a:t>] at word level.</a:t>
            </a:r>
            <a:endParaRPr lang="en-US" b="0" dirty="0"/>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Tell students that they are going to take turns to say all the words within a given time, building up speed. They call in any order they like</a:t>
            </a:r>
            <a:r>
              <a:rPr lang="en-GB" sz="1200" kern="1200" baseline="0" dirty="0">
                <a:solidFill>
                  <a:schemeClr val="tx1"/>
                </a:solidFill>
                <a:effectLst/>
                <a:latin typeface="+mn-lt"/>
                <a:ea typeface="+mn-ea"/>
                <a:cs typeface="+mn-cs"/>
              </a:rPr>
              <a:t> but </a:t>
            </a:r>
            <a:r>
              <a:rPr lang="en-GB" sz="1200" kern="1200" dirty="0">
                <a:solidFill>
                  <a:schemeClr val="tx1"/>
                </a:solidFill>
                <a:effectLst/>
                <a:latin typeface="+mn-lt"/>
                <a:ea typeface="+mn-ea"/>
                <a:cs typeface="+mn-cs"/>
              </a:rPr>
              <a:t>are not allowed to repeat the one they said in their last turn.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Click on début</a:t>
            </a:r>
            <a:r>
              <a:rPr lang="en-GB" sz="1200" kern="1200" baseline="0" dirty="0">
                <a:solidFill>
                  <a:schemeClr val="tx1"/>
                </a:solidFill>
                <a:effectLst/>
                <a:latin typeface="+mn-lt"/>
                <a:ea typeface="+mn-ea"/>
                <a:cs typeface="+mn-cs"/>
              </a:rPr>
              <a:t> to start the timer on the screen.</a:t>
            </a:r>
            <a:endParaRPr lang="en-US" b="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The listening students checks that the speaking student does not pronounce [</a:t>
            </a:r>
            <a:r>
              <a:rPr lang="en-GB" sz="1200" kern="1200" dirty="0" err="1">
                <a:solidFill>
                  <a:schemeClr val="tx1"/>
                </a:solidFill>
                <a:effectLst/>
                <a:latin typeface="+mn-lt"/>
                <a:ea typeface="+mn-ea"/>
                <a:cs typeface="+mn-cs"/>
              </a:rPr>
              <a:t>qu</a:t>
            </a:r>
            <a:r>
              <a:rPr lang="en-GB" sz="1200" kern="1200" dirty="0">
                <a:solidFill>
                  <a:schemeClr val="tx1"/>
                </a:solidFill>
                <a:effectLst/>
                <a:latin typeface="+mn-lt"/>
                <a:ea typeface="+mn-ea"/>
                <a:cs typeface="+mn-cs"/>
              </a:rPr>
              <a:t>] the English way. If they do, they must repeat the word correctly three times.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kern="1200" dirty="0">
                <a:solidFill>
                  <a:schemeClr val="tx1"/>
                </a:solidFill>
                <a:effectLst/>
                <a:latin typeface="+mn-lt"/>
                <a:ea typeface="+mn-ea"/>
                <a:cs typeface="+mn-cs"/>
              </a:rPr>
              <a:t>Students swap roles. Restart the timer.</a:t>
            </a:r>
            <a:endParaRPr lang="en-US" sz="1200" b="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b="0" kern="1200" dirty="0">
                <a:solidFill>
                  <a:schemeClr val="tx1"/>
                </a:solidFill>
                <a:effectLst/>
                <a:latin typeface="+mn-lt"/>
                <a:ea typeface="+mn-ea"/>
                <a:cs typeface="+mn-cs"/>
              </a:rPr>
              <a:t>Click to check pronunciation of the words.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a:t>musique [1139], </a:t>
            </a:r>
            <a:r>
              <a:rPr lang="en-GB" baseline="0" dirty="0" err="1"/>
              <a:t>équipe</a:t>
            </a:r>
            <a:r>
              <a:rPr lang="en-GB" baseline="0" dirty="0"/>
              <a:t> [814], </a:t>
            </a:r>
            <a:r>
              <a:rPr lang="en-GB" baseline="0" dirty="0" err="1"/>
              <a:t>équipement</a:t>
            </a:r>
            <a:r>
              <a:rPr lang="en-GB" baseline="0" dirty="0"/>
              <a:t> [1704], </a:t>
            </a:r>
            <a:r>
              <a:rPr lang="en-GB" baseline="0" dirty="0" err="1"/>
              <a:t>quantité</a:t>
            </a:r>
            <a:r>
              <a:rPr lang="en-GB" baseline="0" dirty="0"/>
              <a:t> [1680], </a:t>
            </a:r>
            <a:r>
              <a:rPr lang="en-GB" baseline="0" dirty="0" err="1"/>
              <a:t>requête</a:t>
            </a:r>
            <a:r>
              <a:rPr lang="en-GB" baseline="0" dirty="0"/>
              <a:t> [3750], </a:t>
            </a:r>
            <a:r>
              <a:rPr lang="en-GB" baseline="0" dirty="0" err="1"/>
              <a:t>manquer</a:t>
            </a:r>
            <a:r>
              <a:rPr lang="en-GB" baseline="0" dirty="0"/>
              <a:t> [583], </a:t>
            </a:r>
            <a:r>
              <a:rPr lang="en-GB" baseline="0" dirty="0" err="1"/>
              <a:t>expliquer</a:t>
            </a:r>
            <a:r>
              <a:rPr lang="en-GB" baseline="0" dirty="0"/>
              <a:t> [252], quatre [253]</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718214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As previous but with 15 fewer seconds on the timer.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172894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As previous but with 15 fewer seconds on the timer still.</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50800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[j/soft 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[j/soft g] </a:t>
            </a:r>
            <a:r>
              <a:rPr lang="en-GB" baseline="0" dirty="0"/>
              <a:t>and then the </a:t>
            </a:r>
            <a:r>
              <a:rPr lang="en-GB" b="1" baseline="0" dirty="0"/>
              <a:t>source</a:t>
            </a:r>
            <a:r>
              <a:rPr lang="en-GB" baseline="0" dirty="0"/>
              <a:t> word again ‘</a:t>
            </a:r>
            <a:r>
              <a:rPr lang="en-GB" b="1" baseline="0" dirty="0"/>
              <a:t>jour</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err="1"/>
              <a:t>j’ai</a:t>
            </a:r>
            <a:r>
              <a:rPr lang="en-GB" baseline="0" dirty="0"/>
              <a:t> [8 - </a:t>
            </a:r>
            <a:r>
              <a:rPr lang="en-GB" baseline="0" dirty="0" err="1"/>
              <a:t>avoir</a:t>
            </a:r>
            <a:r>
              <a:rPr lang="en-GB" baseline="0" dirty="0"/>
              <a:t>]; </a:t>
            </a:r>
            <a:r>
              <a:rPr lang="en-GB" b="1" baseline="0" dirty="0" err="1"/>
              <a:t>génial</a:t>
            </a:r>
            <a:r>
              <a:rPr lang="en-GB" b="1" baseline="0" dirty="0"/>
              <a:t> </a:t>
            </a:r>
            <a:r>
              <a:rPr lang="en-GB" b="0" baseline="0" dirty="0"/>
              <a:t>[3872]</a:t>
            </a:r>
            <a:r>
              <a:rPr lang="en-GB" baseline="0" dirty="0"/>
              <a:t> </a:t>
            </a:r>
            <a:r>
              <a:rPr lang="en-GB" b="1" baseline="0" dirty="0" err="1"/>
              <a:t>sujet</a:t>
            </a:r>
            <a:r>
              <a:rPr lang="en-GB" baseline="0" dirty="0"/>
              <a:t> [353]; </a:t>
            </a:r>
            <a:r>
              <a:rPr lang="en-GB" b="1" baseline="0" dirty="0"/>
              <a:t>déjà</a:t>
            </a:r>
            <a:r>
              <a:rPr lang="en-GB" baseline="0" dirty="0"/>
              <a:t> [58]; </a:t>
            </a:r>
            <a:r>
              <a:rPr lang="en-GB" b="1" baseline="0" dirty="0"/>
              <a:t>jamais</a:t>
            </a:r>
            <a:r>
              <a:rPr lang="en-GB" baseline="0" dirty="0"/>
              <a:t> [179]; </a:t>
            </a:r>
            <a:r>
              <a:rPr lang="en-GB" b="1" baseline="0" dirty="0"/>
              <a:t>jour </a:t>
            </a:r>
            <a:r>
              <a:rPr lang="en-GB" baseline="0" dirty="0"/>
              <a:t>[78]. </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6833095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3 minutes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Vocabulary task 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embed</a:t>
            </a:r>
            <a:r>
              <a:rPr lang="en-GB" b="0" baseline="0" dirty="0"/>
              <a:t> translations into French and pronunciation of this week’s vocab set.</a:t>
            </a:r>
            <a:endParaRPr lang="en-GB" b="0" dirty="0"/>
          </a:p>
          <a:p>
            <a:endParaRPr lang="en-GB" b="0" dirty="0"/>
          </a:p>
          <a:p>
            <a:r>
              <a:rPr lang="en-GB" b="1" dirty="0"/>
              <a:t>Procedure: </a:t>
            </a:r>
          </a:p>
          <a:p>
            <a:pPr marL="228600" indent="-228600">
              <a:buAutoNum type="arabicPeriod"/>
            </a:pPr>
            <a:r>
              <a:rPr lang="en-GB" b="0" baseline="0" dirty="0"/>
              <a:t>Students lay out the English cards as shown.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In pairs, they take turns to say the French translations, and flip the flashcards as they go to check their answers.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Check pronunciation chorally (click on flashcards to reveal the solutions).</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indent="0">
              <a:buNone/>
            </a:pP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088537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3 minutes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Vocabulary task 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embed</a:t>
            </a:r>
            <a:r>
              <a:rPr lang="en-GB" b="0" baseline="0" dirty="0"/>
              <a:t> translations into French and correct spellings (and genders of nouns) of this week’s vocab set.</a:t>
            </a:r>
            <a:endParaRPr lang="en-GB" b="0" dirty="0"/>
          </a:p>
          <a:p>
            <a:endParaRPr lang="en-GB" b="1" dirty="0"/>
          </a:p>
          <a:p>
            <a:r>
              <a:rPr lang="en-GB" b="1" dirty="0"/>
              <a:t>Procedure: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Students lay out the English cards as shown.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In pairs, they take turns to write the French translations in their workbooks, and flip the flashcards as they go to check their answers.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Checks spelling with the whole class (click on flashcards to reveal the solutions).</a:t>
            </a:r>
          </a:p>
          <a:p>
            <a:endParaRPr lang="en-GB" b="1" dirty="0"/>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277797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 name="Google Shape;4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3 minutes </a:t>
            </a:r>
            <a:r>
              <a:rPr lang="en-GB" b="0" baseline="0" dirty="0"/>
              <a:t>per sequence of six verbs (</a:t>
            </a:r>
            <a:r>
              <a:rPr lang="en-GB" b="0" baseline="0" dirty="0" err="1"/>
              <a:t>trouver</a:t>
            </a:r>
            <a:r>
              <a:rPr lang="en-GB" b="0" baseline="0" dirty="0"/>
              <a:t>/passer/porter)</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NB: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depending on the needs of the class and the time available, you may wish to choose just one or two verbs to focus on.</a:t>
            </a:r>
            <a:endPar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Aim: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to introduce the verb </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mn-ea"/>
                <a:cs typeface="Calibri"/>
                <a:sym typeface="Calibri"/>
              </a:rPr>
              <a:t>trouver</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more explicitly. </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mn-ea"/>
                <a:cs typeface="Calibri"/>
                <a:sym typeface="Calibri"/>
              </a:rPr>
              <a:t>Trouver</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is one of the 25 most frequently used verbs in French. All 25 most frequent verbs will be introduced early on using the same format. Both long form (infinitive) and short form (3</a:t>
            </a:r>
            <a:r>
              <a:rPr kumimoji="0" lang="en-GB" sz="1200" b="0" i="0" u="none" strike="noStrike" kern="1200" cap="none" spc="0" normalizeH="0" baseline="30000" noProof="0" dirty="0">
                <a:ln>
                  <a:noFill/>
                </a:ln>
                <a:solidFill>
                  <a:srgbClr val="000000"/>
                </a:solidFill>
                <a:effectLst/>
                <a:uLnTx/>
                <a:uFillTx/>
                <a:latin typeface="arial" panose="020B0604020202020204" pitchFamily="34" charset="0"/>
                <a:ea typeface="+mn-ea"/>
                <a:cs typeface="+mn-cs"/>
              </a:rPr>
              <a:t>rd</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person singular) are introduced in order to familiarise students with various forms of the same verb.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Procedure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word </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trouver</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on its own, say it, students repeat it, and remind them of the phonics. Draw attention to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ou</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Try to elicit the meaning from the students. </a:t>
            </a:r>
            <a:r>
              <a:rPr kumimoji="0" lang="en-GB" sz="1200" b="0" i="0" u="none" strike="noStrike" kern="1200" cap="none" spc="0" normalizeH="0" baseline="0" noProof="0" dirty="0">
                <a:ln>
                  <a:noFill/>
                </a:ln>
                <a:solidFill>
                  <a:prstClr val="black"/>
                </a:solidFill>
                <a:effectLst/>
                <a:uLnTx/>
                <a:uFillTx/>
                <a:latin typeface="+mn-lt"/>
                <a:ea typeface="+mn-ea"/>
                <a:cs typeface="+mn-cs"/>
              </a:rPr>
              <a:t>Students have had explicit teaching that the present tense in French communicates two different present tense meanings in English. This reinforces that learning. </a:t>
            </a:r>
            <a:r>
              <a:rPr kumimoji="0" lang="en-GB" sz="1200" b="1" i="0" u="none" strike="noStrike" kern="1200" cap="none" spc="0" normalizeH="0" baseline="0" noProof="0" dirty="0">
                <a:ln>
                  <a:noFill/>
                </a:ln>
                <a:solidFill>
                  <a:prstClr val="black"/>
                </a:solidFill>
                <a:effectLst/>
                <a:uLnTx/>
                <a:uFillTx/>
                <a:latin typeface="+mn-lt"/>
                <a:ea typeface="+mn-ea"/>
                <a:cs typeface="+mn-cs"/>
              </a:rPr>
              <a:t>Emphasise the two meanings for the short form, </a:t>
            </a:r>
            <a:r>
              <a:rPr kumimoji="0" lang="en-GB" sz="1200" b="0" i="0" u="none" strike="noStrike" kern="1200" cap="none" spc="0" normalizeH="0" baseline="0" noProof="0" dirty="0">
                <a:ln>
                  <a:noFill/>
                </a:ln>
                <a:solidFill>
                  <a:prstClr val="black"/>
                </a:solidFill>
                <a:effectLst/>
                <a:uLnTx/>
                <a:uFillTx/>
                <a:latin typeface="+mn-lt"/>
                <a:ea typeface="+mn-ea"/>
                <a:cs typeface="+mn-cs"/>
              </a:rPr>
              <a:t>reminding students that French only has one form and does not have a direct equivalent of the grammar for ‘is + </a:t>
            </a:r>
            <a:r>
              <a:rPr kumimoji="0" lang="en-GB" sz="1200" b="0" i="0" u="none" strike="noStrike" kern="1200" cap="none" spc="0" normalizeH="0" baseline="0" noProof="0" dirty="0" err="1">
                <a:ln>
                  <a:noFill/>
                </a:ln>
                <a:solidFill>
                  <a:prstClr val="black"/>
                </a:solidFill>
                <a:effectLst/>
                <a:uLnTx/>
                <a:uFillTx/>
                <a:latin typeface="+mn-lt"/>
                <a:ea typeface="+mn-ea"/>
                <a:cs typeface="+mn-cs"/>
              </a:rPr>
              <a:t>ing</a:t>
            </a:r>
            <a:r>
              <a:rPr kumimoji="0" lang="en-GB" sz="1200" b="0" i="0" u="none" strike="noStrike" kern="1200" cap="none" spc="0" normalizeH="0" baseline="0" noProof="0" dirty="0">
                <a:ln>
                  <a:noFill/>
                </a:ln>
                <a:solidFill>
                  <a:prstClr val="black"/>
                </a:solidFill>
                <a:effectLst/>
                <a:uLnTx/>
                <a:uFillTx/>
                <a:latin typeface="+mn-lt"/>
                <a:ea typeface="+mn-ea"/>
                <a:cs typeface="+mn-cs"/>
              </a:rPr>
              <a:t>’, the continuous form (as covered in previous weeks).</a:t>
            </a: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picture, and, if using gestures, a possible gesture would be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[to bring an imaginary magnifying glass up to one eye]</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Then bring up the English translations.  Emphasise the two meanings for the infinitive.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short form </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trouve</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say it, students repeat it. Draw attention to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ou</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Try to elicit the meaning from the students. Emphasise the two meanings for the short form.  </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p:txBody>
      </p:sp>
      <p:sp>
        <p:nvSpPr>
          <p:cNvPr id="50" name="Google Shape;5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52</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7980140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 name="Google Shape;5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Cycle through the long and short form again.</a:t>
            </a:r>
            <a:endParaRPr dirty="0"/>
          </a:p>
          <a:p>
            <a:pPr marL="457200" marR="0" lvl="0" indent="-228600" algn="l" rtl="0">
              <a:lnSpc>
                <a:spcPct val="100000"/>
              </a:lnSpc>
              <a:spcBef>
                <a:spcPts val="0"/>
              </a:spcBef>
              <a:spcAft>
                <a:spcPts val="0"/>
              </a:spcAft>
              <a:buSzPts val="1400"/>
              <a:buNone/>
            </a:pPr>
            <a:endParaRPr dirty="0"/>
          </a:p>
        </p:txBody>
      </p:sp>
      <p:sp>
        <p:nvSpPr>
          <p:cNvPr id="60" name="Google Shape;60;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53</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246773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 name="Google Shape;7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Introduce the short form in a sentence. </a:t>
            </a: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71" name="Google Shape;7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54</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8222384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 name="Google Shape;7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Introduce the long form in a sentence.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80" name="Google Shape;80;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55</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52602804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Cycle through the short form in context again.</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89" name="Google Shape;8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56</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8599690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Cycle through the long form in context again.</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101" name="Google Shape;101;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57</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15198854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 name="Google Shape;4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Aim: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to introduce the verb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Calibri"/>
                <a:sym typeface="Calibri"/>
              </a:rPr>
              <a:t>passer</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more explicitly.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Calibri"/>
                <a:sym typeface="Calibri"/>
              </a:rPr>
              <a:t>Passer</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is one of the 25 most frequently used verbs in French. All 25 most frequent verbs will be introduced early on using the same format. Both long form (infinitive) and short form (3</a:t>
            </a:r>
            <a:r>
              <a:rPr kumimoji="0" lang="en-GB" sz="1200" b="0" i="0" u="none" strike="noStrike" kern="1200" cap="none" spc="0" normalizeH="0" baseline="30000" noProof="0" dirty="0">
                <a:ln>
                  <a:noFill/>
                </a:ln>
                <a:solidFill>
                  <a:srgbClr val="000000"/>
                </a:solidFill>
                <a:effectLst/>
                <a:uLnTx/>
                <a:uFillTx/>
                <a:latin typeface="arial" panose="020B0604020202020204" pitchFamily="34" charset="0"/>
                <a:ea typeface="+mn-ea"/>
                <a:cs typeface="+mn-cs"/>
              </a:rPr>
              <a:t>rd</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person singular) are introduced in order to familiarise students with various forms of the same verb.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Procedure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word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passer</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on its own, say it, students repeat it, and remind them of the phonics. Draw attention to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Try to elicit the meaning from the students. </a:t>
            </a:r>
            <a:r>
              <a:rPr kumimoji="0" lang="en-GB" sz="1200" b="0" i="0" u="none" strike="noStrike" kern="1200" cap="none" spc="0" normalizeH="0" baseline="0" noProof="0" dirty="0">
                <a:ln>
                  <a:noFill/>
                </a:ln>
                <a:solidFill>
                  <a:prstClr val="black"/>
                </a:solidFill>
                <a:effectLst/>
                <a:uLnTx/>
                <a:uFillTx/>
                <a:latin typeface="+mn-lt"/>
                <a:ea typeface="+mn-ea"/>
                <a:cs typeface="+mn-cs"/>
              </a:rPr>
              <a:t>Students have had explicit teaching that the present tense in French communicates two different present tense meanings in English. This reinforces that learning. </a:t>
            </a:r>
            <a:r>
              <a:rPr kumimoji="0" lang="en-GB" sz="1200" b="1" i="0" u="none" strike="noStrike" kern="1200" cap="none" spc="0" normalizeH="0" baseline="0" noProof="0" dirty="0">
                <a:ln>
                  <a:noFill/>
                </a:ln>
                <a:solidFill>
                  <a:prstClr val="black"/>
                </a:solidFill>
                <a:effectLst/>
                <a:uLnTx/>
                <a:uFillTx/>
                <a:latin typeface="+mn-lt"/>
                <a:ea typeface="+mn-ea"/>
                <a:cs typeface="+mn-cs"/>
              </a:rPr>
              <a:t>Emphasise the two meanings for the short form, </a:t>
            </a:r>
            <a:r>
              <a:rPr kumimoji="0" lang="en-GB" sz="1200" b="0" i="0" u="none" strike="noStrike" kern="1200" cap="none" spc="0" normalizeH="0" baseline="0" noProof="0" dirty="0">
                <a:ln>
                  <a:noFill/>
                </a:ln>
                <a:solidFill>
                  <a:prstClr val="black"/>
                </a:solidFill>
                <a:effectLst/>
                <a:uLnTx/>
                <a:uFillTx/>
                <a:latin typeface="+mn-lt"/>
                <a:ea typeface="+mn-ea"/>
                <a:cs typeface="+mn-cs"/>
              </a:rPr>
              <a:t>reminding students that French only has one form and does not have a direct equivalent of the grammar for ‘is + </a:t>
            </a:r>
            <a:r>
              <a:rPr kumimoji="0" lang="en-GB" sz="1200" b="0" i="0" u="none" strike="noStrike" kern="1200" cap="none" spc="0" normalizeH="0" baseline="0" noProof="0" dirty="0" err="1">
                <a:ln>
                  <a:noFill/>
                </a:ln>
                <a:solidFill>
                  <a:prstClr val="black"/>
                </a:solidFill>
                <a:effectLst/>
                <a:uLnTx/>
                <a:uFillTx/>
                <a:latin typeface="+mn-lt"/>
                <a:ea typeface="+mn-ea"/>
                <a:cs typeface="+mn-cs"/>
              </a:rPr>
              <a:t>ing</a:t>
            </a:r>
            <a:r>
              <a:rPr kumimoji="0" lang="en-GB" sz="1200" b="0" i="0" u="none" strike="noStrike" kern="1200" cap="none" spc="0" normalizeH="0" baseline="0" noProof="0" dirty="0">
                <a:ln>
                  <a:noFill/>
                </a:ln>
                <a:solidFill>
                  <a:prstClr val="black"/>
                </a:solidFill>
                <a:effectLst/>
                <a:uLnTx/>
                <a:uFillTx/>
                <a:latin typeface="+mn-lt"/>
                <a:ea typeface="+mn-ea"/>
                <a:cs typeface="+mn-cs"/>
              </a:rPr>
              <a:t>’, the continuous form (as covered in previous weeks).</a:t>
            </a: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picture, and, if using gestures, a possible gesture would be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[to point to your watch]</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Then bring up the English translations.  Emphasise the two meanings for the infinitive.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short form </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passe</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say it, students repeat it. Draw attention to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Try to elicit the meaning from the students. Emphasise the two meanings for the short form.  </a:t>
            </a:r>
          </a:p>
          <a:p>
            <a:endParaRPr lang="en-GB" dirty="0"/>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p:txBody>
      </p:sp>
      <p:sp>
        <p:nvSpPr>
          <p:cNvPr id="50" name="Google Shape;5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58</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 name="Google Shape;5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Cycle through the long and short form again.</a:t>
            </a:r>
            <a:endParaRPr dirty="0"/>
          </a:p>
          <a:p>
            <a:pPr marL="457200" marR="0" lvl="0" indent="-228600" algn="l" rtl="0">
              <a:lnSpc>
                <a:spcPct val="100000"/>
              </a:lnSpc>
              <a:spcBef>
                <a:spcPts val="0"/>
              </a:spcBef>
              <a:spcAft>
                <a:spcPts val="0"/>
              </a:spcAft>
              <a:buSzPts val="1400"/>
              <a:buNone/>
            </a:pPr>
            <a:endParaRPr dirty="0"/>
          </a:p>
        </p:txBody>
      </p:sp>
      <p:sp>
        <p:nvSpPr>
          <p:cNvPr id="60" name="Google Shape;60;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59</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6733408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 name="Google Shape;7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Introduce the short form in a sentence.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71" name="Google Shape;7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60</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 name="Google Shape;7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Introduce the long form in a sentence.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80" name="Google Shape;80;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61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Cycle through the short form in context again.</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89" name="Google Shape;8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62</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Cycle through the long form in context again.</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101" name="Google Shape;101;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63</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 name="Google Shape;4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Aim: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to introduce the verb </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mn-ea"/>
                <a:cs typeface="Calibri"/>
                <a:sym typeface="Calibri"/>
              </a:rPr>
              <a:t>rester</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more explicitly. </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mn-ea"/>
                <a:cs typeface="Calibri"/>
                <a:sym typeface="Calibri"/>
              </a:rPr>
              <a:t>Rester</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is one of the 25 most frequently used verbs in French. All 25 most frequent verbs will be introduced early on using the same format. Both long form (infinitive) and short form (3</a:t>
            </a:r>
            <a:r>
              <a:rPr kumimoji="0" lang="en-GB" sz="1200" b="0" i="0" u="none" strike="noStrike" kern="1200" cap="none" spc="0" normalizeH="0" baseline="30000" noProof="0" dirty="0">
                <a:ln>
                  <a:noFill/>
                </a:ln>
                <a:solidFill>
                  <a:srgbClr val="000000"/>
                </a:solidFill>
                <a:effectLst/>
                <a:uLnTx/>
                <a:uFillTx/>
                <a:latin typeface="arial" panose="020B0604020202020204" pitchFamily="34" charset="0"/>
                <a:ea typeface="+mn-ea"/>
                <a:cs typeface="+mn-cs"/>
              </a:rPr>
              <a:t>rd</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person singular) are introduced in order to familiarise students with various forms of the same verb.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Procedure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word </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rester</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on its own, say it, students repeat it.</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Try to elicit the meaning from the students. </a:t>
            </a:r>
            <a:r>
              <a:rPr kumimoji="0" lang="en-GB" sz="1200" b="0" i="0" u="none" strike="noStrike" kern="1200" cap="none" spc="0" normalizeH="0" baseline="0" noProof="0" dirty="0">
                <a:ln>
                  <a:noFill/>
                </a:ln>
                <a:solidFill>
                  <a:prstClr val="black"/>
                </a:solidFill>
                <a:effectLst/>
                <a:uLnTx/>
                <a:uFillTx/>
                <a:latin typeface="+mn-lt"/>
                <a:ea typeface="+mn-ea"/>
                <a:cs typeface="+mn-cs"/>
              </a:rPr>
              <a:t>Students have had explicit teaching that the present tense in French communicates two different present tense meanings in English. This reinforces that learning. </a:t>
            </a:r>
            <a:r>
              <a:rPr kumimoji="0" lang="en-GB" sz="1200" b="1" i="0" u="none" strike="noStrike" kern="1200" cap="none" spc="0" normalizeH="0" baseline="0" noProof="0" dirty="0">
                <a:ln>
                  <a:noFill/>
                </a:ln>
                <a:solidFill>
                  <a:prstClr val="black"/>
                </a:solidFill>
                <a:effectLst/>
                <a:uLnTx/>
                <a:uFillTx/>
                <a:latin typeface="+mn-lt"/>
                <a:ea typeface="+mn-ea"/>
                <a:cs typeface="+mn-cs"/>
              </a:rPr>
              <a:t>Emphasise the two meanings for the short form, </a:t>
            </a:r>
            <a:r>
              <a:rPr kumimoji="0" lang="en-GB" sz="1200" b="0" i="0" u="none" strike="noStrike" kern="1200" cap="none" spc="0" normalizeH="0" baseline="0" noProof="0" dirty="0">
                <a:ln>
                  <a:noFill/>
                </a:ln>
                <a:solidFill>
                  <a:prstClr val="black"/>
                </a:solidFill>
                <a:effectLst/>
                <a:uLnTx/>
                <a:uFillTx/>
                <a:latin typeface="+mn-lt"/>
                <a:ea typeface="+mn-ea"/>
                <a:cs typeface="+mn-cs"/>
              </a:rPr>
              <a:t>reminding students that French only has one form and does not have a direct equivalent of the grammar for ‘is + </a:t>
            </a:r>
            <a:r>
              <a:rPr kumimoji="0" lang="en-GB" sz="1200" b="0" i="0" u="none" strike="noStrike" kern="1200" cap="none" spc="0" normalizeH="0" baseline="0" noProof="0" dirty="0" err="1">
                <a:ln>
                  <a:noFill/>
                </a:ln>
                <a:solidFill>
                  <a:prstClr val="black"/>
                </a:solidFill>
                <a:effectLst/>
                <a:uLnTx/>
                <a:uFillTx/>
                <a:latin typeface="+mn-lt"/>
                <a:ea typeface="+mn-ea"/>
                <a:cs typeface="+mn-cs"/>
              </a:rPr>
              <a:t>ing</a:t>
            </a:r>
            <a:r>
              <a:rPr kumimoji="0" lang="en-GB" sz="1200" b="0" i="0" u="none" strike="noStrike" kern="1200" cap="none" spc="0" normalizeH="0" baseline="0" noProof="0" dirty="0">
                <a:ln>
                  <a:noFill/>
                </a:ln>
                <a:solidFill>
                  <a:prstClr val="black"/>
                </a:solidFill>
                <a:effectLst/>
                <a:uLnTx/>
                <a:uFillTx/>
                <a:latin typeface="+mn-lt"/>
                <a:ea typeface="+mn-ea"/>
                <a:cs typeface="+mn-cs"/>
              </a:rPr>
              <a:t>’, the continuous form (as covered in previous weeks).</a:t>
            </a: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picture, and, if using gestures, a possible gesture would be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[to point to an imaginary dog, commanding it to ‘stay’]</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Then bring up the English translations.  Emphasise the two meanings for the infinitive.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short form </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reste</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say it, students repeat it. </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Try to elicit the meaning from the students. Emphasise the two meanings for the short form.  </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p:txBody>
      </p:sp>
      <p:sp>
        <p:nvSpPr>
          <p:cNvPr id="50" name="Google Shape;5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64</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 name="Google Shape;5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Cycle through the long and short form again.</a:t>
            </a:r>
            <a:endParaRPr dirty="0"/>
          </a:p>
          <a:p>
            <a:pPr marL="457200" marR="0" lvl="0" indent="-228600" algn="l" rtl="0">
              <a:lnSpc>
                <a:spcPct val="100000"/>
              </a:lnSpc>
              <a:spcBef>
                <a:spcPts val="0"/>
              </a:spcBef>
              <a:spcAft>
                <a:spcPts val="0"/>
              </a:spcAft>
              <a:buSzPts val="1400"/>
              <a:buNone/>
            </a:pPr>
            <a:endParaRPr dirty="0"/>
          </a:p>
        </p:txBody>
      </p:sp>
      <p:sp>
        <p:nvSpPr>
          <p:cNvPr id="60" name="Google Shape;60;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65</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 name="Google Shape;7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Introduce the short form in a sentence.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71" name="Google Shape;7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66</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 name="Google Shape;7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Introduce the long form in a sentence.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80" name="Google Shape;80;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67</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Cycle through the short form in context again.</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89" name="Google Shape;8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68</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Cycle through the long form in context again.</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101" name="Google Shape;101;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69</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82492679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p>
          <a:p>
            <a:endParaRPr lang="en-GB" dirty="0"/>
          </a:p>
          <a:p>
            <a:r>
              <a:rPr lang="en-GB" b="1" dirty="0"/>
              <a:t>Aim: </a:t>
            </a:r>
            <a:r>
              <a:rPr lang="en-GB" b="0" dirty="0"/>
              <a:t>to describe and explain the metal</a:t>
            </a:r>
            <a:r>
              <a:rPr lang="en-GB" dirty="0"/>
              <a:t>anguage (</a:t>
            </a:r>
            <a:r>
              <a:rPr lang="en-GB" b="1" dirty="0"/>
              <a:t>present simple</a:t>
            </a:r>
            <a:r>
              <a:rPr lang="en-GB" dirty="0"/>
              <a:t>, </a:t>
            </a:r>
            <a:r>
              <a:rPr lang="en-GB" b="1" dirty="0"/>
              <a:t>present continuous </a:t>
            </a:r>
            <a:r>
              <a:rPr lang="en-GB" dirty="0"/>
              <a:t>and </a:t>
            </a:r>
            <a:r>
              <a:rPr lang="en-GB" b="1" dirty="0"/>
              <a:t>adverbs</a:t>
            </a:r>
            <a:r>
              <a:rPr lang="en-GB" dirty="0"/>
              <a:t>) used to talk about verbs in this and subsequent sequences. </a:t>
            </a:r>
            <a:endParaRPr lang="en-GB" b="1" dirty="0"/>
          </a:p>
          <a:p>
            <a:endParaRPr lang="en-GB" b="1" dirty="0"/>
          </a:p>
          <a:p>
            <a:r>
              <a:rPr lang="en-GB" b="1" dirty="0"/>
              <a:t>Procedure: </a:t>
            </a:r>
          </a:p>
          <a:p>
            <a:pPr marL="228600" indent="-228600">
              <a:buAutoNum type="arabicPeriod"/>
            </a:pPr>
            <a:r>
              <a:rPr lang="en-GB" b="0" dirty="0"/>
              <a:t>Click to bring up the explanation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Highlight the distinction between present simple for </a:t>
            </a:r>
            <a:r>
              <a:rPr lang="en-GB" b="1" dirty="0"/>
              <a:t>routine actions</a:t>
            </a:r>
            <a:r>
              <a:rPr lang="en-GB" b="0" dirty="0"/>
              <a:t> and present continuous for </a:t>
            </a:r>
            <a:r>
              <a:rPr lang="en-GB" b="1" dirty="0"/>
              <a:t>current/ongoing actions.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Stress the fact that the BE + -</a:t>
            </a:r>
            <a:r>
              <a:rPr lang="en-GB" dirty="0" err="1"/>
              <a:t>ing</a:t>
            </a:r>
            <a:r>
              <a:rPr lang="en-GB" dirty="0"/>
              <a:t> form is an English construction only. ‘</a:t>
            </a:r>
            <a:r>
              <a:rPr lang="en-GB" dirty="0" err="1"/>
              <a:t>Être</a:t>
            </a:r>
            <a:r>
              <a:rPr lang="en-GB" dirty="0"/>
              <a:t>’ cannot be used with a verb this way.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dirty="0"/>
          </a:p>
          <a:p>
            <a:pPr marL="228600" indent="-228600">
              <a:buAutoNum type="arabicPeriod"/>
            </a:pPr>
            <a:endParaRPr lang="en-GB" b="0" dirty="0"/>
          </a:p>
          <a:p>
            <a:pPr marL="228600" indent="-228600">
              <a:buAutoNum type="arabicPeriod"/>
            </a:pPr>
            <a:endParaRPr lang="en-GB" b="0" dirty="0"/>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8E1776-69C2-4E12-A70F-79050CFBB1D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99379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 minute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baseline="0" dirty="0"/>
              <a:t>To clarify which form of the English present tense is indicated by ‘</a:t>
            </a:r>
            <a:r>
              <a:rPr lang="en-GB" b="0" baseline="0" dirty="0" err="1"/>
              <a:t>chaque</a:t>
            </a:r>
            <a:r>
              <a:rPr lang="en-GB" b="0" baseline="0" dirty="0"/>
              <a:t> </a:t>
            </a:r>
            <a:r>
              <a:rPr lang="en-GB" b="0" baseline="0" dirty="0" err="1"/>
              <a:t>semaine</a:t>
            </a:r>
            <a:r>
              <a:rPr lang="en-GB" b="0" baseline="0" dirty="0"/>
              <a:t>’ and ‘</a:t>
            </a:r>
            <a:r>
              <a:rPr lang="en-GB" b="0" baseline="0" dirty="0" err="1"/>
              <a:t>en</a:t>
            </a:r>
            <a:r>
              <a:rPr lang="en-GB" b="0" baseline="0" dirty="0"/>
              <a:t> </a:t>
            </a:r>
            <a:r>
              <a:rPr lang="en-GB" b="0" baseline="0" dirty="0" err="1"/>
              <a:t>ce</a:t>
            </a:r>
            <a:r>
              <a:rPr lang="en-GB" b="0" baseline="0" dirty="0"/>
              <a:t> moment’.</a:t>
            </a:r>
            <a:br>
              <a:rPr lang="en-GB" baseline="0" dirty="0"/>
            </a:br>
            <a:endParaRPr lang="en-GB" b="1" dirty="0"/>
          </a:p>
          <a:p>
            <a:r>
              <a:rPr lang="en-GB" b="1" dirty="0"/>
              <a:t>Procedure: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Elicit pronunciation and English meaning from students of ‘</a:t>
            </a:r>
            <a:r>
              <a:rPr lang="en-GB" dirty="0" err="1"/>
              <a:t>chaque</a:t>
            </a:r>
            <a:r>
              <a:rPr lang="en-GB" dirty="0"/>
              <a:t> </a:t>
            </a:r>
            <a:r>
              <a:rPr lang="en-GB" dirty="0" err="1"/>
              <a:t>semaine</a:t>
            </a:r>
            <a:r>
              <a:rPr lang="en-GB" dirty="0"/>
              <a:t>’ and ‘</a:t>
            </a:r>
            <a:r>
              <a:rPr lang="en-GB" dirty="0" err="1"/>
              <a:t>en</a:t>
            </a:r>
            <a:r>
              <a:rPr lang="en-GB" dirty="0"/>
              <a:t> </a:t>
            </a:r>
            <a:r>
              <a:rPr lang="en-GB" dirty="0" err="1"/>
              <a:t>ce</a:t>
            </a:r>
            <a:r>
              <a:rPr lang="en-GB" dirty="0"/>
              <a:t> moment’.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Clarify that </a:t>
            </a:r>
            <a:r>
              <a:rPr lang="en-GB" b="0" baseline="0" dirty="0"/>
              <a:t>‘</a:t>
            </a:r>
            <a:r>
              <a:rPr lang="en-GB" b="0" baseline="0" dirty="0" err="1"/>
              <a:t>chaque</a:t>
            </a:r>
            <a:r>
              <a:rPr lang="en-GB" b="0" baseline="0" dirty="0"/>
              <a:t> </a:t>
            </a:r>
            <a:r>
              <a:rPr lang="en-GB" b="0" baseline="0" dirty="0" err="1"/>
              <a:t>semaine</a:t>
            </a:r>
            <a:r>
              <a:rPr lang="en-GB" b="0" baseline="0" dirty="0"/>
              <a:t>’ indicates routine action and requires </a:t>
            </a:r>
            <a:r>
              <a:rPr lang="en-GB" dirty="0"/>
              <a:t>present simple in English </a:t>
            </a:r>
            <a:r>
              <a:rPr lang="en-GB" b="0" dirty="0"/>
              <a:t>and </a:t>
            </a:r>
            <a:r>
              <a:rPr lang="en-GB" dirty="0"/>
              <a:t>‘</a:t>
            </a:r>
            <a:r>
              <a:rPr lang="en-GB" dirty="0" err="1"/>
              <a:t>en</a:t>
            </a:r>
            <a:r>
              <a:rPr lang="en-GB" dirty="0"/>
              <a:t> </a:t>
            </a:r>
            <a:r>
              <a:rPr lang="en-GB" dirty="0" err="1"/>
              <a:t>ce</a:t>
            </a:r>
            <a:r>
              <a:rPr lang="en-GB" dirty="0"/>
              <a:t> moment’ indicates </a:t>
            </a:r>
            <a:r>
              <a:rPr lang="en-GB" b="0" dirty="0"/>
              <a:t>current/ongoing actions</a:t>
            </a:r>
            <a:r>
              <a:rPr lang="en-GB" b="0" baseline="0" dirty="0"/>
              <a:t> and requires </a:t>
            </a:r>
            <a:r>
              <a:rPr lang="en-GB" b="0" dirty="0"/>
              <a:t>present continuous in</a:t>
            </a:r>
            <a:r>
              <a:rPr lang="en-GB" b="0" baseline="0" dirty="0"/>
              <a:t> English.</a:t>
            </a:r>
            <a:endParaRPr lang="en-GB" dirty="0"/>
          </a:p>
          <a:p>
            <a:endParaRPr lang="en-GB" b="1" dirty="0"/>
          </a:p>
          <a:p>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341477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b="1" dirty="0"/>
              <a:t>Aim: </a:t>
            </a:r>
            <a:r>
              <a:rPr lang="en-GB" dirty="0"/>
              <a:t>Awareness</a:t>
            </a:r>
            <a:r>
              <a:rPr lang="en-GB" baseline="0" dirty="0"/>
              <a:t>-raising exercise in English to teach students to connect temporal adverbs with tense.</a:t>
            </a:r>
            <a:endParaRPr lang="en-GB" b="1" dirty="0"/>
          </a:p>
          <a:p>
            <a:endParaRPr lang="en-GB" b="1" dirty="0"/>
          </a:p>
          <a:p>
            <a:r>
              <a:rPr lang="en-GB" b="1" dirty="0"/>
              <a:t>Procedure: </a:t>
            </a:r>
          </a:p>
          <a:p>
            <a:r>
              <a:rPr lang="en-GB" b="0" dirty="0"/>
              <a:t>1.</a:t>
            </a:r>
            <a:r>
              <a:rPr lang="en-GB" b="0" baseline="0" dirty="0"/>
              <a:t> Students read the sentences and choose the correct adverb according to whether the tense is present simple or continuous. </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baseline="0" dirty="0"/>
              <a:t>Note: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Choice of French names incorporates this week’s SSCs: </a:t>
            </a:r>
            <a:r>
              <a:rPr lang="en-GB" sz="1200" b="1" dirty="0">
                <a:solidFill>
                  <a:srgbClr val="105076"/>
                </a:solidFill>
                <a:latin typeface="Century Gothic" panose="020B0502020202020204" pitchFamily="34" charset="0"/>
              </a:rPr>
              <a:t>J</a:t>
            </a:r>
            <a:r>
              <a:rPr lang="en-GB" sz="1200" dirty="0">
                <a:solidFill>
                  <a:srgbClr val="105076"/>
                </a:solidFill>
                <a:latin typeface="Century Gothic" panose="020B0502020202020204" pitchFamily="34" charset="0"/>
              </a:rPr>
              <a:t>acques and</a:t>
            </a:r>
            <a:r>
              <a:rPr lang="en-GB" sz="1200" b="1" dirty="0">
                <a:solidFill>
                  <a:srgbClr val="105076"/>
                </a:solidFill>
                <a:latin typeface="Century Gothic" panose="020B0502020202020204" pitchFamily="34" charset="0"/>
              </a:rPr>
              <a:t> </a:t>
            </a:r>
            <a:r>
              <a:rPr lang="en-GB" sz="1200" b="1" dirty="0" err="1">
                <a:solidFill>
                  <a:srgbClr val="105076"/>
                </a:solidFill>
                <a:latin typeface="Century Gothic" panose="020B0502020202020204" pitchFamily="34" charset="0"/>
              </a:rPr>
              <a:t>G</a:t>
            </a:r>
            <a:r>
              <a:rPr lang="en-GB" sz="1200" b="0" dirty="0" err="1">
                <a:solidFill>
                  <a:srgbClr val="105076"/>
                </a:solidFill>
                <a:latin typeface="Century Gothic" panose="020B0502020202020204" pitchFamily="34" charset="0"/>
              </a:rPr>
              <a:t>éraldine</a:t>
            </a:r>
            <a:r>
              <a:rPr lang="en-GB" sz="1200" b="0" baseline="0" dirty="0">
                <a:solidFill>
                  <a:srgbClr val="105076"/>
                </a:solidFill>
                <a:latin typeface="Century Gothic" panose="020B0502020202020204" pitchFamily="34" charset="0"/>
              </a:rPr>
              <a:t>.</a:t>
            </a:r>
            <a:endParaRPr lang="en-GB" sz="1200" b="0" dirty="0">
              <a:solidFill>
                <a:srgbClr val="105076"/>
              </a:solidFill>
              <a:latin typeface="Century Gothic" panose="020B0502020202020204" pitchFamily="34" charset="0"/>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8E1776-69C2-4E12-A70F-79050CFBB1D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366899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b="1" dirty="0"/>
              <a:t>Aim: </a:t>
            </a:r>
            <a:r>
              <a:rPr lang="en-GB" dirty="0"/>
              <a:t>Awareness</a:t>
            </a:r>
            <a:r>
              <a:rPr lang="en-GB" baseline="0" dirty="0"/>
              <a:t>-raising exercise in English to teach students to connect temporal adverbs with tense.</a:t>
            </a:r>
            <a:endParaRPr lang="en-GB" b="1" dirty="0"/>
          </a:p>
          <a:p>
            <a:endParaRPr lang="en-GB" b="1" dirty="0"/>
          </a:p>
          <a:p>
            <a:r>
              <a:rPr lang="en-GB" b="1" dirty="0"/>
              <a:t>Procedure: </a:t>
            </a:r>
          </a:p>
          <a:p>
            <a:r>
              <a:rPr lang="en-GB" b="0" dirty="0"/>
              <a:t>1.</a:t>
            </a:r>
            <a:r>
              <a:rPr lang="en-GB" b="0" baseline="0" dirty="0"/>
              <a:t> Students read the sentences and choose the correct tense (present simple or continuous) according to the temporal adverb.</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8E1776-69C2-4E12-A70F-79050CFBB1D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198265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practise translating the present tense successfully from French into English</a:t>
            </a:r>
            <a:r>
              <a:rPr lang="en-GB" b="0" baseline="0" dirty="0"/>
              <a:t> in the oral modality by </a:t>
            </a:r>
            <a:r>
              <a:rPr lang="en-GB" baseline="0" dirty="0"/>
              <a:t>connecting temporal adverbs with tense.</a:t>
            </a:r>
            <a:endParaRPr lang="en-GB" b="1" dirty="0"/>
          </a:p>
          <a:p>
            <a:endParaRPr lang="en-GB" b="1" dirty="0"/>
          </a:p>
          <a:p>
            <a:r>
              <a:rPr lang="en-GB" b="1" dirty="0"/>
              <a:t>Procedure: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Click the letter trigger to play the audio for each sentence.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Students listen to the French and decide if the translation required in English is present simple or continuous.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D</a:t>
            </a:r>
            <a:r>
              <a:rPr lang="en-GB" baseline="0" dirty="0"/>
              <a:t>raw attention to fact that French tense is the same throughout, and that students will have to listen out for the adverb in French to find out this information.</a:t>
            </a:r>
            <a:endParaRPr lang="en-GB" b="0"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Explain that the temporal adverbs are not given in the English translation because the verb tense provides information about whether things happen routinely, or are ongoing right now.</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Answers are revealed on clicks.</a:t>
            </a:r>
            <a:endParaRPr lang="en-GB" b="1" dirty="0"/>
          </a:p>
          <a:p>
            <a:r>
              <a:rPr lang="en-GB" b="1" dirty="0"/>
              <a:t>Transcript:</a:t>
            </a:r>
          </a:p>
          <a:p>
            <a:r>
              <a:rPr lang="en-GB" baseline="0" dirty="0"/>
              <a:t>A. Jacques fait les devoirs </a:t>
            </a:r>
            <a:r>
              <a:rPr lang="en-GB" baseline="0" dirty="0" err="1"/>
              <a:t>en</a:t>
            </a:r>
            <a:r>
              <a:rPr lang="en-GB" baseline="0" dirty="0"/>
              <a:t> </a:t>
            </a:r>
            <a:r>
              <a:rPr lang="en-GB" baseline="0" dirty="0" err="1"/>
              <a:t>ce</a:t>
            </a:r>
            <a:r>
              <a:rPr lang="en-GB" baseline="0" dirty="0"/>
              <a:t> moment.</a:t>
            </a:r>
          </a:p>
          <a:p>
            <a:r>
              <a:rPr lang="en-GB" baseline="0" dirty="0"/>
              <a:t>B. Jacques a </a:t>
            </a:r>
            <a:r>
              <a:rPr lang="en-GB" baseline="0" dirty="0" err="1"/>
              <a:t>une</a:t>
            </a:r>
            <a:r>
              <a:rPr lang="en-GB" baseline="0" dirty="0"/>
              <a:t> </a:t>
            </a:r>
            <a:r>
              <a:rPr lang="en-GB" sz="1200" b="0" i="0" u="none" strike="noStrike" kern="1200" dirty="0">
                <a:solidFill>
                  <a:schemeClr val="tx1"/>
                </a:solidFill>
                <a:effectLst/>
                <a:latin typeface="+mn-lt"/>
                <a:ea typeface="+mn-ea"/>
                <a:cs typeface="+mn-cs"/>
              </a:rPr>
              <a:t>idée</a:t>
            </a:r>
            <a:r>
              <a:rPr lang="en-GB" dirty="0"/>
              <a:t> </a:t>
            </a:r>
            <a:r>
              <a:rPr lang="en-GB" dirty="0" err="1"/>
              <a:t>chaque</a:t>
            </a:r>
            <a:r>
              <a:rPr lang="en-GB" dirty="0"/>
              <a:t> </a:t>
            </a:r>
            <a:r>
              <a:rPr lang="en-GB" dirty="0" err="1"/>
              <a:t>semaine</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105076"/>
                </a:solidFill>
                <a:latin typeface="Century Gothic" panose="020B0502020202020204" pitchFamily="34" charset="0"/>
              </a:rPr>
              <a:t>C. </a:t>
            </a:r>
            <a:r>
              <a:rPr lang="en-GB" sz="1200" dirty="0" err="1">
                <a:solidFill>
                  <a:srgbClr val="105076"/>
                </a:solidFill>
                <a:latin typeface="Century Gothic" panose="020B0502020202020204" pitchFamily="34" charset="0"/>
              </a:rPr>
              <a:t>Géraldine</a:t>
            </a:r>
            <a:r>
              <a:rPr lang="en-GB" sz="1200" dirty="0">
                <a:solidFill>
                  <a:srgbClr val="105076"/>
                </a:solidFill>
                <a:latin typeface="Century Gothic" panose="020B0502020202020204" pitchFamily="34" charset="0"/>
              </a:rPr>
              <a:t> </a:t>
            </a:r>
            <a:r>
              <a:rPr lang="en-GB" sz="1200" b="0" dirty="0">
                <a:solidFill>
                  <a:schemeClr val="accent5">
                    <a:lumMod val="50000"/>
                  </a:schemeClr>
                </a:solidFill>
                <a:latin typeface="Century Gothic" panose="020B0502020202020204" pitchFamily="34" charset="0"/>
              </a:rPr>
              <a:t>fait le ménage </a:t>
            </a:r>
            <a:r>
              <a:rPr lang="en-GB" sz="1200" dirty="0" err="1">
                <a:solidFill>
                  <a:srgbClr val="105076"/>
                </a:solidFill>
                <a:latin typeface="Century Gothic" panose="020B0502020202020204" pitchFamily="34" charset="0"/>
              </a:rPr>
              <a:t>en</a:t>
            </a:r>
            <a:r>
              <a:rPr lang="en-GB" sz="1200" dirty="0">
                <a:solidFill>
                  <a:srgbClr val="105076"/>
                </a:solidFill>
                <a:latin typeface="Century Gothic" panose="020B0502020202020204" pitchFamily="34" charset="0"/>
              </a:rPr>
              <a:t> </a:t>
            </a:r>
            <a:r>
              <a:rPr lang="en-GB" sz="1200" dirty="0" err="1">
                <a:solidFill>
                  <a:srgbClr val="105076"/>
                </a:solidFill>
                <a:latin typeface="Century Gothic" panose="020B0502020202020204" pitchFamily="34" charset="0"/>
              </a:rPr>
              <a:t>ce</a:t>
            </a:r>
            <a:r>
              <a:rPr lang="en-GB" sz="1200" dirty="0">
                <a:solidFill>
                  <a:srgbClr val="105076"/>
                </a:solidFill>
                <a:latin typeface="Century Gothic" panose="020B0502020202020204" pitchFamily="34" charset="0"/>
              </a:rPr>
              <a:t> moment.</a:t>
            </a:r>
            <a:r>
              <a:rPr lang="en-GB" sz="1200" strike="noStrike" dirty="0">
                <a:solidFill>
                  <a:srgbClr val="000066"/>
                </a:solidFill>
                <a:latin typeface="Century Gothic"/>
                <a:ea typeface="Calibri"/>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105076"/>
                </a:solidFill>
                <a:latin typeface="Century Gothic" panose="020B0502020202020204" pitchFamily="34" charset="0"/>
              </a:rPr>
              <a:t>D. </a:t>
            </a:r>
            <a:r>
              <a:rPr lang="en-GB" sz="1200" dirty="0" err="1">
                <a:solidFill>
                  <a:srgbClr val="105076"/>
                </a:solidFill>
                <a:latin typeface="Century Gothic" panose="020B0502020202020204" pitchFamily="34" charset="0"/>
              </a:rPr>
              <a:t>Géraldine</a:t>
            </a:r>
            <a:r>
              <a:rPr lang="en-GB" sz="1200" dirty="0">
                <a:solidFill>
                  <a:srgbClr val="105076"/>
                </a:solidFill>
                <a:latin typeface="Century Gothic" panose="020B0502020202020204" pitchFamily="34" charset="0"/>
              </a:rPr>
              <a:t> </a:t>
            </a:r>
            <a:r>
              <a:rPr lang="en-GB" sz="1200" dirty="0" err="1">
                <a:solidFill>
                  <a:srgbClr val="105076"/>
                </a:solidFill>
                <a:latin typeface="Century Gothic" panose="020B0502020202020204" pitchFamily="34" charset="0"/>
              </a:rPr>
              <a:t>est</a:t>
            </a:r>
            <a:r>
              <a:rPr lang="en-GB" sz="1200" dirty="0">
                <a:solidFill>
                  <a:srgbClr val="105076"/>
                </a:solidFill>
                <a:latin typeface="Century Gothic" panose="020B0502020202020204" pitchFamily="34" charset="0"/>
              </a:rPr>
              <a:t> </a:t>
            </a:r>
            <a:r>
              <a:rPr lang="en-GB" sz="1200" dirty="0" err="1">
                <a:solidFill>
                  <a:srgbClr val="105076"/>
                </a:solidFill>
                <a:latin typeface="Century Gothic" panose="020B0502020202020204" pitchFamily="34" charset="0"/>
              </a:rPr>
              <a:t>méchante</a:t>
            </a:r>
            <a:r>
              <a:rPr lang="en-GB" sz="1200" dirty="0">
                <a:solidFill>
                  <a:srgbClr val="105076"/>
                </a:solidFill>
                <a:latin typeface="Century Gothic" panose="020B0502020202020204" pitchFamily="34" charset="0"/>
              </a:rPr>
              <a:t> </a:t>
            </a:r>
            <a:r>
              <a:rPr lang="en-GB" sz="1200" b="0" dirty="0" err="1">
                <a:solidFill>
                  <a:schemeClr val="accent5">
                    <a:lumMod val="50000"/>
                  </a:schemeClr>
                </a:solidFill>
                <a:latin typeface="Century Gothic" panose="020B0502020202020204" pitchFamily="34" charset="0"/>
              </a:rPr>
              <a:t>chaque</a:t>
            </a:r>
            <a:r>
              <a:rPr lang="en-GB" sz="1200" b="0" dirty="0">
                <a:solidFill>
                  <a:schemeClr val="accent5">
                    <a:lumMod val="50000"/>
                  </a:schemeClr>
                </a:solidFill>
                <a:latin typeface="Century Gothic" panose="020B0502020202020204" pitchFamily="34" charset="0"/>
              </a:rPr>
              <a:t> </a:t>
            </a:r>
            <a:r>
              <a:rPr lang="en-GB" sz="1200" b="0" dirty="0" err="1">
                <a:solidFill>
                  <a:schemeClr val="accent5">
                    <a:lumMod val="50000"/>
                  </a:schemeClr>
                </a:solidFill>
                <a:latin typeface="Century Gothic" panose="020B0502020202020204" pitchFamily="34" charset="0"/>
              </a:rPr>
              <a:t>semaine</a:t>
            </a:r>
            <a:r>
              <a:rPr lang="en-GB" sz="1200" dirty="0">
                <a:solidFill>
                  <a:srgbClr val="105076"/>
                </a:solidFill>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105076"/>
                </a:solidFill>
                <a:latin typeface="Century Gothic" panose="020B0502020202020204" pitchFamily="34" charset="0"/>
              </a:rPr>
              <a:t>E. </a:t>
            </a:r>
            <a:r>
              <a:rPr lang="en-GB" sz="1200" dirty="0" err="1">
                <a:solidFill>
                  <a:srgbClr val="105076"/>
                </a:solidFill>
                <a:latin typeface="Century Gothic" panose="020B0502020202020204" pitchFamily="34" charset="0"/>
              </a:rPr>
              <a:t>Géraldine</a:t>
            </a:r>
            <a:r>
              <a:rPr lang="en-GB" sz="1200" dirty="0">
                <a:solidFill>
                  <a:srgbClr val="105076"/>
                </a:solidFill>
                <a:latin typeface="Century Gothic" panose="020B0502020202020204" pitchFamily="34" charset="0"/>
              </a:rPr>
              <a:t> fait la cuisine </a:t>
            </a:r>
            <a:r>
              <a:rPr lang="en-GB" sz="1200" b="0" dirty="0" err="1">
                <a:solidFill>
                  <a:schemeClr val="accent5">
                    <a:lumMod val="50000"/>
                  </a:schemeClr>
                </a:solidFill>
                <a:latin typeface="Century Gothic" panose="020B0502020202020204" pitchFamily="34" charset="0"/>
              </a:rPr>
              <a:t>chaque</a:t>
            </a:r>
            <a:r>
              <a:rPr lang="en-GB" sz="1200" b="0" dirty="0">
                <a:solidFill>
                  <a:schemeClr val="accent5">
                    <a:lumMod val="50000"/>
                  </a:schemeClr>
                </a:solidFill>
                <a:latin typeface="Century Gothic" panose="020B0502020202020204" pitchFamily="34" charset="0"/>
              </a:rPr>
              <a:t> </a:t>
            </a:r>
            <a:r>
              <a:rPr lang="en-GB" sz="1200" b="0" dirty="0" err="1">
                <a:solidFill>
                  <a:schemeClr val="accent5">
                    <a:lumMod val="50000"/>
                  </a:schemeClr>
                </a:solidFill>
                <a:latin typeface="Century Gothic" panose="020B0502020202020204" pitchFamily="34" charset="0"/>
              </a:rPr>
              <a:t>semaine</a:t>
            </a:r>
            <a:r>
              <a:rPr lang="en-GB" sz="1200" b="0" dirty="0">
                <a:solidFill>
                  <a:schemeClr val="accent5">
                    <a:lumMod val="50000"/>
                  </a:schemeClr>
                </a:solidFill>
                <a:latin typeface="Century Gothic" panose="020B0502020202020204" pitchFamily="34" charset="0"/>
              </a:rPr>
              <a:t>.</a:t>
            </a:r>
            <a:endParaRPr lang="en-GB" baseline="0" dirty="0"/>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baseline="0" dirty="0"/>
          </a:p>
          <a:p>
            <a:endParaRPr lang="en-GB" baseline="0" dirty="0"/>
          </a:p>
          <a:p>
            <a:endParaRPr lang="en-GB" sz="1200" strike="noStrike" dirty="0">
              <a:solidFill>
                <a:srgbClr val="000066"/>
              </a:solidFill>
              <a:latin typeface="Century Gothic"/>
              <a:ea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strike="noStrike" dirty="0">
                <a:solidFill>
                  <a:srgbClr val="000066"/>
                </a:solidFill>
                <a:latin typeface="Century Gothic"/>
                <a:ea typeface="Calibri"/>
              </a:rPr>
              <a:t>	</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B70283-8F82-4806-99B9-86195C85862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681642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5 minutes</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practise</a:t>
            </a:r>
            <a:r>
              <a:rPr lang="en-GB" b="0" baseline="0" dirty="0"/>
              <a:t> connecting </a:t>
            </a:r>
            <a:r>
              <a:rPr lang="en-GB" baseline="0" dirty="0"/>
              <a:t>temporal adverbs with tense.</a:t>
            </a:r>
            <a:endParaRPr lang="en-GB" b="0" dirty="0"/>
          </a:p>
          <a:p>
            <a:endParaRPr lang="en-GB" b="1" dirty="0"/>
          </a:p>
          <a:p>
            <a:r>
              <a:rPr lang="en-GB" b="1" dirty="0"/>
              <a:t>Procedure: </a:t>
            </a:r>
          </a:p>
          <a:p>
            <a:pPr marL="228600" indent="-228600">
              <a:buAutoNum type="arabicPeriod"/>
            </a:pPr>
            <a:r>
              <a:rPr lang="en-GB" b="0" dirty="0"/>
              <a:t>Click on the letter triggers to play</a:t>
            </a:r>
            <a:r>
              <a:rPr lang="en-GB" b="0" baseline="0" dirty="0"/>
              <a:t> the audio (sentences in English). </a:t>
            </a:r>
          </a:p>
          <a:p>
            <a:pPr marL="228600" indent="-228600">
              <a:buAutoNum type="arabicPeriod"/>
            </a:pPr>
            <a:r>
              <a:rPr lang="en-GB" baseline="0" dirty="0"/>
              <a:t>Students must work out from the </a:t>
            </a:r>
            <a:r>
              <a:rPr lang="en-GB" b="1" baseline="0" dirty="0"/>
              <a:t>present tense form alone </a:t>
            </a:r>
            <a:r>
              <a:rPr lang="en-GB" b="0" baseline="0" dirty="0"/>
              <a:t>whether these things happen every week, or are happening at the moment. (</a:t>
            </a:r>
            <a:r>
              <a:rPr lang="en-GB" baseline="0" dirty="0"/>
              <a:t>The adverbs are obscured by noises.)</a:t>
            </a:r>
          </a:p>
          <a:p>
            <a:pPr marL="228600" indent="-228600">
              <a:buAutoNum type="arabicPeriod"/>
            </a:pPr>
            <a:r>
              <a:rPr lang="en-GB" b="0" baseline="0" dirty="0"/>
              <a:t>Answers are revealed on clicks.</a:t>
            </a:r>
          </a:p>
          <a:p>
            <a:pPr marL="0" indent="0">
              <a:buNone/>
            </a:pPr>
            <a:endParaRPr lang="en-GB" b="0" dirty="0"/>
          </a:p>
          <a:p>
            <a:r>
              <a:rPr lang="en-GB" b="1" baseline="0" dirty="0"/>
              <a:t>Transcript:</a:t>
            </a:r>
            <a:endParaRPr lang="en-GB" baseline="0" dirty="0"/>
          </a:p>
          <a:p>
            <a:pPr rtl="0"/>
            <a:r>
              <a:rPr lang="en-GB" sz="1200" b="0" i="0" kern="1200" dirty="0">
                <a:solidFill>
                  <a:schemeClr val="tx1"/>
                </a:solidFill>
                <a:effectLst/>
                <a:latin typeface="+mn-lt"/>
                <a:ea typeface="+mn-ea"/>
                <a:cs typeface="+mn-cs"/>
              </a:rPr>
              <a:t>A. Mrs Petit goes on a tour [noise] but is cooking [noise].</a:t>
            </a:r>
          </a:p>
          <a:p>
            <a:pPr rtl="0"/>
            <a:r>
              <a:rPr lang="en-GB" sz="1200" b="0" i="0" kern="1200" dirty="0">
                <a:solidFill>
                  <a:schemeClr val="tx1"/>
                </a:solidFill>
                <a:effectLst/>
                <a:latin typeface="+mn-lt"/>
                <a:ea typeface="+mn-ea"/>
                <a:cs typeface="+mn-cs"/>
              </a:rPr>
              <a:t>B. Mr Petit is making the bed [noise] and does the housework [noise].</a:t>
            </a:r>
          </a:p>
          <a:p>
            <a:pPr rtl="0"/>
            <a:r>
              <a:rPr lang="en-GB" sz="1200" b="0" i="0" kern="1200" dirty="0">
                <a:solidFill>
                  <a:schemeClr val="tx1"/>
                </a:solidFill>
                <a:effectLst/>
                <a:latin typeface="+mn-lt"/>
                <a:ea typeface="+mn-ea"/>
                <a:cs typeface="+mn-cs"/>
              </a:rPr>
              <a:t>C. </a:t>
            </a:r>
            <a:r>
              <a:rPr lang="en-GB" sz="1200" b="0" i="0" kern="1200" dirty="0" err="1">
                <a:solidFill>
                  <a:schemeClr val="tx1"/>
                </a:solidFill>
                <a:effectLst/>
                <a:latin typeface="+mn-lt"/>
                <a:ea typeface="+mn-ea"/>
                <a:cs typeface="+mn-cs"/>
              </a:rPr>
              <a:t>Géraldine</a:t>
            </a:r>
            <a:r>
              <a:rPr lang="en-GB" sz="1200" b="0" i="0" kern="1200" dirty="0">
                <a:solidFill>
                  <a:schemeClr val="tx1"/>
                </a:solidFill>
                <a:effectLst/>
                <a:latin typeface="+mn-lt"/>
                <a:ea typeface="+mn-ea"/>
                <a:cs typeface="+mn-cs"/>
              </a:rPr>
              <a:t> is making a model [noise] and goes for a walk [noise].</a:t>
            </a:r>
          </a:p>
          <a:p>
            <a:pPr rtl="0"/>
            <a:r>
              <a:rPr lang="en-GB" sz="1200" b="0" i="0" kern="1200" dirty="0">
                <a:solidFill>
                  <a:schemeClr val="tx1"/>
                </a:solidFill>
                <a:effectLst/>
                <a:latin typeface="+mn-lt"/>
                <a:ea typeface="+mn-ea"/>
                <a:cs typeface="+mn-cs"/>
              </a:rPr>
              <a:t>D. Jacques is being naughty [noise] but does his homework [noise].</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endParaRPr lang="en-GB" baseline="0" dirty="0"/>
          </a:p>
          <a:p>
            <a:endParaRPr lang="en-GB" b="0" i="0" baseline="0" dirty="0"/>
          </a:p>
          <a:p>
            <a:endParaRPr lang="en-GB" baseline="0" dirty="0"/>
          </a:p>
          <a:p>
            <a:pPr rtl="0"/>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strike="noStrike" dirty="0">
                <a:solidFill>
                  <a:srgbClr val="000066"/>
                </a:solidFill>
                <a:latin typeface="Century Gothic"/>
                <a:ea typeface="Calibri"/>
              </a:rPr>
              <a:t>	</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B70283-8F82-4806-99B9-86195C85862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855026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b="1" dirty="0"/>
              <a:t>Aim: </a:t>
            </a:r>
            <a:r>
              <a:rPr lang="en-GB" b="0" dirty="0"/>
              <a:t>to</a:t>
            </a:r>
            <a:r>
              <a:rPr lang="en-GB" b="1" dirty="0"/>
              <a:t> </a:t>
            </a:r>
            <a:r>
              <a:rPr lang="en-GB" b="0" baseline="0" dirty="0"/>
              <a:t>introduce double-verb structures using </a:t>
            </a:r>
            <a:r>
              <a:rPr lang="en-GB" b="0" i="1" baseline="0" dirty="0"/>
              <a:t>aimer</a:t>
            </a:r>
            <a:endParaRPr lang="en-GB" b="1" dirty="0"/>
          </a:p>
          <a:p>
            <a:endParaRPr lang="en-GB" b="1" dirty="0"/>
          </a:p>
          <a:p>
            <a:r>
              <a:rPr lang="en-GB" b="1" dirty="0"/>
              <a:t>Procedure: </a:t>
            </a:r>
          </a:p>
          <a:p>
            <a:pPr marL="228600" indent="-228600">
              <a:buAutoNum type="arabicPeriod"/>
            </a:pPr>
            <a:r>
              <a:rPr lang="en-GB" b="0" dirty="0"/>
              <a:t>Click to bring up the explanation</a:t>
            </a:r>
          </a:p>
          <a:p>
            <a:pPr marL="228600" indent="-228600">
              <a:buAutoNum type="arabicPeriod"/>
            </a:pPr>
            <a:r>
              <a:rPr lang="en-GB" b="0" i="0" baseline="0" dirty="0"/>
              <a:t>Highlight that there is no French equivalent for the –</a:t>
            </a:r>
            <a:r>
              <a:rPr lang="en-GB" b="0" i="0" baseline="0" dirty="0" err="1"/>
              <a:t>ing</a:t>
            </a:r>
            <a:r>
              <a:rPr lang="en-GB" b="0" i="0" baseline="0" dirty="0"/>
              <a:t> form in English – there is only one long form in French.</a:t>
            </a: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158204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p>
          <a:p>
            <a:endParaRPr lang="en-GB" dirty="0"/>
          </a:p>
          <a:p>
            <a:r>
              <a:rPr lang="en-GB" b="1" dirty="0"/>
              <a:t>Aim: </a:t>
            </a:r>
            <a:r>
              <a:rPr lang="en-GB" b="0" dirty="0"/>
              <a:t>written recognition of single vs.</a:t>
            </a:r>
            <a:r>
              <a:rPr lang="en-GB" b="0" baseline="0" dirty="0"/>
              <a:t> </a:t>
            </a:r>
            <a:r>
              <a:rPr lang="en-GB" b="0" dirty="0"/>
              <a:t>double-verb structures with appropriate translations into English.</a:t>
            </a:r>
          </a:p>
          <a:p>
            <a:endParaRPr lang="en-GB" b="1" dirty="0"/>
          </a:p>
          <a:p>
            <a:r>
              <a:rPr lang="en-GB" b="1" dirty="0"/>
              <a:t>Procedure: </a:t>
            </a:r>
          </a:p>
          <a:p>
            <a:pPr marL="228600" indent="-228600">
              <a:buAutoNum type="arabicPeriod"/>
            </a:pPr>
            <a:r>
              <a:rPr lang="en-GB"/>
              <a:t>Students look at the verb form to decide if it is the only verb in the sentence (short form), or the second one after </a:t>
            </a:r>
            <a:r>
              <a:rPr lang="en-GB" i="1"/>
              <a:t>aimer </a:t>
            </a:r>
            <a:r>
              <a:rPr lang="en-GB" i="0"/>
              <a:t>(long form) to decide</a:t>
            </a:r>
            <a:r>
              <a:rPr lang="en-GB" i="0" baseline="0"/>
              <a:t> whther the answer is ‘does it’ or ‘likes doing it’. </a:t>
            </a:r>
            <a:r>
              <a:rPr lang="en-GB" i="0"/>
              <a:t>Explain that only some sentences have words missing.</a:t>
            </a:r>
          </a:p>
          <a:p>
            <a:pPr marL="228600" indent="-228600">
              <a:buAutoNum type="arabicPeriod"/>
            </a:pPr>
            <a:r>
              <a:rPr lang="en-GB" i="0"/>
              <a:t>Answers </a:t>
            </a:r>
            <a:r>
              <a:rPr lang="en-GB" i="0" dirty="0"/>
              <a:t>are revealed on clicks.</a:t>
            </a:r>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8E1776-69C2-4E12-A70F-79050CFBB1D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972577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p>
          <a:p>
            <a:endParaRPr lang="en-GB" dirty="0"/>
          </a:p>
          <a:p>
            <a:r>
              <a:rPr lang="en-GB" b="1" dirty="0"/>
              <a:t>Aim: </a:t>
            </a:r>
            <a:r>
              <a:rPr lang="en-GB" b="0" dirty="0"/>
              <a:t>oral recognition of single vs.</a:t>
            </a:r>
            <a:r>
              <a:rPr lang="en-GB" b="0" baseline="0" dirty="0"/>
              <a:t> </a:t>
            </a:r>
            <a:r>
              <a:rPr lang="en-GB" b="0" dirty="0"/>
              <a:t>double-verb structures with appropriate translations into English.</a:t>
            </a:r>
          </a:p>
          <a:p>
            <a:endParaRPr lang="en-GB" b="1" dirty="0"/>
          </a:p>
          <a:p>
            <a:r>
              <a:rPr lang="en-GB" b="1" dirty="0"/>
              <a:t>Procedure: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Students listen to the verb form to decide if it is the only verb in the sentence (short form), or the second one after </a:t>
            </a:r>
            <a:r>
              <a:rPr lang="en-GB" i="1" dirty="0"/>
              <a:t>aimer </a:t>
            </a:r>
            <a:r>
              <a:rPr lang="en-GB" i="0" dirty="0"/>
              <a:t>(long form) – explain that only some questions have words missing.</a:t>
            </a:r>
          </a:p>
          <a:p>
            <a:r>
              <a:rPr lang="en-GB" i="0"/>
              <a:t>2.</a:t>
            </a:r>
            <a:r>
              <a:rPr lang="en-GB" i="0" dirty="0"/>
              <a:t> </a:t>
            </a:r>
            <a:r>
              <a:rPr lang="en-GB" i="0"/>
              <a:t>Click the number to play the audio. Answers and the full audio (including the first verb where relevant) are provided on the next slide.</a:t>
            </a:r>
          </a:p>
          <a:p>
            <a:endParaRPr lang="en-GB" dirty="0"/>
          </a:p>
          <a:p>
            <a:r>
              <a:rPr lang="en-GB" dirty="0"/>
              <a:t>Students will be familiar with all vocabulary from this week and previous weeks.</a:t>
            </a:r>
          </a:p>
          <a:p>
            <a:endParaRPr lang="en-GB" b="1" dirty="0"/>
          </a:p>
          <a:p>
            <a:endParaRPr lang="en-GB" b="1" dirty="0"/>
          </a:p>
          <a:p>
            <a:r>
              <a:rPr lang="en-GB" b="1" dirty="0"/>
              <a:t>Transcript:</a:t>
            </a:r>
          </a:p>
          <a:p>
            <a:pPr marL="228600" indent="-228600">
              <a:buFont typeface="+mj-lt"/>
              <a:buAutoNum type="arabicPeriod"/>
            </a:pPr>
            <a:r>
              <a:rPr lang="en-GB" dirty="0"/>
              <a:t>Tu [</a:t>
            </a:r>
            <a:r>
              <a:rPr lang="en-GB" dirty="0" err="1"/>
              <a:t>aimes</a:t>
            </a:r>
            <a:r>
              <a:rPr lang="en-GB" dirty="0"/>
              <a:t>] </a:t>
            </a:r>
            <a:r>
              <a:rPr lang="en-GB" dirty="0" err="1"/>
              <a:t>parler</a:t>
            </a:r>
            <a:r>
              <a:rPr lang="en-GB" dirty="0"/>
              <a:t> avec Jacques ?</a:t>
            </a:r>
          </a:p>
          <a:p>
            <a:pPr marL="228600" indent="-228600">
              <a:buFont typeface="+mj-lt"/>
              <a:buAutoNum type="arabicPeriod"/>
            </a:pPr>
            <a:r>
              <a:rPr lang="en-GB" dirty="0"/>
              <a:t>Tu [-] </a:t>
            </a:r>
            <a:r>
              <a:rPr lang="en-GB" dirty="0" err="1"/>
              <a:t>trouves</a:t>
            </a:r>
            <a:r>
              <a:rPr lang="en-GB" dirty="0"/>
              <a:t> </a:t>
            </a:r>
            <a:r>
              <a:rPr lang="en-GB" dirty="0" err="1"/>
              <a:t>Géraldine</a:t>
            </a:r>
            <a:r>
              <a:rPr lang="en-GB" dirty="0"/>
              <a:t> </a:t>
            </a:r>
            <a:r>
              <a:rPr lang="en-GB" dirty="0" err="1"/>
              <a:t>intelligente</a:t>
            </a:r>
            <a:r>
              <a:rPr lang="en-GB" dirty="0"/>
              <a: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t>Tu [-] </a:t>
            </a:r>
            <a:r>
              <a:rPr lang="en-GB" dirty="0" err="1"/>
              <a:t>restes</a:t>
            </a:r>
            <a:r>
              <a:rPr lang="en-GB" dirty="0"/>
              <a:t> à </a:t>
            </a:r>
            <a:r>
              <a:rPr lang="en-GB" dirty="0" err="1"/>
              <a:t>l’école</a:t>
            </a:r>
            <a:r>
              <a:rPr lang="en-GB" dirty="0"/>
              <a: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t>Tu [</a:t>
            </a:r>
            <a:r>
              <a:rPr lang="en-GB" dirty="0" err="1"/>
              <a:t>aimes</a:t>
            </a:r>
            <a:r>
              <a:rPr lang="en-GB" dirty="0"/>
              <a:t>] porter un </a:t>
            </a:r>
            <a:r>
              <a:rPr lang="en-GB" dirty="0" err="1"/>
              <a:t>uniforme</a:t>
            </a:r>
            <a:r>
              <a:rPr lang="en-GB" dirty="0"/>
              <a: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t>Tu [</a:t>
            </a:r>
            <a:r>
              <a:rPr lang="en-GB" dirty="0" err="1"/>
              <a:t>aimes</a:t>
            </a:r>
            <a:r>
              <a:rPr lang="en-GB" dirty="0"/>
              <a:t>] </a:t>
            </a:r>
            <a:r>
              <a:rPr lang="en-GB" dirty="0" err="1"/>
              <a:t>écrire</a:t>
            </a:r>
            <a:r>
              <a:rPr lang="en-GB" dirty="0"/>
              <a:t> </a:t>
            </a:r>
            <a:r>
              <a:rPr lang="en-GB" dirty="0" err="1"/>
              <a:t>en</a:t>
            </a:r>
            <a:r>
              <a:rPr lang="en-GB" dirty="0"/>
              <a:t> </a:t>
            </a:r>
            <a:r>
              <a:rPr lang="en-GB" dirty="0" err="1"/>
              <a:t>français</a:t>
            </a:r>
            <a:r>
              <a:rPr lang="en-GB" dirty="0"/>
              <a: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t>Tu [</a:t>
            </a:r>
            <a:r>
              <a:rPr lang="en-GB" dirty="0" err="1"/>
              <a:t>aimes</a:t>
            </a:r>
            <a:r>
              <a:rPr lang="en-GB" dirty="0"/>
              <a:t>] </a:t>
            </a:r>
            <a:r>
              <a:rPr lang="en-GB" dirty="0" err="1"/>
              <a:t>avoir</a:t>
            </a:r>
            <a:r>
              <a:rPr lang="en-GB" dirty="0"/>
              <a:t> un </a:t>
            </a:r>
            <a:r>
              <a:rPr lang="en-GB" dirty="0" err="1"/>
              <a:t>chien</a:t>
            </a:r>
            <a:r>
              <a:rPr lang="en-GB" dirty="0"/>
              <a:t> ?</a:t>
            </a:r>
          </a:p>
          <a:p>
            <a:pPr marL="228600" indent="-228600">
              <a:buFont typeface="+mj-lt"/>
              <a:buAutoNum type="arabicPeriod"/>
            </a:pPr>
            <a:r>
              <a:rPr lang="en-GB" dirty="0"/>
              <a:t>Tu [-] passes </a:t>
            </a:r>
            <a:r>
              <a:rPr lang="en-GB" dirty="0" err="1"/>
              <a:t>une</a:t>
            </a:r>
            <a:r>
              <a:rPr lang="en-GB" dirty="0"/>
              <a:t> </a:t>
            </a:r>
            <a:r>
              <a:rPr lang="en-GB" dirty="0" err="1"/>
              <a:t>semaine</a:t>
            </a:r>
            <a:r>
              <a:rPr lang="en-GB" dirty="0"/>
              <a:t> </a:t>
            </a:r>
            <a:r>
              <a:rPr lang="en-GB" dirty="0" err="1"/>
              <a:t>calme</a:t>
            </a:r>
            <a:r>
              <a:rPr lang="en-GB" dirty="0"/>
              <a:t> ?</a:t>
            </a:r>
          </a:p>
          <a:p>
            <a:pPr marL="228600" indent="-228600">
              <a:buFont typeface="+mj-lt"/>
              <a:buAutoNum type="arabicPeriod"/>
            </a:pPr>
            <a:r>
              <a:rPr lang="en-GB" dirty="0"/>
              <a:t>Tu [-] </a:t>
            </a:r>
            <a:r>
              <a:rPr lang="en-GB" dirty="0" err="1"/>
              <a:t>coches</a:t>
            </a:r>
            <a:r>
              <a:rPr lang="en-GB" dirty="0"/>
              <a:t> le </a:t>
            </a:r>
            <a:r>
              <a:rPr lang="en-GB" dirty="0" err="1"/>
              <a:t>numéro</a:t>
            </a:r>
            <a:r>
              <a:rPr lang="en-GB" dirty="0"/>
              <a:t>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Frequency rankings of vocabulary </a:t>
            </a:r>
            <a:r>
              <a:rPr lang="en-GB" sz="1200" b="1" i="0" u="sng" strike="noStrike" kern="1200" cap="none" dirty="0">
                <a:solidFill>
                  <a:schemeClr val="tx1"/>
                </a:solidFill>
                <a:effectLst/>
                <a:latin typeface="+mn-lt"/>
                <a:ea typeface="Calibri"/>
                <a:cs typeface="Calibri"/>
                <a:sym typeface="Calibri"/>
              </a:rPr>
              <a:t>revisited</a:t>
            </a:r>
            <a:r>
              <a:rPr lang="en-GB" sz="1200" b="1" i="0" u="none" strike="noStrike" kern="1200" cap="none" dirty="0">
                <a:solidFill>
                  <a:schemeClr val="tx1"/>
                </a:solidFill>
                <a:effectLst/>
                <a:latin typeface="+mn-lt"/>
                <a:ea typeface="Calibri"/>
                <a:cs typeface="Calibri"/>
                <a:sym typeface="Calibri"/>
              </a:rPr>
              <a:t> this week (1 is the most common word in French):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1.1.7</a:t>
            </a:r>
            <a:r>
              <a:rPr lang="en-GB" sz="1200" b="1" i="0" u="none" strike="noStrike" kern="1200" cap="none" baseline="0" dirty="0">
                <a:solidFill>
                  <a:schemeClr val="tx1"/>
                </a:solidFill>
                <a:effectLst/>
                <a:latin typeface="+mn-lt"/>
                <a:ea typeface="Calibri"/>
                <a:cs typeface="Calibri"/>
                <a:sym typeface="Calibri"/>
              </a:rPr>
              <a:t> </a:t>
            </a:r>
            <a:r>
              <a:rPr lang="en-GB" sz="1200" b="0"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faire [25], fais [25], fait [25], ça [54], activité [452], courses [1289], cuisine [2618], devoirs [39], lit [1837], ménage [2326], modèle [958], d'accord [736], quoi [297]</a:t>
            </a: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1.1.2 </a:t>
            </a:r>
            <a:r>
              <a:rPr lang="en-GB" sz="1200" b="0"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est [5],  il [13], elle [38], amusant [4695], calme [1731], content [1841], excellent [1225], </a:t>
            </a:r>
            <a:r>
              <a:rPr lang="fr-FR" sz="1200" b="1" i="0" u="none" strike="noStrike" kern="1200" cap="none" dirty="0">
                <a:solidFill>
                  <a:schemeClr val="tx1"/>
                </a:solidFill>
                <a:effectLst/>
                <a:latin typeface="+mn-lt"/>
                <a:ea typeface="Calibri"/>
                <a:cs typeface="Calibri"/>
                <a:sym typeface="Calibri"/>
              </a:rPr>
              <a:t>intelligent</a:t>
            </a:r>
            <a:r>
              <a:rPr lang="fr-FR" sz="1200" b="0" i="0" u="none" strike="noStrike" kern="1200" cap="none" dirty="0">
                <a:solidFill>
                  <a:schemeClr val="tx1"/>
                </a:solidFill>
                <a:effectLst/>
                <a:latin typeface="+mn-lt"/>
                <a:ea typeface="Calibri"/>
                <a:cs typeface="Calibri"/>
                <a:sym typeface="Calibri"/>
              </a:rPr>
              <a:t> [2509], malade [1066], méchant [3184], triste [1843], mais [30], ou [33], merci [1070]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8E1776-69C2-4E12-A70F-79050CFBB1D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546976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0" dirty="0"/>
              <a:t>Answers are revealed on clicks. The written sentences are revealed on clicks after the answers, for optional simultaneous listening/reading practise to reinforce the structure.</a:t>
            </a:r>
            <a:endParaRPr lang="en-GB" dirty="0"/>
          </a:p>
          <a:p>
            <a:endParaRPr lang="en-GB" dirty="0"/>
          </a:p>
          <a:p>
            <a:r>
              <a:rPr lang="en-GB" dirty="0"/>
              <a:t>TRANSCRIPT:</a:t>
            </a:r>
          </a:p>
          <a:p>
            <a:pPr marL="228600" indent="-228600">
              <a:buFont typeface="+mj-lt"/>
              <a:buAutoNum type="arabicPeriod"/>
            </a:pPr>
            <a:r>
              <a:rPr lang="en-GB" dirty="0"/>
              <a:t>Tu </a:t>
            </a:r>
            <a:r>
              <a:rPr lang="en-GB" dirty="0" err="1"/>
              <a:t>aimes</a:t>
            </a:r>
            <a:r>
              <a:rPr lang="en-GB" dirty="0"/>
              <a:t> </a:t>
            </a:r>
            <a:r>
              <a:rPr lang="en-GB" dirty="0" err="1"/>
              <a:t>parler</a:t>
            </a:r>
            <a:r>
              <a:rPr lang="en-GB" dirty="0"/>
              <a:t> avec Jacques ?</a:t>
            </a:r>
          </a:p>
          <a:p>
            <a:pPr marL="228600" indent="-228600">
              <a:buFont typeface="+mj-lt"/>
              <a:buAutoNum type="arabicPeriod"/>
            </a:pPr>
            <a:r>
              <a:rPr lang="en-GB" dirty="0"/>
              <a:t>Tu </a:t>
            </a:r>
            <a:r>
              <a:rPr lang="en-GB" dirty="0" err="1"/>
              <a:t>trouves</a:t>
            </a:r>
            <a:r>
              <a:rPr lang="en-GB" dirty="0"/>
              <a:t> </a:t>
            </a:r>
            <a:r>
              <a:rPr lang="en-GB" dirty="0" err="1"/>
              <a:t>Géraldine</a:t>
            </a:r>
            <a:r>
              <a:rPr lang="en-GB" dirty="0"/>
              <a:t> </a:t>
            </a:r>
            <a:r>
              <a:rPr lang="en-GB" dirty="0" err="1"/>
              <a:t>intelligente</a:t>
            </a:r>
            <a:r>
              <a:rPr lang="en-GB" dirty="0"/>
              <a: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t>Tu </a:t>
            </a:r>
            <a:r>
              <a:rPr lang="en-GB" dirty="0" err="1"/>
              <a:t>restes</a:t>
            </a:r>
            <a:r>
              <a:rPr lang="en-GB" dirty="0"/>
              <a:t> à </a:t>
            </a:r>
            <a:r>
              <a:rPr lang="en-GB" dirty="0" err="1"/>
              <a:t>l’école</a:t>
            </a:r>
            <a:r>
              <a:rPr lang="en-GB" dirty="0"/>
              <a: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t>Tu </a:t>
            </a:r>
            <a:r>
              <a:rPr lang="en-GB" dirty="0" err="1"/>
              <a:t>aimes</a:t>
            </a:r>
            <a:r>
              <a:rPr lang="en-GB" dirty="0"/>
              <a:t> porter un </a:t>
            </a:r>
            <a:r>
              <a:rPr lang="en-GB" dirty="0" err="1"/>
              <a:t>uniforme</a:t>
            </a:r>
            <a:r>
              <a:rPr lang="en-GB" dirty="0"/>
              <a: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t>Tu </a:t>
            </a:r>
            <a:r>
              <a:rPr lang="en-GB" dirty="0" err="1"/>
              <a:t>aimes</a:t>
            </a:r>
            <a:r>
              <a:rPr lang="en-GB" dirty="0"/>
              <a:t> </a:t>
            </a:r>
            <a:r>
              <a:rPr lang="en-GB" dirty="0" err="1"/>
              <a:t>écrire</a:t>
            </a:r>
            <a:r>
              <a:rPr lang="en-GB" dirty="0"/>
              <a:t> </a:t>
            </a:r>
            <a:r>
              <a:rPr lang="en-GB" dirty="0" err="1"/>
              <a:t>en</a:t>
            </a:r>
            <a:r>
              <a:rPr lang="en-GB" dirty="0"/>
              <a:t> </a:t>
            </a:r>
            <a:r>
              <a:rPr lang="en-GB" dirty="0" err="1"/>
              <a:t>français</a:t>
            </a:r>
            <a:r>
              <a:rPr lang="en-GB" dirty="0"/>
              <a: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t>Tu </a:t>
            </a:r>
            <a:r>
              <a:rPr lang="en-GB" dirty="0" err="1"/>
              <a:t>aimes</a:t>
            </a:r>
            <a:r>
              <a:rPr lang="en-GB" dirty="0"/>
              <a:t> </a:t>
            </a:r>
            <a:r>
              <a:rPr lang="en-GB" dirty="0" err="1"/>
              <a:t>avoir</a:t>
            </a:r>
            <a:r>
              <a:rPr lang="en-GB" dirty="0"/>
              <a:t> un </a:t>
            </a:r>
            <a:r>
              <a:rPr lang="en-GB" dirty="0" err="1"/>
              <a:t>chien</a:t>
            </a:r>
            <a:r>
              <a:rPr lang="en-GB" dirty="0"/>
              <a:t> ?</a:t>
            </a:r>
          </a:p>
          <a:p>
            <a:pPr marL="228600" indent="-228600">
              <a:buFont typeface="+mj-lt"/>
              <a:buAutoNum type="arabicPeriod"/>
            </a:pPr>
            <a:r>
              <a:rPr lang="en-GB" dirty="0"/>
              <a:t>Tu passes </a:t>
            </a:r>
            <a:r>
              <a:rPr lang="en-GB" dirty="0" err="1"/>
              <a:t>une</a:t>
            </a:r>
            <a:r>
              <a:rPr lang="en-GB" dirty="0"/>
              <a:t> </a:t>
            </a:r>
            <a:r>
              <a:rPr lang="en-GB" dirty="0" err="1"/>
              <a:t>semaine</a:t>
            </a:r>
            <a:r>
              <a:rPr lang="en-GB" dirty="0"/>
              <a:t> </a:t>
            </a:r>
            <a:r>
              <a:rPr lang="en-GB" dirty="0" err="1"/>
              <a:t>calme</a:t>
            </a:r>
            <a:r>
              <a:rPr lang="en-GB" dirty="0"/>
              <a:t> ?</a:t>
            </a:r>
          </a:p>
          <a:p>
            <a:pPr marL="228600" indent="-228600">
              <a:buFont typeface="+mj-lt"/>
              <a:buAutoNum type="arabicPeriod"/>
            </a:pPr>
            <a:r>
              <a:rPr lang="en-GB" dirty="0"/>
              <a:t>Tu </a:t>
            </a:r>
            <a:r>
              <a:rPr lang="en-GB" dirty="0" err="1"/>
              <a:t>coches</a:t>
            </a:r>
            <a:r>
              <a:rPr lang="en-GB" dirty="0"/>
              <a:t> le </a:t>
            </a:r>
            <a:r>
              <a:rPr lang="en-GB" dirty="0" err="1"/>
              <a:t>numéro</a:t>
            </a:r>
            <a:r>
              <a:rPr lang="en-GB" dirty="0"/>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8E1776-69C2-4E12-A70F-79050CFBB1D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54831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p>
          <a:p>
            <a:endParaRPr lang="en-GB" b="1" dirty="0"/>
          </a:p>
          <a:p>
            <a:r>
              <a:rPr lang="en-GB" b="1" dirty="0"/>
              <a:t>Aim: </a:t>
            </a:r>
            <a:r>
              <a:rPr lang="en-GB" b="0" dirty="0"/>
              <a:t>to explain</a:t>
            </a:r>
            <a:r>
              <a:rPr lang="en-GB" b="0" baseline="0" dirty="0"/>
              <a:t> spelling rules governing the pronunciation of soft and hard ‘[g]’.</a:t>
            </a:r>
            <a:endParaRPr lang="en-GB" b="0" dirty="0"/>
          </a:p>
          <a:p>
            <a:endParaRPr lang="en-GB" b="1" dirty="0"/>
          </a:p>
          <a:p>
            <a:r>
              <a:rPr lang="en-GB" b="1" dirty="0"/>
              <a:t>Procedure: </a:t>
            </a:r>
          </a:p>
          <a:p>
            <a:pPr marL="228600" indent="-228600">
              <a:buAutoNum type="arabicPeriod"/>
            </a:pPr>
            <a:r>
              <a:rPr lang="en-GB" b="0" dirty="0"/>
              <a:t>Click to bring up the explanation.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Draw attention to the fact that students will not encounter ‘soft g’ followed by ‘</a:t>
            </a:r>
            <a:r>
              <a:rPr lang="en-GB" b="0" baseline="0" dirty="0" err="1"/>
              <a:t>i</a:t>
            </a:r>
            <a:r>
              <a:rPr lang="en-GB" b="0" baseline="0" dirty="0"/>
              <a:t>’ or ‘y’ very often, whereas ‘soft g’ followed by ‘e’ is very common.</a:t>
            </a:r>
            <a:endParaRPr lang="en-GB" b="1" dirty="0"/>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 </a:t>
            </a:r>
            <a:r>
              <a:rPr lang="en-GB" b="0" dirty="0"/>
              <a:t>Students</a:t>
            </a:r>
            <a:r>
              <a:rPr lang="en-GB" b="0" baseline="0" dirty="0"/>
              <a:t> have encountered all words used as examples here </a:t>
            </a:r>
            <a:r>
              <a:rPr lang="en-GB" b="1" baseline="0" dirty="0"/>
              <a:t>with the exception of ‘</a:t>
            </a:r>
            <a:r>
              <a:rPr lang="en-GB" b="1" baseline="0" dirty="0" err="1"/>
              <a:t>gymnastique</a:t>
            </a:r>
            <a:r>
              <a:rPr lang="en-GB" b="1" baseline="0" dirty="0"/>
              <a:t>’.  </a:t>
            </a:r>
            <a:r>
              <a:rPr lang="en-GB" b="0" baseline="0" dirty="0"/>
              <a:t>As no words containing ‘soft g’ followed by ‘y’ feature in the SOW for Year 7, a cognate is used as an example here. </a:t>
            </a:r>
          </a:p>
          <a:p>
            <a:endParaRPr lang="en-GB" b="1" dirty="0"/>
          </a:p>
          <a:p>
            <a:r>
              <a:rPr lang="en-GB" b="1" dirty="0"/>
              <a:t>Word frequency (1 is the most frequent word in French): </a:t>
            </a:r>
          </a:p>
          <a:p>
            <a:r>
              <a:rPr lang="en-GB" b="0" baseline="0" dirty="0" err="1"/>
              <a:t>gymnastique</a:t>
            </a:r>
            <a:r>
              <a:rPr lang="en-GB" b="0" baseline="0" dirty="0"/>
              <a:t> [&gt;5000].</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GB" b="1" dirty="0"/>
          </a:p>
        </p:txBody>
      </p:sp>
      <p:sp>
        <p:nvSpPr>
          <p:cNvPr id="4" name="Slide Number Placeholder 3"/>
          <p:cNvSpPr>
            <a:spLocks noGrp="1"/>
          </p:cNvSpPr>
          <p:nvPr>
            <p:ph type="sldNum" sz="quarter" idx="10"/>
          </p:nvPr>
        </p:nvSpPr>
        <p:spPr/>
        <p:txBody>
          <a:bodyPr/>
          <a:lstStyle/>
          <a:p>
            <a:fld id="{B18E1776-69C2-4E12-A70F-79050CFBB1DD}" type="slidenum">
              <a:rPr lang="en-GB" smtClean="0"/>
              <a:t>8</a:t>
            </a:fld>
            <a:endParaRPr lang="en-GB"/>
          </a:p>
        </p:txBody>
      </p:sp>
    </p:spTree>
    <p:extLst>
      <p:ext uri="{BB962C8B-B14F-4D97-AF65-F5344CB8AC3E}">
        <p14:creationId xmlns:p14="http://schemas.microsoft.com/office/powerpoint/2010/main" val="46126956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slide links to Gaming Grammar login screen. The appropriate mission can then be selected from the menu page.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002060"/>
                </a:solidFill>
                <a:latin typeface="Century Gothic" panose="020B0502020202020204" pitchFamily="34" charset="0"/>
                <a:cs typeface="Arial"/>
                <a:sym typeface="Arial"/>
              </a:rPr>
              <a:t>Students </a:t>
            </a:r>
            <a:r>
              <a:rPr lang="en-GB" sz="1200" dirty="0">
                <a:solidFill>
                  <a:srgbClr val="002060"/>
                </a:solidFill>
                <a:latin typeface="Century Gothic" panose="020B0502020202020204" pitchFamily="34" charset="0"/>
                <a:cs typeface="Arial"/>
                <a:sym typeface="Arial"/>
              </a:rPr>
              <a:t>will progress through the game at their own rate; teachers should use the teacher interface to check progress. This will help to inform future lesson planning. </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070010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i="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00410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kern="1200" dirty="0">
                <a:solidFill>
                  <a:schemeClr val="tx1"/>
                </a:solidFill>
                <a:effectLst/>
                <a:latin typeface="+mn-lt"/>
                <a:ea typeface="+mn-ea"/>
                <a:cs typeface="+mn-cs"/>
              </a:rPr>
              <a:t>Timing: 5 minutes</a:t>
            </a:r>
          </a:p>
          <a:p>
            <a:endParaRPr lang="en-GB" sz="1200" b="0" i="0" kern="1200" dirty="0">
              <a:solidFill>
                <a:schemeClr val="tx1"/>
              </a:solidFill>
              <a:effectLst/>
              <a:latin typeface="+mn-lt"/>
              <a:ea typeface="+mn-ea"/>
              <a:cs typeface="+mn-cs"/>
            </a:endParaRPr>
          </a:p>
          <a:p>
            <a:r>
              <a:rPr lang="en-GB" b="1" dirty="0"/>
              <a:t>Aim: </a:t>
            </a:r>
            <a:r>
              <a:rPr lang="en-GB" b="0" dirty="0"/>
              <a:t>to identify</a:t>
            </a:r>
            <a:r>
              <a:rPr lang="en-GB" b="0" baseline="0" dirty="0"/>
              <a:t> whether ‘g’ is soft or hard by putting into practise the rules on the previous slide.</a:t>
            </a:r>
            <a:endParaRPr lang="en-GB" b="0" dirty="0"/>
          </a:p>
          <a:p>
            <a:endParaRPr lang="en-GB" b="1" dirty="0"/>
          </a:p>
          <a:p>
            <a:r>
              <a:rPr lang="en-GB" b="1" dirty="0"/>
              <a:t>Procedure: </a:t>
            </a:r>
          </a:p>
          <a:p>
            <a:pPr marL="228600" indent="-228600">
              <a:buAutoNum type="arabicPeriod"/>
            </a:pPr>
            <a:r>
              <a:rPr lang="en-GB" b="0" dirty="0"/>
              <a:t>Students read the word and decide based on spelling </a:t>
            </a:r>
            <a:r>
              <a:rPr lang="en-GB" b="0" baseline="0" dirty="0"/>
              <a:t>whether they think [g] is soft or hard.</a:t>
            </a:r>
          </a:p>
          <a:p>
            <a:pPr marL="228600" indent="-228600">
              <a:buAutoNum type="arabicPeriod"/>
            </a:pPr>
            <a:r>
              <a:rPr lang="en-GB" b="0" baseline="0" dirty="0"/>
              <a:t>Listen to check. Answers revealed on clicks.</a:t>
            </a:r>
          </a:p>
          <a:p>
            <a:pPr marL="228600" indent="-228600">
              <a:buAutoNum type="arabicPeriod"/>
            </a:pPr>
            <a:r>
              <a:rPr lang="en-GB" b="0" baseline="0" dirty="0"/>
              <a:t>Students try to pronounce the words.</a:t>
            </a:r>
          </a:p>
          <a:p>
            <a:pPr marL="228600" indent="-228600">
              <a:buAutoNum type="arabicPeriod"/>
            </a:pPr>
            <a:r>
              <a:rPr lang="en-GB" b="0" baseline="0" dirty="0"/>
              <a:t>Listen again to check pronunciation. Elicit whole class choral </a:t>
            </a:r>
            <a:r>
              <a:rPr lang="en-GB" sz="1200" b="0" i="0" kern="1200" dirty="0">
                <a:solidFill>
                  <a:schemeClr val="tx1"/>
                </a:solidFill>
                <a:effectLst/>
                <a:latin typeface="+mn-lt"/>
                <a:ea typeface="+mn-ea"/>
                <a:cs typeface="+mn-cs"/>
              </a:rPr>
              <a:t>pronunciation. (</a:t>
            </a:r>
            <a:r>
              <a:rPr lang="en-GB" sz="1200" b="0" i="0" kern="1200" baseline="0" dirty="0">
                <a:solidFill>
                  <a:schemeClr val="tx1"/>
                </a:solidFill>
                <a:effectLst/>
                <a:latin typeface="+mn-lt"/>
                <a:ea typeface="+mn-ea"/>
                <a:cs typeface="+mn-cs"/>
              </a:rPr>
              <a:t>Choral p</a:t>
            </a:r>
            <a:r>
              <a:rPr lang="en-GB" sz="1200" b="0" i="0" kern="1200" dirty="0">
                <a:solidFill>
                  <a:schemeClr val="tx1"/>
                </a:solidFill>
                <a:effectLst/>
                <a:latin typeface="+mn-lt"/>
                <a:ea typeface="+mn-ea"/>
                <a:cs typeface="+mn-cs"/>
              </a:rPr>
              <a:t>ronunciation practice is recommended as the words contain SSCs which have</a:t>
            </a:r>
            <a:r>
              <a:rPr lang="en-GB" sz="1200" b="0" i="0" kern="1200" baseline="0" dirty="0">
                <a:solidFill>
                  <a:schemeClr val="tx1"/>
                </a:solidFill>
                <a:effectLst/>
                <a:latin typeface="+mn-lt"/>
                <a:ea typeface="+mn-ea"/>
                <a:cs typeface="+mn-cs"/>
              </a:rPr>
              <a:t> not yet been focussed on explicitly.)</a:t>
            </a:r>
            <a:endParaRPr lang="en-GB" b="0" dirty="0"/>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baseline="0" dirty="0">
                <a:solidFill>
                  <a:schemeClr val="tx1"/>
                </a:solidFill>
                <a:effectLst/>
                <a:latin typeface="+mn-lt"/>
                <a:ea typeface="+mn-ea"/>
                <a:cs typeface="+mn-cs"/>
              </a:rPr>
              <a:t>Note</a:t>
            </a:r>
            <a:r>
              <a:rPr lang="en-GB" sz="1200" b="0" i="0" kern="1200" baseline="0" dirty="0">
                <a:solidFill>
                  <a:schemeClr val="tx1"/>
                </a:solidFill>
                <a:effectLst/>
                <a:latin typeface="+mn-lt"/>
                <a:ea typeface="+mn-ea"/>
                <a:cs typeface="+mn-cs"/>
              </a:rPr>
              <a:t>: U</a:t>
            </a:r>
            <a:r>
              <a:rPr lang="en-GB" sz="1200" b="0" i="0" kern="1200" dirty="0">
                <a:solidFill>
                  <a:schemeClr val="tx1"/>
                </a:solidFill>
                <a:effectLst/>
                <a:latin typeface="+mn-lt"/>
                <a:ea typeface="+mn-ea"/>
                <a:cs typeface="+mn-cs"/>
              </a:rPr>
              <a:t>nknown words have been chosen so that students must focus on the sound. </a:t>
            </a:r>
            <a:endParaRPr lang="en-GB" sz="1200" b="0" i="0" kern="1200" baseline="0" dirty="0">
              <a:solidFill>
                <a:schemeClr val="tx1"/>
              </a:solidFill>
              <a:effectLst/>
              <a:latin typeface="+mn-lt"/>
              <a:ea typeface="+mn-ea"/>
              <a:cs typeface="+mn-cs"/>
            </a:endParaRPr>
          </a:p>
          <a:p>
            <a:endParaRPr lang="en-GB" b="1" dirty="0"/>
          </a:p>
          <a:p>
            <a:r>
              <a:rPr lang="en-GB" b="1" dirty="0"/>
              <a:t>Word frequency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err="1">
                <a:solidFill>
                  <a:schemeClr val="accent1">
                    <a:lumMod val="50000"/>
                  </a:schemeClr>
                </a:solidFill>
                <a:latin typeface="Century Gothic" panose="020B0502020202020204" pitchFamily="34" charset="0"/>
              </a:rPr>
              <a:t>progrès</a:t>
            </a:r>
            <a:r>
              <a:rPr lang="en-GB" b="0" dirty="0">
                <a:solidFill>
                  <a:schemeClr val="accent1">
                    <a:lumMod val="50000"/>
                  </a:schemeClr>
                </a:solidFill>
                <a:latin typeface="Century Gothic" panose="020B0502020202020204" pitchFamily="34" charset="0"/>
              </a:rPr>
              <a:t> [919];</a:t>
            </a:r>
            <a:r>
              <a:rPr lang="en-GB" b="0" baseline="0" dirty="0">
                <a:solidFill>
                  <a:schemeClr val="accent1">
                    <a:lumMod val="50000"/>
                  </a:schemeClr>
                </a:solidFill>
                <a:latin typeface="Century Gothic" panose="020B0502020202020204" pitchFamily="34" charset="0"/>
              </a:rPr>
              <a:t> </a:t>
            </a:r>
            <a:r>
              <a:rPr lang="en-GB" b="0" dirty="0" err="1">
                <a:solidFill>
                  <a:schemeClr val="accent1">
                    <a:lumMod val="50000"/>
                  </a:schemeClr>
                </a:solidFill>
                <a:latin typeface="Century Gothic" panose="020B0502020202020204" pitchFamily="34" charset="0"/>
              </a:rPr>
              <a:t>nager</a:t>
            </a:r>
            <a:r>
              <a:rPr lang="en-GB" b="0" dirty="0">
                <a:solidFill>
                  <a:schemeClr val="accent1">
                    <a:lumMod val="50000"/>
                  </a:schemeClr>
                </a:solidFill>
                <a:latin typeface="Century Gothic" panose="020B0502020202020204" pitchFamily="34" charset="0"/>
              </a:rPr>
              <a:t> [&gt;5000];</a:t>
            </a:r>
            <a:r>
              <a:rPr lang="en-GB" b="0" baseline="0" dirty="0">
                <a:solidFill>
                  <a:schemeClr val="accent1">
                    <a:lumMod val="50000"/>
                  </a:schemeClr>
                </a:solidFill>
                <a:latin typeface="Century Gothic" panose="020B0502020202020204" pitchFamily="34" charset="0"/>
              </a:rPr>
              <a:t> </a:t>
            </a:r>
            <a:r>
              <a:rPr lang="en-GB" b="0" dirty="0" err="1">
                <a:solidFill>
                  <a:schemeClr val="accent1">
                    <a:lumMod val="50000"/>
                  </a:schemeClr>
                </a:solidFill>
                <a:latin typeface="Century Gothic" panose="020B0502020202020204" pitchFamily="34" charset="0"/>
              </a:rPr>
              <a:t>gare</a:t>
            </a:r>
            <a:r>
              <a:rPr lang="en-GB" b="0" dirty="0">
                <a:solidFill>
                  <a:schemeClr val="accent1">
                    <a:lumMod val="50000"/>
                  </a:schemeClr>
                </a:solidFill>
                <a:latin typeface="Century Gothic" panose="020B0502020202020204" pitchFamily="34" charset="0"/>
              </a:rPr>
              <a:t> [2581]; </a:t>
            </a:r>
            <a:r>
              <a:rPr lang="en-GB" b="0" dirty="0" err="1">
                <a:solidFill>
                  <a:schemeClr val="accent1">
                    <a:lumMod val="50000"/>
                  </a:schemeClr>
                </a:solidFill>
                <a:latin typeface="Century Gothic" panose="020B0502020202020204" pitchFamily="34" charset="0"/>
              </a:rPr>
              <a:t>étranger</a:t>
            </a:r>
            <a:r>
              <a:rPr lang="en-GB" b="0" dirty="0">
                <a:solidFill>
                  <a:schemeClr val="accent1">
                    <a:lumMod val="50000"/>
                  </a:schemeClr>
                </a:solidFill>
                <a:latin typeface="Century Gothic" panose="020B0502020202020204" pitchFamily="34" charset="0"/>
              </a:rPr>
              <a:t> [305]; </a:t>
            </a:r>
            <a:r>
              <a:rPr lang="en-GB" b="0" dirty="0" err="1">
                <a:solidFill>
                  <a:schemeClr val="accent1">
                    <a:lumMod val="50000"/>
                  </a:schemeClr>
                </a:solidFill>
                <a:latin typeface="Century Gothic" panose="020B0502020202020204" pitchFamily="34" charset="0"/>
              </a:rPr>
              <a:t>Angleterre</a:t>
            </a:r>
            <a:r>
              <a:rPr lang="en-GB" b="0" dirty="0">
                <a:solidFill>
                  <a:schemeClr val="accent1">
                    <a:lumMod val="50000"/>
                  </a:schemeClr>
                </a:solidFill>
                <a:latin typeface="Century Gothic" panose="020B0502020202020204" pitchFamily="34" charset="0"/>
              </a:rPr>
              <a:t> [n/a]; boulangerie [&gt;5000]; </a:t>
            </a:r>
            <a:r>
              <a:rPr lang="en-GB" b="0" dirty="0" err="1">
                <a:solidFill>
                  <a:schemeClr val="accent1">
                    <a:lumMod val="50000"/>
                  </a:schemeClr>
                </a:solidFill>
                <a:latin typeface="Century Gothic" panose="020B0502020202020204" pitchFamily="34" charset="0"/>
              </a:rPr>
              <a:t>corriger</a:t>
            </a:r>
            <a:r>
              <a:rPr lang="en-GB" b="0" dirty="0">
                <a:solidFill>
                  <a:schemeClr val="accent1">
                    <a:lumMod val="50000"/>
                  </a:schemeClr>
                </a:solidFill>
                <a:latin typeface="Century Gothic" panose="020B0502020202020204" pitchFamily="34" charset="0"/>
              </a:rPr>
              <a:t> [1639]; </a:t>
            </a:r>
            <a:r>
              <a:rPr lang="en-GB" b="0" dirty="0" err="1">
                <a:solidFill>
                  <a:schemeClr val="accent1">
                    <a:lumMod val="50000"/>
                  </a:schemeClr>
                </a:solidFill>
                <a:latin typeface="Century Gothic" panose="020B0502020202020204" pitchFamily="34" charset="0"/>
              </a:rPr>
              <a:t>plage</a:t>
            </a:r>
            <a:r>
              <a:rPr lang="en-GB" b="0" dirty="0">
                <a:solidFill>
                  <a:schemeClr val="accent1">
                    <a:lumMod val="50000"/>
                  </a:schemeClr>
                </a:solidFill>
                <a:latin typeface="Century Gothic" panose="020B0502020202020204" pitchFamily="34" charset="0"/>
              </a:rPr>
              <a:t> [2693]; argent [472]; </a:t>
            </a:r>
            <a:r>
              <a:rPr lang="en-GB" b="0" dirty="0" err="1">
                <a:solidFill>
                  <a:schemeClr val="accent1">
                    <a:lumMod val="50000"/>
                  </a:schemeClr>
                </a:solidFill>
                <a:latin typeface="Century Gothic" panose="020B0502020202020204" pitchFamily="34" charset="0"/>
              </a:rPr>
              <a:t>agréable</a:t>
            </a:r>
            <a:r>
              <a:rPr lang="en-GB" b="0" dirty="0">
                <a:solidFill>
                  <a:schemeClr val="accent1">
                    <a:lumMod val="50000"/>
                  </a:schemeClr>
                </a:solidFill>
                <a:latin typeface="Century Gothic" panose="020B0502020202020204" pitchFamily="34" charset="0"/>
              </a:rPr>
              <a:t> [2841]</a:t>
            </a: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fld id="{B18E1776-69C2-4E12-A70F-79050CFBB1DD}" type="slidenum">
              <a:rPr lang="en-GB" smtClean="0"/>
              <a:t>9</a:t>
            </a:fld>
            <a:endParaRPr lang="en-GB"/>
          </a:p>
        </p:txBody>
      </p:sp>
    </p:spTree>
    <p:extLst>
      <p:ext uri="{BB962C8B-B14F-4D97-AF65-F5344CB8AC3E}">
        <p14:creationId xmlns:p14="http://schemas.microsoft.com/office/powerpoint/2010/main" val="23954638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2723974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04/08/2022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4877914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04/08/2022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6838188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8560053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487561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574555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789981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255347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112056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16032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04/08/2022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1951006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44391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04/08/2022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9542555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04/08/2022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1339972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04/08/2022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1578222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1375687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723971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462478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633295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04/08/2022</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9702237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04/08/2022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3558222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04/08/2022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5018346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15627539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076399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audio" Target="../media/audio19.wav"/></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audio" Target="../media/audio20.wav"/><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12.png"/><Relationship Id="rId4" Type="http://schemas.openxmlformats.org/officeDocument/2006/relationships/audio" Target="../media/audio21.wav"/></Relationships>
</file>

<file path=ppt/slides/_rels/slide15.xml.rels><?xml version="1.0" encoding="UTF-8" standalone="yes"?>
<Relationships xmlns="http://schemas.openxmlformats.org/package/2006/relationships"><Relationship Id="rId3" Type="http://schemas.openxmlformats.org/officeDocument/2006/relationships/audio" Target="../media/audio20.wav"/><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audio" Target="../media/audio21.wav"/></Relationships>
</file>

<file path=ppt/slides/_rels/slide16.xml.rels><?xml version="1.0" encoding="UTF-8" standalone="yes"?>
<Relationships xmlns="http://schemas.openxmlformats.org/package/2006/relationships"><Relationship Id="rId3" Type="http://schemas.openxmlformats.org/officeDocument/2006/relationships/audio" Target="../media/audio21.wav"/><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audio" Target="../media/audio22.wav"/></Relationships>
</file>

<file path=ppt/slides/_rels/slide17.xml.rels><?xml version="1.0" encoding="UTF-8" standalone="yes"?>
<Relationships xmlns="http://schemas.openxmlformats.org/package/2006/relationships"><Relationship Id="rId3" Type="http://schemas.openxmlformats.org/officeDocument/2006/relationships/audio" Target="../media/audio20.wav"/><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audio" Target="../media/audio23.wav"/></Relationships>
</file>

<file path=ppt/slides/_rels/slide18.xml.rels><?xml version="1.0" encoding="UTF-8" standalone="yes"?>
<Relationships xmlns="http://schemas.openxmlformats.org/package/2006/relationships"><Relationship Id="rId3" Type="http://schemas.openxmlformats.org/officeDocument/2006/relationships/audio" Target="../media/audio21.wav"/><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audio" Target="../media/audio22.wav"/></Relationships>
</file>

<file path=ppt/slides/_rels/slide19.xml.rels><?xml version="1.0" encoding="UTF-8" standalone="yes"?>
<Relationships xmlns="http://schemas.openxmlformats.org/package/2006/relationships"><Relationship Id="rId3" Type="http://schemas.openxmlformats.org/officeDocument/2006/relationships/audio" Target="../media/audio20.wav"/><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audio" Target="../media/audio23.wav"/></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3" Type="http://schemas.openxmlformats.org/officeDocument/2006/relationships/audio" Target="../media/audio24.wav"/><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13.png"/><Relationship Id="rId4" Type="http://schemas.openxmlformats.org/officeDocument/2006/relationships/audio" Target="../media/audio25.wav"/></Relationships>
</file>

<file path=ppt/slides/_rels/slide21.xml.rels><?xml version="1.0" encoding="UTF-8" standalone="yes"?>
<Relationships xmlns="http://schemas.openxmlformats.org/package/2006/relationships"><Relationship Id="rId3" Type="http://schemas.openxmlformats.org/officeDocument/2006/relationships/audio" Target="../media/audio24.wav"/><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audio" Target="../media/audio25.wav"/></Relationships>
</file>

<file path=ppt/slides/_rels/slide22.xml.rels><?xml version="1.0" encoding="UTF-8" standalone="yes"?>
<Relationships xmlns="http://schemas.openxmlformats.org/package/2006/relationships"><Relationship Id="rId3" Type="http://schemas.openxmlformats.org/officeDocument/2006/relationships/audio" Target="../media/audio25.wav"/><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audio" Target="../media/audio26.wav"/></Relationships>
</file>

<file path=ppt/slides/_rels/slide23.xml.rels><?xml version="1.0" encoding="UTF-8" standalone="yes"?>
<Relationships xmlns="http://schemas.openxmlformats.org/package/2006/relationships"><Relationship Id="rId3" Type="http://schemas.openxmlformats.org/officeDocument/2006/relationships/audio" Target="../media/audio24.wav"/><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audio" Target="../media/audio27.wav"/></Relationships>
</file>

<file path=ppt/slides/_rels/slide24.xml.rels><?xml version="1.0" encoding="UTF-8" standalone="yes"?>
<Relationships xmlns="http://schemas.openxmlformats.org/package/2006/relationships"><Relationship Id="rId3" Type="http://schemas.openxmlformats.org/officeDocument/2006/relationships/audio" Target="../media/audio25.wav"/><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audio" Target="../media/audio26.wav"/></Relationships>
</file>

<file path=ppt/slides/_rels/slide25.xml.rels><?xml version="1.0" encoding="UTF-8" standalone="yes"?>
<Relationships xmlns="http://schemas.openxmlformats.org/package/2006/relationships"><Relationship Id="rId3" Type="http://schemas.openxmlformats.org/officeDocument/2006/relationships/audio" Target="../media/audio24.wav"/><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audio" Target="../media/audio27.wav"/></Relationships>
</file>

<file path=ppt/slides/_rels/slide26.xml.rels><?xml version="1.0" encoding="UTF-8" standalone="yes"?>
<Relationships xmlns="http://schemas.openxmlformats.org/package/2006/relationships"><Relationship Id="rId3" Type="http://schemas.openxmlformats.org/officeDocument/2006/relationships/audio" Target="../media/audio28.wav"/><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14.jpeg"/><Relationship Id="rId4" Type="http://schemas.openxmlformats.org/officeDocument/2006/relationships/audio" Target="../media/audio29.wav"/></Relationships>
</file>

<file path=ppt/slides/_rels/slide27.xml.rels><?xml version="1.0" encoding="UTF-8" standalone="yes"?>
<Relationships xmlns="http://schemas.openxmlformats.org/package/2006/relationships"><Relationship Id="rId3" Type="http://schemas.openxmlformats.org/officeDocument/2006/relationships/audio" Target="../media/audio28.wav"/><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audio" Target="../media/audio29.wav"/></Relationships>
</file>

<file path=ppt/slides/_rels/slide28.xml.rels><?xml version="1.0" encoding="UTF-8" standalone="yes"?>
<Relationships xmlns="http://schemas.openxmlformats.org/package/2006/relationships"><Relationship Id="rId3" Type="http://schemas.openxmlformats.org/officeDocument/2006/relationships/audio" Target="../media/audio29.wav"/><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audio" Target="../media/audio30.wav"/></Relationships>
</file>

<file path=ppt/slides/_rels/slide29.xml.rels><?xml version="1.0" encoding="UTF-8" standalone="yes"?>
<Relationships xmlns="http://schemas.openxmlformats.org/package/2006/relationships"><Relationship Id="rId3" Type="http://schemas.openxmlformats.org/officeDocument/2006/relationships/audio" Target="../media/audio28.wav"/><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audio" Target="../media/audio31.wav"/></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3" Type="http://schemas.openxmlformats.org/officeDocument/2006/relationships/audio" Target="../media/audio29.wav"/><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audio" Target="../media/audio30.wav"/></Relationships>
</file>

<file path=ppt/slides/_rels/slide31.xml.rels><?xml version="1.0" encoding="UTF-8" standalone="yes"?>
<Relationships xmlns="http://schemas.openxmlformats.org/package/2006/relationships"><Relationship Id="rId3" Type="http://schemas.openxmlformats.org/officeDocument/2006/relationships/audio" Target="../media/audio28.wav"/><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audio" Target="../media/audio31.wav"/></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0.png"/><Relationship Id="rId4" Type="http://schemas.openxmlformats.org/officeDocument/2006/relationships/image" Target="../media/image17.png"/></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19.png"/><Relationship Id="rId4" Type="http://schemas.openxmlformats.org/officeDocument/2006/relationships/image" Target="../media/image17.png"/></Relationships>
</file>

<file path=ppt/slides/_rels/slide36.xml.rels><?xml version="1.0" encoding="UTF-8" standalone="yes"?>
<Relationships xmlns="http://schemas.openxmlformats.org/package/2006/relationships"><Relationship Id="rId8" Type="http://schemas.openxmlformats.org/officeDocument/2006/relationships/image" Target="../media/image25.gif"/><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10.png"/><Relationship Id="rId4" Type="http://schemas.openxmlformats.org/officeDocument/2006/relationships/image" Target="../media/image21.png"/><Relationship Id="rId9" Type="http://schemas.openxmlformats.org/officeDocument/2006/relationships/image" Target="../media/image26.gif"/></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7.png"/><Relationship Id="rId7" Type="http://schemas.openxmlformats.org/officeDocument/2006/relationships/image" Target="../media/image29.gif"/><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10.png"/><Relationship Id="rId4" Type="http://schemas.openxmlformats.org/officeDocument/2006/relationships/image" Target="../media/image21.png"/><Relationship Id="rId9" Type="http://schemas.openxmlformats.org/officeDocument/2006/relationships/image" Target="../media/image30.png"/></Relationships>
</file>

<file path=ppt/slides/_rels/slide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openxmlformats.org/officeDocument/2006/relationships/image" Target="../media/image6.jpg"/></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audio" Target="../media/audio32.wav"/><Relationship Id="rId2" Type="http://schemas.openxmlformats.org/officeDocument/2006/relationships/notesSlide" Target="../notesSlides/notesSlide41.xml"/><Relationship Id="rId1" Type="http://schemas.openxmlformats.org/officeDocument/2006/relationships/slideLayout" Target="../slideLayouts/slideLayout17.xml"/><Relationship Id="rId4" Type="http://schemas.openxmlformats.org/officeDocument/2006/relationships/audio" Target="../media/audio33.wav"/></Relationships>
</file>

<file path=ppt/slides/_rels/slide42.xml.rels><?xml version="1.0" encoding="UTF-8" standalone="yes"?>
<Relationships xmlns="http://schemas.openxmlformats.org/package/2006/relationships"><Relationship Id="rId3" Type="http://schemas.openxmlformats.org/officeDocument/2006/relationships/audio" Target="../media/audio32.wav"/><Relationship Id="rId2" Type="http://schemas.openxmlformats.org/officeDocument/2006/relationships/notesSlide" Target="../notesSlides/notesSlide42.xml"/><Relationship Id="rId1" Type="http://schemas.openxmlformats.org/officeDocument/2006/relationships/slideLayout" Target="../slideLayouts/slideLayout17.xml"/><Relationship Id="rId4" Type="http://schemas.openxmlformats.org/officeDocument/2006/relationships/audio" Target="../media/audio33.wav"/></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8" Type="http://schemas.openxmlformats.org/officeDocument/2006/relationships/audio" Target="../media/audio37.wav"/><Relationship Id="rId13" Type="http://schemas.openxmlformats.org/officeDocument/2006/relationships/image" Target="../media/image33.png"/><Relationship Id="rId3" Type="http://schemas.openxmlformats.org/officeDocument/2006/relationships/audio" Target="../media/audio32.wav"/><Relationship Id="rId7" Type="http://schemas.openxmlformats.org/officeDocument/2006/relationships/audio" Target="../media/audio36.wav"/><Relationship Id="rId12" Type="http://schemas.openxmlformats.org/officeDocument/2006/relationships/image" Target="../media/image32.png"/><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audio" Target="../media/audio35.wav"/><Relationship Id="rId11" Type="http://schemas.openxmlformats.org/officeDocument/2006/relationships/image" Target="../media/image31.png"/><Relationship Id="rId5" Type="http://schemas.openxmlformats.org/officeDocument/2006/relationships/audio" Target="../media/audio33.wav"/><Relationship Id="rId10" Type="http://schemas.openxmlformats.org/officeDocument/2006/relationships/audio" Target="../media/audio39.wav"/><Relationship Id="rId4" Type="http://schemas.openxmlformats.org/officeDocument/2006/relationships/audio" Target="../media/audio34.wav"/><Relationship Id="rId9" Type="http://schemas.openxmlformats.org/officeDocument/2006/relationships/audio" Target="../media/audio38.wav"/></Relationships>
</file>

<file path=ppt/slides/_rels/slide45.xml.rels><?xml version="1.0" encoding="UTF-8" standalone="yes"?>
<Relationships xmlns="http://schemas.openxmlformats.org/package/2006/relationships"><Relationship Id="rId8" Type="http://schemas.openxmlformats.org/officeDocument/2006/relationships/audio" Target="../media/audio37.wav"/><Relationship Id="rId3" Type="http://schemas.openxmlformats.org/officeDocument/2006/relationships/audio" Target="../media/audio32.wav"/><Relationship Id="rId7" Type="http://schemas.openxmlformats.org/officeDocument/2006/relationships/audio" Target="../media/audio36.wav"/><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audio" Target="../media/audio35.wav"/><Relationship Id="rId5" Type="http://schemas.openxmlformats.org/officeDocument/2006/relationships/audio" Target="../media/audio33.wav"/><Relationship Id="rId10" Type="http://schemas.openxmlformats.org/officeDocument/2006/relationships/audio" Target="../media/audio39.wav"/><Relationship Id="rId4" Type="http://schemas.openxmlformats.org/officeDocument/2006/relationships/audio" Target="../media/audio34.wav"/><Relationship Id="rId9" Type="http://schemas.openxmlformats.org/officeDocument/2006/relationships/audio" Target="../media/audio38.wav"/></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audio" Target="../media/audio47.wav"/><Relationship Id="rId3" Type="http://schemas.openxmlformats.org/officeDocument/2006/relationships/image" Target="../media/image34.png"/><Relationship Id="rId7" Type="http://schemas.openxmlformats.org/officeDocument/2006/relationships/audio" Target="../media/audio43.wav"/><Relationship Id="rId12" Type="http://schemas.openxmlformats.org/officeDocument/2006/relationships/audio" Target="../media/audio46.wav"/><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audio" Target="../media/audio42.wav"/><Relationship Id="rId11" Type="http://schemas.openxmlformats.org/officeDocument/2006/relationships/audio" Target="../media/audio45.wav"/><Relationship Id="rId5" Type="http://schemas.openxmlformats.org/officeDocument/2006/relationships/audio" Target="../media/audio41.wav"/><Relationship Id="rId15" Type="http://schemas.openxmlformats.org/officeDocument/2006/relationships/image" Target="../media/image37.png"/><Relationship Id="rId10" Type="http://schemas.openxmlformats.org/officeDocument/2006/relationships/image" Target="../media/image10.png"/><Relationship Id="rId4" Type="http://schemas.openxmlformats.org/officeDocument/2006/relationships/audio" Target="../media/audio40.wav"/><Relationship Id="rId9" Type="http://schemas.openxmlformats.org/officeDocument/2006/relationships/audio" Target="../media/audio44.wav"/><Relationship Id="rId14" Type="http://schemas.openxmlformats.org/officeDocument/2006/relationships/image" Target="../media/image36.png"/></Relationships>
</file>

<file path=ppt/slides/_rels/slide48.xml.rels><?xml version="1.0" encoding="UTF-8" standalone="yes"?>
<Relationships xmlns="http://schemas.openxmlformats.org/package/2006/relationships"><Relationship Id="rId8" Type="http://schemas.openxmlformats.org/officeDocument/2006/relationships/audio" Target="../media/audio43.wav"/><Relationship Id="rId13" Type="http://schemas.openxmlformats.org/officeDocument/2006/relationships/audio" Target="../media/audio47.wav"/><Relationship Id="rId3" Type="http://schemas.openxmlformats.org/officeDocument/2006/relationships/image" Target="../media/image10.png"/><Relationship Id="rId7" Type="http://schemas.openxmlformats.org/officeDocument/2006/relationships/audio" Target="../media/audio42.wav"/><Relationship Id="rId12" Type="http://schemas.openxmlformats.org/officeDocument/2006/relationships/audio" Target="../media/audio46.wav"/><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audio" Target="../media/audio41.wav"/><Relationship Id="rId11" Type="http://schemas.openxmlformats.org/officeDocument/2006/relationships/audio" Target="../media/audio45.wav"/><Relationship Id="rId5" Type="http://schemas.openxmlformats.org/officeDocument/2006/relationships/audio" Target="../media/audio40.wav"/><Relationship Id="rId15" Type="http://schemas.openxmlformats.org/officeDocument/2006/relationships/image" Target="../media/image37.png"/><Relationship Id="rId10" Type="http://schemas.openxmlformats.org/officeDocument/2006/relationships/audio" Target="../media/audio44.wav"/><Relationship Id="rId4" Type="http://schemas.openxmlformats.org/officeDocument/2006/relationships/image" Target="../media/image34.png"/><Relationship Id="rId9" Type="http://schemas.openxmlformats.org/officeDocument/2006/relationships/image" Target="../media/image35.png"/><Relationship Id="rId14" Type="http://schemas.openxmlformats.org/officeDocument/2006/relationships/image" Target="../media/image36.png"/></Relationships>
</file>

<file path=ppt/slides/_rels/slide49.xml.rels><?xml version="1.0" encoding="UTF-8" standalone="yes"?>
<Relationships xmlns="http://schemas.openxmlformats.org/package/2006/relationships"><Relationship Id="rId8" Type="http://schemas.openxmlformats.org/officeDocument/2006/relationships/audio" Target="../media/audio43.wav"/><Relationship Id="rId13" Type="http://schemas.openxmlformats.org/officeDocument/2006/relationships/audio" Target="../media/audio47.wav"/><Relationship Id="rId3" Type="http://schemas.openxmlformats.org/officeDocument/2006/relationships/image" Target="../media/image10.png"/><Relationship Id="rId7" Type="http://schemas.openxmlformats.org/officeDocument/2006/relationships/audio" Target="../media/audio42.wav"/><Relationship Id="rId12" Type="http://schemas.openxmlformats.org/officeDocument/2006/relationships/audio" Target="../media/audio46.wav"/><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audio" Target="../media/audio41.wav"/><Relationship Id="rId11" Type="http://schemas.openxmlformats.org/officeDocument/2006/relationships/audio" Target="../media/audio45.wav"/><Relationship Id="rId5" Type="http://schemas.openxmlformats.org/officeDocument/2006/relationships/audio" Target="../media/audio40.wav"/><Relationship Id="rId15" Type="http://schemas.openxmlformats.org/officeDocument/2006/relationships/image" Target="../media/image37.png"/><Relationship Id="rId10" Type="http://schemas.openxmlformats.org/officeDocument/2006/relationships/audio" Target="../media/audio44.wav"/><Relationship Id="rId4" Type="http://schemas.openxmlformats.org/officeDocument/2006/relationships/image" Target="../media/image34.png"/><Relationship Id="rId9" Type="http://schemas.openxmlformats.org/officeDocument/2006/relationships/image" Target="../media/image35.png"/><Relationship Id="rId14" Type="http://schemas.openxmlformats.org/officeDocument/2006/relationships/image" Target="../media/image36.png"/></Relationships>
</file>

<file path=ppt/slides/_rels/slide5.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image" Target="../media/image7.jpeg"/><Relationship Id="rId5" Type="http://schemas.openxmlformats.org/officeDocument/2006/relationships/audio" Target="../media/audio3.wav"/><Relationship Id="rId10" Type="http://schemas.openxmlformats.org/officeDocument/2006/relationships/audio" Target="../media/audio8.wav"/><Relationship Id="rId4" Type="http://schemas.openxmlformats.org/officeDocument/2006/relationships/audio" Target="../media/audio2.wav"/><Relationship Id="rId9" Type="http://schemas.openxmlformats.org/officeDocument/2006/relationships/audio" Target="../media/audio7.wav"/></Relationships>
</file>

<file path=ppt/slides/_rels/slide5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audio" Target="../media/audio48.wav"/><Relationship Id="rId2" Type="http://schemas.openxmlformats.org/officeDocument/2006/relationships/notesSlide" Target="../notesSlides/notesSlide52.xml"/><Relationship Id="rId1" Type="http://schemas.openxmlformats.org/officeDocument/2006/relationships/slideLayout" Target="../slideLayouts/slideLayout6.xml"/><Relationship Id="rId5" Type="http://schemas.openxmlformats.org/officeDocument/2006/relationships/image" Target="../media/image38.jpeg"/><Relationship Id="rId4" Type="http://schemas.openxmlformats.org/officeDocument/2006/relationships/audio" Target="../media/audio49.wav"/></Relationships>
</file>

<file path=ppt/slides/_rels/slide53.xml.rels><?xml version="1.0" encoding="UTF-8" standalone="yes"?>
<Relationships xmlns="http://schemas.openxmlformats.org/package/2006/relationships"><Relationship Id="rId3" Type="http://schemas.openxmlformats.org/officeDocument/2006/relationships/audio" Target="../media/audio48.wav"/><Relationship Id="rId2" Type="http://schemas.openxmlformats.org/officeDocument/2006/relationships/notesSlide" Target="../notesSlides/notesSlide53.xml"/><Relationship Id="rId1" Type="http://schemas.openxmlformats.org/officeDocument/2006/relationships/slideLayout" Target="../slideLayouts/slideLayout6.xml"/><Relationship Id="rId4" Type="http://schemas.openxmlformats.org/officeDocument/2006/relationships/audio" Target="../media/audio49.wav"/></Relationships>
</file>

<file path=ppt/slides/_rels/slide54.xml.rels><?xml version="1.0" encoding="UTF-8" standalone="yes"?>
<Relationships xmlns="http://schemas.openxmlformats.org/package/2006/relationships"><Relationship Id="rId3" Type="http://schemas.openxmlformats.org/officeDocument/2006/relationships/audio" Target="../media/audio49.wav"/><Relationship Id="rId2" Type="http://schemas.openxmlformats.org/officeDocument/2006/relationships/notesSlide" Target="../notesSlides/notesSlide54.xml"/><Relationship Id="rId1" Type="http://schemas.openxmlformats.org/officeDocument/2006/relationships/slideLayout" Target="../slideLayouts/slideLayout6.xml"/><Relationship Id="rId4" Type="http://schemas.openxmlformats.org/officeDocument/2006/relationships/audio" Target="../media/audio50.wav"/></Relationships>
</file>

<file path=ppt/slides/_rels/slide55.xml.rels><?xml version="1.0" encoding="UTF-8" standalone="yes"?>
<Relationships xmlns="http://schemas.openxmlformats.org/package/2006/relationships"><Relationship Id="rId3" Type="http://schemas.openxmlformats.org/officeDocument/2006/relationships/audio" Target="../media/audio48.wav"/><Relationship Id="rId2" Type="http://schemas.openxmlformats.org/officeDocument/2006/relationships/notesSlide" Target="../notesSlides/notesSlide55.xml"/><Relationship Id="rId1" Type="http://schemas.openxmlformats.org/officeDocument/2006/relationships/slideLayout" Target="../slideLayouts/slideLayout6.xml"/><Relationship Id="rId4" Type="http://schemas.openxmlformats.org/officeDocument/2006/relationships/audio" Target="../media/audio51.wav"/></Relationships>
</file>

<file path=ppt/slides/_rels/slide56.xml.rels><?xml version="1.0" encoding="UTF-8" standalone="yes"?>
<Relationships xmlns="http://schemas.openxmlformats.org/package/2006/relationships"><Relationship Id="rId3" Type="http://schemas.openxmlformats.org/officeDocument/2006/relationships/audio" Target="../media/audio49.wav"/><Relationship Id="rId2" Type="http://schemas.openxmlformats.org/officeDocument/2006/relationships/notesSlide" Target="../notesSlides/notesSlide56.xml"/><Relationship Id="rId1" Type="http://schemas.openxmlformats.org/officeDocument/2006/relationships/slideLayout" Target="../slideLayouts/slideLayout6.xml"/><Relationship Id="rId4" Type="http://schemas.openxmlformats.org/officeDocument/2006/relationships/audio" Target="../media/audio50.wav"/></Relationships>
</file>

<file path=ppt/slides/_rels/slide57.xml.rels><?xml version="1.0" encoding="UTF-8" standalone="yes"?>
<Relationships xmlns="http://schemas.openxmlformats.org/package/2006/relationships"><Relationship Id="rId3" Type="http://schemas.openxmlformats.org/officeDocument/2006/relationships/audio" Target="../media/audio48.wav"/><Relationship Id="rId2" Type="http://schemas.openxmlformats.org/officeDocument/2006/relationships/notesSlide" Target="../notesSlides/notesSlide57.xml"/><Relationship Id="rId1" Type="http://schemas.openxmlformats.org/officeDocument/2006/relationships/slideLayout" Target="../slideLayouts/slideLayout6.xml"/><Relationship Id="rId4" Type="http://schemas.openxmlformats.org/officeDocument/2006/relationships/audio" Target="../media/audio51.wav"/></Relationships>
</file>

<file path=ppt/slides/_rels/slide58.xml.rels><?xml version="1.0" encoding="UTF-8" standalone="yes"?>
<Relationships xmlns="http://schemas.openxmlformats.org/package/2006/relationships"><Relationship Id="rId3" Type="http://schemas.openxmlformats.org/officeDocument/2006/relationships/audio" Target="../media/audio52.wav"/><Relationship Id="rId2" Type="http://schemas.openxmlformats.org/officeDocument/2006/relationships/notesSlide" Target="../notesSlides/notesSlide58.xml"/><Relationship Id="rId1" Type="http://schemas.openxmlformats.org/officeDocument/2006/relationships/slideLayout" Target="../slideLayouts/slideLayout6.xml"/><Relationship Id="rId5" Type="http://schemas.openxmlformats.org/officeDocument/2006/relationships/image" Target="../media/image39.png"/><Relationship Id="rId4" Type="http://schemas.openxmlformats.org/officeDocument/2006/relationships/audio" Target="../media/audio53.wav"/></Relationships>
</file>

<file path=ppt/slides/_rels/slide59.xml.rels><?xml version="1.0" encoding="UTF-8" standalone="yes"?>
<Relationships xmlns="http://schemas.openxmlformats.org/package/2006/relationships"><Relationship Id="rId3" Type="http://schemas.openxmlformats.org/officeDocument/2006/relationships/audio" Target="../media/audio52.wav"/><Relationship Id="rId2" Type="http://schemas.openxmlformats.org/officeDocument/2006/relationships/notesSlide" Target="../notesSlides/notesSlide59.xml"/><Relationship Id="rId1" Type="http://schemas.openxmlformats.org/officeDocument/2006/relationships/slideLayout" Target="../slideLayouts/slideLayout6.xml"/><Relationship Id="rId4" Type="http://schemas.openxmlformats.org/officeDocument/2006/relationships/audio" Target="../media/audio53.wav"/></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image" Target="../media/image7.jpeg"/><Relationship Id="rId5" Type="http://schemas.openxmlformats.org/officeDocument/2006/relationships/audio" Target="../media/audio3.wav"/><Relationship Id="rId10" Type="http://schemas.openxmlformats.org/officeDocument/2006/relationships/audio" Target="../media/audio8.wav"/><Relationship Id="rId4" Type="http://schemas.openxmlformats.org/officeDocument/2006/relationships/audio" Target="../media/audio2.wav"/><Relationship Id="rId9" Type="http://schemas.openxmlformats.org/officeDocument/2006/relationships/audio" Target="../media/audio7.wav"/></Relationships>
</file>

<file path=ppt/slides/_rels/slide60.xml.rels><?xml version="1.0" encoding="UTF-8" standalone="yes"?>
<Relationships xmlns="http://schemas.openxmlformats.org/package/2006/relationships"><Relationship Id="rId3" Type="http://schemas.openxmlformats.org/officeDocument/2006/relationships/audio" Target="../media/audio53.wav"/><Relationship Id="rId2" Type="http://schemas.openxmlformats.org/officeDocument/2006/relationships/notesSlide" Target="../notesSlides/notesSlide60.xml"/><Relationship Id="rId1" Type="http://schemas.openxmlformats.org/officeDocument/2006/relationships/slideLayout" Target="../slideLayouts/slideLayout6.xml"/><Relationship Id="rId4" Type="http://schemas.openxmlformats.org/officeDocument/2006/relationships/audio" Target="../media/audio54.wav"/></Relationships>
</file>

<file path=ppt/slides/_rels/slide61.xml.rels><?xml version="1.0" encoding="UTF-8" standalone="yes"?>
<Relationships xmlns="http://schemas.openxmlformats.org/package/2006/relationships"><Relationship Id="rId3" Type="http://schemas.openxmlformats.org/officeDocument/2006/relationships/audio" Target="../media/audio52.wav"/><Relationship Id="rId2" Type="http://schemas.openxmlformats.org/officeDocument/2006/relationships/notesSlide" Target="../notesSlides/notesSlide61.xml"/><Relationship Id="rId1" Type="http://schemas.openxmlformats.org/officeDocument/2006/relationships/slideLayout" Target="../slideLayouts/slideLayout6.xml"/><Relationship Id="rId4" Type="http://schemas.openxmlformats.org/officeDocument/2006/relationships/audio" Target="../media/audio55.wav"/></Relationships>
</file>

<file path=ppt/slides/_rels/slide62.xml.rels><?xml version="1.0" encoding="UTF-8" standalone="yes"?>
<Relationships xmlns="http://schemas.openxmlformats.org/package/2006/relationships"><Relationship Id="rId3" Type="http://schemas.openxmlformats.org/officeDocument/2006/relationships/audio" Target="../media/audio53.wav"/><Relationship Id="rId2" Type="http://schemas.openxmlformats.org/officeDocument/2006/relationships/notesSlide" Target="../notesSlides/notesSlide62.xml"/><Relationship Id="rId1" Type="http://schemas.openxmlformats.org/officeDocument/2006/relationships/slideLayout" Target="../slideLayouts/slideLayout6.xml"/><Relationship Id="rId4" Type="http://schemas.openxmlformats.org/officeDocument/2006/relationships/audio" Target="../media/audio54.wav"/></Relationships>
</file>

<file path=ppt/slides/_rels/slide63.xml.rels><?xml version="1.0" encoding="UTF-8" standalone="yes"?>
<Relationships xmlns="http://schemas.openxmlformats.org/package/2006/relationships"><Relationship Id="rId3" Type="http://schemas.openxmlformats.org/officeDocument/2006/relationships/audio" Target="../media/audio52.wav"/><Relationship Id="rId2" Type="http://schemas.openxmlformats.org/officeDocument/2006/relationships/notesSlide" Target="../notesSlides/notesSlide63.xml"/><Relationship Id="rId1" Type="http://schemas.openxmlformats.org/officeDocument/2006/relationships/slideLayout" Target="../slideLayouts/slideLayout6.xml"/><Relationship Id="rId4" Type="http://schemas.openxmlformats.org/officeDocument/2006/relationships/audio" Target="../media/audio55.wav"/></Relationships>
</file>

<file path=ppt/slides/_rels/slide64.xml.rels><?xml version="1.0" encoding="UTF-8" standalone="yes"?>
<Relationships xmlns="http://schemas.openxmlformats.org/package/2006/relationships"><Relationship Id="rId3" Type="http://schemas.openxmlformats.org/officeDocument/2006/relationships/audio" Target="../media/audio56.wav"/><Relationship Id="rId2" Type="http://schemas.openxmlformats.org/officeDocument/2006/relationships/notesSlide" Target="../notesSlides/notesSlide64.xml"/><Relationship Id="rId1" Type="http://schemas.openxmlformats.org/officeDocument/2006/relationships/slideLayout" Target="../slideLayouts/slideLayout6.xml"/><Relationship Id="rId5" Type="http://schemas.openxmlformats.org/officeDocument/2006/relationships/image" Target="../media/image40.png"/><Relationship Id="rId4" Type="http://schemas.openxmlformats.org/officeDocument/2006/relationships/audio" Target="../media/audio57.wav"/></Relationships>
</file>

<file path=ppt/slides/_rels/slide65.xml.rels><?xml version="1.0" encoding="UTF-8" standalone="yes"?>
<Relationships xmlns="http://schemas.openxmlformats.org/package/2006/relationships"><Relationship Id="rId3" Type="http://schemas.openxmlformats.org/officeDocument/2006/relationships/audio" Target="../media/audio56.wav"/><Relationship Id="rId2" Type="http://schemas.openxmlformats.org/officeDocument/2006/relationships/notesSlide" Target="../notesSlides/notesSlide65.xml"/><Relationship Id="rId1" Type="http://schemas.openxmlformats.org/officeDocument/2006/relationships/slideLayout" Target="../slideLayouts/slideLayout6.xml"/><Relationship Id="rId4" Type="http://schemas.openxmlformats.org/officeDocument/2006/relationships/audio" Target="../media/audio57.wav"/></Relationships>
</file>

<file path=ppt/slides/_rels/slide66.xml.rels><?xml version="1.0" encoding="UTF-8" standalone="yes"?>
<Relationships xmlns="http://schemas.openxmlformats.org/package/2006/relationships"><Relationship Id="rId3" Type="http://schemas.openxmlformats.org/officeDocument/2006/relationships/audio" Target="../media/audio57.wav"/><Relationship Id="rId2" Type="http://schemas.openxmlformats.org/officeDocument/2006/relationships/notesSlide" Target="../notesSlides/notesSlide66.xml"/><Relationship Id="rId1" Type="http://schemas.openxmlformats.org/officeDocument/2006/relationships/slideLayout" Target="../slideLayouts/slideLayout6.xml"/><Relationship Id="rId4" Type="http://schemas.openxmlformats.org/officeDocument/2006/relationships/audio" Target="../media/audio58.wav"/></Relationships>
</file>

<file path=ppt/slides/_rels/slide67.xml.rels><?xml version="1.0" encoding="UTF-8" standalone="yes"?>
<Relationships xmlns="http://schemas.openxmlformats.org/package/2006/relationships"><Relationship Id="rId3" Type="http://schemas.openxmlformats.org/officeDocument/2006/relationships/audio" Target="../media/audio56.wav"/><Relationship Id="rId2" Type="http://schemas.openxmlformats.org/officeDocument/2006/relationships/notesSlide" Target="../notesSlides/notesSlide67.xml"/><Relationship Id="rId1" Type="http://schemas.openxmlformats.org/officeDocument/2006/relationships/slideLayout" Target="../slideLayouts/slideLayout6.xml"/><Relationship Id="rId4" Type="http://schemas.openxmlformats.org/officeDocument/2006/relationships/audio" Target="../media/audio59.wav"/></Relationships>
</file>

<file path=ppt/slides/_rels/slide68.xml.rels><?xml version="1.0" encoding="UTF-8" standalone="yes"?>
<Relationships xmlns="http://schemas.openxmlformats.org/package/2006/relationships"><Relationship Id="rId3" Type="http://schemas.openxmlformats.org/officeDocument/2006/relationships/audio" Target="../media/audio57.wav"/><Relationship Id="rId2" Type="http://schemas.openxmlformats.org/officeDocument/2006/relationships/notesSlide" Target="../notesSlides/notesSlide68.xml"/><Relationship Id="rId1" Type="http://schemas.openxmlformats.org/officeDocument/2006/relationships/slideLayout" Target="../slideLayouts/slideLayout6.xml"/><Relationship Id="rId4" Type="http://schemas.openxmlformats.org/officeDocument/2006/relationships/audio" Target="../media/audio58.wav"/></Relationships>
</file>

<file path=ppt/slides/_rels/slide69.xml.rels><?xml version="1.0" encoding="UTF-8" standalone="yes"?>
<Relationships xmlns="http://schemas.openxmlformats.org/package/2006/relationships"><Relationship Id="rId3" Type="http://schemas.openxmlformats.org/officeDocument/2006/relationships/audio" Target="../media/audio56.wav"/><Relationship Id="rId2" Type="http://schemas.openxmlformats.org/officeDocument/2006/relationships/notesSlide" Target="../notesSlides/notesSlide69.xml"/><Relationship Id="rId1" Type="http://schemas.openxmlformats.org/officeDocument/2006/relationships/slideLayout" Target="../slideLayouts/slideLayout6.xml"/><Relationship Id="rId4" Type="http://schemas.openxmlformats.org/officeDocument/2006/relationships/audio" Target="../media/audio59.wav"/></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audio" Target="../media/audio60.wav"/><Relationship Id="rId2" Type="http://schemas.openxmlformats.org/officeDocument/2006/relationships/notesSlide" Target="../notesSlides/notesSlide72.xml"/><Relationship Id="rId1" Type="http://schemas.openxmlformats.org/officeDocument/2006/relationships/slideLayout" Target="../slideLayouts/slideLayout6.xml"/><Relationship Id="rId5" Type="http://schemas.openxmlformats.org/officeDocument/2006/relationships/image" Target="../media/image41.png"/><Relationship Id="rId4" Type="http://schemas.openxmlformats.org/officeDocument/2006/relationships/image" Target="../media/image10.png"/></Relationships>
</file>

<file path=ppt/slides/_rels/slide7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3.xml"/><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74.xml.rels><?xml version="1.0" encoding="UTF-8" standalone="yes"?>
<Relationships xmlns="http://schemas.openxmlformats.org/package/2006/relationships"><Relationship Id="rId8" Type="http://schemas.openxmlformats.org/officeDocument/2006/relationships/audio" Target="../media/audio64.wav"/><Relationship Id="rId3" Type="http://schemas.openxmlformats.org/officeDocument/2006/relationships/image" Target="../media/image42.png"/><Relationship Id="rId7" Type="http://schemas.openxmlformats.org/officeDocument/2006/relationships/audio" Target="../media/audio63.wav"/><Relationship Id="rId2" Type="http://schemas.openxmlformats.org/officeDocument/2006/relationships/notesSlide" Target="../notesSlides/notesSlide74.xml"/><Relationship Id="rId1" Type="http://schemas.openxmlformats.org/officeDocument/2006/relationships/slideLayout" Target="../slideLayouts/slideLayout6.xml"/><Relationship Id="rId6" Type="http://schemas.openxmlformats.org/officeDocument/2006/relationships/audio" Target="../media/audio62.wav"/><Relationship Id="rId11" Type="http://schemas.openxmlformats.org/officeDocument/2006/relationships/image" Target="../media/image41.png"/><Relationship Id="rId5" Type="http://schemas.openxmlformats.org/officeDocument/2006/relationships/audio" Target="../media/audio61.wav"/><Relationship Id="rId10" Type="http://schemas.openxmlformats.org/officeDocument/2006/relationships/image" Target="../media/image10.png"/><Relationship Id="rId4" Type="http://schemas.openxmlformats.org/officeDocument/2006/relationships/image" Target="../media/image43.png"/><Relationship Id="rId9" Type="http://schemas.openxmlformats.org/officeDocument/2006/relationships/audio" Target="../media/audio65.wav"/></Relationships>
</file>

<file path=ppt/slides/_rels/slide7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audio" Target="../media/audio66.wav"/><Relationship Id="rId7" Type="http://schemas.openxmlformats.org/officeDocument/2006/relationships/image" Target="../media/image10.png"/><Relationship Id="rId2" Type="http://schemas.openxmlformats.org/officeDocument/2006/relationships/notesSlide" Target="../notesSlides/notesSlide75.xml"/><Relationship Id="rId1" Type="http://schemas.openxmlformats.org/officeDocument/2006/relationships/slideLayout" Target="../slideLayouts/slideLayout6.xml"/><Relationship Id="rId6" Type="http://schemas.openxmlformats.org/officeDocument/2006/relationships/audio" Target="../media/audio69.wav"/><Relationship Id="rId5" Type="http://schemas.openxmlformats.org/officeDocument/2006/relationships/audio" Target="../media/audio68.wav"/><Relationship Id="rId4" Type="http://schemas.openxmlformats.org/officeDocument/2006/relationships/audio" Target="../media/audio67.wav"/></Relationships>
</file>

<file path=ppt/slides/_rels/slide7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7.xml"/><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44.png"/></Relationships>
</file>

<file path=ppt/slides/_rels/slide78.xml.rels><?xml version="1.0" encoding="UTF-8" standalone="yes"?>
<Relationships xmlns="http://schemas.openxmlformats.org/package/2006/relationships"><Relationship Id="rId8" Type="http://schemas.openxmlformats.org/officeDocument/2006/relationships/audio" Target="../media/audio73.wav"/><Relationship Id="rId13" Type="http://schemas.openxmlformats.org/officeDocument/2006/relationships/image" Target="../media/image10.png"/><Relationship Id="rId3" Type="http://schemas.openxmlformats.org/officeDocument/2006/relationships/image" Target="../media/image44.png"/><Relationship Id="rId7" Type="http://schemas.openxmlformats.org/officeDocument/2006/relationships/audio" Target="../media/audio72.wav"/><Relationship Id="rId12" Type="http://schemas.openxmlformats.org/officeDocument/2006/relationships/audio" Target="../media/audio77.wav"/><Relationship Id="rId2" Type="http://schemas.openxmlformats.org/officeDocument/2006/relationships/notesSlide" Target="../notesSlides/notesSlide78.xml"/><Relationship Id="rId1" Type="http://schemas.openxmlformats.org/officeDocument/2006/relationships/slideLayout" Target="../slideLayouts/slideLayout6.xml"/><Relationship Id="rId6" Type="http://schemas.openxmlformats.org/officeDocument/2006/relationships/audio" Target="../media/audio71.wav"/><Relationship Id="rId11" Type="http://schemas.openxmlformats.org/officeDocument/2006/relationships/audio" Target="../media/audio76.wav"/><Relationship Id="rId5" Type="http://schemas.openxmlformats.org/officeDocument/2006/relationships/audio" Target="../media/audio70.wav"/><Relationship Id="rId10" Type="http://schemas.openxmlformats.org/officeDocument/2006/relationships/audio" Target="../media/audio75.wav"/><Relationship Id="rId4" Type="http://schemas.openxmlformats.org/officeDocument/2006/relationships/image" Target="../media/image43.png"/><Relationship Id="rId9" Type="http://schemas.openxmlformats.org/officeDocument/2006/relationships/audio" Target="../media/audio74.wav"/><Relationship Id="rId14" Type="http://schemas.openxmlformats.org/officeDocument/2006/relationships/image" Target="../media/image45.png"/></Relationships>
</file>

<file path=ppt/slides/_rels/slide79.xml.rels><?xml version="1.0" encoding="UTF-8" standalone="yes"?>
<Relationships xmlns="http://schemas.openxmlformats.org/package/2006/relationships"><Relationship Id="rId8" Type="http://schemas.openxmlformats.org/officeDocument/2006/relationships/audio" Target="../media/audio80.wav"/><Relationship Id="rId13" Type="http://schemas.openxmlformats.org/officeDocument/2006/relationships/audio" Target="../media/audio85.wav"/><Relationship Id="rId3" Type="http://schemas.openxmlformats.org/officeDocument/2006/relationships/image" Target="../media/image17.png"/><Relationship Id="rId7" Type="http://schemas.openxmlformats.org/officeDocument/2006/relationships/audio" Target="../media/audio79.wav"/><Relationship Id="rId12" Type="http://schemas.openxmlformats.org/officeDocument/2006/relationships/audio" Target="../media/audio84.wav"/><Relationship Id="rId2" Type="http://schemas.openxmlformats.org/officeDocument/2006/relationships/notesSlide" Target="../notesSlides/notesSlide79.xml"/><Relationship Id="rId1" Type="http://schemas.openxmlformats.org/officeDocument/2006/relationships/slideLayout" Target="../slideLayouts/slideLayout6.xml"/><Relationship Id="rId6" Type="http://schemas.openxmlformats.org/officeDocument/2006/relationships/audio" Target="../media/audio78.wav"/><Relationship Id="rId11" Type="http://schemas.openxmlformats.org/officeDocument/2006/relationships/audio" Target="../media/audio83.wav"/><Relationship Id="rId5" Type="http://schemas.openxmlformats.org/officeDocument/2006/relationships/image" Target="../media/image43.png"/><Relationship Id="rId15" Type="http://schemas.openxmlformats.org/officeDocument/2006/relationships/image" Target="../media/image45.png"/><Relationship Id="rId10" Type="http://schemas.openxmlformats.org/officeDocument/2006/relationships/audio" Target="../media/audio82.wav"/><Relationship Id="rId4" Type="http://schemas.openxmlformats.org/officeDocument/2006/relationships/image" Target="../media/image44.png"/><Relationship Id="rId9" Type="http://schemas.openxmlformats.org/officeDocument/2006/relationships/audio" Target="../media/audio81.wav"/><Relationship Id="rId1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0.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81.xml.rels><?xml version="1.0" encoding="UTF-8" standalone="yes"?>
<Relationships xmlns="http://schemas.openxmlformats.org/package/2006/relationships"><Relationship Id="rId8" Type="http://schemas.openxmlformats.org/officeDocument/2006/relationships/hyperlink" Target="https://quizlet.com/_78m0a3" TargetMode="External"/><Relationship Id="rId3" Type="http://schemas.openxmlformats.org/officeDocument/2006/relationships/image" Target="../media/image10.png"/><Relationship Id="rId7" Type="http://schemas.openxmlformats.org/officeDocument/2006/relationships/hyperlink" Target="https://quizlet.com/_7bb6ny" TargetMode="External"/><Relationship Id="rId2" Type="http://schemas.openxmlformats.org/officeDocument/2006/relationships/notesSlide" Target="../notesSlides/notesSlide81.xml"/><Relationship Id="rId1" Type="http://schemas.openxmlformats.org/officeDocument/2006/relationships/slideLayout" Target="../slideLayouts/slideLayout2.xml"/><Relationship Id="rId6" Type="http://schemas.openxmlformats.org/officeDocument/2006/relationships/hyperlink" Target="http://bit.ly/325Boda" TargetMode="External"/><Relationship Id="rId11" Type="http://schemas.openxmlformats.org/officeDocument/2006/relationships/image" Target="../media/image49.png"/><Relationship Id="rId5" Type="http://schemas.openxmlformats.org/officeDocument/2006/relationships/hyperlink" Target="http://www.ncelp.org/audio/FY7T1-2W4" TargetMode="External"/><Relationship Id="rId10"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hyperlink" Target="https://quizlet.com/_6zlgck" TargetMode="External"/></Relationships>
</file>

<file path=ppt/slides/_rels/slide9.xml.rels><?xml version="1.0" encoding="UTF-8" standalone="yes"?>
<Relationships xmlns="http://schemas.openxmlformats.org/package/2006/relationships"><Relationship Id="rId8" Type="http://schemas.openxmlformats.org/officeDocument/2006/relationships/audio" Target="../media/audio12.wav"/><Relationship Id="rId13" Type="http://schemas.openxmlformats.org/officeDocument/2006/relationships/audio" Target="../media/audio17.wav"/><Relationship Id="rId3" Type="http://schemas.openxmlformats.org/officeDocument/2006/relationships/image" Target="../media/image11.png"/><Relationship Id="rId7" Type="http://schemas.openxmlformats.org/officeDocument/2006/relationships/audio" Target="../media/audio11.wav"/><Relationship Id="rId12" Type="http://schemas.openxmlformats.org/officeDocument/2006/relationships/audio" Target="../media/audio16.wav"/><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audio" Target="../media/audio10.wav"/><Relationship Id="rId11" Type="http://schemas.openxmlformats.org/officeDocument/2006/relationships/audio" Target="../media/audio15.wav"/><Relationship Id="rId5" Type="http://schemas.openxmlformats.org/officeDocument/2006/relationships/audio" Target="../media/audio9.wav"/><Relationship Id="rId10" Type="http://schemas.openxmlformats.org/officeDocument/2006/relationships/audio" Target="../media/audio14.wav"/><Relationship Id="rId4" Type="http://schemas.openxmlformats.org/officeDocument/2006/relationships/image" Target="../media/image10.png"/><Relationship Id="rId9" Type="http://schemas.openxmlformats.org/officeDocument/2006/relationships/audio" Target="../media/audio13.wav"/><Relationship Id="rId14" Type="http://schemas.openxmlformats.org/officeDocument/2006/relationships/audio" Target="../media/audio18.wav"/></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E3EAFD"/>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4" name="Isosceles Triangle 3"/>
            <p:cNvSpPr/>
            <p:nvPr/>
          </p:nvSpPr>
          <p:spPr>
            <a:xfrm rot="5400000">
              <a:off x="4636029" y="-341488"/>
              <a:ext cx="6857998"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 name="Rectangle 4"/>
            <p:cNvSpPr/>
            <p:nvPr/>
          </p:nvSpPr>
          <p:spPr>
            <a:xfrm>
              <a:off x="-56445" y="0"/>
              <a:ext cx="4350984" cy="6858000"/>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grpSp>
      <p:sp>
        <p:nvSpPr>
          <p:cNvPr id="14" name="Title 3"/>
          <p:cNvSpPr txBox="1">
            <a:spLocks/>
          </p:cNvSpPr>
          <p:nvPr/>
        </p:nvSpPr>
        <p:spPr>
          <a:xfrm>
            <a:off x="185383" y="2813448"/>
            <a:ext cx="8760177" cy="1484332"/>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lnSpc>
                <a:spcPct val="100000"/>
              </a:lnSpc>
              <a:spcBef>
                <a:spcPts val="0"/>
              </a:spcBef>
              <a:defRPr/>
            </a:pPr>
            <a:r>
              <a:rPr lang="en-GB" sz="2400" dirty="0">
                <a:solidFill>
                  <a:prstClr val="white"/>
                </a:solidFill>
                <a:latin typeface="Century Gothic" panose="020B0502020202020204" pitchFamily="34" charset="0"/>
              </a:rPr>
              <a:t>What is a verb?</a:t>
            </a:r>
          </a:p>
          <a:p>
            <a:pPr>
              <a:lnSpc>
                <a:spcPct val="100000"/>
              </a:lnSpc>
              <a:spcBef>
                <a:spcPts val="0"/>
              </a:spcBef>
              <a:defRPr/>
            </a:pPr>
            <a:r>
              <a:rPr lang="en-GB" sz="2400" dirty="0">
                <a:solidFill>
                  <a:prstClr val="white"/>
                </a:solidFill>
                <a:latin typeface="Century Gothic" panose="020B0502020202020204" pitchFamily="34" charset="0"/>
              </a:rPr>
              <a:t>-ER verbs (je, </a:t>
            </a:r>
            <a:r>
              <a:rPr lang="en-GB" sz="2400" dirty="0" err="1">
                <a:solidFill>
                  <a:prstClr val="white"/>
                </a:solidFill>
                <a:latin typeface="Century Gothic" panose="020B0502020202020204" pitchFamily="34" charset="0"/>
              </a:rPr>
              <a:t>tu</a:t>
            </a:r>
            <a:r>
              <a:rPr lang="en-GB" sz="2400" dirty="0">
                <a:solidFill>
                  <a:prstClr val="white"/>
                </a:solidFill>
                <a:latin typeface="Century Gothic" panose="020B0502020202020204" pitchFamily="34" charset="0"/>
              </a:rPr>
              <a:t>, il/</a:t>
            </a:r>
            <a:r>
              <a:rPr lang="en-GB" sz="2400" dirty="0" err="1">
                <a:solidFill>
                  <a:prstClr val="white"/>
                </a:solidFill>
                <a:latin typeface="Century Gothic" panose="020B0502020202020204" pitchFamily="34" charset="0"/>
              </a:rPr>
              <a:t>elle</a:t>
            </a:r>
            <a:r>
              <a:rPr lang="en-GB" sz="2400" dirty="0">
                <a:solidFill>
                  <a:prstClr val="white"/>
                </a:solidFill>
                <a:latin typeface="Century Gothic" panose="020B0502020202020204" pitchFamily="34" charset="0"/>
              </a:rPr>
              <a:t>)</a:t>
            </a:r>
          </a:p>
          <a:p>
            <a:pPr>
              <a:lnSpc>
                <a:spcPct val="100000"/>
              </a:lnSpc>
              <a:spcBef>
                <a:spcPts val="0"/>
              </a:spcBef>
              <a:defRPr/>
            </a:pPr>
            <a:r>
              <a:rPr lang="en-GB" sz="2400" dirty="0">
                <a:solidFill>
                  <a:prstClr val="white"/>
                </a:solidFill>
                <a:latin typeface="Century Gothic" panose="020B0502020202020204" pitchFamily="34" charset="0"/>
              </a:rPr>
              <a:t>Two-verb structures: </a:t>
            </a:r>
            <a:r>
              <a:rPr lang="en-GB" sz="2400" i="1" dirty="0">
                <a:solidFill>
                  <a:prstClr val="white"/>
                </a:solidFill>
                <a:latin typeface="Century Gothic" panose="020B0502020202020204" pitchFamily="34" charset="0"/>
              </a:rPr>
              <a:t>aimer</a:t>
            </a:r>
            <a:r>
              <a:rPr lang="en-GB" sz="2400" dirty="0">
                <a:solidFill>
                  <a:prstClr val="white"/>
                </a:solidFill>
                <a:latin typeface="Century Gothic" panose="020B0502020202020204" pitchFamily="34" charset="0"/>
              </a:rPr>
              <a:t> + infinitive</a:t>
            </a:r>
          </a:p>
          <a:p>
            <a:pPr lvl="0">
              <a:lnSpc>
                <a:spcPct val="100000"/>
              </a:lnSpc>
              <a:spcBef>
                <a:spcPts val="0"/>
              </a:spcBef>
              <a:defRPr/>
            </a:pPr>
            <a:r>
              <a:rPr lang="en-GB" sz="2400" dirty="0">
                <a:solidFill>
                  <a:prstClr val="white"/>
                </a:solidFill>
                <a:latin typeface="Century Gothic" panose="020B0502020202020204" pitchFamily="34" charset="0"/>
              </a:rPr>
              <a:t>SSC [j/soft g]</a:t>
            </a: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grpSp>
        <p:nvGrpSpPr>
          <p:cNvPr id="3" name="Group 2">
            <a:extLst>
              <a:ext uri="{FF2B5EF4-FFF2-40B4-BE49-F238E27FC236}">
                <a16:creationId xmlns:a16="http://schemas.microsoft.com/office/drawing/2014/main" id="{67C98102-8B67-464D-9A7A-7FBF0D46B95E}"/>
              </a:ext>
            </a:extLst>
          </p:cNvPr>
          <p:cNvGrpSpPr/>
          <p:nvPr/>
        </p:nvGrpSpPr>
        <p:grpSpPr>
          <a:xfrm>
            <a:off x="168926" y="5005063"/>
            <a:ext cx="6405917" cy="1883889"/>
            <a:chOff x="-205" y="5828736"/>
            <a:chExt cx="6405917" cy="1267778"/>
          </a:xfrm>
        </p:grpSpPr>
        <p:sp>
          <p:nvSpPr>
            <p:cNvPr id="16" name="Title 3">
              <a:extLst>
                <a:ext uri="{FF2B5EF4-FFF2-40B4-BE49-F238E27FC236}">
                  <a16:creationId xmlns:a16="http://schemas.microsoft.com/office/drawing/2014/main" id="{7B424077-B2D5-46AA-BDA8-6FF15DA500E8}"/>
                </a:ext>
              </a:extLst>
            </p:cNvPr>
            <p:cNvSpPr txBox="1">
              <a:spLocks/>
            </p:cNvSpPr>
            <p:nvPr/>
          </p:nvSpPr>
          <p:spPr>
            <a:xfrm>
              <a:off x="6210" y="5828736"/>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2200" b="1" dirty="0">
                  <a:solidFill>
                    <a:prstClr val="white"/>
                  </a:solidFill>
                  <a:latin typeface="Century Gothic" panose="020B0502020202020204" pitchFamily="34" charset="0"/>
                </a:rPr>
                <a:t>Year 7 French </a:t>
              </a:r>
            </a:p>
            <a:p>
              <a:r>
                <a:rPr lang="en-GB" sz="2200" dirty="0">
                  <a:solidFill>
                    <a:prstClr val="white"/>
                  </a:solidFill>
                  <a:latin typeface="Century Gothic" panose="020B0502020202020204" pitchFamily="34" charset="0"/>
                </a:rPr>
                <a:t>Term 1.2 - Week 3 - Lesson 19</a:t>
              </a:r>
            </a:p>
            <a:p>
              <a:endParaRPr lang="en-GB" sz="1600" dirty="0">
                <a:solidFill>
                  <a:prstClr val="white"/>
                </a:solidFill>
                <a:latin typeface="Century Gothic" panose="020B0502020202020204" pitchFamily="34" charset="0"/>
              </a:endParaRPr>
            </a:p>
            <a:p>
              <a:endParaRPr lang="en-GB" sz="2200" dirty="0">
                <a:solidFill>
                  <a:prstClr val="white"/>
                </a:solidFill>
                <a:latin typeface="Century Gothic" panose="020B0502020202020204" pitchFamily="34" charset="0"/>
              </a:endParaRPr>
            </a:p>
          </p:txBody>
        </p:sp>
        <p:sp>
          <p:nvSpPr>
            <p:cNvPr id="17" name="Title 3">
              <a:extLst>
                <a:ext uri="{FF2B5EF4-FFF2-40B4-BE49-F238E27FC236}">
                  <a16:creationId xmlns:a16="http://schemas.microsoft.com/office/drawing/2014/main" id="{C0508B9B-5891-4D3C-9F6E-ECDA43B43AC2}"/>
                </a:ext>
              </a:extLst>
            </p:cNvPr>
            <p:cNvSpPr txBox="1">
              <a:spLocks/>
            </p:cNvSpPr>
            <p:nvPr/>
          </p:nvSpPr>
          <p:spPr>
            <a:xfrm>
              <a:off x="-205" y="6247201"/>
              <a:ext cx="6405917" cy="84931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1600" dirty="0">
                  <a:solidFill>
                    <a:prstClr val="white"/>
                  </a:solidFill>
                  <a:latin typeface="Century Gothic" panose="020B0502020202020204" pitchFamily="34" charset="0"/>
                </a:rPr>
                <a:t>Natalie Finlayson / Emma Marsden </a:t>
              </a:r>
            </a:p>
            <a:p>
              <a:r>
                <a:rPr lang="en-GB" sz="1600" dirty="0">
                  <a:solidFill>
                    <a:prstClr val="white"/>
                  </a:solidFill>
                  <a:latin typeface="Century Gothic" panose="020B0502020202020204" pitchFamily="34" charset="0"/>
                </a:rPr>
                <a:t>Last Updated: 04/08/2022</a:t>
              </a:r>
            </a:p>
          </p:txBody>
        </p:sp>
      </p:grpSp>
      <p:sp>
        <p:nvSpPr>
          <p:cNvPr id="6" name="Title 5">
            <a:extLst>
              <a:ext uri="{FF2B5EF4-FFF2-40B4-BE49-F238E27FC236}">
                <a16:creationId xmlns:a16="http://schemas.microsoft.com/office/drawing/2014/main" id="{5513B41B-006C-4E41-B5A1-2779B675BACA}"/>
              </a:ext>
            </a:extLst>
          </p:cNvPr>
          <p:cNvSpPr>
            <a:spLocks noGrp="1"/>
          </p:cNvSpPr>
          <p:nvPr>
            <p:ph type="title"/>
          </p:nvPr>
        </p:nvSpPr>
        <p:spPr>
          <a:xfrm>
            <a:off x="185383" y="1839751"/>
            <a:ext cx="10515600" cy="1325563"/>
          </a:xfrm>
        </p:spPr>
        <p:txBody>
          <a:bodyPr>
            <a:normAutofit/>
          </a:bodyPr>
          <a:lstStyle/>
          <a:p>
            <a:r>
              <a:rPr lang="en-GB" sz="4000" b="1" dirty="0">
                <a:solidFill>
                  <a:prstClr val="white"/>
                </a:solidFill>
              </a:rPr>
              <a:t>Saying what people like to do [1]</a:t>
            </a:r>
            <a:endParaRPr lang="en-US" sz="4000" dirty="0"/>
          </a:p>
        </p:txBody>
      </p:sp>
    </p:spTree>
    <p:extLst>
      <p:ext uri="{BB962C8B-B14F-4D97-AF65-F5344CB8AC3E}">
        <p14:creationId xmlns:p14="http://schemas.microsoft.com/office/powerpoint/2010/main" val="4567055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ounded Rectangle 66">
            <a:extLst>
              <a:ext uri="{FF2B5EF4-FFF2-40B4-BE49-F238E27FC236}">
                <a16:creationId xmlns:a16="http://schemas.microsoft.com/office/drawing/2014/main" id="{46F5EF1E-BA1F-4038-B631-D45F82367639}"/>
              </a:ext>
            </a:extLst>
          </p:cNvPr>
          <p:cNvSpPr/>
          <p:nvPr/>
        </p:nvSpPr>
        <p:spPr>
          <a:xfrm>
            <a:off x="6095998" y="2887200"/>
            <a:ext cx="1440000" cy="143066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nvGrpSpPr>
          <p:cNvPr id="7" name="Group 6">
            <a:extLst>
              <a:ext uri="{FF2B5EF4-FFF2-40B4-BE49-F238E27FC236}">
                <a16:creationId xmlns:a16="http://schemas.microsoft.com/office/drawing/2014/main" id="{6DD91C3D-AB81-4788-9275-948313A13E90}"/>
              </a:ext>
            </a:extLst>
          </p:cNvPr>
          <p:cNvGrpSpPr/>
          <p:nvPr/>
        </p:nvGrpSpPr>
        <p:grpSpPr>
          <a:xfrm>
            <a:off x="3011895" y="2887286"/>
            <a:ext cx="1466284" cy="1440000"/>
            <a:chOff x="3066473" y="2808965"/>
            <a:chExt cx="1466284" cy="1440000"/>
          </a:xfrm>
        </p:grpSpPr>
        <p:sp>
          <p:nvSpPr>
            <p:cNvPr id="86" name="Rounded Rectangle 78">
              <a:extLst>
                <a:ext uri="{FF2B5EF4-FFF2-40B4-BE49-F238E27FC236}">
                  <a16:creationId xmlns:a16="http://schemas.microsoft.com/office/drawing/2014/main" id="{DC07BE91-2B99-46C5-85B3-EE84F3AD714F}"/>
                </a:ext>
              </a:extLst>
            </p:cNvPr>
            <p:cNvSpPr/>
            <p:nvPr/>
          </p:nvSpPr>
          <p:spPr>
            <a:xfrm>
              <a:off x="3071144" y="2808965"/>
              <a:ext cx="1440000" cy="1440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20" name="TextBox 119">
              <a:extLst>
                <a:ext uri="{FF2B5EF4-FFF2-40B4-BE49-F238E27FC236}">
                  <a16:creationId xmlns:a16="http://schemas.microsoft.com/office/drawing/2014/main" id="{BAADE930-4DF3-47CC-9B32-1952DD616A6A}"/>
                </a:ext>
              </a:extLst>
            </p:cNvPr>
            <p:cNvSpPr txBox="1"/>
            <p:nvPr/>
          </p:nvSpPr>
          <p:spPr>
            <a:xfrm>
              <a:off x="3066473" y="3197722"/>
              <a:ext cx="146628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to wear, wearing</a:t>
              </a:r>
            </a:p>
          </p:txBody>
        </p:sp>
      </p:grpSp>
      <p:grpSp>
        <p:nvGrpSpPr>
          <p:cNvPr id="6" name="Group 5">
            <a:extLst>
              <a:ext uri="{FF2B5EF4-FFF2-40B4-BE49-F238E27FC236}">
                <a16:creationId xmlns:a16="http://schemas.microsoft.com/office/drawing/2014/main" id="{C9B94AAE-5527-490B-9064-F5233A7E694F}"/>
              </a:ext>
            </a:extLst>
          </p:cNvPr>
          <p:cNvGrpSpPr/>
          <p:nvPr/>
        </p:nvGrpSpPr>
        <p:grpSpPr>
          <a:xfrm>
            <a:off x="4544529" y="2891839"/>
            <a:ext cx="1466284" cy="1435361"/>
            <a:chOff x="4598735" y="2798912"/>
            <a:chExt cx="1466284" cy="1440000"/>
          </a:xfrm>
        </p:grpSpPr>
        <p:sp>
          <p:nvSpPr>
            <p:cNvPr id="52" name="Rounded Rectangle 72">
              <a:extLst>
                <a:ext uri="{FF2B5EF4-FFF2-40B4-BE49-F238E27FC236}">
                  <a16:creationId xmlns:a16="http://schemas.microsoft.com/office/drawing/2014/main" id="{0B0E1D72-83C5-407B-AA24-542005461972}"/>
                </a:ext>
              </a:extLst>
            </p:cNvPr>
            <p:cNvSpPr/>
            <p:nvPr/>
          </p:nvSpPr>
          <p:spPr>
            <a:xfrm>
              <a:off x="4617940" y="2798912"/>
              <a:ext cx="1440000" cy="1440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21" name="TextBox 120">
              <a:extLst>
                <a:ext uri="{FF2B5EF4-FFF2-40B4-BE49-F238E27FC236}">
                  <a16:creationId xmlns:a16="http://schemas.microsoft.com/office/drawing/2014/main" id="{E7F8310C-01E9-4AA9-A175-77C356AAB6C4}"/>
                </a:ext>
              </a:extLst>
            </p:cNvPr>
            <p:cNvSpPr txBox="1"/>
            <p:nvPr/>
          </p:nvSpPr>
          <p:spPr>
            <a:xfrm>
              <a:off x="4598735" y="3354969"/>
              <a:ext cx="146628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solution</a:t>
              </a:r>
            </a:p>
          </p:txBody>
        </p:sp>
      </p:grpSp>
      <p:sp>
        <p:nvSpPr>
          <p:cNvPr id="122" name="TextBox 121">
            <a:extLst>
              <a:ext uri="{FF2B5EF4-FFF2-40B4-BE49-F238E27FC236}">
                <a16:creationId xmlns:a16="http://schemas.microsoft.com/office/drawing/2014/main" id="{E003A2D0-906C-428B-97FC-84863E347F71}"/>
              </a:ext>
            </a:extLst>
          </p:cNvPr>
          <p:cNvSpPr txBox="1"/>
          <p:nvPr/>
        </p:nvSpPr>
        <p:spPr>
          <a:xfrm>
            <a:off x="6082856" y="3441342"/>
            <a:ext cx="146628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uniform</a:t>
            </a:r>
          </a:p>
        </p:txBody>
      </p:sp>
      <p:sp>
        <p:nvSpPr>
          <p:cNvPr id="78" name="Rounded Rectangle 66">
            <a:extLst>
              <a:ext uri="{FF2B5EF4-FFF2-40B4-BE49-F238E27FC236}">
                <a16:creationId xmlns:a16="http://schemas.microsoft.com/office/drawing/2014/main" id="{69BE0712-40D6-4AA6-9DB8-CB0F7DD0EE63}"/>
              </a:ext>
            </a:extLst>
          </p:cNvPr>
          <p:cNvSpPr/>
          <p:nvPr/>
        </p:nvSpPr>
        <p:spPr>
          <a:xfrm>
            <a:off x="7623879" y="2891839"/>
            <a:ext cx="1440000" cy="1440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85" name="TextBox 84">
            <a:extLst>
              <a:ext uri="{FF2B5EF4-FFF2-40B4-BE49-F238E27FC236}">
                <a16:creationId xmlns:a16="http://schemas.microsoft.com/office/drawing/2014/main" id="{94DC0F4D-2548-4978-BC9F-506B1958BA62}"/>
              </a:ext>
            </a:extLst>
          </p:cNvPr>
          <p:cNvSpPr txBox="1"/>
          <p:nvPr/>
        </p:nvSpPr>
        <p:spPr>
          <a:xfrm>
            <a:off x="7654716" y="3292795"/>
            <a:ext cx="139285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to tick, ticking</a:t>
            </a:r>
          </a:p>
        </p:txBody>
      </p:sp>
      <p:sp>
        <p:nvSpPr>
          <p:cNvPr id="88" name="Rounded Rectangle 80">
            <a:extLst>
              <a:ext uri="{FF2B5EF4-FFF2-40B4-BE49-F238E27FC236}">
                <a16:creationId xmlns:a16="http://schemas.microsoft.com/office/drawing/2014/main" id="{E28D2EE8-D7C7-4E60-83AF-23A0EB2FB6FC}"/>
              </a:ext>
            </a:extLst>
          </p:cNvPr>
          <p:cNvSpPr/>
          <p:nvPr/>
        </p:nvSpPr>
        <p:spPr>
          <a:xfrm>
            <a:off x="2146150" y="1324358"/>
            <a:ext cx="1440000" cy="1440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89" name="TextBox 88">
            <a:extLst>
              <a:ext uri="{FF2B5EF4-FFF2-40B4-BE49-F238E27FC236}">
                <a16:creationId xmlns:a16="http://schemas.microsoft.com/office/drawing/2014/main" id="{6E67DD6F-EFAB-47E4-9B45-2F7E23E21B5A}"/>
              </a:ext>
            </a:extLst>
          </p:cNvPr>
          <p:cNvSpPr txBox="1"/>
          <p:nvPr/>
        </p:nvSpPr>
        <p:spPr>
          <a:xfrm>
            <a:off x="2146150" y="1842207"/>
            <a:ext cx="146628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week</a:t>
            </a:r>
          </a:p>
        </p:txBody>
      </p:sp>
      <p:sp>
        <p:nvSpPr>
          <p:cNvPr id="84" name="Rounded Rectangle 76">
            <a:extLst>
              <a:ext uri="{FF2B5EF4-FFF2-40B4-BE49-F238E27FC236}">
                <a16:creationId xmlns:a16="http://schemas.microsoft.com/office/drawing/2014/main" id="{63AB0AFF-5BC1-4157-A0F2-ACC763C761B4}"/>
              </a:ext>
            </a:extLst>
          </p:cNvPr>
          <p:cNvSpPr/>
          <p:nvPr/>
        </p:nvSpPr>
        <p:spPr>
          <a:xfrm>
            <a:off x="2146150" y="4423730"/>
            <a:ext cx="1440000" cy="1440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4" name="Rounded Rectangle 74">
            <a:extLst>
              <a:ext uri="{FF2B5EF4-FFF2-40B4-BE49-F238E27FC236}">
                <a16:creationId xmlns:a16="http://schemas.microsoft.com/office/drawing/2014/main" id="{7DCBDE31-9996-4E33-8AE8-C9534ECAFB55}"/>
              </a:ext>
            </a:extLst>
          </p:cNvPr>
          <p:cNvSpPr/>
          <p:nvPr/>
        </p:nvSpPr>
        <p:spPr>
          <a:xfrm>
            <a:off x="3685867" y="1324358"/>
            <a:ext cx="1440000" cy="1440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0" name="Rounded Rectangle 70">
            <a:extLst>
              <a:ext uri="{FF2B5EF4-FFF2-40B4-BE49-F238E27FC236}">
                <a16:creationId xmlns:a16="http://schemas.microsoft.com/office/drawing/2014/main" id="{CB5BE85D-EED4-4F57-87BF-C169951D69F7}"/>
              </a:ext>
            </a:extLst>
          </p:cNvPr>
          <p:cNvSpPr/>
          <p:nvPr/>
        </p:nvSpPr>
        <p:spPr>
          <a:xfrm>
            <a:off x="3681553" y="4438742"/>
            <a:ext cx="1440000" cy="138029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8" name="Rounded Rectangle 68">
            <a:extLst>
              <a:ext uri="{FF2B5EF4-FFF2-40B4-BE49-F238E27FC236}">
                <a16:creationId xmlns:a16="http://schemas.microsoft.com/office/drawing/2014/main" id="{BA11CAA5-3133-4900-A382-04B5CED52455}"/>
              </a:ext>
            </a:extLst>
          </p:cNvPr>
          <p:cNvSpPr/>
          <p:nvPr/>
        </p:nvSpPr>
        <p:spPr>
          <a:xfrm>
            <a:off x="5225584" y="1324358"/>
            <a:ext cx="1440000" cy="1440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4" name="Rounded Rectangle 64">
            <a:extLst>
              <a:ext uri="{FF2B5EF4-FFF2-40B4-BE49-F238E27FC236}">
                <a16:creationId xmlns:a16="http://schemas.microsoft.com/office/drawing/2014/main" id="{35935867-7B14-44BB-BEED-ABA859C8176B}"/>
              </a:ext>
            </a:extLst>
          </p:cNvPr>
          <p:cNvSpPr/>
          <p:nvPr/>
        </p:nvSpPr>
        <p:spPr>
          <a:xfrm>
            <a:off x="5225584" y="4423730"/>
            <a:ext cx="1440000" cy="1440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18" name="TextBox 117">
            <a:extLst>
              <a:ext uri="{FF2B5EF4-FFF2-40B4-BE49-F238E27FC236}">
                <a16:creationId xmlns:a16="http://schemas.microsoft.com/office/drawing/2014/main" id="{FF26CBA2-1B5B-4419-9FD1-350BE27D403C}"/>
              </a:ext>
            </a:extLst>
          </p:cNvPr>
          <p:cNvSpPr txBox="1"/>
          <p:nvPr/>
        </p:nvSpPr>
        <p:spPr>
          <a:xfrm>
            <a:off x="3733016" y="1746591"/>
            <a:ext cx="139285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to like, liking</a:t>
            </a:r>
          </a:p>
        </p:txBody>
      </p:sp>
      <p:sp>
        <p:nvSpPr>
          <p:cNvPr id="119" name="TextBox 118">
            <a:extLst>
              <a:ext uri="{FF2B5EF4-FFF2-40B4-BE49-F238E27FC236}">
                <a16:creationId xmlns:a16="http://schemas.microsoft.com/office/drawing/2014/main" id="{4E6DD0EA-9F37-4395-8548-28AE1E690B01}"/>
              </a:ext>
            </a:extLst>
          </p:cNvPr>
          <p:cNvSpPr txBox="1"/>
          <p:nvPr/>
        </p:nvSpPr>
        <p:spPr>
          <a:xfrm>
            <a:off x="5249157" y="1859692"/>
            <a:ext cx="139285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a:t>
            </a:r>
          </a:p>
        </p:txBody>
      </p:sp>
      <p:sp>
        <p:nvSpPr>
          <p:cNvPr id="123" name="TextBox 122">
            <a:extLst>
              <a:ext uri="{FF2B5EF4-FFF2-40B4-BE49-F238E27FC236}">
                <a16:creationId xmlns:a16="http://schemas.microsoft.com/office/drawing/2014/main" id="{A669AB04-20F0-4D28-8EA2-7F62906337B6}"/>
              </a:ext>
            </a:extLst>
          </p:cNvPr>
          <p:cNvSpPr txBox="1"/>
          <p:nvPr/>
        </p:nvSpPr>
        <p:spPr>
          <a:xfrm>
            <a:off x="2187737" y="4997891"/>
            <a:ext cx="13681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every</a:t>
            </a:r>
          </a:p>
        </p:txBody>
      </p:sp>
      <p:sp>
        <p:nvSpPr>
          <p:cNvPr id="124" name="TextBox 123">
            <a:extLst>
              <a:ext uri="{FF2B5EF4-FFF2-40B4-BE49-F238E27FC236}">
                <a16:creationId xmlns:a16="http://schemas.microsoft.com/office/drawing/2014/main" id="{24CE18AE-51A9-4C7B-8A25-AAF368E9FB99}"/>
              </a:ext>
            </a:extLst>
          </p:cNvPr>
          <p:cNvSpPr txBox="1"/>
          <p:nvPr/>
        </p:nvSpPr>
        <p:spPr>
          <a:xfrm>
            <a:off x="3733016" y="4869290"/>
            <a:ext cx="13681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moment</a:t>
            </a:r>
          </a:p>
        </p:txBody>
      </p:sp>
      <p:sp>
        <p:nvSpPr>
          <p:cNvPr id="125" name="TextBox 124">
            <a:extLst>
              <a:ext uri="{FF2B5EF4-FFF2-40B4-BE49-F238E27FC236}">
                <a16:creationId xmlns:a16="http://schemas.microsoft.com/office/drawing/2014/main" id="{25C96602-ECD8-427D-A70B-0E0FC3EC7859}"/>
              </a:ext>
            </a:extLst>
          </p:cNvPr>
          <p:cNvSpPr txBox="1"/>
          <p:nvPr/>
        </p:nvSpPr>
        <p:spPr>
          <a:xfrm>
            <a:off x="5273907" y="4863455"/>
            <a:ext cx="136810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to stay,</a:t>
            </a:r>
            <a:r>
              <a:rPr kumimoji="0" lang="en-GB" sz="2000" b="0" i="0" u="none" strike="noStrike" kern="1200" cap="none" spc="0" normalizeH="0" noProof="0" dirty="0">
                <a:ln>
                  <a:noFill/>
                </a:ln>
                <a:solidFill>
                  <a:srgbClr val="1F4E79"/>
                </a:solidFill>
                <a:effectLst/>
                <a:uLnTx/>
                <a:uFillTx/>
                <a:latin typeface="Century Gothic" panose="020B0502020202020204" pitchFamily="34" charset="0"/>
                <a:ea typeface="+mn-ea"/>
                <a:cs typeface="+mn-cs"/>
              </a:rPr>
              <a:t> staying</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80" name="Rounded Rectangle 64">
            <a:extLst>
              <a:ext uri="{FF2B5EF4-FFF2-40B4-BE49-F238E27FC236}">
                <a16:creationId xmlns:a16="http://schemas.microsoft.com/office/drawing/2014/main" id="{AEEF589E-EC74-49DB-A206-82D550FFA199}"/>
              </a:ext>
            </a:extLst>
          </p:cNvPr>
          <p:cNvSpPr/>
          <p:nvPr/>
        </p:nvSpPr>
        <p:spPr>
          <a:xfrm>
            <a:off x="6759736" y="4420707"/>
            <a:ext cx="1440000" cy="1440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83" name="TextBox 82">
            <a:extLst>
              <a:ext uri="{FF2B5EF4-FFF2-40B4-BE49-F238E27FC236}">
                <a16:creationId xmlns:a16="http://schemas.microsoft.com/office/drawing/2014/main" id="{6ED9FEE9-8E10-4F25-A472-3E0597EC9E77}"/>
              </a:ext>
            </a:extLst>
          </p:cNvPr>
          <p:cNvSpPr txBox="1"/>
          <p:nvPr/>
        </p:nvSpPr>
        <p:spPr>
          <a:xfrm>
            <a:off x="6806885" y="1752198"/>
            <a:ext cx="139285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to find, finding</a:t>
            </a:r>
          </a:p>
        </p:txBody>
      </p:sp>
      <p:sp>
        <p:nvSpPr>
          <p:cNvPr id="87" name="TextBox 86">
            <a:extLst>
              <a:ext uri="{FF2B5EF4-FFF2-40B4-BE49-F238E27FC236}">
                <a16:creationId xmlns:a16="http://schemas.microsoft.com/office/drawing/2014/main" id="{DDBE4D9D-89C7-4056-AE42-E5A7B64B25D5}"/>
              </a:ext>
            </a:extLst>
          </p:cNvPr>
          <p:cNvSpPr txBox="1"/>
          <p:nvPr/>
        </p:nvSpPr>
        <p:spPr>
          <a:xfrm>
            <a:off x="6791934" y="4495595"/>
            <a:ext cx="139285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to spend (time), spending (time)</a:t>
            </a:r>
          </a:p>
        </p:txBody>
      </p:sp>
      <p:grpSp>
        <p:nvGrpSpPr>
          <p:cNvPr id="2" name="Group 1">
            <a:extLst>
              <a:ext uri="{FF2B5EF4-FFF2-40B4-BE49-F238E27FC236}">
                <a16:creationId xmlns:a16="http://schemas.microsoft.com/office/drawing/2014/main" id="{870DD6AD-B516-4DE9-8D0A-86CE1568130C}"/>
              </a:ext>
            </a:extLst>
          </p:cNvPr>
          <p:cNvGrpSpPr/>
          <p:nvPr/>
        </p:nvGrpSpPr>
        <p:grpSpPr>
          <a:xfrm>
            <a:off x="3669645" y="4420707"/>
            <a:ext cx="1463817" cy="1440000"/>
            <a:chOff x="4598411" y="4353394"/>
            <a:chExt cx="1463817" cy="1440000"/>
          </a:xfrm>
        </p:grpSpPr>
        <p:sp>
          <p:nvSpPr>
            <p:cNvPr id="65" name="Rounded Rectangle 64"/>
            <p:cNvSpPr/>
            <p:nvPr/>
          </p:nvSpPr>
          <p:spPr>
            <a:xfrm>
              <a:off x="4598411" y="4353394"/>
              <a:ext cx="1463817"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 Cen MT" panose="020B0602020104020603"/>
                  <a:ea typeface="+mn-ea"/>
                  <a:cs typeface="+mn-cs"/>
                </a:rPr>
                <a:t>K</a:t>
              </a:r>
            </a:p>
          </p:txBody>
        </p:sp>
        <p:sp>
          <p:nvSpPr>
            <p:cNvPr id="133" name="TextBox 132">
              <a:extLst>
                <a:ext uri="{FF2B5EF4-FFF2-40B4-BE49-F238E27FC236}">
                  <a16:creationId xmlns:a16="http://schemas.microsoft.com/office/drawing/2014/main" id="{A49CAFEE-1A15-4FFD-8106-6116E42DDDCE}"/>
                </a:ext>
              </a:extLst>
            </p:cNvPr>
            <p:cNvSpPr txBox="1"/>
            <p:nvPr/>
          </p:nvSpPr>
          <p:spPr>
            <a:xfrm>
              <a:off x="5078927" y="4709319"/>
              <a:ext cx="537461"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K</a:t>
              </a:r>
            </a:p>
          </p:txBody>
        </p:sp>
      </p:grpSp>
      <p:grpSp>
        <p:nvGrpSpPr>
          <p:cNvPr id="20" name="Group 19">
            <a:extLst>
              <a:ext uri="{FF2B5EF4-FFF2-40B4-BE49-F238E27FC236}">
                <a16:creationId xmlns:a16="http://schemas.microsoft.com/office/drawing/2014/main" id="{26B767FF-E7E7-4AAD-B112-89F7069CFA88}"/>
              </a:ext>
            </a:extLst>
          </p:cNvPr>
          <p:cNvGrpSpPr/>
          <p:nvPr/>
        </p:nvGrpSpPr>
        <p:grpSpPr>
          <a:xfrm>
            <a:off x="2146150" y="1324800"/>
            <a:ext cx="1440000" cy="1446231"/>
            <a:chOff x="-3422724" y="1259279"/>
            <a:chExt cx="1440000" cy="1440000"/>
          </a:xfrm>
        </p:grpSpPr>
        <p:sp>
          <p:nvSpPr>
            <p:cNvPr id="81" name="Rounded Rectangle 80"/>
            <p:cNvSpPr/>
            <p:nvPr/>
          </p:nvSpPr>
          <p:spPr>
            <a:xfrm>
              <a:off x="-3422724" y="1259279"/>
              <a:ext cx="1440000"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82" name="TextBox 81"/>
            <p:cNvSpPr txBox="1"/>
            <p:nvPr/>
          </p:nvSpPr>
          <p:spPr>
            <a:xfrm>
              <a:off x="-2976394" y="1586310"/>
              <a:ext cx="537461"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a:t>
              </a:r>
            </a:p>
          </p:txBody>
        </p:sp>
      </p:grpSp>
      <p:grpSp>
        <p:nvGrpSpPr>
          <p:cNvPr id="21" name="Group 20">
            <a:extLst>
              <a:ext uri="{FF2B5EF4-FFF2-40B4-BE49-F238E27FC236}">
                <a16:creationId xmlns:a16="http://schemas.microsoft.com/office/drawing/2014/main" id="{39454115-2E4C-44E4-A3A0-322EEDAEE23F}"/>
              </a:ext>
            </a:extLst>
          </p:cNvPr>
          <p:cNvGrpSpPr/>
          <p:nvPr/>
        </p:nvGrpSpPr>
        <p:grpSpPr>
          <a:xfrm>
            <a:off x="3659583" y="1324800"/>
            <a:ext cx="1466284" cy="1440000"/>
            <a:chOff x="-1910059" y="1262447"/>
            <a:chExt cx="1466284" cy="1440000"/>
          </a:xfrm>
        </p:grpSpPr>
        <p:sp>
          <p:nvSpPr>
            <p:cNvPr id="75" name="Rounded Rectangle 74"/>
            <p:cNvSpPr/>
            <p:nvPr/>
          </p:nvSpPr>
          <p:spPr>
            <a:xfrm>
              <a:off x="-1910059" y="1262447"/>
              <a:ext cx="1466284"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26" name="TextBox 125">
              <a:extLst>
                <a:ext uri="{FF2B5EF4-FFF2-40B4-BE49-F238E27FC236}">
                  <a16:creationId xmlns:a16="http://schemas.microsoft.com/office/drawing/2014/main" id="{49BFBF02-78D4-49B6-AC87-3D274603E8A7}"/>
                </a:ext>
              </a:extLst>
            </p:cNvPr>
            <p:cNvSpPr txBox="1"/>
            <p:nvPr/>
          </p:nvSpPr>
          <p:spPr>
            <a:xfrm>
              <a:off x="-1426198" y="1595923"/>
              <a:ext cx="537461"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B</a:t>
              </a:r>
            </a:p>
          </p:txBody>
        </p:sp>
      </p:grpSp>
      <p:grpSp>
        <p:nvGrpSpPr>
          <p:cNvPr id="22" name="Group 21">
            <a:extLst>
              <a:ext uri="{FF2B5EF4-FFF2-40B4-BE49-F238E27FC236}">
                <a16:creationId xmlns:a16="http://schemas.microsoft.com/office/drawing/2014/main" id="{E0E4A95E-282D-4128-A74A-F978CACEE862}"/>
              </a:ext>
            </a:extLst>
          </p:cNvPr>
          <p:cNvGrpSpPr/>
          <p:nvPr/>
        </p:nvGrpSpPr>
        <p:grpSpPr>
          <a:xfrm>
            <a:off x="5214291" y="1324800"/>
            <a:ext cx="1457018" cy="1451831"/>
            <a:chOff x="-362324" y="1254001"/>
            <a:chExt cx="1457018" cy="1440000"/>
          </a:xfrm>
        </p:grpSpPr>
        <p:sp>
          <p:nvSpPr>
            <p:cNvPr id="69" name="Rounded Rectangle 68"/>
            <p:cNvSpPr/>
            <p:nvPr/>
          </p:nvSpPr>
          <p:spPr>
            <a:xfrm>
              <a:off x="-362324" y="1254001"/>
              <a:ext cx="1457018"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27" name="TextBox 126">
              <a:extLst>
                <a:ext uri="{FF2B5EF4-FFF2-40B4-BE49-F238E27FC236}">
                  <a16:creationId xmlns:a16="http://schemas.microsoft.com/office/drawing/2014/main" id="{10ACD655-779A-42D6-A7A5-B50B4E282E28}"/>
                </a:ext>
              </a:extLst>
            </p:cNvPr>
            <p:cNvSpPr txBox="1"/>
            <p:nvPr/>
          </p:nvSpPr>
          <p:spPr>
            <a:xfrm>
              <a:off x="113430" y="1582979"/>
              <a:ext cx="543813"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C</a:t>
              </a:r>
            </a:p>
          </p:txBody>
        </p:sp>
      </p:grpSp>
      <p:grpSp>
        <p:nvGrpSpPr>
          <p:cNvPr id="25" name="Group 24">
            <a:extLst>
              <a:ext uri="{FF2B5EF4-FFF2-40B4-BE49-F238E27FC236}">
                <a16:creationId xmlns:a16="http://schemas.microsoft.com/office/drawing/2014/main" id="{EE840098-2165-4F4A-BEDE-4E8397A2D8B3}"/>
              </a:ext>
            </a:extLst>
          </p:cNvPr>
          <p:cNvGrpSpPr/>
          <p:nvPr/>
        </p:nvGrpSpPr>
        <p:grpSpPr>
          <a:xfrm>
            <a:off x="4563362" y="2887200"/>
            <a:ext cx="1440000" cy="1440000"/>
            <a:chOff x="-335710" y="2782967"/>
            <a:chExt cx="1440000" cy="1440000"/>
          </a:xfrm>
        </p:grpSpPr>
        <p:sp>
          <p:nvSpPr>
            <p:cNvPr id="67" name="Rounded Rectangle 66"/>
            <p:cNvSpPr/>
            <p:nvPr/>
          </p:nvSpPr>
          <p:spPr>
            <a:xfrm>
              <a:off x="-335710" y="2782967"/>
              <a:ext cx="1440000"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130" name="TextBox 129">
              <a:extLst>
                <a:ext uri="{FF2B5EF4-FFF2-40B4-BE49-F238E27FC236}">
                  <a16:creationId xmlns:a16="http://schemas.microsoft.com/office/drawing/2014/main" id="{493BF04A-2944-43F4-926B-03AED49765E5}"/>
                </a:ext>
              </a:extLst>
            </p:cNvPr>
            <p:cNvSpPr txBox="1"/>
            <p:nvPr/>
          </p:nvSpPr>
          <p:spPr>
            <a:xfrm>
              <a:off x="114119" y="3132975"/>
              <a:ext cx="537461"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G</a:t>
              </a:r>
            </a:p>
          </p:txBody>
        </p:sp>
      </p:grpSp>
      <p:grpSp>
        <p:nvGrpSpPr>
          <p:cNvPr id="26" name="Group 25">
            <a:extLst>
              <a:ext uri="{FF2B5EF4-FFF2-40B4-BE49-F238E27FC236}">
                <a16:creationId xmlns:a16="http://schemas.microsoft.com/office/drawing/2014/main" id="{032F7F5B-D24D-48E7-9CFF-224C94E43E9E}"/>
              </a:ext>
            </a:extLst>
          </p:cNvPr>
          <p:cNvGrpSpPr/>
          <p:nvPr/>
        </p:nvGrpSpPr>
        <p:grpSpPr>
          <a:xfrm>
            <a:off x="7621183" y="2887200"/>
            <a:ext cx="1445392" cy="1440000"/>
            <a:chOff x="-3427270" y="4356813"/>
            <a:chExt cx="1445392" cy="1440000"/>
          </a:xfrm>
        </p:grpSpPr>
        <p:sp>
          <p:nvSpPr>
            <p:cNvPr id="77" name="Rounded Rectangle 76"/>
            <p:cNvSpPr/>
            <p:nvPr/>
          </p:nvSpPr>
          <p:spPr>
            <a:xfrm>
              <a:off x="-3427270" y="4356813"/>
              <a:ext cx="1445392"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31" name="TextBox 130">
              <a:extLst>
                <a:ext uri="{FF2B5EF4-FFF2-40B4-BE49-F238E27FC236}">
                  <a16:creationId xmlns:a16="http://schemas.microsoft.com/office/drawing/2014/main" id="{2795096D-6F89-4A0A-8019-36837A89B55C}"/>
                </a:ext>
              </a:extLst>
            </p:cNvPr>
            <p:cNvSpPr txBox="1"/>
            <p:nvPr/>
          </p:nvSpPr>
          <p:spPr>
            <a:xfrm>
              <a:off x="-2991097" y="4687375"/>
              <a:ext cx="539473"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I</a:t>
              </a:r>
            </a:p>
          </p:txBody>
        </p:sp>
      </p:grpSp>
      <p:grpSp>
        <p:nvGrpSpPr>
          <p:cNvPr id="27" name="Group 26">
            <a:extLst>
              <a:ext uri="{FF2B5EF4-FFF2-40B4-BE49-F238E27FC236}">
                <a16:creationId xmlns:a16="http://schemas.microsoft.com/office/drawing/2014/main" id="{FB8FD860-A9BC-4B69-B264-25DE76236E04}"/>
              </a:ext>
            </a:extLst>
          </p:cNvPr>
          <p:cNvGrpSpPr/>
          <p:nvPr/>
        </p:nvGrpSpPr>
        <p:grpSpPr>
          <a:xfrm>
            <a:off x="2136380" y="4417200"/>
            <a:ext cx="1455670" cy="1456783"/>
            <a:chOff x="-1892450" y="4356813"/>
            <a:chExt cx="1440000" cy="1440000"/>
          </a:xfrm>
        </p:grpSpPr>
        <p:sp>
          <p:nvSpPr>
            <p:cNvPr id="71" name="Rounded Rectangle 70"/>
            <p:cNvSpPr/>
            <p:nvPr/>
          </p:nvSpPr>
          <p:spPr>
            <a:xfrm>
              <a:off x="-1892450" y="4356813"/>
              <a:ext cx="1440000"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32" name="TextBox 131">
              <a:extLst>
                <a:ext uri="{FF2B5EF4-FFF2-40B4-BE49-F238E27FC236}">
                  <a16:creationId xmlns:a16="http://schemas.microsoft.com/office/drawing/2014/main" id="{6EFD4A5A-AE09-4A0A-B32F-FC464C5F0AF4}"/>
                </a:ext>
              </a:extLst>
            </p:cNvPr>
            <p:cNvSpPr txBox="1"/>
            <p:nvPr/>
          </p:nvSpPr>
          <p:spPr>
            <a:xfrm>
              <a:off x="-1434099" y="4684652"/>
              <a:ext cx="537461"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J</a:t>
              </a:r>
            </a:p>
          </p:txBody>
        </p:sp>
      </p:grpSp>
      <p:grpSp>
        <p:nvGrpSpPr>
          <p:cNvPr id="60" name="Group 59">
            <a:extLst>
              <a:ext uri="{FF2B5EF4-FFF2-40B4-BE49-F238E27FC236}">
                <a16:creationId xmlns:a16="http://schemas.microsoft.com/office/drawing/2014/main" id="{841CC734-4408-4E4F-8195-5F962EB2C533}"/>
              </a:ext>
            </a:extLst>
          </p:cNvPr>
          <p:cNvGrpSpPr/>
          <p:nvPr/>
        </p:nvGrpSpPr>
        <p:grpSpPr>
          <a:xfrm>
            <a:off x="6096000" y="2887200"/>
            <a:ext cx="1440000" cy="1440000"/>
            <a:chOff x="6807865" y="2999105"/>
            <a:chExt cx="1440000" cy="1440000"/>
          </a:xfrm>
        </p:grpSpPr>
        <p:sp>
          <p:nvSpPr>
            <p:cNvPr id="61" name="Rounded Rectangle 66">
              <a:extLst>
                <a:ext uri="{FF2B5EF4-FFF2-40B4-BE49-F238E27FC236}">
                  <a16:creationId xmlns:a16="http://schemas.microsoft.com/office/drawing/2014/main" id="{989E84BC-026D-41EF-947A-4D1F1D872E44}"/>
                </a:ext>
              </a:extLst>
            </p:cNvPr>
            <p:cNvSpPr/>
            <p:nvPr/>
          </p:nvSpPr>
          <p:spPr>
            <a:xfrm>
              <a:off x="6807865" y="2999105"/>
              <a:ext cx="1440000"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62" name="TextBox 61">
              <a:extLst>
                <a:ext uri="{FF2B5EF4-FFF2-40B4-BE49-F238E27FC236}">
                  <a16:creationId xmlns:a16="http://schemas.microsoft.com/office/drawing/2014/main" id="{C0D0748A-C59B-4DF8-B928-457B69BA1F6E}"/>
                </a:ext>
              </a:extLst>
            </p:cNvPr>
            <p:cNvSpPr txBox="1"/>
            <p:nvPr/>
          </p:nvSpPr>
          <p:spPr>
            <a:xfrm>
              <a:off x="7294261" y="3342036"/>
              <a:ext cx="537461"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H</a:t>
              </a:r>
            </a:p>
          </p:txBody>
        </p:sp>
      </p:grpSp>
      <p:grpSp>
        <p:nvGrpSpPr>
          <p:cNvPr id="63" name="Group 62">
            <a:extLst>
              <a:ext uri="{FF2B5EF4-FFF2-40B4-BE49-F238E27FC236}">
                <a16:creationId xmlns:a16="http://schemas.microsoft.com/office/drawing/2014/main" id="{5B1186E3-A0F4-439A-A638-4FFFC05B4BAC}"/>
              </a:ext>
            </a:extLst>
          </p:cNvPr>
          <p:cNvGrpSpPr/>
          <p:nvPr/>
        </p:nvGrpSpPr>
        <p:grpSpPr>
          <a:xfrm>
            <a:off x="5221712" y="4417200"/>
            <a:ext cx="1449772" cy="1453586"/>
            <a:chOff x="11786038" y="4553764"/>
            <a:chExt cx="1420470" cy="1440000"/>
          </a:xfrm>
        </p:grpSpPr>
        <p:sp>
          <p:nvSpPr>
            <p:cNvPr id="64" name="Rounded Rectangle 64">
              <a:extLst>
                <a:ext uri="{FF2B5EF4-FFF2-40B4-BE49-F238E27FC236}">
                  <a16:creationId xmlns:a16="http://schemas.microsoft.com/office/drawing/2014/main" id="{00CCD5BC-43A3-4BBA-B322-C16EC0220139}"/>
                </a:ext>
              </a:extLst>
            </p:cNvPr>
            <p:cNvSpPr/>
            <p:nvPr/>
          </p:nvSpPr>
          <p:spPr>
            <a:xfrm>
              <a:off x="11786038" y="4553764"/>
              <a:ext cx="1420470"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66" name="TextBox 65">
              <a:extLst>
                <a:ext uri="{FF2B5EF4-FFF2-40B4-BE49-F238E27FC236}">
                  <a16:creationId xmlns:a16="http://schemas.microsoft.com/office/drawing/2014/main" id="{4FC4AE38-7F8F-4CA0-9D82-5A6C0B706FEE}"/>
                </a:ext>
              </a:extLst>
            </p:cNvPr>
            <p:cNvSpPr txBox="1"/>
            <p:nvPr/>
          </p:nvSpPr>
          <p:spPr>
            <a:xfrm>
              <a:off x="12248051" y="4903394"/>
              <a:ext cx="530172"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L</a:t>
              </a:r>
            </a:p>
          </p:txBody>
        </p:sp>
      </p:grpSp>
      <p:grpSp>
        <p:nvGrpSpPr>
          <p:cNvPr id="24" name="Group 23">
            <a:extLst>
              <a:ext uri="{FF2B5EF4-FFF2-40B4-BE49-F238E27FC236}">
                <a16:creationId xmlns:a16="http://schemas.microsoft.com/office/drawing/2014/main" id="{FA140CD9-81E1-4891-9916-17A7BA015B9C}"/>
              </a:ext>
            </a:extLst>
          </p:cNvPr>
          <p:cNvGrpSpPr/>
          <p:nvPr/>
        </p:nvGrpSpPr>
        <p:grpSpPr>
          <a:xfrm>
            <a:off x="3016566" y="2887200"/>
            <a:ext cx="1450283" cy="1440000"/>
            <a:chOff x="-1879803" y="2800099"/>
            <a:chExt cx="1450283" cy="1440000"/>
          </a:xfrm>
        </p:grpSpPr>
        <p:sp>
          <p:nvSpPr>
            <p:cNvPr id="73" name="Rounded Rectangle 72"/>
            <p:cNvSpPr/>
            <p:nvPr/>
          </p:nvSpPr>
          <p:spPr>
            <a:xfrm>
              <a:off x="-1879803" y="2800099"/>
              <a:ext cx="1450283"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29" name="TextBox 128">
              <a:extLst>
                <a:ext uri="{FF2B5EF4-FFF2-40B4-BE49-F238E27FC236}">
                  <a16:creationId xmlns:a16="http://schemas.microsoft.com/office/drawing/2014/main" id="{6BCEE9E7-FA8E-45CD-9FFA-1A589DFE5059}"/>
                </a:ext>
              </a:extLst>
            </p:cNvPr>
            <p:cNvSpPr txBox="1"/>
            <p:nvPr/>
          </p:nvSpPr>
          <p:spPr>
            <a:xfrm>
              <a:off x="-1425312" y="3166182"/>
              <a:ext cx="541299"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F</a:t>
              </a:r>
            </a:p>
          </p:txBody>
        </p:sp>
      </p:grpSp>
      <p:grpSp>
        <p:nvGrpSpPr>
          <p:cNvPr id="92" name="Group 91">
            <a:extLst>
              <a:ext uri="{FF2B5EF4-FFF2-40B4-BE49-F238E27FC236}">
                <a16:creationId xmlns:a16="http://schemas.microsoft.com/office/drawing/2014/main" id="{A90ED5D5-3B23-4447-B7BC-0A93376CEAB1}"/>
              </a:ext>
            </a:extLst>
          </p:cNvPr>
          <p:cNvGrpSpPr/>
          <p:nvPr/>
        </p:nvGrpSpPr>
        <p:grpSpPr>
          <a:xfrm>
            <a:off x="6759734" y="4417200"/>
            <a:ext cx="1449772" cy="1453586"/>
            <a:chOff x="11790825" y="4545821"/>
            <a:chExt cx="1420470" cy="1440000"/>
          </a:xfrm>
        </p:grpSpPr>
        <p:sp>
          <p:nvSpPr>
            <p:cNvPr id="93" name="Rounded Rectangle 64">
              <a:extLst>
                <a:ext uri="{FF2B5EF4-FFF2-40B4-BE49-F238E27FC236}">
                  <a16:creationId xmlns:a16="http://schemas.microsoft.com/office/drawing/2014/main" id="{AF7B57E7-843A-41F4-AA3B-7DFD9397DD05}"/>
                </a:ext>
              </a:extLst>
            </p:cNvPr>
            <p:cNvSpPr/>
            <p:nvPr/>
          </p:nvSpPr>
          <p:spPr>
            <a:xfrm>
              <a:off x="11790825" y="4545821"/>
              <a:ext cx="1420470"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94" name="TextBox 93">
              <a:extLst>
                <a:ext uri="{FF2B5EF4-FFF2-40B4-BE49-F238E27FC236}">
                  <a16:creationId xmlns:a16="http://schemas.microsoft.com/office/drawing/2014/main" id="{8434BF70-7837-471A-9B30-9BF26CA31956}"/>
                </a:ext>
              </a:extLst>
            </p:cNvPr>
            <p:cNvSpPr txBox="1"/>
            <p:nvPr/>
          </p:nvSpPr>
          <p:spPr>
            <a:xfrm>
              <a:off x="12248051" y="4903394"/>
              <a:ext cx="530172"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M</a:t>
              </a:r>
            </a:p>
          </p:txBody>
        </p:sp>
      </p:grpSp>
      <p:sp>
        <p:nvSpPr>
          <p:cNvPr id="68" name="Rounded Rectangle 68">
            <a:extLst>
              <a:ext uri="{FF2B5EF4-FFF2-40B4-BE49-F238E27FC236}">
                <a16:creationId xmlns:a16="http://schemas.microsoft.com/office/drawing/2014/main" id="{B74A3FD6-0818-4419-95D2-00A5FCB599A9}"/>
              </a:ext>
            </a:extLst>
          </p:cNvPr>
          <p:cNvSpPr/>
          <p:nvPr/>
        </p:nvSpPr>
        <p:spPr>
          <a:xfrm>
            <a:off x="8272981" y="1339212"/>
            <a:ext cx="1440000" cy="1440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79" name="TextBox 78">
            <a:extLst>
              <a:ext uri="{FF2B5EF4-FFF2-40B4-BE49-F238E27FC236}">
                <a16:creationId xmlns:a16="http://schemas.microsoft.com/office/drawing/2014/main" id="{3084FA72-F2A4-4916-80FC-0203193A9C26}"/>
              </a:ext>
            </a:extLst>
          </p:cNvPr>
          <p:cNvSpPr txBox="1"/>
          <p:nvPr/>
        </p:nvSpPr>
        <p:spPr>
          <a:xfrm>
            <a:off x="8293882" y="1842206"/>
            <a:ext cx="139285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school</a:t>
            </a:r>
          </a:p>
        </p:txBody>
      </p:sp>
      <p:sp>
        <p:nvSpPr>
          <p:cNvPr id="90" name="Rounded Rectangle 68">
            <a:extLst>
              <a:ext uri="{FF2B5EF4-FFF2-40B4-BE49-F238E27FC236}">
                <a16:creationId xmlns:a16="http://schemas.microsoft.com/office/drawing/2014/main" id="{C8A39625-8C96-4E47-BCD6-C29CB99142AD}"/>
              </a:ext>
            </a:extLst>
          </p:cNvPr>
          <p:cNvSpPr/>
          <p:nvPr/>
        </p:nvSpPr>
        <p:spPr>
          <a:xfrm>
            <a:off x="8297756" y="4423730"/>
            <a:ext cx="1440000" cy="1440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91" name="TextBox 90">
            <a:extLst>
              <a:ext uri="{FF2B5EF4-FFF2-40B4-BE49-F238E27FC236}">
                <a16:creationId xmlns:a16="http://schemas.microsoft.com/office/drawing/2014/main" id="{A2C965DD-0BFA-4AC7-82A2-131706479068}"/>
              </a:ext>
            </a:extLst>
          </p:cNvPr>
          <p:cNvSpPr txBox="1"/>
          <p:nvPr/>
        </p:nvSpPr>
        <p:spPr>
          <a:xfrm>
            <a:off x="8321330" y="4995667"/>
            <a:ext cx="139285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with</a:t>
            </a:r>
          </a:p>
        </p:txBody>
      </p:sp>
      <p:grpSp>
        <p:nvGrpSpPr>
          <p:cNvPr id="95" name="Group 94">
            <a:extLst>
              <a:ext uri="{FF2B5EF4-FFF2-40B4-BE49-F238E27FC236}">
                <a16:creationId xmlns:a16="http://schemas.microsoft.com/office/drawing/2014/main" id="{1A3C5B94-BE6D-44D4-8FEA-CF510DF1E22D}"/>
              </a:ext>
            </a:extLst>
          </p:cNvPr>
          <p:cNvGrpSpPr/>
          <p:nvPr/>
        </p:nvGrpSpPr>
        <p:grpSpPr>
          <a:xfrm>
            <a:off x="8270307" y="1327478"/>
            <a:ext cx="1440000" cy="1460388"/>
            <a:chOff x="6817128" y="1461425"/>
            <a:chExt cx="1440000" cy="1440000"/>
          </a:xfrm>
        </p:grpSpPr>
        <p:sp>
          <p:nvSpPr>
            <p:cNvPr id="96" name="Rounded Rectangle 68">
              <a:extLst>
                <a:ext uri="{FF2B5EF4-FFF2-40B4-BE49-F238E27FC236}">
                  <a16:creationId xmlns:a16="http://schemas.microsoft.com/office/drawing/2014/main" id="{A9A52925-580A-4FC5-911F-01B0FCDCCF91}"/>
                </a:ext>
              </a:extLst>
            </p:cNvPr>
            <p:cNvSpPr/>
            <p:nvPr/>
          </p:nvSpPr>
          <p:spPr>
            <a:xfrm>
              <a:off x="6817128" y="1461425"/>
              <a:ext cx="1440000"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97" name="TextBox 96">
              <a:extLst>
                <a:ext uri="{FF2B5EF4-FFF2-40B4-BE49-F238E27FC236}">
                  <a16:creationId xmlns:a16="http://schemas.microsoft.com/office/drawing/2014/main" id="{320A5C5B-2CCB-4688-BE34-658F2986C4C6}"/>
                </a:ext>
              </a:extLst>
            </p:cNvPr>
            <p:cNvSpPr txBox="1"/>
            <p:nvPr/>
          </p:nvSpPr>
          <p:spPr>
            <a:xfrm>
              <a:off x="7298209" y="1792040"/>
              <a:ext cx="537461"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E</a:t>
              </a:r>
            </a:p>
          </p:txBody>
        </p:sp>
      </p:grpSp>
      <p:grpSp>
        <p:nvGrpSpPr>
          <p:cNvPr id="98" name="Group 97">
            <a:extLst>
              <a:ext uri="{FF2B5EF4-FFF2-40B4-BE49-F238E27FC236}">
                <a16:creationId xmlns:a16="http://schemas.microsoft.com/office/drawing/2014/main" id="{0313EDD6-D367-4599-8319-2E63630A6BF3}"/>
              </a:ext>
            </a:extLst>
          </p:cNvPr>
          <p:cNvGrpSpPr/>
          <p:nvPr/>
        </p:nvGrpSpPr>
        <p:grpSpPr>
          <a:xfrm>
            <a:off x="8297756" y="4417200"/>
            <a:ext cx="1440000" cy="1460388"/>
            <a:chOff x="6817128" y="1461425"/>
            <a:chExt cx="1440000" cy="1440000"/>
          </a:xfrm>
        </p:grpSpPr>
        <p:sp>
          <p:nvSpPr>
            <p:cNvPr id="99" name="Rounded Rectangle 68">
              <a:extLst>
                <a:ext uri="{FF2B5EF4-FFF2-40B4-BE49-F238E27FC236}">
                  <a16:creationId xmlns:a16="http://schemas.microsoft.com/office/drawing/2014/main" id="{0CE0D3FE-F3C5-4110-9637-0C7312C355C1}"/>
                </a:ext>
              </a:extLst>
            </p:cNvPr>
            <p:cNvSpPr/>
            <p:nvPr/>
          </p:nvSpPr>
          <p:spPr>
            <a:xfrm>
              <a:off x="6817128" y="1461425"/>
              <a:ext cx="1440000"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00" name="TextBox 99">
              <a:extLst>
                <a:ext uri="{FF2B5EF4-FFF2-40B4-BE49-F238E27FC236}">
                  <a16:creationId xmlns:a16="http://schemas.microsoft.com/office/drawing/2014/main" id="{E52E0455-D630-484C-9351-B5DE7E4B036F}"/>
                </a:ext>
              </a:extLst>
            </p:cNvPr>
            <p:cNvSpPr txBox="1"/>
            <p:nvPr/>
          </p:nvSpPr>
          <p:spPr>
            <a:xfrm>
              <a:off x="7298209" y="1792040"/>
              <a:ext cx="537461"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N</a:t>
              </a:r>
            </a:p>
          </p:txBody>
        </p:sp>
      </p:grpSp>
      <p:sp>
        <p:nvSpPr>
          <p:cNvPr id="5" name="Title 4">
            <a:extLst>
              <a:ext uri="{FF2B5EF4-FFF2-40B4-BE49-F238E27FC236}">
                <a16:creationId xmlns:a16="http://schemas.microsoft.com/office/drawing/2014/main" id="{4FDD1416-7F22-4B5D-A2B5-2F0370D12F0E}"/>
              </a:ext>
            </a:extLst>
          </p:cNvPr>
          <p:cNvSpPr>
            <a:spLocks noGrp="1"/>
          </p:cNvSpPr>
          <p:nvPr>
            <p:ph type="title"/>
          </p:nvPr>
        </p:nvSpPr>
        <p:spPr>
          <a:xfrm>
            <a:off x="838200" y="443073"/>
            <a:ext cx="4713852" cy="496071"/>
          </a:xfrm>
        </p:spPr>
        <p:txBody>
          <a:bodyPr>
            <a:normAutofit fontScale="90000"/>
          </a:bodyPr>
          <a:lstStyle/>
          <a:p>
            <a:r>
              <a:rPr lang="fr-FR" dirty="0"/>
              <a:t>Vocabulaire 2</a:t>
            </a:r>
          </a:p>
        </p:txBody>
      </p:sp>
      <p:pic>
        <p:nvPicPr>
          <p:cNvPr id="101" name="Picture 100" descr="background rectangle">
            <a:extLst>
              <a:ext uri="{FF2B5EF4-FFF2-40B4-BE49-F238E27FC236}">
                <a16:creationId xmlns:a16="http://schemas.microsoft.com/office/drawing/2014/main" id="{DD37B301-11AF-4B7E-B556-CBA8F7F69837}"/>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02" name="Title 3">
            <a:extLst>
              <a:ext uri="{FF2B5EF4-FFF2-40B4-BE49-F238E27FC236}">
                <a16:creationId xmlns:a16="http://schemas.microsoft.com/office/drawing/2014/main" id="{62F01E06-C935-4D67-A009-9741AA821880}"/>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err="1">
                <a:solidFill>
                  <a:schemeClr val="bg1"/>
                </a:solidFill>
              </a:rPr>
              <a:t>Vocabulaire</a:t>
            </a:r>
            <a:r>
              <a:rPr lang="en-GB" sz="3600" b="1" dirty="0">
                <a:solidFill>
                  <a:schemeClr val="bg1"/>
                </a:solidFill>
              </a:rPr>
              <a:t> 1  </a:t>
            </a:r>
          </a:p>
        </p:txBody>
      </p:sp>
      <p:sp>
        <p:nvSpPr>
          <p:cNvPr id="3" name="Rectangle 2">
            <a:hlinkClick r:id="" action="ppaction://noaction">
              <a:snd r:embed="rId4" name="7.1.2.3 Slide 11.wav"/>
            </a:hlinkClick>
          </p:cNvPr>
          <p:cNvSpPr/>
          <p:nvPr/>
        </p:nvSpPr>
        <p:spPr>
          <a:xfrm>
            <a:off x="390144" y="1475232"/>
            <a:ext cx="853440" cy="784570"/>
          </a:xfrm>
          <a:prstGeom prst="rect">
            <a:avLst/>
          </a:prstGeom>
          <a:solidFill>
            <a:srgbClr val="105076"/>
          </a:solidFill>
          <a:ln>
            <a:solidFill>
              <a:srgbClr val="10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Isosceles Triangle 3">
            <a:hlinkClick r:id="" action="ppaction://noaction">
              <a:snd r:embed="rId4" name="7.1.2.3 Slide 11.wav"/>
            </a:hlinkClick>
          </p:cNvPr>
          <p:cNvSpPr/>
          <p:nvPr/>
        </p:nvSpPr>
        <p:spPr>
          <a:xfrm rot="5400000">
            <a:off x="511506" y="1552218"/>
            <a:ext cx="653387" cy="614948"/>
          </a:xfrm>
          <a:prstGeom prst="triangle">
            <a:avLst/>
          </a:prstGeom>
          <a:solidFill>
            <a:srgbClr val="EA5F00"/>
          </a:solidFill>
          <a:ln>
            <a:solidFill>
              <a:srgbClr val="EA5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Rounded Rectangle 68">
            <a:extLst>
              <a:ext uri="{FF2B5EF4-FFF2-40B4-BE49-F238E27FC236}">
                <a16:creationId xmlns:a16="http://schemas.microsoft.com/office/drawing/2014/main" id="{0D68B888-62BC-45C1-A25D-D30A083DE1CC}"/>
              </a:ext>
            </a:extLst>
          </p:cNvPr>
          <p:cNvSpPr/>
          <p:nvPr/>
        </p:nvSpPr>
        <p:spPr>
          <a:xfrm>
            <a:off x="6759733" y="1339212"/>
            <a:ext cx="1440000" cy="1440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grpSp>
        <p:nvGrpSpPr>
          <p:cNvPr id="57" name="Group 56">
            <a:extLst>
              <a:ext uri="{FF2B5EF4-FFF2-40B4-BE49-F238E27FC236}">
                <a16:creationId xmlns:a16="http://schemas.microsoft.com/office/drawing/2014/main" id="{E7DABF62-6D15-448F-9E2F-F3C97050AF7A}"/>
              </a:ext>
            </a:extLst>
          </p:cNvPr>
          <p:cNvGrpSpPr/>
          <p:nvPr/>
        </p:nvGrpSpPr>
        <p:grpSpPr>
          <a:xfrm>
            <a:off x="6759735" y="1327478"/>
            <a:ext cx="1440000" cy="1460388"/>
            <a:chOff x="6817128" y="1461425"/>
            <a:chExt cx="1440000" cy="1440000"/>
          </a:xfrm>
        </p:grpSpPr>
        <p:sp>
          <p:nvSpPr>
            <p:cNvPr id="58" name="Rounded Rectangle 68">
              <a:extLst>
                <a:ext uri="{FF2B5EF4-FFF2-40B4-BE49-F238E27FC236}">
                  <a16:creationId xmlns:a16="http://schemas.microsoft.com/office/drawing/2014/main" id="{1533B3D9-18AF-4366-91B3-C09485657597}"/>
                </a:ext>
              </a:extLst>
            </p:cNvPr>
            <p:cNvSpPr/>
            <p:nvPr/>
          </p:nvSpPr>
          <p:spPr>
            <a:xfrm>
              <a:off x="6817128" y="1461425"/>
              <a:ext cx="1440000"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9" name="TextBox 58">
              <a:extLst>
                <a:ext uri="{FF2B5EF4-FFF2-40B4-BE49-F238E27FC236}">
                  <a16:creationId xmlns:a16="http://schemas.microsoft.com/office/drawing/2014/main" id="{A9DBBAB0-676C-4092-AA0A-BF566151260E}"/>
                </a:ext>
              </a:extLst>
            </p:cNvPr>
            <p:cNvSpPr txBox="1"/>
            <p:nvPr/>
          </p:nvSpPr>
          <p:spPr>
            <a:xfrm>
              <a:off x="7298209" y="1792040"/>
              <a:ext cx="537461"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D</a:t>
              </a:r>
            </a:p>
          </p:txBody>
        </p:sp>
      </p:grpSp>
      <p:sp>
        <p:nvSpPr>
          <p:cNvPr id="8" name="Rounded Rectangle 46">
            <a:extLst>
              <a:ext uri="{FF2B5EF4-FFF2-40B4-BE49-F238E27FC236}">
                <a16:creationId xmlns:a16="http://schemas.microsoft.com/office/drawing/2014/main" id="{2CB14F67-3349-4977-ABD3-8CDC94BCF921}"/>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168384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2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5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9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2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2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6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2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2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2"/>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6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9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9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Rounded Rectangle 80">
            <a:extLst>
              <a:ext uri="{FF2B5EF4-FFF2-40B4-BE49-F238E27FC236}">
                <a16:creationId xmlns:a16="http://schemas.microsoft.com/office/drawing/2014/main" id="{E28D2EE8-D7C7-4E60-83AF-23A0EB2FB6FC}"/>
              </a:ext>
            </a:extLst>
          </p:cNvPr>
          <p:cNvSpPr/>
          <p:nvPr/>
        </p:nvSpPr>
        <p:spPr>
          <a:xfrm>
            <a:off x="2195489" y="1299600"/>
            <a:ext cx="1440000" cy="1440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89" name="TextBox 88">
            <a:extLst>
              <a:ext uri="{FF2B5EF4-FFF2-40B4-BE49-F238E27FC236}">
                <a16:creationId xmlns:a16="http://schemas.microsoft.com/office/drawing/2014/main" id="{6E67DD6F-EFAB-47E4-9B45-2F7E23E21B5A}"/>
              </a:ext>
            </a:extLst>
          </p:cNvPr>
          <p:cNvSpPr txBox="1"/>
          <p:nvPr/>
        </p:nvSpPr>
        <p:spPr>
          <a:xfrm>
            <a:off x="2215811" y="1759570"/>
            <a:ext cx="146628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cocher</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84" name="Rounded Rectangle 76">
            <a:extLst>
              <a:ext uri="{FF2B5EF4-FFF2-40B4-BE49-F238E27FC236}">
                <a16:creationId xmlns:a16="http://schemas.microsoft.com/office/drawing/2014/main" id="{63AB0AFF-5BC1-4157-A0F2-ACC763C761B4}"/>
              </a:ext>
            </a:extLst>
          </p:cNvPr>
          <p:cNvSpPr/>
          <p:nvPr/>
        </p:nvSpPr>
        <p:spPr>
          <a:xfrm>
            <a:off x="2195489" y="4398507"/>
            <a:ext cx="1440000" cy="1440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4" name="Rounded Rectangle 74">
            <a:extLst>
              <a:ext uri="{FF2B5EF4-FFF2-40B4-BE49-F238E27FC236}">
                <a16:creationId xmlns:a16="http://schemas.microsoft.com/office/drawing/2014/main" id="{7DCBDE31-9996-4E33-8AE8-C9534ECAFB55}"/>
              </a:ext>
            </a:extLst>
          </p:cNvPr>
          <p:cNvSpPr/>
          <p:nvPr/>
        </p:nvSpPr>
        <p:spPr>
          <a:xfrm>
            <a:off x="3735206" y="1299600"/>
            <a:ext cx="1440000" cy="1440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0" name="Rounded Rectangle 70">
            <a:extLst>
              <a:ext uri="{FF2B5EF4-FFF2-40B4-BE49-F238E27FC236}">
                <a16:creationId xmlns:a16="http://schemas.microsoft.com/office/drawing/2014/main" id="{CB5BE85D-EED4-4F57-87BF-C169951D69F7}"/>
              </a:ext>
            </a:extLst>
          </p:cNvPr>
          <p:cNvSpPr/>
          <p:nvPr/>
        </p:nvSpPr>
        <p:spPr>
          <a:xfrm>
            <a:off x="3729641" y="4395484"/>
            <a:ext cx="1440000" cy="143651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8" name="Rounded Rectangle 68">
            <a:extLst>
              <a:ext uri="{FF2B5EF4-FFF2-40B4-BE49-F238E27FC236}">
                <a16:creationId xmlns:a16="http://schemas.microsoft.com/office/drawing/2014/main" id="{BA11CAA5-3133-4900-A382-04B5CED52455}"/>
              </a:ext>
            </a:extLst>
          </p:cNvPr>
          <p:cNvSpPr/>
          <p:nvPr/>
        </p:nvSpPr>
        <p:spPr>
          <a:xfrm>
            <a:off x="5274923" y="1299600"/>
            <a:ext cx="1440000" cy="1440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4" name="Rounded Rectangle 64">
            <a:extLst>
              <a:ext uri="{FF2B5EF4-FFF2-40B4-BE49-F238E27FC236}">
                <a16:creationId xmlns:a16="http://schemas.microsoft.com/office/drawing/2014/main" id="{35935867-7B14-44BB-BEED-ABA859C8176B}"/>
              </a:ext>
            </a:extLst>
          </p:cNvPr>
          <p:cNvSpPr/>
          <p:nvPr/>
        </p:nvSpPr>
        <p:spPr>
          <a:xfrm>
            <a:off x="5274923" y="4398507"/>
            <a:ext cx="1440000" cy="1440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18" name="TextBox 117">
            <a:extLst>
              <a:ext uri="{FF2B5EF4-FFF2-40B4-BE49-F238E27FC236}">
                <a16:creationId xmlns:a16="http://schemas.microsoft.com/office/drawing/2014/main" id="{FF26CBA2-1B5B-4419-9FD1-350BE27D403C}"/>
              </a:ext>
            </a:extLst>
          </p:cNvPr>
          <p:cNvSpPr txBox="1"/>
          <p:nvPr/>
        </p:nvSpPr>
        <p:spPr>
          <a:xfrm>
            <a:off x="3782353" y="1682255"/>
            <a:ext cx="139285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la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semaine</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119" name="TextBox 118">
            <a:extLst>
              <a:ext uri="{FF2B5EF4-FFF2-40B4-BE49-F238E27FC236}">
                <a16:creationId xmlns:a16="http://schemas.microsoft.com/office/drawing/2014/main" id="{4E6DD0EA-9F37-4395-8548-28AE1E690B01}"/>
              </a:ext>
            </a:extLst>
          </p:cNvPr>
          <p:cNvSpPr txBox="1"/>
          <p:nvPr/>
        </p:nvSpPr>
        <p:spPr>
          <a:xfrm>
            <a:off x="5308518" y="1790137"/>
            <a:ext cx="139285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trouver</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123" name="TextBox 122">
            <a:extLst>
              <a:ext uri="{FF2B5EF4-FFF2-40B4-BE49-F238E27FC236}">
                <a16:creationId xmlns:a16="http://schemas.microsoft.com/office/drawing/2014/main" id="{A669AB04-20F0-4D28-8EA2-7F62906337B6}"/>
              </a:ext>
            </a:extLst>
          </p:cNvPr>
          <p:cNvSpPr txBox="1"/>
          <p:nvPr/>
        </p:nvSpPr>
        <p:spPr>
          <a:xfrm>
            <a:off x="2236662" y="4803638"/>
            <a:ext cx="136810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le moment</a:t>
            </a:r>
          </a:p>
        </p:txBody>
      </p:sp>
      <p:sp>
        <p:nvSpPr>
          <p:cNvPr id="124" name="TextBox 123">
            <a:extLst>
              <a:ext uri="{FF2B5EF4-FFF2-40B4-BE49-F238E27FC236}">
                <a16:creationId xmlns:a16="http://schemas.microsoft.com/office/drawing/2014/main" id="{24CE18AE-51A9-4C7B-8A25-AAF368E9FB99}"/>
              </a:ext>
            </a:extLst>
          </p:cNvPr>
          <p:cNvSpPr txBox="1"/>
          <p:nvPr/>
        </p:nvSpPr>
        <p:spPr>
          <a:xfrm>
            <a:off x="3760025" y="4963631"/>
            <a:ext cx="13681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porter</a:t>
            </a:r>
          </a:p>
        </p:txBody>
      </p:sp>
      <p:sp>
        <p:nvSpPr>
          <p:cNvPr id="125" name="TextBox 124">
            <a:extLst>
              <a:ext uri="{FF2B5EF4-FFF2-40B4-BE49-F238E27FC236}">
                <a16:creationId xmlns:a16="http://schemas.microsoft.com/office/drawing/2014/main" id="{25C96602-ECD8-427D-A70B-0E0FC3EC7859}"/>
              </a:ext>
            </a:extLst>
          </p:cNvPr>
          <p:cNvSpPr txBox="1"/>
          <p:nvPr/>
        </p:nvSpPr>
        <p:spPr>
          <a:xfrm>
            <a:off x="5271051" y="4945952"/>
            <a:ext cx="13681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aimer</a:t>
            </a:r>
          </a:p>
        </p:txBody>
      </p:sp>
      <p:sp>
        <p:nvSpPr>
          <p:cNvPr id="76" name="Rounded Rectangle 68">
            <a:extLst>
              <a:ext uri="{FF2B5EF4-FFF2-40B4-BE49-F238E27FC236}">
                <a16:creationId xmlns:a16="http://schemas.microsoft.com/office/drawing/2014/main" id="{0D68B888-62BC-45C1-A25D-D30A083DE1CC}"/>
              </a:ext>
            </a:extLst>
          </p:cNvPr>
          <p:cNvSpPr/>
          <p:nvPr/>
        </p:nvSpPr>
        <p:spPr>
          <a:xfrm>
            <a:off x="6809074" y="1299600"/>
            <a:ext cx="1440000" cy="1440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80" name="Rounded Rectangle 64">
            <a:extLst>
              <a:ext uri="{FF2B5EF4-FFF2-40B4-BE49-F238E27FC236}">
                <a16:creationId xmlns:a16="http://schemas.microsoft.com/office/drawing/2014/main" id="{AEEF589E-EC74-49DB-A206-82D550FFA199}"/>
              </a:ext>
            </a:extLst>
          </p:cNvPr>
          <p:cNvSpPr/>
          <p:nvPr/>
        </p:nvSpPr>
        <p:spPr>
          <a:xfrm>
            <a:off x="6809075" y="4395484"/>
            <a:ext cx="1440000" cy="1440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83" name="TextBox 82">
            <a:extLst>
              <a:ext uri="{FF2B5EF4-FFF2-40B4-BE49-F238E27FC236}">
                <a16:creationId xmlns:a16="http://schemas.microsoft.com/office/drawing/2014/main" id="{6ED9FEE9-8E10-4F25-A472-3E0597EC9E77}"/>
              </a:ext>
            </a:extLst>
          </p:cNvPr>
          <p:cNvSpPr txBox="1"/>
          <p:nvPr/>
        </p:nvSpPr>
        <p:spPr>
          <a:xfrm>
            <a:off x="6833908" y="1764113"/>
            <a:ext cx="139285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rester</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87" name="TextBox 86">
            <a:extLst>
              <a:ext uri="{FF2B5EF4-FFF2-40B4-BE49-F238E27FC236}">
                <a16:creationId xmlns:a16="http://schemas.microsoft.com/office/drawing/2014/main" id="{DDBE4D9D-89C7-4056-AE42-E5A7B64B25D5}"/>
              </a:ext>
            </a:extLst>
          </p:cNvPr>
          <p:cNvSpPr txBox="1"/>
          <p:nvPr/>
        </p:nvSpPr>
        <p:spPr>
          <a:xfrm>
            <a:off x="6809074" y="4945953"/>
            <a:ext cx="139285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à</a:t>
            </a:r>
          </a:p>
        </p:txBody>
      </p:sp>
      <p:sp>
        <p:nvSpPr>
          <p:cNvPr id="46" name="Rounded Rectangle 66">
            <a:extLst>
              <a:ext uri="{FF2B5EF4-FFF2-40B4-BE49-F238E27FC236}">
                <a16:creationId xmlns:a16="http://schemas.microsoft.com/office/drawing/2014/main" id="{46F5EF1E-BA1F-4038-B631-D45F82367639}"/>
              </a:ext>
            </a:extLst>
          </p:cNvPr>
          <p:cNvSpPr/>
          <p:nvPr/>
        </p:nvSpPr>
        <p:spPr>
          <a:xfrm>
            <a:off x="7634095" y="2858400"/>
            <a:ext cx="1440000" cy="143687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86" name="Rounded Rectangle 78">
            <a:extLst>
              <a:ext uri="{FF2B5EF4-FFF2-40B4-BE49-F238E27FC236}">
                <a16:creationId xmlns:a16="http://schemas.microsoft.com/office/drawing/2014/main" id="{DC07BE91-2B99-46C5-85B3-EE84F3AD714F}"/>
              </a:ext>
            </a:extLst>
          </p:cNvPr>
          <p:cNvSpPr/>
          <p:nvPr/>
        </p:nvSpPr>
        <p:spPr>
          <a:xfrm>
            <a:off x="4554661" y="2858400"/>
            <a:ext cx="1440000" cy="1440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20" name="TextBox 119">
            <a:extLst>
              <a:ext uri="{FF2B5EF4-FFF2-40B4-BE49-F238E27FC236}">
                <a16:creationId xmlns:a16="http://schemas.microsoft.com/office/drawing/2014/main" id="{BAADE930-4DF3-47CC-9B32-1952DD616A6A}"/>
              </a:ext>
            </a:extLst>
          </p:cNvPr>
          <p:cNvSpPr txBox="1"/>
          <p:nvPr/>
        </p:nvSpPr>
        <p:spPr>
          <a:xfrm>
            <a:off x="4574696" y="3308343"/>
            <a:ext cx="146628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passer</a:t>
            </a:r>
          </a:p>
        </p:txBody>
      </p:sp>
      <p:sp>
        <p:nvSpPr>
          <p:cNvPr id="52" name="Rounded Rectangle 72">
            <a:extLst>
              <a:ext uri="{FF2B5EF4-FFF2-40B4-BE49-F238E27FC236}">
                <a16:creationId xmlns:a16="http://schemas.microsoft.com/office/drawing/2014/main" id="{0B0E1D72-83C5-407B-AA24-542005461972}"/>
              </a:ext>
            </a:extLst>
          </p:cNvPr>
          <p:cNvSpPr/>
          <p:nvPr/>
        </p:nvSpPr>
        <p:spPr>
          <a:xfrm>
            <a:off x="6101457" y="2858400"/>
            <a:ext cx="1440000" cy="1440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21" name="TextBox 120">
            <a:extLst>
              <a:ext uri="{FF2B5EF4-FFF2-40B4-BE49-F238E27FC236}">
                <a16:creationId xmlns:a16="http://schemas.microsoft.com/office/drawing/2014/main" id="{E7F8310C-01E9-4AA9-A175-77C356AAB6C4}"/>
              </a:ext>
            </a:extLst>
          </p:cNvPr>
          <p:cNvSpPr txBox="1"/>
          <p:nvPr/>
        </p:nvSpPr>
        <p:spPr>
          <a:xfrm>
            <a:off x="6101457" y="3308343"/>
            <a:ext cx="146628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chaque</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122" name="TextBox 121">
            <a:extLst>
              <a:ext uri="{FF2B5EF4-FFF2-40B4-BE49-F238E27FC236}">
                <a16:creationId xmlns:a16="http://schemas.microsoft.com/office/drawing/2014/main" id="{E003A2D0-906C-428B-97FC-84863E347F71}"/>
              </a:ext>
            </a:extLst>
          </p:cNvPr>
          <p:cNvSpPr txBox="1"/>
          <p:nvPr/>
        </p:nvSpPr>
        <p:spPr>
          <a:xfrm>
            <a:off x="7613953" y="3352676"/>
            <a:ext cx="146628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la solution</a:t>
            </a:r>
          </a:p>
        </p:txBody>
      </p:sp>
      <p:sp>
        <p:nvSpPr>
          <p:cNvPr id="90" name="Rounded Rectangle 66">
            <a:extLst>
              <a:ext uri="{FF2B5EF4-FFF2-40B4-BE49-F238E27FC236}">
                <a16:creationId xmlns:a16="http://schemas.microsoft.com/office/drawing/2014/main" id="{5CCC5B8F-14FB-41B4-97B5-99D390980E66}"/>
              </a:ext>
            </a:extLst>
          </p:cNvPr>
          <p:cNvSpPr/>
          <p:nvPr/>
        </p:nvSpPr>
        <p:spPr>
          <a:xfrm>
            <a:off x="3024726" y="2858400"/>
            <a:ext cx="1440000" cy="1440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91" name="TextBox 90">
            <a:extLst>
              <a:ext uri="{FF2B5EF4-FFF2-40B4-BE49-F238E27FC236}">
                <a16:creationId xmlns:a16="http://schemas.microsoft.com/office/drawing/2014/main" id="{062B69F5-7CEC-41C4-BA56-2F9397A785AD}"/>
              </a:ext>
            </a:extLst>
          </p:cNvPr>
          <p:cNvSpPr txBox="1"/>
          <p:nvPr/>
        </p:nvSpPr>
        <p:spPr>
          <a:xfrm>
            <a:off x="3085927" y="3204553"/>
            <a:ext cx="1392851" cy="707886"/>
          </a:xfrm>
          <a:prstGeom prst="rect">
            <a:avLst/>
          </a:prstGeom>
          <a:noFill/>
        </p:spPr>
        <p:txBody>
          <a:bodyPr wrap="square" l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l’uniforme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(m)</a:t>
            </a:r>
          </a:p>
        </p:txBody>
      </p:sp>
      <p:grpSp>
        <p:nvGrpSpPr>
          <p:cNvPr id="2" name="Group 1">
            <a:extLst>
              <a:ext uri="{FF2B5EF4-FFF2-40B4-BE49-F238E27FC236}">
                <a16:creationId xmlns:a16="http://schemas.microsoft.com/office/drawing/2014/main" id="{87D82A1F-CC3E-43F0-BAD9-BB78DDF2E82E}"/>
              </a:ext>
            </a:extLst>
          </p:cNvPr>
          <p:cNvGrpSpPr/>
          <p:nvPr/>
        </p:nvGrpSpPr>
        <p:grpSpPr>
          <a:xfrm>
            <a:off x="3722756" y="4392000"/>
            <a:ext cx="1463817" cy="1440000"/>
            <a:chOff x="4598411" y="4353394"/>
            <a:chExt cx="1463817" cy="1440000"/>
          </a:xfrm>
        </p:grpSpPr>
        <p:sp>
          <p:nvSpPr>
            <p:cNvPr id="94" name="Rounded Rectangle 64">
              <a:extLst>
                <a:ext uri="{FF2B5EF4-FFF2-40B4-BE49-F238E27FC236}">
                  <a16:creationId xmlns:a16="http://schemas.microsoft.com/office/drawing/2014/main" id="{E38901ED-12FA-4353-A5E1-4A5A43F3DE9B}"/>
                </a:ext>
              </a:extLst>
            </p:cNvPr>
            <p:cNvSpPr/>
            <p:nvPr/>
          </p:nvSpPr>
          <p:spPr>
            <a:xfrm>
              <a:off x="4598411" y="4353394"/>
              <a:ext cx="1463817"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 Cen MT" panose="020B0602020104020603"/>
                  <a:ea typeface="+mn-ea"/>
                  <a:cs typeface="+mn-cs"/>
                </a:rPr>
                <a:t>K</a:t>
              </a:r>
            </a:p>
          </p:txBody>
        </p:sp>
        <p:sp>
          <p:nvSpPr>
            <p:cNvPr id="93" name="TextBox 92">
              <a:extLst>
                <a:ext uri="{FF2B5EF4-FFF2-40B4-BE49-F238E27FC236}">
                  <a16:creationId xmlns:a16="http://schemas.microsoft.com/office/drawing/2014/main" id="{991C7FBF-A936-4EB0-9504-3E91E2FD848C}"/>
                </a:ext>
              </a:extLst>
            </p:cNvPr>
            <p:cNvSpPr txBox="1"/>
            <p:nvPr/>
          </p:nvSpPr>
          <p:spPr>
            <a:xfrm>
              <a:off x="5078927" y="4709319"/>
              <a:ext cx="537461"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K</a:t>
              </a:r>
            </a:p>
          </p:txBody>
        </p:sp>
      </p:grpSp>
      <p:grpSp>
        <p:nvGrpSpPr>
          <p:cNvPr id="95" name="Group 94">
            <a:extLst>
              <a:ext uri="{FF2B5EF4-FFF2-40B4-BE49-F238E27FC236}">
                <a16:creationId xmlns:a16="http://schemas.microsoft.com/office/drawing/2014/main" id="{5FC3FB7E-3B5A-492D-8B84-5B7F78406A4F}"/>
              </a:ext>
            </a:extLst>
          </p:cNvPr>
          <p:cNvGrpSpPr/>
          <p:nvPr/>
        </p:nvGrpSpPr>
        <p:grpSpPr>
          <a:xfrm>
            <a:off x="2198994" y="1303031"/>
            <a:ext cx="1440000" cy="1446231"/>
            <a:chOff x="-5141317" y="1264855"/>
            <a:chExt cx="1440000" cy="1440000"/>
          </a:xfrm>
        </p:grpSpPr>
        <p:sp>
          <p:nvSpPr>
            <p:cNvPr id="145" name="Rounded Rectangle 80">
              <a:extLst>
                <a:ext uri="{FF2B5EF4-FFF2-40B4-BE49-F238E27FC236}">
                  <a16:creationId xmlns:a16="http://schemas.microsoft.com/office/drawing/2014/main" id="{89FD081F-86F4-4967-846B-CF5DC20FD6EA}"/>
                </a:ext>
              </a:extLst>
            </p:cNvPr>
            <p:cNvSpPr/>
            <p:nvPr/>
          </p:nvSpPr>
          <p:spPr>
            <a:xfrm>
              <a:off x="-5141317" y="1264855"/>
              <a:ext cx="1440000"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146" name="TextBox 145">
              <a:extLst>
                <a:ext uri="{FF2B5EF4-FFF2-40B4-BE49-F238E27FC236}">
                  <a16:creationId xmlns:a16="http://schemas.microsoft.com/office/drawing/2014/main" id="{95BF8D63-27FE-462D-AB98-75868443B8FF}"/>
                </a:ext>
              </a:extLst>
            </p:cNvPr>
            <p:cNvSpPr txBox="1"/>
            <p:nvPr/>
          </p:nvSpPr>
          <p:spPr>
            <a:xfrm>
              <a:off x="-4694987" y="1591886"/>
              <a:ext cx="537461"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a:t>
              </a:r>
            </a:p>
          </p:txBody>
        </p:sp>
      </p:grpSp>
      <p:grpSp>
        <p:nvGrpSpPr>
          <p:cNvPr id="96" name="Group 95">
            <a:extLst>
              <a:ext uri="{FF2B5EF4-FFF2-40B4-BE49-F238E27FC236}">
                <a16:creationId xmlns:a16="http://schemas.microsoft.com/office/drawing/2014/main" id="{086DFD30-B890-494D-BE2F-904E4F7A2CB6}"/>
              </a:ext>
            </a:extLst>
          </p:cNvPr>
          <p:cNvGrpSpPr/>
          <p:nvPr/>
        </p:nvGrpSpPr>
        <p:grpSpPr>
          <a:xfrm>
            <a:off x="3707416" y="1299600"/>
            <a:ext cx="1466284" cy="1440000"/>
            <a:chOff x="-1915624" y="1259279"/>
            <a:chExt cx="1466284" cy="1440000"/>
          </a:xfrm>
        </p:grpSpPr>
        <p:sp>
          <p:nvSpPr>
            <p:cNvPr id="143" name="Rounded Rectangle 74">
              <a:extLst>
                <a:ext uri="{FF2B5EF4-FFF2-40B4-BE49-F238E27FC236}">
                  <a16:creationId xmlns:a16="http://schemas.microsoft.com/office/drawing/2014/main" id="{8772C102-B385-4CE0-BFAE-2D88AE05B4FC}"/>
                </a:ext>
              </a:extLst>
            </p:cNvPr>
            <p:cNvSpPr/>
            <p:nvPr/>
          </p:nvSpPr>
          <p:spPr>
            <a:xfrm>
              <a:off x="-1915624" y="1259279"/>
              <a:ext cx="1466284"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144" name="TextBox 143">
              <a:extLst>
                <a:ext uri="{FF2B5EF4-FFF2-40B4-BE49-F238E27FC236}">
                  <a16:creationId xmlns:a16="http://schemas.microsoft.com/office/drawing/2014/main" id="{A1C2B9CC-EC88-4F4D-A3F6-262E62D1F4C0}"/>
                </a:ext>
              </a:extLst>
            </p:cNvPr>
            <p:cNvSpPr txBox="1"/>
            <p:nvPr/>
          </p:nvSpPr>
          <p:spPr>
            <a:xfrm>
              <a:off x="-1426198" y="1595923"/>
              <a:ext cx="537461"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B</a:t>
              </a:r>
            </a:p>
          </p:txBody>
        </p:sp>
      </p:grpSp>
      <p:grpSp>
        <p:nvGrpSpPr>
          <p:cNvPr id="97" name="Group 96">
            <a:extLst>
              <a:ext uri="{FF2B5EF4-FFF2-40B4-BE49-F238E27FC236}">
                <a16:creationId xmlns:a16="http://schemas.microsoft.com/office/drawing/2014/main" id="{7642AA98-5610-4282-9044-B928DC081046}"/>
              </a:ext>
            </a:extLst>
          </p:cNvPr>
          <p:cNvGrpSpPr/>
          <p:nvPr/>
        </p:nvGrpSpPr>
        <p:grpSpPr>
          <a:xfrm>
            <a:off x="5270503" y="1299600"/>
            <a:ext cx="1457018" cy="1451831"/>
            <a:chOff x="-362324" y="1254001"/>
            <a:chExt cx="1457018" cy="1440000"/>
          </a:xfrm>
        </p:grpSpPr>
        <p:sp>
          <p:nvSpPr>
            <p:cNvPr id="141" name="Rounded Rectangle 68">
              <a:extLst>
                <a:ext uri="{FF2B5EF4-FFF2-40B4-BE49-F238E27FC236}">
                  <a16:creationId xmlns:a16="http://schemas.microsoft.com/office/drawing/2014/main" id="{A32D63C7-A482-4055-8914-5DA8BCA7E596}"/>
                </a:ext>
              </a:extLst>
            </p:cNvPr>
            <p:cNvSpPr/>
            <p:nvPr/>
          </p:nvSpPr>
          <p:spPr>
            <a:xfrm>
              <a:off x="-362324" y="1254001"/>
              <a:ext cx="1457018"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42" name="TextBox 141">
              <a:extLst>
                <a:ext uri="{FF2B5EF4-FFF2-40B4-BE49-F238E27FC236}">
                  <a16:creationId xmlns:a16="http://schemas.microsoft.com/office/drawing/2014/main" id="{E0828603-7077-4CCA-99FD-44CA712B1F52}"/>
                </a:ext>
              </a:extLst>
            </p:cNvPr>
            <p:cNvSpPr txBox="1"/>
            <p:nvPr/>
          </p:nvSpPr>
          <p:spPr>
            <a:xfrm>
              <a:off x="113430" y="1582979"/>
              <a:ext cx="543813"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C</a:t>
              </a:r>
            </a:p>
          </p:txBody>
        </p:sp>
      </p:grpSp>
      <p:grpSp>
        <p:nvGrpSpPr>
          <p:cNvPr id="98" name="Group 97">
            <a:extLst>
              <a:ext uri="{FF2B5EF4-FFF2-40B4-BE49-F238E27FC236}">
                <a16:creationId xmlns:a16="http://schemas.microsoft.com/office/drawing/2014/main" id="{423B88C2-E178-4258-BC9F-98E5F5EBA57D}"/>
              </a:ext>
            </a:extLst>
          </p:cNvPr>
          <p:cNvGrpSpPr/>
          <p:nvPr/>
        </p:nvGrpSpPr>
        <p:grpSpPr>
          <a:xfrm>
            <a:off x="6100523" y="2858400"/>
            <a:ext cx="1440000" cy="1440000"/>
            <a:chOff x="-335710" y="2782967"/>
            <a:chExt cx="1440000" cy="1440000"/>
          </a:xfrm>
        </p:grpSpPr>
        <p:sp>
          <p:nvSpPr>
            <p:cNvPr id="139" name="Rounded Rectangle 66">
              <a:extLst>
                <a:ext uri="{FF2B5EF4-FFF2-40B4-BE49-F238E27FC236}">
                  <a16:creationId xmlns:a16="http://schemas.microsoft.com/office/drawing/2014/main" id="{D40201E3-375C-4421-A511-7E62A6722A5C}"/>
                </a:ext>
              </a:extLst>
            </p:cNvPr>
            <p:cNvSpPr/>
            <p:nvPr/>
          </p:nvSpPr>
          <p:spPr>
            <a:xfrm>
              <a:off x="-335710" y="2782967"/>
              <a:ext cx="1440000"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140" name="TextBox 139">
              <a:extLst>
                <a:ext uri="{FF2B5EF4-FFF2-40B4-BE49-F238E27FC236}">
                  <a16:creationId xmlns:a16="http://schemas.microsoft.com/office/drawing/2014/main" id="{1A54B89C-4C02-4698-AF80-310868BA5626}"/>
                </a:ext>
              </a:extLst>
            </p:cNvPr>
            <p:cNvSpPr txBox="1"/>
            <p:nvPr/>
          </p:nvSpPr>
          <p:spPr>
            <a:xfrm>
              <a:off x="114119" y="3132975"/>
              <a:ext cx="537461"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H</a:t>
              </a:r>
            </a:p>
          </p:txBody>
        </p:sp>
      </p:grpSp>
      <p:grpSp>
        <p:nvGrpSpPr>
          <p:cNvPr id="100" name="Group 99">
            <a:extLst>
              <a:ext uri="{FF2B5EF4-FFF2-40B4-BE49-F238E27FC236}">
                <a16:creationId xmlns:a16="http://schemas.microsoft.com/office/drawing/2014/main" id="{44CAFD1B-680B-47DE-93FC-A0462825EDCF}"/>
              </a:ext>
            </a:extLst>
          </p:cNvPr>
          <p:cNvGrpSpPr/>
          <p:nvPr/>
        </p:nvGrpSpPr>
        <p:grpSpPr>
          <a:xfrm>
            <a:off x="2185721" y="4395484"/>
            <a:ext cx="1455670" cy="1468837"/>
            <a:chOff x="-1892450" y="4356813"/>
            <a:chExt cx="1440000" cy="1440000"/>
          </a:xfrm>
        </p:grpSpPr>
        <p:sp>
          <p:nvSpPr>
            <p:cNvPr id="135" name="Rounded Rectangle 70">
              <a:extLst>
                <a:ext uri="{FF2B5EF4-FFF2-40B4-BE49-F238E27FC236}">
                  <a16:creationId xmlns:a16="http://schemas.microsoft.com/office/drawing/2014/main" id="{8CBEF06A-B7E2-4376-957D-41C1D78DB6A9}"/>
                </a:ext>
              </a:extLst>
            </p:cNvPr>
            <p:cNvSpPr/>
            <p:nvPr/>
          </p:nvSpPr>
          <p:spPr>
            <a:xfrm>
              <a:off x="-1892450" y="4356813"/>
              <a:ext cx="1440000"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36" name="TextBox 135">
              <a:extLst>
                <a:ext uri="{FF2B5EF4-FFF2-40B4-BE49-F238E27FC236}">
                  <a16:creationId xmlns:a16="http://schemas.microsoft.com/office/drawing/2014/main" id="{695ED43B-2E7E-4B0B-9878-3D74C100BF16}"/>
                </a:ext>
              </a:extLst>
            </p:cNvPr>
            <p:cNvSpPr txBox="1"/>
            <p:nvPr/>
          </p:nvSpPr>
          <p:spPr>
            <a:xfrm>
              <a:off x="-1434099" y="4684652"/>
              <a:ext cx="537461"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J</a:t>
              </a:r>
            </a:p>
          </p:txBody>
        </p:sp>
      </p:grpSp>
      <p:grpSp>
        <p:nvGrpSpPr>
          <p:cNvPr id="101" name="Group 100">
            <a:extLst>
              <a:ext uri="{FF2B5EF4-FFF2-40B4-BE49-F238E27FC236}">
                <a16:creationId xmlns:a16="http://schemas.microsoft.com/office/drawing/2014/main" id="{87D4787F-5270-4F04-B850-7B4EF7F96694}"/>
              </a:ext>
            </a:extLst>
          </p:cNvPr>
          <p:cNvGrpSpPr/>
          <p:nvPr/>
        </p:nvGrpSpPr>
        <p:grpSpPr>
          <a:xfrm>
            <a:off x="6806124" y="1292521"/>
            <a:ext cx="1440000" cy="1460388"/>
            <a:chOff x="6817128" y="1461425"/>
            <a:chExt cx="1440000" cy="1440000"/>
          </a:xfrm>
        </p:grpSpPr>
        <p:sp>
          <p:nvSpPr>
            <p:cNvPr id="117" name="Rounded Rectangle 68">
              <a:extLst>
                <a:ext uri="{FF2B5EF4-FFF2-40B4-BE49-F238E27FC236}">
                  <a16:creationId xmlns:a16="http://schemas.microsoft.com/office/drawing/2014/main" id="{E34D9447-ED9B-4EA4-A8B0-6B9AF7147755}"/>
                </a:ext>
              </a:extLst>
            </p:cNvPr>
            <p:cNvSpPr/>
            <p:nvPr/>
          </p:nvSpPr>
          <p:spPr>
            <a:xfrm>
              <a:off x="6817128" y="1461425"/>
              <a:ext cx="1440000"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34" name="TextBox 133">
              <a:extLst>
                <a:ext uri="{FF2B5EF4-FFF2-40B4-BE49-F238E27FC236}">
                  <a16:creationId xmlns:a16="http://schemas.microsoft.com/office/drawing/2014/main" id="{881FDF44-6FC6-4BA7-BAA5-9B91A3B372A6}"/>
                </a:ext>
              </a:extLst>
            </p:cNvPr>
            <p:cNvSpPr txBox="1"/>
            <p:nvPr/>
          </p:nvSpPr>
          <p:spPr>
            <a:xfrm>
              <a:off x="7298209" y="1792040"/>
              <a:ext cx="537461"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D</a:t>
              </a:r>
            </a:p>
          </p:txBody>
        </p:sp>
      </p:grpSp>
      <p:grpSp>
        <p:nvGrpSpPr>
          <p:cNvPr id="102" name="Group 101">
            <a:extLst>
              <a:ext uri="{FF2B5EF4-FFF2-40B4-BE49-F238E27FC236}">
                <a16:creationId xmlns:a16="http://schemas.microsoft.com/office/drawing/2014/main" id="{2C0BA9E0-2B39-4E27-B2D5-8184D7661DA7}"/>
              </a:ext>
            </a:extLst>
          </p:cNvPr>
          <p:cNvGrpSpPr/>
          <p:nvPr/>
        </p:nvGrpSpPr>
        <p:grpSpPr>
          <a:xfrm>
            <a:off x="7633161" y="2855276"/>
            <a:ext cx="1440000" cy="1440000"/>
            <a:chOff x="5394415" y="2998701"/>
            <a:chExt cx="1440000" cy="1440000"/>
          </a:xfrm>
        </p:grpSpPr>
        <p:sp>
          <p:nvSpPr>
            <p:cNvPr id="115" name="Rounded Rectangle 66">
              <a:extLst>
                <a:ext uri="{FF2B5EF4-FFF2-40B4-BE49-F238E27FC236}">
                  <a16:creationId xmlns:a16="http://schemas.microsoft.com/office/drawing/2014/main" id="{C7E64B2F-7A4C-4F16-A18F-BAC6C1E768BD}"/>
                </a:ext>
              </a:extLst>
            </p:cNvPr>
            <p:cNvSpPr/>
            <p:nvPr/>
          </p:nvSpPr>
          <p:spPr>
            <a:xfrm>
              <a:off x="5394415" y="2998701"/>
              <a:ext cx="1440000"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116" name="TextBox 115">
              <a:extLst>
                <a:ext uri="{FF2B5EF4-FFF2-40B4-BE49-F238E27FC236}">
                  <a16:creationId xmlns:a16="http://schemas.microsoft.com/office/drawing/2014/main" id="{B7F10D80-E63C-4A3A-818E-C9A087C68A89}"/>
                </a:ext>
              </a:extLst>
            </p:cNvPr>
            <p:cNvSpPr txBox="1"/>
            <p:nvPr/>
          </p:nvSpPr>
          <p:spPr>
            <a:xfrm>
              <a:off x="5880811" y="3341632"/>
              <a:ext cx="537461"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I</a:t>
              </a:r>
            </a:p>
          </p:txBody>
        </p:sp>
      </p:grpSp>
      <p:grpSp>
        <p:nvGrpSpPr>
          <p:cNvPr id="103" name="Group 102">
            <a:extLst>
              <a:ext uri="{FF2B5EF4-FFF2-40B4-BE49-F238E27FC236}">
                <a16:creationId xmlns:a16="http://schemas.microsoft.com/office/drawing/2014/main" id="{146BE747-1363-437E-921E-9CB87A13A3F2}"/>
              </a:ext>
            </a:extLst>
          </p:cNvPr>
          <p:cNvGrpSpPr/>
          <p:nvPr/>
        </p:nvGrpSpPr>
        <p:grpSpPr>
          <a:xfrm>
            <a:off x="5271051" y="4392000"/>
            <a:ext cx="1449772" cy="1453586"/>
            <a:chOff x="11786038" y="4553764"/>
            <a:chExt cx="1420470" cy="1440000"/>
          </a:xfrm>
        </p:grpSpPr>
        <p:sp>
          <p:nvSpPr>
            <p:cNvPr id="113" name="Rounded Rectangle 64">
              <a:extLst>
                <a:ext uri="{FF2B5EF4-FFF2-40B4-BE49-F238E27FC236}">
                  <a16:creationId xmlns:a16="http://schemas.microsoft.com/office/drawing/2014/main" id="{9FEEC989-4304-4D1A-AE8B-21C354D146C8}"/>
                </a:ext>
              </a:extLst>
            </p:cNvPr>
            <p:cNvSpPr/>
            <p:nvPr/>
          </p:nvSpPr>
          <p:spPr>
            <a:xfrm>
              <a:off x="11786038" y="4553764"/>
              <a:ext cx="1420470"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14" name="TextBox 113">
              <a:extLst>
                <a:ext uri="{FF2B5EF4-FFF2-40B4-BE49-F238E27FC236}">
                  <a16:creationId xmlns:a16="http://schemas.microsoft.com/office/drawing/2014/main" id="{EF7376E2-D2F9-44B7-8A86-78078D1C664C}"/>
                </a:ext>
              </a:extLst>
            </p:cNvPr>
            <p:cNvSpPr txBox="1"/>
            <p:nvPr/>
          </p:nvSpPr>
          <p:spPr>
            <a:xfrm>
              <a:off x="12248051" y="4903394"/>
              <a:ext cx="530172"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L</a:t>
              </a:r>
            </a:p>
          </p:txBody>
        </p:sp>
      </p:grpSp>
      <p:grpSp>
        <p:nvGrpSpPr>
          <p:cNvPr id="104" name="Group 103">
            <a:extLst>
              <a:ext uri="{FF2B5EF4-FFF2-40B4-BE49-F238E27FC236}">
                <a16:creationId xmlns:a16="http://schemas.microsoft.com/office/drawing/2014/main" id="{0308C56C-055B-4B52-9900-6903FEFF3395}"/>
              </a:ext>
            </a:extLst>
          </p:cNvPr>
          <p:cNvGrpSpPr/>
          <p:nvPr/>
        </p:nvGrpSpPr>
        <p:grpSpPr>
          <a:xfrm>
            <a:off x="3018148" y="2855275"/>
            <a:ext cx="1446578" cy="1446231"/>
            <a:chOff x="-3427432" y="2809461"/>
            <a:chExt cx="1446578" cy="1440000"/>
          </a:xfrm>
        </p:grpSpPr>
        <p:sp>
          <p:nvSpPr>
            <p:cNvPr id="111" name="Rounded Rectangle 78">
              <a:extLst>
                <a:ext uri="{FF2B5EF4-FFF2-40B4-BE49-F238E27FC236}">
                  <a16:creationId xmlns:a16="http://schemas.microsoft.com/office/drawing/2014/main" id="{C281EFB0-AAA4-4380-826A-5DF2CBEF80D0}"/>
                </a:ext>
              </a:extLst>
            </p:cNvPr>
            <p:cNvSpPr/>
            <p:nvPr/>
          </p:nvSpPr>
          <p:spPr>
            <a:xfrm>
              <a:off x="-3427432" y="2809461"/>
              <a:ext cx="1446578"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112" name="TextBox 111">
              <a:extLst>
                <a:ext uri="{FF2B5EF4-FFF2-40B4-BE49-F238E27FC236}">
                  <a16:creationId xmlns:a16="http://schemas.microsoft.com/office/drawing/2014/main" id="{12AF78D5-2D6D-4BCB-ACE0-16334C54C49F}"/>
                </a:ext>
              </a:extLst>
            </p:cNvPr>
            <p:cNvSpPr txBox="1"/>
            <p:nvPr/>
          </p:nvSpPr>
          <p:spPr>
            <a:xfrm>
              <a:off x="-2982114" y="3166182"/>
              <a:ext cx="539916"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F</a:t>
              </a:r>
            </a:p>
          </p:txBody>
        </p:sp>
      </p:grpSp>
      <p:grpSp>
        <p:nvGrpSpPr>
          <p:cNvPr id="105" name="Group 104">
            <a:extLst>
              <a:ext uri="{FF2B5EF4-FFF2-40B4-BE49-F238E27FC236}">
                <a16:creationId xmlns:a16="http://schemas.microsoft.com/office/drawing/2014/main" id="{95F63AC7-15F1-4BB4-95F2-C042EC44AC7A}"/>
              </a:ext>
            </a:extLst>
          </p:cNvPr>
          <p:cNvGrpSpPr/>
          <p:nvPr/>
        </p:nvGrpSpPr>
        <p:grpSpPr>
          <a:xfrm>
            <a:off x="4549519" y="2857740"/>
            <a:ext cx="1450283" cy="1440000"/>
            <a:chOff x="-1879803" y="2800099"/>
            <a:chExt cx="1450283" cy="1440000"/>
          </a:xfrm>
        </p:grpSpPr>
        <p:sp>
          <p:nvSpPr>
            <p:cNvPr id="109" name="Rounded Rectangle 72">
              <a:extLst>
                <a:ext uri="{FF2B5EF4-FFF2-40B4-BE49-F238E27FC236}">
                  <a16:creationId xmlns:a16="http://schemas.microsoft.com/office/drawing/2014/main" id="{76F237E5-8918-46A8-A329-275B3BB17726}"/>
                </a:ext>
              </a:extLst>
            </p:cNvPr>
            <p:cNvSpPr/>
            <p:nvPr/>
          </p:nvSpPr>
          <p:spPr>
            <a:xfrm>
              <a:off x="-1879803" y="2800099"/>
              <a:ext cx="1450283"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10" name="TextBox 109">
              <a:extLst>
                <a:ext uri="{FF2B5EF4-FFF2-40B4-BE49-F238E27FC236}">
                  <a16:creationId xmlns:a16="http://schemas.microsoft.com/office/drawing/2014/main" id="{9D0ADF02-FC09-45A1-A43F-2F34B1212C20}"/>
                </a:ext>
              </a:extLst>
            </p:cNvPr>
            <p:cNvSpPr txBox="1"/>
            <p:nvPr/>
          </p:nvSpPr>
          <p:spPr>
            <a:xfrm>
              <a:off x="-1425312" y="3166182"/>
              <a:ext cx="541299"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G</a:t>
              </a:r>
            </a:p>
          </p:txBody>
        </p:sp>
      </p:grpSp>
      <p:grpSp>
        <p:nvGrpSpPr>
          <p:cNvPr id="106" name="Group 105">
            <a:extLst>
              <a:ext uri="{FF2B5EF4-FFF2-40B4-BE49-F238E27FC236}">
                <a16:creationId xmlns:a16="http://schemas.microsoft.com/office/drawing/2014/main" id="{17B0C0E4-9A79-4DEF-928B-D840300F3BC6}"/>
              </a:ext>
            </a:extLst>
          </p:cNvPr>
          <p:cNvGrpSpPr/>
          <p:nvPr/>
        </p:nvGrpSpPr>
        <p:grpSpPr>
          <a:xfrm>
            <a:off x="6809073" y="4392000"/>
            <a:ext cx="1449772" cy="1453586"/>
            <a:chOff x="11790825" y="4545821"/>
            <a:chExt cx="1420470" cy="1440000"/>
          </a:xfrm>
        </p:grpSpPr>
        <p:sp>
          <p:nvSpPr>
            <p:cNvPr id="107" name="Rounded Rectangle 64">
              <a:extLst>
                <a:ext uri="{FF2B5EF4-FFF2-40B4-BE49-F238E27FC236}">
                  <a16:creationId xmlns:a16="http://schemas.microsoft.com/office/drawing/2014/main" id="{8E893C34-77F5-4382-B98B-20A6D99B2A21}"/>
                </a:ext>
              </a:extLst>
            </p:cNvPr>
            <p:cNvSpPr/>
            <p:nvPr/>
          </p:nvSpPr>
          <p:spPr>
            <a:xfrm>
              <a:off x="11790825" y="4545821"/>
              <a:ext cx="1420470"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08" name="TextBox 107">
              <a:extLst>
                <a:ext uri="{FF2B5EF4-FFF2-40B4-BE49-F238E27FC236}">
                  <a16:creationId xmlns:a16="http://schemas.microsoft.com/office/drawing/2014/main" id="{D529FFE8-D314-4BF9-BEE8-77F06CD4DABA}"/>
                </a:ext>
              </a:extLst>
            </p:cNvPr>
            <p:cNvSpPr txBox="1"/>
            <p:nvPr/>
          </p:nvSpPr>
          <p:spPr>
            <a:xfrm>
              <a:off x="12248051" y="4903394"/>
              <a:ext cx="530172"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M</a:t>
              </a:r>
            </a:p>
          </p:txBody>
        </p:sp>
      </p:grpSp>
      <p:sp>
        <p:nvSpPr>
          <p:cNvPr id="3" name="Title 2" hidden="1">
            <a:extLst>
              <a:ext uri="{FF2B5EF4-FFF2-40B4-BE49-F238E27FC236}">
                <a16:creationId xmlns:a16="http://schemas.microsoft.com/office/drawing/2014/main" id="{225D7432-299D-114F-A9E8-08236D4441F1}"/>
              </a:ext>
            </a:extLst>
          </p:cNvPr>
          <p:cNvSpPr>
            <a:spLocks noGrp="1"/>
          </p:cNvSpPr>
          <p:nvPr>
            <p:ph type="title"/>
          </p:nvPr>
        </p:nvSpPr>
        <p:spPr/>
        <p:txBody>
          <a:bodyPr/>
          <a:lstStyle/>
          <a:p>
            <a:r>
              <a:rPr lang="en-US" dirty="0" err="1"/>
              <a:t>Vocabularly</a:t>
            </a:r>
            <a:r>
              <a:rPr lang="en-US" baseline="0" dirty="0"/>
              <a:t> flashcards</a:t>
            </a:r>
            <a:endParaRPr lang="en-US" dirty="0"/>
          </a:p>
        </p:txBody>
      </p:sp>
      <p:sp>
        <p:nvSpPr>
          <p:cNvPr id="67" name="Rounded Rectangle 68">
            <a:extLst>
              <a:ext uri="{FF2B5EF4-FFF2-40B4-BE49-F238E27FC236}">
                <a16:creationId xmlns:a16="http://schemas.microsoft.com/office/drawing/2014/main" id="{D58CAC8A-DD61-4079-9948-DD6A238A4AED}"/>
              </a:ext>
            </a:extLst>
          </p:cNvPr>
          <p:cNvSpPr/>
          <p:nvPr/>
        </p:nvSpPr>
        <p:spPr>
          <a:xfrm>
            <a:off x="8331771" y="1299600"/>
            <a:ext cx="1440000" cy="1440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68" name="TextBox 67">
            <a:extLst>
              <a:ext uri="{FF2B5EF4-FFF2-40B4-BE49-F238E27FC236}">
                <a16:creationId xmlns:a16="http://schemas.microsoft.com/office/drawing/2014/main" id="{8373C72E-091B-46B5-81FA-C07336266984}"/>
              </a:ext>
            </a:extLst>
          </p:cNvPr>
          <p:cNvSpPr txBox="1"/>
          <p:nvPr/>
        </p:nvSpPr>
        <p:spPr>
          <a:xfrm>
            <a:off x="8361389" y="1832145"/>
            <a:ext cx="139285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avec</a:t>
            </a:r>
          </a:p>
        </p:txBody>
      </p:sp>
      <p:sp>
        <p:nvSpPr>
          <p:cNvPr id="69" name="Rounded Rectangle 68">
            <a:extLst>
              <a:ext uri="{FF2B5EF4-FFF2-40B4-BE49-F238E27FC236}">
                <a16:creationId xmlns:a16="http://schemas.microsoft.com/office/drawing/2014/main" id="{E6F8D647-BEA3-4F7E-9FC6-463248CCE458}"/>
              </a:ext>
            </a:extLst>
          </p:cNvPr>
          <p:cNvSpPr/>
          <p:nvPr/>
        </p:nvSpPr>
        <p:spPr>
          <a:xfrm>
            <a:off x="8347095" y="4398507"/>
            <a:ext cx="1440000" cy="1440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71" name="TextBox 70">
            <a:extLst>
              <a:ext uri="{FF2B5EF4-FFF2-40B4-BE49-F238E27FC236}">
                <a16:creationId xmlns:a16="http://schemas.microsoft.com/office/drawing/2014/main" id="{4DDD10A4-0B96-4A2D-A0EA-B291CFB4582A}"/>
              </a:ext>
            </a:extLst>
          </p:cNvPr>
          <p:cNvSpPr txBox="1"/>
          <p:nvPr/>
        </p:nvSpPr>
        <p:spPr>
          <a:xfrm>
            <a:off x="8331771" y="4803638"/>
            <a:ext cx="139285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1F4E79"/>
                </a:solidFill>
                <a:latin typeface="Century Gothic" panose="020B0502020202020204" pitchFamily="34" charset="0"/>
              </a:rPr>
              <a:t>l’</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école (f)</a:t>
            </a:r>
          </a:p>
        </p:txBody>
      </p:sp>
      <p:grpSp>
        <p:nvGrpSpPr>
          <p:cNvPr id="77" name="Group 76">
            <a:extLst>
              <a:ext uri="{FF2B5EF4-FFF2-40B4-BE49-F238E27FC236}">
                <a16:creationId xmlns:a16="http://schemas.microsoft.com/office/drawing/2014/main" id="{A29E9652-2EEC-4DD9-955F-8ED97EFC34E4}"/>
              </a:ext>
            </a:extLst>
          </p:cNvPr>
          <p:cNvGrpSpPr/>
          <p:nvPr/>
        </p:nvGrpSpPr>
        <p:grpSpPr>
          <a:xfrm>
            <a:off x="8331771" y="1289406"/>
            <a:ext cx="1440000" cy="1460388"/>
            <a:chOff x="6817128" y="1461425"/>
            <a:chExt cx="1440000" cy="1440000"/>
          </a:xfrm>
        </p:grpSpPr>
        <p:sp>
          <p:nvSpPr>
            <p:cNvPr id="78" name="Rounded Rectangle 68">
              <a:extLst>
                <a:ext uri="{FF2B5EF4-FFF2-40B4-BE49-F238E27FC236}">
                  <a16:creationId xmlns:a16="http://schemas.microsoft.com/office/drawing/2014/main" id="{8C362390-E874-44B4-87B7-8222CDE8F58F}"/>
                </a:ext>
              </a:extLst>
            </p:cNvPr>
            <p:cNvSpPr/>
            <p:nvPr/>
          </p:nvSpPr>
          <p:spPr>
            <a:xfrm>
              <a:off x="6817128" y="1461425"/>
              <a:ext cx="1440000"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79" name="TextBox 78">
              <a:extLst>
                <a:ext uri="{FF2B5EF4-FFF2-40B4-BE49-F238E27FC236}">
                  <a16:creationId xmlns:a16="http://schemas.microsoft.com/office/drawing/2014/main" id="{71B44A1D-B121-4954-B4B9-6EE7F8ACF400}"/>
                </a:ext>
              </a:extLst>
            </p:cNvPr>
            <p:cNvSpPr txBox="1"/>
            <p:nvPr/>
          </p:nvSpPr>
          <p:spPr>
            <a:xfrm>
              <a:off x="7298209" y="1792040"/>
              <a:ext cx="537461"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E</a:t>
              </a:r>
            </a:p>
          </p:txBody>
        </p:sp>
      </p:grpSp>
      <p:pic>
        <p:nvPicPr>
          <p:cNvPr id="92" name="Picture 91" descr="background rectangle">
            <a:extLst>
              <a:ext uri="{FF2B5EF4-FFF2-40B4-BE49-F238E27FC236}">
                <a16:creationId xmlns:a16="http://schemas.microsoft.com/office/drawing/2014/main" id="{EA350EF1-A39C-4127-9AE2-E507782DE08F}"/>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99" name="Title 3">
            <a:extLst>
              <a:ext uri="{FF2B5EF4-FFF2-40B4-BE49-F238E27FC236}">
                <a16:creationId xmlns:a16="http://schemas.microsoft.com/office/drawing/2014/main" id="{A6FB8D52-FB31-472E-9E6D-17614A4A3478}"/>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err="1">
                <a:solidFill>
                  <a:schemeClr val="bg1"/>
                </a:solidFill>
              </a:rPr>
              <a:t>Vocabulaire</a:t>
            </a:r>
            <a:r>
              <a:rPr lang="en-GB" sz="3600" b="1" dirty="0">
                <a:solidFill>
                  <a:schemeClr val="bg1"/>
                </a:solidFill>
              </a:rPr>
              <a:t> 2  </a:t>
            </a:r>
          </a:p>
        </p:txBody>
      </p:sp>
      <p:grpSp>
        <p:nvGrpSpPr>
          <p:cNvPr id="81" name="Group 80">
            <a:extLst>
              <a:ext uri="{FF2B5EF4-FFF2-40B4-BE49-F238E27FC236}">
                <a16:creationId xmlns:a16="http://schemas.microsoft.com/office/drawing/2014/main" id="{185AA34A-69EB-4090-A4D9-A4C1091E758F}"/>
              </a:ext>
            </a:extLst>
          </p:cNvPr>
          <p:cNvGrpSpPr/>
          <p:nvPr/>
        </p:nvGrpSpPr>
        <p:grpSpPr>
          <a:xfrm>
            <a:off x="8347095" y="4392000"/>
            <a:ext cx="1440000" cy="1460388"/>
            <a:chOff x="6817128" y="1461425"/>
            <a:chExt cx="1440000" cy="1440000"/>
          </a:xfrm>
        </p:grpSpPr>
        <p:sp>
          <p:nvSpPr>
            <p:cNvPr id="82" name="Rounded Rectangle 68">
              <a:extLst>
                <a:ext uri="{FF2B5EF4-FFF2-40B4-BE49-F238E27FC236}">
                  <a16:creationId xmlns:a16="http://schemas.microsoft.com/office/drawing/2014/main" id="{30BFED93-8415-47E4-8AD6-6739CC3395FA}"/>
                </a:ext>
              </a:extLst>
            </p:cNvPr>
            <p:cNvSpPr/>
            <p:nvPr/>
          </p:nvSpPr>
          <p:spPr>
            <a:xfrm>
              <a:off x="6817128" y="1461425"/>
              <a:ext cx="1440000"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85" name="TextBox 84">
              <a:extLst>
                <a:ext uri="{FF2B5EF4-FFF2-40B4-BE49-F238E27FC236}">
                  <a16:creationId xmlns:a16="http://schemas.microsoft.com/office/drawing/2014/main" id="{7DE8AE66-BF0C-4E62-ADDD-232404394F8F}"/>
                </a:ext>
              </a:extLst>
            </p:cNvPr>
            <p:cNvSpPr txBox="1"/>
            <p:nvPr/>
          </p:nvSpPr>
          <p:spPr>
            <a:xfrm>
              <a:off x="7298209" y="1792040"/>
              <a:ext cx="537461"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N</a:t>
              </a:r>
            </a:p>
          </p:txBody>
        </p:sp>
      </p:grpSp>
      <p:sp>
        <p:nvSpPr>
          <p:cNvPr id="4" name="Rounded Rectangle 46">
            <a:extLst>
              <a:ext uri="{FF2B5EF4-FFF2-40B4-BE49-F238E27FC236}">
                <a16:creationId xmlns:a16="http://schemas.microsoft.com/office/drawing/2014/main" id="{BDEBD78E-A076-4EAD-B30A-A8DE888C50CE}"/>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874030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9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9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9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0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7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0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0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9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10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10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2"/>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10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106"/>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8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16894E6-2A5C-45FE-B8C1-F32B526291B2}"/>
              </a:ext>
            </a:extLst>
          </p:cNvPr>
          <p:cNvSpPr>
            <a:spLocks noGrp="1"/>
          </p:cNvSpPr>
          <p:nvPr>
            <p:ph type="title"/>
          </p:nvPr>
        </p:nvSpPr>
        <p:spPr>
          <a:xfrm>
            <a:off x="838200" y="443074"/>
            <a:ext cx="4744453" cy="561640"/>
          </a:xfrm>
        </p:spPr>
        <p:txBody>
          <a:bodyPr>
            <a:normAutofit fontScale="90000"/>
          </a:bodyPr>
          <a:lstStyle/>
          <a:p>
            <a:r>
              <a:rPr lang="fr-FR" dirty="0"/>
              <a:t>Le verbe</a:t>
            </a:r>
          </a:p>
        </p:txBody>
      </p:sp>
      <p:sp>
        <p:nvSpPr>
          <p:cNvPr id="7" name="TextBox 6"/>
          <p:cNvSpPr txBox="1"/>
          <p:nvPr/>
        </p:nvSpPr>
        <p:spPr>
          <a:xfrm>
            <a:off x="168443" y="1495236"/>
            <a:ext cx="12192000"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Verbs are not just action words! They can mean things we can’t see or hear: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In English, you can add ‘-</a:t>
            </a:r>
            <a:r>
              <a:rPr kumimoji="0" lang="en-GB" sz="2400" b="0" i="0" u="none" strike="noStrike" kern="1200" cap="none" spc="0" normalizeH="0" baseline="0" noProof="0" dirty="0" err="1">
                <a:ln>
                  <a:noFill/>
                </a:ln>
                <a:solidFill>
                  <a:srgbClr val="105076"/>
                </a:solidFill>
                <a:effectLst/>
                <a:uLnTx/>
                <a:uFillTx/>
                <a:latin typeface="Century Gothic" panose="020B0502020202020204" pitchFamily="34" charset="0"/>
                <a:ea typeface="+mn-ea"/>
                <a:cs typeface="+mn-cs"/>
              </a:rPr>
              <a:t>ed</a:t>
            </a:r>
            <a:r>
              <a:rPr kumimoji="0" lang="en-GB" sz="24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 or ‘-</a:t>
            </a:r>
            <a:r>
              <a:rPr kumimoji="0" lang="en-GB" sz="2400" b="0" i="0" u="none" strike="noStrike" kern="1200" cap="none" spc="0" normalizeH="0" baseline="0" noProof="0" dirty="0" err="1">
                <a:ln>
                  <a:noFill/>
                </a:ln>
                <a:solidFill>
                  <a:srgbClr val="105076"/>
                </a:solidFill>
                <a:effectLst/>
                <a:uLnTx/>
                <a:uFillTx/>
                <a:latin typeface="Century Gothic" panose="020B0502020202020204" pitchFamily="34" charset="0"/>
                <a:ea typeface="+mn-ea"/>
                <a:cs typeface="+mn-cs"/>
              </a:rPr>
              <a:t>ing</a:t>
            </a:r>
            <a:r>
              <a:rPr kumimoji="0" lang="en-GB" sz="24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 to the end of verbs and put ‘to’ in front of them.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Verbs can have other verbs in front of them, like ‘do’, ‘was’, ‘is’, or ‘has’.</a:t>
            </a:r>
          </a:p>
        </p:txBody>
      </p:sp>
      <p:sp>
        <p:nvSpPr>
          <p:cNvPr id="16" name="TextBox 15">
            <a:extLst>
              <a:ext uri="{FF2B5EF4-FFF2-40B4-BE49-F238E27FC236}">
                <a16:creationId xmlns:a16="http://schemas.microsoft.com/office/drawing/2014/main" id="{F052688E-1319-455B-80B7-36B43AF99647}"/>
              </a:ext>
            </a:extLst>
          </p:cNvPr>
          <p:cNvSpPr txBox="1"/>
          <p:nvPr/>
        </p:nvSpPr>
        <p:spPr>
          <a:xfrm>
            <a:off x="7599771" y="2147060"/>
            <a:ext cx="100913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FF66FF"/>
                </a:solidFill>
                <a:effectLst/>
                <a:uLnTx/>
                <a:uFillTx/>
                <a:latin typeface="Century Gothic" panose="020B0502020202020204" pitchFamily="34" charset="0"/>
                <a:ea typeface="+mn-ea"/>
                <a:cs typeface="+mn-cs"/>
              </a:rPr>
              <a:t>loves</a:t>
            </a:r>
          </a:p>
        </p:txBody>
      </p:sp>
      <p:sp>
        <p:nvSpPr>
          <p:cNvPr id="17" name="TextBox 16">
            <a:extLst>
              <a:ext uri="{FF2B5EF4-FFF2-40B4-BE49-F238E27FC236}">
                <a16:creationId xmlns:a16="http://schemas.microsoft.com/office/drawing/2014/main" id="{37E60037-0105-4942-8E73-FC9C18DABF19}"/>
              </a:ext>
            </a:extLst>
          </p:cNvPr>
          <p:cNvSpPr txBox="1"/>
          <p:nvPr/>
        </p:nvSpPr>
        <p:spPr>
          <a:xfrm>
            <a:off x="2543459" y="2147059"/>
            <a:ext cx="114627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B0F0"/>
                </a:solidFill>
                <a:effectLst/>
                <a:uLnTx/>
                <a:uFillTx/>
                <a:latin typeface="Century Gothic" panose="020B0502020202020204" pitchFamily="34" charset="0"/>
                <a:ea typeface="+mn-ea"/>
                <a:cs typeface="+mn-cs"/>
              </a:rPr>
              <a:t>studies</a:t>
            </a:r>
          </a:p>
        </p:txBody>
      </p:sp>
      <p:sp>
        <p:nvSpPr>
          <p:cNvPr id="18" name="TextBox 17">
            <a:extLst>
              <a:ext uri="{FF2B5EF4-FFF2-40B4-BE49-F238E27FC236}">
                <a16:creationId xmlns:a16="http://schemas.microsoft.com/office/drawing/2014/main" id="{BCE5E3FD-431D-44F0-9614-459B7047CA88}"/>
              </a:ext>
            </a:extLst>
          </p:cNvPr>
          <p:cNvSpPr txBox="1"/>
          <p:nvPr/>
        </p:nvSpPr>
        <p:spPr>
          <a:xfrm>
            <a:off x="3689737" y="2147060"/>
            <a:ext cx="95814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hates</a:t>
            </a:r>
          </a:p>
        </p:txBody>
      </p:sp>
      <p:sp>
        <p:nvSpPr>
          <p:cNvPr id="19" name="TextBox 18">
            <a:extLst>
              <a:ext uri="{FF2B5EF4-FFF2-40B4-BE49-F238E27FC236}">
                <a16:creationId xmlns:a16="http://schemas.microsoft.com/office/drawing/2014/main" id="{5E74F11F-AA69-4649-B2BA-87CB80E293EB}"/>
              </a:ext>
            </a:extLst>
          </p:cNvPr>
          <p:cNvSpPr txBox="1"/>
          <p:nvPr/>
        </p:nvSpPr>
        <p:spPr>
          <a:xfrm>
            <a:off x="8608905" y="2147060"/>
            <a:ext cx="116967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FFC000"/>
                </a:solidFill>
                <a:effectLst/>
                <a:uLnTx/>
                <a:uFillTx/>
                <a:latin typeface="Century Gothic" panose="020B0502020202020204" pitchFamily="34" charset="0"/>
                <a:ea typeface="+mn-ea"/>
                <a:cs typeface="+mn-cs"/>
              </a:rPr>
              <a:t>speaks</a:t>
            </a:r>
          </a:p>
        </p:txBody>
      </p:sp>
      <p:sp>
        <p:nvSpPr>
          <p:cNvPr id="22" name="TextBox 21">
            <a:extLst>
              <a:ext uri="{FF2B5EF4-FFF2-40B4-BE49-F238E27FC236}">
                <a16:creationId xmlns:a16="http://schemas.microsoft.com/office/drawing/2014/main" id="{3EC4BD8D-99F2-4F4F-8066-8ED5FB167270}"/>
              </a:ext>
            </a:extLst>
          </p:cNvPr>
          <p:cNvSpPr txBox="1"/>
          <p:nvPr/>
        </p:nvSpPr>
        <p:spPr>
          <a:xfrm>
            <a:off x="4699106" y="2147059"/>
            <a:ext cx="2793788"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The girl ___ French. </a:t>
            </a:r>
          </a:p>
        </p:txBody>
      </p:sp>
      <p:sp>
        <p:nvSpPr>
          <p:cNvPr id="25" name="TextBox 24">
            <a:extLst>
              <a:ext uri="{FF2B5EF4-FFF2-40B4-BE49-F238E27FC236}">
                <a16:creationId xmlns:a16="http://schemas.microsoft.com/office/drawing/2014/main" id="{41FFA6E2-B79D-46C4-A2F7-0BEC3A397B68}"/>
              </a:ext>
            </a:extLst>
          </p:cNvPr>
          <p:cNvSpPr txBox="1"/>
          <p:nvPr/>
        </p:nvSpPr>
        <p:spPr>
          <a:xfrm>
            <a:off x="3009208" y="3725153"/>
            <a:ext cx="64255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mn-cs"/>
              </a:rPr>
              <a:t>be</a:t>
            </a:r>
          </a:p>
        </p:txBody>
      </p:sp>
      <p:sp>
        <p:nvSpPr>
          <p:cNvPr id="26" name="TextBox 25">
            <a:extLst>
              <a:ext uri="{FF2B5EF4-FFF2-40B4-BE49-F238E27FC236}">
                <a16:creationId xmlns:a16="http://schemas.microsoft.com/office/drawing/2014/main" id="{2A4FC66E-7455-419F-BC03-BE75964DF03D}"/>
              </a:ext>
            </a:extLst>
          </p:cNvPr>
          <p:cNvSpPr txBox="1"/>
          <p:nvPr/>
        </p:nvSpPr>
        <p:spPr>
          <a:xfrm>
            <a:off x="3723840" y="3725152"/>
            <a:ext cx="100913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FF66FF"/>
                </a:solidFill>
                <a:effectLst/>
                <a:uLnTx/>
                <a:uFillTx/>
                <a:latin typeface="Century Gothic" panose="020B0502020202020204" pitchFamily="34" charset="0"/>
                <a:ea typeface="+mn-ea"/>
                <a:cs typeface="+mn-cs"/>
              </a:rPr>
              <a:t>have</a:t>
            </a:r>
          </a:p>
        </p:txBody>
      </p:sp>
      <p:sp>
        <p:nvSpPr>
          <p:cNvPr id="27" name="TextBox 26">
            <a:extLst>
              <a:ext uri="{FF2B5EF4-FFF2-40B4-BE49-F238E27FC236}">
                <a16:creationId xmlns:a16="http://schemas.microsoft.com/office/drawing/2014/main" id="{7FD9A9B5-6041-4BFE-B0AB-FFAF9A812FEC}"/>
              </a:ext>
            </a:extLst>
          </p:cNvPr>
          <p:cNvSpPr txBox="1"/>
          <p:nvPr/>
        </p:nvSpPr>
        <p:spPr>
          <a:xfrm>
            <a:off x="4732975" y="3725148"/>
            <a:ext cx="100913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FFC000"/>
                </a:solidFill>
                <a:effectLst/>
                <a:uLnTx/>
                <a:uFillTx/>
                <a:latin typeface="Century Gothic" panose="020B0502020202020204" pitchFamily="34" charset="0"/>
                <a:ea typeface="+mn-ea"/>
                <a:cs typeface="+mn-cs"/>
              </a:rPr>
              <a:t>want</a:t>
            </a:r>
          </a:p>
        </p:txBody>
      </p:sp>
      <p:sp>
        <p:nvSpPr>
          <p:cNvPr id="28" name="TextBox 27">
            <a:extLst>
              <a:ext uri="{FF2B5EF4-FFF2-40B4-BE49-F238E27FC236}">
                <a16:creationId xmlns:a16="http://schemas.microsoft.com/office/drawing/2014/main" id="{037A8D72-1E61-46E1-B811-D183BA78DE11}"/>
              </a:ext>
            </a:extLst>
          </p:cNvPr>
          <p:cNvSpPr txBox="1"/>
          <p:nvPr/>
        </p:nvSpPr>
        <p:spPr>
          <a:xfrm>
            <a:off x="5746229" y="3725149"/>
            <a:ext cx="65079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get</a:t>
            </a:r>
          </a:p>
        </p:txBody>
      </p:sp>
      <p:sp>
        <p:nvSpPr>
          <p:cNvPr id="29" name="TextBox 28">
            <a:extLst>
              <a:ext uri="{FF2B5EF4-FFF2-40B4-BE49-F238E27FC236}">
                <a16:creationId xmlns:a16="http://schemas.microsoft.com/office/drawing/2014/main" id="{9D14255D-56A6-44C1-A8F0-D9D54BF3F230}"/>
              </a:ext>
            </a:extLst>
          </p:cNvPr>
          <p:cNvSpPr txBox="1"/>
          <p:nvPr/>
        </p:nvSpPr>
        <p:spPr>
          <a:xfrm>
            <a:off x="6539123" y="3725149"/>
            <a:ext cx="137983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become</a:t>
            </a:r>
          </a:p>
        </p:txBody>
      </p:sp>
      <p:sp>
        <p:nvSpPr>
          <p:cNvPr id="30" name="TextBox 29">
            <a:extLst>
              <a:ext uri="{FF2B5EF4-FFF2-40B4-BE49-F238E27FC236}">
                <a16:creationId xmlns:a16="http://schemas.microsoft.com/office/drawing/2014/main" id="{E03518E7-5508-440E-96DF-5E66C84F3C05}"/>
              </a:ext>
            </a:extLst>
          </p:cNvPr>
          <p:cNvSpPr txBox="1"/>
          <p:nvPr/>
        </p:nvSpPr>
        <p:spPr>
          <a:xfrm>
            <a:off x="7918959" y="3725148"/>
            <a:ext cx="137983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B0F0"/>
                </a:solidFill>
                <a:effectLst/>
                <a:uLnTx/>
                <a:uFillTx/>
                <a:latin typeface="Century Gothic" panose="020B0502020202020204" pitchFamily="34" charset="0"/>
                <a:ea typeface="+mn-ea"/>
                <a:cs typeface="+mn-cs"/>
              </a:rPr>
              <a:t>happen</a:t>
            </a:r>
          </a:p>
        </p:txBody>
      </p:sp>
      <p:pic>
        <p:nvPicPr>
          <p:cNvPr id="24" name="Picture 23" descr="background rectangle">
            <a:extLst>
              <a:ext uri="{FF2B5EF4-FFF2-40B4-BE49-F238E27FC236}">
                <a16:creationId xmlns:a16="http://schemas.microsoft.com/office/drawing/2014/main" id="{AD29B3AE-BF98-43B6-A568-9F943DA3386E}"/>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1" name="Title 3">
            <a:extLst>
              <a:ext uri="{FF2B5EF4-FFF2-40B4-BE49-F238E27FC236}">
                <a16:creationId xmlns:a16="http://schemas.microsoft.com/office/drawing/2014/main" id="{E60E458D-AD10-46B2-A25E-B328ADB3D07A}"/>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rPr>
              <a:t>Le </a:t>
            </a:r>
            <a:r>
              <a:rPr kumimoji="0" lang="en-GB" sz="3600" b="1" i="0" u="none" strike="noStrike" kern="1200" cap="none" spc="0" normalizeH="0" baseline="0" noProof="0" dirty="0" err="1">
                <a:ln>
                  <a:noFill/>
                </a:ln>
                <a:solidFill>
                  <a:sysClr val="window" lastClr="FFFFFF"/>
                </a:solidFill>
                <a:effectLst/>
                <a:uLnTx/>
                <a:uFillTx/>
                <a:latin typeface="Century Gothic" panose="020B0502020202020204" pitchFamily="34" charset="0"/>
                <a:ea typeface="+mj-ea"/>
                <a:cs typeface="+mj-cs"/>
              </a:rPr>
              <a:t>verbe</a:t>
            </a:r>
            <a:endParaRPr kumimoji="0" lang="en-GB" sz="36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sp>
        <p:nvSpPr>
          <p:cNvPr id="32" name="Rounded Rectangle 46">
            <a:extLst>
              <a:ext uri="{FF2B5EF4-FFF2-40B4-BE49-F238E27FC236}">
                <a16:creationId xmlns:a16="http://schemas.microsoft.com/office/drawing/2014/main" id="{6C14256E-DB76-47DF-89B8-B49206D26A26}"/>
              </a:ext>
            </a:extLst>
          </p:cNvPr>
          <p:cNvSpPr/>
          <p:nvPr/>
        </p:nvSpPr>
        <p:spPr>
          <a:xfrm>
            <a:off x="10033687" y="249870"/>
            <a:ext cx="1876234" cy="399600"/>
          </a:xfrm>
          <a:prstGeom prst="roundRect">
            <a:avLst/>
          </a:prstGeom>
          <a:solidFill>
            <a:srgbClr val="105076"/>
          </a:solidFill>
          <a:ln w="12700" cap="flat" cmpd="sng" algn="ctr">
            <a:solidFill>
              <a:srgbClr val="10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p:cNvSpPr txBox="1"/>
          <p:nvPr/>
        </p:nvSpPr>
        <p:spPr>
          <a:xfrm>
            <a:off x="168443" y="1399972"/>
            <a:ext cx="9130352" cy="461665"/>
          </a:xfrm>
          <a:prstGeom prst="rect">
            <a:avLst/>
          </a:prstGeom>
          <a:noFill/>
        </p:spPr>
        <p:txBody>
          <a:bodyPr wrap="square" rtlCol="0">
            <a:spAutoFit/>
          </a:bodyPr>
          <a:lstStyle/>
          <a:p>
            <a:r>
              <a:rPr lang="en-GB" sz="2400" dirty="0">
                <a:solidFill>
                  <a:schemeClr val="accent1">
                    <a:lumMod val="50000"/>
                  </a:schemeClr>
                </a:solidFill>
                <a:latin typeface="Century Gothic" panose="020B0502020202020204" pitchFamily="34" charset="0"/>
              </a:rPr>
              <a:t>Verbs tell you how two nouns relate to each other.</a:t>
            </a:r>
          </a:p>
        </p:txBody>
      </p:sp>
    </p:spTree>
    <p:extLst>
      <p:ext uri="{BB962C8B-B14F-4D97-AF65-F5344CB8AC3E}">
        <p14:creationId xmlns:p14="http://schemas.microsoft.com/office/powerpoint/2010/main" val="2822331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2" grpId="0"/>
      <p:bldP spid="25" grpId="0"/>
      <p:bldP spid="26" grpId="0"/>
      <p:bldP spid="27" grpId="0"/>
      <p:bldP spid="28" grpId="0"/>
      <p:bldP spid="29" grpId="0"/>
      <p:bldP spid="30"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15669" y="805140"/>
            <a:ext cx="11697432" cy="52477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800" dirty="0">
              <a:solidFill>
                <a:srgbClr val="105076"/>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1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1. George plays computer games for three hours every day. </a:t>
            </a:r>
            <a:br>
              <a:rPr kumimoji="0" lang="en-GB" sz="21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br>
            <a:r>
              <a:rPr kumimoji="0" lang="en-GB" sz="21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2. Helen loves detective stories. </a:t>
            </a:r>
            <a:br>
              <a:rPr kumimoji="0" lang="en-GB" sz="21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br>
            <a:r>
              <a:rPr kumimoji="0" lang="en-GB" sz="21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3. Everyone thinks that it is great. </a:t>
            </a:r>
            <a:br>
              <a:rPr kumimoji="0" lang="en-GB" sz="21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br>
            <a:r>
              <a:rPr kumimoji="0" lang="en-GB" sz="21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4. He never really liked fizzy drinks. </a:t>
            </a:r>
            <a:br>
              <a:rPr kumimoji="0" lang="en-GB" sz="21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br>
            <a:r>
              <a:rPr kumimoji="0" lang="en-GB" sz="21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5. The climate is getting warmer.</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1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6. If the match had been more exciting, the players would have been happier. </a:t>
            </a:r>
            <a:br>
              <a:rPr kumimoji="0" lang="en-GB" sz="21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br>
            <a:r>
              <a:rPr kumimoji="0" lang="en-GB" sz="21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7. Are you becoming a bore? </a:t>
            </a:r>
            <a:br>
              <a:rPr kumimoji="0" lang="en-GB" sz="21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br>
            <a:r>
              <a:rPr kumimoji="0" lang="en-GB" sz="21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8. What kind of taste do you detect? </a:t>
            </a:r>
            <a:br>
              <a:rPr kumimoji="0" lang="en-GB" sz="21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br>
            <a:r>
              <a:rPr kumimoji="0" lang="en-GB" sz="21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9. The fish was eaten by the shark. </a:t>
            </a:r>
            <a:br>
              <a:rPr kumimoji="0" lang="en-GB" sz="21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br>
            <a:r>
              <a:rPr kumimoji="0" lang="en-GB" sz="21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10. Making myself do sport is my ambition this year! </a:t>
            </a:r>
          </a:p>
        </p:txBody>
      </p:sp>
      <p:sp>
        <p:nvSpPr>
          <p:cNvPr id="20" name="TextBox 19"/>
          <p:cNvSpPr txBox="1"/>
          <p:nvPr/>
        </p:nvSpPr>
        <p:spPr>
          <a:xfrm>
            <a:off x="115669" y="1267933"/>
            <a:ext cx="11604095" cy="415498"/>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1. George </a:t>
            </a:r>
            <a:r>
              <a:rPr kumimoji="0" lang="en-GB" sz="21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plays</a:t>
            </a:r>
            <a:r>
              <a:rPr kumimoji="0" lang="en-GB" sz="21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 computer games for three hours every day. </a:t>
            </a:r>
            <a:r>
              <a:rPr kumimoji="0" lang="en-GB" sz="21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[to play]</a:t>
            </a:r>
            <a:endParaRPr kumimoji="0" lang="en-GB" sz="2100" b="1" i="0" u="none" strike="noStrike" kern="1200" cap="none" spc="0" normalizeH="0" baseline="0" noProof="0" dirty="0">
              <a:ln>
                <a:noFill/>
              </a:ln>
              <a:solidFill>
                <a:srgbClr val="EA5F00"/>
              </a:solidFill>
              <a:effectLst/>
              <a:uLnTx/>
              <a:uFillTx/>
              <a:latin typeface="Tw Cen MT" panose="020B0602020104020603"/>
              <a:ea typeface="+mn-ea"/>
              <a:cs typeface="+mn-cs"/>
            </a:endParaRPr>
          </a:p>
        </p:txBody>
      </p:sp>
      <p:sp>
        <p:nvSpPr>
          <p:cNvPr id="47" name="TextBox 46"/>
          <p:cNvSpPr txBox="1"/>
          <p:nvPr/>
        </p:nvSpPr>
        <p:spPr>
          <a:xfrm>
            <a:off x="115668" y="1745768"/>
            <a:ext cx="11604095" cy="415498"/>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2. Helen </a:t>
            </a:r>
            <a:r>
              <a:rPr kumimoji="0" lang="en-GB" sz="21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loves</a:t>
            </a:r>
            <a:r>
              <a:rPr kumimoji="0" lang="en-GB" sz="21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 detective stories. </a:t>
            </a:r>
            <a:r>
              <a:rPr kumimoji="0" lang="en-GB" sz="21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[to love]</a:t>
            </a:r>
            <a:endParaRPr kumimoji="0" lang="en-GB" sz="2100" b="1" i="0" u="none" strike="noStrike" kern="1200" cap="none" spc="0" normalizeH="0" baseline="0" noProof="0" dirty="0">
              <a:ln>
                <a:noFill/>
              </a:ln>
              <a:solidFill>
                <a:srgbClr val="EA5F00"/>
              </a:solidFill>
              <a:effectLst/>
              <a:uLnTx/>
              <a:uFillTx/>
              <a:latin typeface="Tw Cen MT" panose="020B0602020104020603"/>
              <a:ea typeface="+mn-ea"/>
              <a:cs typeface="+mn-cs"/>
            </a:endParaRPr>
          </a:p>
        </p:txBody>
      </p:sp>
      <p:sp>
        <p:nvSpPr>
          <p:cNvPr id="66" name="TextBox 65"/>
          <p:cNvSpPr txBox="1"/>
          <p:nvPr/>
        </p:nvSpPr>
        <p:spPr>
          <a:xfrm>
            <a:off x="115667" y="2225470"/>
            <a:ext cx="11604095" cy="415498"/>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3. Everyone </a:t>
            </a:r>
            <a:r>
              <a:rPr kumimoji="0" lang="en-GB" sz="21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thinks</a:t>
            </a:r>
            <a:r>
              <a:rPr kumimoji="0" lang="en-GB" sz="2100" b="1"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 </a:t>
            </a:r>
            <a:r>
              <a:rPr kumimoji="0" lang="en-GB" sz="21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that it </a:t>
            </a:r>
            <a:r>
              <a:rPr kumimoji="0" lang="en-GB" sz="21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is</a:t>
            </a:r>
            <a:r>
              <a:rPr kumimoji="0" lang="en-GB" sz="21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 great. </a:t>
            </a:r>
            <a:r>
              <a:rPr kumimoji="0" lang="en-GB" sz="21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[to think, to be]</a:t>
            </a:r>
            <a:endParaRPr kumimoji="0" lang="en-GB" sz="2100" b="1" i="0" u="none" strike="noStrike" kern="1200" cap="none" spc="0" normalizeH="0" baseline="0" noProof="0" dirty="0">
              <a:ln>
                <a:noFill/>
              </a:ln>
              <a:solidFill>
                <a:srgbClr val="EA5F00"/>
              </a:solidFill>
              <a:effectLst/>
              <a:uLnTx/>
              <a:uFillTx/>
              <a:latin typeface="Tw Cen MT" panose="020B0602020104020603"/>
              <a:ea typeface="+mn-ea"/>
              <a:cs typeface="+mn-cs"/>
            </a:endParaRPr>
          </a:p>
        </p:txBody>
      </p:sp>
      <p:sp>
        <p:nvSpPr>
          <p:cNvPr id="69" name="TextBox 68"/>
          <p:cNvSpPr txBox="1"/>
          <p:nvPr/>
        </p:nvSpPr>
        <p:spPr>
          <a:xfrm>
            <a:off x="115666" y="2703305"/>
            <a:ext cx="11604095" cy="415498"/>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4. He never really </a:t>
            </a:r>
            <a:r>
              <a:rPr kumimoji="0" lang="en-GB" sz="21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liked</a:t>
            </a:r>
            <a:r>
              <a:rPr kumimoji="0" lang="en-GB" sz="2100" b="1"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 </a:t>
            </a:r>
            <a:r>
              <a:rPr kumimoji="0" lang="en-GB" sz="21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fizzy drinks. </a:t>
            </a:r>
            <a:r>
              <a:rPr kumimoji="0" lang="en-GB" sz="21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[to like]</a:t>
            </a:r>
            <a:endParaRPr kumimoji="0" lang="en-GB" sz="2100" b="1" i="0" u="none" strike="noStrike" kern="1200" cap="none" spc="0" normalizeH="0" baseline="0" noProof="0" dirty="0">
              <a:ln>
                <a:noFill/>
              </a:ln>
              <a:solidFill>
                <a:srgbClr val="EA5F00"/>
              </a:solidFill>
              <a:effectLst/>
              <a:uLnTx/>
              <a:uFillTx/>
              <a:latin typeface="Tw Cen MT" panose="020B0602020104020603"/>
              <a:ea typeface="+mn-ea"/>
              <a:cs typeface="+mn-cs"/>
            </a:endParaRPr>
          </a:p>
        </p:txBody>
      </p:sp>
      <p:sp>
        <p:nvSpPr>
          <p:cNvPr id="75" name="TextBox 74"/>
          <p:cNvSpPr txBox="1"/>
          <p:nvPr/>
        </p:nvSpPr>
        <p:spPr>
          <a:xfrm>
            <a:off x="115665" y="3179572"/>
            <a:ext cx="11604095" cy="415498"/>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5. The climate is </a:t>
            </a:r>
            <a:r>
              <a:rPr kumimoji="0" lang="en-GB" sz="21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getting</a:t>
            </a:r>
            <a:r>
              <a:rPr kumimoji="0" lang="en-GB" sz="21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 warmer. </a:t>
            </a:r>
            <a:r>
              <a:rPr kumimoji="0" lang="en-GB" sz="21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[to get]</a:t>
            </a:r>
            <a:endParaRPr kumimoji="0" lang="en-GB" sz="21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endParaRPr>
          </a:p>
        </p:txBody>
      </p:sp>
      <p:sp>
        <p:nvSpPr>
          <p:cNvPr id="76" name="TextBox 75"/>
          <p:cNvSpPr txBox="1"/>
          <p:nvPr/>
        </p:nvSpPr>
        <p:spPr>
          <a:xfrm>
            <a:off x="115664" y="3673216"/>
            <a:ext cx="12076336" cy="415498"/>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6. If the match </a:t>
            </a:r>
            <a:r>
              <a:rPr kumimoji="0" lang="en-GB" sz="21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had been </a:t>
            </a:r>
            <a:r>
              <a:rPr kumimoji="0" lang="en-GB" sz="21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more exciting, the players would </a:t>
            </a:r>
            <a:r>
              <a:rPr kumimoji="0" lang="en-GB" sz="21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have been </a:t>
            </a:r>
            <a:r>
              <a:rPr kumimoji="0" lang="en-GB" sz="21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happier. </a:t>
            </a:r>
            <a:r>
              <a:rPr kumimoji="0" lang="en-GB" sz="21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[to be, to be]</a:t>
            </a:r>
            <a:endParaRPr kumimoji="0" lang="en-GB" sz="21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endParaRPr>
          </a:p>
        </p:txBody>
      </p:sp>
      <p:sp>
        <p:nvSpPr>
          <p:cNvPr id="77" name="TextBox 76"/>
          <p:cNvSpPr txBox="1"/>
          <p:nvPr/>
        </p:nvSpPr>
        <p:spPr>
          <a:xfrm>
            <a:off x="115664" y="4133674"/>
            <a:ext cx="11604095" cy="415498"/>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7. Are you </a:t>
            </a:r>
            <a:r>
              <a:rPr kumimoji="0" lang="en-GB" sz="21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becoming</a:t>
            </a:r>
            <a:r>
              <a:rPr kumimoji="0" lang="en-GB" sz="2100" b="1"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 </a:t>
            </a:r>
            <a:r>
              <a:rPr kumimoji="0" lang="en-GB" sz="21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a bore? </a:t>
            </a:r>
            <a:r>
              <a:rPr kumimoji="0" lang="en-GB" sz="21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[to become]</a:t>
            </a:r>
            <a:endParaRPr kumimoji="0" lang="en-GB" sz="21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endParaRPr>
          </a:p>
        </p:txBody>
      </p:sp>
      <p:sp>
        <p:nvSpPr>
          <p:cNvPr id="78" name="TextBox 77"/>
          <p:cNvSpPr txBox="1"/>
          <p:nvPr/>
        </p:nvSpPr>
        <p:spPr>
          <a:xfrm>
            <a:off x="115664" y="4594132"/>
            <a:ext cx="11604095" cy="415498"/>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8. What kind of taste </a:t>
            </a:r>
            <a:r>
              <a:rPr kumimoji="0" lang="en-GB" sz="21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do</a:t>
            </a:r>
            <a:r>
              <a:rPr kumimoji="0" lang="en-GB" sz="21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 you </a:t>
            </a:r>
            <a:r>
              <a:rPr kumimoji="0" lang="en-GB" sz="21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detect</a:t>
            </a:r>
            <a:r>
              <a:rPr kumimoji="0" lang="en-GB" sz="21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 </a:t>
            </a:r>
            <a:r>
              <a:rPr kumimoji="0" lang="en-GB" sz="21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[to do, to detect]</a:t>
            </a:r>
            <a:endParaRPr kumimoji="0" lang="en-GB" sz="21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endParaRPr>
          </a:p>
        </p:txBody>
      </p:sp>
      <p:sp>
        <p:nvSpPr>
          <p:cNvPr id="79" name="TextBox 78"/>
          <p:cNvSpPr txBox="1"/>
          <p:nvPr/>
        </p:nvSpPr>
        <p:spPr>
          <a:xfrm>
            <a:off x="115663" y="5089866"/>
            <a:ext cx="11604095" cy="415498"/>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9. The fish </a:t>
            </a:r>
            <a:r>
              <a:rPr kumimoji="0" lang="en-GB" sz="21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was eaten </a:t>
            </a:r>
            <a:r>
              <a:rPr kumimoji="0" lang="en-GB" sz="21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by the shark. </a:t>
            </a:r>
            <a:r>
              <a:rPr kumimoji="0" lang="en-GB" sz="21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[to eat]</a:t>
            </a:r>
            <a:endParaRPr kumimoji="0" lang="en-GB" sz="21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endParaRPr>
          </a:p>
        </p:txBody>
      </p:sp>
      <p:sp>
        <p:nvSpPr>
          <p:cNvPr id="81" name="TextBox 80"/>
          <p:cNvSpPr txBox="1"/>
          <p:nvPr/>
        </p:nvSpPr>
        <p:spPr>
          <a:xfrm>
            <a:off x="115662" y="5569374"/>
            <a:ext cx="11604095" cy="415498"/>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10. </a:t>
            </a:r>
            <a:r>
              <a:rPr kumimoji="0" lang="en-GB" sz="21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Making</a:t>
            </a:r>
            <a:r>
              <a:rPr kumimoji="0" lang="en-GB" sz="21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 myself </a:t>
            </a:r>
            <a:r>
              <a:rPr kumimoji="0" lang="en-GB" sz="21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do</a:t>
            </a:r>
            <a:r>
              <a:rPr kumimoji="0" lang="en-GB" sz="21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 sport</a:t>
            </a:r>
            <a:r>
              <a:rPr kumimoji="0" lang="en-GB" sz="2100" b="1"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 </a:t>
            </a:r>
            <a:r>
              <a:rPr kumimoji="0" lang="en-GB" sz="21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is</a:t>
            </a:r>
            <a:r>
              <a:rPr kumimoji="0" lang="en-GB" sz="2100" b="1"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 </a:t>
            </a:r>
            <a:r>
              <a:rPr kumimoji="0" lang="en-GB" sz="21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my ambition this year! </a:t>
            </a:r>
            <a:r>
              <a:rPr kumimoji="0" lang="en-GB" sz="21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[to make, to do, to be]</a:t>
            </a:r>
            <a:endParaRPr kumimoji="0" lang="en-GB" sz="21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endParaRPr>
          </a:p>
        </p:txBody>
      </p:sp>
      <p:sp>
        <p:nvSpPr>
          <p:cNvPr id="6" name="Title 5">
            <a:extLst>
              <a:ext uri="{FF2B5EF4-FFF2-40B4-BE49-F238E27FC236}">
                <a16:creationId xmlns:a16="http://schemas.microsoft.com/office/drawing/2014/main" id="{85D1CB8D-EB11-47A3-AC7D-5CCBBFE29FF8}"/>
              </a:ext>
            </a:extLst>
          </p:cNvPr>
          <p:cNvSpPr>
            <a:spLocks noGrp="1"/>
          </p:cNvSpPr>
          <p:nvPr>
            <p:ph type="title"/>
          </p:nvPr>
        </p:nvSpPr>
        <p:spPr>
          <a:xfrm>
            <a:off x="838200" y="443073"/>
            <a:ext cx="2602832" cy="514997"/>
          </a:xfrm>
        </p:spPr>
        <p:txBody>
          <a:bodyPr>
            <a:normAutofit fontScale="90000"/>
          </a:bodyPr>
          <a:lstStyle/>
          <a:p>
            <a:r>
              <a:rPr lang="fr-FR" dirty="0"/>
              <a:t>Le verbe</a:t>
            </a:r>
          </a:p>
        </p:txBody>
      </p:sp>
      <p:sp>
        <p:nvSpPr>
          <p:cNvPr id="18" name="Title 7">
            <a:extLst>
              <a:ext uri="{FF2B5EF4-FFF2-40B4-BE49-F238E27FC236}">
                <a16:creationId xmlns:a16="http://schemas.microsoft.com/office/drawing/2014/main" id="{531D848B-9BF1-4245-96AA-71C843FBC7EC}"/>
              </a:ext>
            </a:extLst>
          </p:cNvPr>
          <p:cNvSpPr txBox="1">
            <a:spLocks/>
          </p:cNvSpPr>
          <p:nvPr/>
        </p:nvSpPr>
        <p:spPr>
          <a:xfrm>
            <a:off x="838200" y="443074"/>
            <a:ext cx="4744453" cy="561640"/>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fr-FR"/>
              <a:t>Le verbe</a:t>
            </a:r>
            <a:endParaRPr lang="fr-FR" dirty="0"/>
          </a:p>
        </p:txBody>
      </p:sp>
      <p:pic>
        <p:nvPicPr>
          <p:cNvPr id="19" name="Picture 18" descr="background rectangle">
            <a:extLst>
              <a:ext uri="{FF2B5EF4-FFF2-40B4-BE49-F238E27FC236}">
                <a16:creationId xmlns:a16="http://schemas.microsoft.com/office/drawing/2014/main" id="{BE077F16-E75A-4421-B967-384FC08691D1}"/>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1" name="Title 3">
            <a:extLst>
              <a:ext uri="{FF2B5EF4-FFF2-40B4-BE49-F238E27FC236}">
                <a16:creationId xmlns:a16="http://schemas.microsoft.com/office/drawing/2014/main" id="{757040E3-64E5-481F-92F0-AC97B7F7D768}"/>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err="1">
                <a:ln>
                  <a:noFill/>
                </a:ln>
                <a:solidFill>
                  <a:sysClr val="window" lastClr="FFFFFF"/>
                </a:solidFill>
                <a:effectLst/>
                <a:uLnTx/>
                <a:uFillTx/>
                <a:latin typeface="Century Gothic" panose="020B0502020202020204" pitchFamily="34" charset="0"/>
                <a:ea typeface="+mj-ea"/>
                <a:cs typeface="+mj-cs"/>
              </a:rPr>
              <a:t>Trouve</a:t>
            </a:r>
            <a:r>
              <a:rPr kumimoji="0" lang="en-GB" sz="36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rPr>
              <a:t> le </a:t>
            </a:r>
            <a:r>
              <a:rPr kumimoji="0" lang="en-GB" sz="3600" b="1" i="0" u="none" strike="noStrike" kern="1200" cap="none" spc="0" normalizeH="0" baseline="0" noProof="0" dirty="0" err="1">
                <a:ln>
                  <a:noFill/>
                </a:ln>
                <a:solidFill>
                  <a:sysClr val="window" lastClr="FFFFFF"/>
                </a:solidFill>
                <a:effectLst/>
                <a:uLnTx/>
                <a:uFillTx/>
                <a:latin typeface="Century Gothic" panose="020B0502020202020204" pitchFamily="34" charset="0"/>
                <a:ea typeface="+mj-ea"/>
                <a:cs typeface="+mj-cs"/>
              </a:rPr>
              <a:t>verbe</a:t>
            </a:r>
            <a:r>
              <a:rPr kumimoji="0" lang="en-GB" sz="36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rPr>
              <a:t> !</a:t>
            </a:r>
          </a:p>
        </p:txBody>
      </p:sp>
      <p:sp>
        <p:nvSpPr>
          <p:cNvPr id="22" name="Rounded Rectangle 46">
            <a:extLst>
              <a:ext uri="{FF2B5EF4-FFF2-40B4-BE49-F238E27FC236}">
                <a16:creationId xmlns:a16="http://schemas.microsoft.com/office/drawing/2014/main" id="{57C7C9AA-9170-46F8-B05D-0195E6A08008}"/>
              </a:ext>
            </a:extLst>
          </p:cNvPr>
          <p:cNvSpPr/>
          <p:nvPr/>
        </p:nvSpPr>
        <p:spPr>
          <a:xfrm>
            <a:off x="10033687" y="249870"/>
            <a:ext cx="1876234" cy="399600"/>
          </a:xfrm>
          <a:prstGeom prst="roundRect">
            <a:avLst/>
          </a:prstGeom>
          <a:solidFill>
            <a:srgbClr val="105076"/>
          </a:solidFill>
          <a:ln w="12700" cap="flat" cmpd="sng" algn="ctr">
            <a:solidFill>
              <a:srgbClr val="10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161426B5-1EB0-4528-81C8-636FE242F2F0}"/>
              </a:ext>
            </a:extLst>
          </p:cNvPr>
          <p:cNvSpPr txBox="1"/>
          <p:nvPr/>
        </p:nvSpPr>
        <p:spPr>
          <a:xfrm>
            <a:off x="6785811" y="249870"/>
            <a:ext cx="2868977" cy="830997"/>
          </a:xfrm>
          <a:prstGeom prst="rect">
            <a:avLst/>
          </a:prstGeom>
          <a:noFill/>
          <a:ln>
            <a:solidFill>
              <a:srgbClr val="105076"/>
            </a:solidFill>
          </a:ln>
        </p:spPr>
        <p:txBody>
          <a:bodyPr wrap="square" rtlCol="0">
            <a:spAutoFit/>
          </a:bodyPr>
          <a:lstStyle/>
          <a:p>
            <a:pPr algn="ctr"/>
            <a:r>
              <a:rPr lang="en-GB" sz="2400" dirty="0">
                <a:solidFill>
                  <a:srgbClr val="105076"/>
                </a:solidFill>
                <a:latin typeface="Century Gothic" panose="020B0502020202020204" pitchFamily="34" charset="0"/>
              </a:rPr>
              <a:t>Circle the </a:t>
            </a:r>
            <a:r>
              <a:rPr lang="en-GB" sz="2400" b="1" dirty="0">
                <a:solidFill>
                  <a:srgbClr val="105076"/>
                </a:solidFill>
                <a:latin typeface="Century Gothic" panose="020B0502020202020204" pitchFamily="34" charset="0"/>
              </a:rPr>
              <a:t>verb </a:t>
            </a:r>
            <a:r>
              <a:rPr lang="en-GB" sz="2400" dirty="0">
                <a:solidFill>
                  <a:srgbClr val="105076"/>
                </a:solidFill>
                <a:latin typeface="Century Gothic" panose="020B0502020202020204" pitchFamily="34" charset="0"/>
              </a:rPr>
              <a:t>in these sentences.</a:t>
            </a:r>
          </a:p>
        </p:txBody>
      </p:sp>
    </p:spTree>
    <p:extLst>
      <p:ext uri="{BB962C8B-B14F-4D97-AF65-F5344CB8AC3E}">
        <p14:creationId xmlns:p14="http://schemas.microsoft.com/office/powerpoint/2010/main" val="2885897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47" grpId="0" animBg="1"/>
      <p:bldP spid="66" grpId="0" animBg="1"/>
      <p:bldP spid="69" grpId="0" animBg="1"/>
      <p:bldP spid="75" grpId="0" animBg="1"/>
      <p:bldP spid="76" grpId="0" animBg="1"/>
      <p:bldP spid="77" grpId="0" animBg="1"/>
      <p:bldP spid="78" grpId="0" animBg="1"/>
      <p:bldP spid="79" grpId="0" animBg="1"/>
      <p:bldP spid="8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2" name="Google Shape;52;p11"/>
          <p:cNvSpPr txBox="1">
            <a:spLocks noGrp="1"/>
          </p:cNvSpPr>
          <p:nvPr>
            <p:ph type="title"/>
          </p:nvPr>
        </p:nvSpPr>
        <p:spPr>
          <a:xfrm>
            <a:off x="-1" y="987236"/>
            <a:ext cx="12191997" cy="1325563"/>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GB" sz="11520" b="1" dirty="0">
                <a:solidFill>
                  <a:srgbClr val="1E4E79"/>
                </a:solidFill>
              </a:rPr>
              <a:t>aimer</a:t>
            </a:r>
            <a:endParaRPr sz="3959" dirty="0"/>
          </a:p>
        </p:txBody>
      </p:sp>
      <p:sp>
        <p:nvSpPr>
          <p:cNvPr id="53" name="Google Shape;53;p11"/>
          <p:cNvSpPr txBox="1"/>
          <p:nvPr/>
        </p:nvSpPr>
        <p:spPr>
          <a:xfrm>
            <a:off x="1" y="2534400"/>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like | liking]</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54" name="Google Shape;54;p11"/>
          <p:cNvSpPr txBox="1"/>
          <p:nvPr/>
        </p:nvSpPr>
        <p:spPr>
          <a:xfrm>
            <a:off x="0" y="3334064"/>
            <a:ext cx="12191998" cy="1862048"/>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 typeface="Arial"/>
              <a:buNone/>
              <a:tabLst/>
              <a:defRPr/>
            </a:pPr>
            <a:r>
              <a:rPr kumimoji="0" lang="en-GB" sz="11500" b="1"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aime</a:t>
            </a:r>
            <a:endParaRPr kumimoji="0" sz="115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55" name="Google Shape;55;p11"/>
          <p:cNvSpPr txBox="1"/>
          <p:nvPr/>
        </p:nvSpPr>
        <p:spPr>
          <a:xfrm>
            <a:off x="-1" y="5196112"/>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[likes | is liking]</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7" name="Picture 2" descr="Social media Facebook like button Facebook like button YouTube ...">
            <a:extLst>
              <a:ext uri="{FF2B5EF4-FFF2-40B4-BE49-F238E27FC236}">
                <a16:creationId xmlns:a16="http://schemas.microsoft.com/office/drawing/2014/main" id="{2719E178-C98C-4F74-9577-09057FBECCB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73130" y="682350"/>
            <a:ext cx="1680667" cy="14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1056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subTnLst>
                                    <p:audio>
                                      <p:cMediaNode>
                                        <p:cTn display="0" masterRel="sameClick">
                                          <p:stCondLst>
                                            <p:cond evt="begin" delay="0">
                                              <p:tn val="5"/>
                                            </p:cond>
                                          </p:stCondLst>
                                          <p:endCondLst>
                                            <p:cond evt="onStopAudio" delay="0">
                                              <p:tgtEl>
                                                <p:sldTgt/>
                                              </p:tgtEl>
                                            </p:cond>
                                          </p:endCondLst>
                                        </p:cTn>
                                        <p:tgtEl>
                                          <p:sndTgt r:embed="rId3" name="aim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aime.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3" name="Google Shape;63;p12"/>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20" b="1" dirty="0">
                <a:solidFill>
                  <a:srgbClr val="1E4E79"/>
                </a:solidFill>
              </a:rPr>
              <a:t>aimer</a:t>
            </a:r>
            <a:endParaRPr sz="3959" dirty="0"/>
          </a:p>
        </p:txBody>
      </p:sp>
      <p:sp>
        <p:nvSpPr>
          <p:cNvPr id="64" name="Google Shape;64;p12"/>
          <p:cNvSpPr txBox="1"/>
          <p:nvPr/>
        </p:nvSpPr>
        <p:spPr>
          <a:xfrm>
            <a:off x="2319007" y="2534400"/>
            <a:ext cx="7625093"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like | liking]</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65" name="Google Shape;65;p12" descr="question mark action button">
            <a:hlinkClick r:id="" action="ppaction://noaction">
              <a:snd r:embed="rId4" name="aime.wav"/>
            </a:hlinkClick>
          </p:cNvPr>
          <p:cNvSpPr/>
          <p:nvPr/>
        </p:nvSpPr>
        <p:spPr>
          <a:xfrm>
            <a:off x="1260000" y="5195648"/>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EEC100"/>
              </a:solidFill>
              <a:effectLst/>
              <a:uLnTx/>
              <a:uFillTx/>
              <a:latin typeface="Century Gothic"/>
              <a:ea typeface="Century Gothic"/>
              <a:cs typeface="Century Gothic"/>
              <a:sym typeface="Century Gothic"/>
            </a:endParaRPr>
          </a:p>
        </p:txBody>
      </p:sp>
      <p:sp>
        <p:nvSpPr>
          <p:cNvPr id="66" name="Google Shape;66;p12"/>
          <p:cNvSpPr txBox="1"/>
          <p:nvPr/>
        </p:nvSpPr>
        <p:spPr>
          <a:xfrm>
            <a:off x="0" y="3333600"/>
            <a:ext cx="12192000" cy="1862048"/>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 typeface="Arial"/>
              <a:buNone/>
              <a:tabLst/>
              <a:defRPr/>
            </a:pPr>
            <a:r>
              <a:rPr kumimoji="0" lang="en-GB" sz="11500" b="1"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aime</a:t>
            </a:r>
            <a:endParaRPr kumimoji="0" sz="115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67" name="Google Shape;67;p12"/>
          <p:cNvSpPr txBox="1"/>
          <p:nvPr/>
        </p:nvSpPr>
        <p:spPr>
          <a:xfrm>
            <a:off x="2319007" y="5166000"/>
            <a:ext cx="7625093"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[likes | is liking]</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62" name="Google Shape;62;p12" descr="question mark action button">
            <a:hlinkClick r:id="" action="ppaction://noaction">
              <a:snd r:embed="rId3" name="aimer.wav"/>
            </a:hlinkClick>
          </p:cNvPr>
          <p:cNvSpPr/>
          <p:nvPr/>
        </p:nvSpPr>
        <p:spPr>
          <a:xfrm>
            <a:off x="1260000" y="263057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EEC100"/>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4099773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subTnLst>
                                    <p:audio>
                                      <p:cMediaNode>
                                        <p:cTn display="0" masterRel="sameClick">
                                          <p:stCondLst>
                                            <p:cond evt="begin" delay="0">
                                              <p:tn val="5"/>
                                            </p:cond>
                                          </p:stCondLst>
                                          <p:endCondLst>
                                            <p:cond evt="onStopAudio" delay="0">
                                              <p:tgtEl>
                                                <p:sldTgt/>
                                              </p:tgtEl>
                                            </p:cond>
                                          </p:endCondLst>
                                        </p:cTn>
                                        <p:tgtEl>
                                          <p:sndTgt r:embed="rId3" name="aim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500"/>
                                        <p:tgtEl>
                                          <p:spTgt spid="6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fade">
                                      <p:cBhvr>
                                        <p:cTn id="17" dur="500"/>
                                        <p:tgtEl>
                                          <p:spTgt spid="6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6"/>
                                        </p:tgtEl>
                                        <p:attrNameLst>
                                          <p:attrName>style.visibility</p:attrName>
                                        </p:attrNameLst>
                                      </p:cBhvr>
                                      <p:to>
                                        <p:strVal val="visible"/>
                                      </p:to>
                                    </p:set>
                                    <p:animEffect transition="in" filter="fade">
                                      <p:cBhvr>
                                        <p:cTn id="22" dur="500"/>
                                        <p:tgtEl>
                                          <p:spTgt spid="66"/>
                                        </p:tgtEl>
                                      </p:cBhvr>
                                    </p:animEffect>
                                  </p:childTnLst>
                                  <p:subTnLst>
                                    <p:audio>
                                      <p:cMediaNode>
                                        <p:cTn display="0" masterRel="sameClick">
                                          <p:stCondLst>
                                            <p:cond evt="begin" delay="0">
                                              <p:tn val="20"/>
                                            </p:cond>
                                          </p:stCondLst>
                                          <p:endCondLst>
                                            <p:cond evt="onStopAudio" delay="0">
                                              <p:tgtEl>
                                                <p:sldTgt/>
                                              </p:tgtEl>
                                            </p:cond>
                                          </p:endCondLst>
                                        </p:cTn>
                                        <p:tgtEl>
                                          <p:sndTgt r:embed="rId4" name="aime.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5"/>
                                        </p:tgtEl>
                                        <p:attrNameLst>
                                          <p:attrName>style.visibility</p:attrName>
                                        </p:attrNameLst>
                                      </p:cBhvr>
                                      <p:to>
                                        <p:strVal val="visible"/>
                                      </p:to>
                                    </p:set>
                                    <p:animEffect transition="in" filter="fade">
                                      <p:cBhvr>
                                        <p:cTn id="27" dur="500"/>
                                        <p:tgtEl>
                                          <p:spTgt spid="6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7"/>
                                        </p:tgtEl>
                                        <p:attrNameLst>
                                          <p:attrName>style.visibility</p:attrName>
                                        </p:attrNameLst>
                                      </p:cBhvr>
                                      <p:to>
                                        <p:strVal val="visible"/>
                                      </p:to>
                                    </p:set>
                                    <p:animEffect transition="in" filter="fade">
                                      <p:cBhvr>
                                        <p:cTn id="32"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3"/>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err="1">
                <a:solidFill>
                  <a:srgbClr val="1E4E79"/>
                </a:solidFill>
              </a:rPr>
              <a:t>aime</a:t>
            </a:r>
            <a:endParaRPr sz="11500" dirty="0"/>
          </a:p>
        </p:txBody>
      </p:sp>
      <p:sp>
        <p:nvSpPr>
          <p:cNvPr id="74" name="Google Shape;74;p13"/>
          <p:cNvSpPr txBox="1"/>
          <p:nvPr/>
        </p:nvSpPr>
        <p:spPr>
          <a:xfrm>
            <a:off x="0" y="2534400"/>
            <a:ext cx="1219200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[likes | is liking]</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75" name="Google Shape;75;p13"/>
          <p:cNvSpPr txBox="1"/>
          <p:nvPr/>
        </p:nvSpPr>
        <p:spPr>
          <a:xfrm>
            <a:off x="2174807" y="4039200"/>
            <a:ext cx="7960268"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Il </a:t>
            </a:r>
            <a:r>
              <a:rPr kumimoji="0" lang="en-GB" sz="6000" b="1" i="0" u="none" strike="noStrike" kern="0" cap="none" spc="0" normalizeH="0" baseline="0" noProof="0" dirty="0" err="1">
                <a:ln>
                  <a:noFill/>
                </a:ln>
                <a:solidFill>
                  <a:srgbClr val="ED7D31"/>
                </a:solidFill>
                <a:effectLst/>
                <a:uLnTx/>
                <a:uFillTx/>
                <a:latin typeface="Century Gothic"/>
                <a:ea typeface="Century Gothic"/>
                <a:cs typeface="Century Gothic"/>
                <a:sym typeface="Century Gothic"/>
              </a:rPr>
              <a:t>aime</a:t>
            </a:r>
            <a:r>
              <a:rPr kumimoji="0" lang="en-GB" sz="60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le</a:t>
            </a:r>
            <a:r>
              <a:rPr kumimoji="0" lang="en-GB" sz="6000" b="0" i="0" u="none" strike="noStrike" kern="0" cap="none" spc="0" normalizeH="0" noProof="0" dirty="0">
                <a:ln>
                  <a:noFill/>
                </a:ln>
                <a:solidFill>
                  <a:srgbClr val="1E4E79"/>
                </a:solidFill>
                <a:effectLst/>
                <a:uLnTx/>
                <a:uFillTx/>
                <a:latin typeface="Century Gothic"/>
                <a:ea typeface="Century Gothic"/>
                <a:cs typeface="Century Gothic"/>
                <a:sym typeface="Century Gothic"/>
              </a:rPr>
              <a:t> </a:t>
            </a:r>
            <a:r>
              <a:rPr kumimoji="0" lang="en-GB" sz="6000" b="0" i="0" u="none" strike="noStrike" kern="0" cap="none" spc="0" normalizeH="0" noProof="0" dirty="0" err="1">
                <a:ln>
                  <a:noFill/>
                </a:ln>
                <a:solidFill>
                  <a:srgbClr val="1E4E79"/>
                </a:solidFill>
                <a:effectLst/>
                <a:uLnTx/>
                <a:uFillTx/>
                <a:latin typeface="Century Gothic"/>
                <a:ea typeface="Century Gothic"/>
                <a:cs typeface="Century Gothic"/>
                <a:sym typeface="Century Gothic"/>
              </a:rPr>
              <a:t>professeur</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6000" b="0" i="0" u="none" strike="noStrike" kern="0" cap="none" spc="0" normalizeH="0" baseline="0" noProof="0" dirty="0">
              <a:ln>
                <a:noFill/>
              </a:ln>
              <a:solidFill>
                <a:srgbClr val="EA5F00"/>
              </a:solidFill>
              <a:effectLst/>
              <a:uLnTx/>
              <a:uFillTx/>
              <a:latin typeface="Century Gothic"/>
              <a:ea typeface="Century Gothic"/>
              <a:cs typeface="Century Gothic"/>
              <a:sym typeface="Century Gothic"/>
            </a:endParaRPr>
          </a:p>
        </p:txBody>
      </p:sp>
      <p:sp>
        <p:nvSpPr>
          <p:cNvPr id="76" name="Google Shape;76;p13"/>
          <p:cNvSpPr txBox="1"/>
          <p:nvPr/>
        </p:nvSpPr>
        <p:spPr>
          <a:xfrm>
            <a:off x="2590225" y="5166000"/>
            <a:ext cx="701154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[He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likes</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is liking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the teacher.]</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478560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subTnLst>
                                    <p:audio>
                                      <p:cMediaNode>
                                        <p:cTn display="0" masterRel="sameClick">
                                          <p:stCondLst>
                                            <p:cond evt="begin" delay="0">
                                              <p:tn val="5"/>
                                            </p:cond>
                                          </p:stCondLst>
                                          <p:endCondLst>
                                            <p:cond evt="onStopAudio" delay="0">
                                              <p:tgtEl>
                                                <p:sldTgt/>
                                              </p:tgtEl>
                                            </p:cond>
                                          </p:endCondLst>
                                        </p:cTn>
                                        <p:tgtEl>
                                          <p:sndTgt r:embed="rId3" name="aim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500"/>
                                        <p:tgtEl>
                                          <p:spTgt spid="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fade">
                                      <p:cBhvr>
                                        <p:cTn id="17" dur="500"/>
                                        <p:tgtEl>
                                          <p:spTgt spid="75"/>
                                        </p:tgtEl>
                                      </p:cBhvr>
                                    </p:animEffect>
                                  </p:childTnLst>
                                  <p:subTnLst>
                                    <p:audio>
                                      <p:cMediaNode>
                                        <p:cTn display="0" masterRel="sameClick">
                                          <p:stCondLst>
                                            <p:cond evt="begin" delay="0">
                                              <p:tn val="15"/>
                                            </p:cond>
                                          </p:stCondLst>
                                          <p:endCondLst>
                                            <p:cond evt="onStopAudio" delay="0">
                                              <p:tgtEl>
                                                <p:sldTgt/>
                                              </p:tgtEl>
                                            </p:cond>
                                          </p:endCondLst>
                                        </p:cTn>
                                        <p:tgtEl>
                                          <p:sndTgt r:embed="rId4" name="il aime le professeur.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6"/>
                                        </p:tgtEl>
                                        <p:attrNameLst>
                                          <p:attrName>style.visibility</p:attrName>
                                        </p:attrNameLst>
                                      </p:cBhvr>
                                      <p:to>
                                        <p:strVal val="visible"/>
                                      </p:to>
                                    </p:set>
                                    <p:animEffect transition="in" filter="fade">
                                      <p:cBhvr>
                                        <p:cTn id="22"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4"/>
          <p:cNvSpPr txBox="1">
            <a:spLocks noGrp="1"/>
          </p:cNvSpPr>
          <p:nvPr>
            <p:ph type="title"/>
          </p:nvPr>
        </p:nvSpPr>
        <p:spPr>
          <a:xfrm>
            <a:off x="0" y="1080000"/>
            <a:ext cx="12191999"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20" b="1" dirty="0">
                <a:solidFill>
                  <a:srgbClr val="1E4E79"/>
                </a:solidFill>
              </a:rPr>
              <a:t>aimer</a:t>
            </a:r>
            <a:endParaRPr sz="3959" dirty="0"/>
          </a:p>
        </p:txBody>
      </p:sp>
      <p:sp>
        <p:nvSpPr>
          <p:cNvPr id="83" name="Google Shape;83;p14"/>
          <p:cNvSpPr txBox="1"/>
          <p:nvPr/>
        </p:nvSpPr>
        <p:spPr>
          <a:xfrm>
            <a:off x="0" y="2535008"/>
            <a:ext cx="1219200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like | liking]</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84" name="Google Shape;84;p14"/>
          <p:cNvSpPr txBox="1"/>
          <p:nvPr/>
        </p:nvSpPr>
        <p:spPr>
          <a:xfrm>
            <a:off x="0" y="4039200"/>
            <a:ext cx="12192000"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 typeface="Arial"/>
              <a:buNone/>
              <a:tabLst/>
              <a:defRPr/>
            </a:pPr>
            <a:r>
              <a:rPr kumimoji="0" lang="en-GB" sz="60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Aimer</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le </a:t>
            </a:r>
            <a:r>
              <a:rPr kumimoji="0" lang="en-GB" sz="6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professeur</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6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est</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bon. </a:t>
            </a:r>
            <a:endParaRPr kumimoji="0"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85" name="Google Shape;85;p14"/>
          <p:cNvSpPr txBox="1"/>
          <p:nvPr/>
        </p:nvSpPr>
        <p:spPr>
          <a:xfrm>
            <a:off x="3177379" y="5105831"/>
            <a:ext cx="583723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i="0" u="none" strike="noStrike" kern="0" cap="none" spc="0" normalizeH="0" baseline="0" noProof="0" dirty="0">
                <a:ln>
                  <a:noFill/>
                </a:ln>
                <a:solidFill>
                  <a:srgbClr val="105076"/>
                </a:solidFill>
                <a:effectLst/>
                <a:uLnTx/>
                <a:uFillTx/>
                <a:latin typeface="Century Gothic"/>
                <a:ea typeface="Century Gothic"/>
                <a:cs typeface="Century Gothic"/>
                <a:sym typeface="Century Gothic"/>
              </a:rPr>
              <a:t>[</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Liking</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the teacher</a:t>
            </a:r>
            <a:r>
              <a:rPr kumimoji="0" lang="en-GB" sz="3200" b="0" i="0" u="none" strike="noStrike" kern="0" cap="none" spc="0" normalizeH="0" noProof="0" dirty="0">
                <a:ln>
                  <a:noFill/>
                </a:ln>
                <a:solidFill>
                  <a:srgbClr val="1E4E79"/>
                </a:solidFill>
                <a:effectLst/>
                <a:uLnTx/>
                <a:uFillTx/>
                <a:latin typeface="Century Gothic"/>
                <a:ea typeface="Century Gothic"/>
                <a:cs typeface="Century Gothic"/>
                <a:sym typeface="Century Gothic"/>
              </a:rPr>
              <a:t> is good</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730460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500"/>
                                        <p:tgtEl>
                                          <p:spTgt spid="82"/>
                                        </p:tgtEl>
                                      </p:cBhvr>
                                    </p:animEffect>
                                  </p:childTnLst>
                                  <p:subTnLst>
                                    <p:audio>
                                      <p:cMediaNode>
                                        <p:cTn display="0" masterRel="sameClick">
                                          <p:stCondLst>
                                            <p:cond evt="begin" delay="0">
                                              <p:tn val="5"/>
                                            </p:cond>
                                          </p:stCondLst>
                                          <p:endCondLst>
                                            <p:cond evt="onStopAudio" delay="0">
                                              <p:tgtEl>
                                                <p:sldTgt/>
                                              </p:tgtEl>
                                            </p:cond>
                                          </p:endCondLst>
                                        </p:cTn>
                                        <p:tgtEl>
                                          <p:sndTgt r:embed="rId3" name="aim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3"/>
                                        </p:tgtEl>
                                        <p:attrNameLst>
                                          <p:attrName>style.visibility</p:attrName>
                                        </p:attrNameLst>
                                      </p:cBhvr>
                                      <p:to>
                                        <p:strVal val="visible"/>
                                      </p:to>
                                    </p:set>
                                    <p:animEffect transition="in" filter="fade">
                                      <p:cBhvr>
                                        <p:cTn id="12" dur="500"/>
                                        <p:tgtEl>
                                          <p:spTgt spid="8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4"/>
                                        </p:tgtEl>
                                        <p:attrNameLst>
                                          <p:attrName>style.visibility</p:attrName>
                                        </p:attrNameLst>
                                      </p:cBhvr>
                                      <p:to>
                                        <p:strVal val="visible"/>
                                      </p:to>
                                    </p:set>
                                    <p:animEffect transition="in" filter="fade">
                                      <p:cBhvr>
                                        <p:cTn id="17" dur="500"/>
                                        <p:tgtEl>
                                          <p:spTgt spid="84"/>
                                        </p:tgtEl>
                                      </p:cBhvr>
                                    </p:animEffect>
                                  </p:childTnLst>
                                  <p:subTnLst>
                                    <p:audio>
                                      <p:cMediaNode>
                                        <p:cTn display="0" masterRel="sameClick">
                                          <p:stCondLst>
                                            <p:cond evt="begin" delay="0">
                                              <p:tn val="15"/>
                                            </p:cond>
                                          </p:stCondLst>
                                          <p:endCondLst>
                                            <p:cond evt="onStopAudio" delay="0">
                                              <p:tgtEl>
                                                <p:sldTgt/>
                                              </p:tgtEl>
                                            </p:cond>
                                          </p:endCondLst>
                                        </p:cTn>
                                        <p:tgtEl>
                                          <p:sndTgt r:embed="rId4" name="aimer le professeur est bon.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5"/>
                                        </p:tgtEl>
                                        <p:attrNameLst>
                                          <p:attrName>style.visibility</p:attrName>
                                        </p:attrNameLst>
                                      </p:cBhvr>
                                      <p:to>
                                        <p:strVal val="visible"/>
                                      </p:to>
                                    </p:set>
                                    <p:animEffect transition="in" filter="fade">
                                      <p:cBhvr>
                                        <p:cTn id="22"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5" descr="question mark action button">
            <a:hlinkClick r:id="" action="ppaction://noaction">
              <a:snd r:embed="rId3" name="aime.wav"/>
            </a:hlinkClick>
          </p:cNvPr>
          <p:cNvSpPr/>
          <p:nvPr/>
        </p:nvSpPr>
        <p:spPr>
          <a:xfrm>
            <a:off x="900000" y="2638739"/>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92" name="Google Shape;92;p15"/>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err="1">
                <a:solidFill>
                  <a:srgbClr val="1E4E79"/>
                </a:solidFill>
              </a:rPr>
              <a:t>aime</a:t>
            </a:r>
            <a:endParaRPr sz="11500" dirty="0"/>
          </a:p>
        </p:txBody>
      </p:sp>
      <p:sp>
        <p:nvSpPr>
          <p:cNvPr id="93" name="Google Shape;93;p15"/>
          <p:cNvSpPr txBox="1"/>
          <p:nvPr/>
        </p:nvSpPr>
        <p:spPr>
          <a:xfrm>
            <a:off x="1924918" y="2534400"/>
            <a:ext cx="8345752"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[likes | is liking]</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94" name="Google Shape;94;p15" descr="question mark action button">
            <a:hlinkClick r:id="" action="ppaction://noaction">
              <a:snd r:embed="rId4" name="il aime le professeur.wav"/>
            </a:hlinkClick>
          </p:cNvPr>
          <p:cNvSpPr/>
          <p:nvPr/>
        </p:nvSpPr>
        <p:spPr>
          <a:xfrm>
            <a:off x="900000" y="5288039"/>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95" name="Google Shape;95;p15"/>
          <p:cNvSpPr txBox="1"/>
          <p:nvPr/>
        </p:nvSpPr>
        <p:spPr>
          <a:xfrm>
            <a:off x="0" y="4039200"/>
            <a:ext cx="12191999"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 typeface="Arial"/>
              <a:buNone/>
              <a:tabLst/>
              <a:defRPr/>
            </a:pP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Il           le </a:t>
            </a:r>
            <a:r>
              <a:rPr kumimoji="0" lang="en-GB" sz="6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professeur</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6000" b="0" i="0" u="none" strike="noStrike" kern="0" cap="none" spc="0" normalizeH="0" baseline="0" noProof="0" dirty="0">
              <a:ln>
                <a:noFill/>
              </a:ln>
              <a:solidFill>
                <a:srgbClr val="EA5F00"/>
              </a:solidFill>
              <a:effectLst/>
              <a:uLnTx/>
              <a:uFillTx/>
              <a:latin typeface="Century Gothic"/>
              <a:ea typeface="Century Gothic"/>
              <a:cs typeface="Century Gothic"/>
              <a:sym typeface="Century Gothic"/>
            </a:endParaRPr>
          </a:p>
        </p:txBody>
      </p:sp>
      <p:sp>
        <p:nvSpPr>
          <p:cNvPr id="96" name="Google Shape;96;p15"/>
          <p:cNvSpPr/>
          <p:nvPr/>
        </p:nvSpPr>
        <p:spPr>
          <a:xfrm>
            <a:off x="2843639" y="4039200"/>
            <a:ext cx="2124299" cy="10156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ED7D31"/>
              </a:buClr>
              <a:buSzPts val="6000"/>
              <a:buFont typeface="Arial"/>
              <a:buNone/>
              <a:tabLst/>
              <a:defRPr/>
            </a:pPr>
            <a:r>
              <a:rPr kumimoji="0" lang="en-GB" sz="6000" b="1" i="0" u="none" strike="noStrike" kern="0" cap="none" spc="0" normalizeH="0" baseline="0" noProof="0" dirty="0" err="1">
                <a:ln>
                  <a:noFill/>
                </a:ln>
                <a:solidFill>
                  <a:srgbClr val="ED7D31"/>
                </a:solidFill>
                <a:effectLst/>
                <a:uLnTx/>
                <a:uFillTx/>
                <a:latin typeface="Century Gothic"/>
                <a:ea typeface="Century Gothic"/>
                <a:cs typeface="Century Gothic"/>
                <a:sym typeface="Century Gothic"/>
              </a:rPr>
              <a:t>aime</a:t>
            </a:r>
            <a:endParaRPr kumimoji="0" sz="6000" b="0" i="0" u="none" strike="noStrike" kern="0" cap="none" spc="0" normalizeH="0" baseline="0" noProof="0" dirty="0">
              <a:ln>
                <a:noFill/>
              </a:ln>
              <a:solidFill>
                <a:srgbClr val="ED7D31"/>
              </a:solidFill>
              <a:effectLst/>
              <a:uLnTx/>
              <a:uFillTx/>
              <a:latin typeface="Century Gothic"/>
              <a:ea typeface="Century Gothic"/>
              <a:cs typeface="Century Gothic"/>
              <a:sym typeface="Century Gothic"/>
            </a:endParaRPr>
          </a:p>
        </p:txBody>
      </p:sp>
      <p:sp>
        <p:nvSpPr>
          <p:cNvPr id="97" name="Google Shape;97;p15"/>
          <p:cNvSpPr txBox="1"/>
          <p:nvPr/>
        </p:nvSpPr>
        <p:spPr>
          <a:xfrm>
            <a:off x="1924917" y="5166000"/>
            <a:ext cx="8345753" cy="72210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[He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likes</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is liking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the teacher.]</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237482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500"/>
                                        <p:tgtEl>
                                          <p:spTgt spid="92"/>
                                        </p:tgtEl>
                                      </p:cBhvr>
                                    </p:animEffect>
                                  </p:childTnLst>
                                  <p:subTnLst>
                                    <p:audio>
                                      <p:cMediaNode>
                                        <p:cTn display="0" masterRel="sameClick">
                                          <p:stCondLst>
                                            <p:cond evt="begin" delay="0">
                                              <p:tn val="5"/>
                                            </p:cond>
                                          </p:stCondLst>
                                          <p:endCondLst>
                                            <p:cond evt="onStopAudio" delay="0">
                                              <p:tgtEl>
                                                <p:sldTgt/>
                                              </p:tgtEl>
                                            </p:cond>
                                          </p:endCondLst>
                                        </p:cTn>
                                        <p:tgtEl>
                                          <p:sndTgt r:embed="rId3" name="aim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1"/>
                                        </p:tgtEl>
                                        <p:attrNameLst>
                                          <p:attrName>style.visibility</p:attrName>
                                        </p:attrNameLst>
                                      </p:cBhvr>
                                      <p:to>
                                        <p:strVal val="visible"/>
                                      </p:to>
                                    </p:set>
                                    <p:animEffect transition="in" filter="fade">
                                      <p:cBhvr>
                                        <p:cTn id="12" dur="500"/>
                                        <p:tgtEl>
                                          <p:spTgt spid="9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3"/>
                                        </p:tgtEl>
                                        <p:attrNameLst>
                                          <p:attrName>style.visibility</p:attrName>
                                        </p:attrNameLst>
                                      </p:cBhvr>
                                      <p:to>
                                        <p:strVal val="visible"/>
                                      </p:to>
                                    </p:set>
                                    <p:animEffect transition="in" filter="fade">
                                      <p:cBhvr>
                                        <p:cTn id="17" dur="500"/>
                                        <p:tgtEl>
                                          <p:spTgt spid="9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5"/>
                                        </p:tgtEl>
                                        <p:attrNameLst>
                                          <p:attrName>style.visibility</p:attrName>
                                        </p:attrNameLst>
                                      </p:cBhvr>
                                      <p:to>
                                        <p:strVal val="visible"/>
                                      </p:to>
                                    </p:set>
                                    <p:animEffect transition="in" filter="fade">
                                      <p:cBhvr>
                                        <p:cTn id="22" dur="500"/>
                                        <p:tgtEl>
                                          <p:spTgt spid="9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6"/>
                                        </p:tgtEl>
                                        <p:attrNameLst>
                                          <p:attrName>style.visibility</p:attrName>
                                        </p:attrNameLst>
                                      </p:cBhvr>
                                      <p:to>
                                        <p:strVal val="visible"/>
                                      </p:to>
                                    </p:set>
                                    <p:animEffect transition="in" filter="fade">
                                      <p:cBhvr>
                                        <p:cTn id="27" dur="500"/>
                                        <p:tgtEl>
                                          <p:spTgt spid="96"/>
                                        </p:tgtEl>
                                      </p:cBhvr>
                                    </p:animEffect>
                                  </p:childTnLst>
                                  <p:subTnLst>
                                    <p:audio>
                                      <p:cMediaNode>
                                        <p:cTn display="0" masterRel="sameClick">
                                          <p:stCondLst>
                                            <p:cond evt="begin" delay="0">
                                              <p:tn val="25"/>
                                            </p:cond>
                                          </p:stCondLst>
                                          <p:endCondLst>
                                            <p:cond evt="onStopAudio" delay="0">
                                              <p:tgtEl>
                                                <p:sldTgt/>
                                              </p:tgtEl>
                                            </p:cond>
                                          </p:endCondLst>
                                        </p:cTn>
                                        <p:tgtEl>
                                          <p:sndTgt r:embed="rId4" name="il aime le professeur.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4"/>
                                        </p:tgtEl>
                                        <p:attrNameLst>
                                          <p:attrName>style.visibility</p:attrName>
                                        </p:attrNameLst>
                                      </p:cBhvr>
                                      <p:to>
                                        <p:strVal val="visible"/>
                                      </p:to>
                                    </p:set>
                                    <p:animEffect transition="in" filter="fade">
                                      <p:cBhvr>
                                        <p:cTn id="32" dur="500"/>
                                        <p:tgtEl>
                                          <p:spTgt spid="9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7"/>
                                        </p:tgtEl>
                                        <p:attrNameLst>
                                          <p:attrName>style.visibility</p:attrName>
                                        </p:attrNameLst>
                                      </p:cBhvr>
                                      <p:to>
                                        <p:strVal val="visible"/>
                                      </p:to>
                                    </p:set>
                                    <p:animEffect transition="in" filter="fade">
                                      <p:cBhvr>
                                        <p:cTn id="37"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5" name="Google Shape;105;p16"/>
          <p:cNvSpPr txBox="1"/>
          <p:nvPr/>
        </p:nvSpPr>
        <p:spPr>
          <a:xfrm>
            <a:off x="2024743" y="2534399"/>
            <a:ext cx="8360228" cy="527009"/>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like | liking]</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03" name="Google Shape;103;p16" descr="question mark action button">
            <a:hlinkClick r:id="" action="ppaction://noaction">
              <a:snd r:embed="rId3" name="aimer.wav"/>
            </a:hlinkClick>
          </p:cNvPr>
          <p:cNvSpPr/>
          <p:nvPr/>
        </p:nvSpPr>
        <p:spPr>
          <a:xfrm>
            <a:off x="900000" y="263880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04" name="Google Shape;104;p16"/>
          <p:cNvSpPr txBox="1">
            <a:spLocks noGrp="1"/>
          </p:cNvSpPr>
          <p:nvPr>
            <p:ph type="title"/>
          </p:nvPr>
        </p:nvSpPr>
        <p:spPr>
          <a:xfrm>
            <a:off x="-1" y="1080000"/>
            <a:ext cx="12192000" cy="1324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a:solidFill>
                  <a:srgbClr val="1E4E79"/>
                </a:solidFill>
              </a:rPr>
              <a:t>aimer</a:t>
            </a:r>
            <a:endParaRPr sz="11500" dirty="0"/>
          </a:p>
        </p:txBody>
      </p:sp>
      <p:sp>
        <p:nvSpPr>
          <p:cNvPr id="106" name="Google Shape;106;p16" descr="question mark action button">
            <a:hlinkClick r:id="" action="ppaction://noaction">
              <a:snd r:embed="rId4" name="aimer le professeur est bon.wav"/>
            </a:hlinkClick>
          </p:cNvPr>
          <p:cNvSpPr/>
          <p:nvPr/>
        </p:nvSpPr>
        <p:spPr>
          <a:xfrm>
            <a:off x="900000" y="528840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07" name="Google Shape;107;p16"/>
          <p:cNvSpPr txBox="1"/>
          <p:nvPr/>
        </p:nvSpPr>
        <p:spPr>
          <a:xfrm>
            <a:off x="3477126" y="4039200"/>
            <a:ext cx="7571874" cy="92333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5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le </a:t>
            </a:r>
            <a:r>
              <a:rPr kumimoji="0" lang="en-GB" sz="54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professeur</a:t>
            </a:r>
            <a:r>
              <a:rPr kumimoji="0" lang="en-GB" sz="5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54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est</a:t>
            </a:r>
            <a:r>
              <a:rPr kumimoji="0" lang="en-GB" sz="5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bon.</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08" name="Google Shape;108;p16"/>
          <p:cNvSpPr/>
          <p:nvPr/>
        </p:nvSpPr>
        <p:spPr>
          <a:xfrm>
            <a:off x="1307438" y="3961565"/>
            <a:ext cx="2622885" cy="923331"/>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ED7D31"/>
              </a:buClr>
              <a:buSzPts val="6000"/>
              <a:buFont typeface="Arial"/>
              <a:buNone/>
              <a:tabLst/>
              <a:defRPr/>
            </a:pPr>
            <a:r>
              <a:rPr kumimoji="0" lang="en-GB" sz="60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Aimer</a:t>
            </a:r>
            <a:endParaRPr kumimoji="0" sz="6000" b="0" i="0" u="none" strike="noStrike" kern="0" cap="none" spc="0" normalizeH="0" baseline="0" noProof="0" dirty="0">
              <a:ln>
                <a:noFill/>
              </a:ln>
              <a:solidFill>
                <a:srgbClr val="ED7D31"/>
              </a:solidFill>
              <a:effectLst/>
              <a:uLnTx/>
              <a:uFillTx/>
              <a:latin typeface="Century Gothic"/>
              <a:ea typeface="Century Gothic"/>
              <a:cs typeface="Century Gothic"/>
              <a:sym typeface="Century Gothic"/>
            </a:endParaRPr>
          </a:p>
        </p:txBody>
      </p:sp>
      <p:sp>
        <p:nvSpPr>
          <p:cNvPr id="109" name="Google Shape;109;p16"/>
          <p:cNvSpPr txBox="1"/>
          <p:nvPr/>
        </p:nvSpPr>
        <p:spPr>
          <a:xfrm>
            <a:off x="2024743" y="5166000"/>
            <a:ext cx="8360227" cy="599607"/>
          </a:xfrm>
          <a:prstGeom prst="rect">
            <a:avLst/>
          </a:prstGeom>
          <a:solidFill>
            <a:schemeClr val="lt1"/>
          </a:solidFill>
          <a:ln>
            <a:noFill/>
          </a:ln>
        </p:spPr>
        <p:txBody>
          <a:bodyPr spcFirstLastPara="1" wrap="square" lIns="91425" tIns="45700" rIns="91425" bIns="45700" anchor="t" anchorCtr="0">
            <a:noAutofit/>
          </a:bodyPr>
          <a:lstStyle/>
          <a:p>
            <a:pPr lvl="0" algn="ctr">
              <a:buClr>
                <a:srgbClr val="1E4E79"/>
              </a:buClr>
              <a:buSzPts val="3200"/>
              <a:defRPr/>
            </a:pPr>
            <a:r>
              <a:rPr lang="en-GB" sz="3200" kern="0" dirty="0">
                <a:solidFill>
                  <a:srgbClr val="105076"/>
                </a:solidFill>
                <a:latin typeface="Century Gothic"/>
                <a:ea typeface="Century Gothic"/>
                <a:cs typeface="Century Gothic"/>
                <a:sym typeface="Century Gothic"/>
              </a:rPr>
              <a:t>[</a:t>
            </a:r>
            <a:r>
              <a:rPr lang="en-GB" sz="3200" b="1" kern="0" dirty="0">
                <a:solidFill>
                  <a:srgbClr val="ED7D31"/>
                </a:solidFill>
                <a:latin typeface="Century Gothic"/>
                <a:ea typeface="Century Gothic"/>
                <a:cs typeface="Century Gothic"/>
                <a:sym typeface="Century Gothic"/>
              </a:rPr>
              <a:t>Liking</a:t>
            </a:r>
            <a:r>
              <a:rPr lang="en-GB" sz="3200" kern="0" dirty="0">
                <a:solidFill>
                  <a:srgbClr val="1E4E79"/>
                </a:solidFill>
                <a:latin typeface="Century Gothic"/>
                <a:ea typeface="Century Gothic"/>
                <a:cs typeface="Century Gothic"/>
                <a:sym typeface="Century Gothic"/>
              </a:rPr>
              <a:t> the teacher is good.]</a:t>
            </a:r>
            <a:endParaRPr lang="en-GB" sz="1400" kern="0" dirty="0">
              <a:solidFill>
                <a:srgbClr val="000000"/>
              </a:solidFill>
              <a:latin typeface="Arial"/>
              <a:cs typeface="Arial"/>
              <a:sym typeface="Arial"/>
            </a:endParaRPr>
          </a:p>
        </p:txBody>
      </p:sp>
    </p:spTree>
    <p:extLst>
      <p:ext uri="{BB962C8B-B14F-4D97-AF65-F5344CB8AC3E}">
        <p14:creationId xmlns:p14="http://schemas.microsoft.com/office/powerpoint/2010/main" val="1499419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500"/>
                                        <p:tgtEl>
                                          <p:spTgt spid="104"/>
                                        </p:tgtEl>
                                      </p:cBhvr>
                                    </p:animEffect>
                                  </p:childTnLst>
                                  <p:subTnLst>
                                    <p:audio>
                                      <p:cMediaNode>
                                        <p:cTn display="0" masterRel="sameClick">
                                          <p:stCondLst>
                                            <p:cond evt="begin" delay="0">
                                              <p:tn val="5"/>
                                            </p:cond>
                                          </p:stCondLst>
                                          <p:endCondLst>
                                            <p:cond evt="onStopAudio" delay="0">
                                              <p:tgtEl>
                                                <p:sldTgt/>
                                              </p:tgtEl>
                                            </p:cond>
                                          </p:endCondLst>
                                        </p:cTn>
                                        <p:tgtEl>
                                          <p:sndTgt r:embed="rId3" name="aim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
                                        </p:tgtEl>
                                        <p:attrNameLst>
                                          <p:attrName>style.visibility</p:attrName>
                                        </p:attrNameLst>
                                      </p:cBhvr>
                                      <p:to>
                                        <p:strVal val="visible"/>
                                      </p:to>
                                    </p:set>
                                    <p:animEffect transition="in" filter="fade">
                                      <p:cBhvr>
                                        <p:cTn id="12" dur="500"/>
                                        <p:tgtEl>
                                          <p:spTgt spid="10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5"/>
                                        </p:tgtEl>
                                        <p:attrNameLst>
                                          <p:attrName>style.visibility</p:attrName>
                                        </p:attrNameLst>
                                      </p:cBhvr>
                                      <p:to>
                                        <p:strVal val="visible"/>
                                      </p:to>
                                    </p:set>
                                    <p:animEffect transition="in" filter="fade">
                                      <p:cBhvr>
                                        <p:cTn id="17" dur="500"/>
                                        <p:tgtEl>
                                          <p:spTgt spid="10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7"/>
                                        </p:tgtEl>
                                        <p:attrNameLst>
                                          <p:attrName>style.visibility</p:attrName>
                                        </p:attrNameLst>
                                      </p:cBhvr>
                                      <p:to>
                                        <p:strVal val="visible"/>
                                      </p:to>
                                    </p:set>
                                    <p:animEffect transition="in" filter="fade">
                                      <p:cBhvr>
                                        <p:cTn id="22" dur="500"/>
                                        <p:tgtEl>
                                          <p:spTgt spid="10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8"/>
                                        </p:tgtEl>
                                        <p:attrNameLst>
                                          <p:attrName>style.visibility</p:attrName>
                                        </p:attrNameLst>
                                      </p:cBhvr>
                                      <p:to>
                                        <p:strVal val="visible"/>
                                      </p:to>
                                    </p:set>
                                    <p:animEffect transition="in" filter="fade">
                                      <p:cBhvr>
                                        <p:cTn id="27" dur="500"/>
                                        <p:tgtEl>
                                          <p:spTgt spid="108"/>
                                        </p:tgtEl>
                                      </p:cBhvr>
                                    </p:animEffect>
                                  </p:childTnLst>
                                  <p:subTnLst>
                                    <p:audio>
                                      <p:cMediaNode>
                                        <p:cTn display="0" masterRel="sameClick">
                                          <p:stCondLst>
                                            <p:cond evt="begin" delay="0">
                                              <p:tn val="25"/>
                                            </p:cond>
                                          </p:stCondLst>
                                          <p:endCondLst>
                                            <p:cond evt="onStopAudio" delay="0">
                                              <p:tgtEl>
                                                <p:sldTgt/>
                                              </p:tgtEl>
                                            </p:cond>
                                          </p:endCondLst>
                                        </p:cTn>
                                        <p:tgtEl>
                                          <p:sndTgt r:embed="rId4" name="aimer le professeur est bon.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6"/>
                                        </p:tgtEl>
                                        <p:attrNameLst>
                                          <p:attrName>style.visibility</p:attrName>
                                        </p:attrNameLst>
                                      </p:cBhvr>
                                      <p:to>
                                        <p:strVal val="visible"/>
                                      </p:to>
                                    </p:set>
                                    <p:animEffect transition="in" filter="fade">
                                      <p:cBhvr>
                                        <p:cTn id="32" dur="500"/>
                                        <p:tgtEl>
                                          <p:spTgt spid="10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9"/>
                                        </p:tgtEl>
                                        <p:attrNameLst>
                                          <p:attrName>style.visibility</p:attrName>
                                        </p:attrNameLst>
                                      </p:cBhvr>
                                      <p:to>
                                        <p:strVal val="visible"/>
                                      </p:to>
                                    </p:set>
                                    <p:animEffect transition="in" filter="fade">
                                      <p:cBhvr>
                                        <p:cTn id="37"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3AF595F-DFB4-C243-93BB-2426D873E733}"/>
              </a:ext>
            </a:extLst>
          </p:cNvPr>
          <p:cNvSpPr>
            <a:spLocks noGrp="1"/>
          </p:cNvSpPr>
          <p:nvPr>
            <p:ph type="title"/>
          </p:nvPr>
        </p:nvSpPr>
        <p:spPr>
          <a:xfrm>
            <a:off x="161286" y="0"/>
            <a:ext cx="10515600" cy="1325563"/>
          </a:xfrm>
        </p:spPr>
        <p:txBody>
          <a:bodyPr/>
          <a:lstStyle/>
          <a:p>
            <a:pPr lvl="0">
              <a:lnSpc>
                <a:spcPct val="100000"/>
              </a:lnSpc>
              <a:spcBef>
                <a:spcPts val="0"/>
              </a:spcBef>
            </a:pPr>
            <a:r>
              <a:rPr lang="en-GB" sz="10000" b="1" dirty="0">
                <a:solidFill>
                  <a:srgbClr val="1F4E79"/>
                </a:solidFill>
                <a:latin typeface="Century Gothic" panose="020B0502020202020204" pitchFamily="34" charset="0"/>
                <a:ea typeface="+mn-ea"/>
                <a:cs typeface="Calibri" panose="020F0502020204030204" pitchFamily="34" charset="0"/>
              </a:rPr>
              <a:t>j/soft g</a:t>
            </a:r>
            <a:endParaRPr lang="en-US" dirty="0"/>
          </a:p>
        </p:txBody>
      </p:sp>
      <p:pic>
        <p:nvPicPr>
          <p:cNvPr id="5" name="Picture 2" descr="the sun"/>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2553560" y="1674976"/>
            <a:ext cx="3228763" cy="324173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the moon with a cross over it"/>
          <p:cNvPicPr>
            <a:picLocks noChangeAspect="1"/>
          </p:cNvPicPr>
          <p:nvPr/>
        </p:nvPicPr>
        <p:blipFill>
          <a:blip r:embed="rId6">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6376988" y="1124803"/>
            <a:ext cx="3715240" cy="3715240"/>
          </a:xfrm>
          <a:prstGeom prst="rect">
            <a:avLst/>
          </a:prstGeom>
        </p:spPr>
      </p:pic>
      <p:sp>
        <p:nvSpPr>
          <p:cNvPr id="10" name="TextBox 9">
            <a:extLst>
              <a:ext uri="{FF2B5EF4-FFF2-40B4-BE49-F238E27FC236}">
                <a16:creationId xmlns:a16="http://schemas.microsoft.com/office/drawing/2014/main" id="{523DC9B6-EFAC-4481-A633-5B5655C6B429}"/>
              </a:ext>
            </a:extLst>
          </p:cNvPr>
          <p:cNvSpPr txBox="1"/>
          <p:nvPr/>
        </p:nvSpPr>
        <p:spPr>
          <a:xfrm>
            <a:off x="6522617" y="-167569"/>
            <a:ext cx="4154269" cy="64479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1300" b="1" i="0" u="none" strike="noStrike" kern="1200" cap="none" spc="0" normalizeH="0" baseline="0" noProof="0" dirty="0">
                <a:ln>
                  <a:noFill/>
                </a:ln>
                <a:solidFill>
                  <a:srgbClr val="E65D00"/>
                </a:solidFill>
                <a:effectLst/>
                <a:uLnTx/>
                <a:uFillTx/>
                <a:latin typeface="Tw Cen MT" panose="020B0602020104020603"/>
                <a:ea typeface="+mn-ea"/>
                <a:cs typeface="+mn-cs"/>
              </a:rPr>
              <a:t>X</a:t>
            </a:r>
          </a:p>
        </p:txBody>
      </p:sp>
      <p:sp>
        <p:nvSpPr>
          <p:cNvPr id="3" name="TextBox 2"/>
          <p:cNvSpPr txBox="1"/>
          <p:nvPr/>
        </p:nvSpPr>
        <p:spPr>
          <a:xfrm>
            <a:off x="3392214" y="4437805"/>
            <a:ext cx="5407572"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j</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our</a:t>
            </a:r>
          </a:p>
        </p:txBody>
      </p:sp>
    </p:spTree>
    <p:extLst>
      <p:ext uri="{BB962C8B-B14F-4D97-AF65-F5344CB8AC3E}">
        <p14:creationId xmlns:p14="http://schemas.microsoft.com/office/powerpoint/2010/main" val="4065456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j.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j jour.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4" name="j jour.wav"/>
                                        </p:tgtEl>
                                      </p:cMediaNode>
                                    </p:audio>
                                  </p:subTnLst>
                                </p:cTn>
                              </p:par>
                              <p:par>
                                <p:cTn id="18" presetID="10"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2" name="Google Shape;52;p11"/>
          <p:cNvSpPr txBox="1">
            <a:spLocks noGrp="1"/>
          </p:cNvSpPr>
          <p:nvPr>
            <p:ph type="title"/>
          </p:nvPr>
        </p:nvSpPr>
        <p:spPr>
          <a:xfrm>
            <a:off x="-1" y="987236"/>
            <a:ext cx="12191997" cy="1325563"/>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GB" sz="11520" b="1" dirty="0" err="1">
                <a:solidFill>
                  <a:srgbClr val="1E4E79"/>
                </a:solidFill>
              </a:rPr>
              <a:t>cocher</a:t>
            </a:r>
            <a:endParaRPr sz="3959" dirty="0"/>
          </a:p>
        </p:txBody>
      </p:sp>
      <p:sp>
        <p:nvSpPr>
          <p:cNvPr id="53" name="Google Shape;53;p11"/>
          <p:cNvSpPr txBox="1"/>
          <p:nvPr/>
        </p:nvSpPr>
        <p:spPr>
          <a:xfrm>
            <a:off x="1" y="2534400"/>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tick | ticking]</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54" name="Google Shape;54;p11"/>
          <p:cNvSpPr txBox="1"/>
          <p:nvPr/>
        </p:nvSpPr>
        <p:spPr>
          <a:xfrm>
            <a:off x="0" y="3334064"/>
            <a:ext cx="12191998" cy="1862048"/>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 typeface="Arial"/>
              <a:buNone/>
              <a:tabLst/>
              <a:defRPr/>
            </a:pPr>
            <a:r>
              <a:rPr kumimoji="0" lang="en-GB" sz="11500" b="1"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coche</a:t>
            </a:r>
            <a:endParaRPr kumimoji="0" sz="115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55" name="Google Shape;55;p11"/>
          <p:cNvSpPr txBox="1"/>
          <p:nvPr/>
        </p:nvSpPr>
        <p:spPr>
          <a:xfrm>
            <a:off x="-1" y="5196112"/>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[ticks | is ticking]</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8" name="Picture 2" descr="kisspng-checkbox-check-mark-tick-clip-art-arachnid-green-tick ...">
            <a:extLst>
              <a:ext uri="{FF2B5EF4-FFF2-40B4-BE49-F238E27FC236}">
                <a16:creationId xmlns:a16="http://schemas.microsoft.com/office/drawing/2014/main" id="{0A2F27F2-098B-43A7-B02A-93D60F821E3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13797" y="682350"/>
            <a:ext cx="1440000" cy="14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0336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subTnLst>
                                    <p:audio>
                                      <p:cMediaNode>
                                        <p:cTn display="0" masterRel="sameClick">
                                          <p:stCondLst>
                                            <p:cond evt="begin" delay="0">
                                              <p:tn val="5"/>
                                            </p:cond>
                                          </p:stCondLst>
                                          <p:endCondLst>
                                            <p:cond evt="onStopAudio" delay="0">
                                              <p:tgtEl>
                                                <p:sldTgt/>
                                              </p:tgtEl>
                                            </p:cond>
                                          </p:endCondLst>
                                        </p:cTn>
                                        <p:tgtEl>
                                          <p:sndTgt r:embed="rId3" name="coch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coche.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3" name="Google Shape;63;p12"/>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20" b="1" dirty="0" err="1">
                <a:solidFill>
                  <a:srgbClr val="1E4E79"/>
                </a:solidFill>
              </a:rPr>
              <a:t>cocher</a:t>
            </a:r>
            <a:endParaRPr sz="3959" dirty="0"/>
          </a:p>
        </p:txBody>
      </p:sp>
      <p:sp>
        <p:nvSpPr>
          <p:cNvPr id="64" name="Google Shape;64;p12"/>
          <p:cNvSpPr txBox="1"/>
          <p:nvPr/>
        </p:nvSpPr>
        <p:spPr>
          <a:xfrm>
            <a:off x="2319007" y="2534400"/>
            <a:ext cx="7625093"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tick | ticking]</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65" name="Google Shape;65;p12" descr="question mark action button">
            <a:hlinkClick r:id="" action="ppaction://noaction">
              <a:snd r:embed="rId4" name="coche.wav"/>
            </a:hlinkClick>
          </p:cNvPr>
          <p:cNvSpPr/>
          <p:nvPr/>
        </p:nvSpPr>
        <p:spPr>
          <a:xfrm>
            <a:off x="1260000" y="5195648"/>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EEC100"/>
              </a:solidFill>
              <a:effectLst/>
              <a:uLnTx/>
              <a:uFillTx/>
              <a:latin typeface="Century Gothic"/>
              <a:ea typeface="Century Gothic"/>
              <a:cs typeface="Century Gothic"/>
              <a:sym typeface="Century Gothic"/>
            </a:endParaRPr>
          </a:p>
        </p:txBody>
      </p:sp>
      <p:sp>
        <p:nvSpPr>
          <p:cNvPr id="66" name="Google Shape;66;p12"/>
          <p:cNvSpPr txBox="1"/>
          <p:nvPr/>
        </p:nvSpPr>
        <p:spPr>
          <a:xfrm>
            <a:off x="0" y="3333600"/>
            <a:ext cx="12192000" cy="1862048"/>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 typeface="Arial"/>
              <a:buNone/>
              <a:tabLst/>
              <a:defRPr/>
            </a:pPr>
            <a:r>
              <a:rPr kumimoji="0" lang="en-GB" sz="11500" b="1"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coche</a:t>
            </a:r>
            <a:endParaRPr kumimoji="0" sz="115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67" name="Google Shape;67;p12"/>
          <p:cNvSpPr txBox="1"/>
          <p:nvPr/>
        </p:nvSpPr>
        <p:spPr>
          <a:xfrm>
            <a:off x="2319007" y="5166000"/>
            <a:ext cx="7625093"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[ticks | is ticking]</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62" name="Google Shape;62;p12" descr="question mark action button">
            <a:hlinkClick r:id="" action="ppaction://noaction">
              <a:snd r:embed="rId3" name="cocher.wav"/>
            </a:hlinkClick>
          </p:cNvPr>
          <p:cNvSpPr/>
          <p:nvPr/>
        </p:nvSpPr>
        <p:spPr>
          <a:xfrm>
            <a:off x="1260000" y="263057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EEC100"/>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984138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subTnLst>
                                    <p:audio>
                                      <p:cMediaNode>
                                        <p:cTn display="0" masterRel="sameClick">
                                          <p:stCondLst>
                                            <p:cond evt="begin" delay="0">
                                              <p:tn val="5"/>
                                            </p:cond>
                                          </p:stCondLst>
                                          <p:endCondLst>
                                            <p:cond evt="onStopAudio" delay="0">
                                              <p:tgtEl>
                                                <p:sldTgt/>
                                              </p:tgtEl>
                                            </p:cond>
                                          </p:endCondLst>
                                        </p:cTn>
                                        <p:tgtEl>
                                          <p:sndTgt r:embed="rId3" name="coch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500"/>
                                        <p:tgtEl>
                                          <p:spTgt spid="6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fade">
                                      <p:cBhvr>
                                        <p:cTn id="17" dur="500"/>
                                        <p:tgtEl>
                                          <p:spTgt spid="6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6"/>
                                        </p:tgtEl>
                                        <p:attrNameLst>
                                          <p:attrName>style.visibility</p:attrName>
                                        </p:attrNameLst>
                                      </p:cBhvr>
                                      <p:to>
                                        <p:strVal val="visible"/>
                                      </p:to>
                                    </p:set>
                                    <p:animEffect transition="in" filter="fade">
                                      <p:cBhvr>
                                        <p:cTn id="22" dur="500"/>
                                        <p:tgtEl>
                                          <p:spTgt spid="66"/>
                                        </p:tgtEl>
                                      </p:cBhvr>
                                    </p:animEffect>
                                  </p:childTnLst>
                                  <p:subTnLst>
                                    <p:audio>
                                      <p:cMediaNode>
                                        <p:cTn display="0" masterRel="sameClick">
                                          <p:stCondLst>
                                            <p:cond evt="begin" delay="0">
                                              <p:tn val="20"/>
                                            </p:cond>
                                          </p:stCondLst>
                                          <p:endCondLst>
                                            <p:cond evt="onStopAudio" delay="0">
                                              <p:tgtEl>
                                                <p:sldTgt/>
                                              </p:tgtEl>
                                            </p:cond>
                                          </p:endCondLst>
                                        </p:cTn>
                                        <p:tgtEl>
                                          <p:sndTgt r:embed="rId4" name="coche.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5"/>
                                        </p:tgtEl>
                                        <p:attrNameLst>
                                          <p:attrName>style.visibility</p:attrName>
                                        </p:attrNameLst>
                                      </p:cBhvr>
                                      <p:to>
                                        <p:strVal val="visible"/>
                                      </p:to>
                                    </p:set>
                                    <p:animEffect transition="in" filter="fade">
                                      <p:cBhvr>
                                        <p:cTn id="27" dur="500"/>
                                        <p:tgtEl>
                                          <p:spTgt spid="6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7"/>
                                        </p:tgtEl>
                                        <p:attrNameLst>
                                          <p:attrName>style.visibility</p:attrName>
                                        </p:attrNameLst>
                                      </p:cBhvr>
                                      <p:to>
                                        <p:strVal val="visible"/>
                                      </p:to>
                                    </p:set>
                                    <p:animEffect transition="in" filter="fade">
                                      <p:cBhvr>
                                        <p:cTn id="32"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3"/>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err="1">
                <a:solidFill>
                  <a:srgbClr val="1E4E79"/>
                </a:solidFill>
              </a:rPr>
              <a:t>coche</a:t>
            </a:r>
            <a:endParaRPr sz="11500" dirty="0"/>
          </a:p>
        </p:txBody>
      </p:sp>
      <p:sp>
        <p:nvSpPr>
          <p:cNvPr id="74" name="Google Shape;74;p13"/>
          <p:cNvSpPr txBox="1"/>
          <p:nvPr/>
        </p:nvSpPr>
        <p:spPr>
          <a:xfrm>
            <a:off x="0" y="2534400"/>
            <a:ext cx="1219200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[ticks | is ticking]</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75" name="Google Shape;75;p13"/>
          <p:cNvSpPr txBox="1"/>
          <p:nvPr/>
        </p:nvSpPr>
        <p:spPr>
          <a:xfrm>
            <a:off x="2174807" y="4039200"/>
            <a:ext cx="8412982"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Elle </a:t>
            </a:r>
            <a:r>
              <a:rPr kumimoji="0" lang="en-GB" sz="6000" b="1" i="0" u="none" strike="noStrike" kern="0" cap="none" spc="0" normalizeH="0" baseline="0" noProof="0" dirty="0" err="1">
                <a:ln>
                  <a:noFill/>
                </a:ln>
                <a:solidFill>
                  <a:srgbClr val="ED7D31"/>
                </a:solidFill>
                <a:effectLst/>
                <a:uLnTx/>
                <a:uFillTx/>
                <a:latin typeface="Century Gothic"/>
                <a:ea typeface="Century Gothic"/>
                <a:cs typeface="Century Gothic"/>
                <a:sym typeface="Century Gothic"/>
              </a:rPr>
              <a:t>coche</a:t>
            </a:r>
            <a:r>
              <a:rPr kumimoji="0" lang="en-GB" sz="60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la </a:t>
            </a:r>
            <a:r>
              <a:rPr kumimoji="0" lang="en-GB" sz="6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réponse</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6000" b="0" i="0" u="none" strike="noStrike" kern="0" cap="none" spc="0" normalizeH="0" baseline="0" noProof="0" dirty="0">
              <a:ln>
                <a:noFill/>
              </a:ln>
              <a:solidFill>
                <a:srgbClr val="EA5F00"/>
              </a:solidFill>
              <a:effectLst/>
              <a:uLnTx/>
              <a:uFillTx/>
              <a:latin typeface="Century Gothic"/>
              <a:ea typeface="Century Gothic"/>
              <a:cs typeface="Century Gothic"/>
              <a:sym typeface="Century Gothic"/>
            </a:endParaRPr>
          </a:p>
        </p:txBody>
      </p:sp>
      <p:sp>
        <p:nvSpPr>
          <p:cNvPr id="76" name="Google Shape;76;p13"/>
          <p:cNvSpPr txBox="1"/>
          <p:nvPr/>
        </p:nvSpPr>
        <p:spPr>
          <a:xfrm>
            <a:off x="2590225" y="5166000"/>
            <a:ext cx="701154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[She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ticks</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is ticking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the answer.]</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7831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subTnLst>
                                    <p:audio>
                                      <p:cMediaNode>
                                        <p:cTn display="0" masterRel="sameClick">
                                          <p:stCondLst>
                                            <p:cond evt="begin" delay="0">
                                              <p:tn val="5"/>
                                            </p:cond>
                                          </p:stCondLst>
                                          <p:endCondLst>
                                            <p:cond evt="onStopAudio" delay="0">
                                              <p:tgtEl>
                                                <p:sldTgt/>
                                              </p:tgtEl>
                                            </p:cond>
                                          </p:endCondLst>
                                        </p:cTn>
                                        <p:tgtEl>
                                          <p:sndTgt r:embed="rId3" name="coch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500"/>
                                        <p:tgtEl>
                                          <p:spTgt spid="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fade">
                                      <p:cBhvr>
                                        <p:cTn id="17" dur="500"/>
                                        <p:tgtEl>
                                          <p:spTgt spid="75"/>
                                        </p:tgtEl>
                                      </p:cBhvr>
                                    </p:animEffect>
                                  </p:childTnLst>
                                  <p:subTnLst>
                                    <p:audio>
                                      <p:cMediaNode>
                                        <p:cTn display="0" masterRel="sameClick">
                                          <p:stCondLst>
                                            <p:cond evt="begin" delay="0">
                                              <p:tn val="15"/>
                                            </p:cond>
                                          </p:stCondLst>
                                          <p:endCondLst>
                                            <p:cond evt="onStopAudio" delay="0">
                                              <p:tgtEl>
                                                <p:sldTgt/>
                                              </p:tgtEl>
                                            </p:cond>
                                          </p:endCondLst>
                                        </p:cTn>
                                        <p:tgtEl>
                                          <p:sndTgt r:embed="rId4" name="elle coche la reponse.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6"/>
                                        </p:tgtEl>
                                        <p:attrNameLst>
                                          <p:attrName>style.visibility</p:attrName>
                                        </p:attrNameLst>
                                      </p:cBhvr>
                                      <p:to>
                                        <p:strVal val="visible"/>
                                      </p:to>
                                    </p:set>
                                    <p:animEffect transition="in" filter="fade">
                                      <p:cBhvr>
                                        <p:cTn id="22"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4"/>
          <p:cNvSpPr txBox="1">
            <a:spLocks noGrp="1"/>
          </p:cNvSpPr>
          <p:nvPr>
            <p:ph type="title"/>
          </p:nvPr>
        </p:nvSpPr>
        <p:spPr>
          <a:xfrm>
            <a:off x="0" y="1080000"/>
            <a:ext cx="12191999"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20" b="1" dirty="0" err="1">
                <a:solidFill>
                  <a:srgbClr val="1E4E79"/>
                </a:solidFill>
              </a:rPr>
              <a:t>cocher</a:t>
            </a:r>
            <a:endParaRPr sz="3959" dirty="0"/>
          </a:p>
        </p:txBody>
      </p:sp>
      <p:sp>
        <p:nvSpPr>
          <p:cNvPr id="83" name="Google Shape;83;p14"/>
          <p:cNvSpPr txBox="1"/>
          <p:nvPr/>
        </p:nvSpPr>
        <p:spPr>
          <a:xfrm>
            <a:off x="0" y="2535008"/>
            <a:ext cx="1219200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tick | ticking]</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84" name="Google Shape;84;p14"/>
          <p:cNvSpPr txBox="1"/>
          <p:nvPr/>
        </p:nvSpPr>
        <p:spPr>
          <a:xfrm>
            <a:off x="0" y="4039200"/>
            <a:ext cx="12192000" cy="1015663"/>
          </a:xfrm>
          <a:prstGeom prst="rect">
            <a:avLst/>
          </a:prstGeom>
          <a:solidFill>
            <a:schemeClr val="lt1"/>
          </a:solidFill>
          <a:ln>
            <a:noFill/>
          </a:ln>
        </p:spPr>
        <p:txBody>
          <a:bodyPr spcFirstLastPara="1" wrap="square" lIns="91425" tIns="45700" rIns="91425" bIns="45700" anchor="t" anchorCtr="0">
            <a:noAutofit/>
          </a:bodyPr>
          <a:lstStyle/>
          <a:p>
            <a:pPr lvl="0" algn="ctr">
              <a:buClr>
                <a:srgbClr val="1E4E79"/>
              </a:buClr>
              <a:buSzPts val="6000"/>
              <a:defRPr/>
            </a:pPr>
            <a:r>
              <a:rPr kumimoji="0" lang="en-GB" sz="5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Elle </a:t>
            </a:r>
            <a:r>
              <a:rPr kumimoji="0" lang="en-GB" sz="5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aime</a:t>
            </a:r>
            <a:r>
              <a:rPr kumimoji="0" lang="en-GB" sz="5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lang="en-GB" sz="5000" b="1" kern="0" dirty="0" err="1">
                <a:solidFill>
                  <a:srgbClr val="ED7D31"/>
                </a:solidFill>
                <a:latin typeface="Century Gothic"/>
                <a:ea typeface="Century Gothic"/>
                <a:cs typeface="Century Gothic"/>
                <a:sym typeface="Century Gothic"/>
              </a:rPr>
              <a:t>cocher</a:t>
            </a:r>
            <a:r>
              <a:rPr lang="en-GB" sz="5000" b="1" kern="0" dirty="0">
                <a:solidFill>
                  <a:srgbClr val="ED7D31"/>
                </a:solidFill>
                <a:latin typeface="Century Gothic"/>
                <a:ea typeface="Century Gothic"/>
                <a:cs typeface="Century Gothic"/>
                <a:sym typeface="Century Gothic"/>
              </a:rPr>
              <a:t> </a:t>
            </a:r>
            <a:r>
              <a:rPr lang="en-GB" sz="5000" kern="0" dirty="0">
                <a:solidFill>
                  <a:schemeClr val="accent1">
                    <a:lumMod val="50000"/>
                  </a:schemeClr>
                </a:solidFill>
                <a:latin typeface="Century Gothic"/>
                <a:ea typeface="Century Gothic"/>
                <a:cs typeface="Century Gothic"/>
                <a:sym typeface="Century Gothic"/>
              </a:rPr>
              <a:t>les choses sur la </a:t>
            </a:r>
            <a:r>
              <a:rPr lang="en-GB" sz="5000" kern="0" dirty="0" err="1">
                <a:solidFill>
                  <a:schemeClr val="accent1">
                    <a:lumMod val="50000"/>
                  </a:schemeClr>
                </a:solidFill>
                <a:latin typeface="Century Gothic"/>
                <a:ea typeface="Century Gothic"/>
                <a:cs typeface="Century Gothic"/>
                <a:sym typeface="Century Gothic"/>
              </a:rPr>
              <a:t>liste</a:t>
            </a:r>
            <a:r>
              <a:rPr kumimoji="0" lang="en-GB" sz="5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5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85" name="Google Shape;85;p14"/>
          <p:cNvSpPr txBox="1"/>
          <p:nvPr/>
        </p:nvSpPr>
        <p:spPr>
          <a:xfrm>
            <a:off x="2286000" y="5105831"/>
            <a:ext cx="8381999" cy="329769"/>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i="0" u="none" strike="noStrike" kern="0" cap="none" spc="0" normalizeH="0" baseline="0" noProof="0" dirty="0">
                <a:ln>
                  <a:noFill/>
                </a:ln>
                <a:solidFill>
                  <a:srgbClr val="105076"/>
                </a:solidFill>
                <a:effectLst/>
                <a:uLnTx/>
                <a:uFillTx/>
                <a:latin typeface="Century Gothic"/>
                <a:ea typeface="Century Gothic"/>
                <a:cs typeface="Century Gothic"/>
                <a:sym typeface="Century Gothic"/>
              </a:rPr>
              <a:t>[She likes </a:t>
            </a:r>
            <a:r>
              <a:rPr lang="en-GB" sz="3200" b="1" kern="0" dirty="0">
                <a:solidFill>
                  <a:srgbClr val="ED7D31"/>
                </a:solidFill>
                <a:latin typeface="Century Gothic"/>
                <a:ea typeface="Century Gothic"/>
                <a:cs typeface="Century Gothic"/>
                <a:sym typeface="Century Gothic"/>
              </a:rPr>
              <a:t>t</a:t>
            </a:r>
            <a:r>
              <a:rPr kumimoji="0" lang="en-GB" sz="3200" b="1" i="0" u="none" strike="noStrike" kern="0" cap="none" spc="0" normalizeH="0" baseline="0" noProof="0" dirty="0" err="1">
                <a:ln>
                  <a:noFill/>
                </a:ln>
                <a:solidFill>
                  <a:srgbClr val="ED7D31"/>
                </a:solidFill>
                <a:effectLst/>
                <a:uLnTx/>
                <a:uFillTx/>
                <a:latin typeface="Century Gothic"/>
                <a:ea typeface="Century Gothic"/>
                <a:cs typeface="Century Gothic"/>
                <a:sym typeface="Century Gothic"/>
              </a:rPr>
              <a:t>icking</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things on the list.]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230558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500"/>
                                        <p:tgtEl>
                                          <p:spTgt spid="82"/>
                                        </p:tgtEl>
                                      </p:cBhvr>
                                    </p:animEffect>
                                  </p:childTnLst>
                                  <p:subTnLst>
                                    <p:audio>
                                      <p:cMediaNode>
                                        <p:cTn display="0" masterRel="sameClick">
                                          <p:stCondLst>
                                            <p:cond evt="begin" delay="0">
                                              <p:tn val="5"/>
                                            </p:cond>
                                          </p:stCondLst>
                                          <p:endCondLst>
                                            <p:cond evt="onStopAudio" delay="0">
                                              <p:tgtEl>
                                                <p:sldTgt/>
                                              </p:tgtEl>
                                            </p:cond>
                                          </p:endCondLst>
                                        </p:cTn>
                                        <p:tgtEl>
                                          <p:sndTgt r:embed="rId3" name="coch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3"/>
                                        </p:tgtEl>
                                        <p:attrNameLst>
                                          <p:attrName>style.visibility</p:attrName>
                                        </p:attrNameLst>
                                      </p:cBhvr>
                                      <p:to>
                                        <p:strVal val="visible"/>
                                      </p:to>
                                    </p:set>
                                    <p:animEffect transition="in" filter="fade">
                                      <p:cBhvr>
                                        <p:cTn id="12" dur="500"/>
                                        <p:tgtEl>
                                          <p:spTgt spid="8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4"/>
                                        </p:tgtEl>
                                        <p:attrNameLst>
                                          <p:attrName>style.visibility</p:attrName>
                                        </p:attrNameLst>
                                      </p:cBhvr>
                                      <p:to>
                                        <p:strVal val="visible"/>
                                      </p:to>
                                    </p:set>
                                    <p:animEffect transition="in" filter="fade">
                                      <p:cBhvr>
                                        <p:cTn id="17" dur="500"/>
                                        <p:tgtEl>
                                          <p:spTgt spid="84"/>
                                        </p:tgtEl>
                                      </p:cBhvr>
                                    </p:animEffect>
                                  </p:childTnLst>
                                  <p:subTnLst>
                                    <p:audio>
                                      <p:cMediaNode>
                                        <p:cTn display="0" masterRel="sameClick">
                                          <p:stCondLst>
                                            <p:cond evt="begin" delay="0">
                                              <p:tn val="15"/>
                                            </p:cond>
                                          </p:stCondLst>
                                          <p:endCondLst>
                                            <p:cond evt="onStopAudio" delay="0">
                                              <p:tgtEl>
                                                <p:sldTgt/>
                                              </p:tgtEl>
                                            </p:cond>
                                          </p:endCondLst>
                                        </p:cTn>
                                        <p:tgtEl>
                                          <p:sndTgt r:embed="rId4" name="slide 28 and 30.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5"/>
                                        </p:tgtEl>
                                        <p:attrNameLst>
                                          <p:attrName>style.visibility</p:attrName>
                                        </p:attrNameLst>
                                      </p:cBhvr>
                                      <p:to>
                                        <p:strVal val="visible"/>
                                      </p:to>
                                    </p:set>
                                    <p:animEffect transition="in" filter="fade">
                                      <p:cBhvr>
                                        <p:cTn id="22"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5" descr="question mark action button">
            <a:hlinkClick r:id="" action="ppaction://noaction">
              <a:snd r:embed="rId3" name="coche.wav"/>
            </a:hlinkClick>
          </p:cNvPr>
          <p:cNvSpPr/>
          <p:nvPr/>
        </p:nvSpPr>
        <p:spPr>
          <a:xfrm>
            <a:off x="900000" y="2638739"/>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92" name="Google Shape;92;p15"/>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err="1">
                <a:solidFill>
                  <a:srgbClr val="1E4E79"/>
                </a:solidFill>
              </a:rPr>
              <a:t>coche</a:t>
            </a:r>
            <a:endParaRPr sz="11500" dirty="0"/>
          </a:p>
        </p:txBody>
      </p:sp>
      <p:sp>
        <p:nvSpPr>
          <p:cNvPr id="93" name="Google Shape;93;p15"/>
          <p:cNvSpPr txBox="1"/>
          <p:nvPr/>
        </p:nvSpPr>
        <p:spPr>
          <a:xfrm>
            <a:off x="1924918" y="2534400"/>
            <a:ext cx="8345752"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[ticks | is ticking]</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94" name="Google Shape;94;p15" descr="question mark action button">
            <a:hlinkClick r:id="" action="ppaction://noaction">
              <a:snd r:embed="rId4" name="elle coche la reponse.wav"/>
            </a:hlinkClick>
          </p:cNvPr>
          <p:cNvSpPr/>
          <p:nvPr/>
        </p:nvSpPr>
        <p:spPr>
          <a:xfrm>
            <a:off x="900000" y="5288039"/>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95" name="Google Shape;95;p15"/>
          <p:cNvSpPr txBox="1"/>
          <p:nvPr/>
        </p:nvSpPr>
        <p:spPr>
          <a:xfrm>
            <a:off x="0" y="4039200"/>
            <a:ext cx="12191999"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 typeface="Arial"/>
              <a:buNone/>
              <a:tabLst/>
              <a:defRPr/>
            </a:pP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Elle             la </a:t>
            </a:r>
            <a:r>
              <a:rPr kumimoji="0" lang="en-GB" sz="6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réponse</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6000" b="0" i="0" u="none" strike="noStrike" kern="0" cap="none" spc="0" normalizeH="0" baseline="0" noProof="0" dirty="0">
              <a:ln>
                <a:noFill/>
              </a:ln>
              <a:solidFill>
                <a:srgbClr val="EA5F00"/>
              </a:solidFill>
              <a:effectLst/>
              <a:uLnTx/>
              <a:uFillTx/>
              <a:latin typeface="Century Gothic"/>
              <a:ea typeface="Century Gothic"/>
              <a:cs typeface="Century Gothic"/>
              <a:sym typeface="Century Gothic"/>
            </a:endParaRPr>
          </a:p>
        </p:txBody>
      </p:sp>
      <p:sp>
        <p:nvSpPr>
          <p:cNvPr id="96" name="Google Shape;96;p15"/>
          <p:cNvSpPr/>
          <p:nvPr/>
        </p:nvSpPr>
        <p:spPr>
          <a:xfrm>
            <a:off x="3356986" y="4039199"/>
            <a:ext cx="2642761" cy="10156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ED7D31"/>
              </a:buClr>
              <a:buSzPts val="6000"/>
              <a:buFont typeface="Arial"/>
              <a:buNone/>
              <a:tabLst/>
              <a:defRPr/>
            </a:pPr>
            <a:r>
              <a:rPr kumimoji="0" lang="en-GB" sz="6000" b="1" i="0" u="none" strike="noStrike" kern="0" cap="none" spc="0" normalizeH="0" baseline="0" noProof="0" dirty="0" err="1">
                <a:ln>
                  <a:noFill/>
                </a:ln>
                <a:solidFill>
                  <a:srgbClr val="ED7D31"/>
                </a:solidFill>
                <a:effectLst/>
                <a:uLnTx/>
                <a:uFillTx/>
                <a:latin typeface="Century Gothic"/>
                <a:ea typeface="Century Gothic"/>
                <a:cs typeface="Century Gothic"/>
                <a:sym typeface="Century Gothic"/>
              </a:rPr>
              <a:t>coche</a:t>
            </a:r>
            <a:endParaRPr kumimoji="0" sz="6000" b="0" i="0" u="none" strike="noStrike" kern="0" cap="none" spc="0" normalizeH="0" baseline="0" noProof="0" dirty="0">
              <a:ln>
                <a:noFill/>
              </a:ln>
              <a:solidFill>
                <a:srgbClr val="ED7D31"/>
              </a:solidFill>
              <a:effectLst/>
              <a:uLnTx/>
              <a:uFillTx/>
              <a:latin typeface="Century Gothic"/>
              <a:ea typeface="Century Gothic"/>
              <a:cs typeface="Century Gothic"/>
              <a:sym typeface="Century Gothic"/>
            </a:endParaRPr>
          </a:p>
        </p:txBody>
      </p:sp>
      <p:sp>
        <p:nvSpPr>
          <p:cNvPr id="97" name="Google Shape;97;p15"/>
          <p:cNvSpPr txBox="1"/>
          <p:nvPr/>
        </p:nvSpPr>
        <p:spPr>
          <a:xfrm>
            <a:off x="1924917" y="5166000"/>
            <a:ext cx="8345753" cy="72210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[She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ticks</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is ticking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the answer.]</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923574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500"/>
                                        <p:tgtEl>
                                          <p:spTgt spid="92"/>
                                        </p:tgtEl>
                                      </p:cBhvr>
                                    </p:animEffect>
                                  </p:childTnLst>
                                  <p:subTnLst>
                                    <p:audio>
                                      <p:cMediaNode>
                                        <p:cTn display="0" masterRel="sameClick">
                                          <p:stCondLst>
                                            <p:cond evt="begin" delay="0">
                                              <p:tn val="5"/>
                                            </p:cond>
                                          </p:stCondLst>
                                          <p:endCondLst>
                                            <p:cond evt="onStopAudio" delay="0">
                                              <p:tgtEl>
                                                <p:sldTgt/>
                                              </p:tgtEl>
                                            </p:cond>
                                          </p:endCondLst>
                                        </p:cTn>
                                        <p:tgtEl>
                                          <p:sndTgt r:embed="rId3" name="coch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1"/>
                                        </p:tgtEl>
                                        <p:attrNameLst>
                                          <p:attrName>style.visibility</p:attrName>
                                        </p:attrNameLst>
                                      </p:cBhvr>
                                      <p:to>
                                        <p:strVal val="visible"/>
                                      </p:to>
                                    </p:set>
                                    <p:animEffect transition="in" filter="fade">
                                      <p:cBhvr>
                                        <p:cTn id="12" dur="500"/>
                                        <p:tgtEl>
                                          <p:spTgt spid="9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3"/>
                                        </p:tgtEl>
                                        <p:attrNameLst>
                                          <p:attrName>style.visibility</p:attrName>
                                        </p:attrNameLst>
                                      </p:cBhvr>
                                      <p:to>
                                        <p:strVal val="visible"/>
                                      </p:to>
                                    </p:set>
                                    <p:animEffect transition="in" filter="fade">
                                      <p:cBhvr>
                                        <p:cTn id="17" dur="500"/>
                                        <p:tgtEl>
                                          <p:spTgt spid="9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5"/>
                                        </p:tgtEl>
                                        <p:attrNameLst>
                                          <p:attrName>style.visibility</p:attrName>
                                        </p:attrNameLst>
                                      </p:cBhvr>
                                      <p:to>
                                        <p:strVal val="visible"/>
                                      </p:to>
                                    </p:set>
                                    <p:animEffect transition="in" filter="fade">
                                      <p:cBhvr>
                                        <p:cTn id="22" dur="500"/>
                                        <p:tgtEl>
                                          <p:spTgt spid="9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6"/>
                                        </p:tgtEl>
                                        <p:attrNameLst>
                                          <p:attrName>style.visibility</p:attrName>
                                        </p:attrNameLst>
                                      </p:cBhvr>
                                      <p:to>
                                        <p:strVal val="visible"/>
                                      </p:to>
                                    </p:set>
                                    <p:animEffect transition="in" filter="fade">
                                      <p:cBhvr>
                                        <p:cTn id="27" dur="500"/>
                                        <p:tgtEl>
                                          <p:spTgt spid="96"/>
                                        </p:tgtEl>
                                      </p:cBhvr>
                                    </p:animEffect>
                                  </p:childTnLst>
                                  <p:subTnLst>
                                    <p:audio>
                                      <p:cMediaNode>
                                        <p:cTn display="0" masterRel="sameClick">
                                          <p:stCondLst>
                                            <p:cond evt="begin" delay="0">
                                              <p:tn val="25"/>
                                            </p:cond>
                                          </p:stCondLst>
                                          <p:endCondLst>
                                            <p:cond evt="onStopAudio" delay="0">
                                              <p:tgtEl>
                                                <p:sldTgt/>
                                              </p:tgtEl>
                                            </p:cond>
                                          </p:endCondLst>
                                        </p:cTn>
                                        <p:tgtEl>
                                          <p:sndTgt r:embed="rId4" name="elle coche la reponse.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4"/>
                                        </p:tgtEl>
                                        <p:attrNameLst>
                                          <p:attrName>style.visibility</p:attrName>
                                        </p:attrNameLst>
                                      </p:cBhvr>
                                      <p:to>
                                        <p:strVal val="visible"/>
                                      </p:to>
                                    </p:set>
                                    <p:animEffect transition="in" filter="fade">
                                      <p:cBhvr>
                                        <p:cTn id="32" dur="500"/>
                                        <p:tgtEl>
                                          <p:spTgt spid="9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7"/>
                                        </p:tgtEl>
                                        <p:attrNameLst>
                                          <p:attrName>style.visibility</p:attrName>
                                        </p:attrNameLst>
                                      </p:cBhvr>
                                      <p:to>
                                        <p:strVal val="visible"/>
                                      </p:to>
                                    </p:set>
                                    <p:animEffect transition="in" filter="fade">
                                      <p:cBhvr>
                                        <p:cTn id="37"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5" name="Google Shape;105;p16"/>
          <p:cNvSpPr txBox="1"/>
          <p:nvPr/>
        </p:nvSpPr>
        <p:spPr>
          <a:xfrm>
            <a:off x="2024743" y="2534399"/>
            <a:ext cx="8360228" cy="527009"/>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tick | ticking]</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03" name="Google Shape;103;p16" descr="question mark action button">
            <a:hlinkClick r:id="" action="ppaction://noaction">
              <a:snd r:embed="rId3" name="cocher.wav"/>
            </a:hlinkClick>
          </p:cNvPr>
          <p:cNvSpPr/>
          <p:nvPr/>
        </p:nvSpPr>
        <p:spPr>
          <a:xfrm>
            <a:off x="900000" y="263880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04" name="Google Shape;104;p16"/>
          <p:cNvSpPr txBox="1">
            <a:spLocks noGrp="1"/>
          </p:cNvSpPr>
          <p:nvPr>
            <p:ph type="title"/>
          </p:nvPr>
        </p:nvSpPr>
        <p:spPr>
          <a:xfrm>
            <a:off x="-1" y="1080000"/>
            <a:ext cx="12192000" cy="1324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err="1">
                <a:solidFill>
                  <a:srgbClr val="1E4E79"/>
                </a:solidFill>
              </a:rPr>
              <a:t>cocher</a:t>
            </a:r>
            <a:endParaRPr sz="11500" dirty="0"/>
          </a:p>
        </p:txBody>
      </p:sp>
      <p:sp>
        <p:nvSpPr>
          <p:cNvPr id="106" name="Google Shape;106;p16" descr="question mark action button">
            <a:hlinkClick r:id="" action="ppaction://noaction">
              <a:snd r:embed="rId4" name="slide 28 and 30.wav"/>
            </a:hlinkClick>
          </p:cNvPr>
          <p:cNvSpPr/>
          <p:nvPr/>
        </p:nvSpPr>
        <p:spPr>
          <a:xfrm>
            <a:off x="900000" y="528840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07" name="Google Shape;107;p16"/>
          <p:cNvSpPr txBox="1"/>
          <p:nvPr/>
        </p:nvSpPr>
        <p:spPr>
          <a:xfrm>
            <a:off x="0" y="4047727"/>
            <a:ext cx="12192000" cy="923330"/>
          </a:xfrm>
          <a:prstGeom prst="rect">
            <a:avLst/>
          </a:prstGeom>
          <a:solidFill>
            <a:schemeClr val="lt1"/>
          </a:solidFill>
          <a:ln>
            <a:noFill/>
          </a:ln>
        </p:spPr>
        <p:txBody>
          <a:bodyPr spcFirstLastPara="1" wrap="square" lIns="91425" tIns="45700" rIns="91425" bIns="45700" anchor="t" anchorCtr="0">
            <a:noAutofit/>
          </a:bodyPr>
          <a:lstStyle/>
          <a:p>
            <a:pPr lvl="0" algn="ctr">
              <a:buClr>
                <a:srgbClr val="1E4E79"/>
              </a:buClr>
              <a:buSzPts val="6000"/>
              <a:defRPr/>
            </a:pPr>
            <a:r>
              <a:rPr lang="fr-FR" sz="5000" kern="0" dirty="0">
                <a:solidFill>
                  <a:srgbClr val="1E4E79"/>
                </a:solidFill>
                <a:latin typeface="Century Gothic"/>
                <a:ea typeface="Century Gothic"/>
                <a:cs typeface="Century Gothic"/>
                <a:sym typeface="Century Gothic"/>
              </a:rPr>
              <a:t>Elle aime     </a:t>
            </a:r>
            <a:r>
              <a:rPr lang="fr-FR" sz="5000" b="1" kern="0" dirty="0">
                <a:solidFill>
                  <a:srgbClr val="ED7D31"/>
                </a:solidFill>
                <a:latin typeface="Century Gothic"/>
                <a:ea typeface="Century Gothic"/>
                <a:cs typeface="Century Gothic"/>
                <a:sym typeface="Century Gothic"/>
              </a:rPr>
              <a:t>         </a:t>
            </a:r>
            <a:r>
              <a:rPr lang="fr-FR" sz="5000" kern="0" dirty="0">
                <a:solidFill>
                  <a:schemeClr val="accent1">
                    <a:lumMod val="50000"/>
                  </a:schemeClr>
                </a:solidFill>
                <a:latin typeface="Century Gothic"/>
                <a:ea typeface="Century Gothic"/>
                <a:cs typeface="Century Gothic"/>
                <a:sym typeface="Century Gothic"/>
              </a:rPr>
              <a:t>les choses sur la liste</a:t>
            </a:r>
            <a:r>
              <a:rPr lang="fr-FR" sz="5000" kern="0" dirty="0">
                <a:solidFill>
                  <a:srgbClr val="1E4E79"/>
                </a:solidFill>
                <a:latin typeface="Century Gothic"/>
                <a:ea typeface="Century Gothic"/>
                <a:cs typeface="Century Gothic"/>
                <a:sym typeface="Century Gothic"/>
              </a:rPr>
              <a:t>.</a:t>
            </a:r>
          </a:p>
        </p:txBody>
      </p:sp>
      <p:sp>
        <p:nvSpPr>
          <p:cNvPr id="108" name="Google Shape;108;p16"/>
          <p:cNvSpPr/>
          <p:nvPr/>
        </p:nvSpPr>
        <p:spPr>
          <a:xfrm>
            <a:off x="3108736" y="4047726"/>
            <a:ext cx="3096120" cy="923331"/>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ED7D31"/>
              </a:buClr>
              <a:buSzPts val="6000"/>
              <a:buFont typeface="Arial"/>
              <a:buNone/>
              <a:tabLst/>
              <a:defRPr/>
            </a:pPr>
            <a:r>
              <a:rPr kumimoji="0" lang="en-GB" sz="5000" b="1" i="0" u="none" strike="noStrike" kern="0" cap="none" spc="0" normalizeH="0" baseline="0" noProof="0" dirty="0" err="1">
                <a:ln>
                  <a:noFill/>
                </a:ln>
                <a:solidFill>
                  <a:srgbClr val="ED7D31"/>
                </a:solidFill>
                <a:effectLst/>
                <a:uLnTx/>
                <a:uFillTx/>
                <a:latin typeface="Century Gothic"/>
                <a:ea typeface="Century Gothic"/>
                <a:cs typeface="Century Gothic"/>
                <a:sym typeface="Century Gothic"/>
              </a:rPr>
              <a:t>cocher</a:t>
            </a:r>
            <a:endParaRPr kumimoji="0" sz="5000" b="0" i="0" u="none" strike="noStrike" kern="0" cap="none" spc="0" normalizeH="0" baseline="0" noProof="0" dirty="0">
              <a:ln>
                <a:noFill/>
              </a:ln>
              <a:solidFill>
                <a:srgbClr val="ED7D31"/>
              </a:solidFill>
              <a:effectLst/>
              <a:uLnTx/>
              <a:uFillTx/>
              <a:latin typeface="Century Gothic"/>
              <a:ea typeface="Century Gothic"/>
              <a:cs typeface="Century Gothic"/>
              <a:sym typeface="Century Gothic"/>
            </a:endParaRPr>
          </a:p>
        </p:txBody>
      </p:sp>
      <p:sp>
        <p:nvSpPr>
          <p:cNvPr id="109" name="Google Shape;109;p16"/>
          <p:cNvSpPr txBox="1"/>
          <p:nvPr/>
        </p:nvSpPr>
        <p:spPr>
          <a:xfrm>
            <a:off x="2024743" y="5166000"/>
            <a:ext cx="8360227" cy="599607"/>
          </a:xfrm>
          <a:prstGeom prst="rect">
            <a:avLst/>
          </a:prstGeom>
          <a:solidFill>
            <a:schemeClr val="lt1"/>
          </a:solidFill>
          <a:ln>
            <a:noFill/>
          </a:ln>
        </p:spPr>
        <p:txBody>
          <a:bodyPr spcFirstLastPara="1" wrap="square" lIns="91425" tIns="45700" rIns="91425" bIns="45700" anchor="t" anchorCtr="0">
            <a:noAutofit/>
          </a:bodyPr>
          <a:lstStyle/>
          <a:p>
            <a:pPr lvl="0" algn="ctr">
              <a:buClr>
                <a:srgbClr val="1E4E79"/>
              </a:buClr>
              <a:buSzPts val="3200"/>
              <a:defRPr/>
            </a:pPr>
            <a:r>
              <a:rPr lang="en-GB" sz="3200" kern="0" dirty="0">
                <a:solidFill>
                  <a:srgbClr val="105076"/>
                </a:solidFill>
                <a:latin typeface="Century Gothic"/>
                <a:ea typeface="Century Gothic"/>
                <a:cs typeface="Century Gothic"/>
                <a:sym typeface="Century Gothic"/>
              </a:rPr>
              <a:t>[</a:t>
            </a:r>
            <a:r>
              <a:rPr lang="en-GB" sz="3200" b="1" kern="0" dirty="0">
                <a:solidFill>
                  <a:srgbClr val="ED7D31"/>
                </a:solidFill>
                <a:latin typeface="Century Gothic"/>
                <a:ea typeface="Century Gothic"/>
                <a:cs typeface="Century Gothic"/>
                <a:sym typeface="Century Gothic"/>
              </a:rPr>
              <a:t>Ticking</a:t>
            </a:r>
            <a:r>
              <a:rPr lang="en-GB" sz="3200" kern="0" dirty="0">
                <a:solidFill>
                  <a:srgbClr val="1E4E79"/>
                </a:solidFill>
                <a:latin typeface="Century Gothic"/>
                <a:ea typeface="Century Gothic"/>
                <a:cs typeface="Century Gothic"/>
                <a:sym typeface="Century Gothic"/>
              </a:rPr>
              <a:t> the answer is quick.]</a:t>
            </a:r>
            <a:endParaRPr lang="en-GB" sz="1400" kern="0" dirty="0">
              <a:solidFill>
                <a:srgbClr val="000000"/>
              </a:solidFill>
              <a:latin typeface="Arial"/>
              <a:cs typeface="Arial"/>
              <a:sym typeface="Arial"/>
            </a:endParaRPr>
          </a:p>
        </p:txBody>
      </p:sp>
    </p:spTree>
    <p:extLst>
      <p:ext uri="{BB962C8B-B14F-4D97-AF65-F5344CB8AC3E}">
        <p14:creationId xmlns:p14="http://schemas.microsoft.com/office/powerpoint/2010/main" val="1052091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500"/>
                                        <p:tgtEl>
                                          <p:spTgt spid="104"/>
                                        </p:tgtEl>
                                      </p:cBhvr>
                                    </p:animEffect>
                                  </p:childTnLst>
                                  <p:subTnLst>
                                    <p:audio>
                                      <p:cMediaNode>
                                        <p:cTn display="0" masterRel="sameClick">
                                          <p:stCondLst>
                                            <p:cond evt="begin" delay="0">
                                              <p:tn val="5"/>
                                            </p:cond>
                                          </p:stCondLst>
                                          <p:endCondLst>
                                            <p:cond evt="onStopAudio" delay="0">
                                              <p:tgtEl>
                                                <p:sldTgt/>
                                              </p:tgtEl>
                                            </p:cond>
                                          </p:endCondLst>
                                        </p:cTn>
                                        <p:tgtEl>
                                          <p:sndTgt r:embed="rId3" name="coch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
                                        </p:tgtEl>
                                        <p:attrNameLst>
                                          <p:attrName>style.visibility</p:attrName>
                                        </p:attrNameLst>
                                      </p:cBhvr>
                                      <p:to>
                                        <p:strVal val="visible"/>
                                      </p:to>
                                    </p:set>
                                    <p:animEffect transition="in" filter="fade">
                                      <p:cBhvr>
                                        <p:cTn id="12" dur="500"/>
                                        <p:tgtEl>
                                          <p:spTgt spid="10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5"/>
                                        </p:tgtEl>
                                        <p:attrNameLst>
                                          <p:attrName>style.visibility</p:attrName>
                                        </p:attrNameLst>
                                      </p:cBhvr>
                                      <p:to>
                                        <p:strVal val="visible"/>
                                      </p:to>
                                    </p:set>
                                    <p:animEffect transition="in" filter="fade">
                                      <p:cBhvr>
                                        <p:cTn id="17" dur="500"/>
                                        <p:tgtEl>
                                          <p:spTgt spid="10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7"/>
                                        </p:tgtEl>
                                        <p:attrNameLst>
                                          <p:attrName>style.visibility</p:attrName>
                                        </p:attrNameLst>
                                      </p:cBhvr>
                                      <p:to>
                                        <p:strVal val="visible"/>
                                      </p:to>
                                    </p:set>
                                    <p:animEffect transition="in" filter="fade">
                                      <p:cBhvr>
                                        <p:cTn id="22" dur="500"/>
                                        <p:tgtEl>
                                          <p:spTgt spid="10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8"/>
                                        </p:tgtEl>
                                        <p:attrNameLst>
                                          <p:attrName>style.visibility</p:attrName>
                                        </p:attrNameLst>
                                      </p:cBhvr>
                                      <p:to>
                                        <p:strVal val="visible"/>
                                      </p:to>
                                    </p:set>
                                    <p:animEffect transition="in" filter="fade">
                                      <p:cBhvr>
                                        <p:cTn id="27" dur="500"/>
                                        <p:tgtEl>
                                          <p:spTgt spid="108"/>
                                        </p:tgtEl>
                                      </p:cBhvr>
                                    </p:animEffect>
                                  </p:childTnLst>
                                  <p:subTnLst>
                                    <p:audio>
                                      <p:cMediaNode>
                                        <p:cTn display="0" masterRel="sameClick">
                                          <p:stCondLst>
                                            <p:cond evt="begin" delay="0">
                                              <p:tn val="25"/>
                                            </p:cond>
                                          </p:stCondLst>
                                          <p:endCondLst>
                                            <p:cond evt="onStopAudio" delay="0">
                                              <p:tgtEl>
                                                <p:sldTgt/>
                                              </p:tgtEl>
                                            </p:cond>
                                          </p:endCondLst>
                                        </p:cTn>
                                        <p:tgtEl>
                                          <p:sndTgt r:embed="rId4" name="slide 28 and 30.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6"/>
                                        </p:tgtEl>
                                        <p:attrNameLst>
                                          <p:attrName>style.visibility</p:attrName>
                                        </p:attrNameLst>
                                      </p:cBhvr>
                                      <p:to>
                                        <p:strVal val="visible"/>
                                      </p:to>
                                    </p:set>
                                    <p:animEffect transition="in" filter="fade">
                                      <p:cBhvr>
                                        <p:cTn id="32" dur="500"/>
                                        <p:tgtEl>
                                          <p:spTgt spid="10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9"/>
                                        </p:tgtEl>
                                        <p:attrNameLst>
                                          <p:attrName>style.visibility</p:attrName>
                                        </p:attrNameLst>
                                      </p:cBhvr>
                                      <p:to>
                                        <p:strVal val="visible"/>
                                      </p:to>
                                    </p:set>
                                    <p:animEffect transition="in" filter="fade">
                                      <p:cBhvr>
                                        <p:cTn id="37"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2" name="Google Shape;52;p11"/>
          <p:cNvSpPr txBox="1">
            <a:spLocks noGrp="1"/>
          </p:cNvSpPr>
          <p:nvPr>
            <p:ph type="title"/>
          </p:nvPr>
        </p:nvSpPr>
        <p:spPr>
          <a:xfrm>
            <a:off x="-1" y="987236"/>
            <a:ext cx="12191997" cy="1325563"/>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GB" sz="11520" b="1" dirty="0">
                <a:solidFill>
                  <a:srgbClr val="1E4E79"/>
                </a:solidFill>
              </a:rPr>
              <a:t>porter</a:t>
            </a:r>
            <a:endParaRPr sz="3959" dirty="0"/>
          </a:p>
        </p:txBody>
      </p:sp>
      <p:sp>
        <p:nvSpPr>
          <p:cNvPr id="53" name="Google Shape;53;p11"/>
          <p:cNvSpPr txBox="1"/>
          <p:nvPr/>
        </p:nvSpPr>
        <p:spPr>
          <a:xfrm>
            <a:off x="1" y="2534400"/>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a:t>
            </a:r>
            <a:r>
              <a:rPr lang="en-GB" sz="3200" kern="0" dirty="0">
                <a:solidFill>
                  <a:srgbClr val="1E4E79"/>
                </a:solidFill>
                <a:latin typeface="Century Gothic"/>
                <a:ea typeface="Century Gothic"/>
                <a:cs typeface="Century Gothic"/>
                <a:sym typeface="Century Gothic"/>
              </a:rPr>
              <a:t>wear</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 wearing]</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54" name="Google Shape;54;p11"/>
          <p:cNvSpPr txBox="1"/>
          <p:nvPr/>
        </p:nvSpPr>
        <p:spPr>
          <a:xfrm>
            <a:off x="0" y="3334064"/>
            <a:ext cx="12191998" cy="1862048"/>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 typeface="Arial"/>
              <a:buNone/>
              <a:tabLst/>
              <a:defRPr/>
            </a:pPr>
            <a:r>
              <a:rPr kumimoji="0" lang="en-GB" sz="11500" b="1"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porte</a:t>
            </a:r>
            <a:endParaRPr kumimoji="0" sz="115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55" name="Google Shape;55;p11"/>
          <p:cNvSpPr txBox="1"/>
          <p:nvPr/>
        </p:nvSpPr>
        <p:spPr>
          <a:xfrm>
            <a:off x="-1" y="5196112"/>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[wears | is wearing]</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7" name="Picture 2" descr="Free Wear Cliparts, Download Free Clip Art, Free Clip Art on ...">
            <a:extLst>
              <a:ext uri="{FF2B5EF4-FFF2-40B4-BE49-F238E27FC236}">
                <a16:creationId xmlns:a16="http://schemas.microsoft.com/office/drawing/2014/main" id="{5FC8C72A-4E2B-48A6-B6B0-12101FC6FFB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394827" y="749979"/>
            <a:ext cx="1104565" cy="14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979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subTnLst>
                                    <p:audio>
                                      <p:cMediaNode>
                                        <p:cTn display="0" masterRel="sameClick">
                                          <p:stCondLst>
                                            <p:cond evt="begin" delay="0">
                                              <p:tn val="5"/>
                                            </p:cond>
                                          </p:stCondLst>
                                          <p:endCondLst>
                                            <p:cond evt="onStopAudio" delay="0">
                                              <p:tgtEl>
                                                <p:sldTgt/>
                                              </p:tgtEl>
                                            </p:cond>
                                          </p:endCondLst>
                                        </p:cTn>
                                        <p:tgtEl>
                                          <p:sndTgt r:embed="rId3" name="port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porte.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3" name="Google Shape;63;p12"/>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20" b="1" dirty="0">
                <a:solidFill>
                  <a:srgbClr val="1E4E79"/>
                </a:solidFill>
              </a:rPr>
              <a:t>porter</a:t>
            </a:r>
            <a:endParaRPr sz="3959" dirty="0"/>
          </a:p>
        </p:txBody>
      </p:sp>
      <p:sp>
        <p:nvSpPr>
          <p:cNvPr id="64" name="Google Shape;64;p12"/>
          <p:cNvSpPr txBox="1"/>
          <p:nvPr/>
        </p:nvSpPr>
        <p:spPr>
          <a:xfrm>
            <a:off x="2319007" y="2534400"/>
            <a:ext cx="7625093"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a:t>
            </a:r>
            <a:r>
              <a:rPr lang="en-GB" sz="3200" kern="0" dirty="0">
                <a:solidFill>
                  <a:srgbClr val="1E4E79"/>
                </a:solidFill>
                <a:latin typeface="Century Gothic"/>
                <a:ea typeface="Century Gothic"/>
                <a:cs typeface="Century Gothic"/>
                <a:sym typeface="Century Gothic"/>
              </a:rPr>
              <a:t>wear</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 wearing]</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65" name="Google Shape;65;p12" descr="question mark action button">
            <a:hlinkClick r:id="" action="ppaction://noaction">
              <a:snd r:embed="rId4" name="porte.wav"/>
            </a:hlinkClick>
          </p:cNvPr>
          <p:cNvSpPr/>
          <p:nvPr/>
        </p:nvSpPr>
        <p:spPr>
          <a:xfrm>
            <a:off x="1260000" y="5195648"/>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EEC100"/>
              </a:solidFill>
              <a:effectLst/>
              <a:uLnTx/>
              <a:uFillTx/>
              <a:latin typeface="Century Gothic"/>
              <a:ea typeface="Century Gothic"/>
              <a:cs typeface="Century Gothic"/>
              <a:sym typeface="Century Gothic"/>
            </a:endParaRPr>
          </a:p>
        </p:txBody>
      </p:sp>
      <p:sp>
        <p:nvSpPr>
          <p:cNvPr id="66" name="Google Shape;66;p12"/>
          <p:cNvSpPr txBox="1"/>
          <p:nvPr/>
        </p:nvSpPr>
        <p:spPr>
          <a:xfrm>
            <a:off x="0" y="3333600"/>
            <a:ext cx="12192000" cy="1862048"/>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 typeface="Arial"/>
              <a:buNone/>
              <a:tabLst/>
              <a:defRPr/>
            </a:pPr>
            <a:r>
              <a:rPr kumimoji="0" lang="en-GB" sz="11500" b="1"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porte</a:t>
            </a:r>
            <a:endParaRPr kumimoji="0" sz="115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67" name="Google Shape;67;p12"/>
          <p:cNvSpPr txBox="1"/>
          <p:nvPr/>
        </p:nvSpPr>
        <p:spPr>
          <a:xfrm>
            <a:off x="2319007" y="5166000"/>
            <a:ext cx="7625093"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[wears | is wearing]</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62" name="Google Shape;62;p12" descr="question mark action button">
            <a:hlinkClick r:id="" action="ppaction://noaction">
              <a:snd r:embed="rId3" name="porter.wav"/>
            </a:hlinkClick>
          </p:cNvPr>
          <p:cNvSpPr/>
          <p:nvPr/>
        </p:nvSpPr>
        <p:spPr>
          <a:xfrm>
            <a:off x="1260000" y="263057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EEC100"/>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543632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subTnLst>
                                    <p:audio>
                                      <p:cMediaNode>
                                        <p:cTn display="0" masterRel="sameClick">
                                          <p:stCondLst>
                                            <p:cond evt="begin" delay="0">
                                              <p:tn val="5"/>
                                            </p:cond>
                                          </p:stCondLst>
                                          <p:endCondLst>
                                            <p:cond evt="onStopAudio" delay="0">
                                              <p:tgtEl>
                                                <p:sldTgt/>
                                              </p:tgtEl>
                                            </p:cond>
                                          </p:endCondLst>
                                        </p:cTn>
                                        <p:tgtEl>
                                          <p:sndTgt r:embed="rId3" name="port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500"/>
                                        <p:tgtEl>
                                          <p:spTgt spid="6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fade">
                                      <p:cBhvr>
                                        <p:cTn id="17" dur="500"/>
                                        <p:tgtEl>
                                          <p:spTgt spid="6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6"/>
                                        </p:tgtEl>
                                        <p:attrNameLst>
                                          <p:attrName>style.visibility</p:attrName>
                                        </p:attrNameLst>
                                      </p:cBhvr>
                                      <p:to>
                                        <p:strVal val="visible"/>
                                      </p:to>
                                    </p:set>
                                    <p:animEffect transition="in" filter="fade">
                                      <p:cBhvr>
                                        <p:cTn id="22" dur="500"/>
                                        <p:tgtEl>
                                          <p:spTgt spid="66"/>
                                        </p:tgtEl>
                                      </p:cBhvr>
                                    </p:animEffect>
                                  </p:childTnLst>
                                  <p:subTnLst>
                                    <p:audio>
                                      <p:cMediaNode>
                                        <p:cTn display="0" masterRel="sameClick">
                                          <p:stCondLst>
                                            <p:cond evt="begin" delay="0">
                                              <p:tn val="20"/>
                                            </p:cond>
                                          </p:stCondLst>
                                          <p:endCondLst>
                                            <p:cond evt="onStopAudio" delay="0">
                                              <p:tgtEl>
                                                <p:sldTgt/>
                                              </p:tgtEl>
                                            </p:cond>
                                          </p:endCondLst>
                                        </p:cTn>
                                        <p:tgtEl>
                                          <p:sndTgt r:embed="rId4" name="porte.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5"/>
                                        </p:tgtEl>
                                        <p:attrNameLst>
                                          <p:attrName>style.visibility</p:attrName>
                                        </p:attrNameLst>
                                      </p:cBhvr>
                                      <p:to>
                                        <p:strVal val="visible"/>
                                      </p:to>
                                    </p:set>
                                    <p:animEffect transition="in" filter="fade">
                                      <p:cBhvr>
                                        <p:cTn id="27" dur="500"/>
                                        <p:tgtEl>
                                          <p:spTgt spid="6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7"/>
                                        </p:tgtEl>
                                        <p:attrNameLst>
                                          <p:attrName>style.visibility</p:attrName>
                                        </p:attrNameLst>
                                      </p:cBhvr>
                                      <p:to>
                                        <p:strVal val="visible"/>
                                      </p:to>
                                    </p:set>
                                    <p:animEffect transition="in" filter="fade">
                                      <p:cBhvr>
                                        <p:cTn id="32"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3"/>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err="1">
                <a:solidFill>
                  <a:srgbClr val="1E4E79"/>
                </a:solidFill>
              </a:rPr>
              <a:t>porte</a:t>
            </a:r>
            <a:endParaRPr sz="11500" dirty="0"/>
          </a:p>
        </p:txBody>
      </p:sp>
      <p:sp>
        <p:nvSpPr>
          <p:cNvPr id="74" name="Google Shape;74;p13"/>
          <p:cNvSpPr txBox="1"/>
          <p:nvPr/>
        </p:nvSpPr>
        <p:spPr>
          <a:xfrm>
            <a:off x="0" y="2534400"/>
            <a:ext cx="1219200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[wears | is wearing]</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75" name="Google Shape;75;p13"/>
          <p:cNvSpPr txBox="1"/>
          <p:nvPr/>
        </p:nvSpPr>
        <p:spPr>
          <a:xfrm>
            <a:off x="2174807" y="4039200"/>
            <a:ext cx="8412982"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Il </a:t>
            </a:r>
            <a:r>
              <a:rPr kumimoji="0" lang="en-GB" sz="6000" b="1" i="0" u="none" strike="noStrike" kern="0" cap="none" spc="0" normalizeH="0" baseline="0" noProof="0" dirty="0" err="1">
                <a:ln>
                  <a:noFill/>
                </a:ln>
                <a:solidFill>
                  <a:srgbClr val="ED7D31"/>
                </a:solidFill>
                <a:effectLst/>
                <a:uLnTx/>
                <a:uFillTx/>
                <a:latin typeface="Century Gothic"/>
                <a:ea typeface="Century Gothic"/>
                <a:cs typeface="Century Gothic"/>
                <a:sym typeface="Century Gothic"/>
              </a:rPr>
              <a:t>porte</a:t>
            </a:r>
            <a:r>
              <a:rPr kumimoji="0" lang="en-GB" sz="60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un </a:t>
            </a:r>
            <a:r>
              <a:rPr kumimoji="0" lang="en-GB" sz="6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uniforme</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6000" b="0" i="0" u="none" strike="noStrike" kern="0" cap="none" spc="0" normalizeH="0" baseline="0" noProof="0" dirty="0">
              <a:ln>
                <a:noFill/>
              </a:ln>
              <a:solidFill>
                <a:srgbClr val="EA5F00"/>
              </a:solidFill>
              <a:effectLst/>
              <a:uLnTx/>
              <a:uFillTx/>
              <a:latin typeface="Century Gothic"/>
              <a:ea typeface="Century Gothic"/>
              <a:cs typeface="Century Gothic"/>
              <a:sym typeface="Century Gothic"/>
            </a:endParaRPr>
          </a:p>
        </p:txBody>
      </p:sp>
      <p:sp>
        <p:nvSpPr>
          <p:cNvPr id="76" name="Google Shape;76;p13"/>
          <p:cNvSpPr txBox="1"/>
          <p:nvPr/>
        </p:nvSpPr>
        <p:spPr>
          <a:xfrm>
            <a:off x="2590225" y="5166000"/>
            <a:ext cx="701154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[He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wears</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is wearing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 uniform.]</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45695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subTnLst>
                                    <p:audio>
                                      <p:cMediaNode>
                                        <p:cTn display="0" masterRel="sameClick">
                                          <p:stCondLst>
                                            <p:cond evt="begin" delay="0">
                                              <p:tn val="5"/>
                                            </p:cond>
                                          </p:stCondLst>
                                          <p:endCondLst>
                                            <p:cond evt="onStopAudio" delay="0">
                                              <p:tgtEl>
                                                <p:sldTgt/>
                                              </p:tgtEl>
                                            </p:cond>
                                          </p:endCondLst>
                                        </p:cTn>
                                        <p:tgtEl>
                                          <p:sndTgt r:embed="rId3" name="port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500"/>
                                        <p:tgtEl>
                                          <p:spTgt spid="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fade">
                                      <p:cBhvr>
                                        <p:cTn id="17" dur="500"/>
                                        <p:tgtEl>
                                          <p:spTgt spid="75"/>
                                        </p:tgtEl>
                                      </p:cBhvr>
                                    </p:animEffect>
                                  </p:childTnLst>
                                  <p:subTnLst>
                                    <p:audio>
                                      <p:cMediaNode>
                                        <p:cTn display="0" masterRel="sameClick">
                                          <p:stCondLst>
                                            <p:cond evt="begin" delay="0">
                                              <p:tn val="15"/>
                                            </p:cond>
                                          </p:stCondLst>
                                          <p:endCondLst>
                                            <p:cond evt="onStopAudio" delay="0">
                                              <p:tgtEl>
                                                <p:sldTgt/>
                                              </p:tgtEl>
                                            </p:cond>
                                          </p:endCondLst>
                                        </p:cTn>
                                        <p:tgtEl>
                                          <p:sndTgt r:embed="rId4" name="il porte un uniforme.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6"/>
                                        </p:tgtEl>
                                        <p:attrNameLst>
                                          <p:attrName>style.visibility</p:attrName>
                                        </p:attrNameLst>
                                      </p:cBhvr>
                                      <p:to>
                                        <p:strVal val="visible"/>
                                      </p:to>
                                    </p:set>
                                    <p:animEffect transition="in" filter="fade">
                                      <p:cBhvr>
                                        <p:cTn id="22"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4"/>
          <p:cNvSpPr txBox="1">
            <a:spLocks noGrp="1"/>
          </p:cNvSpPr>
          <p:nvPr>
            <p:ph type="title"/>
          </p:nvPr>
        </p:nvSpPr>
        <p:spPr>
          <a:xfrm>
            <a:off x="0" y="1080000"/>
            <a:ext cx="12191999"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20" b="1" dirty="0">
                <a:solidFill>
                  <a:srgbClr val="1E4E79"/>
                </a:solidFill>
              </a:rPr>
              <a:t>porter</a:t>
            </a:r>
            <a:endParaRPr sz="3959" dirty="0"/>
          </a:p>
        </p:txBody>
      </p:sp>
      <p:sp>
        <p:nvSpPr>
          <p:cNvPr id="83" name="Google Shape;83;p14"/>
          <p:cNvSpPr txBox="1"/>
          <p:nvPr/>
        </p:nvSpPr>
        <p:spPr>
          <a:xfrm>
            <a:off x="0" y="2535008"/>
            <a:ext cx="1219200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wear | wearing]</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84" name="Google Shape;84;p14"/>
          <p:cNvSpPr txBox="1"/>
          <p:nvPr/>
        </p:nvSpPr>
        <p:spPr>
          <a:xfrm>
            <a:off x="0" y="4039200"/>
            <a:ext cx="12192000"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 typeface="Arial"/>
              <a:buNone/>
              <a:tabLst/>
              <a:defRPr/>
            </a:pPr>
            <a:r>
              <a:rPr kumimoji="0" lang="en-GB" sz="6000" i="0" u="none" strike="noStrike" kern="0" cap="none" spc="0" normalizeH="0" baseline="0" noProof="0" dirty="0">
                <a:ln>
                  <a:noFill/>
                </a:ln>
                <a:solidFill>
                  <a:srgbClr val="105076"/>
                </a:solidFill>
                <a:effectLst/>
                <a:uLnTx/>
                <a:uFillTx/>
                <a:latin typeface="Century Gothic"/>
                <a:ea typeface="Century Gothic"/>
                <a:cs typeface="Century Gothic"/>
                <a:sym typeface="Century Gothic"/>
              </a:rPr>
              <a:t>Il </a:t>
            </a:r>
            <a:r>
              <a:rPr kumimoji="0" lang="en-GB" sz="6000" i="0" u="none" strike="noStrike" kern="0" cap="none" spc="0" normalizeH="0" baseline="0" noProof="0" dirty="0" err="1">
                <a:ln>
                  <a:noFill/>
                </a:ln>
                <a:solidFill>
                  <a:srgbClr val="105076"/>
                </a:solidFill>
                <a:effectLst/>
                <a:uLnTx/>
                <a:uFillTx/>
                <a:latin typeface="Century Gothic"/>
                <a:ea typeface="Century Gothic"/>
                <a:cs typeface="Century Gothic"/>
                <a:sym typeface="Century Gothic"/>
              </a:rPr>
              <a:t>aime</a:t>
            </a:r>
            <a:r>
              <a:rPr kumimoji="0" lang="en-GB" sz="6000" i="0" u="none" strike="noStrike" kern="0" cap="none" spc="0" normalizeH="0" noProof="0" dirty="0">
                <a:ln>
                  <a:noFill/>
                </a:ln>
                <a:solidFill>
                  <a:srgbClr val="105076"/>
                </a:solidFill>
                <a:effectLst/>
                <a:uLnTx/>
                <a:uFillTx/>
                <a:latin typeface="Century Gothic"/>
                <a:ea typeface="Century Gothic"/>
                <a:cs typeface="Century Gothic"/>
                <a:sym typeface="Century Gothic"/>
              </a:rPr>
              <a:t> </a:t>
            </a:r>
            <a:r>
              <a:rPr kumimoji="0" lang="en-GB" sz="6000" b="1" i="0" u="none" strike="noStrike" kern="0" cap="none" spc="0" normalizeH="0" noProof="0" dirty="0">
                <a:ln>
                  <a:noFill/>
                </a:ln>
                <a:solidFill>
                  <a:srgbClr val="ED7D31"/>
                </a:solidFill>
                <a:effectLst/>
                <a:uLnTx/>
                <a:uFillTx/>
                <a:latin typeface="Century Gothic"/>
                <a:ea typeface="Century Gothic"/>
                <a:cs typeface="Century Gothic"/>
                <a:sym typeface="Century Gothic"/>
              </a:rPr>
              <a:t>porter</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un </a:t>
            </a:r>
            <a:r>
              <a:rPr kumimoji="0" lang="en-GB" sz="6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uniforme</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85" name="Google Shape;85;p14"/>
          <p:cNvSpPr txBox="1"/>
          <p:nvPr/>
        </p:nvSpPr>
        <p:spPr>
          <a:xfrm>
            <a:off x="2114067" y="5054863"/>
            <a:ext cx="7963863" cy="584775"/>
          </a:xfrm>
          <a:prstGeom prst="rect">
            <a:avLst/>
          </a:prstGeom>
          <a:solidFill>
            <a:schemeClr val="lt1"/>
          </a:solidFill>
          <a:ln>
            <a:noFill/>
          </a:ln>
        </p:spPr>
        <p:txBody>
          <a:bodyPr spcFirstLastPara="1" wrap="square" lIns="91425" tIns="45700" rIns="91425" bIns="45700" anchor="t" anchorCtr="0">
            <a:noAutofit/>
          </a:bodyPr>
          <a:lstStyle/>
          <a:p>
            <a:pPr lvl="0" algn="ctr">
              <a:buClr>
                <a:srgbClr val="1E4E79"/>
              </a:buClr>
              <a:buSzPts val="3200"/>
              <a:defRPr/>
            </a:pPr>
            <a:r>
              <a:rPr kumimoji="0" lang="en-GB" sz="3200" i="0" u="none" strike="noStrike" kern="0" cap="none" spc="0" normalizeH="0" baseline="0" noProof="0" dirty="0">
                <a:ln>
                  <a:noFill/>
                </a:ln>
                <a:solidFill>
                  <a:srgbClr val="105076"/>
                </a:solidFill>
                <a:effectLst/>
                <a:uLnTx/>
                <a:uFillTx/>
                <a:latin typeface="Century Gothic"/>
                <a:ea typeface="Century Gothic"/>
                <a:cs typeface="Century Gothic"/>
                <a:sym typeface="Century Gothic"/>
              </a:rPr>
              <a:t>[He</a:t>
            </a:r>
            <a:r>
              <a:rPr kumimoji="0" lang="en-GB" sz="3200" i="0" u="none" strike="noStrike" kern="0" cap="none" spc="0" normalizeH="0" noProof="0" dirty="0">
                <a:ln>
                  <a:noFill/>
                </a:ln>
                <a:solidFill>
                  <a:srgbClr val="105076"/>
                </a:solidFill>
                <a:effectLst/>
                <a:uLnTx/>
                <a:uFillTx/>
                <a:latin typeface="Century Gothic"/>
                <a:ea typeface="Century Gothic"/>
                <a:cs typeface="Century Gothic"/>
                <a:sym typeface="Century Gothic"/>
              </a:rPr>
              <a:t> likes </a:t>
            </a:r>
            <a:r>
              <a:rPr lang="en-GB" sz="3200" b="1" kern="0" dirty="0">
                <a:solidFill>
                  <a:srgbClr val="ED7D31"/>
                </a:solidFill>
                <a:latin typeface="Century Gothic"/>
                <a:ea typeface="Century Gothic"/>
                <a:cs typeface="Century Gothic"/>
                <a:sym typeface="Century Gothic"/>
              </a:rPr>
              <a:t>to wear </a:t>
            </a:r>
            <a:r>
              <a:rPr lang="en-GB" sz="3200" kern="0" dirty="0">
                <a:solidFill>
                  <a:srgbClr val="1E4E79"/>
                </a:solidFill>
                <a:latin typeface="Century Gothic"/>
                <a:ea typeface="Century Gothic"/>
                <a:cs typeface="Century Gothic"/>
                <a:sym typeface="Century Gothic"/>
              </a:rPr>
              <a:t>|</a:t>
            </a:r>
            <a:r>
              <a:rPr lang="en-GB" sz="3200" b="1" kern="0" dirty="0">
                <a:solidFill>
                  <a:srgbClr val="EEC100"/>
                </a:solidFill>
                <a:latin typeface="Century Gothic"/>
                <a:ea typeface="Century Gothic"/>
                <a:cs typeface="Century Gothic"/>
                <a:sym typeface="Century Gothic"/>
              </a:rPr>
              <a:t>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wearing</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 uniform.]</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102038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500"/>
                                        <p:tgtEl>
                                          <p:spTgt spid="82"/>
                                        </p:tgtEl>
                                      </p:cBhvr>
                                    </p:animEffect>
                                  </p:childTnLst>
                                  <p:subTnLst>
                                    <p:audio>
                                      <p:cMediaNode>
                                        <p:cTn display="0" masterRel="sameClick">
                                          <p:stCondLst>
                                            <p:cond evt="begin" delay="0">
                                              <p:tn val="5"/>
                                            </p:cond>
                                          </p:stCondLst>
                                          <p:endCondLst>
                                            <p:cond evt="onStopAudio" delay="0">
                                              <p:tgtEl>
                                                <p:sldTgt/>
                                              </p:tgtEl>
                                            </p:cond>
                                          </p:endCondLst>
                                        </p:cTn>
                                        <p:tgtEl>
                                          <p:sndTgt r:embed="rId3" name="port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3"/>
                                        </p:tgtEl>
                                        <p:attrNameLst>
                                          <p:attrName>style.visibility</p:attrName>
                                        </p:attrNameLst>
                                      </p:cBhvr>
                                      <p:to>
                                        <p:strVal val="visible"/>
                                      </p:to>
                                    </p:set>
                                    <p:animEffect transition="in" filter="fade">
                                      <p:cBhvr>
                                        <p:cTn id="12" dur="500"/>
                                        <p:tgtEl>
                                          <p:spTgt spid="8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4"/>
                                        </p:tgtEl>
                                        <p:attrNameLst>
                                          <p:attrName>style.visibility</p:attrName>
                                        </p:attrNameLst>
                                      </p:cBhvr>
                                      <p:to>
                                        <p:strVal val="visible"/>
                                      </p:to>
                                    </p:set>
                                    <p:animEffect transition="in" filter="fade">
                                      <p:cBhvr>
                                        <p:cTn id="17" dur="500"/>
                                        <p:tgtEl>
                                          <p:spTgt spid="84"/>
                                        </p:tgtEl>
                                      </p:cBhvr>
                                    </p:animEffect>
                                  </p:childTnLst>
                                  <p:subTnLst>
                                    <p:audio>
                                      <p:cMediaNode>
                                        <p:cTn display="0" masterRel="sameClick">
                                          <p:stCondLst>
                                            <p:cond evt="begin" delay="0">
                                              <p:tn val="15"/>
                                            </p:cond>
                                          </p:stCondLst>
                                          <p:endCondLst>
                                            <p:cond evt="onStopAudio" delay="0">
                                              <p:tgtEl>
                                                <p:sldTgt/>
                                              </p:tgtEl>
                                            </p:cond>
                                          </p:endCondLst>
                                        </p:cTn>
                                        <p:tgtEl>
                                          <p:sndTgt r:embed="rId4" name="il aime porter un uniforme.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5"/>
                                        </p:tgtEl>
                                        <p:attrNameLst>
                                          <p:attrName>style.visibility</p:attrName>
                                        </p:attrNameLst>
                                      </p:cBhvr>
                                      <p:to>
                                        <p:strVal val="visible"/>
                                      </p:to>
                                    </p:set>
                                    <p:animEffect transition="in" filter="fade">
                                      <p:cBhvr>
                                        <p:cTn id="22"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BB989C6-4933-6A4D-A56E-A6408036279B}"/>
              </a:ext>
            </a:extLst>
          </p:cNvPr>
          <p:cNvSpPr>
            <a:spLocks noGrp="1"/>
          </p:cNvSpPr>
          <p:nvPr>
            <p:ph type="title"/>
          </p:nvPr>
        </p:nvSpPr>
        <p:spPr>
          <a:xfrm>
            <a:off x="171450" y="0"/>
            <a:ext cx="10515600" cy="1325563"/>
          </a:xfrm>
        </p:spPr>
        <p:txBody>
          <a:bodyPr/>
          <a:lstStyle/>
          <a:p>
            <a:pPr lvl="0">
              <a:lnSpc>
                <a:spcPct val="100000"/>
              </a:lnSpc>
              <a:spcBef>
                <a:spcPts val="0"/>
              </a:spcBef>
            </a:pPr>
            <a:r>
              <a:rPr lang="en-GB" sz="10000" b="1" dirty="0">
                <a:solidFill>
                  <a:srgbClr val="1F4E79"/>
                </a:solidFill>
                <a:latin typeface="Century Gothic" panose="020B0502020202020204" pitchFamily="34" charset="0"/>
                <a:ea typeface="+mn-ea"/>
                <a:cs typeface="Calibri" panose="020F0502020204030204" pitchFamily="34" charset="0"/>
              </a:rPr>
              <a:t>j/soft g</a:t>
            </a:r>
            <a:endParaRPr lang="en-US" dirty="0"/>
          </a:p>
        </p:txBody>
      </p:sp>
      <p:sp>
        <p:nvSpPr>
          <p:cNvPr id="3" name="TextBox 2"/>
          <p:cNvSpPr txBox="1"/>
          <p:nvPr/>
        </p:nvSpPr>
        <p:spPr>
          <a:xfrm>
            <a:off x="3392214" y="2459504"/>
            <a:ext cx="5407572"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j</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our</a:t>
            </a:r>
          </a:p>
        </p:txBody>
      </p:sp>
    </p:spTree>
    <p:extLst>
      <p:ext uri="{BB962C8B-B14F-4D97-AF65-F5344CB8AC3E}">
        <p14:creationId xmlns:p14="http://schemas.microsoft.com/office/powerpoint/2010/main" val="2965517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j.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j jou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5" descr="question mark action button">
            <a:hlinkClick r:id="" action="ppaction://noaction">
              <a:snd r:embed="rId3" name="porte.wav"/>
            </a:hlinkClick>
          </p:cNvPr>
          <p:cNvSpPr/>
          <p:nvPr/>
        </p:nvSpPr>
        <p:spPr>
          <a:xfrm>
            <a:off x="900000" y="2638739"/>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92" name="Google Shape;92;p15"/>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err="1">
                <a:solidFill>
                  <a:srgbClr val="1E4E79"/>
                </a:solidFill>
              </a:rPr>
              <a:t>porte</a:t>
            </a:r>
            <a:endParaRPr sz="11500" dirty="0"/>
          </a:p>
        </p:txBody>
      </p:sp>
      <p:sp>
        <p:nvSpPr>
          <p:cNvPr id="93" name="Google Shape;93;p15"/>
          <p:cNvSpPr txBox="1"/>
          <p:nvPr/>
        </p:nvSpPr>
        <p:spPr>
          <a:xfrm>
            <a:off x="1924918" y="2534400"/>
            <a:ext cx="8345752"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[wears | is wearing]</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94" name="Google Shape;94;p15" descr="question mark action button">
            <a:hlinkClick r:id="" action="ppaction://noaction">
              <a:snd r:embed="rId4" name="il porte un uniforme.wav"/>
            </a:hlinkClick>
          </p:cNvPr>
          <p:cNvSpPr/>
          <p:nvPr/>
        </p:nvSpPr>
        <p:spPr>
          <a:xfrm>
            <a:off x="900000" y="5288039"/>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95" name="Google Shape;95;p15"/>
          <p:cNvSpPr txBox="1"/>
          <p:nvPr/>
        </p:nvSpPr>
        <p:spPr>
          <a:xfrm>
            <a:off x="0" y="4039200"/>
            <a:ext cx="12191999"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 typeface="Arial"/>
              <a:buNone/>
              <a:tabLst/>
              <a:defRPr/>
            </a:pPr>
            <a:r>
              <a:rPr lang="en-GB" sz="6000" kern="0" dirty="0">
                <a:solidFill>
                  <a:srgbClr val="1E4E79"/>
                </a:solidFill>
                <a:latin typeface="Century Gothic"/>
                <a:ea typeface="Century Gothic"/>
                <a:cs typeface="Century Gothic"/>
                <a:sym typeface="Century Gothic"/>
              </a:rPr>
              <a:t>Il</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un </a:t>
            </a:r>
            <a:r>
              <a:rPr kumimoji="0" lang="en-GB" sz="6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uniforme</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6000" b="0" i="0" u="none" strike="noStrike" kern="0" cap="none" spc="0" normalizeH="0" baseline="0" noProof="0" dirty="0">
              <a:ln>
                <a:noFill/>
              </a:ln>
              <a:solidFill>
                <a:srgbClr val="EA5F00"/>
              </a:solidFill>
              <a:effectLst/>
              <a:uLnTx/>
              <a:uFillTx/>
              <a:latin typeface="Century Gothic"/>
              <a:ea typeface="Century Gothic"/>
              <a:cs typeface="Century Gothic"/>
              <a:sym typeface="Century Gothic"/>
            </a:endParaRPr>
          </a:p>
        </p:txBody>
      </p:sp>
      <p:sp>
        <p:nvSpPr>
          <p:cNvPr id="96" name="Google Shape;96;p15"/>
          <p:cNvSpPr/>
          <p:nvPr/>
        </p:nvSpPr>
        <p:spPr>
          <a:xfrm>
            <a:off x="2923852" y="4039199"/>
            <a:ext cx="2642761" cy="10156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ED7D31"/>
              </a:buClr>
              <a:buSzPts val="6000"/>
              <a:buFont typeface="Arial"/>
              <a:buNone/>
              <a:tabLst/>
              <a:defRPr/>
            </a:pPr>
            <a:r>
              <a:rPr kumimoji="0" lang="en-GB" sz="6000" b="1" i="0" u="none" strike="noStrike" kern="0" cap="none" spc="0" normalizeH="0" baseline="0" noProof="0" dirty="0" err="1">
                <a:ln>
                  <a:noFill/>
                </a:ln>
                <a:solidFill>
                  <a:srgbClr val="ED7D31"/>
                </a:solidFill>
                <a:effectLst/>
                <a:uLnTx/>
                <a:uFillTx/>
                <a:latin typeface="Century Gothic"/>
                <a:ea typeface="Century Gothic"/>
                <a:cs typeface="Century Gothic"/>
                <a:sym typeface="Century Gothic"/>
              </a:rPr>
              <a:t>porte</a:t>
            </a:r>
            <a:endParaRPr kumimoji="0" sz="6000" b="0" i="0" u="none" strike="noStrike" kern="0" cap="none" spc="0" normalizeH="0" baseline="0" noProof="0" dirty="0">
              <a:ln>
                <a:noFill/>
              </a:ln>
              <a:solidFill>
                <a:srgbClr val="ED7D31"/>
              </a:solidFill>
              <a:effectLst/>
              <a:uLnTx/>
              <a:uFillTx/>
              <a:latin typeface="Century Gothic"/>
              <a:ea typeface="Century Gothic"/>
              <a:cs typeface="Century Gothic"/>
              <a:sym typeface="Century Gothic"/>
            </a:endParaRPr>
          </a:p>
        </p:txBody>
      </p:sp>
      <p:sp>
        <p:nvSpPr>
          <p:cNvPr id="97" name="Google Shape;97;p15"/>
          <p:cNvSpPr txBox="1"/>
          <p:nvPr/>
        </p:nvSpPr>
        <p:spPr>
          <a:xfrm>
            <a:off x="1924917" y="5166000"/>
            <a:ext cx="8345753" cy="72210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[He </a:t>
            </a:r>
            <a:r>
              <a:rPr lang="en-GB" sz="3200" b="1" kern="0" dirty="0">
                <a:solidFill>
                  <a:srgbClr val="ED7D31"/>
                </a:solidFill>
                <a:latin typeface="Century Gothic"/>
                <a:ea typeface="Century Gothic"/>
                <a:cs typeface="Century Gothic"/>
                <a:sym typeface="Century Gothic"/>
              </a:rPr>
              <a:t>wears</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is wearing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 uniform.]</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55988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500"/>
                                        <p:tgtEl>
                                          <p:spTgt spid="92"/>
                                        </p:tgtEl>
                                      </p:cBhvr>
                                    </p:animEffect>
                                  </p:childTnLst>
                                  <p:subTnLst>
                                    <p:audio>
                                      <p:cMediaNode>
                                        <p:cTn display="0" masterRel="sameClick">
                                          <p:stCondLst>
                                            <p:cond evt="begin" delay="0">
                                              <p:tn val="5"/>
                                            </p:cond>
                                          </p:stCondLst>
                                          <p:endCondLst>
                                            <p:cond evt="onStopAudio" delay="0">
                                              <p:tgtEl>
                                                <p:sldTgt/>
                                              </p:tgtEl>
                                            </p:cond>
                                          </p:endCondLst>
                                        </p:cTn>
                                        <p:tgtEl>
                                          <p:sndTgt r:embed="rId3" name="port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1"/>
                                        </p:tgtEl>
                                        <p:attrNameLst>
                                          <p:attrName>style.visibility</p:attrName>
                                        </p:attrNameLst>
                                      </p:cBhvr>
                                      <p:to>
                                        <p:strVal val="visible"/>
                                      </p:to>
                                    </p:set>
                                    <p:animEffect transition="in" filter="fade">
                                      <p:cBhvr>
                                        <p:cTn id="12" dur="500"/>
                                        <p:tgtEl>
                                          <p:spTgt spid="9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3"/>
                                        </p:tgtEl>
                                        <p:attrNameLst>
                                          <p:attrName>style.visibility</p:attrName>
                                        </p:attrNameLst>
                                      </p:cBhvr>
                                      <p:to>
                                        <p:strVal val="visible"/>
                                      </p:to>
                                    </p:set>
                                    <p:animEffect transition="in" filter="fade">
                                      <p:cBhvr>
                                        <p:cTn id="17" dur="500"/>
                                        <p:tgtEl>
                                          <p:spTgt spid="9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5"/>
                                        </p:tgtEl>
                                        <p:attrNameLst>
                                          <p:attrName>style.visibility</p:attrName>
                                        </p:attrNameLst>
                                      </p:cBhvr>
                                      <p:to>
                                        <p:strVal val="visible"/>
                                      </p:to>
                                    </p:set>
                                    <p:animEffect transition="in" filter="fade">
                                      <p:cBhvr>
                                        <p:cTn id="22" dur="500"/>
                                        <p:tgtEl>
                                          <p:spTgt spid="9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6"/>
                                        </p:tgtEl>
                                        <p:attrNameLst>
                                          <p:attrName>style.visibility</p:attrName>
                                        </p:attrNameLst>
                                      </p:cBhvr>
                                      <p:to>
                                        <p:strVal val="visible"/>
                                      </p:to>
                                    </p:set>
                                    <p:animEffect transition="in" filter="fade">
                                      <p:cBhvr>
                                        <p:cTn id="27" dur="500"/>
                                        <p:tgtEl>
                                          <p:spTgt spid="96"/>
                                        </p:tgtEl>
                                      </p:cBhvr>
                                    </p:animEffect>
                                  </p:childTnLst>
                                  <p:subTnLst>
                                    <p:audio>
                                      <p:cMediaNode>
                                        <p:cTn display="0" masterRel="sameClick">
                                          <p:stCondLst>
                                            <p:cond evt="begin" delay="0">
                                              <p:tn val="25"/>
                                            </p:cond>
                                          </p:stCondLst>
                                          <p:endCondLst>
                                            <p:cond evt="onStopAudio" delay="0">
                                              <p:tgtEl>
                                                <p:sldTgt/>
                                              </p:tgtEl>
                                            </p:cond>
                                          </p:endCondLst>
                                        </p:cTn>
                                        <p:tgtEl>
                                          <p:sndTgt r:embed="rId4" name="il porte un uniforme.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4"/>
                                        </p:tgtEl>
                                        <p:attrNameLst>
                                          <p:attrName>style.visibility</p:attrName>
                                        </p:attrNameLst>
                                      </p:cBhvr>
                                      <p:to>
                                        <p:strVal val="visible"/>
                                      </p:to>
                                    </p:set>
                                    <p:animEffect transition="in" filter="fade">
                                      <p:cBhvr>
                                        <p:cTn id="32" dur="500"/>
                                        <p:tgtEl>
                                          <p:spTgt spid="9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7"/>
                                        </p:tgtEl>
                                        <p:attrNameLst>
                                          <p:attrName>style.visibility</p:attrName>
                                        </p:attrNameLst>
                                      </p:cBhvr>
                                      <p:to>
                                        <p:strVal val="visible"/>
                                      </p:to>
                                    </p:set>
                                    <p:animEffect transition="in" filter="fade">
                                      <p:cBhvr>
                                        <p:cTn id="37"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5" name="Google Shape;105;p16"/>
          <p:cNvSpPr txBox="1"/>
          <p:nvPr/>
        </p:nvSpPr>
        <p:spPr>
          <a:xfrm>
            <a:off x="2024743" y="2534399"/>
            <a:ext cx="8360228" cy="527009"/>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a:t>
            </a:r>
            <a:r>
              <a:rPr lang="en-GB" sz="3200" kern="0" dirty="0">
                <a:solidFill>
                  <a:srgbClr val="1E4E79"/>
                </a:solidFill>
                <a:latin typeface="Century Gothic"/>
                <a:ea typeface="Century Gothic"/>
                <a:cs typeface="Century Gothic"/>
                <a:sym typeface="Century Gothic"/>
              </a:rPr>
              <a:t>wear</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 wearing]</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03" name="Google Shape;103;p16" descr="question mark action button">
            <a:hlinkClick r:id="" action="ppaction://noaction">
              <a:snd r:embed="rId3" name="porter.wav"/>
            </a:hlinkClick>
          </p:cNvPr>
          <p:cNvSpPr/>
          <p:nvPr/>
        </p:nvSpPr>
        <p:spPr>
          <a:xfrm>
            <a:off x="900000" y="263880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04" name="Google Shape;104;p16"/>
          <p:cNvSpPr txBox="1">
            <a:spLocks noGrp="1"/>
          </p:cNvSpPr>
          <p:nvPr>
            <p:ph type="title"/>
          </p:nvPr>
        </p:nvSpPr>
        <p:spPr>
          <a:xfrm>
            <a:off x="-1" y="1080000"/>
            <a:ext cx="12192000" cy="1324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a:solidFill>
                  <a:srgbClr val="1E4E79"/>
                </a:solidFill>
              </a:rPr>
              <a:t>porter</a:t>
            </a:r>
            <a:endParaRPr sz="11500" dirty="0"/>
          </a:p>
        </p:txBody>
      </p:sp>
      <p:sp>
        <p:nvSpPr>
          <p:cNvPr id="106" name="Google Shape;106;p16" descr="question mark action button">
            <a:hlinkClick r:id="" action="ppaction://noaction">
              <a:snd r:embed="rId4" name="il aime porter un uniforme.wav"/>
            </a:hlinkClick>
          </p:cNvPr>
          <p:cNvSpPr/>
          <p:nvPr/>
        </p:nvSpPr>
        <p:spPr>
          <a:xfrm>
            <a:off x="900000" y="528840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07" name="Google Shape;107;p16"/>
          <p:cNvSpPr txBox="1"/>
          <p:nvPr/>
        </p:nvSpPr>
        <p:spPr>
          <a:xfrm>
            <a:off x="0" y="4047727"/>
            <a:ext cx="12191999" cy="92333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5400" kern="0" dirty="0">
                <a:solidFill>
                  <a:srgbClr val="1E4E79"/>
                </a:solidFill>
                <a:latin typeface="Century Gothic"/>
                <a:cs typeface="Arial"/>
                <a:sym typeface="Century Gothic"/>
              </a:rPr>
              <a:t>Il </a:t>
            </a:r>
            <a:r>
              <a:rPr lang="en-GB" sz="5400" kern="0" dirty="0" err="1">
                <a:solidFill>
                  <a:srgbClr val="1E4E79"/>
                </a:solidFill>
                <a:latin typeface="Century Gothic"/>
                <a:cs typeface="Arial"/>
                <a:sym typeface="Century Gothic"/>
              </a:rPr>
              <a:t>aime</a:t>
            </a:r>
            <a:r>
              <a:rPr lang="en-GB" sz="5400" kern="0" dirty="0">
                <a:solidFill>
                  <a:srgbClr val="1E4E79"/>
                </a:solidFill>
                <a:latin typeface="Century Gothic"/>
                <a:cs typeface="Arial"/>
                <a:sym typeface="Century Gothic"/>
              </a:rPr>
              <a:t>             un </a:t>
            </a:r>
            <a:r>
              <a:rPr lang="en-GB" sz="5400" kern="0" dirty="0" err="1">
                <a:solidFill>
                  <a:srgbClr val="1E4E79"/>
                </a:solidFill>
                <a:latin typeface="Century Gothic"/>
                <a:cs typeface="Arial"/>
                <a:sym typeface="Century Gothic"/>
              </a:rPr>
              <a:t>uniforme</a:t>
            </a:r>
            <a:r>
              <a:rPr lang="en-GB" sz="5400" kern="0" dirty="0">
                <a:solidFill>
                  <a:srgbClr val="1E4E79"/>
                </a:solidFill>
                <a:latin typeface="Century Gothic"/>
                <a:cs typeface="Arial"/>
                <a:sym typeface="Century Gothic"/>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08" name="Google Shape;108;p16"/>
          <p:cNvSpPr/>
          <p:nvPr/>
        </p:nvSpPr>
        <p:spPr>
          <a:xfrm>
            <a:off x="3906258" y="3961565"/>
            <a:ext cx="3096120" cy="923331"/>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ED7D31"/>
              </a:buClr>
              <a:buSzPts val="6000"/>
              <a:buFont typeface="Arial"/>
              <a:buNone/>
              <a:tabLst/>
              <a:defRPr/>
            </a:pPr>
            <a:r>
              <a:rPr kumimoji="0" lang="en-GB" sz="60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porter</a:t>
            </a:r>
            <a:endParaRPr kumimoji="0" sz="6000" b="0" i="0" u="none" strike="noStrike" kern="0" cap="none" spc="0" normalizeH="0" baseline="0" noProof="0" dirty="0">
              <a:ln>
                <a:noFill/>
              </a:ln>
              <a:solidFill>
                <a:srgbClr val="ED7D31"/>
              </a:solidFill>
              <a:effectLst/>
              <a:uLnTx/>
              <a:uFillTx/>
              <a:latin typeface="Century Gothic"/>
              <a:ea typeface="Century Gothic"/>
              <a:cs typeface="Century Gothic"/>
              <a:sym typeface="Century Gothic"/>
            </a:endParaRPr>
          </a:p>
        </p:txBody>
      </p:sp>
      <p:sp>
        <p:nvSpPr>
          <p:cNvPr id="109" name="Google Shape;109;p16"/>
          <p:cNvSpPr txBox="1"/>
          <p:nvPr/>
        </p:nvSpPr>
        <p:spPr>
          <a:xfrm>
            <a:off x="2024743" y="5166000"/>
            <a:ext cx="8360227" cy="599607"/>
          </a:xfrm>
          <a:prstGeom prst="rect">
            <a:avLst/>
          </a:prstGeom>
          <a:solidFill>
            <a:schemeClr val="lt1"/>
          </a:solidFill>
          <a:ln>
            <a:noFill/>
          </a:ln>
        </p:spPr>
        <p:txBody>
          <a:bodyPr spcFirstLastPara="1" wrap="square" lIns="91425" tIns="45700" rIns="91425" bIns="45700" anchor="t" anchorCtr="0">
            <a:noAutofit/>
          </a:bodyPr>
          <a:lstStyle/>
          <a:p>
            <a:pPr lvl="0" algn="ctr">
              <a:buClr>
                <a:srgbClr val="1E4E79"/>
              </a:buClr>
              <a:buSzPts val="3200"/>
              <a:defRPr/>
            </a:pPr>
            <a:r>
              <a:rPr lang="en-GB" sz="3200" kern="0" dirty="0">
                <a:solidFill>
                  <a:srgbClr val="105076"/>
                </a:solidFill>
                <a:latin typeface="Century Gothic"/>
                <a:ea typeface="Century Gothic"/>
                <a:cs typeface="Century Gothic"/>
                <a:sym typeface="Century Gothic"/>
              </a:rPr>
              <a:t>[He likes </a:t>
            </a:r>
            <a:r>
              <a:rPr lang="en-GB" sz="3200" b="1" kern="0" dirty="0">
                <a:solidFill>
                  <a:srgbClr val="ED7D31"/>
                </a:solidFill>
                <a:latin typeface="Century Gothic"/>
                <a:ea typeface="Century Gothic"/>
                <a:cs typeface="Century Gothic"/>
                <a:sym typeface="Century Gothic"/>
              </a:rPr>
              <a:t>to wear </a:t>
            </a:r>
            <a:r>
              <a:rPr lang="en-GB" sz="3200" kern="0" dirty="0">
                <a:solidFill>
                  <a:srgbClr val="1E4E79"/>
                </a:solidFill>
                <a:latin typeface="Century Gothic"/>
                <a:ea typeface="Century Gothic"/>
                <a:cs typeface="Century Gothic"/>
                <a:sym typeface="Century Gothic"/>
              </a:rPr>
              <a:t>|</a:t>
            </a:r>
            <a:r>
              <a:rPr lang="en-GB" sz="3200" kern="0" dirty="0">
                <a:solidFill>
                  <a:srgbClr val="105076"/>
                </a:solidFill>
                <a:latin typeface="Century Gothic"/>
                <a:ea typeface="Century Gothic"/>
                <a:cs typeface="Century Gothic"/>
                <a:sym typeface="Century Gothic"/>
              </a:rPr>
              <a:t> </a:t>
            </a:r>
            <a:r>
              <a:rPr lang="en-GB" sz="3200" b="1" kern="0" dirty="0">
                <a:solidFill>
                  <a:srgbClr val="ED7D31"/>
                </a:solidFill>
                <a:latin typeface="Century Gothic"/>
                <a:ea typeface="Century Gothic"/>
                <a:cs typeface="Century Gothic"/>
                <a:sym typeface="Century Gothic"/>
              </a:rPr>
              <a:t>wearing</a:t>
            </a:r>
            <a:r>
              <a:rPr lang="en-GB" sz="3200" kern="0" dirty="0">
                <a:solidFill>
                  <a:srgbClr val="1E4E79"/>
                </a:solidFill>
                <a:latin typeface="Century Gothic"/>
                <a:ea typeface="Century Gothic"/>
                <a:cs typeface="Century Gothic"/>
                <a:sym typeface="Century Gothic"/>
              </a:rPr>
              <a:t> a uniform.]</a:t>
            </a:r>
            <a:endParaRPr lang="en-GB" sz="1400" kern="0" dirty="0">
              <a:solidFill>
                <a:srgbClr val="000000"/>
              </a:solidFill>
              <a:latin typeface="Arial"/>
              <a:cs typeface="Arial"/>
              <a:sym typeface="Arial"/>
            </a:endParaRPr>
          </a:p>
        </p:txBody>
      </p:sp>
    </p:spTree>
    <p:extLst>
      <p:ext uri="{BB962C8B-B14F-4D97-AF65-F5344CB8AC3E}">
        <p14:creationId xmlns:p14="http://schemas.microsoft.com/office/powerpoint/2010/main" val="3480227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500"/>
                                        <p:tgtEl>
                                          <p:spTgt spid="104"/>
                                        </p:tgtEl>
                                      </p:cBhvr>
                                    </p:animEffect>
                                  </p:childTnLst>
                                  <p:subTnLst>
                                    <p:audio>
                                      <p:cMediaNode>
                                        <p:cTn display="0" masterRel="sameClick">
                                          <p:stCondLst>
                                            <p:cond evt="begin" delay="0">
                                              <p:tn val="5"/>
                                            </p:cond>
                                          </p:stCondLst>
                                          <p:endCondLst>
                                            <p:cond evt="onStopAudio" delay="0">
                                              <p:tgtEl>
                                                <p:sldTgt/>
                                              </p:tgtEl>
                                            </p:cond>
                                          </p:endCondLst>
                                        </p:cTn>
                                        <p:tgtEl>
                                          <p:sndTgt r:embed="rId3" name="port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
                                        </p:tgtEl>
                                        <p:attrNameLst>
                                          <p:attrName>style.visibility</p:attrName>
                                        </p:attrNameLst>
                                      </p:cBhvr>
                                      <p:to>
                                        <p:strVal val="visible"/>
                                      </p:to>
                                    </p:set>
                                    <p:animEffect transition="in" filter="fade">
                                      <p:cBhvr>
                                        <p:cTn id="12" dur="500"/>
                                        <p:tgtEl>
                                          <p:spTgt spid="10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5"/>
                                        </p:tgtEl>
                                        <p:attrNameLst>
                                          <p:attrName>style.visibility</p:attrName>
                                        </p:attrNameLst>
                                      </p:cBhvr>
                                      <p:to>
                                        <p:strVal val="visible"/>
                                      </p:to>
                                    </p:set>
                                    <p:animEffect transition="in" filter="fade">
                                      <p:cBhvr>
                                        <p:cTn id="17" dur="500"/>
                                        <p:tgtEl>
                                          <p:spTgt spid="10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7"/>
                                        </p:tgtEl>
                                        <p:attrNameLst>
                                          <p:attrName>style.visibility</p:attrName>
                                        </p:attrNameLst>
                                      </p:cBhvr>
                                      <p:to>
                                        <p:strVal val="visible"/>
                                      </p:to>
                                    </p:set>
                                    <p:animEffect transition="in" filter="fade">
                                      <p:cBhvr>
                                        <p:cTn id="22" dur="500"/>
                                        <p:tgtEl>
                                          <p:spTgt spid="10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8"/>
                                        </p:tgtEl>
                                        <p:attrNameLst>
                                          <p:attrName>style.visibility</p:attrName>
                                        </p:attrNameLst>
                                      </p:cBhvr>
                                      <p:to>
                                        <p:strVal val="visible"/>
                                      </p:to>
                                    </p:set>
                                    <p:animEffect transition="in" filter="fade">
                                      <p:cBhvr>
                                        <p:cTn id="27" dur="500"/>
                                        <p:tgtEl>
                                          <p:spTgt spid="108"/>
                                        </p:tgtEl>
                                      </p:cBhvr>
                                    </p:animEffect>
                                  </p:childTnLst>
                                  <p:subTnLst>
                                    <p:audio>
                                      <p:cMediaNode>
                                        <p:cTn display="0" masterRel="sameClick">
                                          <p:stCondLst>
                                            <p:cond evt="begin" delay="0">
                                              <p:tn val="25"/>
                                            </p:cond>
                                          </p:stCondLst>
                                          <p:endCondLst>
                                            <p:cond evt="onStopAudio" delay="0">
                                              <p:tgtEl>
                                                <p:sldTgt/>
                                              </p:tgtEl>
                                            </p:cond>
                                          </p:endCondLst>
                                        </p:cTn>
                                        <p:tgtEl>
                                          <p:sndTgt r:embed="rId4" name="il aime porter un uniforme.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6"/>
                                        </p:tgtEl>
                                        <p:attrNameLst>
                                          <p:attrName>style.visibility</p:attrName>
                                        </p:attrNameLst>
                                      </p:cBhvr>
                                      <p:to>
                                        <p:strVal val="visible"/>
                                      </p:to>
                                    </p:set>
                                    <p:animEffect transition="in" filter="fade">
                                      <p:cBhvr>
                                        <p:cTn id="32" dur="500"/>
                                        <p:tgtEl>
                                          <p:spTgt spid="10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9"/>
                                        </p:tgtEl>
                                        <p:attrNameLst>
                                          <p:attrName>style.visibility</p:attrName>
                                        </p:attrNameLst>
                                      </p:cBhvr>
                                      <p:to>
                                        <p:strVal val="visible"/>
                                      </p:to>
                                    </p:set>
                                    <p:animEffect transition="in" filter="fade">
                                      <p:cBhvr>
                                        <p:cTn id="37"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00036" y="1212565"/>
            <a:ext cx="11802317" cy="47089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In French, </a:t>
            </a:r>
            <a:r>
              <a:rPr kumimoji="0" lang="en-GB" sz="2000" b="1"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regular</a:t>
            </a:r>
            <a:r>
              <a:rPr kumimoji="0" lang="en-GB" sz="20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verb endings change</a:t>
            </a:r>
            <a:r>
              <a:rPr kumimoji="0" lang="en-GB" sz="20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 to </a:t>
            </a:r>
            <a:r>
              <a:rPr kumimoji="0" lang="en-GB" sz="2000" b="1"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match pronouns.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Sometimes, this happens in English too.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To say </a:t>
            </a:r>
            <a:r>
              <a:rPr kumimoji="0" lang="en-GB" sz="2000" b="1"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‘I’ + regular -ER verb </a:t>
            </a:r>
            <a:r>
              <a:rPr kumimoji="0" lang="en-GB" sz="20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in French, the verb is in the short form and ends in </a:t>
            </a:r>
            <a:r>
              <a:rPr kumimoji="0" lang="en-GB" sz="20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-e</a:t>
            </a:r>
            <a:r>
              <a:rPr kumimoji="0" lang="en-GB" sz="20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aim</a:t>
            </a:r>
            <a:r>
              <a:rPr kumimoji="0" lang="en-GB" sz="20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er</a:t>
            </a:r>
            <a:r>
              <a:rPr kumimoji="0" lang="en-GB" sz="20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To say </a:t>
            </a:r>
            <a:r>
              <a:rPr kumimoji="0" lang="en-GB" sz="2000" b="1"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‘you (singular)’ + regular –ER verb </a:t>
            </a:r>
            <a:r>
              <a:rPr kumimoji="0" lang="en-GB" sz="20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in French, the verb is in the short form and ends in </a:t>
            </a:r>
            <a:r>
              <a:rPr kumimoji="0" lang="en-GB" sz="20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-es</a:t>
            </a:r>
            <a:r>
              <a:rPr kumimoji="0" lang="en-GB" sz="20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endParaRPr>
          </a:p>
        </p:txBody>
      </p:sp>
      <p:sp>
        <p:nvSpPr>
          <p:cNvPr id="26" name="Explosion: 8 Points 20">
            <a:extLst>
              <a:ext uri="{FF2B5EF4-FFF2-40B4-BE49-F238E27FC236}">
                <a16:creationId xmlns:a16="http://schemas.microsoft.com/office/drawing/2014/main" id="{608D6088-26AE-4412-A13D-48C65CA9A46B}"/>
              </a:ext>
            </a:extLst>
          </p:cNvPr>
          <p:cNvSpPr/>
          <p:nvPr/>
        </p:nvSpPr>
        <p:spPr>
          <a:xfrm>
            <a:off x="6943016" y="2746496"/>
            <a:ext cx="4948948" cy="3496955"/>
          </a:xfrm>
          <a:prstGeom prst="irregularSeal1">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105076"/>
                </a:solidFill>
                <a:effectLst/>
                <a:uLnTx/>
                <a:uFillTx/>
                <a:latin typeface="Century Gothic" panose="020B0502020202020204" pitchFamily="34" charset="0"/>
                <a:ea typeface="+mn-ea"/>
                <a:cs typeface="+mn-cs"/>
              </a:rPr>
              <a:t>J’aime</a:t>
            </a:r>
            <a:r>
              <a:rPr kumimoji="0" lang="en-GB" sz="22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 = Je + </a:t>
            </a:r>
            <a:r>
              <a:rPr kumimoji="0" lang="en-GB" sz="2200" b="0" i="0" u="none" strike="noStrike" kern="1200" cap="none" spc="0" normalizeH="0" baseline="0" noProof="0" dirty="0" err="1">
                <a:ln>
                  <a:noFill/>
                </a:ln>
                <a:solidFill>
                  <a:srgbClr val="105076"/>
                </a:solidFill>
                <a:effectLst/>
                <a:uLnTx/>
                <a:uFillTx/>
                <a:latin typeface="Century Gothic" panose="020B0502020202020204" pitchFamily="34" charset="0"/>
                <a:ea typeface="+mn-ea"/>
                <a:cs typeface="+mn-cs"/>
              </a:rPr>
              <a:t>aime</a:t>
            </a:r>
            <a:r>
              <a:rPr kumimoji="0" lang="en-GB" sz="22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 Je </a:t>
            </a:r>
            <a:r>
              <a:rPr kumimoji="0" lang="en-GB" sz="2200" b="1"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contracts</a:t>
            </a:r>
            <a:r>
              <a:rPr kumimoji="0" lang="en-GB" sz="22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 to j’ before a vowel</a:t>
            </a:r>
          </a:p>
        </p:txBody>
      </p:sp>
      <p:sp>
        <p:nvSpPr>
          <p:cNvPr id="3" name="TextBox 2">
            <a:extLst>
              <a:ext uri="{FF2B5EF4-FFF2-40B4-BE49-F238E27FC236}">
                <a16:creationId xmlns:a16="http://schemas.microsoft.com/office/drawing/2014/main" id="{5A93EC28-0F94-4DAE-9CF6-335A95A2B896}"/>
              </a:ext>
            </a:extLst>
          </p:cNvPr>
          <p:cNvSpPr txBox="1"/>
          <p:nvPr/>
        </p:nvSpPr>
        <p:spPr>
          <a:xfrm>
            <a:off x="300035" y="1787359"/>
            <a:ext cx="315199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Je </a:t>
            </a:r>
            <a:r>
              <a:rPr kumimoji="0" lang="en-GB" sz="2000" b="0" i="0" u="none" strike="noStrike" kern="1200" cap="none" spc="0" normalizeH="0" baseline="0" noProof="0" dirty="0" err="1">
                <a:ln>
                  <a:noFill/>
                </a:ln>
                <a:solidFill>
                  <a:srgbClr val="105076"/>
                </a:solidFill>
                <a:effectLst/>
                <a:uLnTx/>
                <a:uFillTx/>
                <a:latin typeface="Century Gothic" panose="020B0502020202020204" pitchFamily="34" charset="0"/>
                <a:ea typeface="+mn-ea"/>
                <a:cs typeface="+mn-cs"/>
              </a:rPr>
              <a:t>port</a:t>
            </a:r>
            <a:r>
              <a:rPr kumimoji="0" lang="en-GB" sz="2000" b="1"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mn-cs"/>
              </a:rPr>
              <a:t>e</a:t>
            </a:r>
            <a:r>
              <a:rPr kumimoji="0" lang="en-GB" sz="20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 un </a:t>
            </a:r>
            <a:r>
              <a:rPr kumimoji="0" lang="en-GB" sz="2000" b="0" i="0" u="none" strike="noStrike" kern="1200" cap="none" spc="0" normalizeH="0" baseline="0" noProof="0" dirty="0" err="1">
                <a:ln>
                  <a:noFill/>
                </a:ln>
                <a:solidFill>
                  <a:srgbClr val="105076"/>
                </a:solidFill>
                <a:effectLst/>
                <a:uLnTx/>
                <a:uFillTx/>
                <a:latin typeface="Century Gothic" panose="020B0502020202020204" pitchFamily="34" charset="0"/>
                <a:ea typeface="+mn-ea"/>
                <a:cs typeface="+mn-cs"/>
              </a:rPr>
              <a:t>uniforme</a:t>
            </a:r>
            <a:r>
              <a:rPr kumimoji="0" lang="en-GB" sz="20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 </a:t>
            </a:r>
          </a:p>
        </p:txBody>
      </p:sp>
      <p:sp>
        <p:nvSpPr>
          <p:cNvPr id="14" name="TextBox 13">
            <a:extLst>
              <a:ext uri="{FF2B5EF4-FFF2-40B4-BE49-F238E27FC236}">
                <a16:creationId xmlns:a16="http://schemas.microsoft.com/office/drawing/2014/main" id="{5A93EC28-0F94-4DAE-9CF6-335A95A2B896}"/>
              </a:ext>
            </a:extLst>
          </p:cNvPr>
          <p:cNvSpPr txBox="1"/>
          <p:nvPr/>
        </p:nvSpPr>
        <p:spPr>
          <a:xfrm>
            <a:off x="3452025" y="1790518"/>
            <a:ext cx="333411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105076"/>
                </a:solidFill>
                <a:effectLst/>
                <a:uLnTx/>
                <a:uFillTx/>
                <a:latin typeface="Century Gothic" panose="020B0502020202020204" pitchFamily="34" charset="0"/>
                <a:ea typeface="+mn-ea"/>
                <a:cs typeface="+mn-cs"/>
              </a:rPr>
              <a:t>Tu</a:t>
            </a:r>
            <a:r>
              <a:rPr kumimoji="0" lang="en-GB" sz="20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05076"/>
                </a:solidFill>
                <a:effectLst/>
                <a:uLnTx/>
                <a:uFillTx/>
                <a:latin typeface="Century Gothic" panose="020B0502020202020204" pitchFamily="34" charset="0"/>
                <a:ea typeface="+mn-ea"/>
                <a:cs typeface="+mn-cs"/>
              </a:rPr>
              <a:t>port</a:t>
            </a:r>
            <a:r>
              <a:rPr kumimoji="0" lang="en-GB" sz="2000" b="1"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mn-cs"/>
              </a:rPr>
              <a:t>es</a:t>
            </a:r>
            <a:r>
              <a:rPr kumimoji="0" lang="en-GB" sz="20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 un </a:t>
            </a:r>
            <a:r>
              <a:rPr kumimoji="0" lang="en-GB" sz="2000" b="0" i="0" u="none" strike="noStrike" kern="1200" cap="none" spc="0" normalizeH="0" baseline="0" noProof="0" dirty="0" err="1">
                <a:ln>
                  <a:noFill/>
                </a:ln>
                <a:solidFill>
                  <a:srgbClr val="105076"/>
                </a:solidFill>
                <a:effectLst/>
                <a:uLnTx/>
                <a:uFillTx/>
                <a:latin typeface="Century Gothic" panose="020B0502020202020204" pitchFamily="34" charset="0"/>
                <a:ea typeface="+mn-ea"/>
                <a:cs typeface="+mn-cs"/>
              </a:rPr>
              <a:t>uniforme</a:t>
            </a:r>
            <a:r>
              <a:rPr kumimoji="0" lang="en-GB" sz="20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 </a:t>
            </a:r>
          </a:p>
        </p:txBody>
      </p:sp>
      <p:sp>
        <p:nvSpPr>
          <p:cNvPr id="16" name="TextBox 15">
            <a:extLst>
              <a:ext uri="{FF2B5EF4-FFF2-40B4-BE49-F238E27FC236}">
                <a16:creationId xmlns:a16="http://schemas.microsoft.com/office/drawing/2014/main" id="{5A93EC28-0F94-4DAE-9CF6-335A95A2B896}"/>
              </a:ext>
            </a:extLst>
          </p:cNvPr>
          <p:cNvSpPr txBox="1"/>
          <p:nvPr/>
        </p:nvSpPr>
        <p:spPr>
          <a:xfrm>
            <a:off x="6604016" y="1787317"/>
            <a:ext cx="333411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Elle </a:t>
            </a:r>
            <a:r>
              <a:rPr kumimoji="0" lang="en-GB" sz="2000" b="0" i="0" u="none" strike="noStrike" kern="1200" cap="none" spc="0" normalizeH="0" baseline="0" noProof="0" dirty="0" err="1">
                <a:ln>
                  <a:noFill/>
                </a:ln>
                <a:solidFill>
                  <a:srgbClr val="105076"/>
                </a:solidFill>
                <a:effectLst/>
                <a:uLnTx/>
                <a:uFillTx/>
                <a:latin typeface="Century Gothic" panose="020B0502020202020204" pitchFamily="34" charset="0"/>
                <a:ea typeface="+mn-ea"/>
                <a:cs typeface="+mn-cs"/>
              </a:rPr>
              <a:t>port</a:t>
            </a:r>
            <a:r>
              <a:rPr kumimoji="0" lang="en-GB" sz="2000" b="1"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mn-cs"/>
              </a:rPr>
              <a:t>e</a:t>
            </a:r>
            <a:r>
              <a:rPr kumimoji="0" lang="en-GB" sz="20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 un </a:t>
            </a:r>
            <a:r>
              <a:rPr kumimoji="0" lang="en-GB" sz="2000" b="0" i="0" u="none" strike="noStrike" kern="1200" cap="none" spc="0" normalizeH="0" baseline="0" noProof="0" dirty="0" err="1">
                <a:ln>
                  <a:noFill/>
                </a:ln>
                <a:solidFill>
                  <a:srgbClr val="105076"/>
                </a:solidFill>
                <a:effectLst/>
                <a:uLnTx/>
                <a:uFillTx/>
                <a:latin typeface="Century Gothic" panose="020B0502020202020204" pitchFamily="34" charset="0"/>
                <a:ea typeface="+mn-ea"/>
                <a:cs typeface="+mn-cs"/>
              </a:rPr>
              <a:t>uniforme</a:t>
            </a:r>
            <a:r>
              <a:rPr kumimoji="0" lang="en-GB" sz="20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 </a:t>
            </a:r>
          </a:p>
        </p:txBody>
      </p:sp>
      <p:sp>
        <p:nvSpPr>
          <p:cNvPr id="17" name="TextBox 16">
            <a:extLst>
              <a:ext uri="{FF2B5EF4-FFF2-40B4-BE49-F238E27FC236}">
                <a16:creationId xmlns:a16="http://schemas.microsoft.com/office/drawing/2014/main" id="{5A93EC28-0F94-4DAE-9CF6-335A95A2B896}"/>
              </a:ext>
            </a:extLst>
          </p:cNvPr>
          <p:cNvSpPr txBox="1"/>
          <p:nvPr/>
        </p:nvSpPr>
        <p:spPr>
          <a:xfrm>
            <a:off x="300035" y="3014550"/>
            <a:ext cx="315199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I wear a uniform. </a:t>
            </a:r>
          </a:p>
        </p:txBody>
      </p:sp>
      <p:sp>
        <p:nvSpPr>
          <p:cNvPr id="19" name="TextBox 18">
            <a:extLst>
              <a:ext uri="{FF2B5EF4-FFF2-40B4-BE49-F238E27FC236}">
                <a16:creationId xmlns:a16="http://schemas.microsoft.com/office/drawing/2014/main" id="{5A93EC28-0F94-4DAE-9CF6-335A95A2B896}"/>
              </a:ext>
            </a:extLst>
          </p:cNvPr>
          <p:cNvSpPr txBox="1"/>
          <p:nvPr/>
        </p:nvSpPr>
        <p:spPr>
          <a:xfrm>
            <a:off x="3452025" y="3008337"/>
            <a:ext cx="333411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You wear a uniform. </a:t>
            </a:r>
          </a:p>
        </p:txBody>
      </p:sp>
      <p:sp>
        <p:nvSpPr>
          <p:cNvPr id="22" name="TextBox 21">
            <a:extLst>
              <a:ext uri="{FF2B5EF4-FFF2-40B4-BE49-F238E27FC236}">
                <a16:creationId xmlns:a16="http://schemas.microsoft.com/office/drawing/2014/main" id="{5A93EC28-0F94-4DAE-9CF6-335A95A2B896}"/>
              </a:ext>
            </a:extLst>
          </p:cNvPr>
          <p:cNvSpPr txBox="1"/>
          <p:nvPr/>
        </p:nvSpPr>
        <p:spPr>
          <a:xfrm>
            <a:off x="6604015" y="2997134"/>
            <a:ext cx="333411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She wear</a:t>
            </a:r>
            <a:r>
              <a:rPr kumimoji="0" lang="en-GB" sz="20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s</a:t>
            </a:r>
            <a:r>
              <a:rPr kumimoji="0" lang="en-GB" sz="20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 a uniform. </a:t>
            </a:r>
          </a:p>
        </p:txBody>
      </p:sp>
      <p:sp>
        <p:nvSpPr>
          <p:cNvPr id="23" name="TextBox 22">
            <a:extLst>
              <a:ext uri="{FF2B5EF4-FFF2-40B4-BE49-F238E27FC236}">
                <a16:creationId xmlns:a16="http://schemas.microsoft.com/office/drawing/2014/main" id="{5A93EC28-0F94-4DAE-9CF6-335A95A2B896}"/>
              </a:ext>
            </a:extLst>
          </p:cNvPr>
          <p:cNvSpPr txBox="1"/>
          <p:nvPr/>
        </p:nvSpPr>
        <p:spPr>
          <a:xfrm>
            <a:off x="3452024" y="4494974"/>
            <a:ext cx="333411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105076"/>
                </a:solidFill>
                <a:effectLst/>
                <a:uLnTx/>
                <a:uFillTx/>
                <a:latin typeface="Century Gothic" panose="020B0502020202020204" pitchFamily="34" charset="0"/>
                <a:ea typeface="+mn-ea"/>
                <a:cs typeface="+mn-cs"/>
              </a:rPr>
              <a:t>J’aim</a:t>
            </a:r>
            <a:r>
              <a:rPr kumimoji="0" lang="en-GB" sz="2000" b="1"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mn-cs"/>
              </a:rPr>
              <a:t>e</a:t>
            </a:r>
            <a:r>
              <a:rPr kumimoji="0" lang="en-GB" sz="20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 le </a:t>
            </a:r>
            <a:r>
              <a:rPr kumimoji="0" lang="en-GB" sz="2000" b="0" i="0" u="none" strike="noStrike" kern="1200" cap="none" spc="0" normalizeH="0" baseline="0" noProof="0" dirty="0" err="1">
                <a:ln>
                  <a:noFill/>
                </a:ln>
                <a:solidFill>
                  <a:srgbClr val="105076"/>
                </a:solidFill>
                <a:effectLst/>
                <a:uLnTx/>
                <a:uFillTx/>
                <a:latin typeface="Century Gothic" panose="020B0502020202020204" pitchFamily="34" charset="0"/>
                <a:ea typeface="+mn-ea"/>
                <a:cs typeface="+mn-cs"/>
              </a:rPr>
              <a:t>professeur</a:t>
            </a:r>
            <a:r>
              <a:rPr kumimoji="0" lang="en-GB" sz="20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 </a:t>
            </a:r>
          </a:p>
        </p:txBody>
      </p:sp>
      <p:sp>
        <p:nvSpPr>
          <p:cNvPr id="24" name="TextBox 23">
            <a:extLst>
              <a:ext uri="{FF2B5EF4-FFF2-40B4-BE49-F238E27FC236}">
                <a16:creationId xmlns:a16="http://schemas.microsoft.com/office/drawing/2014/main" id="{5A93EC28-0F94-4DAE-9CF6-335A95A2B896}"/>
              </a:ext>
            </a:extLst>
          </p:cNvPr>
          <p:cNvSpPr txBox="1"/>
          <p:nvPr/>
        </p:nvSpPr>
        <p:spPr>
          <a:xfrm>
            <a:off x="3452024" y="5721491"/>
            <a:ext cx="333411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105076"/>
                </a:solidFill>
                <a:effectLst/>
                <a:uLnTx/>
                <a:uFillTx/>
                <a:latin typeface="Century Gothic" panose="020B0502020202020204" pitchFamily="34" charset="0"/>
                <a:ea typeface="+mn-ea"/>
                <a:cs typeface="+mn-cs"/>
              </a:rPr>
              <a:t>Tu</a:t>
            </a:r>
            <a:r>
              <a:rPr kumimoji="0" lang="en-GB" sz="20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05076"/>
                </a:solidFill>
                <a:effectLst/>
                <a:uLnTx/>
                <a:uFillTx/>
                <a:latin typeface="Century Gothic" panose="020B0502020202020204" pitchFamily="34" charset="0"/>
                <a:ea typeface="+mn-ea"/>
                <a:cs typeface="+mn-cs"/>
              </a:rPr>
              <a:t>aim</a:t>
            </a:r>
            <a:r>
              <a:rPr kumimoji="0" lang="en-GB" sz="2000" b="1"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mn-cs"/>
              </a:rPr>
              <a:t>es</a:t>
            </a:r>
            <a:r>
              <a:rPr kumimoji="0" lang="en-GB" sz="20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 le </a:t>
            </a:r>
            <a:r>
              <a:rPr kumimoji="0" lang="en-GB" sz="2000" b="0" i="0" u="none" strike="noStrike" kern="1200" cap="none" spc="0" normalizeH="0" baseline="0" noProof="0" dirty="0" err="1">
                <a:ln>
                  <a:noFill/>
                </a:ln>
                <a:solidFill>
                  <a:srgbClr val="105076"/>
                </a:solidFill>
                <a:effectLst/>
                <a:uLnTx/>
                <a:uFillTx/>
                <a:latin typeface="Century Gothic" panose="020B0502020202020204" pitchFamily="34" charset="0"/>
                <a:ea typeface="+mn-ea"/>
                <a:cs typeface="+mn-cs"/>
              </a:rPr>
              <a:t>professeur</a:t>
            </a:r>
            <a:r>
              <a:rPr kumimoji="0" lang="en-GB" sz="20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 </a:t>
            </a:r>
          </a:p>
        </p:txBody>
      </p:sp>
      <p:pic>
        <p:nvPicPr>
          <p:cNvPr id="1026" name="Picture 2" descr="Police Officer, Female, Police, Woman, Blue, Unifor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40379" y="1212565"/>
            <a:ext cx="1092340" cy="2184679"/>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a:extLst>
              <a:ext uri="{FF2B5EF4-FFF2-40B4-BE49-F238E27FC236}">
                <a16:creationId xmlns:a16="http://schemas.microsoft.com/office/drawing/2014/main" id="{F479D939-F541-4E88-BEB2-F04F59EE4978}"/>
              </a:ext>
            </a:extLst>
          </p:cNvPr>
          <p:cNvSpPr>
            <a:spLocks noGrp="1"/>
          </p:cNvSpPr>
          <p:nvPr>
            <p:ph type="title"/>
          </p:nvPr>
        </p:nvSpPr>
        <p:spPr>
          <a:xfrm>
            <a:off x="838200" y="443073"/>
            <a:ext cx="4427184" cy="447587"/>
          </a:xfrm>
        </p:spPr>
        <p:txBody>
          <a:bodyPr>
            <a:normAutofit/>
          </a:bodyPr>
          <a:lstStyle/>
          <a:p>
            <a:r>
              <a:rPr lang="fr-FR" sz="2000" dirty="0"/>
              <a:t>Regular –ER </a:t>
            </a:r>
            <a:r>
              <a:rPr lang="fr-FR" sz="2000" dirty="0" err="1"/>
              <a:t>verbs</a:t>
            </a:r>
            <a:endParaRPr lang="fr-FR" sz="2000" dirty="0"/>
          </a:p>
        </p:txBody>
      </p:sp>
      <p:pic>
        <p:nvPicPr>
          <p:cNvPr id="25" name="Picture 24" descr="background rectangle">
            <a:extLst>
              <a:ext uri="{FF2B5EF4-FFF2-40B4-BE49-F238E27FC236}">
                <a16:creationId xmlns:a16="http://schemas.microsoft.com/office/drawing/2014/main" id="{4B2E4888-C901-4330-83E6-2015ECA6AFB3}"/>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7" name="Title 3">
            <a:extLst>
              <a:ext uri="{FF2B5EF4-FFF2-40B4-BE49-F238E27FC236}">
                <a16:creationId xmlns:a16="http://schemas.microsoft.com/office/drawing/2014/main" id="{7B7382CA-6DEE-4EA9-8027-78F3C1DD96AD}"/>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a:solidFill>
                  <a:schemeClr val="bg1"/>
                </a:solidFill>
              </a:rPr>
              <a:t>Regular –ER verbs</a:t>
            </a:r>
          </a:p>
        </p:txBody>
      </p:sp>
      <p:sp>
        <p:nvSpPr>
          <p:cNvPr id="28" name="Rounded Rectangle 46">
            <a:extLst>
              <a:ext uri="{FF2B5EF4-FFF2-40B4-BE49-F238E27FC236}">
                <a16:creationId xmlns:a16="http://schemas.microsoft.com/office/drawing/2014/main" id="{E23A78F7-16E0-4E6F-AA41-327B037E6FD3}"/>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1022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7">
                                            <p:txEl>
                                              <p:pRg st="11" end="11"/>
                                            </p:txEl>
                                          </p:spTgt>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23"/>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7">
                                            <p:txEl>
                                              <p:pRg st="13" end="13"/>
                                            </p:txEl>
                                          </p:spTgt>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24"/>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 grpId="0"/>
      <p:bldP spid="14" grpId="0"/>
      <p:bldP spid="16" grpId="0"/>
      <p:bldP spid="17" grpId="0"/>
      <p:bldP spid="19" grpId="0"/>
      <p:bldP spid="22" grpId="0"/>
      <p:bldP spid="23" grpId="0"/>
      <p:bldP spid="2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4"/>
          <p:cNvGraphicFramePr>
            <a:graphicFrameLocks/>
          </p:cNvGraphicFramePr>
          <p:nvPr>
            <p:extLst>
              <p:ext uri="{D42A27DB-BD31-4B8C-83A1-F6EECF244321}">
                <p14:modId xmlns:p14="http://schemas.microsoft.com/office/powerpoint/2010/main" val="2969591902"/>
              </p:ext>
            </p:extLst>
          </p:nvPr>
        </p:nvGraphicFramePr>
        <p:xfrm>
          <a:off x="689809" y="1434298"/>
          <a:ext cx="10812381" cy="3989404"/>
        </p:xfrm>
        <a:graphic>
          <a:graphicData uri="http://schemas.openxmlformats.org/drawingml/2006/table">
            <a:tbl>
              <a:tblPr firstRow="1" bandRow="1">
                <a:tableStyleId>{5C22544A-7EE6-4342-B048-85BDC9FD1C3A}</a:tableStyleId>
              </a:tblPr>
              <a:tblGrid>
                <a:gridCol w="460881">
                  <a:extLst>
                    <a:ext uri="{9D8B030D-6E8A-4147-A177-3AD203B41FA5}">
                      <a16:colId xmlns:a16="http://schemas.microsoft.com/office/drawing/2014/main" val="2548973513"/>
                    </a:ext>
                  </a:extLst>
                </a:gridCol>
                <a:gridCol w="3108960">
                  <a:extLst>
                    <a:ext uri="{9D8B030D-6E8A-4147-A177-3AD203B41FA5}">
                      <a16:colId xmlns:a16="http://schemas.microsoft.com/office/drawing/2014/main" val="2775102314"/>
                    </a:ext>
                  </a:extLst>
                </a:gridCol>
                <a:gridCol w="863823">
                  <a:extLst>
                    <a:ext uri="{9D8B030D-6E8A-4147-A177-3AD203B41FA5}">
                      <a16:colId xmlns:a16="http://schemas.microsoft.com/office/drawing/2014/main" val="2063340645"/>
                    </a:ext>
                  </a:extLst>
                </a:gridCol>
                <a:gridCol w="863823">
                  <a:extLst>
                    <a:ext uri="{9D8B030D-6E8A-4147-A177-3AD203B41FA5}">
                      <a16:colId xmlns:a16="http://schemas.microsoft.com/office/drawing/2014/main" val="1149418214"/>
                    </a:ext>
                  </a:extLst>
                </a:gridCol>
                <a:gridCol w="477672">
                  <a:extLst>
                    <a:ext uri="{9D8B030D-6E8A-4147-A177-3AD203B41FA5}">
                      <a16:colId xmlns:a16="http://schemas.microsoft.com/office/drawing/2014/main" val="3028703937"/>
                    </a:ext>
                  </a:extLst>
                </a:gridCol>
                <a:gridCol w="3334870">
                  <a:extLst>
                    <a:ext uri="{9D8B030D-6E8A-4147-A177-3AD203B41FA5}">
                      <a16:colId xmlns:a16="http://schemas.microsoft.com/office/drawing/2014/main" val="1859025906"/>
                    </a:ext>
                  </a:extLst>
                </a:gridCol>
                <a:gridCol w="851176">
                  <a:extLst>
                    <a:ext uri="{9D8B030D-6E8A-4147-A177-3AD203B41FA5}">
                      <a16:colId xmlns:a16="http://schemas.microsoft.com/office/drawing/2014/main" val="3979149899"/>
                    </a:ext>
                  </a:extLst>
                </a:gridCol>
                <a:gridCol w="851176">
                  <a:extLst>
                    <a:ext uri="{9D8B030D-6E8A-4147-A177-3AD203B41FA5}">
                      <a16:colId xmlns:a16="http://schemas.microsoft.com/office/drawing/2014/main" val="4000977675"/>
                    </a:ext>
                  </a:extLst>
                </a:gridCol>
              </a:tblGrid>
              <a:tr h="911595">
                <a:tc gridSpan="8">
                  <a:txBody>
                    <a:bodyPr/>
                    <a:lstStyle/>
                    <a:p>
                      <a:r>
                        <a:rPr lang="en-GB" sz="2400" b="0" baseline="0" dirty="0">
                          <a:solidFill>
                            <a:schemeClr val="accent5">
                              <a:lumMod val="50000"/>
                            </a:schemeClr>
                          </a:solidFill>
                          <a:latin typeface="Century Gothic" panose="020B0502020202020204" pitchFamily="34" charset="0"/>
                        </a:rPr>
                        <a:t>Nick is chatting to </a:t>
                      </a:r>
                      <a:r>
                        <a:rPr lang="en-GB" sz="2400" b="0" baseline="0" dirty="0" err="1">
                          <a:solidFill>
                            <a:schemeClr val="accent5">
                              <a:lumMod val="50000"/>
                            </a:schemeClr>
                          </a:solidFill>
                          <a:latin typeface="Century Gothic" panose="020B0502020202020204" pitchFamily="34" charset="0"/>
                        </a:rPr>
                        <a:t>Géraldine</a:t>
                      </a:r>
                      <a:r>
                        <a:rPr lang="en-GB" sz="2400" b="0" baseline="0" dirty="0">
                          <a:solidFill>
                            <a:schemeClr val="accent5">
                              <a:lumMod val="50000"/>
                            </a:schemeClr>
                          </a:solidFill>
                          <a:latin typeface="Century Gothic" panose="020B0502020202020204" pitchFamily="34" charset="0"/>
                        </a:rPr>
                        <a:t>. Is he speaking about himself </a:t>
                      </a:r>
                      <a:r>
                        <a:rPr lang="en-GB" sz="2400" b="1" baseline="0" dirty="0">
                          <a:solidFill>
                            <a:schemeClr val="accent5">
                              <a:lumMod val="50000"/>
                            </a:schemeClr>
                          </a:solidFill>
                          <a:latin typeface="Century Gothic" panose="020B0502020202020204" pitchFamily="34" charset="0"/>
                        </a:rPr>
                        <a:t>(je)</a:t>
                      </a:r>
                      <a:r>
                        <a:rPr lang="en-GB" sz="2400" b="0" baseline="0" dirty="0">
                          <a:solidFill>
                            <a:schemeClr val="accent5">
                              <a:lumMod val="50000"/>
                            </a:schemeClr>
                          </a:solidFill>
                          <a:latin typeface="Century Gothic" panose="020B0502020202020204" pitchFamily="34" charset="0"/>
                        </a:rPr>
                        <a:t> or about </a:t>
                      </a:r>
                      <a:r>
                        <a:rPr lang="en-GB" sz="2400" b="0" baseline="0" dirty="0" err="1">
                          <a:solidFill>
                            <a:schemeClr val="accent5">
                              <a:lumMod val="50000"/>
                            </a:schemeClr>
                          </a:solidFill>
                          <a:latin typeface="Century Gothic" panose="020B0502020202020204" pitchFamily="34" charset="0"/>
                        </a:rPr>
                        <a:t>Géraldine</a:t>
                      </a:r>
                      <a:r>
                        <a:rPr lang="en-GB" sz="2400" b="0" baseline="0" dirty="0">
                          <a:solidFill>
                            <a:schemeClr val="accent5">
                              <a:lumMod val="50000"/>
                            </a:schemeClr>
                          </a:solidFill>
                          <a:latin typeface="Century Gothic" panose="020B0502020202020204" pitchFamily="34" charset="0"/>
                        </a:rPr>
                        <a:t> (</a:t>
                      </a:r>
                      <a:r>
                        <a:rPr lang="en-GB" sz="2400" b="1" baseline="0" dirty="0" err="1">
                          <a:solidFill>
                            <a:schemeClr val="accent5">
                              <a:lumMod val="50000"/>
                            </a:schemeClr>
                          </a:solidFill>
                          <a:latin typeface="Century Gothic" panose="020B0502020202020204" pitchFamily="34" charset="0"/>
                        </a:rPr>
                        <a:t>tu</a:t>
                      </a:r>
                      <a:r>
                        <a:rPr lang="en-GB" sz="2400" b="0" baseline="0" dirty="0">
                          <a:solidFill>
                            <a:schemeClr val="accent5">
                              <a:lumMod val="50000"/>
                            </a:schemeClr>
                          </a:solidFill>
                          <a:latin typeface="Century Gothic" panose="020B0502020202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tc hMerge="1">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extLst>
                  <a:ext uri="{0D108BD9-81ED-4DB2-BD59-A6C34878D82A}">
                    <a16:rowId xmlns:a16="http://schemas.microsoft.com/office/drawing/2014/main" val="2861482725"/>
                  </a:ext>
                </a:extLst>
              </a:tr>
              <a:tr h="669889">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000" b="1" dirty="0">
                        <a:solidFill>
                          <a:schemeClr val="accent5">
                            <a:lumMod val="50000"/>
                          </a:schemeClr>
                        </a:solidFill>
                        <a:latin typeface="Century Gothic" panose="020B0502020202020204" pitchFamily="34" charset="0"/>
                      </a:endParaRPr>
                    </a:p>
                    <a:p>
                      <a:endParaRPr lang="en-GB" sz="30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0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0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0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1764126"/>
                  </a:ext>
                </a:extLst>
              </a:tr>
              <a:tr h="669889">
                <a:tc>
                  <a:txBody>
                    <a:bodyPr/>
                    <a:lstStyle/>
                    <a:p>
                      <a:r>
                        <a:rPr lang="en-GB" sz="3200" b="1" dirty="0">
                          <a:solidFill>
                            <a:schemeClr val="accent5">
                              <a:lumMod val="50000"/>
                            </a:schemeClr>
                          </a:solidFill>
                          <a:latin typeface="Century Gothic" panose="020B050202020202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000" b="0" dirty="0">
                          <a:solidFill>
                            <a:schemeClr val="accent5">
                              <a:lumMod val="50000"/>
                            </a:schemeClr>
                          </a:solidFill>
                          <a:latin typeface="Century Gothic" panose="020B0502020202020204" pitchFamily="34" charset="0"/>
                        </a:rPr>
                        <a:t>… </a:t>
                      </a:r>
                      <a:r>
                        <a:rPr lang="en-GB" sz="2000" b="0" dirty="0" err="1">
                          <a:solidFill>
                            <a:schemeClr val="accent5">
                              <a:lumMod val="50000"/>
                            </a:schemeClr>
                          </a:solidFill>
                          <a:latin typeface="Century Gothic" panose="020B0502020202020204" pitchFamily="34" charset="0"/>
                        </a:rPr>
                        <a:t>coche</a:t>
                      </a:r>
                      <a:r>
                        <a:rPr lang="en-GB" sz="2000" b="0" dirty="0">
                          <a:solidFill>
                            <a:schemeClr val="accent5">
                              <a:lumMod val="50000"/>
                            </a:schemeClr>
                          </a:solidFill>
                          <a:latin typeface="Century Gothic" panose="020B0502020202020204" pitchFamily="34" charset="0"/>
                        </a:rPr>
                        <a:t> la </a:t>
                      </a:r>
                      <a:r>
                        <a:rPr lang="en-GB" sz="2000" b="0" dirty="0" err="1">
                          <a:solidFill>
                            <a:schemeClr val="accent5">
                              <a:lumMod val="50000"/>
                            </a:schemeClr>
                          </a:solidFill>
                          <a:latin typeface="Century Gothic" panose="020B0502020202020204" pitchFamily="34" charset="0"/>
                        </a:rPr>
                        <a:t>réponse</a:t>
                      </a:r>
                      <a:r>
                        <a:rPr lang="en-GB" sz="2000" b="0" dirty="0">
                          <a:solidFill>
                            <a:schemeClr val="accent5">
                              <a:lumMod val="50000"/>
                            </a:schemeClr>
                          </a:solidFill>
                          <a:latin typeface="Century Gothic" panose="020B0502020202020204" pitchFamily="34" charset="0"/>
                        </a:rPr>
                        <a:t>.          </a:t>
                      </a:r>
                      <a:endParaRPr lang="en-GB" sz="32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3200" b="1" dirty="0">
                          <a:solidFill>
                            <a:schemeClr val="accent5">
                              <a:lumMod val="50000"/>
                            </a:schemeClr>
                          </a:solidFill>
                          <a:latin typeface="Century Gothic" panose="020B0502020202020204" pitchFamily="34"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000" b="0" dirty="0">
                          <a:solidFill>
                            <a:schemeClr val="accent5">
                              <a:lumMod val="50000"/>
                            </a:schemeClr>
                          </a:solidFill>
                          <a:latin typeface="Century Gothic" panose="020B0502020202020204" pitchFamily="34" charset="0"/>
                        </a:rPr>
                        <a:t>… </a:t>
                      </a:r>
                      <a:r>
                        <a:rPr lang="en-GB" sz="2000" b="0" dirty="0" err="1">
                          <a:solidFill>
                            <a:schemeClr val="accent5">
                              <a:lumMod val="50000"/>
                            </a:schemeClr>
                          </a:solidFill>
                          <a:latin typeface="Century Gothic" panose="020B0502020202020204" pitchFamily="34" charset="0"/>
                        </a:rPr>
                        <a:t>trouve</a:t>
                      </a:r>
                      <a:r>
                        <a:rPr lang="en-GB" sz="2000" b="0" dirty="0">
                          <a:solidFill>
                            <a:schemeClr val="accent5">
                              <a:lumMod val="50000"/>
                            </a:schemeClr>
                          </a:solidFill>
                          <a:latin typeface="Century Gothic" panose="020B0502020202020204" pitchFamily="34" charset="0"/>
                        </a:rPr>
                        <a:t> </a:t>
                      </a:r>
                      <a:r>
                        <a:rPr lang="en-GB" sz="2000" b="0" dirty="0" err="1">
                          <a:solidFill>
                            <a:schemeClr val="accent5">
                              <a:lumMod val="50000"/>
                            </a:schemeClr>
                          </a:solidFill>
                          <a:latin typeface="Century Gothic" panose="020B0502020202020204" pitchFamily="34" charset="0"/>
                        </a:rPr>
                        <a:t>ça</a:t>
                      </a:r>
                      <a:r>
                        <a:rPr lang="en-GB" sz="2000" b="0" dirty="0">
                          <a:solidFill>
                            <a:schemeClr val="accent5">
                              <a:lumMod val="50000"/>
                            </a:schemeClr>
                          </a:solidFill>
                          <a:latin typeface="Century Gothic" panose="020B0502020202020204" pitchFamily="34" charset="0"/>
                        </a:rPr>
                        <a:t> excellent.          </a:t>
                      </a:r>
                      <a:endParaRPr lang="en-GB" sz="32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61245337"/>
                  </a:ext>
                </a:extLst>
              </a:tr>
              <a:tr h="669889">
                <a:tc>
                  <a:txBody>
                    <a:bodyPr/>
                    <a:lstStyle/>
                    <a:p>
                      <a:r>
                        <a:rPr lang="en-GB" sz="3200" b="1" dirty="0">
                          <a:solidFill>
                            <a:schemeClr val="accent5">
                              <a:lumMod val="50000"/>
                            </a:schemeClr>
                          </a:solidFill>
                          <a:latin typeface="Century Gothic" panose="020B050202020202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passe</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une</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semaine</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intéressante</a:t>
                      </a:r>
                      <a:r>
                        <a:rPr lang="en-GB" sz="2000" dirty="0">
                          <a:solidFill>
                            <a:schemeClr val="accent5">
                              <a:lumMod val="50000"/>
                            </a:schemeClr>
                          </a:solidFill>
                          <a:latin typeface="Century Gothic" panose="020B0502020202020204" pitchFamily="34" charset="0"/>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solidFill>
                            <a:schemeClr val="accent5">
                              <a:lumMod val="50000"/>
                            </a:schemeClr>
                          </a:solidFill>
                          <a:latin typeface="Century Gothic" panose="020B0502020202020204" pitchFamily="34"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restes</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calme</a:t>
                      </a:r>
                      <a:r>
                        <a:rPr lang="en-GB" sz="2000" dirty="0">
                          <a:solidFill>
                            <a:schemeClr val="accent5">
                              <a:lumMod val="50000"/>
                            </a:schemeClr>
                          </a:solidFill>
                          <a:latin typeface="Century Gothic" panose="020B0502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33114728"/>
                  </a:ext>
                </a:extLst>
              </a:tr>
              <a:tr h="669889">
                <a:tc>
                  <a:txBody>
                    <a:bodyPr/>
                    <a:lstStyle/>
                    <a:p>
                      <a:r>
                        <a:rPr lang="en-GB" sz="3200" b="1" dirty="0">
                          <a:solidFill>
                            <a:schemeClr val="accent5">
                              <a:lumMod val="50000"/>
                            </a:schemeClr>
                          </a:solidFill>
                          <a:latin typeface="Century Gothic" panose="020B050202020202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000" b="0" dirty="0">
                          <a:solidFill>
                            <a:schemeClr val="accent5">
                              <a:lumMod val="50000"/>
                            </a:schemeClr>
                          </a:solidFill>
                          <a:latin typeface="Century Gothic" panose="020B0502020202020204" pitchFamily="34" charset="0"/>
                        </a:rPr>
                        <a:t>… </a:t>
                      </a:r>
                      <a:r>
                        <a:rPr lang="en-GB" sz="2000" b="0" dirty="0" err="1">
                          <a:solidFill>
                            <a:schemeClr val="accent5">
                              <a:lumMod val="50000"/>
                            </a:schemeClr>
                          </a:solidFill>
                          <a:latin typeface="Century Gothic" panose="020B0502020202020204" pitchFamily="34" charset="0"/>
                        </a:rPr>
                        <a:t>portes</a:t>
                      </a:r>
                      <a:r>
                        <a:rPr lang="en-GB" sz="2000" b="0" baseline="0" dirty="0">
                          <a:solidFill>
                            <a:schemeClr val="accent5">
                              <a:lumMod val="50000"/>
                            </a:schemeClr>
                          </a:solidFill>
                          <a:latin typeface="Century Gothic" panose="020B0502020202020204" pitchFamily="34" charset="0"/>
                        </a:rPr>
                        <a:t> un </a:t>
                      </a:r>
                      <a:r>
                        <a:rPr lang="en-GB" sz="2000" b="0" baseline="0" dirty="0" err="1">
                          <a:solidFill>
                            <a:schemeClr val="accent5">
                              <a:lumMod val="50000"/>
                            </a:schemeClr>
                          </a:solidFill>
                          <a:latin typeface="Century Gothic" panose="020B0502020202020204" pitchFamily="34" charset="0"/>
                        </a:rPr>
                        <a:t>uniforme</a:t>
                      </a:r>
                      <a:r>
                        <a:rPr lang="en-GB" sz="2000" b="0" baseline="0" dirty="0">
                          <a:solidFill>
                            <a:schemeClr val="accent5">
                              <a:lumMod val="50000"/>
                            </a:schemeClr>
                          </a:solidFill>
                          <a:latin typeface="Century Gothic" panose="020B0502020202020204" pitchFamily="34" charset="0"/>
                        </a:rPr>
                        <a:t> bleu</a:t>
                      </a:r>
                      <a:r>
                        <a:rPr lang="en-GB" sz="2000" b="0" dirty="0">
                          <a:solidFill>
                            <a:schemeClr val="accent5">
                              <a:lumMod val="50000"/>
                            </a:schemeClr>
                          </a:solidFill>
                          <a:latin typeface="Century Gothic" panose="020B0502020202020204" pitchFamily="34" charset="0"/>
                        </a:rPr>
                        <a:t>.          </a:t>
                      </a:r>
                      <a:endParaRPr lang="en-GB" sz="32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3200" b="1" dirty="0">
                          <a:solidFill>
                            <a:schemeClr val="accent5">
                              <a:lumMod val="50000"/>
                            </a:schemeClr>
                          </a:solidFill>
                          <a:latin typeface="Century Gothic" panose="020B0502020202020204" pitchFamily="34"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aimes</a:t>
                      </a:r>
                      <a:r>
                        <a:rPr lang="en-GB" sz="2000" baseline="0" dirty="0">
                          <a:solidFill>
                            <a:schemeClr val="accent5">
                              <a:lumMod val="50000"/>
                            </a:schemeClr>
                          </a:solidFill>
                          <a:latin typeface="Century Gothic" panose="020B0502020202020204" pitchFamily="34" charset="0"/>
                        </a:rPr>
                        <a:t> </a:t>
                      </a:r>
                      <a:r>
                        <a:rPr lang="en-GB" sz="2000" baseline="0" dirty="0" err="1">
                          <a:solidFill>
                            <a:schemeClr val="accent5">
                              <a:lumMod val="50000"/>
                            </a:schemeClr>
                          </a:solidFill>
                          <a:latin typeface="Century Gothic" panose="020B0502020202020204" pitchFamily="34" charset="0"/>
                        </a:rPr>
                        <a:t>l</a:t>
                      </a:r>
                      <a:r>
                        <a:rPr lang="en-GB" sz="2000" dirty="0" err="1">
                          <a:solidFill>
                            <a:schemeClr val="accent5">
                              <a:lumMod val="50000"/>
                            </a:schemeClr>
                          </a:solidFill>
                          <a:latin typeface="Century Gothic" panose="020B0502020202020204" pitchFamily="34" charset="0"/>
                        </a:rPr>
                        <a:t>’anglais</a:t>
                      </a:r>
                      <a:r>
                        <a:rPr lang="en-GB" sz="2000" dirty="0">
                          <a:solidFill>
                            <a:schemeClr val="accent5">
                              <a:lumMod val="50000"/>
                            </a:schemeClr>
                          </a:solidFill>
                          <a:latin typeface="Century Gothic" panose="020B0502020202020204" pitchFamily="34" charset="0"/>
                        </a:rPr>
                        <a:t>.     </a:t>
                      </a:r>
                      <a:r>
                        <a:rPr lang="en-GB" sz="2000" baseline="0" dirty="0">
                          <a:solidFill>
                            <a:schemeClr val="accent5">
                              <a:lumMod val="50000"/>
                            </a:schemeClr>
                          </a:solidFill>
                          <a:latin typeface="Century Gothic" panose="020B0502020202020204" pitchFamily="34" charset="0"/>
                        </a:rPr>
                        <a:t> </a:t>
                      </a:r>
                      <a:endParaRPr lang="en-GB" sz="20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7591263"/>
                  </a:ext>
                </a:extLst>
              </a:tr>
            </a:tbl>
          </a:graphicData>
        </a:graphic>
      </p:graphicFrame>
      <p:grpSp>
        <p:nvGrpSpPr>
          <p:cNvPr id="12" name="Group 11"/>
          <p:cNvGrpSpPr/>
          <p:nvPr/>
        </p:nvGrpSpPr>
        <p:grpSpPr>
          <a:xfrm>
            <a:off x="4467077" y="2448975"/>
            <a:ext cx="1333395" cy="1189849"/>
            <a:chOff x="4560641" y="2485017"/>
            <a:chExt cx="1282224" cy="1189849"/>
          </a:xfrm>
        </p:grpSpPr>
        <p:pic>
          <p:nvPicPr>
            <p:cNvPr id="2050" name="Picture 2" descr="Lady Face Cartoon Clip 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2562" y="2485017"/>
              <a:ext cx="430303" cy="44213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4560641" y="2963151"/>
              <a:ext cx="40596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je</a:t>
              </a:r>
            </a:p>
          </p:txBody>
        </p:sp>
        <p:sp>
          <p:nvSpPr>
            <p:cNvPr id="16" name="TextBox 15"/>
            <p:cNvSpPr txBox="1"/>
            <p:nvPr/>
          </p:nvSpPr>
          <p:spPr>
            <a:xfrm>
              <a:off x="5424730" y="2966980"/>
              <a:ext cx="40596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tu</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grpSp>
      <p:grpSp>
        <p:nvGrpSpPr>
          <p:cNvPr id="14" name="Group 13"/>
          <p:cNvGrpSpPr/>
          <p:nvPr/>
        </p:nvGrpSpPr>
        <p:grpSpPr>
          <a:xfrm>
            <a:off x="9965755" y="2448974"/>
            <a:ext cx="1363514" cy="1186021"/>
            <a:chOff x="10084417" y="2485016"/>
            <a:chExt cx="1311187" cy="1186021"/>
          </a:xfrm>
        </p:grpSpPr>
        <p:pic>
          <p:nvPicPr>
            <p:cNvPr id="13" name="Picture 2" descr="Lady Face Cartoon Clip 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65301" y="2485016"/>
              <a:ext cx="430303" cy="44213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0084417" y="2963151"/>
              <a:ext cx="40596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je</a:t>
              </a:r>
            </a:p>
          </p:txBody>
        </p:sp>
        <p:sp>
          <p:nvSpPr>
            <p:cNvPr id="17" name="TextBox 16"/>
            <p:cNvSpPr txBox="1"/>
            <p:nvPr/>
          </p:nvSpPr>
          <p:spPr>
            <a:xfrm>
              <a:off x="10977469" y="2963151"/>
              <a:ext cx="40596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tu</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grpSp>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07423" y="3444575"/>
            <a:ext cx="498794" cy="519576"/>
          </a:xfrm>
          <a:prstGeom prst="rect">
            <a:avLst/>
          </a:prstGeom>
        </p:spPr>
      </p:pic>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47815" y="4147245"/>
            <a:ext cx="498794" cy="519576"/>
          </a:xfrm>
          <a:prstGeom prst="rect">
            <a:avLst/>
          </a:prstGeom>
        </p:spPr>
      </p:pic>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47815" y="4815934"/>
            <a:ext cx="498794" cy="519576"/>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53955" y="4847000"/>
            <a:ext cx="498794" cy="519576"/>
          </a:xfrm>
          <a:prstGeom prst="rect">
            <a:avLst/>
          </a:prstGeom>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89866" y="3475641"/>
            <a:ext cx="498794" cy="519576"/>
          </a:xfrm>
          <a:prstGeom prst="rect">
            <a:avLst/>
          </a:prstGeom>
        </p:spPr>
      </p:pic>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93814" y="4167442"/>
            <a:ext cx="498794" cy="519576"/>
          </a:xfrm>
          <a:prstGeom prst="rect">
            <a:avLst/>
          </a:prstGeom>
        </p:spPr>
      </p:pic>
      <p:sp>
        <p:nvSpPr>
          <p:cNvPr id="7" name="Title 6">
            <a:extLst>
              <a:ext uri="{FF2B5EF4-FFF2-40B4-BE49-F238E27FC236}">
                <a16:creationId xmlns:a16="http://schemas.microsoft.com/office/drawing/2014/main" id="{4A0918CE-8055-4BB9-BD0B-BEE61E3D0A3C}"/>
              </a:ext>
            </a:extLst>
          </p:cNvPr>
          <p:cNvSpPr>
            <a:spLocks noGrp="1"/>
          </p:cNvSpPr>
          <p:nvPr>
            <p:ph type="title"/>
          </p:nvPr>
        </p:nvSpPr>
        <p:spPr>
          <a:xfrm>
            <a:off x="838200" y="443074"/>
            <a:ext cx="4150460" cy="436082"/>
          </a:xfrm>
        </p:spPr>
        <p:txBody>
          <a:bodyPr>
            <a:normAutofit/>
          </a:bodyPr>
          <a:lstStyle/>
          <a:p>
            <a:r>
              <a:rPr lang="fr-FR" sz="2000" dirty="0"/>
              <a:t>Regular –ER </a:t>
            </a:r>
            <a:r>
              <a:rPr lang="fr-FR" sz="2000" dirty="0" err="1"/>
              <a:t>verbs</a:t>
            </a:r>
            <a:endParaRPr lang="fr-FR" sz="2000" dirty="0"/>
          </a:p>
        </p:txBody>
      </p:sp>
      <p:pic>
        <p:nvPicPr>
          <p:cNvPr id="27" name="Picture 26" descr="background rectangle">
            <a:extLst>
              <a:ext uri="{FF2B5EF4-FFF2-40B4-BE49-F238E27FC236}">
                <a16:creationId xmlns:a16="http://schemas.microsoft.com/office/drawing/2014/main" id="{56697932-A3D3-46D6-BC84-F6B507287155}"/>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8" name="Title 3">
            <a:extLst>
              <a:ext uri="{FF2B5EF4-FFF2-40B4-BE49-F238E27FC236}">
                <a16:creationId xmlns:a16="http://schemas.microsoft.com/office/drawing/2014/main" id="{3B62FE53-8E33-45A5-BB0F-0749285BF6C0}"/>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a:solidFill>
                  <a:schemeClr val="bg1"/>
                </a:solidFill>
              </a:rPr>
              <a:t>Regular –ER verbs</a:t>
            </a:r>
          </a:p>
        </p:txBody>
      </p:sp>
      <p:sp>
        <p:nvSpPr>
          <p:cNvPr id="29" name="Rounded Rectangle 46">
            <a:extLst>
              <a:ext uri="{FF2B5EF4-FFF2-40B4-BE49-F238E27FC236}">
                <a16:creationId xmlns:a16="http://schemas.microsoft.com/office/drawing/2014/main" id="{5A664DEA-C5EB-48E3-AC42-B8C58744EC0F}"/>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pic>
        <p:nvPicPr>
          <p:cNvPr id="3" name="Picture 2" descr="Boy Face Cartoon Clip Art">
            <a:extLst>
              <a:ext uri="{FF2B5EF4-FFF2-40B4-BE49-F238E27FC236}">
                <a16:creationId xmlns:a16="http://schemas.microsoft.com/office/drawing/2014/main" id="{F8444BC2-8DEC-472A-99CD-593D33ABBD4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4887" y="2417638"/>
            <a:ext cx="470331" cy="47833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Boy Face Cartoon Clip Art">
            <a:extLst>
              <a:ext uri="{FF2B5EF4-FFF2-40B4-BE49-F238E27FC236}">
                <a16:creationId xmlns:a16="http://schemas.microsoft.com/office/drawing/2014/main" id="{30FBAF67-214A-46CC-A209-273388E5B00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65755" y="2448779"/>
            <a:ext cx="470331" cy="478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6218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00037" y="1470894"/>
            <a:ext cx="11891963"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In French, </a:t>
            </a:r>
            <a:r>
              <a:rPr kumimoji="0" lang="en-GB" sz="2000" b="1"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regular</a:t>
            </a:r>
            <a:r>
              <a:rPr kumimoji="0" lang="en-GB" sz="20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verb endings change</a:t>
            </a:r>
            <a:r>
              <a:rPr kumimoji="0" lang="en-GB" sz="20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 to </a:t>
            </a:r>
            <a:r>
              <a:rPr kumimoji="0" lang="en-GB" sz="2000" b="1"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match pronouns.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To say </a:t>
            </a:r>
            <a:r>
              <a:rPr kumimoji="0" lang="en-GB" sz="2000" b="1"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‘you (singular)’ + regular –ER verb </a:t>
            </a:r>
            <a:r>
              <a:rPr kumimoji="0" lang="en-GB" sz="20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in French, the verb is in the short form and ends in </a:t>
            </a:r>
            <a:r>
              <a:rPr kumimoji="0" lang="en-GB" sz="20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aim</a:t>
            </a:r>
            <a:r>
              <a:rPr kumimoji="0" lang="en-GB" sz="20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er</a:t>
            </a:r>
            <a:endParaRPr kumimoji="0" lang="en-GB" sz="20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To say </a:t>
            </a:r>
            <a:r>
              <a:rPr kumimoji="0" lang="en-GB" sz="2000" b="1"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‘s/he’ + regular –ER verb </a:t>
            </a:r>
            <a:r>
              <a:rPr kumimoji="0" lang="en-GB" sz="20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in French, the verb is in the short form, and ends in </a:t>
            </a:r>
            <a:r>
              <a:rPr kumimoji="0" lang="en-GB" sz="20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-e</a:t>
            </a:r>
            <a:r>
              <a:rPr kumimoji="0" lang="en-GB" sz="20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aim</a:t>
            </a:r>
            <a:r>
              <a:rPr kumimoji="0" lang="en-GB" sz="20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er</a:t>
            </a:r>
            <a:r>
              <a:rPr kumimoji="0" lang="en-GB" sz="20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05076"/>
                </a:solidFill>
                <a:latin typeface="Century Gothic" panose="020B0502020202020204" pitchFamily="34" charset="0"/>
              </a:rPr>
              <a:t>port</a:t>
            </a:r>
            <a:r>
              <a:rPr kumimoji="0" lang="en-GB" sz="2000" b="1"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mn-cs"/>
              </a:rPr>
              <a:t>er</a:t>
            </a:r>
            <a:r>
              <a:rPr kumimoji="0" lang="en-GB" sz="20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 </a:t>
            </a:r>
          </a:p>
        </p:txBody>
      </p:sp>
      <p:sp>
        <p:nvSpPr>
          <p:cNvPr id="23" name="TextBox 22">
            <a:extLst>
              <a:ext uri="{FF2B5EF4-FFF2-40B4-BE49-F238E27FC236}">
                <a16:creationId xmlns:a16="http://schemas.microsoft.com/office/drawing/2014/main" id="{5A93EC28-0F94-4DAE-9CF6-335A95A2B896}"/>
              </a:ext>
            </a:extLst>
          </p:cNvPr>
          <p:cNvSpPr txBox="1"/>
          <p:nvPr/>
        </p:nvSpPr>
        <p:spPr>
          <a:xfrm>
            <a:off x="3228623" y="4207911"/>
            <a:ext cx="533986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Il</a:t>
            </a:r>
            <a:r>
              <a:rPr kumimoji="0" lang="en-GB" sz="20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05076"/>
                </a:solidFill>
                <a:effectLst/>
                <a:uLnTx/>
                <a:uFillTx/>
                <a:latin typeface="Century Gothic" panose="020B0502020202020204" pitchFamily="34" charset="0"/>
                <a:ea typeface="+mn-ea"/>
                <a:cs typeface="+mn-cs"/>
              </a:rPr>
              <a:t>aim</a:t>
            </a:r>
            <a:r>
              <a:rPr kumimoji="0" lang="en-GB" sz="2000" b="1"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mn-cs"/>
              </a:rPr>
              <a:t>e</a:t>
            </a:r>
            <a:r>
              <a:rPr kumimoji="0" lang="en-GB" sz="20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 le </a:t>
            </a:r>
            <a:r>
              <a:rPr kumimoji="0" lang="en-GB" sz="2000" b="0" i="0" u="none" strike="noStrike" kern="1200" cap="none" spc="0" normalizeH="0" baseline="0" noProof="0" dirty="0" err="1">
                <a:ln>
                  <a:noFill/>
                </a:ln>
                <a:solidFill>
                  <a:srgbClr val="105076"/>
                </a:solidFill>
                <a:effectLst/>
                <a:uLnTx/>
                <a:uFillTx/>
                <a:latin typeface="Century Gothic" panose="020B0502020202020204" pitchFamily="34" charset="0"/>
                <a:ea typeface="+mn-ea"/>
                <a:cs typeface="+mn-cs"/>
              </a:rPr>
              <a:t>professeur</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a:t>
            </a:r>
            <a:r>
              <a:rPr kumimoji="0" lang="en-GB" sz="20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 </a:t>
            </a:r>
          </a:p>
        </p:txBody>
      </p:sp>
      <p:sp>
        <p:nvSpPr>
          <p:cNvPr id="8" name="TextBox 7">
            <a:extLst>
              <a:ext uri="{FF2B5EF4-FFF2-40B4-BE49-F238E27FC236}">
                <a16:creationId xmlns:a16="http://schemas.microsoft.com/office/drawing/2014/main" id="{D4A2C295-4056-4E5B-862C-BD9D6205E850}"/>
              </a:ext>
            </a:extLst>
          </p:cNvPr>
          <p:cNvSpPr txBox="1"/>
          <p:nvPr/>
        </p:nvSpPr>
        <p:spPr>
          <a:xfrm>
            <a:off x="3228623" y="2665075"/>
            <a:ext cx="333411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Tu </a:t>
            </a:r>
            <a:r>
              <a:rPr kumimoji="0" lang="en-GB" sz="2000" b="0" i="0" u="none" strike="noStrike" kern="1200" cap="none" spc="0" normalizeH="0" baseline="0" noProof="0" dirty="0" err="1">
                <a:ln>
                  <a:noFill/>
                </a:ln>
                <a:solidFill>
                  <a:srgbClr val="105076"/>
                </a:solidFill>
                <a:effectLst/>
                <a:uLnTx/>
                <a:uFillTx/>
                <a:latin typeface="Century Gothic" panose="020B0502020202020204" pitchFamily="34" charset="0"/>
                <a:ea typeface="+mn-ea"/>
                <a:cs typeface="+mn-cs"/>
              </a:rPr>
              <a:t>aim</a:t>
            </a:r>
            <a:r>
              <a:rPr kumimoji="0" lang="en-GB" sz="2000" b="1"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mn-cs"/>
              </a:rPr>
              <a:t>es</a:t>
            </a:r>
            <a:r>
              <a:rPr kumimoji="0" lang="en-GB" sz="20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 le </a:t>
            </a:r>
            <a:r>
              <a:rPr kumimoji="0" lang="en-GB" sz="2000" b="0" i="0" u="none" strike="noStrike" kern="1200" cap="none" spc="0" normalizeH="0" baseline="0" noProof="0" dirty="0" err="1">
                <a:ln>
                  <a:noFill/>
                </a:ln>
                <a:solidFill>
                  <a:srgbClr val="105076"/>
                </a:solidFill>
                <a:effectLst/>
                <a:uLnTx/>
                <a:uFillTx/>
                <a:latin typeface="Century Gothic" panose="020B0502020202020204" pitchFamily="34" charset="0"/>
                <a:ea typeface="+mn-ea"/>
                <a:cs typeface="+mn-cs"/>
              </a:rPr>
              <a:t>professeur</a:t>
            </a:r>
            <a:r>
              <a:rPr kumimoji="0" lang="en-GB" sz="20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 </a:t>
            </a:r>
          </a:p>
        </p:txBody>
      </p:sp>
      <p:sp>
        <p:nvSpPr>
          <p:cNvPr id="9" name="TextBox 8">
            <a:extLst>
              <a:ext uri="{FF2B5EF4-FFF2-40B4-BE49-F238E27FC236}">
                <a16:creationId xmlns:a16="http://schemas.microsoft.com/office/drawing/2014/main" id="{4DB01919-D83F-4E8F-B5A5-B63AE2FCC8E9}"/>
              </a:ext>
            </a:extLst>
          </p:cNvPr>
          <p:cNvSpPr txBox="1"/>
          <p:nvPr/>
        </p:nvSpPr>
        <p:spPr>
          <a:xfrm>
            <a:off x="3228623" y="4839950"/>
            <a:ext cx="533986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Elle </a:t>
            </a:r>
            <a:r>
              <a:rPr kumimoji="0" lang="en-GB" sz="2000" b="0" i="0" u="none" strike="noStrike" kern="1200" cap="none" spc="0" normalizeH="0" baseline="0" noProof="0" dirty="0" err="1">
                <a:ln>
                  <a:noFill/>
                </a:ln>
                <a:solidFill>
                  <a:srgbClr val="105076"/>
                </a:solidFill>
                <a:effectLst/>
                <a:uLnTx/>
                <a:uFillTx/>
                <a:latin typeface="Century Gothic" panose="020B0502020202020204" pitchFamily="34" charset="0"/>
                <a:ea typeface="+mn-ea"/>
                <a:cs typeface="+mn-cs"/>
              </a:rPr>
              <a:t>port</a:t>
            </a:r>
            <a:r>
              <a:rPr kumimoji="0" lang="en-GB" sz="2000" b="1"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mn-cs"/>
              </a:rPr>
              <a:t>e</a:t>
            </a:r>
            <a:r>
              <a:rPr kumimoji="0" lang="en-GB" sz="20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 un</a:t>
            </a:r>
            <a:r>
              <a:rPr kumimoji="0" lang="en-GB" sz="2000" b="0" i="0" u="none" strike="noStrike" kern="1200" cap="none" spc="0" normalizeH="0" noProof="0" dirty="0">
                <a:ln>
                  <a:noFill/>
                </a:ln>
                <a:solidFill>
                  <a:srgbClr val="105076"/>
                </a:solidFill>
                <a:effectLst/>
                <a:uLnTx/>
                <a:uFillTx/>
                <a:latin typeface="Century Gothic" panose="020B0502020202020204" pitchFamily="34" charset="0"/>
                <a:ea typeface="+mn-ea"/>
                <a:cs typeface="+mn-cs"/>
              </a:rPr>
              <a:t> </a:t>
            </a:r>
            <a:r>
              <a:rPr kumimoji="0" lang="en-GB" sz="2000" b="0" i="0" u="none" strike="noStrike" kern="1200" cap="none" spc="0" normalizeH="0" noProof="0" dirty="0" err="1">
                <a:ln>
                  <a:noFill/>
                </a:ln>
                <a:solidFill>
                  <a:srgbClr val="105076"/>
                </a:solidFill>
                <a:effectLst/>
                <a:uLnTx/>
                <a:uFillTx/>
                <a:latin typeface="Century Gothic" panose="020B0502020202020204" pitchFamily="34" charset="0"/>
                <a:ea typeface="+mn-ea"/>
                <a:cs typeface="+mn-cs"/>
              </a:rPr>
              <a:t>uniforme</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a:t>
            </a:r>
            <a:r>
              <a:rPr kumimoji="0" lang="en-GB" sz="20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 </a:t>
            </a:r>
          </a:p>
        </p:txBody>
      </p:sp>
      <p:sp>
        <p:nvSpPr>
          <p:cNvPr id="6" name="Title 5">
            <a:extLst>
              <a:ext uri="{FF2B5EF4-FFF2-40B4-BE49-F238E27FC236}">
                <a16:creationId xmlns:a16="http://schemas.microsoft.com/office/drawing/2014/main" id="{CB7F64C5-C424-4A77-B517-ACB1938606D1}"/>
              </a:ext>
            </a:extLst>
          </p:cNvPr>
          <p:cNvSpPr>
            <a:spLocks noGrp="1"/>
          </p:cNvSpPr>
          <p:nvPr>
            <p:ph type="title"/>
          </p:nvPr>
        </p:nvSpPr>
        <p:spPr>
          <a:xfrm>
            <a:off x="838200" y="443074"/>
            <a:ext cx="4239126" cy="561640"/>
          </a:xfrm>
        </p:spPr>
        <p:txBody>
          <a:bodyPr>
            <a:normAutofit/>
          </a:bodyPr>
          <a:lstStyle/>
          <a:p>
            <a:r>
              <a:rPr lang="fr-FR" sz="2000" dirty="0"/>
              <a:t>Regular –Er </a:t>
            </a:r>
            <a:r>
              <a:rPr lang="fr-FR" sz="2000" dirty="0" err="1"/>
              <a:t>verbs</a:t>
            </a:r>
            <a:endParaRPr lang="fr-FR" sz="2000" dirty="0"/>
          </a:p>
        </p:txBody>
      </p:sp>
      <p:pic>
        <p:nvPicPr>
          <p:cNvPr id="14" name="Picture 13" descr="background rectangle">
            <a:extLst>
              <a:ext uri="{FF2B5EF4-FFF2-40B4-BE49-F238E27FC236}">
                <a16:creationId xmlns:a16="http://schemas.microsoft.com/office/drawing/2014/main" id="{FD7C797B-3A66-4169-A221-260AB8AC285C}"/>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5" name="Title 3">
            <a:extLst>
              <a:ext uri="{FF2B5EF4-FFF2-40B4-BE49-F238E27FC236}">
                <a16:creationId xmlns:a16="http://schemas.microsoft.com/office/drawing/2014/main" id="{3E01EA75-E9F9-4361-BCD7-AFA50C2F8A56}"/>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rPr>
              <a:t>Regular –ER verbs</a:t>
            </a:r>
          </a:p>
        </p:txBody>
      </p:sp>
      <p:sp>
        <p:nvSpPr>
          <p:cNvPr id="16" name="Rounded Rectangle 46">
            <a:extLst>
              <a:ext uri="{FF2B5EF4-FFF2-40B4-BE49-F238E27FC236}">
                <a16:creationId xmlns:a16="http://schemas.microsoft.com/office/drawing/2014/main" id="{A6F2FCFC-0084-4884-B600-4BA2AD755BF4}"/>
              </a:ext>
            </a:extLst>
          </p:cNvPr>
          <p:cNvSpPr/>
          <p:nvPr/>
        </p:nvSpPr>
        <p:spPr>
          <a:xfrm>
            <a:off x="10033687" y="249870"/>
            <a:ext cx="1876234" cy="399600"/>
          </a:xfrm>
          <a:prstGeom prst="roundRect">
            <a:avLst/>
          </a:prstGeom>
          <a:solidFill>
            <a:srgbClr val="105076"/>
          </a:solidFill>
          <a:ln w="12700" cap="flat" cmpd="sng" algn="ctr">
            <a:solidFill>
              <a:srgbClr val="10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40879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11" end="1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4"/>
          <p:cNvGraphicFramePr>
            <a:graphicFrameLocks/>
          </p:cNvGraphicFramePr>
          <p:nvPr>
            <p:extLst>
              <p:ext uri="{D42A27DB-BD31-4B8C-83A1-F6EECF244321}">
                <p14:modId xmlns:p14="http://schemas.microsoft.com/office/powerpoint/2010/main" val="2877459786"/>
              </p:ext>
            </p:extLst>
          </p:nvPr>
        </p:nvGraphicFramePr>
        <p:xfrm>
          <a:off x="689809" y="1557285"/>
          <a:ext cx="10812381" cy="3989404"/>
        </p:xfrm>
        <a:graphic>
          <a:graphicData uri="http://schemas.openxmlformats.org/drawingml/2006/table">
            <a:tbl>
              <a:tblPr firstRow="1" bandRow="1">
                <a:tableStyleId>{5C22544A-7EE6-4342-B048-85BDC9FD1C3A}</a:tableStyleId>
              </a:tblPr>
              <a:tblGrid>
                <a:gridCol w="460881">
                  <a:extLst>
                    <a:ext uri="{9D8B030D-6E8A-4147-A177-3AD203B41FA5}">
                      <a16:colId xmlns:a16="http://schemas.microsoft.com/office/drawing/2014/main" val="2548973513"/>
                    </a:ext>
                  </a:extLst>
                </a:gridCol>
                <a:gridCol w="3108960">
                  <a:extLst>
                    <a:ext uri="{9D8B030D-6E8A-4147-A177-3AD203B41FA5}">
                      <a16:colId xmlns:a16="http://schemas.microsoft.com/office/drawing/2014/main" val="2775102314"/>
                    </a:ext>
                  </a:extLst>
                </a:gridCol>
                <a:gridCol w="863823">
                  <a:extLst>
                    <a:ext uri="{9D8B030D-6E8A-4147-A177-3AD203B41FA5}">
                      <a16:colId xmlns:a16="http://schemas.microsoft.com/office/drawing/2014/main" val="2063340645"/>
                    </a:ext>
                  </a:extLst>
                </a:gridCol>
                <a:gridCol w="863823">
                  <a:extLst>
                    <a:ext uri="{9D8B030D-6E8A-4147-A177-3AD203B41FA5}">
                      <a16:colId xmlns:a16="http://schemas.microsoft.com/office/drawing/2014/main" val="1149418214"/>
                    </a:ext>
                  </a:extLst>
                </a:gridCol>
                <a:gridCol w="477672">
                  <a:extLst>
                    <a:ext uri="{9D8B030D-6E8A-4147-A177-3AD203B41FA5}">
                      <a16:colId xmlns:a16="http://schemas.microsoft.com/office/drawing/2014/main" val="3028703937"/>
                    </a:ext>
                  </a:extLst>
                </a:gridCol>
                <a:gridCol w="3334870">
                  <a:extLst>
                    <a:ext uri="{9D8B030D-6E8A-4147-A177-3AD203B41FA5}">
                      <a16:colId xmlns:a16="http://schemas.microsoft.com/office/drawing/2014/main" val="1859025906"/>
                    </a:ext>
                  </a:extLst>
                </a:gridCol>
                <a:gridCol w="851176">
                  <a:extLst>
                    <a:ext uri="{9D8B030D-6E8A-4147-A177-3AD203B41FA5}">
                      <a16:colId xmlns:a16="http://schemas.microsoft.com/office/drawing/2014/main" val="3979149899"/>
                    </a:ext>
                  </a:extLst>
                </a:gridCol>
                <a:gridCol w="851176">
                  <a:extLst>
                    <a:ext uri="{9D8B030D-6E8A-4147-A177-3AD203B41FA5}">
                      <a16:colId xmlns:a16="http://schemas.microsoft.com/office/drawing/2014/main" val="4000977675"/>
                    </a:ext>
                  </a:extLst>
                </a:gridCol>
              </a:tblGrid>
              <a:tr h="911595">
                <a:tc gridSpan="8">
                  <a:txBody>
                    <a:bodyPr/>
                    <a:lstStyle/>
                    <a:p>
                      <a:r>
                        <a:rPr lang="en-GB" sz="2400" b="0" baseline="0" dirty="0">
                          <a:solidFill>
                            <a:schemeClr val="accent5">
                              <a:lumMod val="50000"/>
                            </a:schemeClr>
                          </a:solidFill>
                          <a:latin typeface="Century Gothic" panose="020B0502020202020204" pitchFamily="34" charset="0"/>
                        </a:rPr>
                        <a:t>Nick wants to get to know the children. He asks </a:t>
                      </a:r>
                      <a:r>
                        <a:rPr lang="en-GB" sz="2400" b="0" baseline="0" dirty="0" err="1">
                          <a:solidFill>
                            <a:schemeClr val="accent5">
                              <a:lumMod val="50000"/>
                            </a:schemeClr>
                          </a:solidFill>
                          <a:latin typeface="Century Gothic" panose="020B0502020202020204" pitchFamily="34" charset="0"/>
                        </a:rPr>
                        <a:t>Géraldine</a:t>
                      </a:r>
                      <a:r>
                        <a:rPr lang="en-GB" sz="2400" b="0" baseline="0" dirty="0">
                          <a:solidFill>
                            <a:schemeClr val="accent5">
                              <a:lumMod val="50000"/>
                            </a:schemeClr>
                          </a:solidFill>
                          <a:latin typeface="Century Gothic" panose="020B0502020202020204" pitchFamily="34" charset="0"/>
                        </a:rPr>
                        <a:t> some questions. Is he asking about her (</a:t>
                      </a:r>
                      <a:r>
                        <a:rPr lang="en-GB" sz="2400" b="1" baseline="0" dirty="0" err="1">
                          <a:solidFill>
                            <a:schemeClr val="accent5">
                              <a:lumMod val="50000"/>
                            </a:schemeClr>
                          </a:solidFill>
                          <a:latin typeface="Century Gothic" panose="020B0502020202020204" pitchFamily="34" charset="0"/>
                        </a:rPr>
                        <a:t>tu</a:t>
                      </a:r>
                      <a:r>
                        <a:rPr lang="en-GB" sz="2400" b="0" baseline="0" dirty="0">
                          <a:solidFill>
                            <a:schemeClr val="accent5">
                              <a:lumMod val="50000"/>
                            </a:schemeClr>
                          </a:solidFill>
                          <a:latin typeface="Century Gothic" panose="020B0502020202020204" pitchFamily="34" charset="0"/>
                        </a:rPr>
                        <a:t>) or about Jacques (</a:t>
                      </a:r>
                      <a:r>
                        <a:rPr lang="en-GB" sz="2400" b="1" baseline="0" dirty="0" err="1">
                          <a:solidFill>
                            <a:schemeClr val="accent5">
                              <a:lumMod val="50000"/>
                            </a:schemeClr>
                          </a:solidFill>
                          <a:latin typeface="Century Gothic" panose="020B0502020202020204" pitchFamily="34" charset="0"/>
                        </a:rPr>
                        <a:t>il</a:t>
                      </a:r>
                      <a:r>
                        <a:rPr lang="en-GB" sz="2400" b="0" baseline="0" dirty="0">
                          <a:solidFill>
                            <a:schemeClr val="accent5">
                              <a:lumMod val="50000"/>
                            </a:schemeClr>
                          </a:solidFill>
                          <a:latin typeface="Century Gothic" panose="020B0502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tc hMerge="1">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extLst>
                  <a:ext uri="{0D108BD9-81ED-4DB2-BD59-A6C34878D82A}">
                    <a16:rowId xmlns:a16="http://schemas.microsoft.com/office/drawing/2014/main" val="2861482725"/>
                  </a:ext>
                </a:extLst>
              </a:tr>
              <a:tr h="669889">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000" b="1" dirty="0">
                        <a:solidFill>
                          <a:schemeClr val="accent5">
                            <a:lumMod val="50000"/>
                          </a:schemeClr>
                        </a:solidFill>
                        <a:latin typeface="Century Gothic" panose="020B0502020202020204" pitchFamily="34" charset="0"/>
                      </a:endParaRPr>
                    </a:p>
                    <a:p>
                      <a:endParaRPr lang="en-GB" sz="30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0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0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0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1764126"/>
                  </a:ext>
                </a:extLst>
              </a:tr>
              <a:tr h="669889">
                <a:tc>
                  <a:txBody>
                    <a:bodyPr/>
                    <a:lstStyle/>
                    <a:p>
                      <a:r>
                        <a:rPr lang="en-GB" sz="3200" b="1" dirty="0">
                          <a:solidFill>
                            <a:schemeClr val="accent5">
                              <a:lumMod val="50000"/>
                            </a:schemeClr>
                          </a:solidFill>
                          <a:latin typeface="Century Gothic" panose="020B050202020202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000" b="0" dirty="0">
                          <a:solidFill>
                            <a:schemeClr val="accent5">
                              <a:lumMod val="50000"/>
                            </a:schemeClr>
                          </a:solidFill>
                          <a:latin typeface="Century Gothic" panose="020B0502020202020204" pitchFamily="34" charset="0"/>
                        </a:rPr>
                        <a:t>… </a:t>
                      </a:r>
                      <a:r>
                        <a:rPr lang="en-GB" sz="2000" b="0" dirty="0" err="1">
                          <a:solidFill>
                            <a:schemeClr val="accent5">
                              <a:lumMod val="50000"/>
                            </a:schemeClr>
                          </a:solidFill>
                          <a:latin typeface="Century Gothic" panose="020B0502020202020204" pitchFamily="34" charset="0"/>
                        </a:rPr>
                        <a:t>aime</a:t>
                      </a:r>
                      <a:r>
                        <a:rPr lang="en-GB" sz="2000" b="0" dirty="0">
                          <a:solidFill>
                            <a:schemeClr val="accent5">
                              <a:lumMod val="50000"/>
                            </a:schemeClr>
                          </a:solidFill>
                          <a:latin typeface="Century Gothic" panose="020B0502020202020204" pitchFamily="34" charset="0"/>
                        </a:rPr>
                        <a:t> quoi ?          </a:t>
                      </a:r>
                      <a:endParaRPr lang="en-GB" sz="32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3200" b="1" dirty="0">
                          <a:solidFill>
                            <a:schemeClr val="accent5">
                              <a:lumMod val="50000"/>
                            </a:schemeClr>
                          </a:solidFill>
                          <a:latin typeface="Century Gothic" panose="020B0502020202020204" pitchFamily="34"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000" b="0" dirty="0">
                          <a:solidFill>
                            <a:schemeClr val="accent5">
                              <a:lumMod val="50000"/>
                            </a:schemeClr>
                          </a:solidFill>
                          <a:latin typeface="Century Gothic" panose="020B0502020202020204" pitchFamily="34" charset="0"/>
                        </a:rPr>
                        <a:t>… </a:t>
                      </a:r>
                      <a:r>
                        <a:rPr lang="en-GB" sz="2000" b="0" dirty="0" err="1">
                          <a:solidFill>
                            <a:schemeClr val="accent5">
                              <a:lumMod val="50000"/>
                            </a:schemeClr>
                          </a:solidFill>
                          <a:latin typeface="Century Gothic" panose="020B0502020202020204" pitchFamily="34" charset="0"/>
                        </a:rPr>
                        <a:t>trouves</a:t>
                      </a:r>
                      <a:r>
                        <a:rPr lang="en-GB" sz="2000" b="0" dirty="0">
                          <a:solidFill>
                            <a:schemeClr val="accent5">
                              <a:lumMod val="50000"/>
                            </a:schemeClr>
                          </a:solidFill>
                          <a:latin typeface="Century Gothic" panose="020B0502020202020204" pitchFamily="34" charset="0"/>
                        </a:rPr>
                        <a:t> </a:t>
                      </a:r>
                      <a:r>
                        <a:rPr lang="en-GB" sz="2000" b="0" dirty="0" err="1">
                          <a:solidFill>
                            <a:schemeClr val="accent5">
                              <a:lumMod val="50000"/>
                            </a:schemeClr>
                          </a:solidFill>
                          <a:latin typeface="Century Gothic" panose="020B0502020202020204" pitchFamily="34" charset="0"/>
                        </a:rPr>
                        <a:t>une</a:t>
                      </a:r>
                      <a:r>
                        <a:rPr lang="en-GB" sz="2000" b="0" dirty="0">
                          <a:solidFill>
                            <a:schemeClr val="accent5">
                              <a:lumMod val="50000"/>
                            </a:schemeClr>
                          </a:solidFill>
                          <a:latin typeface="Century Gothic" panose="020B0502020202020204" pitchFamily="34" charset="0"/>
                        </a:rPr>
                        <a:t> solution ?</a:t>
                      </a:r>
                      <a:endParaRPr lang="en-GB" sz="32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61245337"/>
                  </a:ext>
                </a:extLst>
              </a:tr>
              <a:tr h="669889">
                <a:tc>
                  <a:txBody>
                    <a:bodyPr/>
                    <a:lstStyle/>
                    <a:p>
                      <a:r>
                        <a:rPr lang="en-GB" sz="3200" b="1" dirty="0">
                          <a:solidFill>
                            <a:schemeClr val="accent5">
                              <a:lumMod val="50000"/>
                            </a:schemeClr>
                          </a:solidFill>
                          <a:latin typeface="Century Gothic" panose="020B050202020202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reste</a:t>
                      </a:r>
                      <a:r>
                        <a:rPr lang="en-GB" sz="2000" dirty="0">
                          <a:solidFill>
                            <a:schemeClr val="accent5">
                              <a:lumMod val="50000"/>
                            </a:schemeClr>
                          </a:solidFill>
                          <a:latin typeface="Century Gothic" panose="020B0502020202020204" pitchFamily="34" charset="0"/>
                        </a:rPr>
                        <a:t> content ?</a:t>
                      </a:r>
                      <a:endParaRPr lang="en-GB" sz="20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solidFill>
                            <a:schemeClr val="accent5">
                              <a:lumMod val="50000"/>
                            </a:schemeClr>
                          </a:solidFill>
                          <a:latin typeface="Century Gothic" panose="020B0502020202020204" pitchFamily="34"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coches</a:t>
                      </a:r>
                      <a:r>
                        <a:rPr lang="en-GB" sz="2000" dirty="0">
                          <a:solidFill>
                            <a:schemeClr val="accent5">
                              <a:lumMod val="50000"/>
                            </a:schemeClr>
                          </a:solidFill>
                          <a:latin typeface="Century Gothic" panose="020B0502020202020204" pitchFamily="34" charset="0"/>
                        </a:rPr>
                        <a:t> le mot, </a:t>
                      </a:r>
                      <a:r>
                        <a:rPr lang="en-GB" sz="2000" dirty="0" err="1">
                          <a:solidFill>
                            <a:schemeClr val="accent5">
                              <a:lumMod val="50000"/>
                            </a:schemeClr>
                          </a:solidFill>
                          <a:latin typeface="Century Gothic" panose="020B0502020202020204" pitchFamily="34" charset="0"/>
                        </a:rPr>
                        <a:t>ou</a:t>
                      </a:r>
                      <a:r>
                        <a:rPr lang="en-GB" sz="2000" dirty="0">
                          <a:solidFill>
                            <a:schemeClr val="accent5">
                              <a:lumMod val="50000"/>
                            </a:schemeClr>
                          </a:solidFill>
                          <a:latin typeface="Century Gothic" panose="020B0502020202020204" pitchFamily="34" charset="0"/>
                        </a:rPr>
                        <a:t> le </a:t>
                      </a:r>
                      <a:r>
                        <a:rPr lang="en-GB" sz="2000" dirty="0" err="1">
                          <a:solidFill>
                            <a:schemeClr val="accent5">
                              <a:lumMod val="50000"/>
                            </a:schemeClr>
                          </a:solidFill>
                          <a:latin typeface="Century Gothic" panose="020B0502020202020204" pitchFamily="34" charset="0"/>
                        </a:rPr>
                        <a:t>numéro</a:t>
                      </a:r>
                      <a:r>
                        <a:rPr lang="en-GB" sz="2000" dirty="0">
                          <a:solidFill>
                            <a:schemeClr val="accent5">
                              <a:lumMod val="50000"/>
                            </a:schemeClr>
                          </a:solidFill>
                          <a:latin typeface="Century Gothic" panose="020B0502020202020204" pitchFamily="34" charset="0"/>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33114728"/>
                  </a:ext>
                </a:extLst>
              </a:tr>
              <a:tr h="669889">
                <a:tc>
                  <a:txBody>
                    <a:bodyPr/>
                    <a:lstStyle/>
                    <a:p>
                      <a:r>
                        <a:rPr lang="en-GB" sz="3200" b="1" dirty="0">
                          <a:solidFill>
                            <a:schemeClr val="accent5">
                              <a:lumMod val="50000"/>
                            </a:schemeClr>
                          </a:solidFill>
                          <a:latin typeface="Century Gothic" panose="020B050202020202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000" b="0" dirty="0">
                          <a:solidFill>
                            <a:schemeClr val="accent5">
                              <a:lumMod val="50000"/>
                            </a:schemeClr>
                          </a:solidFill>
                          <a:latin typeface="Century Gothic" panose="020B0502020202020204" pitchFamily="34" charset="0"/>
                        </a:rPr>
                        <a:t>… </a:t>
                      </a:r>
                      <a:r>
                        <a:rPr lang="en-GB" sz="2000" b="0" dirty="0" err="1">
                          <a:solidFill>
                            <a:schemeClr val="accent5">
                              <a:lumMod val="50000"/>
                            </a:schemeClr>
                          </a:solidFill>
                          <a:latin typeface="Century Gothic" panose="020B0502020202020204" pitchFamily="34" charset="0"/>
                        </a:rPr>
                        <a:t>portes</a:t>
                      </a:r>
                      <a:r>
                        <a:rPr lang="en-GB" sz="2000" b="0" baseline="0" dirty="0">
                          <a:solidFill>
                            <a:schemeClr val="accent5">
                              <a:lumMod val="50000"/>
                            </a:schemeClr>
                          </a:solidFill>
                          <a:latin typeface="Century Gothic" panose="020B0502020202020204" pitchFamily="34" charset="0"/>
                        </a:rPr>
                        <a:t> un </a:t>
                      </a:r>
                      <a:r>
                        <a:rPr lang="en-GB" sz="2000" b="0" baseline="0" dirty="0" err="1">
                          <a:solidFill>
                            <a:schemeClr val="accent5">
                              <a:lumMod val="50000"/>
                            </a:schemeClr>
                          </a:solidFill>
                          <a:latin typeface="Century Gothic" panose="020B0502020202020204" pitchFamily="34" charset="0"/>
                        </a:rPr>
                        <a:t>uniforme</a:t>
                      </a:r>
                      <a:r>
                        <a:rPr lang="en-GB" sz="2000" b="0" baseline="0" dirty="0">
                          <a:solidFill>
                            <a:schemeClr val="accent5">
                              <a:lumMod val="50000"/>
                            </a:schemeClr>
                          </a:solidFill>
                          <a:latin typeface="Century Gothic" panose="020B0502020202020204" pitchFamily="34" charset="0"/>
                        </a:rPr>
                        <a:t> </a:t>
                      </a:r>
                      <a:r>
                        <a:rPr lang="en-GB" sz="2000" b="0" baseline="0" dirty="0" err="1">
                          <a:solidFill>
                            <a:schemeClr val="accent5">
                              <a:lumMod val="50000"/>
                            </a:schemeClr>
                          </a:solidFill>
                          <a:latin typeface="Century Gothic" panose="020B0502020202020204" pitchFamily="34" charset="0"/>
                        </a:rPr>
                        <a:t>moderne</a:t>
                      </a:r>
                      <a:r>
                        <a:rPr lang="en-GB" sz="2000" b="0" baseline="0" dirty="0">
                          <a:solidFill>
                            <a:schemeClr val="accent5">
                              <a:lumMod val="50000"/>
                            </a:schemeClr>
                          </a:solidFill>
                          <a:latin typeface="Century Gothic" panose="020B0502020202020204" pitchFamily="34" charset="0"/>
                        </a:rPr>
                        <a:t> ?</a:t>
                      </a:r>
                      <a:r>
                        <a:rPr lang="en-GB" sz="2000" b="0" dirty="0">
                          <a:solidFill>
                            <a:schemeClr val="accent5">
                              <a:lumMod val="50000"/>
                            </a:schemeClr>
                          </a:solidFill>
                          <a:latin typeface="Century Gothic" panose="020B0502020202020204" pitchFamily="34" charset="0"/>
                        </a:rPr>
                        <a:t>          </a:t>
                      </a:r>
                      <a:endParaRPr lang="en-GB" sz="32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3200" b="1" dirty="0">
                          <a:solidFill>
                            <a:schemeClr val="accent5">
                              <a:lumMod val="50000"/>
                            </a:schemeClr>
                          </a:solidFill>
                          <a:latin typeface="Century Gothic" panose="020B0502020202020204" pitchFamily="34"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latin typeface="Century Gothic" panose="020B0502020202020204" pitchFamily="34" charset="0"/>
                        </a:rPr>
                        <a:t>… passes </a:t>
                      </a:r>
                      <a:r>
                        <a:rPr lang="en-GB" sz="2000" dirty="0" err="1">
                          <a:solidFill>
                            <a:schemeClr val="accent5">
                              <a:lumMod val="50000"/>
                            </a:schemeClr>
                          </a:solidFill>
                          <a:latin typeface="Century Gothic" panose="020B0502020202020204" pitchFamily="34" charset="0"/>
                        </a:rPr>
                        <a:t>une</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semaine</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amusante</a:t>
                      </a:r>
                      <a:r>
                        <a:rPr lang="en-GB" sz="2000" dirty="0">
                          <a:solidFill>
                            <a:schemeClr val="accent5">
                              <a:lumMod val="50000"/>
                            </a:schemeClr>
                          </a:solidFill>
                          <a:latin typeface="Century Gothic" panose="020B0502020202020204" pitchFamily="34" charset="0"/>
                        </a:rPr>
                        <a:t> ?</a:t>
                      </a:r>
                      <a:endParaRPr lang="en-GB" sz="20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7591263"/>
                  </a:ext>
                </a:extLst>
              </a:tr>
            </a:tbl>
          </a:graphicData>
        </a:graphic>
      </p:graphicFrame>
      <p:sp>
        <p:nvSpPr>
          <p:cNvPr id="9" name="Title 8">
            <a:extLst>
              <a:ext uri="{FF2B5EF4-FFF2-40B4-BE49-F238E27FC236}">
                <a16:creationId xmlns:a16="http://schemas.microsoft.com/office/drawing/2014/main" id="{B510C7AE-34C7-034A-B906-0538D3AF5567}"/>
              </a:ext>
            </a:extLst>
          </p:cNvPr>
          <p:cNvSpPr>
            <a:spLocks noGrp="1"/>
          </p:cNvSpPr>
          <p:nvPr>
            <p:ph type="title"/>
          </p:nvPr>
        </p:nvSpPr>
        <p:spPr>
          <a:xfrm>
            <a:off x="288799" y="-147066"/>
            <a:ext cx="4447793" cy="1325563"/>
          </a:xfrm>
        </p:spPr>
        <p:txBody>
          <a:bodyPr>
            <a:normAutofit/>
          </a:bodyPr>
          <a:lstStyle/>
          <a:p>
            <a:r>
              <a:rPr lang="en-GB" sz="3600" b="1" dirty="0">
                <a:solidFill>
                  <a:prstClr val="white"/>
                </a:solidFill>
              </a:rPr>
              <a:t>Regular –ER verbs</a:t>
            </a:r>
            <a:endParaRPr lang="en-US" sz="3600" dirty="0"/>
          </a:p>
        </p:txBody>
      </p:sp>
      <p:pic>
        <p:nvPicPr>
          <p:cNvPr id="2050" name="Picture 2" descr="Lady Face Cartoon Clip 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1886" y="2597230"/>
            <a:ext cx="430303" cy="44213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Lady Face Cartoon Clip 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30323" y="2597230"/>
            <a:ext cx="430303" cy="44213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4499114" y="3039363"/>
            <a:ext cx="40596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tu</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5" name="TextBox 14"/>
          <p:cNvSpPr txBox="1"/>
          <p:nvPr/>
        </p:nvSpPr>
        <p:spPr>
          <a:xfrm>
            <a:off x="10030323" y="3031481"/>
            <a:ext cx="40596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tu</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6" name="TextBox 15"/>
          <p:cNvSpPr txBox="1"/>
          <p:nvPr/>
        </p:nvSpPr>
        <p:spPr>
          <a:xfrm>
            <a:off x="5381856" y="3034176"/>
            <a:ext cx="40596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il</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7" name="TextBox 16"/>
          <p:cNvSpPr txBox="1"/>
          <p:nvPr/>
        </p:nvSpPr>
        <p:spPr>
          <a:xfrm>
            <a:off x="10901796" y="3031481"/>
            <a:ext cx="40596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il</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49303" y="4793543"/>
            <a:ext cx="498794" cy="519576"/>
          </a:xfrm>
          <a:prstGeom prst="rect">
            <a:avLst/>
          </a:prstGeom>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03016" y="3427469"/>
            <a:ext cx="498794" cy="519576"/>
          </a:xfrm>
          <a:prstGeom prst="rect">
            <a:avLst/>
          </a:prstGeom>
        </p:spPr>
      </p:pic>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29474" y="3438536"/>
            <a:ext cx="498794" cy="519576"/>
          </a:xfrm>
          <a:prstGeom prst="rect">
            <a:avLst/>
          </a:prstGeom>
        </p:spPr>
      </p:pic>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83910" y="4149308"/>
            <a:ext cx="498794" cy="519576"/>
          </a:xfrm>
          <a:prstGeom prst="rect">
            <a:avLst/>
          </a:prstGeom>
        </p:spPr>
      </p:pic>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83910" y="4793543"/>
            <a:ext cx="498794" cy="519576"/>
          </a:xfrm>
          <a:prstGeom prst="rect">
            <a:avLst/>
          </a:prstGeom>
        </p:spPr>
      </p:pic>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1411" y="4141206"/>
            <a:ext cx="498794" cy="519576"/>
          </a:xfrm>
          <a:prstGeom prst="rect">
            <a:avLst/>
          </a:prstGeom>
        </p:spPr>
      </p:pic>
      <p:pic>
        <p:nvPicPr>
          <p:cNvPr id="3" name="Picture 2" descr="Smiling Man Face Clip Art">
            <a:extLst>
              <a:ext uri="{FF2B5EF4-FFF2-40B4-BE49-F238E27FC236}">
                <a16:creationId xmlns:a16="http://schemas.microsoft.com/office/drawing/2014/main" id="{95975AAA-7745-4BCC-9443-0A55D2041ED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24334" y="2577932"/>
            <a:ext cx="430304" cy="45624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Smiling Man Face Clip Art">
            <a:extLst>
              <a:ext uri="{FF2B5EF4-FFF2-40B4-BE49-F238E27FC236}">
                <a16:creationId xmlns:a16="http://schemas.microsoft.com/office/drawing/2014/main" id="{CE2F9D8C-479A-4BE1-9CDF-8A24D535CF9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35999" y="2575237"/>
            <a:ext cx="430304" cy="45624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background rectangle">
            <a:extLst>
              <a:ext uri="{FF2B5EF4-FFF2-40B4-BE49-F238E27FC236}">
                <a16:creationId xmlns:a16="http://schemas.microsoft.com/office/drawing/2014/main" id="{9DFF7799-8CE7-486D-8FEC-00CF6F23E907}"/>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9" name="Title 3">
            <a:extLst>
              <a:ext uri="{FF2B5EF4-FFF2-40B4-BE49-F238E27FC236}">
                <a16:creationId xmlns:a16="http://schemas.microsoft.com/office/drawing/2014/main" id="{EEA8BD85-6A4D-4F4E-A977-136D07F9E391}"/>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rPr>
              <a:t>Regular –ER verbs</a:t>
            </a:r>
          </a:p>
        </p:txBody>
      </p:sp>
      <p:sp>
        <p:nvSpPr>
          <p:cNvPr id="30" name="Rounded Rectangle 46">
            <a:extLst>
              <a:ext uri="{FF2B5EF4-FFF2-40B4-BE49-F238E27FC236}">
                <a16:creationId xmlns:a16="http://schemas.microsoft.com/office/drawing/2014/main" id="{37952AF5-A964-4F8D-8087-CD3753EB8107}"/>
              </a:ext>
            </a:extLst>
          </p:cNvPr>
          <p:cNvSpPr/>
          <p:nvPr/>
        </p:nvSpPr>
        <p:spPr>
          <a:xfrm>
            <a:off x="10812162" y="249870"/>
            <a:ext cx="1097758" cy="399600"/>
          </a:xfrm>
          <a:prstGeom prst="roundRect">
            <a:avLst/>
          </a:prstGeom>
          <a:solidFill>
            <a:srgbClr val="105076"/>
          </a:solidFill>
          <a:ln w="12700" cap="flat" cmpd="sng" algn="ctr">
            <a:solidFill>
              <a:srgbClr val="10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17921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00037" y="1555677"/>
            <a:ext cx="1169743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endParaRPr>
          </a:p>
        </p:txBody>
      </p:sp>
      <p:sp>
        <p:nvSpPr>
          <p:cNvPr id="3" name="TextBox 2"/>
          <p:cNvSpPr txBox="1"/>
          <p:nvPr/>
        </p:nvSpPr>
        <p:spPr>
          <a:xfrm>
            <a:off x="300037" y="1441201"/>
            <a:ext cx="11528169"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105076"/>
                </a:solidFill>
                <a:effectLst/>
                <a:uLnTx/>
                <a:uFillTx/>
                <a:latin typeface="Century Gothic" panose="020B0502020202020204" pitchFamily="34" charset="0"/>
                <a:ea typeface="+mn-ea"/>
                <a:cs typeface="+mn-cs"/>
              </a:rPr>
              <a:t>Partenaire</a:t>
            </a:r>
            <a:r>
              <a:rPr kumimoji="0" lang="en-GB" sz="2200" b="1"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 A Task 1.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Who is doing what? Describe the situations below to a partner. </a:t>
            </a:r>
            <a:r>
              <a:rPr kumimoji="0" lang="en-GB" sz="2200" b="0" i="0" u="none" strike="noStrike" kern="1200" cap="none" spc="0" normalizeH="0" baseline="0" noProof="0" dirty="0" err="1">
                <a:ln>
                  <a:noFill/>
                </a:ln>
                <a:solidFill>
                  <a:srgbClr val="105076"/>
                </a:solidFill>
                <a:effectLst/>
                <a:uLnTx/>
                <a:uFillTx/>
                <a:latin typeface="Century Gothic" panose="020B0502020202020204" pitchFamily="34" charset="0"/>
                <a:ea typeface="+mn-ea"/>
                <a:cs typeface="+mn-cs"/>
              </a:rPr>
              <a:t>Parle</a:t>
            </a:r>
            <a:r>
              <a:rPr kumimoji="0" lang="en-GB" sz="22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105076"/>
                </a:solidFill>
                <a:effectLst/>
                <a:uLnTx/>
                <a:uFillTx/>
                <a:latin typeface="Century Gothic" panose="020B0502020202020204" pitchFamily="34" charset="0"/>
                <a:ea typeface="+mn-ea"/>
                <a:cs typeface="+mn-cs"/>
              </a:rPr>
              <a:t>français</a:t>
            </a:r>
            <a:r>
              <a:rPr kumimoji="0" lang="en-GB" sz="22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 </a:t>
            </a:r>
          </a:p>
        </p:txBody>
      </p:sp>
      <p:sp>
        <p:nvSpPr>
          <p:cNvPr id="13" name="Google Shape;613;p26">
            <a:extLst>
              <a:ext uri="{FF2B5EF4-FFF2-40B4-BE49-F238E27FC236}">
                <a16:creationId xmlns:a16="http://schemas.microsoft.com/office/drawing/2014/main" id="{E81506B0-A3F8-47F6-A818-34153DC67087}"/>
              </a:ext>
            </a:extLst>
          </p:cNvPr>
          <p:cNvSpPr/>
          <p:nvPr/>
        </p:nvSpPr>
        <p:spPr>
          <a:xfrm>
            <a:off x="435311" y="3169805"/>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DAA52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a:t>
            </a:r>
            <a:endParaRPr kumimoji="0"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16" name="Group 15"/>
          <p:cNvGrpSpPr/>
          <p:nvPr/>
        </p:nvGrpSpPr>
        <p:grpSpPr>
          <a:xfrm>
            <a:off x="3321079" y="3169805"/>
            <a:ext cx="2406425" cy="2245703"/>
            <a:chOff x="386149" y="2691282"/>
            <a:chExt cx="2406425" cy="2245703"/>
          </a:xfrm>
        </p:grpSpPr>
        <p:sp>
          <p:nvSpPr>
            <p:cNvPr id="19" name="Google Shape;613;p26">
              <a:extLst>
                <a:ext uri="{FF2B5EF4-FFF2-40B4-BE49-F238E27FC236}">
                  <a16:creationId xmlns:a16="http://schemas.microsoft.com/office/drawing/2014/main" id="{E81506B0-A3F8-47F6-A818-34153DC67087}"/>
                </a:ext>
              </a:extLst>
            </p:cNvPr>
            <p:cNvSpPr/>
            <p:nvPr/>
          </p:nvSpPr>
          <p:spPr>
            <a:xfrm>
              <a:off x="386149" y="2691282"/>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DAA52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a:t>
              </a:r>
              <a:endParaRPr kumimoji="0"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1" name="TextBox 20"/>
            <p:cNvSpPr txBox="1"/>
            <p:nvPr/>
          </p:nvSpPr>
          <p:spPr>
            <a:xfrm>
              <a:off x="1651490" y="4506098"/>
              <a:ext cx="1141084"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105076"/>
                  </a:solidFill>
                  <a:effectLst/>
                  <a:uLnTx/>
                  <a:uFillTx/>
                  <a:latin typeface="Century Gothic" panose="020B0502020202020204" pitchFamily="34" charset="0"/>
                  <a:ea typeface="+mn-ea"/>
                  <a:cs typeface="+mn-cs"/>
                </a:rPr>
                <a:t>elle</a:t>
              </a:r>
              <a:r>
                <a:rPr kumimoji="0" lang="en-GB" sz="22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 …</a:t>
              </a:r>
            </a:p>
          </p:txBody>
        </p:sp>
      </p:grpSp>
      <p:grpSp>
        <p:nvGrpSpPr>
          <p:cNvPr id="22" name="Group 21"/>
          <p:cNvGrpSpPr/>
          <p:nvPr/>
        </p:nvGrpSpPr>
        <p:grpSpPr>
          <a:xfrm>
            <a:off x="6253839" y="3169805"/>
            <a:ext cx="2217237" cy="2245702"/>
            <a:chOff x="386149" y="2691282"/>
            <a:chExt cx="2217237" cy="2245702"/>
          </a:xfrm>
        </p:grpSpPr>
        <p:sp>
          <p:nvSpPr>
            <p:cNvPr id="25" name="Google Shape;613;p26">
              <a:extLst>
                <a:ext uri="{FF2B5EF4-FFF2-40B4-BE49-F238E27FC236}">
                  <a16:creationId xmlns:a16="http://schemas.microsoft.com/office/drawing/2014/main" id="{E81506B0-A3F8-47F6-A818-34153DC67087}"/>
                </a:ext>
              </a:extLst>
            </p:cNvPr>
            <p:cNvSpPr/>
            <p:nvPr/>
          </p:nvSpPr>
          <p:spPr>
            <a:xfrm>
              <a:off x="386149" y="2691282"/>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DAA52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a:t>
              </a:r>
              <a:endParaRPr kumimoji="0"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6" name="TextBox 25"/>
            <p:cNvSpPr txBox="1"/>
            <p:nvPr/>
          </p:nvSpPr>
          <p:spPr>
            <a:xfrm>
              <a:off x="1671208" y="4506097"/>
              <a:ext cx="932178"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105076"/>
                  </a:solidFill>
                  <a:effectLst/>
                  <a:uLnTx/>
                  <a:uFillTx/>
                  <a:latin typeface="Century Gothic" panose="020B0502020202020204" pitchFamily="34" charset="0"/>
                  <a:ea typeface="+mn-ea"/>
                  <a:cs typeface="+mn-cs"/>
                </a:rPr>
                <a:t>tu</a:t>
              </a:r>
              <a:r>
                <a:rPr kumimoji="0" lang="en-GB" sz="22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 …</a:t>
              </a:r>
            </a:p>
          </p:txBody>
        </p:sp>
      </p:grpSp>
      <p:grpSp>
        <p:nvGrpSpPr>
          <p:cNvPr id="27" name="Group 26"/>
          <p:cNvGrpSpPr/>
          <p:nvPr/>
        </p:nvGrpSpPr>
        <p:grpSpPr>
          <a:xfrm>
            <a:off x="9139390" y="3169805"/>
            <a:ext cx="1947159" cy="2245703"/>
            <a:chOff x="386149" y="2691282"/>
            <a:chExt cx="1947159" cy="2245703"/>
          </a:xfrm>
        </p:grpSpPr>
        <p:sp>
          <p:nvSpPr>
            <p:cNvPr id="29" name="Google Shape;613;p26">
              <a:extLst>
                <a:ext uri="{FF2B5EF4-FFF2-40B4-BE49-F238E27FC236}">
                  <a16:creationId xmlns:a16="http://schemas.microsoft.com/office/drawing/2014/main" id="{E81506B0-A3F8-47F6-A818-34153DC67087}"/>
                </a:ext>
              </a:extLst>
            </p:cNvPr>
            <p:cNvSpPr/>
            <p:nvPr/>
          </p:nvSpPr>
          <p:spPr>
            <a:xfrm>
              <a:off x="386149" y="2691282"/>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DAA52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a:t>
              </a:r>
              <a:endParaRPr kumimoji="0"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0" name="TextBox 29"/>
            <p:cNvSpPr txBox="1"/>
            <p:nvPr/>
          </p:nvSpPr>
          <p:spPr>
            <a:xfrm>
              <a:off x="1514418" y="4506098"/>
              <a:ext cx="81889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je …</a:t>
              </a:r>
            </a:p>
          </p:txBody>
        </p:sp>
      </p:grpSp>
      <p:pic>
        <p:nvPicPr>
          <p:cNvPr id="31" name="Picture 2" descr="Mailman Clip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3964" y="3169804"/>
            <a:ext cx="1323827" cy="1398937"/>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p:cNvSpPr txBox="1"/>
          <p:nvPr/>
        </p:nvSpPr>
        <p:spPr>
          <a:xfrm>
            <a:off x="765674" y="4931318"/>
            <a:ext cx="216040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e.g. </a:t>
            </a:r>
            <a:r>
              <a:rPr kumimoji="0" lang="en-GB" sz="2200" b="0" i="0" u="none" strike="noStrike" kern="1200" cap="none" spc="0" normalizeH="0" baseline="0" noProof="0" dirty="0" err="1">
                <a:ln>
                  <a:noFill/>
                </a:ln>
                <a:solidFill>
                  <a:srgbClr val="105076"/>
                </a:solidFill>
                <a:effectLst/>
                <a:uLnTx/>
                <a:uFillTx/>
                <a:latin typeface="Century Gothic" panose="020B0502020202020204" pitchFamily="34" charset="0"/>
                <a:ea typeface="+mn-ea"/>
                <a:cs typeface="+mn-cs"/>
              </a:rPr>
              <a:t>il</a:t>
            </a:r>
            <a:r>
              <a:rPr kumimoji="0" lang="en-GB" sz="22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105076"/>
                </a:solidFill>
                <a:effectLst/>
                <a:uLnTx/>
                <a:uFillTx/>
                <a:latin typeface="Century Gothic" panose="020B0502020202020204" pitchFamily="34" charset="0"/>
                <a:ea typeface="+mn-ea"/>
                <a:cs typeface="+mn-cs"/>
              </a:rPr>
              <a:t>porte</a:t>
            </a:r>
            <a:r>
              <a:rPr kumimoji="0" lang="en-GB" sz="22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 un </a:t>
            </a:r>
            <a:r>
              <a:rPr kumimoji="0" lang="en-GB" sz="2200" b="0" i="0" u="none" strike="noStrike" kern="1200" cap="none" spc="0" normalizeH="0" baseline="0" noProof="0" dirty="0" err="1">
                <a:ln>
                  <a:noFill/>
                </a:ln>
                <a:solidFill>
                  <a:srgbClr val="105076"/>
                </a:solidFill>
                <a:effectLst/>
                <a:uLnTx/>
                <a:uFillTx/>
                <a:latin typeface="Century Gothic" panose="020B0502020202020204" pitchFamily="34" charset="0"/>
                <a:ea typeface="+mn-ea"/>
                <a:cs typeface="+mn-cs"/>
              </a:rPr>
              <a:t>uniforme</a:t>
            </a:r>
            <a:r>
              <a:rPr kumimoji="0" lang="en-GB" sz="22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 bleu</a:t>
            </a:r>
          </a:p>
        </p:txBody>
      </p:sp>
      <p:grpSp>
        <p:nvGrpSpPr>
          <p:cNvPr id="34" name="Group 33"/>
          <p:cNvGrpSpPr/>
          <p:nvPr/>
        </p:nvGrpSpPr>
        <p:grpSpPr>
          <a:xfrm>
            <a:off x="9745163" y="3099342"/>
            <a:ext cx="2031062" cy="1530267"/>
            <a:chOff x="9745163" y="2906838"/>
            <a:chExt cx="2031062" cy="1530267"/>
          </a:xfrm>
        </p:grpSpPr>
        <p:pic>
          <p:nvPicPr>
            <p:cNvPr id="41" name="Picture 2" descr="Luke Lamborn Reaching Down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45163" y="2906838"/>
              <a:ext cx="1178720" cy="1530267"/>
            </a:xfrm>
            <a:prstGeom prst="rect">
              <a:avLst/>
            </a:prstGeom>
            <a:noFill/>
            <a:extLst>
              <a:ext uri="{909E8E84-426E-40DD-AFC4-6F175D3DCCD1}">
                <a14:hiddenFill xmlns:a14="http://schemas.microsoft.com/office/drawing/2010/main">
                  <a:solidFill>
                    <a:srgbClr val="FFFFFF"/>
                  </a:solidFill>
                </a14:hiddenFill>
              </a:ext>
            </a:extLst>
          </p:spPr>
        </p:pic>
        <p:grpSp>
          <p:nvGrpSpPr>
            <p:cNvPr id="33" name="Group 32"/>
            <p:cNvGrpSpPr/>
            <p:nvPr/>
          </p:nvGrpSpPr>
          <p:grpSpPr>
            <a:xfrm>
              <a:off x="10666894" y="2972593"/>
              <a:ext cx="1109331" cy="1150321"/>
              <a:chOff x="8387227" y="1463718"/>
              <a:chExt cx="1353326" cy="1500317"/>
            </a:xfrm>
          </p:grpSpPr>
          <p:pic>
            <p:nvPicPr>
              <p:cNvPr id="4118" name="Picture 22" descr="Magnifying Glass Clip 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87227" y="1463718"/>
                <a:ext cx="1353326" cy="1500317"/>
              </a:xfrm>
              <a:prstGeom prst="rect">
                <a:avLst/>
              </a:prstGeom>
              <a:noFill/>
              <a:extLst>
                <a:ext uri="{909E8E84-426E-40DD-AFC4-6F175D3DCCD1}">
                  <a14:hiddenFill xmlns:a14="http://schemas.microsoft.com/office/drawing/2010/main">
                    <a:solidFill>
                      <a:srgbClr val="FFFFFF"/>
                    </a:solidFill>
                  </a14:hiddenFill>
                </a:ext>
              </a:extLst>
            </p:spPr>
          </p:pic>
          <p:pic>
            <p:nvPicPr>
              <p:cNvPr id="4116" name="Picture 20" descr="Lunanaut Bicycle Sign Symbol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87486">
                <a:off x="9071097" y="1647762"/>
                <a:ext cx="615146" cy="342431"/>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4" name="Group 3">
            <a:extLst>
              <a:ext uri="{FF2B5EF4-FFF2-40B4-BE49-F238E27FC236}">
                <a16:creationId xmlns:a16="http://schemas.microsoft.com/office/drawing/2014/main" id="{A401DC70-D56E-40A7-873C-68752B74F7EA}"/>
              </a:ext>
            </a:extLst>
          </p:cNvPr>
          <p:cNvGrpSpPr/>
          <p:nvPr/>
        </p:nvGrpSpPr>
        <p:grpSpPr>
          <a:xfrm>
            <a:off x="8027686" y="2742805"/>
            <a:ext cx="941916" cy="747251"/>
            <a:chOff x="10834309" y="1126262"/>
            <a:chExt cx="941916" cy="747251"/>
          </a:xfrm>
        </p:grpSpPr>
        <p:sp>
          <p:nvSpPr>
            <p:cNvPr id="37" name="Cloud Callout 10">
              <a:extLst>
                <a:ext uri="{FF2B5EF4-FFF2-40B4-BE49-F238E27FC236}">
                  <a16:creationId xmlns:a16="http://schemas.microsoft.com/office/drawing/2014/main" id="{B9619427-D53A-46AA-8C56-D292FA505415}"/>
                </a:ext>
              </a:extLst>
            </p:cNvPr>
            <p:cNvSpPr/>
            <p:nvPr/>
          </p:nvSpPr>
          <p:spPr>
            <a:xfrm>
              <a:off x="10834309" y="1126262"/>
              <a:ext cx="941916" cy="747251"/>
            </a:xfrm>
            <a:prstGeom prst="cloudCallout">
              <a:avLst>
                <a:gd name="adj1" fmla="val -74070"/>
                <a:gd name="adj2" fmla="val 36184"/>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38" name="Picture 16" descr="Heart 5 Clip Art">
              <a:extLst>
                <a:ext uri="{FF2B5EF4-FFF2-40B4-BE49-F238E27FC236}">
                  <a16:creationId xmlns:a16="http://schemas.microsoft.com/office/drawing/2014/main" id="{41CCCE4C-5AE3-42D0-82DC-5561AE88939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148489" y="1339761"/>
              <a:ext cx="344357" cy="320252"/>
            </a:xfrm>
            <a:prstGeom prst="rect">
              <a:avLst/>
            </a:prstGeom>
            <a:noFill/>
            <a:extLst>
              <a:ext uri="{909E8E84-426E-40DD-AFC4-6F175D3DCCD1}">
                <a14:hiddenFill xmlns:a14="http://schemas.microsoft.com/office/drawing/2010/main">
                  <a:solidFill>
                    <a:srgbClr val="FFFFFF"/>
                  </a:solidFill>
                </a14:hiddenFill>
              </a:ext>
            </a:extLst>
          </p:spPr>
        </p:pic>
      </p:grpSp>
      <p:pic>
        <p:nvPicPr>
          <p:cNvPr id="7170" name="Picture 2" descr="cooking gif clip art - Clip Art Library">
            <a:extLst>
              <a:ext uri="{FF2B5EF4-FFF2-40B4-BE49-F238E27FC236}">
                <a16:creationId xmlns:a16="http://schemas.microsoft.com/office/drawing/2014/main" id="{932442C9-75C4-4EA5-9B43-64DE7FCDD1CA}"/>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98789" y="3189609"/>
            <a:ext cx="1273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make a model clipart - Clip Art Library">
            <a:extLst>
              <a:ext uri="{FF2B5EF4-FFF2-40B4-BE49-F238E27FC236}">
                <a16:creationId xmlns:a16="http://schemas.microsoft.com/office/drawing/2014/main" id="{F8E0C9CC-4D3D-4C9D-A440-85BE4151E32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376987" y="3329546"/>
            <a:ext cx="1292000" cy="1440000"/>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a:extLst>
              <a:ext uri="{FF2B5EF4-FFF2-40B4-BE49-F238E27FC236}">
                <a16:creationId xmlns:a16="http://schemas.microsoft.com/office/drawing/2014/main" id="{502ACA54-8875-406F-AAFF-BB7B0B1CF73F}"/>
              </a:ext>
            </a:extLst>
          </p:cNvPr>
          <p:cNvGrpSpPr/>
          <p:nvPr/>
        </p:nvGrpSpPr>
        <p:grpSpPr>
          <a:xfrm>
            <a:off x="4163130" y="2582678"/>
            <a:ext cx="941916" cy="747251"/>
            <a:chOff x="10834309" y="1126262"/>
            <a:chExt cx="941916" cy="747251"/>
          </a:xfrm>
        </p:grpSpPr>
        <p:sp>
          <p:nvSpPr>
            <p:cNvPr id="43" name="Cloud Callout 10">
              <a:extLst>
                <a:ext uri="{FF2B5EF4-FFF2-40B4-BE49-F238E27FC236}">
                  <a16:creationId xmlns:a16="http://schemas.microsoft.com/office/drawing/2014/main" id="{B8D8A39C-8A3C-4B8E-B7DB-EE01E96EC824}"/>
                </a:ext>
              </a:extLst>
            </p:cNvPr>
            <p:cNvSpPr/>
            <p:nvPr/>
          </p:nvSpPr>
          <p:spPr>
            <a:xfrm>
              <a:off x="10834309" y="1126262"/>
              <a:ext cx="941916" cy="747251"/>
            </a:xfrm>
            <a:prstGeom prst="cloudCallout">
              <a:avLst>
                <a:gd name="adj1" fmla="val 47278"/>
                <a:gd name="adj2" fmla="val 61677"/>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44" name="Picture 16" descr="Heart 5 Clip Art">
              <a:extLst>
                <a:ext uri="{FF2B5EF4-FFF2-40B4-BE49-F238E27FC236}">
                  <a16:creationId xmlns:a16="http://schemas.microsoft.com/office/drawing/2014/main" id="{C6941D19-392D-4E68-B4E9-75786013929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148489" y="1339761"/>
              <a:ext cx="344357" cy="320252"/>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itle 8">
            <a:extLst>
              <a:ext uri="{FF2B5EF4-FFF2-40B4-BE49-F238E27FC236}">
                <a16:creationId xmlns:a16="http://schemas.microsoft.com/office/drawing/2014/main" id="{3AAA8781-D8E7-4155-9856-77F8BE147C7D}"/>
              </a:ext>
            </a:extLst>
          </p:cNvPr>
          <p:cNvSpPr>
            <a:spLocks noGrp="1"/>
          </p:cNvSpPr>
          <p:nvPr>
            <p:ph type="title"/>
          </p:nvPr>
        </p:nvSpPr>
        <p:spPr>
          <a:xfrm>
            <a:off x="838200" y="443073"/>
            <a:ext cx="4427184" cy="557523"/>
          </a:xfrm>
        </p:spPr>
        <p:txBody>
          <a:bodyPr>
            <a:normAutofit/>
          </a:bodyPr>
          <a:lstStyle/>
          <a:p>
            <a:r>
              <a:rPr lang="fr-FR" sz="2000" dirty="0"/>
              <a:t>Short and long </a:t>
            </a:r>
            <a:r>
              <a:rPr lang="fr-FR" sz="2000" dirty="0" err="1"/>
              <a:t>form</a:t>
            </a:r>
            <a:r>
              <a:rPr lang="fr-FR" sz="2000" dirty="0"/>
              <a:t> </a:t>
            </a:r>
            <a:r>
              <a:rPr lang="fr-FR" sz="2000" dirty="0" err="1"/>
              <a:t>verbs</a:t>
            </a:r>
            <a:endParaRPr lang="fr-FR" sz="2000" dirty="0"/>
          </a:p>
        </p:txBody>
      </p:sp>
      <p:pic>
        <p:nvPicPr>
          <p:cNvPr id="35" name="Picture 34" descr="background rectangle">
            <a:extLst>
              <a:ext uri="{FF2B5EF4-FFF2-40B4-BE49-F238E27FC236}">
                <a16:creationId xmlns:a16="http://schemas.microsoft.com/office/drawing/2014/main" id="{A2DD7E6F-A0A1-4F7B-91D0-4B65540D5093}"/>
              </a:ext>
              <a:ext uri="{C183D7F6-B498-43B3-948B-1728B52AA6E4}">
                <adec:decorative xmlns:adec="http://schemas.microsoft.com/office/drawing/2017/decorative" val="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6" name="Title 3">
            <a:extLst>
              <a:ext uri="{FF2B5EF4-FFF2-40B4-BE49-F238E27FC236}">
                <a16:creationId xmlns:a16="http://schemas.microsoft.com/office/drawing/2014/main" id="{9B2909E6-4227-4835-8AD4-DA45727166D1}"/>
              </a:ext>
            </a:extLst>
          </p:cNvPr>
          <p:cNvSpPr txBox="1">
            <a:spLocks/>
          </p:cNvSpPr>
          <p:nvPr/>
        </p:nvSpPr>
        <p:spPr>
          <a:xfrm>
            <a:off x="0" y="296864"/>
            <a:ext cx="5265384" cy="707849"/>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a:solidFill>
                  <a:schemeClr val="bg1"/>
                </a:solidFill>
              </a:rPr>
              <a:t>Short and long form verbs  </a:t>
            </a:r>
          </a:p>
        </p:txBody>
      </p:sp>
      <p:sp>
        <p:nvSpPr>
          <p:cNvPr id="40" name="Rounded Rectangle 46">
            <a:extLst>
              <a:ext uri="{FF2B5EF4-FFF2-40B4-BE49-F238E27FC236}">
                <a16:creationId xmlns:a16="http://schemas.microsoft.com/office/drawing/2014/main" id="{A250450F-0194-4F9D-8CE1-1B5A36BE9A21}"/>
              </a:ext>
            </a:extLst>
          </p:cNvPr>
          <p:cNvSpPr/>
          <p:nvPr/>
        </p:nvSpPr>
        <p:spPr>
          <a:xfrm>
            <a:off x="9817768" y="188929"/>
            <a:ext cx="2092153" cy="46053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4269557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00037" y="1483488"/>
            <a:ext cx="1169743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endParaRPr>
          </a:p>
        </p:txBody>
      </p:sp>
      <p:sp>
        <p:nvSpPr>
          <p:cNvPr id="3" name="TextBox 2"/>
          <p:cNvSpPr txBox="1"/>
          <p:nvPr/>
        </p:nvSpPr>
        <p:spPr>
          <a:xfrm>
            <a:off x="300037" y="1369012"/>
            <a:ext cx="11528169"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105076"/>
                </a:solidFill>
                <a:effectLst/>
                <a:uLnTx/>
                <a:uFillTx/>
                <a:latin typeface="Century Gothic" panose="020B0502020202020204" pitchFamily="34" charset="0"/>
                <a:ea typeface="+mn-ea"/>
                <a:cs typeface="+mn-cs"/>
              </a:rPr>
              <a:t>Partenaire</a:t>
            </a:r>
            <a:r>
              <a:rPr kumimoji="0" lang="en-GB" sz="2200" b="1"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 B Task 1.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Who is doing what? Write what you hear. </a:t>
            </a:r>
            <a:r>
              <a:rPr kumimoji="0" lang="en-GB" sz="2200" b="0" i="0" u="none" strike="noStrike" kern="1200" cap="none" spc="0" normalizeH="0" baseline="0" noProof="0" dirty="0" err="1">
                <a:ln>
                  <a:noFill/>
                </a:ln>
                <a:solidFill>
                  <a:srgbClr val="105076"/>
                </a:solidFill>
                <a:effectLst/>
                <a:uLnTx/>
                <a:uFillTx/>
                <a:latin typeface="Century Gothic" panose="020B0502020202020204" pitchFamily="34" charset="0"/>
                <a:ea typeface="+mn-ea"/>
                <a:cs typeface="+mn-cs"/>
              </a:rPr>
              <a:t>Écris</a:t>
            </a:r>
            <a:r>
              <a:rPr kumimoji="0" lang="en-GB" sz="22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105076"/>
                </a:solidFill>
                <a:effectLst/>
                <a:uLnTx/>
                <a:uFillTx/>
                <a:latin typeface="Century Gothic" panose="020B0502020202020204" pitchFamily="34" charset="0"/>
                <a:ea typeface="+mn-ea"/>
                <a:cs typeface="+mn-cs"/>
              </a:rPr>
              <a:t>en</a:t>
            </a:r>
            <a:r>
              <a:rPr kumimoji="0" lang="en-GB" sz="22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105076"/>
                </a:solidFill>
                <a:effectLst/>
                <a:uLnTx/>
                <a:uFillTx/>
                <a:latin typeface="Century Gothic" panose="020B0502020202020204" pitchFamily="34" charset="0"/>
                <a:ea typeface="+mn-ea"/>
                <a:cs typeface="+mn-cs"/>
              </a:rPr>
              <a:t>français</a:t>
            </a:r>
            <a:r>
              <a:rPr kumimoji="0" lang="en-GB" sz="22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a:t>
            </a:r>
          </a:p>
        </p:txBody>
      </p:sp>
      <p:grpSp>
        <p:nvGrpSpPr>
          <p:cNvPr id="11" name="Group 10"/>
          <p:cNvGrpSpPr/>
          <p:nvPr/>
        </p:nvGrpSpPr>
        <p:grpSpPr>
          <a:xfrm>
            <a:off x="435308" y="2759256"/>
            <a:ext cx="11156924" cy="3155121"/>
            <a:chOff x="435308" y="2638941"/>
            <a:chExt cx="11156924" cy="3155121"/>
          </a:xfrm>
        </p:grpSpPr>
        <p:grpSp>
          <p:nvGrpSpPr>
            <p:cNvPr id="8" name="Group 7"/>
            <p:cNvGrpSpPr/>
            <p:nvPr/>
          </p:nvGrpSpPr>
          <p:grpSpPr>
            <a:xfrm>
              <a:off x="435308" y="2638941"/>
              <a:ext cx="358733" cy="3099802"/>
              <a:chOff x="435308" y="2937420"/>
              <a:chExt cx="358733" cy="3099802"/>
            </a:xfrm>
          </p:grpSpPr>
          <p:sp>
            <p:nvSpPr>
              <p:cNvPr id="13" name="Google Shape;613;p26">
                <a:extLst>
                  <a:ext uri="{FF2B5EF4-FFF2-40B4-BE49-F238E27FC236}">
                    <a16:creationId xmlns:a16="http://schemas.microsoft.com/office/drawing/2014/main" id="{E81506B0-A3F8-47F6-A818-34153DC67087}"/>
                  </a:ext>
                </a:extLst>
              </p:cNvPr>
              <p:cNvSpPr/>
              <p:nvPr/>
            </p:nvSpPr>
            <p:spPr>
              <a:xfrm>
                <a:off x="435309" y="2937420"/>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DAA52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a:t>
                </a:r>
                <a:endParaRPr kumimoji="0"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Google Shape;613;p26">
                <a:extLst>
                  <a:ext uri="{FF2B5EF4-FFF2-40B4-BE49-F238E27FC236}">
                    <a16:creationId xmlns:a16="http://schemas.microsoft.com/office/drawing/2014/main" id="{E81506B0-A3F8-47F6-A818-34153DC67087}"/>
                  </a:ext>
                </a:extLst>
              </p:cNvPr>
              <p:cNvSpPr/>
              <p:nvPr/>
            </p:nvSpPr>
            <p:spPr>
              <a:xfrm>
                <a:off x="435308" y="3835255"/>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DAA52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a:t>
                </a:r>
                <a:endParaRPr kumimoji="0"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5" name="Google Shape;613;p26">
                <a:extLst>
                  <a:ext uri="{FF2B5EF4-FFF2-40B4-BE49-F238E27FC236}">
                    <a16:creationId xmlns:a16="http://schemas.microsoft.com/office/drawing/2014/main" id="{E81506B0-A3F8-47F6-A818-34153DC67087}"/>
                  </a:ext>
                </a:extLst>
              </p:cNvPr>
              <p:cNvSpPr/>
              <p:nvPr/>
            </p:nvSpPr>
            <p:spPr>
              <a:xfrm>
                <a:off x="439038" y="4776113"/>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DAA52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a:t>
                </a:r>
                <a:endParaRPr kumimoji="0"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9" name="Google Shape;613;p26">
                <a:extLst>
                  <a:ext uri="{FF2B5EF4-FFF2-40B4-BE49-F238E27FC236}">
                    <a16:creationId xmlns:a16="http://schemas.microsoft.com/office/drawing/2014/main" id="{E81506B0-A3F8-47F6-A818-34153DC67087}"/>
                  </a:ext>
                </a:extLst>
              </p:cNvPr>
              <p:cNvSpPr/>
              <p:nvPr/>
            </p:nvSpPr>
            <p:spPr>
              <a:xfrm>
                <a:off x="435308" y="5716971"/>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DAA52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a:t>
                </a:r>
                <a:endParaRPr kumimoji="0"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cxnSp>
          <p:nvCxnSpPr>
            <p:cNvPr id="10" name="Straight Connector 9"/>
            <p:cNvCxnSpPr/>
            <p:nvPr/>
          </p:nvCxnSpPr>
          <p:spPr>
            <a:xfrm>
              <a:off x="963561" y="2999073"/>
              <a:ext cx="10628671" cy="0"/>
            </a:xfrm>
            <a:prstGeom prst="line">
              <a:avLst/>
            </a:prstGeom>
            <a:ln w="19050">
              <a:solidFill>
                <a:srgbClr val="105076"/>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963560" y="3939932"/>
              <a:ext cx="10628671" cy="0"/>
            </a:xfrm>
            <a:prstGeom prst="line">
              <a:avLst/>
            </a:prstGeom>
            <a:ln w="19050">
              <a:solidFill>
                <a:srgbClr val="105076"/>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963560" y="4880791"/>
              <a:ext cx="10628671" cy="0"/>
            </a:xfrm>
            <a:prstGeom prst="line">
              <a:avLst/>
            </a:prstGeom>
            <a:ln w="19050">
              <a:solidFill>
                <a:srgbClr val="105076"/>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963559" y="5794062"/>
              <a:ext cx="10628671" cy="0"/>
            </a:xfrm>
            <a:prstGeom prst="line">
              <a:avLst/>
            </a:prstGeom>
            <a:ln w="19050">
              <a:solidFill>
                <a:srgbClr val="105076"/>
              </a:solidFill>
            </a:ln>
          </p:spPr>
          <p:style>
            <a:lnRef idx="1">
              <a:schemeClr val="accent1"/>
            </a:lnRef>
            <a:fillRef idx="0">
              <a:schemeClr val="accent1"/>
            </a:fillRef>
            <a:effectRef idx="0">
              <a:schemeClr val="accent1"/>
            </a:effectRef>
            <a:fontRef idx="minor">
              <a:schemeClr val="tx1"/>
            </a:fontRef>
          </p:style>
        </p:cxnSp>
      </p:grpSp>
      <p:sp>
        <p:nvSpPr>
          <p:cNvPr id="14" name="Rectangle 13"/>
          <p:cNvSpPr/>
          <p:nvPr/>
        </p:nvSpPr>
        <p:spPr>
          <a:xfrm>
            <a:off x="894734" y="2705629"/>
            <a:ext cx="3587842"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Il </a:t>
            </a:r>
            <a:r>
              <a:rPr kumimoji="0" lang="en-GB" sz="2200" b="0" i="0" u="none" strike="noStrike" kern="1200" cap="none" spc="0" normalizeH="0" baseline="0" noProof="0" dirty="0" err="1">
                <a:ln>
                  <a:noFill/>
                </a:ln>
                <a:solidFill>
                  <a:srgbClr val="105076"/>
                </a:solidFill>
                <a:effectLst/>
                <a:uLnTx/>
                <a:uFillTx/>
                <a:latin typeface="Century Gothic" panose="020B0502020202020204" pitchFamily="34" charset="0"/>
                <a:ea typeface="+mn-ea"/>
                <a:cs typeface="+mn-cs"/>
              </a:rPr>
              <a:t>porte</a:t>
            </a:r>
            <a:r>
              <a:rPr kumimoji="0" lang="en-GB" sz="22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 un </a:t>
            </a:r>
            <a:r>
              <a:rPr kumimoji="0" lang="en-GB" sz="2200" b="0" i="0" u="none" strike="noStrike" kern="1200" cap="none" spc="0" normalizeH="0" baseline="0" noProof="0" dirty="0" err="1">
                <a:ln>
                  <a:noFill/>
                </a:ln>
                <a:solidFill>
                  <a:srgbClr val="105076"/>
                </a:solidFill>
                <a:effectLst/>
                <a:uLnTx/>
                <a:uFillTx/>
                <a:latin typeface="Century Gothic" panose="020B0502020202020204" pitchFamily="34" charset="0"/>
                <a:ea typeface="+mn-ea"/>
                <a:cs typeface="+mn-cs"/>
              </a:rPr>
              <a:t>uniforme</a:t>
            </a:r>
            <a:r>
              <a:rPr kumimoji="0" lang="en-GB" sz="22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 bleu.</a:t>
            </a:r>
          </a:p>
        </p:txBody>
      </p:sp>
      <p:sp>
        <p:nvSpPr>
          <p:cNvPr id="36" name="Rectangle 35"/>
          <p:cNvSpPr/>
          <p:nvPr/>
        </p:nvSpPr>
        <p:spPr>
          <a:xfrm>
            <a:off x="894734" y="3601774"/>
            <a:ext cx="3626314"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Elle </a:t>
            </a:r>
            <a:r>
              <a:rPr kumimoji="0" lang="en-GB" sz="2200" b="0" i="0" u="none" strike="noStrike" kern="1200" cap="none" spc="0" normalizeH="0" baseline="0" noProof="0" dirty="0" err="1">
                <a:ln>
                  <a:noFill/>
                </a:ln>
                <a:solidFill>
                  <a:srgbClr val="105076"/>
                </a:solidFill>
                <a:effectLst/>
                <a:uLnTx/>
                <a:uFillTx/>
                <a:latin typeface="Century Gothic" panose="020B0502020202020204" pitchFamily="34" charset="0"/>
                <a:ea typeface="+mn-ea"/>
                <a:cs typeface="+mn-cs"/>
              </a:rPr>
              <a:t>aime</a:t>
            </a:r>
            <a:r>
              <a:rPr kumimoji="0" lang="en-GB" sz="22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 faire le </a:t>
            </a:r>
            <a:r>
              <a:rPr kumimoji="0" lang="en-GB" sz="2200" b="0" i="0" u="none" strike="noStrike" kern="1200" cap="none" spc="0" normalizeH="0" baseline="0" noProof="0" dirty="0" err="1">
                <a:ln>
                  <a:noFill/>
                </a:ln>
                <a:solidFill>
                  <a:srgbClr val="105076"/>
                </a:solidFill>
                <a:effectLst/>
                <a:uLnTx/>
                <a:uFillTx/>
                <a:latin typeface="Century Gothic" panose="020B0502020202020204" pitchFamily="34" charset="0"/>
                <a:ea typeface="+mn-ea"/>
                <a:cs typeface="+mn-cs"/>
              </a:rPr>
              <a:t>modèle</a:t>
            </a:r>
            <a:r>
              <a:rPr kumimoji="0" lang="en-GB" sz="22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a:t>
            </a:r>
          </a:p>
        </p:txBody>
      </p:sp>
      <p:sp>
        <p:nvSpPr>
          <p:cNvPr id="37" name="Rectangle 36"/>
          <p:cNvSpPr/>
          <p:nvPr/>
        </p:nvSpPr>
        <p:spPr>
          <a:xfrm>
            <a:off x="894733" y="4542632"/>
            <a:ext cx="3456395"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Tu aimes faire la cuisine.</a:t>
            </a:r>
          </a:p>
        </p:txBody>
      </p:sp>
      <p:sp>
        <p:nvSpPr>
          <p:cNvPr id="38" name="Rectangle 37"/>
          <p:cNvSpPr/>
          <p:nvPr/>
        </p:nvSpPr>
        <p:spPr>
          <a:xfrm>
            <a:off x="894733" y="5483490"/>
            <a:ext cx="3472425"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Je trouve un vélo jaune.</a:t>
            </a:r>
          </a:p>
        </p:txBody>
      </p:sp>
      <p:sp>
        <p:nvSpPr>
          <p:cNvPr id="6" name="Title 5">
            <a:extLst>
              <a:ext uri="{FF2B5EF4-FFF2-40B4-BE49-F238E27FC236}">
                <a16:creationId xmlns:a16="http://schemas.microsoft.com/office/drawing/2014/main" id="{C2C83279-786C-4B50-A338-8562A70CE053}"/>
              </a:ext>
            </a:extLst>
          </p:cNvPr>
          <p:cNvSpPr>
            <a:spLocks noGrp="1"/>
          </p:cNvSpPr>
          <p:nvPr>
            <p:ph type="title"/>
          </p:nvPr>
        </p:nvSpPr>
        <p:spPr>
          <a:xfrm>
            <a:off x="838200" y="443073"/>
            <a:ext cx="4166937" cy="500549"/>
          </a:xfrm>
        </p:spPr>
        <p:txBody>
          <a:bodyPr>
            <a:normAutofit/>
          </a:bodyPr>
          <a:lstStyle/>
          <a:p>
            <a:r>
              <a:rPr lang="fr-FR" sz="2000" dirty="0"/>
              <a:t>Regular –ER </a:t>
            </a:r>
            <a:r>
              <a:rPr lang="fr-FR" sz="2000" dirty="0" err="1"/>
              <a:t>verbs</a:t>
            </a:r>
            <a:endParaRPr lang="fr-FR" sz="2000" dirty="0"/>
          </a:p>
        </p:txBody>
      </p:sp>
      <p:pic>
        <p:nvPicPr>
          <p:cNvPr id="23" name="Picture 22" descr="background rectangle">
            <a:extLst>
              <a:ext uri="{FF2B5EF4-FFF2-40B4-BE49-F238E27FC236}">
                <a16:creationId xmlns:a16="http://schemas.microsoft.com/office/drawing/2014/main" id="{D42A71EF-43D7-43FF-A95F-58F2149167F4}"/>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4" name="Title 3">
            <a:extLst>
              <a:ext uri="{FF2B5EF4-FFF2-40B4-BE49-F238E27FC236}">
                <a16:creationId xmlns:a16="http://schemas.microsoft.com/office/drawing/2014/main" id="{272B6D83-C3EF-4226-82C6-1C2568AF6B78}"/>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a:solidFill>
                  <a:schemeClr val="bg1"/>
                </a:solidFill>
              </a:rPr>
              <a:t>Regular –ER verbs  </a:t>
            </a:r>
          </a:p>
        </p:txBody>
      </p:sp>
      <p:sp>
        <p:nvSpPr>
          <p:cNvPr id="26" name="Rounded Rectangle 46">
            <a:extLst>
              <a:ext uri="{FF2B5EF4-FFF2-40B4-BE49-F238E27FC236}">
                <a16:creationId xmlns:a16="http://schemas.microsoft.com/office/drawing/2014/main" id="{766200DB-1E30-4907-90F8-2D2F3CA7EE5B}"/>
              </a:ext>
            </a:extLst>
          </p:cNvPr>
          <p:cNvSpPr/>
          <p:nvPr/>
        </p:nvSpPr>
        <p:spPr>
          <a:xfrm>
            <a:off x="9817768" y="188929"/>
            <a:ext cx="2092153" cy="46053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83874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00037" y="1507551"/>
            <a:ext cx="1169743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endParaRPr>
          </a:p>
        </p:txBody>
      </p:sp>
      <p:sp>
        <p:nvSpPr>
          <p:cNvPr id="3" name="TextBox 2"/>
          <p:cNvSpPr txBox="1"/>
          <p:nvPr/>
        </p:nvSpPr>
        <p:spPr>
          <a:xfrm>
            <a:off x="300037" y="1393075"/>
            <a:ext cx="11528169"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105076"/>
                </a:solidFill>
                <a:effectLst/>
                <a:uLnTx/>
                <a:uFillTx/>
                <a:latin typeface="Century Gothic" panose="020B0502020202020204" pitchFamily="34" charset="0"/>
                <a:ea typeface="+mn-ea"/>
                <a:cs typeface="+mn-cs"/>
              </a:rPr>
              <a:t>Partenaire</a:t>
            </a:r>
            <a:r>
              <a:rPr kumimoji="0" lang="en-GB" sz="2200" b="1"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 B Task 2.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Who is doing what? Describe the situations below to a partner. </a:t>
            </a:r>
            <a:r>
              <a:rPr kumimoji="0" lang="en-GB" sz="2200" b="0" i="0" u="none" strike="noStrike" kern="1200" cap="none" spc="0" normalizeH="0" baseline="0" noProof="0" dirty="0" err="1">
                <a:ln>
                  <a:noFill/>
                </a:ln>
                <a:solidFill>
                  <a:srgbClr val="105076"/>
                </a:solidFill>
                <a:effectLst/>
                <a:uLnTx/>
                <a:uFillTx/>
                <a:latin typeface="Century Gothic" panose="020B0502020202020204" pitchFamily="34" charset="0"/>
                <a:ea typeface="+mn-ea"/>
                <a:cs typeface="+mn-cs"/>
              </a:rPr>
              <a:t>Parle</a:t>
            </a:r>
            <a:r>
              <a:rPr kumimoji="0" lang="en-GB" sz="22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105076"/>
                </a:solidFill>
                <a:effectLst/>
                <a:uLnTx/>
                <a:uFillTx/>
                <a:latin typeface="Century Gothic" panose="020B0502020202020204" pitchFamily="34" charset="0"/>
                <a:ea typeface="+mn-ea"/>
                <a:cs typeface="+mn-cs"/>
              </a:rPr>
              <a:t>français</a:t>
            </a:r>
            <a:r>
              <a:rPr kumimoji="0" lang="en-GB" sz="22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a:t>
            </a:r>
          </a:p>
        </p:txBody>
      </p:sp>
      <p:grpSp>
        <p:nvGrpSpPr>
          <p:cNvPr id="9" name="Group 8"/>
          <p:cNvGrpSpPr/>
          <p:nvPr/>
        </p:nvGrpSpPr>
        <p:grpSpPr>
          <a:xfrm>
            <a:off x="435311" y="3121679"/>
            <a:ext cx="1738117" cy="2171526"/>
            <a:chOff x="386149" y="2691282"/>
            <a:chExt cx="1738117" cy="2171526"/>
          </a:xfrm>
        </p:grpSpPr>
        <p:sp>
          <p:nvSpPr>
            <p:cNvPr id="13" name="Google Shape;613;p26">
              <a:extLst>
                <a:ext uri="{FF2B5EF4-FFF2-40B4-BE49-F238E27FC236}">
                  <a16:creationId xmlns:a16="http://schemas.microsoft.com/office/drawing/2014/main" id="{E81506B0-A3F8-47F6-A818-34153DC67087}"/>
                </a:ext>
              </a:extLst>
            </p:cNvPr>
            <p:cNvSpPr/>
            <p:nvPr/>
          </p:nvSpPr>
          <p:spPr>
            <a:xfrm>
              <a:off x="386149" y="2691282"/>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DAA52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a:t>
              </a:r>
              <a:endParaRPr kumimoji="0"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p:cNvSpPr txBox="1"/>
            <p:nvPr/>
          </p:nvSpPr>
          <p:spPr>
            <a:xfrm>
              <a:off x="1469598" y="4431921"/>
              <a:ext cx="654668"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105076"/>
                  </a:solidFill>
                  <a:effectLst/>
                  <a:uLnTx/>
                  <a:uFillTx/>
                  <a:latin typeface="Century Gothic" panose="020B0502020202020204" pitchFamily="34" charset="0"/>
                  <a:ea typeface="+mn-ea"/>
                  <a:cs typeface="+mn-cs"/>
                </a:rPr>
                <a:t>il</a:t>
              </a:r>
              <a:r>
                <a:rPr kumimoji="0" lang="en-GB" sz="22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 …</a:t>
              </a:r>
            </a:p>
          </p:txBody>
        </p:sp>
      </p:grpSp>
      <p:grpSp>
        <p:nvGrpSpPr>
          <p:cNvPr id="16" name="Group 15"/>
          <p:cNvGrpSpPr/>
          <p:nvPr/>
        </p:nvGrpSpPr>
        <p:grpSpPr>
          <a:xfrm>
            <a:off x="3321079" y="3121679"/>
            <a:ext cx="1939178" cy="2234988"/>
            <a:chOff x="386149" y="2691282"/>
            <a:chExt cx="1939178" cy="2234988"/>
          </a:xfrm>
        </p:grpSpPr>
        <p:sp>
          <p:nvSpPr>
            <p:cNvPr id="19" name="Google Shape;613;p26">
              <a:extLst>
                <a:ext uri="{FF2B5EF4-FFF2-40B4-BE49-F238E27FC236}">
                  <a16:creationId xmlns:a16="http://schemas.microsoft.com/office/drawing/2014/main" id="{E81506B0-A3F8-47F6-A818-34153DC67087}"/>
                </a:ext>
              </a:extLst>
            </p:cNvPr>
            <p:cNvSpPr/>
            <p:nvPr/>
          </p:nvSpPr>
          <p:spPr>
            <a:xfrm>
              <a:off x="386149" y="2691282"/>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DAA52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a:t>
              </a:r>
              <a:endParaRPr kumimoji="0"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1" name="TextBox 20"/>
            <p:cNvSpPr txBox="1"/>
            <p:nvPr/>
          </p:nvSpPr>
          <p:spPr>
            <a:xfrm>
              <a:off x="1469380" y="4495383"/>
              <a:ext cx="855947"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je …</a:t>
              </a:r>
            </a:p>
          </p:txBody>
        </p:sp>
      </p:grpSp>
      <p:grpSp>
        <p:nvGrpSpPr>
          <p:cNvPr id="22" name="Group 21"/>
          <p:cNvGrpSpPr/>
          <p:nvPr/>
        </p:nvGrpSpPr>
        <p:grpSpPr>
          <a:xfrm>
            <a:off x="6253839" y="3121679"/>
            <a:ext cx="2093748" cy="2245704"/>
            <a:chOff x="386149" y="2691282"/>
            <a:chExt cx="2093748" cy="2245704"/>
          </a:xfrm>
        </p:grpSpPr>
        <p:sp>
          <p:nvSpPr>
            <p:cNvPr id="25" name="Google Shape;613;p26">
              <a:extLst>
                <a:ext uri="{FF2B5EF4-FFF2-40B4-BE49-F238E27FC236}">
                  <a16:creationId xmlns:a16="http://schemas.microsoft.com/office/drawing/2014/main" id="{E81506B0-A3F8-47F6-A818-34153DC67087}"/>
                </a:ext>
              </a:extLst>
            </p:cNvPr>
            <p:cNvSpPr/>
            <p:nvPr/>
          </p:nvSpPr>
          <p:spPr>
            <a:xfrm>
              <a:off x="386149" y="2691282"/>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DAA52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a:t>
              </a:r>
              <a:endParaRPr kumimoji="0"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6" name="TextBox 25"/>
            <p:cNvSpPr txBox="1"/>
            <p:nvPr/>
          </p:nvSpPr>
          <p:spPr>
            <a:xfrm>
              <a:off x="1388516" y="4506099"/>
              <a:ext cx="1091381"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105076"/>
                  </a:solidFill>
                  <a:effectLst/>
                  <a:uLnTx/>
                  <a:uFillTx/>
                  <a:latin typeface="Century Gothic" panose="020B0502020202020204" pitchFamily="34" charset="0"/>
                  <a:ea typeface="+mn-ea"/>
                  <a:cs typeface="+mn-cs"/>
                </a:rPr>
                <a:t>elle</a:t>
              </a:r>
              <a:r>
                <a:rPr kumimoji="0" lang="en-GB" sz="22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 …</a:t>
              </a:r>
            </a:p>
          </p:txBody>
        </p:sp>
      </p:grpSp>
      <p:grpSp>
        <p:nvGrpSpPr>
          <p:cNvPr id="27" name="Group 26"/>
          <p:cNvGrpSpPr/>
          <p:nvPr/>
        </p:nvGrpSpPr>
        <p:grpSpPr>
          <a:xfrm>
            <a:off x="9139390" y="3121679"/>
            <a:ext cx="1810179" cy="2245704"/>
            <a:chOff x="386149" y="2691282"/>
            <a:chExt cx="1810179" cy="2245704"/>
          </a:xfrm>
        </p:grpSpPr>
        <p:sp>
          <p:nvSpPr>
            <p:cNvPr id="29" name="Google Shape;613;p26">
              <a:extLst>
                <a:ext uri="{FF2B5EF4-FFF2-40B4-BE49-F238E27FC236}">
                  <a16:creationId xmlns:a16="http://schemas.microsoft.com/office/drawing/2014/main" id="{E81506B0-A3F8-47F6-A818-34153DC67087}"/>
                </a:ext>
              </a:extLst>
            </p:cNvPr>
            <p:cNvSpPr/>
            <p:nvPr/>
          </p:nvSpPr>
          <p:spPr>
            <a:xfrm>
              <a:off x="386149" y="2691282"/>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DAA52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a:t>
              </a:r>
              <a:endParaRPr kumimoji="0"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0" name="TextBox 29"/>
            <p:cNvSpPr txBox="1"/>
            <p:nvPr/>
          </p:nvSpPr>
          <p:spPr>
            <a:xfrm>
              <a:off x="1162242" y="4506099"/>
              <a:ext cx="1034086"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105076"/>
                  </a:solidFill>
                  <a:effectLst/>
                  <a:uLnTx/>
                  <a:uFillTx/>
                  <a:latin typeface="Century Gothic" panose="020B0502020202020204" pitchFamily="34" charset="0"/>
                  <a:ea typeface="+mn-ea"/>
                  <a:cs typeface="+mn-cs"/>
                </a:rPr>
                <a:t>tu</a:t>
              </a:r>
              <a:r>
                <a:rPr kumimoji="0" lang="en-GB" sz="22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 …</a:t>
              </a:r>
            </a:p>
          </p:txBody>
        </p:sp>
      </p:grpSp>
      <p:sp>
        <p:nvSpPr>
          <p:cNvPr id="10" name="TextBox 9"/>
          <p:cNvSpPr txBox="1"/>
          <p:nvPr/>
        </p:nvSpPr>
        <p:spPr>
          <a:xfrm>
            <a:off x="435311" y="5483809"/>
            <a:ext cx="234613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e.g. </a:t>
            </a:r>
            <a:r>
              <a:rPr kumimoji="0" lang="en-GB" sz="2200" b="0" i="0" u="none" strike="noStrike" kern="1200" cap="none" spc="0" normalizeH="0" baseline="0" noProof="0" dirty="0" err="1">
                <a:ln>
                  <a:noFill/>
                </a:ln>
                <a:solidFill>
                  <a:srgbClr val="105076"/>
                </a:solidFill>
                <a:effectLst/>
                <a:uLnTx/>
                <a:uFillTx/>
                <a:latin typeface="Century Gothic" panose="020B0502020202020204" pitchFamily="34" charset="0"/>
                <a:ea typeface="+mn-ea"/>
                <a:cs typeface="+mn-cs"/>
              </a:rPr>
              <a:t>il</a:t>
            </a:r>
            <a:r>
              <a:rPr kumimoji="0" lang="en-GB" sz="22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105076"/>
                </a:solidFill>
                <a:effectLst/>
                <a:uLnTx/>
                <a:uFillTx/>
                <a:latin typeface="Century Gothic" panose="020B0502020202020204" pitchFamily="34" charset="0"/>
                <a:ea typeface="+mn-ea"/>
                <a:cs typeface="+mn-cs"/>
              </a:rPr>
              <a:t>aime</a:t>
            </a:r>
            <a:r>
              <a:rPr kumimoji="0" lang="en-GB" sz="22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 faire les courses</a:t>
            </a:r>
          </a:p>
        </p:txBody>
      </p:sp>
      <p:pic>
        <p:nvPicPr>
          <p:cNvPr id="5124" name="Picture 4" descr="General, Uniform, Army, Military, Soldi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80368" y="3048954"/>
            <a:ext cx="1168074" cy="1730481"/>
          </a:xfrm>
          <a:prstGeom prst="rect">
            <a:avLst/>
          </a:prstGeom>
          <a:noFill/>
          <a:extLst>
            <a:ext uri="{909E8E84-426E-40DD-AFC4-6F175D3DCCD1}">
              <a14:hiddenFill xmlns:a14="http://schemas.microsoft.com/office/drawing/2010/main">
                <a:solidFill>
                  <a:srgbClr val="FFFFFF"/>
                </a:solidFill>
              </a14:hiddenFill>
            </a:ext>
          </a:extLst>
        </p:spPr>
      </p:pic>
      <p:grpSp>
        <p:nvGrpSpPr>
          <p:cNvPr id="36" name="Group 35"/>
          <p:cNvGrpSpPr/>
          <p:nvPr/>
        </p:nvGrpSpPr>
        <p:grpSpPr>
          <a:xfrm>
            <a:off x="9797144" y="3120595"/>
            <a:ext cx="2031062" cy="1530267"/>
            <a:chOff x="9745163" y="2906838"/>
            <a:chExt cx="2031062" cy="1530267"/>
          </a:xfrm>
        </p:grpSpPr>
        <p:pic>
          <p:nvPicPr>
            <p:cNvPr id="37" name="Picture 2" descr="Luke Lamborn Reaching Down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45163" y="2906838"/>
              <a:ext cx="1178720" cy="153026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2" descr="Magnifying Glass Clip 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66894" y="2972593"/>
              <a:ext cx="1109331" cy="1150321"/>
            </a:xfrm>
            <a:prstGeom prst="rect">
              <a:avLst/>
            </a:prstGeom>
            <a:noFill/>
            <a:extLst>
              <a:ext uri="{909E8E84-426E-40DD-AFC4-6F175D3DCCD1}">
                <a14:hiddenFill xmlns:a14="http://schemas.microsoft.com/office/drawing/2010/main">
                  <a:solidFill>
                    <a:srgbClr val="FFFFFF"/>
                  </a:solidFill>
                </a14:hiddenFill>
              </a:ext>
            </a:extLst>
          </p:spPr>
        </p:pic>
      </p:grpSp>
      <p:pic>
        <p:nvPicPr>
          <p:cNvPr id="5128" name="Picture 8" descr="Red Sail Boat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353277" y="3252903"/>
            <a:ext cx="400844" cy="378054"/>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man grocery shopping clipart - Clip Art Library">
            <a:extLst>
              <a:ext uri="{FF2B5EF4-FFF2-40B4-BE49-F238E27FC236}">
                <a16:creationId xmlns:a16="http://schemas.microsoft.com/office/drawing/2014/main" id="{93921819-90D8-4A5F-9E00-0376BAB2F03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63983" y="3272440"/>
            <a:ext cx="1350333" cy="1440000"/>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oup 33">
            <a:extLst>
              <a:ext uri="{FF2B5EF4-FFF2-40B4-BE49-F238E27FC236}">
                <a16:creationId xmlns:a16="http://schemas.microsoft.com/office/drawing/2014/main" id="{A78E7F42-D159-4786-8679-93582C3448E9}"/>
              </a:ext>
            </a:extLst>
          </p:cNvPr>
          <p:cNvGrpSpPr/>
          <p:nvPr/>
        </p:nvGrpSpPr>
        <p:grpSpPr>
          <a:xfrm>
            <a:off x="2122913" y="2694679"/>
            <a:ext cx="941916" cy="747251"/>
            <a:chOff x="10834309" y="1126262"/>
            <a:chExt cx="941916" cy="747251"/>
          </a:xfrm>
        </p:grpSpPr>
        <p:sp>
          <p:nvSpPr>
            <p:cNvPr id="38" name="Cloud Callout 10">
              <a:extLst>
                <a:ext uri="{FF2B5EF4-FFF2-40B4-BE49-F238E27FC236}">
                  <a16:creationId xmlns:a16="http://schemas.microsoft.com/office/drawing/2014/main" id="{8AB78C71-964D-4E22-94DC-DF437543F4F5}"/>
                </a:ext>
              </a:extLst>
            </p:cNvPr>
            <p:cNvSpPr/>
            <p:nvPr/>
          </p:nvSpPr>
          <p:spPr>
            <a:xfrm>
              <a:off x="10834309" y="1126262"/>
              <a:ext cx="941916" cy="747251"/>
            </a:xfrm>
            <a:prstGeom prst="cloudCallout">
              <a:avLst>
                <a:gd name="adj1" fmla="val -74070"/>
                <a:gd name="adj2" fmla="val 36184"/>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40" name="Picture 16" descr="Heart 5 Clip Art">
              <a:extLst>
                <a:ext uri="{FF2B5EF4-FFF2-40B4-BE49-F238E27FC236}">
                  <a16:creationId xmlns:a16="http://schemas.microsoft.com/office/drawing/2014/main" id="{4E516A47-F921-414A-A79E-067B86F173F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148489" y="1339761"/>
              <a:ext cx="344357" cy="320252"/>
            </a:xfrm>
            <a:prstGeom prst="rect">
              <a:avLst/>
            </a:prstGeom>
            <a:noFill/>
            <a:extLst>
              <a:ext uri="{909E8E84-426E-40DD-AFC4-6F175D3DCCD1}">
                <a14:hiddenFill xmlns:a14="http://schemas.microsoft.com/office/drawing/2010/main">
                  <a:solidFill>
                    <a:srgbClr val="FFFFFF"/>
                  </a:solidFill>
                </a14:hiddenFill>
              </a:ext>
            </a:extLst>
          </p:spPr>
        </p:pic>
      </p:grpSp>
      <p:pic>
        <p:nvPicPr>
          <p:cNvPr id="8196" name="Picture 4" descr="mother doing household chores - Clip Art Library">
            <a:extLst>
              <a:ext uri="{FF2B5EF4-FFF2-40B4-BE49-F238E27FC236}">
                <a16:creationId xmlns:a16="http://schemas.microsoft.com/office/drawing/2014/main" id="{86324A4D-6574-4763-8CBE-6B25F199FEA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47608" y="3339435"/>
            <a:ext cx="1681333" cy="1440000"/>
          </a:xfrm>
          <a:prstGeom prst="rect">
            <a:avLst/>
          </a:prstGeom>
          <a:noFill/>
          <a:extLst>
            <a:ext uri="{909E8E84-426E-40DD-AFC4-6F175D3DCCD1}">
              <a14:hiddenFill xmlns:a14="http://schemas.microsoft.com/office/drawing/2010/main">
                <a:solidFill>
                  <a:srgbClr val="FFFFFF"/>
                </a:solidFill>
              </a14:hiddenFill>
            </a:ext>
          </a:extLst>
        </p:spPr>
      </p:pic>
      <p:grpSp>
        <p:nvGrpSpPr>
          <p:cNvPr id="47" name="Group 46">
            <a:extLst>
              <a:ext uri="{FF2B5EF4-FFF2-40B4-BE49-F238E27FC236}">
                <a16:creationId xmlns:a16="http://schemas.microsoft.com/office/drawing/2014/main" id="{919F3A1F-1007-4C6D-8CF8-FC9B378DD35A}"/>
              </a:ext>
            </a:extLst>
          </p:cNvPr>
          <p:cNvGrpSpPr/>
          <p:nvPr/>
        </p:nvGrpSpPr>
        <p:grpSpPr>
          <a:xfrm>
            <a:off x="5092073" y="2546627"/>
            <a:ext cx="941916" cy="747251"/>
            <a:chOff x="10834309" y="1126262"/>
            <a:chExt cx="941916" cy="747251"/>
          </a:xfrm>
        </p:grpSpPr>
        <p:sp>
          <p:nvSpPr>
            <p:cNvPr id="48" name="Cloud Callout 10">
              <a:extLst>
                <a:ext uri="{FF2B5EF4-FFF2-40B4-BE49-F238E27FC236}">
                  <a16:creationId xmlns:a16="http://schemas.microsoft.com/office/drawing/2014/main" id="{EC85F343-0E5E-4C19-8CF7-E7E60B9206DF}"/>
                </a:ext>
              </a:extLst>
            </p:cNvPr>
            <p:cNvSpPr/>
            <p:nvPr/>
          </p:nvSpPr>
          <p:spPr>
            <a:xfrm>
              <a:off x="10834309" y="1126262"/>
              <a:ext cx="941916" cy="747251"/>
            </a:xfrm>
            <a:prstGeom prst="cloudCallout">
              <a:avLst>
                <a:gd name="adj1" fmla="val -41710"/>
                <a:gd name="adj2" fmla="val 56579"/>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49" name="Picture 16" descr="Heart 5 Clip Art">
              <a:extLst>
                <a:ext uri="{FF2B5EF4-FFF2-40B4-BE49-F238E27FC236}">
                  <a16:creationId xmlns:a16="http://schemas.microsoft.com/office/drawing/2014/main" id="{6FAC83C2-D4B9-43F9-854F-A89806AD081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148489" y="1339761"/>
              <a:ext cx="344357" cy="320252"/>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itle 5">
            <a:extLst>
              <a:ext uri="{FF2B5EF4-FFF2-40B4-BE49-F238E27FC236}">
                <a16:creationId xmlns:a16="http://schemas.microsoft.com/office/drawing/2014/main" id="{9043D73B-ACCE-4F06-9830-DB168A4717FD}"/>
              </a:ext>
            </a:extLst>
          </p:cNvPr>
          <p:cNvSpPr>
            <a:spLocks noGrp="1"/>
          </p:cNvSpPr>
          <p:nvPr>
            <p:ph type="title"/>
          </p:nvPr>
        </p:nvSpPr>
        <p:spPr>
          <a:xfrm>
            <a:off x="838200" y="443073"/>
            <a:ext cx="5265384" cy="306055"/>
          </a:xfrm>
        </p:spPr>
        <p:txBody>
          <a:bodyPr>
            <a:normAutofit fontScale="90000"/>
          </a:bodyPr>
          <a:lstStyle/>
          <a:p>
            <a:r>
              <a:rPr lang="fr-FR" dirty="0"/>
              <a:t>Regular –ER </a:t>
            </a:r>
            <a:r>
              <a:rPr lang="fr-FR" dirty="0" err="1"/>
              <a:t>verbs</a:t>
            </a:r>
            <a:endParaRPr lang="fr-FR" dirty="0"/>
          </a:p>
        </p:txBody>
      </p:sp>
      <p:sp>
        <p:nvSpPr>
          <p:cNvPr id="35" name="Title 5">
            <a:extLst>
              <a:ext uri="{FF2B5EF4-FFF2-40B4-BE49-F238E27FC236}">
                <a16:creationId xmlns:a16="http://schemas.microsoft.com/office/drawing/2014/main" id="{5B2D131C-5FE4-4A33-9931-D5C2E49977B5}"/>
              </a:ext>
            </a:extLst>
          </p:cNvPr>
          <p:cNvSpPr txBox="1">
            <a:spLocks/>
          </p:cNvSpPr>
          <p:nvPr/>
        </p:nvSpPr>
        <p:spPr>
          <a:xfrm>
            <a:off x="838200" y="443073"/>
            <a:ext cx="4166937" cy="5005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fr-FR" sz="2000"/>
              <a:t>Regular –ER verbs</a:t>
            </a:r>
            <a:endParaRPr lang="fr-FR" sz="2000" dirty="0"/>
          </a:p>
        </p:txBody>
      </p:sp>
      <p:pic>
        <p:nvPicPr>
          <p:cNvPr id="41" name="Picture 40" descr="background rectangle">
            <a:extLst>
              <a:ext uri="{FF2B5EF4-FFF2-40B4-BE49-F238E27FC236}">
                <a16:creationId xmlns:a16="http://schemas.microsoft.com/office/drawing/2014/main" id="{563573DE-B664-4560-9902-FC8A6149695B}"/>
              </a:ext>
              <a:ext uri="{C183D7F6-B498-43B3-948B-1728B52AA6E4}">
                <adec:decorative xmlns:adec="http://schemas.microsoft.com/office/drawing/2017/decorative" val="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2" name="Title 3">
            <a:extLst>
              <a:ext uri="{FF2B5EF4-FFF2-40B4-BE49-F238E27FC236}">
                <a16:creationId xmlns:a16="http://schemas.microsoft.com/office/drawing/2014/main" id="{B7436F06-D74B-42D9-9BC8-06327E9169C8}"/>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a:solidFill>
                  <a:schemeClr val="bg1"/>
                </a:solidFill>
              </a:rPr>
              <a:t>Regular –ER verbs  </a:t>
            </a:r>
          </a:p>
        </p:txBody>
      </p:sp>
      <p:sp>
        <p:nvSpPr>
          <p:cNvPr id="43" name="Rounded Rectangle 46">
            <a:extLst>
              <a:ext uri="{FF2B5EF4-FFF2-40B4-BE49-F238E27FC236}">
                <a16:creationId xmlns:a16="http://schemas.microsoft.com/office/drawing/2014/main" id="{BA54DFC9-81CD-4B69-99C0-433A92B1506A}"/>
              </a:ext>
            </a:extLst>
          </p:cNvPr>
          <p:cNvSpPr/>
          <p:nvPr/>
        </p:nvSpPr>
        <p:spPr>
          <a:xfrm>
            <a:off x="9817768" y="188929"/>
            <a:ext cx="2092153" cy="46053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612318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00037" y="1579740"/>
            <a:ext cx="1169743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endParaRPr>
          </a:p>
        </p:txBody>
      </p:sp>
      <p:sp>
        <p:nvSpPr>
          <p:cNvPr id="3" name="TextBox 2"/>
          <p:cNvSpPr txBox="1"/>
          <p:nvPr/>
        </p:nvSpPr>
        <p:spPr>
          <a:xfrm>
            <a:off x="300037" y="1465264"/>
            <a:ext cx="11528169"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105076"/>
                </a:solidFill>
                <a:effectLst/>
                <a:uLnTx/>
                <a:uFillTx/>
                <a:latin typeface="Century Gothic" panose="020B0502020202020204" pitchFamily="34" charset="0"/>
                <a:ea typeface="+mn-ea"/>
                <a:cs typeface="+mn-cs"/>
              </a:rPr>
              <a:t>Partenaire</a:t>
            </a:r>
            <a:r>
              <a:rPr kumimoji="0" lang="en-GB" sz="2200" b="1"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 A Task 2.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Who is doing what? Write what you hear. </a:t>
            </a:r>
            <a:r>
              <a:rPr kumimoji="0" lang="en-GB" sz="2200" b="0" i="0" u="none" strike="noStrike" kern="1200" cap="none" spc="0" normalizeH="0" baseline="0" noProof="0" dirty="0" err="1">
                <a:ln>
                  <a:noFill/>
                </a:ln>
                <a:solidFill>
                  <a:srgbClr val="105076"/>
                </a:solidFill>
                <a:effectLst/>
                <a:uLnTx/>
                <a:uFillTx/>
                <a:latin typeface="Century Gothic" panose="020B0502020202020204" pitchFamily="34" charset="0"/>
                <a:ea typeface="+mn-ea"/>
                <a:cs typeface="+mn-cs"/>
              </a:rPr>
              <a:t>Écris</a:t>
            </a:r>
            <a:r>
              <a:rPr kumimoji="0" lang="en-GB" sz="22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105076"/>
                </a:solidFill>
                <a:effectLst/>
                <a:uLnTx/>
                <a:uFillTx/>
                <a:latin typeface="Century Gothic" panose="020B0502020202020204" pitchFamily="34" charset="0"/>
                <a:ea typeface="+mn-ea"/>
                <a:cs typeface="+mn-cs"/>
              </a:rPr>
              <a:t>en</a:t>
            </a:r>
            <a:r>
              <a:rPr kumimoji="0" lang="en-GB" sz="22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105076"/>
                </a:solidFill>
                <a:effectLst/>
                <a:uLnTx/>
                <a:uFillTx/>
                <a:latin typeface="Century Gothic" panose="020B0502020202020204" pitchFamily="34" charset="0"/>
                <a:ea typeface="+mn-ea"/>
                <a:cs typeface="+mn-cs"/>
              </a:rPr>
              <a:t>français</a:t>
            </a:r>
            <a:r>
              <a:rPr kumimoji="0" lang="en-GB" sz="22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a:t>
            </a:r>
          </a:p>
        </p:txBody>
      </p:sp>
      <p:grpSp>
        <p:nvGrpSpPr>
          <p:cNvPr id="11" name="Group 10"/>
          <p:cNvGrpSpPr/>
          <p:nvPr/>
        </p:nvGrpSpPr>
        <p:grpSpPr>
          <a:xfrm>
            <a:off x="963560" y="3215640"/>
            <a:ext cx="10628672" cy="2827727"/>
            <a:chOff x="963560" y="2999073"/>
            <a:chExt cx="10628672" cy="2827727"/>
          </a:xfrm>
        </p:grpSpPr>
        <p:cxnSp>
          <p:nvCxnSpPr>
            <p:cNvPr id="10" name="Straight Connector 9"/>
            <p:cNvCxnSpPr/>
            <p:nvPr/>
          </p:nvCxnSpPr>
          <p:spPr>
            <a:xfrm>
              <a:off x="963561" y="2999073"/>
              <a:ext cx="10628671" cy="0"/>
            </a:xfrm>
            <a:prstGeom prst="line">
              <a:avLst/>
            </a:prstGeom>
            <a:ln w="19050">
              <a:solidFill>
                <a:srgbClr val="105076"/>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963560" y="3939932"/>
              <a:ext cx="10628671" cy="0"/>
            </a:xfrm>
            <a:prstGeom prst="line">
              <a:avLst/>
            </a:prstGeom>
            <a:ln w="19050">
              <a:solidFill>
                <a:srgbClr val="105076"/>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963560" y="4880791"/>
              <a:ext cx="10628671" cy="0"/>
            </a:xfrm>
            <a:prstGeom prst="line">
              <a:avLst/>
            </a:prstGeom>
            <a:ln w="19050">
              <a:solidFill>
                <a:srgbClr val="105076"/>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963560" y="5826800"/>
              <a:ext cx="10628671" cy="0"/>
            </a:xfrm>
            <a:prstGeom prst="line">
              <a:avLst/>
            </a:prstGeom>
            <a:ln w="19050">
              <a:solidFill>
                <a:srgbClr val="105076"/>
              </a:solidFill>
            </a:ln>
          </p:spPr>
          <p:style>
            <a:lnRef idx="1">
              <a:schemeClr val="accent1"/>
            </a:lnRef>
            <a:fillRef idx="0">
              <a:schemeClr val="accent1"/>
            </a:fillRef>
            <a:effectRef idx="0">
              <a:schemeClr val="accent1"/>
            </a:effectRef>
            <a:fontRef idx="minor">
              <a:schemeClr val="tx1"/>
            </a:fontRef>
          </p:style>
        </p:cxnSp>
      </p:grpSp>
      <p:sp>
        <p:nvSpPr>
          <p:cNvPr id="18" name="Google Shape;613;p26">
            <a:extLst>
              <a:ext uri="{FF2B5EF4-FFF2-40B4-BE49-F238E27FC236}">
                <a16:creationId xmlns:a16="http://schemas.microsoft.com/office/drawing/2014/main" id="{E81506B0-A3F8-47F6-A818-34153DC67087}"/>
              </a:ext>
            </a:extLst>
          </p:cNvPr>
          <p:cNvSpPr/>
          <p:nvPr/>
        </p:nvSpPr>
        <p:spPr>
          <a:xfrm>
            <a:off x="435309" y="2855508"/>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DAA52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a:t>
            </a:r>
            <a:endParaRPr kumimoji="0"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Google Shape;613;p26">
            <a:extLst>
              <a:ext uri="{FF2B5EF4-FFF2-40B4-BE49-F238E27FC236}">
                <a16:creationId xmlns:a16="http://schemas.microsoft.com/office/drawing/2014/main" id="{E81506B0-A3F8-47F6-A818-34153DC67087}"/>
              </a:ext>
            </a:extLst>
          </p:cNvPr>
          <p:cNvSpPr/>
          <p:nvPr/>
        </p:nvSpPr>
        <p:spPr>
          <a:xfrm>
            <a:off x="435308" y="3753343"/>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DAA52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a:t>
            </a:r>
            <a:endParaRPr kumimoji="0"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1" name="Google Shape;613;p26">
            <a:extLst>
              <a:ext uri="{FF2B5EF4-FFF2-40B4-BE49-F238E27FC236}">
                <a16:creationId xmlns:a16="http://schemas.microsoft.com/office/drawing/2014/main" id="{E81506B0-A3F8-47F6-A818-34153DC67087}"/>
              </a:ext>
            </a:extLst>
          </p:cNvPr>
          <p:cNvSpPr/>
          <p:nvPr/>
        </p:nvSpPr>
        <p:spPr>
          <a:xfrm>
            <a:off x="439038" y="4694201"/>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DAA52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a:t>
            </a:r>
            <a:endParaRPr kumimoji="0"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2" name="Google Shape;613;p26">
            <a:extLst>
              <a:ext uri="{FF2B5EF4-FFF2-40B4-BE49-F238E27FC236}">
                <a16:creationId xmlns:a16="http://schemas.microsoft.com/office/drawing/2014/main" id="{E81506B0-A3F8-47F6-A818-34153DC67087}"/>
              </a:ext>
            </a:extLst>
          </p:cNvPr>
          <p:cNvSpPr/>
          <p:nvPr/>
        </p:nvSpPr>
        <p:spPr>
          <a:xfrm>
            <a:off x="435308" y="5635059"/>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DAA52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a:t>
            </a:r>
            <a:endParaRPr kumimoji="0"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3" name="Rectangle 22"/>
          <p:cNvSpPr/>
          <p:nvPr/>
        </p:nvSpPr>
        <p:spPr>
          <a:xfrm>
            <a:off x="894734" y="2801881"/>
            <a:ext cx="3369833"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Il aime faire</a:t>
            </a:r>
            <a:r>
              <a:rPr kumimoji="0" lang="fr-FR" sz="2200" b="0" i="0" u="none" strike="noStrike" kern="1200" cap="none" spc="0" normalizeH="0" noProof="0" dirty="0">
                <a:ln>
                  <a:noFill/>
                </a:ln>
                <a:solidFill>
                  <a:srgbClr val="105076"/>
                </a:solidFill>
                <a:effectLst/>
                <a:uLnTx/>
                <a:uFillTx/>
                <a:latin typeface="Century Gothic" panose="020B0502020202020204" pitchFamily="34" charset="0"/>
                <a:ea typeface="+mn-ea"/>
                <a:cs typeface="+mn-cs"/>
              </a:rPr>
              <a:t> les courses.</a:t>
            </a:r>
            <a:endParaRPr kumimoji="0" lang="fr-FR" sz="22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endParaRPr>
          </a:p>
        </p:txBody>
      </p:sp>
      <p:sp>
        <p:nvSpPr>
          <p:cNvPr id="24" name="Rectangle 23"/>
          <p:cNvSpPr/>
          <p:nvPr/>
        </p:nvSpPr>
        <p:spPr>
          <a:xfrm>
            <a:off x="894734" y="3698026"/>
            <a:ext cx="3456395"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J’aime faire le ménage.</a:t>
            </a:r>
          </a:p>
        </p:txBody>
      </p:sp>
      <p:sp>
        <p:nvSpPr>
          <p:cNvPr id="26" name="Rectangle 25"/>
          <p:cNvSpPr/>
          <p:nvPr/>
        </p:nvSpPr>
        <p:spPr>
          <a:xfrm>
            <a:off x="894733" y="4638884"/>
            <a:ext cx="3831498"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Elle porte un uniforme vert.</a:t>
            </a:r>
          </a:p>
        </p:txBody>
      </p:sp>
      <p:sp>
        <p:nvSpPr>
          <p:cNvPr id="27" name="Rectangle 26"/>
          <p:cNvSpPr/>
          <p:nvPr/>
        </p:nvSpPr>
        <p:spPr>
          <a:xfrm>
            <a:off x="894733" y="5579742"/>
            <a:ext cx="4116833"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Tu trouves un bateau rouge.</a:t>
            </a:r>
          </a:p>
        </p:txBody>
      </p:sp>
      <p:sp>
        <p:nvSpPr>
          <p:cNvPr id="6" name="Title 5">
            <a:extLst>
              <a:ext uri="{FF2B5EF4-FFF2-40B4-BE49-F238E27FC236}">
                <a16:creationId xmlns:a16="http://schemas.microsoft.com/office/drawing/2014/main" id="{7F09CAD8-E03A-46A3-8771-18D156005DF0}"/>
              </a:ext>
            </a:extLst>
          </p:cNvPr>
          <p:cNvSpPr>
            <a:spLocks noGrp="1"/>
          </p:cNvSpPr>
          <p:nvPr>
            <p:ph type="title"/>
          </p:nvPr>
        </p:nvSpPr>
        <p:spPr>
          <a:xfrm>
            <a:off x="838200" y="443073"/>
            <a:ext cx="5033211" cy="477091"/>
          </a:xfrm>
        </p:spPr>
        <p:txBody>
          <a:bodyPr>
            <a:normAutofit fontScale="90000"/>
          </a:bodyPr>
          <a:lstStyle/>
          <a:p>
            <a:r>
              <a:rPr lang="fr-FR" dirty="0"/>
              <a:t>Regular –ER </a:t>
            </a:r>
            <a:r>
              <a:rPr lang="fr-FR" dirty="0" err="1"/>
              <a:t>verbs</a:t>
            </a:r>
            <a:endParaRPr lang="fr-FR" dirty="0"/>
          </a:p>
        </p:txBody>
      </p:sp>
      <p:sp>
        <p:nvSpPr>
          <p:cNvPr id="25" name="Title 5">
            <a:extLst>
              <a:ext uri="{FF2B5EF4-FFF2-40B4-BE49-F238E27FC236}">
                <a16:creationId xmlns:a16="http://schemas.microsoft.com/office/drawing/2014/main" id="{E5F1FE63-291C-4F0C-B98B-89572955A173}"/>
              </a:ext>
            </a:extLst>
          </p:cNvPr>
          <p:cNvSpPr txBox="1">
            <a:spLocks/>
          </p:cNvSpPr>
          <p:nvPr/>
        </p:nvSpPr>
        <p:spPr>
          <a:xfrm>
            <a:off x="838200" y="443073"/>
            <a:ext cx="4166937" cy="5005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fr-FR" sz="2000"/>
              <a:t>Regular –ER verbs</a:t>
            </a:r>
            <a:endParaRPr lang="fr-FR" sz="2000" dirty="0"/>
          </a:p>
        </p:txBody>
      </p:sp>
      <p:pic>
        <p:nvPicPr>
          <p:cNvPr id="28" name="Picture 27" descr="background rectangle">
            <a:extLst>
              <a:ext uri="{FF2B5EF4-FFF2-40B4-BE49-F238E27FC236}">
                <a16:creationId xmlns:a16="http://schemas.microsoft.com/office/drawing/2014/main" id="{447618BA-8AA4-4EE6-9DC8-66DAF11E2B1A}"/>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9" name="Title 3">
            <a:extLst>
              <a:ext uri="{FF2B5EF4-FFF2-40B4-BE49-F238E27FC236}">
                <a16:creationId xmlns:a16="http://schemas.microsoft.com/office/drawing/2014/main" id="{9E6F4C56-FF02-4A08-A677-8F5A52D5A134}"/>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a:solidFill>
                  <a:schemeClr val="bg1"/>
                </a:solidFill>
              </a:rPr>
              <a:t>Regular –ER verbs  </a:t>
            </a:r>
          </a:p>
        </p:txBody>
      </p:sp>
      <p:sp>
        <p:nvSpPr>
          <p:cNvPr id="30" name="Rounded Rectangle 46">
            <a:extLst>
              <a:ext uri="{FF2B5EF4-FFF2-40B4-BE49-F238E27FC236}">
                <a16:creationId xmlns:a16="http://schemas.microsoft.com/office/drawing/2014/main" id="{F3258B41-4D68-4F77-B6F7-D8CE0527B5FA}"/>
              </a:ext>
            </a:extLst>
          </p:cNvPr>
          <p:cNvSpPr/>
          <p:nvPr/>
        </p:nvSpPr>
        <p:spPr>
          <a:xfrm>
            <a:off x="9817768" y="188929"/>
            <a:ext cx="2092153" cy="46053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724978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3AF595F-DFB4-C243-93BB-2426D873E733}"/>
              </a:ext>
            </a:extLst>
          </p:cNvPr>
          <p:cNvSpPr>
            <a:spLocks noGrp="1"/>
          </p:cNvSpPr>
          <p:nvPr>
            <p:ph type="title"/>
          </p:nvPr>
        </p:nvSpPr>
        <p:spPr>
          <a:xfrm>
            <a:off x="161286" y="0"/>
            <a:ext cx="10515600" cy="1325563"/>
          </a:xfrm>
        </p:spPr>
        <p:txBody>
          <a:bodyPr/>
          <a:lstStyle/>
          <a:p>
            <a:pPr lvl="0">
              <a:lnSpc>
                <a:spcPct val="100000"/>
              </a:lnSpc>
              <a:spcBef>
                <a:spcPts val="0"/>
              </a:spcBef>
            </a:pPr>
            <a:r>
              <a:rPr lang="en-GB" sz="10000" b="1" dirty="0">
                <a:solidFill>
                  <a:srgbClr val="1F4E79"/>
                </a:solidFill>
                <a:latin typeface="Century Gothic" panose="020B0502020202020204" pitchFamily="34" charset="0"/>
                <a:ea typeface="+mn-ea"/>
                <a:cs typeface="Calibri" panose="020F0502020204030204" pitchFamily="34" charset="0"/>
              </a:rPr>
              <a:t>j/soft g</a:t>
            </a:r>
            <a:endParaRPr lang="en-US" dirty="0"/>
          </a:p>
        </p:txBody>
      </p:sp>
      <p:pic>
        <p:nvPicPr>
          <p:cNvPr id="5" name="Picture 2" descr="the sun"/>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553560" y="1674976"/>
            <a:ext cx="3228763" cy="324173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the moon with a cross over it"/>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6376988" y="1124803"/>
            <a:ext cx="3715240" cy="3715240"/>
          </a:xfrm>
          <a:prstGeom prst="rect">
            <a:avLst/>
          </a:prstGeom>
        </p:spPr>
      </p:pic>
      <p:sp>
        <p:nvSpPr>
          <p:cNvPr id="10" name="TextBox 9">
            <a:extLst>
              <a:ext uri="{FF2B5EF4-FFF2-40B4-BE49-F238E27FC236}">
                <a16:creationId xmlns:a16="http://schemas.microsoft.com/office/drawing/2014/main" id="{523DC9B6-EFAC-4481-A633-5B5655C6B429}"/>
              </a:ext>
            </a:extLst>
          </p:cNvPr>
          <p:cNvSpPr txBox="1"/>
          <p:nvPr/>
        </p:nvSpPr>
        <p:spPr>
          <a:xfrm>
            <a:off x="6522617" y="-167569"/>
            <a:ext cx="4154269" cy="64479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1300" b="1" i="0" u="none" strike="noStrike" kern="1200" cap="none" spc="0" normalizeH="0" baseline="0" noProof="0" dirty="0">
                <a:ln>
                  <a:noFill/>
                </a:ln>
                <a:solidFill>
                  <a:srgbClr val="E65D00"/>
                </a:solidFill>
                <a:effectLst/>
                <a:uLnTx/>
                <a:uFillTx/>
                <a:latin typeface="Tw Cen MT" panose="020B0602020104020603"/>
                <a:ea typeface="+mn-ea"/>
                <a:cs typeface="+mn-cs"/>
              </a:rPr>
              <a:t>X</a:t>
            </a:r>
          </a:p>
        </p:txBody>
      </p:sp>
      <p:sp>
        <p:nvSpPr>
          <p:cNvPr id="3" name="TextBox 2"/>
          <p:cNvSpPr txBox="1"/>
          <p:nvPr/>
        </p:nvSpPr>
        <p:spPr>
          <a:xfrm>
            <a:off x="3392214" y="4437805"/>
            <a:ext cx="5407572"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j</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our</a:t>
            </a:r>
          </a:p>
        </p:txBody>
      </p:sp>
    </p:spTree>
    <p:extLst>
      <p:ext uri="{BB962C8B-B14F-4D97-AF65-F5344CB8AC3E}">
        <p14:creationId xmlns:p14="http://schemas.microsoft.com/office/powerpoint/2010/main" val="3498975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B84D5E5-7E7A-47B6-A8E1-4F6AA7A0F943}"/>
              </a:ext>
            </a:extLst>
          </p:cNvPr>
          <p:cNvSpPr>
            <a:spLocks noGrp="1"/>
          </p:cNvSpPr>
          <p:nvPr>
            <p:ph type="title"/>
          </p:nvPr>
        </p:nvSpPr>
        <p:spPr>
          <a:xfrm>
            <a:off x="295590" y="1877623"/>
            <a:ext cx="6212305" cy="807454"/>
          </a:xfrm>
        </p:spPr>
        <p:txBody>
          <a:bodyPr>
            <a:normAutofit fontScale="90000"/>
          </a:bodyPr>
          <a:lstStyle/>
          <a:p>
            <a:r>
              <a:rPr lang="fr-FR" dirty="0" err="1"/>
              <a:t>Saying</a:t>
            </a:r>
            <a:r>
              <a:rPr lang="fr-FR" dirty="0"/>
              <a:t> </a:t>
            </a:r>
            <a:r>
              <a:rPr lang="fr-FR" dirty="0" err="1"/>
              <a:t>what</a:t>
            </a:r>
            <a:r>
              <a:rPr lang="fr-FR" dirty="0"/>
              <a:t> people do [1]</a:t>
            </a:r>
          </a:p>
        </p:txBody>
      </p:sp>
      <p:grpSp>
        <p:nvGrpSpPr>
          <p:cNvPr id="2" name="Group 1"/>
          <p:cNvGrpSpPr/>
          <p:nvPr/>
        </p:nvGrpSpPr>
        <p:grpSpPr>
          <a:xfrm>
            <a:off x="-132059"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E3EAFD"/>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grpSp>
        <p:sp>
          <p:nvSpPr>
            <p:cNvPr id="4" name="Isosceles Triangle 3"/>
            <p:cNvSpPr/>
            <p:nvPr/>
          </p:nvSpPr>
          <p:spPr>
            <a:xfrm rot="5400000">
              <a:off x="4636029" y="-341488"/>
              <a:ext cx="6857998"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sp>
          <p:nvSpPr>
            <p:cNvPr id="5" name="Rectangle 4"/>
            <p:cNvSpPr/>
            <p:nvPr/>
          </p:nvSpPr>
          <p:spPr>
            <a:xfrm>
              <a:off x="-56445" y="0"/>
              <a:ext cx="4350984" cy="6858000"/>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gr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19" name="Title 3"/>
          <p:cNvSpPr txBox="1">
            <a:spLocks/>
          </p:cNvSpPr>
          <p:nvPr/>
        </p:nvSpPr>
        <p:spPr>
          <a:xfrm>
            <a:off x="185383" y="2813447"/>
            <a:ext cx="7785800" cy="148433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lvl="0">
              <a:lnSpc>
                <a:spcPct val="100000"/>
              </a:lnSpc>
              <a:spcBef>
                <a:spcPts val="0"/>
              </a:spcBef>
              <a:defRPr/>
            </a:pPr>
            <a:r>
              <a:rPr lang="en-GB" sz="2400" dirty="0">
                <a:solidFill>
                  <a:prstClr val="white"/>
                </a:solidFill>
                <a:latin typeface="Century Gothic" panose="020B0502020202020204" pitchFamily="34" charset="0"/>
              </a:rPr>
              <a:t>Present simple used with its continuous meaning</a:t>
            </a:r>
          </a:p>
          <a:p>
            <a:pPr lvl="0">
              <a:lnSpc>
                <a:spcPct val="100000"/>
              </a:lnSpc>
              <a:spcBef>
                <a:spcPts val="0"/>
              </a:spcBef>
              <a:defRPr/>
            </a:pPr>
            <a:r>
              <a:rPr lang="en-GB" sz="2400" dirty="0">
                <a:solidFill>
                  <a:prstClr val="white"/>
                </a:solidFill>
                <a:latin typeface="Century Gothic" panose="020B0502020202020204" pitchFamily="34" charset="0"/>
              </a:rPr>
              <a:t>Intonation questions (two-verb structures)</a:t>
            </a:r>
          </a:p>
          <a:p>
            <a:pPr lvl="0">
              <a:lnSpc>
                <a:spcPct val="100000"/>
              </a:lnSpc>
              <a:spcBef>
                <a:spcPts val="0"/>
              </a:spcBef>
              <a:defRPr/>
            </a:pPr>
            <a:r>
              <a:rPr lang="en-GB" sz="2400" dirty="0">
                <a:solidFill>
                  <a:prstClr val="white"/>
                </a:solidFill>
                <a:latin typeface="Century Gothic" panose="020B0502020202020204" pitchFamily="34" charset="0"/>
              </a:rPr>
              <a:t>SSC [</a:t>
            </a:r>
            <a:r>
              <a:rPr lang="en-GB" sz="2400" dirty="0" err="1">
                <a:solidFill>
                  <a:prstClr val="white"/>
                </a:solidFill>
                <a:latin typeface="Century Gothic" panose="020B0502020202020204" pitchFamily="34" charset="0"/>
              </a:rPr>
              <a:t>qu</a:t>
            </a:r>
            <a:r>
              <a:rPr lang="en-GB" sz="2400" dirty="0">
                <a:solidFill>
                  <a:prstClr val="white"/>
                </a:solidFill>
                <a:latin typeface="Century Gothic" panose="020B0502020202020204" pitchFamily="34" charset="0"/>
              </a:rPr>
              <a:t>]</a:t>
            </a:r>
          </a:p>
        </p:txBody>
      </p:sp>
      <p:sp>
        <p:nvSpPr>
          <p:cNvPr id="16" name="Title 5">
            <a:extLst>
              <a:ext uri="{FF2B5EF4-FFF2-40B4-BE49-F238E27FC236}">
                <a16:creationId xmlns:a16="http://schemas.microsoft.com/office/drawing/2014/main" id="{D843E9A4-AB11-4FCC-90B2-B866D14DE848}"/>
              </a:ext>
            </a:extLst>
          </p:cNvPr>
          <p:cNvSpPr txBox="1">
            <a:spLocks/>
          </p:cNvSpPr>
          <p:nvPr/>
        </p:nvSpPr>
        <p:spPr>
          <a:xfrm>
            <a:off x="185383" y="183975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4000" b="1" dirty="0">
                <a:solidFill>
                  <a:prstClr val="white"/>
                </a:solidFill>
              </a:rPr>
              <a:t>Saying what people like to do [2]</a:t>
            </a:r>
            <a:endParaRPr lang="en-US" sz="4000" dirty="0"/>
          </a:p>
        </p:txBody>
      </p:sp>
      <p:sp>
        <p:nvSpPr>
          <p:cNvPr id="6" name="Title 3">
            <a:extLst>
              <a:ext uri="{FF2B5EF4-FFF2-40B4-BE49-F238E27FC236}">
                <a16:creationId xmlns:a16="http://schemas.microsoft.com/office/drawing/2014/main" id="{DF0510A6-8CD4-46F4-91DB-53F79A509BCE}"/>
              </a:ext>
            </a:extLst>
          </p:cNvPr>
          <p:cNvSpPr txBox="1">
            <a:spLocks/>
          </p:cNvSpPr>
          <p:nvPr/>
        </p:nvSpPr>
        <p:spPr>
          <a:xfrm>
            <a:off x="175341" y="5005063"/>
            <a:ext cx="5784972" cy="1484332"/>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2200" b="1" dirty="0">
                <a:solidFill>
                  <a:prstClr val="white"/>
                </a:solidFill>
                <a:latin typeface="Century Gothic" panose="020B0502020202020204" pitchFamily="34" charset="0"/>
              </a:rPr>
              <a:t>Year 7 French </a:t>
            </a:r>
          </a:p>
          <a:p>
            <a:r>
              <a:rPr lang="en-GB" sz="2200" dirty="0">
                <a:solidFill>
                  <a:prstClr val="white"/>
                </a:solidFill>
                <a:latin typeface="Century Gothic" panose="020B0502020202020204" pitchFamily="34" charset="0"/>
              </a:rPr>
              <a:t>Term 1.2 - Week 3 - Lesson 20</a:t>
            </a:r>
          </a:p>
          <a:p>
            <a:endParaRPr lang="en-GB" sz="1600" dirty="0">
              <a:solidFill>
                <a:prstClr val="white"/>
              </a:solidFill>
              <a:latin typeface="Century Gothic" panose="020B0502020202020204" pitchFamily="34" charset="0"/>
            </a:endParaRPr>
          </a:p>
          <a:p>
            <a:endParaRPr lang="en-GB" sz="2200" dirty="0">
              <a:solidFill>
                <a:prstClr val="white"/>
              </a:solidFill>
              <a:latin typeface="Century Gothic" panose="020B0502020202020204" pitchFamily="34" charset="0"/>
            </a:endParaRPr>
          </a:p>
        </p:txBody>
      </p:sp>
      <p:sp>
        <p:nvSpPr>
          <p:cNvPr id="7" name="Title 3">
            <a:extLst>
              <a:ext uri="{FF2B5EF4-FFF2-40B4-BE49-F238E27FC236}">
                <a16:creationId xmlns:a16="http://schemas.microsoft.com/office/drawing/2014/main" id="{180EA832-A9CE-4BB7-BA0E-FD91B42481D5}"/>
              </a:ext>
            </a:extLst>
          </p:cNvPr>
          <p:cNvSpPr txBox="1">
            <a:spLocks/>
          </p:cNvSpPr>
          <p:nvPr/>
        </p:nvSpPr>
        <p:spPr>
          <a:xfrm>
            <a:off x="168926" y="5626892"/>
            <a:ext cx="6405917" cy="126206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1600" dirty="0">
                <a:solidFill>
                  <a:prstClr val="white"/>
                </a:solidFill>
                <a:latin typeface="Century Gothic" panose="020B0502020202020204" pitchFamily="34" charset="0"/>
              </a:rPr>
              <a:t>Natalie Finlayson / Emma Marsden </a:t>
            </a:r>
          </a:p>
          <a:p>
            <a:r>
              <a:rPr lang="en-GB" sz="1600" dirty="0">
                <a:solidFill>
                  <a:prstClr val="white"/>
                </a:solidFill>
                <a:latin typeface="Century Gothic" panose="020B0502020202020204" pitchFamily="34" charset="0"/>
              </a:rPr>
              <a:t>Last Updated: 04/08/2022</a:t>
            </a:r>
          </a:p>
        </p:txBody>
      </p:sp>
    </p:spTree>
    <p:extLst>
      <p:ext uri="{BB962C8B-B14F-4D97-AF65-F5344CB8AC3E}">
        <p14:creationId xmlns:p14="http://schemas.microsoft.com/office/powerpoint/2010/main" val="36014991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2E04451-2135-DF4A-88DF-4BA3AA20A676}"/>
              </a:ext>
            </a:extLst>
          </p:cNvPr>
          <p:cNvSpPr>
            <a:spLocks noGrp="1"/>
          </p:cNvSpPr>
          <p:nvPr>
            <p:ph type="title"/>
          </p:nvPr>
        </p:nvSpPr>
        <p:spPr>
          <a:xfrm>
            <a:off x="0" y="-1022298"/>
            <a:ext cx="10515600" cy="1325563"/>
          </a:xfrm>
        </p:spPr>
        <p:txBody>
          <a:bodyPr/>
          <a:lstStyle/>
          <a:p>
            <a:pPr lvl="0">
              <a:lnSpc>
                <a:spcPct val="100000"/>
              </a:lnSpc>
              <a:spcBef>
                <a:spcPts val="0"/>
              </a:spcBef>
            </a:pPr>
            <a:r>
              <a:rPr lang="en-GB" sz="24000" b="1" dirty="0" err="1">
                <a:solidFill>
                  <a:srgbClr val="1F4E79"/>
                </a:solidFill>
                <a:latin typeface="Century Gothic" panose="020B0502020202020204" pitchFamily="34" charset="0"/>
                <a:ea typeface="+mn-ea"/>
                <a:cs typeface="Calibri" panose="020F0502020204030204" pitchFamily="34" charset="0"/>
              </a:rPr>
              <a:t>qu</a:t>
            </a:r>
            <a:endParaRPr lang="en-US" dirty="0"/>
          </a:p>
        </p:txBody>
      </p:sp>
      <p:sp>
        <p:nvSpPr>
          <p:cNvPr id="6" name="TextBox 5"/>
          <p:cNvSpPr txBox="1"/>
          <p:nvPr/>
        </p:nvSpPr>
        <p:spPr>
          <a:xfrm>
            <a:off x="4667556" y="-919422"/>
            <a:ext cx="3206357" cy="64479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1300" b="0" i="0" u="none" strike="noStrike" kern="1200" cap="none" spc="0" normalizeH="0" baseline="0" noProof="0" dirty="0">
                <a:ln>
                  <a:noFill/>
                </a:ln>
                <a:solidFill>
                  <a:srgbClr val="E65D00"/>
                </a:solidFill>
                <a:effectLst/>
                <a:uLnTx/>
                <a:uFillTx/>
                <a:latin typeface="Arial Rounded MT Bold" panose="020F0704030504030204" pitchFamily="34" charset="0"/>
                <a:ea typeface="+mn-ea"/>
                <a:cs typeface="+mn-cs"/>
              </a:rPr>
              <a:t>?</a:t>
            </a:r>
          </a:p>
        </p:txBody>
      </p:sp>
      <p:sp>
        <p:nvSpPr>
          <p:cNvPr id="3" name="TextBox 2"/>
          <p:cNvSpPr txBox="1"/>
          <p:nvPr/>
        </p:nvSpPr>
        <p:spPr>
          <a:xfrm>
            <a:off x="2099441" y="4077069"/>
            <a:ext cx="7993117"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qu</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estion</a:t>
            </a:r>
          </a:p>
        </p:txBody>
      </p:sp>
    </p:spTree>
    <p:extLst>
      <p:ext uri="{BB962C8B-B14F-4D97-AF65-F5344CB8AC3E}">
        <p14:creationId xmlns:p14="http://schemas.microsoft.com/office/powerpoint/2010/main" val="2011877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q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qu question.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subTnLst>
                                    <p:audio>
                                      <p:cMediaNode>
                                        <p:cTn display="0" masterRel="sameClick">
                                          <p:stCondLst>
                                            <p:cond evt="begin" delay="0">
                                              <p:tn val="15"/>
                                            </p:cond>
                                          </p:stCondLst>
                                          <p:endCondLst>
                                            <p:cond evt="onStopAudio" delay="0">
                                              <p:tgtEl>
                                                <p:sldTgt/>
                                              </p:tgtEl>
                                            </p:cond>
                                          </p:endCondLst>
                                        </p:cTn>
                                        <p:tgtEl>
                                          <p:sndTgt r:embed="rId4" name="qu questi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74E60C-4014-2D42-81ED-12BC535E06C2}"/>
              </a:ext>
            </a:extLst>
          </p:cNvPr>
          <p:cNvSpPr>
            <a:spLocks noGrp="1"/>
          </p:cNvSpPr>
          <p:nvPr>
            <p:ph type="title"/>
          </p:nvPr>
        </p:nvSpPr>
        <p:spPr>
          <a:xfrm>
            <a:off x="0" y="-1022298"/>
            <a:ext cx="10515600" cy="1325563"/>
          </a:xfrm>
        </p:spPr>
        <p:txBody>
          <a:bodyPr/>
          <a:lstStyle/>
          <a:p>
            <a:pPr lvl="0">
              <a:lnSpc>
                <a:spcPct val="100000"/>
              </a:lnSpc>
              <a:spcBef>
                <a:spcPts val="0"/>
              </a:spcBef>
            </a:pPr>
            <a:r>
              <a:rPr lang="en-GB" sz="24000" b="1" dirty="0" err="1">
                <a:solidFill>
                  <a:srgbClr val="1F4E79"/>
                </a:solidFill>
                <a:latin typeface="Century Gothic" panose="020B0502020202020204" pitchFamily="34" charset="0"/>
                <a:ea typeface="+mn-ea"/>
                <a:cs typeface="Calibri" panose="020F0502020204030204" pitchFamily="34" charset="0"/>
              </a:rPr>
              <a:t>qu</a:t>
            </a:r>
            <a:endParaRPr lang="en-US" dirty="0"/>
          </a:p>
        </p:txBody>
      </p:sp>
      <p:sp>
        <p:nvSpPr>
          <p:cNvPr id="3" name="TextBox 2"/>
          <p:cNvSpPr txBox="1"/>
          <p:nvPr/>
        </p:nvSpPr>
        <p:spPr>
          <a:xfrm>
            <a:off x="2393644" y="1910066"/>
            <a:ext cx="7993117"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qu</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estion</a:t>
            </a:r>
          </a:p>
        </p:txBody>
      </p:sp>
    </p:spTree>
    <p:extLst>
      <p:ext uri="{BB962C8B-B14F-4D97-AF65-F5344CB8AC3E}">
        <p14:creationId xmlns:p14="http://schemas.microsoft.com/office/powerpoint/2010/main" val="549812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q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qu questi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2E04451-2135-DF4A-88DF-4BA3AA20A676}"/>
              </a:ext>
            </a:extLst>
          </p:cNvPr>
          <p:cNvSpPr>
            <a:spLocks noGrp="1"/>
          </p:cNvSpPr>
          <p:nvPr>
            <p:ph type="title"/>
          </p:nvPr>
        </p:nvSpPr>
        <p:spPr>
          <a:xfrm>
            <a:off x="0" y="-1022298"/>
            <a:ext cx="10515600" cy="1325563"/>
          </a:xfrm>
        </p:spPr>
        <p:txBody>
          <a:bodyPr/>
          <a:lstStyle/>
          <a:p>
            <a:pPr lvl="0">
              <a:lnSpc>
                <a:spcPct val="100000"/>
              </a:lnSpc>
              <a:spcBef>
                <a:spcPts val="0"/>
              </a:spcBef>
            </a:pPr>
            <a:r>
              <a:rPr lang="en-GB" sz="24000" b="1" dirty="0" err="1">
                <a:solidFill>
                  <a:srgbClr val="1F4E79"/>
                </a:solidFill>
                <a:latin typeface="Century Gothic" panose="020B0502020202020204" pitchFamily="34" charset="0"/>
                <a:ea typeface="+mn-ea"/>
                <a:cs typeface="Calibri" panose="020F0502020204030204" pitchFamily="34" charset="0"/>
              </a:rPr>
              <a:t>qu</a:t>
            </a:r>
            <a:endParaRPr lang="en-US" dirty="0"/>
          </a:p>
        </p:txBody>
      </p:sp>
      <p:sp>
        <p:nvSpPr>
          <p:cNvPr id="6" name="TextBox 5"/>
          <p:cNvSpPr txBox="1"/>
          <p:nvPr/>
        </p:nvSpPr>
        <p:spPr>
          <a:xfrm>
            <a:off x="4667556" y="-919422"/>
            <a:ext cx="3206357" cy="64479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1300" b="0" i="0" u="none" strike="noStrike" kern="1200" cap="none" spc="0" normalizeH="0" baseline="0" noProof="0" dirty="0">
                <a:ln>
                  <a:noFill/>
                </a:ln>
                <a:solidFill>
                  <a:srgbClr val="E65D00"/>
                </a:solidFill>
                <a:effectLst/>
                <a:uLnTx/>
                <a:uFillTx/>
                <a:latin typeface="Arial Rounded MT Bold" panose="020F0704030504030204" pitchFamily="34" charset="0"/>
                <a:ea typeface="+mn-ea"/>
                <a:cs typeface="+mn-cs"/>
              </a:rPr>
              <a:t>?</a:t>
            </a:r>
          </a:p>
        </p:txBody>
      </p:sp>
      <p:sp>
        <p:nvSpPr>
          <p:cNvPr id="3" name="TextBox 2"/>
          <p:cNvSpPr txBox="1"/>
          <p:nvPr/>
        </p:nvSpPr>
        <p:spPr>
          <a:xfrm>
            <a:off x="2099441" y="4077069"/>
            <a:ext cx="7993117"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qu</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estion</a:t>
            </a:r>
          </a:p>
        </p:txBody>
      </p:sp>
    </p:spTree>
    <p:extLst>
      <p:ext uri="{BB962C8B-B14F-4D97-AF65-F5344CB8AC3E}">
        <p14:creationId xmlns:p14="http://schemas.microsoft.com/office/powerpoint/2010/main" val="421565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45213" y="27686"/>
            <a:ext cx="10515600" cy="1325563"/>
          </a:xfrm>
        </p:spPr>
        <p:txBody>
          <a:bodyPr>
            <a:noAutofit/>
          </a:bodyPr>
          <a:lstStyle/>
          <a:p>
            <a:pPr algn="ctr"/>
            <a:r>
              <a:rPr lang="en-GB" sz="12000" b="1" dirty="0" err="1">
                <a:solidFill>
                  <a:srgbClr val="115076"/>
                </a:solidFill>
                <a:cs typeface="Calibri" panose="020F0502020204030204" pitchFamily="34" charset="0"/>
              </a:rPr>
              <a:t>qu</a:t>
            </a:r>
            <a:endParaRPr lang="en-GB" sz="12000" b="1" dirty="0">
              <a:solidFill>
                <a:srgbClr val="115076"/>
              </a:solidFill>
              <a:cs typeface="Calibri" panose="020F0502020204030204" pitchFamily="34" charset="0"/>
            </a:endParaRPr>
          </a:p>
        </p:txBody>
      </p:sp>
      <p:sp>
        <p:nvSpPr>
          <p:cNvPr id="21" name="Rounded Rectangle 20" descr="rectangle"/>
          <p:cNvSpPr/>
          <p:nvPr/>
        </p:nvSpPr>
        <p:spPr>
          <a:xfrm>
            <a:off x="4288621" y="1605643"/>
            <a:ext cx="3614758" cy="2589143"/>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TextBox 12" descr="question mark"/>
          <p:cNvSpPr txBox="1"/>
          <p:nvPr/>
        </p:nvSpPr>
        <p:spPr>
          <a:xfrm>
            <a:off x="4508059" y="1286534"/>
            <a:ext cx="3206357"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800" b="0" i="0" u="none" strike="noStrike" kern="1200" cap="none" spc="0" normalizeH="0" baseline="0" noProof="0" dirty="0">
                <a:ln>
                  <a:noFill/>
                </a:ln>
                <a:solidFill>
                  <a:srgbClr val="E65D00"/>
                </a:solidFill>
                <a:effectLst/>
                <a:uLnTx/>
                <a:uFillTx/>
                <a:latin typeface="Arial Rounded MT Bold" panose="020F0704030504030204" pitchFamily="34" charset="0"/>
                <a:ea typeface="+mn-ea"/>
                <a:cs typeface="+mn-cs"/>
              </a:rPr>
              <a:t>?</a:t>
            </a:r>
          </a:p>
        </p:txBody>
      </p:sp>
      <p:sp>
        <p:nvSpPr>
          <p:cNvPr id="16" name="TextBox 15"/>
          <p:cNvSpPr txBox="1"/>
          <p:nvPr/>
        </p:nvSpPr>
        <p:spPr>
          <a:xfrm>
            <a:off x="4083252" y="3164184"/>
            <a:ext cx="404562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estion</a:t>
            </a:r>
          </a:p>
        </p:txBody>
      </p:sp>
      <p:sp>
        <p:nvSpPr>
          <p:cNvPr id="18" name="TextBox 17"/>
          <p:cNvSpPr txBox="1"/>
          <p:nvPr/>
        </p:nvSpPr>
        <p:spPr>
          <a:xfrm rot="10800000" flipH="1" flipV="1">
            <a:off x="834643" y="462003"/>
            <a:ext cx="361475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atre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2" name="Picture 1" descr="the number fou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58973" y="1427091"/>
            <a:ext cx="1419797" cy="2028281"/>
          </a:xfrm>
          <a:prstGeom prst="rect">
            <a:avLst/>
          </a:prstGeom>
          <a:effectLst>
            <a:outerShdw blurRad="50800" dist="38100" dir="5400000" algn="t" rotWithShape="0">
              <a:prstClr val="black">
                <a:alpha val="40000"/>
              </a:prstClr>
            </a:outerShdw>
          </a:effectLst>
        </p:spPr>
      </p:pic>
      <p:sp>
        <p:nvSpPr>
          <p:cNvPr id="15" name="TextBox 14"/>
          <p:cNvSpPr txBox="1"/>
          <p:nvPr/>
        </p:nvSpPr>
        <p:spPr>
          <a:xfrm rot="10800000" flipH="1" flipV="1">
            <a:off x="-66289" y="3615139"/>
            <a:ext cx="440701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expli</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3" name="Rectangle 2"/>
          <p:cNvSpPr/>
          <p:nvPr/>
        </p:nvSpPr>
        <p:spPr>
          <a:xfrm>
            <a:off x="713911" y="4520071"/>
            <a:ext cx="2715808"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explain]</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5" name="TextBox 24"/>
          <p:cNvSpPr txBox="1"/>
          <p:nvPr/>
        </p:nvSpPr>
        <p:spPr>
          <a:xfrm rot="10800000" flipH="1" flipV="1">
            <a:off x="3949360" y="4576891"/>
            <a:ext cx="440701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man</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6" name="Rectangle 25"/>
          <p:cNvSpPr/>
          <p:nvPr/>
        </p:nvSpPr>
        <p:spPr>
          <a:xfrm>
            <a:off x="3826069" y="5415309"/>
            <a:ext cx="4496744"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miss/be missing]</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9" name="TextBox 18"/>
          <p:cNvSpPr txBox="1"/>
          <p:nvPr/>
        </p:nvSpPr>
        <p:spPr>
          <a:xfrm rot="10800000" flipH="1" flipV="1">
            <a:off x="8404605" y="444782"/>
            <a:ext cx="361475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musi</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grpSp>
        <p:nvGrpSpPr>
          <p:cNvPr id="8" name="Group 7" descr="music notes"/>
          <p:cNvGrpSpPr/>
          <p:nvPr/>
        </p:nvGrpSpPr>
        <p:grpSpPr>
          <a:xfrm>
            <a:off x="8754305" y="1526630"/>
            <a:ext cx="2435044" cy="1829202"/>
            <a:chOff x="8548748" y="1491968"/>
            <a:chExt cx="2435044" cy="1829202"/>
          </a:xfrm>
        </p:grpSpPr>
        <p:pic>
          <p:nvPicPr>
            <p:cNvPr id="6" name="Picture 5" descr="music notes"/>
            <p:cNvPicPr>
              <a:picLocks noChangeAspect="1"/>
            </p:cNvPicPr>
            <p:nvPr/>
          </p:nvPicPr>
          <p:blipFill>
            <a:blip r:embed="rId12"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8548748" y="1491968"/>
              <a:ext cx="796026" cy="1045657"/>
            </a:xfrm>
            <a:prstGeom prst="rect">
              <a:avLst/>
            </a:prstGeom>
          </p:spPr>
        </p:pic>
        <p:pic>
          <p:nvPicPr>
            <p:cNvPr id="7" name="Picture 6" descr="music notes"/>
            <p:cNvPicPr>
              <a:picLocks noChangeAspect="1"/>
            </p:cNvPicPr>
            <p:nvPr/>
          </p:nvPicPr>
          <p:blipFill>
            <a:blip r:embed="rId1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9333360" y="1510411"/>
              <a:ext cx="1650432" cy="1810759"/>
            </a:xfrm>
            <a:prstGeom prst="rect">
              <a:avLst/>
            </a:prstGeom>
          </p:spPr>
        </p:pic>
      </p:grpSp>
      <p:sp>
        <p:nvSpPr>
          <p:cNvPr id="20" name="TextBox 19"/>
          <p:cNvSpPr txBox="1"/>
          <p:nvPr/>
        </p:nvSpPr>
        <p:spPr>
          <a:xfrm rot="10800000" flipH="1" flipV="1">
            <a:off x="8164448" y="3573344"/>
            <a:ext cx="361475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uni</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a:t>
            </a:r>
          </a:p>
        </p:txBody>
      </p:sp>
      <p:sp>
        <p:nvSpPr>
          <p:cNvPr id="4" name="Rectangle 3"/>
          <p:cNvSpPr/>
          <p:nvPr/>
        </p:nvSpPr>
        <p:spPr>
          <a:xfrm>
            <a:off x="8351832" y="4520072"/>
            <a:ext cx="3239990"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[unique; only]</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3604461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q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subTnLst>
                                    <p:audio>
                                      <p:cMediaNode>
                                        <p:cTn display="0" masterRel="sameClick">
                                          <p:stCondLst>
                                            <p:cond evt="begin" delay="0">
                                              <p:tn val="10"/>
                                            </p:cond>
                                          </p:stCondLst>
                                          <p:endCondLst>
                                            <p:cond evt="onStopAudio" delay="0">
                                              <p:tgtEl>
                                                <p:sldTgt/>
                                              </p:tgtEl>
                                            </p:cond>
                                          </p:endCondLst>
                                        </p:cTn>
                                        <p:tgtEl>
                                          <p:sndTgt r:embed="rId4" name="question.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subTnLst>
                                    <p:audio>
                                      <p:cMediaNode>
                                        <p:cTn display="0" masterRel="sameClick">
                                          <p:stCondLst>
                                            <p:cond evt="begin" delay="0">
                                              <p:tn val="13"/>
                                            </p:cond>
                                          </p:stCondLst>
                                          <p:endCondLst>
                                            <p:cond evt="onStopAudio" delay="0">
                                              <p:tgtEl>
                                                <p:sldTgt/>
                                              </p:tgtEl>
                                            </p:cond>
                                          </p:endCondLst>
                                        </p:cTn>
                                        <p:tgtEl>
                                          <p:sndTgt r:embed="rId5" name="qu question.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subTnLst>
                                    <p:audio>
                                      <p:cMediaNode>
                                        <p:cTn display="0" masterRel="sameClick">
                                          <p:stCondLst>
                                            <p:cond evt="begin" delay="0">
                                              <p:tn val="21"/>
                                            </p:cond>
                                          </p:stCondLst>
                                          <p:endCondLst>
                                            <p:cond evt="onStopAudio" delay="0">
                                              <p:tgtEl>
                                                <p:sldTgt/>
                                              </p:tgtEl>
                                            </p:cond>
                                          </p:endCondLst>
                                        </p:cTn>
                                        <p:tgtEl>
                                          <p:sndTgt r:embed="rId6" name="qu quatr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subTnLst>
                                    <p:audio>
                                      <p:cMediaNode>
                                        <p:cTn display="0" masterRel="sameClick">
                                          <p:stCondLst>
                                            <p:cond evt="begin" delay="0">
                                              <p:tn val="26"/>
                                            </p:cond>
                                          </p:stCondLst>
                                          <p:endCondLst>
                                            <p:cond evt="onStopAudio" delay="0">
                                              <p:tgtEl>
                                                <p:sldTgt/>
                                              </p:tgtEl>
                                            </p:cond>
                                          </p:endCondLst>
                                        </p:cTn>
                                        <p:tgtEl>
                                          <p:sndTgt r:embed="rId6" name="qu quatr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subTnLst>
                                    <p:audio>
                                      <p:cMediaNode>
                                        <p:cTn display="0" masterRel="sameClick">
                                          <p:stCondLst>
                                            <p:cond evt="begin" delay="0">
                                              <p:tn val="31"/>
                                            </p:cond>
                                          </p:stCondLst>
                                          <p:endCondLst>
                                            <p:cond evt="onStopAudio" delay="0">
                                              <p:tgtEl>
                                                <p:sldTgt/>
                                              </p:tgtEl>
                                            </p:cond>
                                          </p:endCondLst>
                                        </p:cTn>
                                        <p:tgtEl>
                                          <p:sndTgt r:embed="rId7" name="qu musiqu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subTnLst>
                                    <p:audio>
                                      <p:cMediaNode>
                                        <p:cTn display="0" masterRel="sameClick">
                                          <p:stCondLst>
                                            <p:cond evt="begin" delay="0">
                                              <p:tn val="36"/>
                                            </p:cond>
                                          </p:stCondLst>
                                          <p:endCondLst>
                                            <p:cond evt="onStopAudio" delay="0">
                                              <p:tgtEl>
                                                <p:sldTgt/>
                                              </p:tgtEl>
                                            </p:cond>
                                          </p:endCondLst>
                                        </p:cTn>
                                        <p:tgtEl>
                                          <p:sndTgt r:embed="rId7" name="qu musiqu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subTnLst>
                                    <p:audio>
                                      <p:cMediaNode>
                                        <p:cTn display="0" masterRel="sameClick">
                                          <p:stCondLst>
                                            <p:cond evt="begin" delay="0">
                                              <p:tn val="41"/>
                                            </p:cond>
                                          </p:stCondLst>
                                          <p:endCondLst>
                                            <p:cond evt="onStopAudio" delay="0">
                                              <p:tgtEl>
                                                <p:sldTgt/>
                                              </p:tgtEl>
                                            </p:cond>
                                          </p:endCondLst>
                                        </p:cTn>
                                        <p:tgtEl>
                                          <p:sndTgt r:embed="rId8" name="qu expliquer.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fade">
                                      <p:cBhvr>
                                        <p:cTn id="48" dur="500"/>
                                        <p:tgtEl>
                                          <p:spTgt spid="3"/>
                                        </p:tgtEl>
                                      </p:cBhvr>
                                    </p:animEffect>
                                  </p:childTnLst>
                                  <p:subTnLst>
                                    <p:audio>
                                      <p:cMediaNode>
                                        <p:cTn display="0" masterRel="sameClick">
                                          <p:stCondLst>
                                            <p:cond evt="begin" delay="0">
                                              <p:tn val="46"/>
                                            </p:cond>
                                          </p:stCondLst>
                                          <p:endCondLst>
                                            <p:cond evt="onStopAudio" delay="0">
                                              <p:tgtEl>
                                                <p:sldTgt/>
                                              </p:tgtEl>
                                            </p:cond>
                                          </p:endCondLst>
                                        </p:cTn>
                                        <p:tgtEl>
                                          <p:sndTgt r:embed="rId8" name="qu expliquer.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fade">
                                      <p:cBhvr>
                                        <p:cTn id="53" dur="500"/>
                                        <p:tgtEl>
                                          <p:spTgt spid="25"/>
                                        </p:tgtEl>
                                      </p:cBhvr>
                                    </p:animEffect>
                                  </p:childTnLst>
                                  <p:subTnLst>
                                    <p:audio>
                                      <p:cMediaNode>
                                        <p:cTn display="0" masterRel="sameClick">
                                          <p:stCondLst>
                                            <p:cond evt="begin" delay="0">
                                              <p:tn val="51"/>
                                            </p:cond>
                                          </p:stCondLst>
                                          <p:endCondLst>
                                            <p:cond evt="onStopAudio" delay="0">
                                              <p:tgtEl>
                                                <p:sldTgt/>
                                              </p:tgtEl>
                                            </p:cond>
                                          </p:endCondLst>
                                        </p:cTn>
                                        <p:tgtEl>
                                          <p:sndTgt r:embed="rId9" name="manquer.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fade">
                                      <p:cBhvr>
                                        <p:cTn id="58" dur="500"/>
                                        <p:tgtEl>
                                          <p:spTgt spid="26"/>
                                        </p:tgtEl>
                                      </p:cBhvr>
                                    </p:animEffect>
                                  </p:childTnLst>
                                  <p:subTnLst>
                                    <p:audio>
                                      <p:cMediaNode>
                                        <p:cTn display="0" masterRel="sameClick">
                                          <p:stCondLst>
                                            <p:cond evt="begin" delay="0">
                                              <p:tn val="56"/>
                                            </p:cond>
                                          </p:stCondLst>
                                          <p:endCondLst>
                                            <p:cond evt="onStopAudio" delay="0">
                                              <p:tgtEl>
                                                <p:sldTgt/>
                                              </p:tgtEl>
                                            </p:cond>
                                          </p:endCondLst>
                                        </p:cTn>
                                        <p:tgtEl>
                                          <p:sndTgt r:embed="rId9" name="manquer.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fade">
                                      <p:cBhvr>
                                        <p:cTn id="63" dur="500"/>
                                        <p:tgtEl>
                                          <p:spTgt spid="20"/>
                                        </p:tgtEl>
                                      </p:cBhvr>
                                    </p:animEffect>
                                  </p:childTnLst>
                                  <p:subTnLst>
                                    <p:audio>
                                      <p:cMediaNode>
                                        <p:cTn display="0" masterRel="sameClick">
                                          <p:stCondLst>
                                            <p:cond evt="begin" delay="0">
                                              <p:tn val="61"/>
                                            </p:cond>
                                          </p:stCondLst>
                                          <p:endCondLst>
                                            <p:cond evt="onStopAudio" delay="0">
                                              <p:tgtEl>
                                                <p:sldTgt/>
                                              </p:tgtEl>
                                            </p:cond>
                                          </p:endCondLst>
                                        </p:cTn>
                                        <p:tgtEl>
                                          <p:sndTgt r:embed="rId10" name="qu unique.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4"/>
                                        </p:tgtEl>
                                        <p:attrNameLst>
                                          <p:attrName>style.visibility</p:attrName>
                                        </p:attrNameLst>
                                      </p:cBhvr>
                                      <p:to>
                                        <p:strVal val="visible"/>
                                      </p:to>
                                    </p:set>
                                    <p:animEffect transition="in" filter="fade">
                                      <p:cBhvr>
                                        <p:cTn id="68" dur="500"/>
                                        <p:tgtEl>
                                          <p:spTgt spid="4"/>
                                        </p:tgtEl>
                                      </p:cBhvr>
                                    </p:animEffect>
                                  </p:childTnLst>
                                  <p:subTnLst>
                                    <p:audio>
                                      <p:cMediaNode>
                                        <p:cTn display="0" masterRel="sameClick">
                                          <p:stCondLst>
                                            <p:cond evt="begin" delay="0">
                                              <p:tn val="66"/>
                                            </p:cond>
                                          </p:stCondLst>
                                          <p:endCondLst>
                                            <p:cond evt="onStopAudio" delay="0">
                                              <p:tgtEl>
                                                <p:sldTgt/>
                                              </p:tgtEl>
                                            </p:cond>
                                          </p:endCondLst>
                                        </p:cTn>
                                        <p:tgtEl>
                                          <p:sndTgt r:embed="rId10" name="qu uniqu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1" grpId="0" animBg="1"/>
      <p:bldP spid="13" grpId="0"/>
      <p:bldP spid="16" grpId="0"/>
      <p:bldP spid="18" grpId="0"/>
      <p:bldP spid="15" grpId="0"/>
      <p:bldP spid="3" grpId="0"/>
      <p:bldP spid="25" grpId="0"/>
      <p:bldP spid="26" grpId="0"/>
      <p:bldP spid="19" grpId="0"/>
      <p:bldP spid="20" grpId="0"/>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8265" y="28457"/>
            <a:ext cx="10515600" cy="1325563"/>
          </a:xfrm>
        </p:spPr>
        <p:txBody>
          <a:bodyPr>
            <a:noAutofit/>
          </a:bodyPr>
          <a:lstStyle/>
          <a:p>
            <a:pPr algn="ctr"/>
            <a:r>
              <a:rPr lang="en-GB" sz="12000" b="1" dirty="0" err="1">
                <a:solidFill>
                  <a:srgbClr val="115076"/>
                </a:solidFill>
                <a:cs typeface="Calibri" panose="020F0502020204030204" pitchFamily="34" charset="0"/>
              </a:rPr>
              <a:t>qu</a:t>
            </a:r>
            <a:endParaRPr lang="en-GB" sz="12000" b="1" dirty="0">
              <a:solidFill>
                <a:srgbClr val="115076"/>
              </a:solidFill>
              <a:cs typeface="Calibri" panose="020F0502020204030204" pitchFamily="34" charset="0"/>
            </a:endParaRPr>
          </a:p>
        </p:txBody>
      </p:sp>
      <p:sp>
        <p:nvSpPr>
          <p:cNvPr id="21" name="Rounded Rectangle 20" descr="rectangle"/>
          <p:cNvSpPr/>
          <p:nvPr/>
        </p:nvSpPr>
        <p:spPr>
          <a:xfrm>
            <a:off x="4288621" y="1605643"/>
            <a:ext cx="3614758" cy="2589143"/>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TextBox 12"/>
          <p:cNvSpPr txBox="1"/>
          <p:nvPr/>
        </p:nvSpPr>
        <p:spPr>
          <a:xfrm>
            <a:off x="4514123" y="1283764"/>
            <a:ext cx="3206357"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800" b="0" i="0" u="none" strike="noStrike" kern="1200" cap="none" spc="0" normalizeH="0" baseline="0" noProof="0" dirty="0">
                <a:ln>
                  <a:noFill/>
                </a:ln>
                <a:solidFill>
                  <a:srgbClr val="E65D00"/>
                </a:solidFill>
                <a:effectLst/>
                <a:uLnTx/>
                <a:uFillTx/>
                <a:latin typeface="Arial Rounded MT Bold" panose="020F0704030504030204" pitchFamily="34" charset="0"/>
                <a:ea typeface="+mn-ea"/>
                <a:cs typeface="+mn-cs"/>
              </a:rPr>
              <a:t>?</a:t>
            </a:r>
          </a:p>
        </p:txBody>
      </p:sp>
      <p:sp>
        <p:nvSpPr>
          <p:cNvPr id="16" name="TextBox 15"/>
          <p:cNvSpPr txBox="1"/>
          <p:nvPr/>
        </p:nvSpPr>
        <p:spPr>
          <a:xfrm>
            <a:off x="4083252" y="3164184"/>
            <a:ext cx="404562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estion</a:t>
            </a:r>
          </a:p>
        </p:txBody>
      </p:sp>
      <p:sp>
        <p:nvSpPr>
          <p:cNvPr id="18" name="TextBox 17"/>
          <p:cNvSpPr txBox="1"/>
          <p:nvPr/>
        </p:nvSpPr>
        <p:spPr>
          <a:xfrm rot="10800000" flipH="1" flipV="1">
            <a:off x="834643" y="462003"/>
            <a:ext cx="361475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atre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rot="10800000" flipH="1" flipV="1">
            <a:off x="-66289" y="3615139"/>
            <a:ext cx="440701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expli</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5" name="TextBox 24"/>
          <p:cNvSpPr txBox="1"/>
          <p:nvPr/>
        </p:nvSpPr>
        <p:spPr>
          <a:xfrm rot="10800000" flipH="1" flipV="1">
            <a:off x="3949360" y="4576891"/>
            <a:ext cx="440701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man</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9" name="TextBox 18"/>
          <p:cNvSpPr txBox="1"/>
          <p:nvPr/>
        </p:nvSpPr>
        <p:spPr>
          <a:xfrm rot="10800000" flipH="1" flipV="1">
            <a:off x="8404605" y="444782"/>
            <a:ext cx="361475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musi</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0" name="TextBox 19"/>
          <p:cNvSpPr txBox="1"/>
          <p:nvPr/>
        </p:nvSpPr>
        <p:spPr>
          <a:xfrm rot="10800000" flipH="1" flipV="1">
            <a:off x="8164448" y="3573344"/>
            <a:ext cx="361475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uni</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a:t>
            </a:r>
          </a:p>
        </p:txBody>
      </p:sp>
    </p:spTree>
    <p:extLst>
      <p:ext uri="{BB962C8B-B14F-4D97-AF65-F5344CB8AC3E}">
        <p14:creationId xmlns:p14="http://schemas.microsoft.com/office/powerpoint/2010/main" val="147651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q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subTnLst>
                                    <p:audio>
                                      <p:cMediaNode>
                                        <p:cTn display="0" masterRel="sameClick">
                                          <p:stCondLst>
                                            <p:cond evt="begin" delay="0">
                                              <p:tn val="10"/>
                                            </p:cond>
                                          </p:stCondLst>
                                          <p:endCondLst>
                                            <p:cond evt="onStopAudio" delay="0">
                                              <p:tgtEl>
                                                <p:sldTgt/>
                                              </p:tgtEl>
                                            </p:cond>
                                          </p:endCondLst>
                                        </p:cTn>
                                        <p:tgtEl>
                                          <p:sndTgt r:embed="rId4" name="question.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subTnLst>
                                    <p:audio>
                                      <p:cMediaNode>
                                        <p:cTn display="0" masterRel="sameClick">
                                          <p:stCondLst>
                                            <p:cond evt="begin" delay="0">
                                              <p:tn val="13"/>
                                            </p:cond>
                                          </p:stCondLst>
                                          <p:endCondLst>
                                            <p:cond evt="onStopAudio" delay="0">
                                              <p:tgtEl>
                                                <p:sldTgt/>
                                              </p:tgtEl>
                                            </p:cond>
                                          </p:endCondLst>
                                        </p:cTn>
                                        <p:tgtEl>
                                          <p:sndTgt r:embed="rId5" name="qu question.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subTnLst>
                                    <p:audio>
                                      <p:cMediaNode>
                                        <p:cTn display="0" masterRel="sameClick">
                                          <p:stCondLst>
                                            <p:cond evt="begin" delay="0">
                                              <p:tn val="21"/>
                                            </p:cond>
                                          </p:stCondLst>
                                          <p:endCondLst>
                                            <p:cond evt="onStopAudio" delay="0">
                                              <p:tgtEl>
                                                <p:sldTgt/>
                                              </p:tgtEl>
                                            </p:cond>
                                          </p:endCondLst>
                                        </p:cTn>
                                        <p:tgtEl>
                                          <p:sndTgt r:embed="rId6" name="qu quatr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subTnLst>
                                    <p:audio>
                                      <p:cMediaNode>
                                        <p:cTn display="0" masterRel="sameClick">
                                          <p:stCondLst>
                                            <p:cond evt="begin" delay="0">
                                              <p:tn val="26"/>
                                            </p:cond>
                                          </p:stCondLst>
                                          <p:endCondLst>
                                            <p:cond evt="onStopAudio" delay="0">
                                              <p:tgtEl>
                                                <p:sldTgt/>
                                              </p:tgtEl>
                                            </p:cond>
                                          </p:endCondLst>
                                        </p:cTn>
                                        <p:tgtEl>
                                          <p:sndTgt r:embed="rId7" name="qu musiqu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subTnLst>
                                    <p:audio>
                                      <p:cMediaNode>
                                        <p:cTn display="0" masterRel="sameClick">
                                          <p:stCondLst>
                                            <p:cond evt="begin" delay="0">
                                              <p:tn val="31"/>
                                            </p:cond>
                                          </p:stCondLst>
                                          <p:endCondLst>
                                            <p:cond evt="onStopAudio" delay="0">
                                              <p:tgtEl>
                                                <p:sldTgt/>
                                              </p:tgtEl>
                                            </p:cond>
                                          </p:endCondLst>
                                        </p:cTn>
                                        <p:tgtEl>
                                          <p:sndTgt r:embed="rId8" name="qu expliquer.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fade">
                                      <p:cBhvr>
                                        <p:cTn id="38" dur="500"/>
                                        <p:tgtEl>
                                          <p:spTgt spid="25"/>
                                        </p:tgtEl>
                                      </p:cBhvr>
                                    </p:animEffect>
                                  </p:childTnLst>
                                  <p:subTnLst>
                                    <p:audio>
                                      <p:cMediaNode>
                                        <p:cTn display="0" masterRel="sameClick">
                                          <p:stCondLst>
                                            <p:cond evt="begin" delay="0">
                                              <p:tn val="36"/>
                                            </p:cond>
                                          </p:stCondLst>
                                          <p:endCondLst>
                                            <p:cond evt="onStopAudio" delay="0">
                                              <p:tgtEl>
                                                <p:sldTgt/>
                                              </p:tgtEl>
                                            </p:cond>
                                          </p:endCondLst>
                                        </p:cTn>
                                        <p:tgtEl>
                                          <p:sndTgt r:embed="rId9" name="manquer.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subTnLst>
                                    <p:audio>
                                      <p:cMediaNode>
                                        <p:cTn display="0" masterRel="sameClick">
                                          <p:stCondLst>
                                            <p:cond evt="begin" delay="0">
                                              <p:tn val="41"/>
                                            </p:cond>
                                          </p:stCondLst>
                                          <p:endCondLst>
                                            <p:cond evt="onStopAudio" delay="0">
                                              <p:tgtEl>
                                                <p:sldTgt/>
                                              </p:tgtEl>
                                            </p:cond>
                                          </p:endCondLst>
                                        </p:cTn>
                                        <p:tgtEl>
                                          <p:sndTgt r:embed="rId10" name="qu uniqu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1" grpId="0" animBg="1"/>
      <p:bldP spid="13" grpId="0"/>
      <p:bldP spid="16" grpId="0"/>
      <p:bldP spid="18" grpId="0"/>
      <p:bldP spid="15" grpId="0"/>
      <p:bldP spid="25" grpId="0"/>
      <p:bldP spid="19" grpId="0"/>
      <p:bldP spid="2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8265" y="28457"/>
            <a:ext cx="10515600" cy="1325563"/>
          </a:xfrm>
        </p:spPr>
        <p:txBody>
          <a:bodyPr>
            <a:noAutofit/>
          </a:bodyPr>
          <a:lstStyle/>
          <a:p>
            <a:pPr algn="ctr"/>
            <a:r>
              <a:rPr lang="en-GB" sz="12000" b="1" dirty="0" err="1">
                <a:solidFill>
                  <a:srgbClr val="115076"/>
                </a:solidFill>
                <a:cs typeface="Calibri" panose="020F0502020204030204" pitchFamily="34" charset="0"/>
              </a:rPr>
              <a:t>qu</a:t>
            </a:r>
            <a:endParaRPr lang="en-GB" sz="12000" b="1" dirty="0">
              <a:solidFill>
                <a:srgbClr val="115076"/>
              </a:solidFill>
              <a:cs typeface="Calibri" panose="020F0502020204030204" pitchFamily="34" charset="0"/>
            </a:endParaRPr>
          </a:p>
        </p:txBody>
      </p:sp>
      <p:sp>
        <p:nvSpPr>
          <p:cNvPr id="21" name="Rounded Rectangle 20" descr="rectangle"/>
          <p:cNvSpPr/>
          <p:nvPr/>
        </p:nvSpPr>
        <p:spPr>
          <a:xfrm>
            <a:off x="4288621" y="1605643"/>
            <a:ext cx="3614758" cy="2589143"/>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TextBox 12"/>
          <p:cNvSpPr txBox="1"/>
          <p:nvPr/>
        </p:nvSpPr>
        <p:spPr>
          <a:xfrm>
            <a:off x="4514123" y="1283764"/>
            <a:ext cx="3206357"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800" b="0" i="0" u="none" strike="noStrike" kern="1200" cap="none" spc="0" normalizeH="0" baseline="0" noProof="0" dirty="0">
                <a:ln>
                  <a:noFill/>
                </a:ln>
                <a:solidFill>
                  <a:srgbClr val="E65D00"/>
                </a:solidFill>
                <a:effectLst/>
                <a:uLnTx/>
                <a:uFillTx/>
                <a:latin typeface="Arial Rounded MT Bold" panose="020F0704030504030204" pitchFamily="34" charset="0"/>
                <a:ea typeface="+mn-ea"/>
                <a:cs typeface="+mn-cs"/>
              </a:rPr>
              <a:t>?</a:t>
            </a:r>
          </a:p>
        </p:txBody>
      </p:sp>
      <p:sp>
        <p:nvSpPr>
          <p:cNvPr id="16" name="TextBox 15"/>
          <p:cNvSpPr txBox="1"/>
          <p:nvPr/>
        </p:nvSpPr>
        <p:spPr>
          <a:xfrm>
            <a:off x="4083252" y="3164184"/>
            <a:ext cx="404562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estion</a:t>
            </a:r>
          </a:p>
        </p:txBody>
      </p:sp>
      <p:sp>
        <p:nvSpPr>
          <p:cNvPr id="18" name="TextBox 17"/>
          <p:cNvSpPr txBox="1"/>
          <p:nvPr/>
        </p:nvSpPr>
        <p:spPr>
          <a:xfrm rot="10800000" flipH="1" flipV="1">
            <a:off x="834643" y="462003"/>
            <a:ext cx="361475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atre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rot="10800000" flipH="1" flipV="1">
            <a:off x="-66289" y="3615139"/>
            <a:ext cx="440701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expli</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5" name="TextBox 24"/>
          <p:cNvSpPr txBox="1"/>
          <p:nvPr/>
        </p:nvSpPr>
        <p:spPr>
          <a:xfrm rot="10800000" flipH="1" flipV="1">
            <a:off x="3949360" y="4576891"/>
            <a:ext cx="440701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man</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9" name="TextBox 18"/>
          <p:cNvSpPr txBox="1"/>
          <p:nvPr/>
        </p:nvSpPr>
        <p:spPr>
          <a:xfrm rot="10800000" flipH="1" flipV="1">
            <a:off x="8404605" y="444782"/>
            <a:ext cx="361475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musi</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0" name="TextBox 19"/>
          <p:cNvSpPr txBox="1"/>
          <p:nvPr/>
        </p:nvSpPr>
        <p:spPr>
          <a:xfrm rot="10800000" flipH="1" flipV="1">
            <a:off x="8164448" y="3573344"/>
            <a:ext cx="361475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uni</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a:t>
            </a:r>
          </a:p>
        </p:txBody>
      </p:sp>
    </p:spTree>
    <p:extLst>
      <p:ext uri="{BB962C8B-B14F-4D97-AF65-F5344CB8AC3E}">
        <p14:creationId xmlns:p14="http://schemas.microsoft.com/office/powerpoint/2010/main" val="1548789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fade">
                                      <p:cBhvr>
                                        <p:cTn id="38" dur="500"/>
                                        <p:tgtEl>
                                          <p:spTgt spid="2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1" grpId="0" animBg="1"/>
      <p:bldP spid="13" grpId="0"/>
      <p:bldP spid="16" grpId="0"/>
      <p:bldP spid="18" grpId="0"/>
      <p:bldP spid="15" grpId="0"/>
      <p:bldP spid="25" grpId="0"/>
      <p:bldP spid="19" grpId="0"/>
      <p:bldP spid="2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usic, Boy, Cartoons, Comedian, Clipart">
            <a:extLst>
              <a:ext uri="{FF2B5EF4-FFF2-40B4-BE49-F238E27FC236}">
                <a16:creationId xmlns:a16="http://schemas.microsoft.com/office/drawing/2014/main" id="{050FAA82-8AEA-4FAD-A432-4E5B8EDD66B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031" t="-1486" b="28685"/>
          <a:stretch/>
        </p:blipFill>
        <p:spPr bwMode="auto">
          <a:xfrm>
            <a:off x="4707195" y="1163992"/>
            <a:ext cx="1299378" cy="11231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B495C86-59DF-4811-8A8A-71954815720F}"/>
              </a:ext>
            </a:extLst>
          </p:cNvPr>
          <p:cNvSpPr>
            <a:spLocks noGrp="1"/>
          </p:cNvSpPr>
          <p:nvPr>
            <p:ph type="title" idx="4294967295"/>
          </p:nvPr>
        </p:nvSpPr>
        <p:spPr>
          <a:xfrm>
            <a:off x="236396" y="280627"/>
            <a:ext cx="4743911" cy="694035"/>
          </a:xfrm>
        </p:spPr>
        <p:txBody>
          <a:bodyPr/>
          <a:lstStyle/>
          <a:p>
            <a:r>
              <a:rPr lang="fr-FR" sz="2000" dirty="0"/>
              <a:t>Phonétique</a:t>
            </a:r>
          </a:p>
        </p:txBody>
      </p:sp>
      <p:sp>
        <p:nvSpPr>
          <p:cNvPr id="3" name="TextBox 2">
            <a:hlinkClick r:id="" action="ppaction://noaction">
              <a:snd r:embed="rId4" name="expliquer.wav"/>
            </a:hlinkClick>
          </p:cNvPr>
          <p:cNvSpPr txBox="1"/>
          <p:nvPr/>
        </p:nvSpPr>
        <p:spPr>
          <a:xfrm>
            <a:off x="984112" y="5382235"/>
            <a:ext cx="387418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expli</a:t>
            </a:r>
            <a:r>
              <a:rPr kumimoji="0" lang="en-GB" sz="6000" b="1"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Calibri" panose="020F0502020204030204" pitchFamily="34" charset="0"/>
              </a:rPr>
              <a:t>qu</a:t>
            </a:r>
            <a:r>
              <a:rPr kumimoji="0" lang="en-GB" sz="6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er</a:t>
            </a:r>
            <a:endParaRPr kumimoji="0" lang="en-GB" sz="6000" b="1"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5" name="TextBox 4">
            <a:hlinkClick r:id="" action="ppaction://noaction">
              <a:snd r:embed="rId5" name="musique.wav"/>
            </a:hlinkClick>
          </p:cNvPr>
          <p:cNvSpPr txBox="1"/>
          <p:nvPr/>
        </p:nvSpPr>
        <p:spPr>
          <a:xfrm flipH="1">
            <a:off x="1827066" y="1341694"/>
            <a:ext cx="354316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musi</a:t>
            </a:r>
            <a:r>
              <a:rPr kumimoji="0" lang="en-GB" sz="60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rPr>
              <a:t>qu</a:t>
            </a:r>
            <a:r>
              <a:rPr kumimoji="0" lang="en-GB" sz="6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e</a:t>
            </a:r>
            <a:endParaRPr kumimoji="0" lang="en-GB" sz="6000" b="1"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6" name="TextBox 5">
            <a:hlinkClick r:id="" action="ppaction://noaction">
              <a:snd r:embed="rId6" name="requete.wav"/>
            </a:hlinkClick>
          </p:cNvPr>
          <p:cNvSpPr txBox="1"/>
          <p:nvPr/>
        </p:nvSpPr>
        <p:spPr>
          <a:xfrm>
            <a:off x="1942417" y="3809619"/>
            <a:ext cx="336920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re</a:t>
            </a:r>
            <a:r>
              <a:rPr kumimoji="0" lang="en-GB" sz="6000" b="1"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Calibri" panose="020F0502020204030204" pitchFamily="34" charset="0"/>
              </a:rPr>
              <a:t>qu</a:t>
            </a:r>
            <a:r>
              <a:rPr kumimoji="0" lang="en-GB" sz="6000" b="1"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ête</a:t>
            </a:r>
            <a:endParaRPr kumimoji="0" lang="en-GB" sz="6000" b="1" i="0" u="none" strike="sng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endParaRPr>
          </a:p>
        </p:txBody>
      </p:sp>
      <p:sp>
        <p:nvSpPr>
          <p:cNvPr id="7" name="TextBox 6">
            <a:hlinkClick r:id="" action="ppaction://noaction">
              <a:snd r:embed="rId7" name="manquer.wav"/>
            </a:hlinkClick>
          </p:cNvPr>
          <p:cNvSpPr txBox="1"/>
          <p:nvPr/>
        </p:nvSpPr>
        <p:spPr>
          <a:xfrm>
            <a:off x="5746228" y="3725008"/>
            <a:ext cx="371929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man</a:t>
            </a:r>
            <a:r>
              <a:rPr kumimoji="0" lang="en-GB" sz="6000" b="1"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Calibri" panose="020F0502020204030204" pitchFamily="34" charset="0"/>
              </a:rPr>
              <a:t>qu</a:t>
            </a:r>
            <a:r>
              <a:rPr kumimoji="0" lang="en-GB" sz="6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er</a:t>
            </a:r>
            <a:endParaRPr kumimoji="0" lang="en-GB" sz="6000" b="1"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8" name="Picture 7"/>
          <p:cNvPicPr>
            <a:picLocks noChangeAspect="1"/>
          </p:cNvPicPr>
          <p:nvPr/>
        </p:nvPicPr>
        <p:blipFill>
          <a:blip r:embed="rId8"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16164" y="1624515"/>
            <a:ext cx="923697" cy="1021198"/>
          </a:xfrm>
          <a:prstGeom prst="rect">
            <a:avLst/>
          </a:prstGeom>
        </p:spPr>
      </p:pic>
      <p:sp>
        <p:nvSpPr>
          <p:cNvPr id="10" name="Rectangle 2"/>
          <p:cNvSpPr>
            <a:spLocks noChangeArrowheads="1"/>
          </p:cNvSpPr>
          <p:nvPr/>
        </p:nvSpPr>
        <p:spPr bwMode="auto">
          <a:xfrm>
            <a:off x="10068765" y="135087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1" name="Rectangle 3"/>
          <p:cNvSpPr>
            <a:spLocks noChangeArrowheads="1"/>
          </p:cNvSpPr>
          <p:nvPr/>
        </p:nvSpPr>
        <p:spPr bwMode="auto">
          <a:xfrm>
            <a:off x="10066399" y="1350870"/>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2" name="Line 4"/>
          <p:cNvSpPr>
            <a:spLocks noChangeShapeType="1"/>
          </p:cNvSpPr>
          <p:nvPr/>
        </p:nvSpPr>
        <p:spPr bwMode="auto">
          <a:xfrm>
            <a:off x="10752138" y="1339444"/>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3" name="Line 7"/>
          <p:cNvSpPr>
            <a:spLocks noChangeShapeType="1"/>
          </p:cNvSpPr>
          <p:nvPr/>
        </p:nvSpPr>
        <p:spPr bwMode="auto">
          <a:xfrm>
            <a:off x="10776826" y="133944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4" name="Line 9"/>
          <p:cNvSpPr>
            <a:spLocks noChangeShapeType="1"/>
          </p:cNvSpPr>
          <p:nvPr/>
        </p:nvSpPr>
        <p:spPr bwMode="auto">
          <a:xfrm>
            <a:off x="10752138" y="549570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5" name="Text Box 10"/>
          <p:cNvSpPr txBox="1">
            <a:spLocks noChangeArrowheads="1"/>
          </p:cNvSpPr>
          <p:nvPr/>
        </p:nvSpPr>
        <p:spPr bwMode="auto">
          <a:xfrm>
            <a:off x="10752138" y="3323346"/>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16" name="Text Box 12"/>
          <p:cNvSpPr txBox="1">
            <a:spLocks noChangeArrowheads="1"/>
          </p:cNvSpPr>
          <p:nvPr/>
        </p:nvSpPr>
        <p:spPr bwMode="auto">
          <a:xfrm>
            <a:off x="10993617" y="118159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60</a:t>
            </a:r>
          </a:p>
        </p:txBody>
      </p:sp>
      <p:sp>
        <p:nvSpPr>
          <p:cNvPr id="17" name="Text Box 14"/>
          <p:cNvSpPr txBox="1">
            <a:spLocks noChangeArrowheads="1"/>
          </p:cNvSpPr>
          <p:nvPr/>
        </p:nvSpPr>
        <p:spPr bwMode="auto">
          <a:xfrm>
            <a:off x="10968929" y="5315175"/>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8" name="Rectangle 17"/>
          <p:cNvSpPr/>
          <p:nvPr/>
        </p:nvSpPr>
        <p:spPr>
          <a:xfrm>
            <a:off x="9915171" y="550712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9" name="AutoShape 11">
            <a:hlinkClick r:id="" action="ppaction://noaction" highlightClick="1"/>
          </p:cNvPr>
          <p:cNvSpPr>
            <a:spLocks noChangeArrowheads="1"/>
          </p:cNvSpPr>
          <p:nvPr/>
        </p:nvSpPr>
        <p:spPr bwMode="auto">
          <a:xfrm>
            <a:off x="9805501" y="5726123"/>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DÉBUT</a:t>
            </a:r>
          </a:p>
        </p:txBody>
      </p:sp>
      <p:sp>
        <p:nvSpPr>
          <p:cNvPr id="20" name="TextBox 19">
            <a:hlinkClick r:id="" action="ppaction://noaction">
              <a:snd r:embed="rId9" name="equipement.wav"/>
            </a:hlinkClick>
            <a:extLst>
              <a:ext uri="{FF2B5EF4-FFF2-40B4-BE49-F238E27FC236}">
                <a16:creationId xmlns:a16="http://schemas.microsoft.com/office/drawing/2014/main" id="{36117C38-2608-4669-8369-3941EE81598A}"/>
              </a:ext>
            </a:extLst>
          </p:cNvPr>
          <p:cNvSpPr txBox="1"/>
          <p:nvPr/>
        </p:nvSpPr>
        <p:spPr>
          <a:xfrm>
            <a:off x="937260" y="2601818"/>
            <a:ext cx="492132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é</a:t>
            </a:r>
            <a:r>
              <a:rPr kumimoji="0" lang="en-GB" sz="6000" b="1"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Calibri" panose="020F0502020204030204" pitchFamily="34" charset="0"/>
              </a:rPr>
              <a:t>qu</a:t>
            </a:r>
            <a:r>
              <a:rPr kumimoji="0" lang="en-GB" sz="6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ipement</a:t>
            </a:r>
            <a:endParaRPr kumimoji="0" lang="en-GB" sz="6000" b="1"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21" name="Picture 20" descr="background rectangle">
            <a:extLst>
              <a:ext uri="{FF2B5EF4-FFF2-40B4-BE49-F238E27FC236}">
                <a16:creationId xmlns:a16="http://schemas.microsoft.com/office/drawing/2014/main" id="{848C09B3-91C2-4056-9960-04B336D5388F}"/>
              </a:ext>
              <a:ext uri="{C183D7F6-B498-43B3-948B-1728B52AA6E4}">
                <adec:decorative xmlns:adec="http://schemas.microsoft.com/office/drawing/2017/decorative" val="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2" name="Title 3">
            <a:extLst>
              <a:ext uri="{FF2B5EF4-FFF2-40B4-BE49-F238E27FC236}">
                <a16:creationId xmlns:a16="http://schemas.microsoft.com/office/drawing/2014/main" id="{5B8F6D55-4D32-478D-9097-1E2E6CEBD2BC}"/>
              </a:ext>
            </a:extLst>
          </p:cNvPr>
          <p:cNvSpPr txBox="1">
            <a:spLocks/>
          </p:cNvSpPr>
          <p:nvPr/>
        </p:nvSpPr>
        <p:spPr>
          <a:xfrm>
            <a:off x="0" y="296864"/>
            <a:ext cx="5265384" cy="70784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Phonétique  </a:t>
            </a:r>
            <a:endParaRPr lang="en-GB" sz="3600" b="1" dirty="0">
              <a:solidFill>
                <a:schemeClr val="bg1"/>
              </a:solidFill>
            </a:endParaRPr>
          </a:p>
        </p:txBody>
      </p:sp>
      <p:sp>
        <p:nvSpPr>
          <p:cNvPr id="23" name="Rounded Rectangle 46">
            <a:extLst>
              <a:ext uri="{FF2B5EF4-FFF2-40B4-BE49-F238E27FC236}">
                <a16:creationId xmlns:a16="http://schemas.microsoft.com/office/drawing/2014/main" id="{D4570E21-BA31-4A89-93D7-AEBAB693FC9F}"/>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 name="TextBox 3">
            <a:hlinkClick r:id="" action="ppaction://noaction">
              <a:snd r:embed="rId11" name="equipe.wav"/>
            </a:hlinkClick>
            <a:extLst>
              <a:ext uri="{FF2B5EF4-FFF2-40B4-BE49-F238E27FC236}">
                <a16:creationId xmlns:a16="http://schemas.microsoft.com/office/drawing/2014/main" id="{6EE4CA47-2661-4286-A037-1069D8923153}"/>
              </a:ext>
            </a:extLst>
          </p:cNvPr>
          <p:cNvSpPr txBox="1"/>
          <p:nvPr/>
        </p:nvSpPr>
        <p:spPr>
          <a:xfrm flipH="1">
            <a:off x="6372005" y="983159"/>
            <a:ext cx="354316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é</a:t>
            </a:r>
            <a:r>
              <a:rPr kumimoji="0" lang="en-GB" sz="6000" b="1"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Calibri" panose="020F0502020204030204" pitchFamily="34" charset="0"/>
              </a:rPr>
              <a:t>qu</a:t>
            </a:r>
            <a:r>
              <a:rPr kumimoji="0" lang="en-GB" sz="6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ipe</a:t>
            </a:r>
            <a:endParaRPr kumimoji="0" lang="en-GB" sz="6000" b="1"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26" name="TextBox 25">
            <a:hlinkClick r:id="" action="ppaction://noaction">
              <a:snd r:embed="rId12" name="quantite.wav"/>
            </a:hlinkClick>
            <a:extLst>
              <a:ext uri="{FF2B5EF4-FFF2-40B4-BE49-F238E27FC236}">
                <a16:creationId xmlns:a16="http://schemas.microsoft.com/office/drawing/2014/main" id="{BF2EA0D0-9CEC-4567-88F8-164B81A024FC}"/>
              </a:ext>
            </a:extLst>
          </p:cNvPr>
          <p:cNvSpPr txBox="1"/>
          <p:nvPr/>
        </p:nvSpPr>
        <p:spPr>
          <a:xfrm>
            <a:off x="6270000" y="2338978"/>
            <a:ext cx="377171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Calibri" panose="020F0502020204030204" pitchFamily="34" charset="0"/>
              </a:rPr>
              <a:t>qu</a:t>
            </a:r>
            <a:r>
              <a:rPr kumimoji="0" lang="en-GB" sz="6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antité</a:t>
            </a:r>
            <a:endParaRPr kumimoji="0" lang="en-GB" sz="6000" b="1"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28" name="TextBox 27">
            <a:hlinkClick r:id="" action="ppaction://noaction">
              <a:snd r:embed="rId13" name="quatre.wav"/>
            </a:hlinkClick>
            <a:extLst>
              <a:ext uri="{FF2B5EF4-FFF2-40B4-BE49-F238E27FC236}">
                <a16:creationId xmlns:a16="http://schemas.microsoft.com/office/drawing/2014/main" id="{E06E42AD-0E13-4E4F-8E57-B70CBF679E25}"/>
              </a:ext>
            </a:extLst>
          </p:cNvPr>
          <p:cNvSpPr txBox="1"/>
          <p:nvPr/>
        </p:nvSpPr>
        <p:spPr>
          <a:xfrm>
            <a:off x="5897387" y="5323164"/>
            <a:ext cx="268550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Calibri" panose="020F0502020204030204" pitchFamily="34" charset="0"/>
              </a:rPr>
              <a:t>qu</a:t>
            </a:r>
            <a:r>
              <a:rPr kumimoji="0" lang="en-GB" sz="6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atre</a:t>
            </a:r>
            <a:endParaRPr kumimoji="0" lang="en-GB" sz="6000" b="1"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1028" name="Picture 4" descr="Teamwork, Team, Gear, Gears, Drive, Personal, Group">
            <a:extLst>
              <a:ext uri="{FF2B5EF4-FFF2-40B4-BE49-F238E27FC236}">
                <a16:creationId xmlns:a16="http://schemas.microsoft.com/office/drawing/2014/main" id="{642B5310-23B5-4718-92A4-3FB59DFF4996}"/>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306976" y="87716"/>
            <a:ext cx="2158551" cy="143903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ducation, Presentation, Teacher, Showing, Explaining">
            <a:extLst>
              <a:ext uri="{FF2B5EF4-FFF2-40B4-BE49-F238E27FC236}">
                <a16:creationId xmlns:a16="http://schemas.microsoft.com/office/drawing/2014/main" id="{2AD11558-6F88-4662-B6D8-B8ED1143B954}"/>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44198" y="4975984"/>
            <a:ext cx="1332558" cy="1362843"/>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hlinkClick r:id="" action="ppaction://noaction">
              <a:snd r:embed="rId6" name="requete.wav"/>
            </a:hlinkClick>
            <a:extLst>
              <a:ext uri="{FF2B5EF4-FFF2-40B4-BE49-F238E27FC236}">
                <a16:creationId xmlns:a16="http://schemas.microsoft.com/office/drawing/2014/main" id="{85DE2380-6C45-439F-B638-A5808B6063F2}"/>
              </a:ext>
            </a:extLst>
          </p:cNvPr>
          <p:cNvSpPr txBox="1"/>
          <p:nvPr/>
        </p:nvSpPr>
        <p:spPr>
          <a:xfrm>
            <a:off x="3216945" y="4584511"/>
            <a:ext cx="185591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[request]</a:t>
            </a:r>
            <a:endParaRPr kumimoji="0" lang="en-GB" sz="3000" i="0" u="none" strike="sng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endParaRPr>
          </a:p>
        </p:txBody>
      </p:sp>
      <p:sp>
        <p:nvSpPr>
          <p:cNvPr id="25" name="TextBox 24">
            <a:hlinkClick r:id="" action="ppaction://noaction">
              <a:snd r:embed="rId6" name="requete.wav"/>
            </a:hlinkClick>
            <a:extLst>
              <a:ext uri="{FF2B5EF4-FFF2-40B4-BE49-F238E27FC236}">
                <a16:creationId xmlns:a16="http://schemas.microsoft.com/office/drawing/2014/main" id="{256C7CAB-ADDB-4BF6-951D-F709A9918705}"/>
              </a:ext>
            </a:extLst>
          </p:cNvPr>
          <p:cNvSpPr txBox="1"/>
          <p:nvPr/>
        </p:nvSpPr>
        <p:spPr>
          <a:xfrm>
            <a:off x="5897387" y="4510656"/>
            <a:ext cx="185591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[to miss]</a:t>
            </a:r>
            <a:endParaRPr kumimoji="0" lang="en-GB" sz="3000" i="0" u="none" strike="sng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endParaRPr>
          </a:p>
        </p:txBody>
      </p:sp>
      <p:sp>
        <p:nvSpPr>
          <p:cNvPr id="27" name="TextBox 26">
            <a:hlinkClick r:id="" action="ppaction://noaction">
              <a:snd r:embed="rId6" name="requete.wav"/>
            </a:hlinkClick>
            <a:extLst>
              <a:ext uri="{FF2B5EF4-FFF2-40B4-BE49-F238E27FC236}">
                <a16:creationId xmlns:a16="http://schemas.microsoft.com/office/drawing/2014/main" id="{892AAC6C-6E65-4932-95C0-42BBDDF97100}"/>
              </a:ext>
            </a:extLst>
          </p:cNvPr>
          <p:cNvSpPr txBox="1"/>
          <p:nvPr/>
        </p:nvSpPr>
        <p:spPr>
          <a:xfrm>
            <a:off x="7022208" y="3046347"/>
            <a:ext cx="217498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[quantity]</a:t>
            </a:r>
            <a:endParaRPr kumimoji="0" lang="en-GB" sz="3000" i="0" u="none" strike="sng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endParaRPr>
          </a:p>
        </p:txBody>
      </p:sp>
      <p:sp>
        <p:nvSpPr>
          <p:cNvPr id="30" name="Rectangle 29">
            <a:extLst>
              <a:ext uri="{FF2B5EF4-FFF2-40B4-BE49-F238E27FC236}">
                <a16:creationId xmlns:a16="http://schemas.microsoft.com/office/drawing/2014/main" id="{F7B3913F-4B7D-4DD0-9777-3B4928C2E9D9}"/>
              </a:ext>
            </a:extLst>
          </p:cNvPr>
          <p:cNvSpPr/>
          <p:nvPr/>
        </p:nvSpPr>
        <p:spPr>
          <a:xfrm>
            <a:off x="8410338" y="4722299"/>
            <a:ext cx="838692" cy="156966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9600" b="1" cap="none" spc="0" dirty="0">
                <a:ln>
                  <a:solidFill>
                    <a:schemeClr val="accent2">
                      <a:lumMod val="50000"/>
                    </a:schemeClr>
                  </a:solidFill>
                </a:ln>
                <a:solidFill>
                  <a:schemeClr val="accent2">
                    <a:lumMod val="75000"/>
                  </a:schemeClr>
                </a:solidFill>
                <a:effectLst/>
              </a:rPr>
              <a:t>4</a:t>
            </a:r>
          </a:p>
        </p:txBody>
      </p:sp>
    </p:spTree>
    <p:extLst>
      <p:ext uri="{BB962C8B-B14F-4D97-AF65-F5344CB8AC3E}">
        <p14:creationId xmlns:p14="http://schemas.microsoft.com/office/powerpoint/2010/main" val="257119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59000"/>
                                        <p:tgtEl>
                                          <p:spTgt spid="11"/>
                                        </p:tgtEl>
                                      </p:cBhvr>
                                    </p:animEffect>
                                    <p:set>
                                      <p:cBhvr>
                                        <p:cTn id="7" dur="1" fill="hold">
                                          <p:stCondLst>
                                            <p:cond delay="58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itle 60">
            <a:extLst>
              <a:ext uri="{FF2B5EF4-FFF2-40B4-BE49-F238E27FC236}">
                <a16:creationId xmlns:a16="http://schemas.microsoft.com/office/drawing/2014/main" id="{D3596D9F-34B8-40CE-91AA-7C8DB56DFD6A}"/>
              </a:ext>
            </a:extLst>
          </p:cNvPr>
          <p:cNvSpPr>
            <a:spLocks noGrp="1"/>
          </p:cNvSpPr>
          <p:nvPr>
            <p:ph type="title" idx="4294967295"/>
          </p:nvPr>
        </p:nvSpPr>
        <p:spPr>
          <a:xfrm>
            <a:off x="838200" y="443073"/>
            <a:ext cx="4532032" cy="393991"/>
          </a:xfrm>
        </p:spPr>
        <p:txBody>
          <a:bodyPr>
            <a:normAutofit fontScale="90000"/>
          </a:bodyPr>
          <a:lstStyle/>
          <a:p>
            <a:r>
              <a:rPr lang="fr-FR" dirty="0"/>
              <a:t>Phonétique</a:t>
            </a:r>
          </a:p>
        </p:txBody>
      </p:sp>
      <p:sp>
        <p:nvSpPr>
          <p:cNvPr id="10" name="Rectangle 2"/>
          <p:cNvSpPr>
            <a:spLocks noChangeArrowheads="1"/>
          </p:cNvSpPr>
          <p:nvPr/>
        </p:nvSpPr>
        <p:spPr bwMode="auto">
          <a:xfrm>
            <a:off x="10068765" y="135087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1" name="Rectangle 3"/>
          <p:cNvSpPr>
            <a:spLocks noChangeArrowheads="1"/>
          </p:cNvSpPr>
          <p:nvPr/>
        </p:nvSpPr>
        <p:spPr bwMode="auto">
          <a:xfrm>
            <a:off x="10066399" y="1350870"/>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2" name="Line 4"/>
          <p:cNvSpPr>
            <a:spLocks noChangeShapeType="1"/>
          </p:cNvSpPr>
          <p:nvPr/>
        </p:nvSpPr>
        <p:spPr bwMode="auto">
          <a:xfrm>
            <a:off x="10752138" y="1339444"/>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3" name="Line 7"/>
          <p:cNvSpPr>
            <a:spLocks noChangeShapeType="1"/>
          </p:cNvSpPr>
          <p:nvPr/>
        </p:nvSpPr>
        <p:spPr bwMode="auto">
          <a:xfrm>
            <a:off x="10776826" y="133944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4" name="Line 9"/>
          <p:cNvSpPr>
            <a:spLocks noChangeShapeType="1"/>
          </p:cNvSpPr>
          <p:nvPr/>
        </p:nvSpPr>
        <p:spPr bwMode="auto">
          <a:xfrm>
            <a:off x="10752138" y="549570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5" name="Text Box 10"/>
          <p:cNvSpPr txBox="1">
            <a:spLocks noChangeArrowheads="1"/>
          </p:cNvSpPr>
          <p:nvPr/>
        </p:nvSpPr>
        <p:spPr bwMode="auto">
          <a:xfrm>
            <a:off x="10752138" y="3323346"/>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16" name="Text Box 12"/>
          <p:cNvSpPr txBox="1">
            <a:spLocks noChangeArrowheads="1"/>
          </p:cNvSpPr>
          <p:nvPr/>
        </p:nvSpPr>
        <p:spPr bwMode="auto">
          <a:xfrm>
            <a:off x="10993617" y="118159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45</a:t>
            </a:r>
          </a:p>
        </p:txBody>
      </p:sp>
      <p:sp>
        <p:nvSpPr>
          <p:cNvPr id="17" name="Text Box 14"/>
          <p:cNvSpPr txBox="1">
            <a:spLocks noChangeArrowheads="1"/>
          </p:cNvSpPr>
          <p:nvPr/>
        </p:nvSpPr>
        <p:spPr bwMode="auto">
          <a:xfrm>
            <a:off x="10968929" y="5315175"/>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8" name="Rectangle 17"/>
          <p:cNvSpPr/>
          <p:nvPr/>
        </p:nvSpPr>
        <p:spPr>
          <a:xfrm>
            <a:off x="9915171" y="550712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9" name="AutoShape 11">
            <a:hlinkClick r:id="" action="ppaction://noaction" highlightClick="1"/>
          </p:cNvPr>
          <p:cNvSpPr>
            <a:spLocks noChangeArrowheads="1"/>
          </p:cNvSpPr>
          <p:nvPr/>
        </p:nvSpPr>
        <p:spPr bwMode="auto">
          <a:xfrm>
            <a:off x="9805501" y="5726123"/>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DÉBUT</a:t>
            </a:r>
          </a:p>
        </p:txBody>
      </p:sp>
      <p:pic>
        <p:nvPicPr>
          <p:cNvPr id="21" name="Picture 20" descr="background rectangle">
            <a:extLst>
              <a:ext uri="{FF2B5EF4-FFF2-40B4-BE49-F238E27FC236}">
                <a16:creationId xmlns:a16="http://schemas.microsoft.com/office/drawing/2014/main" id="{848C09B3-91C2-4056-9960-04B336D5388F}"/>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2" name="Title 3">
            <a:extLst>
              <a:ext uri="{FF2B5EF4-FFF2-40B4-BE49-F238E27FC236}">
                <a16:creationId xmlns:a16="http://schemas.microsoft.com/office/drawing/2014/main" id="{5B8F6D55-4D32-478D-9097-1E2E6CEBD2BC}"/>
              </a:ext>
            </a:extLst>
          </p:cNvPr>
          <p:cNvSpPr txBox="1">
            <a:spLocks/>
          </p:cNvSpPr>
          <p:nvPr/>
        </p:nvSpPr>
        <p:spPr>
          <a:xfrm>
            <a:off x="0" y="296864"/>
            <a:ext cx="5265384" cy="70784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Phonétique  </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3" name="Rounded Rectangle 46">
            <a:extLst>
              <a:ext uri="{FF2B5EF4-FFF2-40B4-BE49-F238E27FC236}">
                <a16:creationId xmlns:a16="http://schemas.microsoft.com/office/drawing/2014/main" id="{D4570E21-BA31-4A89-93D7-AEBAB693FC9F}"/>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42" name="Picture 2" descr="Music, Boy, Cartoons, Comedian, Clipart">
            <a:extLst>
              <a:ext uri="{FF2B5EF4-FFF2-40B4-BE49-F238E27FC236}">
                <a16:creationId xmlns:a16="http://schemas.microsoft.com/office/drawing/2014/main" id="{34955765-3414-4151-89B1-F241BB5A7A0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031" t="-1486" b="28685"/>
          <a:stretch/>
        </p:blipFill>
        <p:spPr bwMode="auto">
          <a:xfrm>
            <a:off x="4707195" y="1163992"/>
            <a:ext cx="1299378" cy="1123190"/>
          </a:xfrm>
          <a:prstGeom prst="rect">
            <a:avLst/>
          </a:prstGeom>
          <a:noFill/>
          <a:extLst>
            <a:ext uri="{909E8E84-426E-40DD-AFC4-6F175D3DCCD1}">
              <a14:hiddenFill xmlns:a14="http://schemas.microsoft.com/office/drawing/2010/main">
                <a:solidFill>
                  <a:srgbClr val="FFFFFF"/>
                </a:solidFill>
              </a14:hiddenFill>
            </a:ext>
          </a:extLst>
        </p:spPr>
      </p:pic>
      <p:sp>
        <p:nvSpPr>
          <p:cNvPr id="43" name="Title 1">
            <a:extLst>
              <a:ext uri="{FF2B5EF4-FFF2-40B4-BE49-F238E27FC236}">
                <a16:creationId xmlns:a16="http://schemas.microsoft.com/office/drawing/2014/main" id="{5CD96FFA-C5B2-42AD-BCF4-752950AEF4A6}"/>
              </a:ext>
            </a:extLst>
          </p:cNvPr>
          <p:cNvSpPr txBox="1">
            <a:spLocks/>
          </p:cNvSpPr>
          <p:nvPr/>
        </p:nvSpPr>
        <p:spPr>
          <a:xfrm>
            <a:off x="236396" y="280627"/>
            <a:ext cx="4743911" cy="6940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fr-FR" sz="2000"/>
              <a:t>Phonétique</a:t>
            </a:r>
            <a:endParaRPr lang="fr-FR" sz="2000" dirty="0"/>
          </a:p>
        </p:txBody>
      </p:sp>
      <p:sp>
        <p:nvSpPr>
          <p:cNvPr id="44" name="TextBox 43">
            <a:hlinkClick r:id="" action="ppaction://noaction">
              <a:snd r:embed="rId5" name="expliquer.wav"/>
            </a:hlinkClick>
            <a:extLst>
              <a:ext uri="{FF2B5EF4-FFF2-40B4-BE49-F238E27FC236}">
                <a16:creationId xmlns:a16="http://schemas.microsoft.com/office/drawing/2014/main" id="{A9885C1C-27AB-4411-9289-BD972CF13B98}"/>
              </a:ext>
            </a:extLst>
          </p:cNvPr>
          <p:cNvSpPr txBox="1"/>
          <p:nvPr/>
        </p:nvSpPr>
        <p:spPr>
          <a:xfrm>
            <a:off x="984112" y="5382235"/>
            <a:ext cx="387418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expli</a:t>
            </a:r>
            <a:r>
              <a:rPr kumimoji="0" lang="en-GB" sz="6000" b="1"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Calibri" panose="020F0502020204030204" pitchFamily="34" charset="0"/>
              </a:rPr>
              <a:t>qu</a:t>
            </a:r>
            <a:r>
              <a:rPr kumimoji="0" lang="en-GB" sz="6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er</a:t>
            </a:r>
            <a:endParaRPr kumimoji="0" lang="en-GB" sz="6000" b="1"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5" name="TextBox 44">
            <a:hlinkClick r:id="" action="ppaction://noaction">
              <a:snd r:embed="rId6" name="musique.wav"/>
            </a:hlinkClick>
            <a:extLst>
              <a:ext uri="{FF2B5EF4-FFF2-40B4-BE49-F238E27FC236}">
                <a16:creationId xmlns:a16="http://schemas.microsoft.com/office/drawing/2014/main" id="{D28B341B-6CF5-4467-B5FC-889252250E2E}"/>
              </a:ext>
            </a:extLst>
          </p:cNvPr>
          <p:cNvSpPr txBox="1"/>
          <p:nvPr/>
        </p:nvSpPr>
        <p:spPr>
          <a:xfrm flipH="1">
            <a:off x="1827066" y="1341694"/>
            <a:ext cx="354316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musi</a:t>
            </a:r>
            <a:r>
              <a:rPr kumimoji="0" lang="en-GB" sz="60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rPr>
              <a:t>qu</a:t>
            </a:r>
            <a:r>
              <a:rPr kumimoji="0" lang="en-GB" sz="6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e</a:t>
            </a:r>
            <a:endParaRPr kumimoji="0" lang="en-GB" sz="6000" b="1"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6" name="TextBox 45">
            <a:hlinkClick r:id="" action="ppaction://noaction">
              <a:snd r:embed="rId7" name="requete.wav"/>
            </a:hlinkClick>
            <a:extLst>
              <a:ext uri="{FF2B5EF4-FFF2-40B4-BE49-F238E27FC236}">
                <a16:creationId xmlns:a16="http://schemas.microsoft.com/office/drawing/2014/main" id="{AC889BA9-7BE0-4E32-9C3D-BF88FB5418C5}"/>
              </a:ext>
            </a:extLst>
          </p:cNvPr>
          <p:cNvSpPr txBox="1"/>
          <p:nvPr/>
        </p:nvSpPr>
        <p:spPr>
          <a:xfrm>
            <a:off x="1942417" y="3809619"/>
            <a:ext cx="336920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re</a:t>
            </a:r>
            <a:r>
              <a:rPr kumimoji="0" lang="en-GB" sz="6000" b="1"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Calibri" panose="020F0502020204030204" pitchFamily="34" charset="0"/>
              </a:rPr>
              <a:t>qu</a:t>
            </a:r>
            <a:r>
              <a:rPr kumimoji="0" lang="en-GB" sz="6000" b="1"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ête</a:t>
            </a:r>
            <a:endParaRPr kumimoji="0" lang="en-GB" sz="6000" b="1" i="0" u="none" strike="sng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endParaRPr>
          </a:p>
        </p:txBody>
      </p:sp>
      <p:sp>
        <p:nvSpPr>
          <p:cNvPr id="47" name="TextBox 46">
            <a:hlinkClick r:id="" action="ppaction://noaction">
              <a:snd r:embed="rId8" name="manquer.wav"/>
            </a:hlinkClick>
            <a:extLst>
              <a:ext uri="{FF2B5EF4-FFF2-40B4-BE49-F238E27FC236}">
                <a16:creationId xmlns:a16="http://schemas.microsoft.com/office/drawing/2014/main" id="{5D1CBBDB-3797-4A3B-8124-E1D3368E3B53}"/>
              </a:ext>
            </a:extLst>
          </p:cNvPr>
          <p:cNvSpPr txBox="1"/>
          <p:nvPr/>
        </p:nvSpPr>
        <p:spPr>
          <a:xfrm>
            <a:off x="5746228" y="3725008"/>
            <a:ext cx="371929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man</a:t>
            </a:r>
            <a:r>
              <a:rPr kumimoji="0" lang="en-GB" sz="6000" b="1"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Calibri" panose="020F0502020204030204" pitchFamily="34" charset="0"/>
              </a:rPr>
              <a:t>qu</a:t>
            </a:r>
            <a:r>
              <a:rPr kumimoji="0" lang="en-GB" sz="6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er</a:t>
            </a:r>
            <a:endParaRPr kumimoji="0" lang="en-GB" sz="6000" b="1"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48" name="Picture 47">
            <a:extLst>
              <a:ext uri="{FF2B5EF4-FFF2-40B4-BE49-F238E27FC236}">
                <a16:creationId xmlns:a16="http://schemas.microsoft.com/office/drawing/2014/main" id="{5DF5A737-914A-4D83-A1FA-1C6184FB8A2A}"/>
              </a:ext>
            </a:extLst>
          </p:cNvPr>
          <p:cNvPicPr>
            <a:picLocks noChangeAspect="1"/>
          </p:cNvPicPr>
          <p:nvPr/>
        </p:nvPicPr>
        <p:blipFill>
          <a:blip r:embed="rId9"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16164" y="1624515"/>
            <a:ext cx="923697" cy="1021198"/>
          </a:xfrm>
          <a:prstGeom prst="rect">
            <a:avLst/>
          </a:prstGeom>
        </p:spPr>
      </p:pic>
      <p:sp>
        <p:nvSpPr>
          <p:cNvPr id="49" name="TextBox 48">
            <a:hlinkClick r:id="" action="ppaction://noaction">
              <a:snd r:embed="rId10" name="equipement.wav"/>
            </a:hlinkClick>
            <a:extLst>
              <a:ext uri="{FF2B5EF4-FFF2-40B4-BE49-F238E27FC236}">
                <a16:creationId xmlns:a16="http://schemas.microsoft.com/office/drawing/2014/main" id="{077A9F0B-0657-4603-8169-B0F0639AA2C3}"/>
              </a:ext>
            </a:extLst>
          </p:cNvPr>
          <p:cNvSpPr txBox="1"/>
          <p:nvPr/>
        </p:nvSpPr>
        <p:spPr>
          <a:xfrm>
            <a:off x="937260" y="2601818"/>
            <a:ext cx="492132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é</a:t>
            </a:r>
            <a:r>
              <a:rPr kumimoji="0" lang="en-GB" sz="6000" b="1"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Calibri" panose="020F0502020204030204" pitchFamily="34" charset="0"/>
              </a:rPr>
              <a:t>qu</a:t>
            </a:r>
            <a:r>
              <a:rPr kumimoji="0" lang="en-GB" sz="6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ipement</a:t>
            </a:r>
            <a:endParaRPr kumimoji="0" lang="en-GB" sz="6000" b="1"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50" name="Picture 49" descr="background rectangle">
            <a:extLst>
              <a:ext uri="{FF2B5EF4-FFF2-40B4-BE49-F238E27FC236}">
                <a16:creationId xmlns:a16="http://schemas.microsoft.com/office/drawing/2014/main" id="{E377555D-7DAF-4F2E-BAD1-431D1E1DD88D}"/>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51" name="Title 3">
            <a:extLst>
              <a:ext uri="{FF2B5EF4-FFF2-40B4-BE49-F238E27FC236}">
                <a16:creationId xmlns:a16="http://schemas.microsoft.com/office/drawing/2014/main" id="{665664E4-5E65-426B-9E23-0E9228E6C33B}"/>
              </a:ext>
            </a:extLst>
          </p:cNvPr>
          <p:cNvSpPr txBox="1">
            <a:spLocks/>
          </p:cNvSpPr>
          <p:nvPr/>
        </p:nvSpPr>
        <p:spPr>
          <a:xfrm>
            <a:off x="0" y="296864"/>
            <a:ext cx="5265384" cy="70784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Phonétique  </a:t>
            </a:r>
            <a:endParaRPr lang="en-GB" sz="3600" b="1" dirty="0">
              <a:solidFill>
                <a:schemeClr val="bg1"/>
              </a:solidFill>
            </a:endParaRPr>
          </a:p>
        </p:txBody>
      </p:sp>
      <p:sp>
        <p:nvSpPr>
          <p:cNvPr id="52" name="TextBox 51">
            <a:hlinkClick r:id="" action="ppaction://noaction">
              <a:snd r:embed="rId11" name="equipe.wav"/>
            </a:hlinkClick>
            <a:extLst>
              <a:ext uri="{FF2B5EF4-FFF2-40B4-BE49-F238E27FC236}">
                <a16:creationId xmlns:a16="http://schemas.microsoft.com/office/drawing/2014/main" id="{A5B62176-8E4A-42A4-ABB0-AB60BC19F259}"/>
              </a:ext>
            </a:extLst>
          </p:cNvPr>
          <p:cNvSpPr txBox="1"/>
          <p:nvPr/>
        </p:nvSpPr>
        <p:spPr>
          <a:xfrm flipH="1">
            <a:off x="6372005" y="983159"/>
            <a:ext cx="354316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é</a:t>
            </a:r>
            <a:r>
              <a:rPr kumimoji="0" lang="en-GB" sz="6000" b="1"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Calibri" panose="020F0502020204030204" pitchFamily="34" charset="0"/>
              </a:rPr>
              <a:t>qu</a:t>
            </a:r>
            <a:r>
              <a:rPr kumimoji="0" lang="en-GB" sz="6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ipe</a:t>
            </a:r>
            <a:endParaRPr kumimoji="0" lang="en-GB" sz="6000" b="1"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53" name="TextBox 52">
            <a:hlinkClick r:id="" action="ppaction://noaction">
              <a:snd r:embed="rId12" name="quantite.wav"/>
            </a:hlinkClick>
            <a:extLst>
              <a:ext uri="{FF2B5EF4-FFF2-40B4-BE49-F238E27FC236}">
                <a16:creationId xmlns:a16="http://schemas.microsoft.com/office/drawing/2014/main" id="{066F338E-68DC-4615-BB4B-59B9D1ABE880}"/>
              </a:ext>
            </a:extLst>
          </p:cNvPr>
          <p:cNvSpPr txBox="1"/>
          <p:nvPr/>
        </p:nvSpPr>
        <p:spPr>
          <a:xfrm>
            <a:off x="6270000" y="2338978"/>
            <a:ext cx="377171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Calibri" panose="020F0502020204030204" pitchFamily="34" charset="0"/>
              </a:rPr>
              <a:t>qu</a:t>
            </a:r>
            <a:r>
              <a:rPr kumimoji="0" lang="en-GB" sz="6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antité</a:t>
            </a:r>
            <a:endParaRPr kumimoji="0" lang="en-GB" sz="6000" b="1"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54" name="TextBox 53">
            <a:hlinkClick r:id="" action="ppaction://noaction">
              <a:snd r:embed="rId13" name="quatre.wav"/>
            </a:hlinkClick>
            <a:extLst>
              <a:ext uri="{FF2B5EF4-FFF2-40B4-BE49-F238E27FC236}">
                <a16:creationId xmlns:a16="http://schemas.microsoft.com/office/drawing/2014/main" id="{6B699FC9-330D-40C5-AA8A-216843E7B283}"/>
              </a:ext>
            </a:extLst>
          </p:cNvPr>
          <p:cNvSpPr txBox="1"/>
          <p:nvPr/>
        </p:nvSpPr>
        <p:spPr>
          <a:xfrm>
            <a:off x="5897387" y="5323164"/>
            <a:ext cx="268550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Calibri" panose="020F0502020204030204" pitchFamily="34" charset="0"/>
              </a:rPr>
              <a:t>qu</a:t>
            </a:r>
            <a:r>
              <a:rPr kumimoji="0" lang="en-GB" sz="6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atre</a:t>
            </a:r>
            <a:endParaRPr kumimoji="0" lang="en-GB" sz="6000" b="1"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55" name="Picture 4" descr="Teamwork, Team, Gear, Gears, Drive, Personal, Group">
            <a:extLst>
              <a:ext uri="{FF2B5EF4-FFF2-40B4-BE49-F238E27FC236}">
                <a16:creationId xmlns:a16="http://schemas.microsoft.com/office/drawing/2014/main" id="{7668CA57-73B0-41FA-B6E0-E225754F5024}"/>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306976" y="87716"/>
            <a:ext cx="2158551" cy="1439034"/>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6" descr="Education, Presentation, Teacher, Showing, Explaining">
            <a:extLst>
              <a:ext uri="{FF2B5EF4-FFF2-40B4-BE49-F238E27FC236}">
                <a16:creationId xmlns:a16="http://schemas.microsoft.com/office/drawing/2014/main" id="{1A830EB8-29BF-4319-8EDB-62AF81E55F5D}"/>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44198" y="4975984"/>
            <a:ext cx="1332558" cy="1362843"/>
          </a:xfrm>
          <a:prstGeom prst="rect">
            <a:avLst/>
          </a:prstGeom>
          <a:noFill/>
          <a:extLst>
            <a:ext uri="{909E8E84-426E-40DD-AFC4-6F175D3DCCD1}">
              <a14:hiddenFill xmlns:a14="http://schemas.microsoft.com/office/drawing/2010/main">
                <a:solidFill>
                  <a:srgbClr val="FFFFFF"/>
                </a:solidFill>
              </a14:hiddenFill>
            </a:ext>
          </a:extLst>
        </p:spPr>
      </p:pic>
      <p:sp>
        <p:nvSpPr>
          <p:cNvPr id="57" name="TextBox 56">
            <a:hlinkClick r:id="" action="ppaction://noaction">
              <a:snd r:embed="rId7" name="requete.wav"/>
            </a:hlinkClick>
            <a:extLst>
              <a:ext uri="{FF2B5EF4-FFF2-40B4-BE49-F238E27FC236}">
                <a16:creationId xmlns:a16="http://schemas.microsoft.com/office/drawing/2014/main" id="{1E773F8E-8965-455A-9D6A-8D7167BA33CA}"/>
              </a:ext>
            </a:extLst>
          </p:cNvPr>
          <p:cNvSpPr txBox="1"/>
          <p:nvPr/>
        </p:nvSpPr>
        <p:spPr>
          <a:xfrm>
            <a:off x="3216945" y="4584511"/>
            <a:ext cx="185591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[request]</a:t>
            </a:r>
            <a:endParaRPr kumimoji="0" lang="en-GB" sz="3000" i="0" u="none" strike="sng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endParaRPr>
          </a:p>
        </p:txBody>
      </p:sp>
      <p:sp>
        <p:nvSpPr>
          <p:cNvPr id="58" name="TextBox 57">
            <a:hlinkClick r:id="" action="ppaction://noaction">
              <a:snd r:embed="rId7" name="requete.wav"/>
            </a:hlinkClick>
            <a:extLst>
              <a:ext uri="{FF2B5EF4-FFF2-40B4-BE49-F238E27FC236}">
                <a16:creationId xmlns:a16="http://schemas.microsoft.com/office/drawing/2014/main" id="{6B5ACBF0-9F9F-4A4F-AE88-D4B18F9B3B65}"/>
              </a:ext>
            </a:extLst>
          </p:cNvPr>
          <p:cNvSpPr txBox="1"/>
          <p:nvPr/>
        </p:nvSpPr>
        <p:spPr>
          <a:xfrm>
            <a:off x="5897387" y="4510656"/>
            <a:ext cx="185591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[to miss]</a:t>
            </a:r>
            <a:endParaRPr kumimoji="0" lang="en-GB" sz="3000" i="0" u="none" strike="sng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endParaRPr>
          </a:p>
        </p:txBody>
      </p:sp>
      <p:sp>
        <p:nvSpPr>
          <p:cNvPr id="59" name="TextBox 58">
            <a:hlinkClick r:id="" action="ppaction://noaction">
              <a:snd r:embed="rId7" name="requete.wav"/>
            </a:hlinkClick>
            <a:extLst>
              <a:ext uri="{FF2B5EF4-FFF2-40B4-BE49-F238E27FC236}">
                <a16:creationId xmlns:a16="http://schemas.microsoft.com/office/drawing/2014/main" id="{0B3E687A-E88F-4B01-A95F-A34F9BAA9E4F}"/>
              </a:ext>
            </a:extLst>
          </p:cNvPr>
          <p:cNvSpPr txBox="1"/>
          <p:nvPr/>
        </p:nvSpPr>
        <p:spPr>
          <a:xfrm>
            <a:off x="7022208" y="3046347"/>
            <a:ext cx="217498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[quantity]</a:t>
            </a:r>
            <a:endParaRPr kumimoji="0" lang="en-GB" sz="3000" i="0" u="none" strike="sng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endParaRPr>
          </a:p>
        </p:txBody>
      </p:sp>
      <p:sp>
        <p:nvSpPr>
          <p:cNvPr id="60" name="Rectangle 59">
            <a:extLst>
              <a:ext uri="{FF2B5EF4-FFF2-40B4-BE49-F238E27FC236}">
                <a16:creationId xmlns:a16="http://schemas.microsoft.com/office/drawing/2014/main" id="{299A83FC-043D-4FF8-A995-C69AD6E86681}"/>
              </a:ext>
            </a:extLst>
          </p:cNvPr>
          <p:cNvSpPr/>
          <p:nvPr/>
        </p:nvSpPr>
        <p:spPr>
          <a:xfrm>
            <a:off x="8410338" y="4722299"/>
            <a:ext cx="838692" cy="156966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9600" b="1" cap="none" spc="0" dirty="0">
                <a:ln>
                  <a:solidFill>
                    <a:schemeClr val="accent2">
                      <a:lumMod val="50000"/>
                    </a:schemeClr>
                  </a:solidFill>
                </a:ln>
                <a:solidFill>
                  <a:schemeClr val="accent2">
                    <a:lumMod val="75000"/>
                  </a:schemeClr>
                </a:solidFill>
                <a:effectLst/>
              </a:rPr>
              <a:t>4</a:t>
            </a:r>
          </a:p>
        </p:txBody>
      </p:sp>
    </p:spTree>
    <p:extLst>
      <p:ext uri="{BB962C8B-B14F-4D97-AF65-F5344CB8AC3E}">
        <p14:creationId xmlns:p14="http://schemas.microsoft.com/office/powerpoint/2010/main" val="8094982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45000"/>
                                        <p:tgtEl>
                                          <p:spTgt spid="11"/>
                                        </p:tgtEl>
                                      </p:cBhvr>
                                    </p:animEffect>
                                    <p:set>
                                      <p:cBhvr>
                                        <p:cTn id="7" dur="1" fill="hold">
                                          <p:stCondLst>
                                            <p:cond delay="44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itle 60">
            <a:extLst>
              <a:ext uri="{FF2B5EF4-FFF2-40B4-BE49-F238E27FC236}">
                <a16:creationId xmlns:a16="http://schemas.microsoft.com/office/drawing/2014/main" id="{4EE838C4-8BEC-43E3-BD22-C25161827D19}"/>
              </a:ext>
            </a:extLst>
          </p:cNvPr>
          <p:cNvSpPr>
            <a:spLocks noGrp="1"/>
          </p:cNvSpPr>
          <p:nvPr>
            <p:ph type="title" idx="4294967295"/>
          </p:nvPr>
        </p:nvSpPr>
        <p:spPr>
          <a:xfrm>
            <a:off x="838200" y="443074"/>
            <a:ext cx="4743911" cy="476457"/>
          </a:xfrm>
        </p:spPr>
        <p:txBody>
          <a:bodyPr>
            <a:normAutofit fontScale="90000"/>
          </a:bodyPr>
          <a:lstStyle/>
          <a:p>
            <a:r>
              <a:rPr lang="fr-FR" dirty="0"/>
              <a:t>Phonétique</a:t>
            </a:r>
          </a:p>
        </p:txBody>
      </p:sp>
      <p:sp>
        <p:nvSpPr>
          <p:cNvPr id="10" name="Rectangle 2"/>
          <p:cNvSpPr>
            <a:spLocks noChangeArrowheads="1"/>
          </p:cNvSpPr>
          <p:nvPr/>
        </p:nvSpPr>
        <p:spPr bwMode="auto">
          <a:xfrm>
            <a:off x="10068765" y="135087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1" name="Rectangle 3"/>
          <p:cNvSpPr>
            <a:spLocks noChangeArrowheads="1"/>
          </p:cNvSpPr>
          <p:nvPr/>
        </p:nvSpPr>
        <p:spPr bwMode="auto">
          <a:xfrm>
            <a:off x="10066399" y="1350870"/>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2" name="Line 4"/>
          <p:cNvSpPr>
            <a:spLocks noChangeShapeType="1"/>
          </p:cNvSpPr>
          <p:nvPr/>
        </p:nvSpPr>
        <p:spPr bwMode="auto">
          <a:xfrm>
            <a:off x="10752138" y="1339444"/>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3" name="Line 7"/>
          <p:cNvSpPr>
            <a:spLocks noChangeShapeType="1"/>
          </p:cNvSpPr>
          <p:nvPr/>
        </p:nvSpPr>
        <p:spPr bwMode="auto">
          <a:xfrm>
            <a:off x="10776826" y="133944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4" name="Line 9"/>
          <p:cNvSpPr>
            <a:spLocks noChangeShapeType="1"/>
          </p:cNvSpPr>
          <p:nvPr/>
        </p:nvSpPr>
        <p:spPr bwMode="auto">
          <a:xfrm>
            <a:off x="10752138" y="549570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5" name="Text Box 10"/>
          <p:cNvSpPr txBox="1">
            <a:spLocks noChangeArrowheads="1"/>
          </p:cNvSpPr>
          <p:nvPr/>
        </p:nvSpPr>
        <p:spPr bwMode="auto">
          <a:xfrm>
            <a:off x="10752138" y="3323346"/>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16" name="Text Box 12"/>
          <p:cNvSpPr txBox="1">
            <a:spLocks noChangeArrowheads="1"/>
          </p:cNvSpPr>
          <p:nvPr/>
        </p:nvSpPr>
        <p:spPr bwMode="auto">
          <a:xfrm>
            <a:off x="10993617" y="118159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30</a:t>
            </a:r>
          </a:p>
        </p:txBody>
      </p:sp>
      <p:sp>
        <p:nvSpPr>
          <p:cNvPr id="17" name="Text Box 14"/>
          <p:cNvSpPr txBox="1">
            <a:spLocks noChangeArrowheads="1"/>
          </p:cNvSpPr>
          <p:nvPr/>
        </p:nvSpPr>
        <p:spPr bwMode="auto">
          <a:xfrm>
            <a:off x="10968929" y="5315175"/>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8" name="Rectangle 17"/>
          <p:cNvSpPr/>
          <p:nvPr/>
        </p:nvSpPr>
        <p:spPr>
          <a:xfrm>
            <a:off x="9915171" y="550712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9" name="AutoShape 11">
            <a:hlinkClick r:id="" action="ppaction://noaction" highlightClick="1"/>
          </p:cNvPr>
          <p:cNvSpPr>
            <a:spLocks noChangeArrowheads="1"/>
          </p:cNvSpPr>
          <p:nvPr/>
        </p:nvSpPr>
        <p:spPr bwMode="auto">
          <a:xfrm>
            <a:off x="9805501" y="5726123"/>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DÉBUT</a:t>
            </a:r>
          </a:p>
        </p:txBody>
      </p:sp>
      <p:pic>
        <p:nvPicPr>
          <p:cNvPr id="21" name="Picture 20" descr="background rectangle">
            <a:extLst>
              <a:ext uri="{FF2B5EF4-FFF2-40B4-BE49-F238E27FC236}">
                <a16:creationId xmlns:a16="http://schemas.microsoft.com/office/drawing/2014/main" id="{848C09B3-91C2-4056-9960-04B336D5388F}"/>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2" name="Title 3">
            <a:extLst>
              <a:ext uri="{FF2B5EF4-FFF2-40B4-BE49-F238E27FC236}">
                <a16:creationId xmlns:a16="http://schemas.microsoft.com/office/drawing/2014/main" id="{5B8F6D55-4D32-478D-9097-1E2E6CEBD2BC}"/>
              </a:ext>
            </a:extLst>
          </p:cNvPr>
          <p:cNvSpPr txBox="1">
            <a:spLocks/>
          </p:cNvSpPr>
          <p:nvPr/>
        </p:nvSpPr>
        <p:spPr>
          <a:xfrm>
            <a:off x="0" y="296864"/>
            <a:ext cx="5265384" cy="70784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Phonétique  </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3" name="Rounded Rectangle 46">
            <a:extLst>
              <a:ext uri="{FF2B5EF4-FFF2-40B4-BE49-F238E27FC236}">
                <a16:creationId xmlns:a16="http://schemas.microsoft.com/office/drawing/2014/main" id="{D4570E21-BA31-4A89-93D7-AEBAB693FC9F}"/>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42" name="Picture 2" descr="Music, Boy, Cartoons, Comedian, Clipart">
            <a:extLst>
              <a:ext uri="{FF2B5EF4-FFF2-40B4-BE49-F238E27FC236}">
                <a16:creationId xmlns:a16="http://schemas.microsoft.com/office/drawing/2014/main" id="{0718234C-91C2-4D16-93B4-FFDDDE6AB7F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031" t="-1486" b="28685"/>
          <a:stretch/>
        </p:blipFill>
        <p:spPr bwMode="auto">
          <a:xfrm>
            <a:off x="4707195" y="1163992"/>
            <a:ext cx="1299378" cy="1123190"/>
          </a:xfrm>
          <a:prstGeom prst="rect">
            <a:avLst/>
          </a:prstGeom>
          <a:noFill/>
          <a:extLst>
            <a:ext uri="{909E8E84-426E-40DD-AFC4-6F175D3DCCD1}">
              <a14:hiddenFill xmlns:a14="http://schemas.microsoft.com/office/drawing/2010/main">
                <a:solidFill>
                  <a:srgbClr val="FFFFFF"/>
                </a:solidFill>
              </a14:hiddenFill>
            </a:ext>
          </a:extLst>
        </p:spPr>
      </p:pic>
      <p:sp>
        <p:nvSpPr>
          <p:cNvPr id="43" name="Title 1">
            <a:extLst>
              <a:ext uri="{FF2B5EF4-FFF2-40B4-BE49-F238E27FC236}">
                <a16:creationId xmlns:a16="http://schemas.microsoft.com/office/drawing/2014/main" id="{53B1DA0B-7835-4834-8A82-61F3C97522C4}"/>
              </a:ext>
            </a:extLst>
          </p:cNvPr>
          <p:cNvSpPr txBox="1">
            <a:spLocks/>
          </p:cNvSpPr>
          <p:nvPr/>
        </p:nvSpPr>
        <p:spPr>
          <a:xfrm>
            <a:off x="236396" y="280627"/>
            <a:ext cx="4743911" cy="6940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fr-FR" sz="2000"/>
              <a:t>Phonétique</a:t>
            </a:r>
            <a:endParaRPr lang="fr-FR" sz="2000" dirty="0"/>
          </a:p>
        </p:txBody>
      </p:sp>
      <p:sp>
        <p:nvSpPr>
          <p:cNvPr id="44" name="TextBox 43">
            <a:hlinkClick r:id="" action="ppaction://noaction">
              <a:snd r:embed="rId5" name="expliquer.wav"/>
            </a:hlinkClick>
            <a:extLst>
              <a:ext uri="{FF2B5EF4-FFF2-40B4-BE49-F238E27FC236}">
                <a16:creationId xmlns:a16="http://schemas.microsoft.com/office/drawing/2014/main" id="{0F5D8DAD-82D2-4C2A-B334-6834946F8566}"/>
              </a:ext>
            </a:extLst>
          </p:cNvPr>
          <p:cNvSpPr txBox="1"/>
          <p:nvPr/>
        </p:nvSpPr>
        <p:spPr>
          <a:xfrm>
            <a:off x="984112" y="5382235"/>
            <a:ext cx="387418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expli</a:t>
            </a:r>
            <a:r>
              <a:rPr kumimoji="0" lang="en-GB" sz="6000" b="1"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Calibri" panose="020F0502020204030204" pitchFamily="34" charset="0"/>
              </a:rPr>
              <a:t>qu</a:t>
            </a:r>
            <a:r>
              <a:rPr kumimoji="0" lang="en-GB" sz="6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er</a:t>
            </a:r>
            <a:endParaRPr kumimoji="0" lang="en-GB" sz="6000" b="1"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5" name="TextBox 44">
            <a:hlinkClick r:id="" action="ppaction://noaction">
              <a:snd r:embed="rId6" name="musique.wav"/>
            </a:hlinkClick>
            <a:extLst>
              <a:ext uri="{FF2B5EF4-FFF2-40B4-BE49-F238E27FC236}">
                <a16:creationId xmlns:a16="http://schemas.microsoft.com/office/drawing/2014/main" id="{E9AB6618-8C2D-49EE-B4D5-5255633F0144}"/>
              </a:ext>
            </a:extLst>
          </p:cNvPr>
          <p:cNvSpPr txBox="1"/>
          <p:nvPr/>
        </p:nvSpPr>
        <p:spPr>
          <a:xfrm flipH="1">
            <a:off x="1827066" y="1341694"/>
            <a:ext cx="354316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musi</a:t>
            </a:r>
            <a:r>
              <a:rPr kumimoji="0" lang="en-GB" sz="60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rPr>
              <a:t>qu</a:t>
            </a:r>
            <a:r>
              <a:rPr kumimoji="0" lang="en-GB" sz="6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e</a:t>
            </a:r>
            <a:endParaRPr kumimoji="0" lang="en-GB" sz="6000" b="1"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6" name="TextBox 45">
            <a:hlinkClick r:id="" action="ppaction://noaction">
              <a:snd r:embed="rId7" name="requete.wav"/>
            </a:hlinkClick>
            <a:extLst>
              <a:ext uri="{FF2B5EF4-FFF2-40B4-BE49-F238E27FC236}">
                <a16:creationId xmlns:a16="http://schemas.microsoft.com/office/drawing/2014/main" id="{A271556C-CC8E-4616-A81A-F198BDE18F4B}"/>
              </a:ext>
            </a:extLst>
          </p:cNvPr>
          <p:cNvSpPr txBox="1"/>
          <p:nvPr/>
        </p:nvSpPr>
        <p:spPr>
          <a:xfrm>
            <a:off x="1942417" y="3809619"/>
            <a:ext cx="336920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re</a:t>
            </a:r>
            <a:r>
              <a:rPr kumimoji="0" lang="en-GB" sz="6000" b="1"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Calibri" panose="020F0502020204030204" pitchFamily="34" charset="0"/>
              </a:rPr>
              <a:t>qu</a:t>
            </a:r>
            <a:r>
              <a:rPr kumimoji="0" lang="en-GB" sz="6000" b="1"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ête</a:t>
            </a:r>
            <a:endParaRPr kumimoji="0" lang="en-GB" sz="6000" b="1" i="0" u="none" strike="sng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endParaRPr>
          </a:p>
        </p:txBody>
      </p:sp>
      <p:sp>
        <p:nvSpPr>
          <p:cNvPr id="47" name="TextBox 46">
            <a:hlinkClick r:id="" action="ppaction://noaction">
              <a:snd r:embed="rId8" name="manquer.wav"/>
            </a:hlinkClick>
            <a:extLst>
              <a:ext uri="{FF2B5EF4-FFF2-40B4-BE49-F238E27FC236}">
                <a16:creationId xmlns:a16="http://schemas.microsoft.com/office/drawing/2014/main" id="{32471325-6ECD-431D-9B46-3D951EFC084B}"/>
              </a:ext>
            </a:extLst>
          </p:cNvPr>
          <p:cNvSpPr txBox="1"/>
          <p:nvPr/>
        </p:nvSpPr>
        <p:spPr>
          <a:xfrm>
            <a:off x="5746228" y="3725008"/>
            <a:ext cx="371929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man</a:t>
            </a:r>
            <a:r>
              <a:rPr kumimoji="0" lang="en-GB" sz="6000" b="1"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Calibri" panose="020F0502020204030204" pitchFamily="34" charset="0"/>
              </a:rPr>
              <a:t>qu</a:t>
            </a:r>
            <a:r>
              <a:rPr kumimoji="0" lang="en-GB" sz="6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er</a:t>
            </a:r>
            <a:endParaRPr kumimoji="0" lang="en-GB" sz="6000" b="1"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48" name="Picture 47">
            <a:extLst>
              <a:ext uri="{FF2B5EF4-FFF2-40B4-BE49-F238E27FC236}">
                <a16:creationId xmlns:a16="http://schemas.microsoft.com/office/drawing/2014/main" id="{8ABC0364-F6F9-4006-A7A4-F8CBF9FA24BA}"/>
              </a:ext>
            </a:extLst>
          </p:cNvPr>
          <p:cNvPicPr>
            <a:picLocks noChangeAspect="1"/>
          </p:cNvPicPr>
          <p:nvPr/>
        </p:nvPicPr>
        <p:blipFill>
          <a:blip r:embed="rId9"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16164" y="1624515"/>
            <a:ext cx="923697" cy="1021198"/>
          </a:xfrm>
          <a:prstGeom prst="rect">
            <a:avLst/>
          </a:prstGeom>
        </p:spPr>
      </p:pic>
      <p:sp>
        <p:nvSpPr>
          <p:cNvPr id="49" name="TextBox 48">
            <a:hlinkClick r:id="" action="ppaction://noaction">
              <a:snd r:embed="rId10" name="equipement.wav"/>
            </a:hlinkClick>
            <a:extLst>
              <a:ext uri="{FF2B5EF4-FFF2-40B4-BE49-F238E27FC236}">
                <a16:creationId xmlns:a16="http://schemas.microsoft.com/office/drawing/2014/main" id="{8582503C-BF12-4940-ACFC-8E4257626333}"/>
              </a:ext>
            </a:extLst>
          </p:cNvPr>
          <p:cNvSpPr txBox="1"/>
          <p:nvPr/>
        </p:nvSpPr>
        <p:spPr>
          <a:xfrm>
            <a:off x="937260" y="2601818"/>
            <a:ext cx="492132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é</a:t>
            </a:r>
            <a:r>
              <a:rPr kumimoji="0" lang="en-GB" sz="6000" b="1"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Calibri" panose="020F0502020204030204" pitchFamily="34" charset="0"/>
              </a:rPr>
              <a:t>qu</a:t>
            </a:r>
            <a:r>
              <a:rPr kumimoji="0" lang="en-GB" sz="6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ipement</a:t>
            </a:r>
            <a:endParaRPr kumimoji="0" lang="en-GB" sz="6000" b="1"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50" name="Picture 49" descr="background rectangle">
            <a:extLst>
              <a:ext uri="{FF2B5EF4-FFF2-40B4-BE49-F238E27FC236}">
                <a16:creationId xmlns:a16="http://schemas.microsoft.com/office/drawing/2014/main" id="{964970AB-26A6-430C-83CB-33365A461B2B}"/>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51" name="Title 3">
            <a:extLst>
              <a:ext uri="{FF2B5EF4-FFF2-40B4-BE49-F238E27FC236}">
                <a16:creationId xmlns:a16="http://schemas.microsoft.com/office/drawing/2014/main" id="{D372634E-D4E7-4D5D-ACA8-C5C21FC884C5}"/>
              </a:ext>
            </a:extLst>
          </p:cNvPr>
          <p:cNvSpPr txBox="1">
            <a:spLocks/>
          </p:cNvSpPr>
          <p:nvPr/>
        </p:nvSpPr>
        <p:spPr>
          <a:xfrm>
            <a:off x="0" y="296864"/>
            <a:ext cx="5265384" cy="70784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Phonétique  </a:t>
            </a:r>
            <a:endParaRPr lang="en-GB" sz="3600" b="1" dirty="0">
              <a:solidFill>
                <a:schemeClr val="bg1"/>
              </a:solidFill>
            </a:endParaRPr>
          </a:p>
        </p:txBody>
      </p:sp>
      <p:sp>
        <p:nvSpPr>
          <p:cNvPr id="52" name="TextBox 51">
            <a:hlinkClick r:id="" action="ppaction://noaction">
              <a:snd r:embed="rId11" name="equipe.wav"/>
            </a:hlinkClick>
            <a:extLst>
              <a:ext uri="{FF2B5EF4-FFF2-40B4-BE49-F238E27FC236}">
                <a16:creationId xmlns:a16="http://schemas.microsoft.com/office/drawing/2014/main" id="{6FDD321B-6F53-450B-A6C3-8BD55762149D}"/>
              </a:ext>
            </a:extLst>
          </p:cNvPr>
          <p:cNvSpPr txBox="1"/>
          <p:nvPr/>
        </p:nvSpPr>
        <p:spPr>
          <a:xfrm flipH="1">
            <a:off x="6372005" y="983159"/>
            <a:ext cx="354316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é</a:t>
            </a:r>
            <a:r>
              <a:rPr kumimoji="0" lang="en-GB" sz="6000" b="1"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Calibri" panose="020F0502020204030204" pitchFamily="34" charset="0"/>
              </a:rPr>
              <a:t>qu</a:t>
            </a:r>
            <a:r>
              <a:rPr kumimoji="0" lang="en-GB" sz="6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ipe</a:t>
            </a:r>
            <a:endParaRPr kumimoji="0" lang="en-GB" sz="6000" b="1"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53" name="TextBox 52">
            <a:hlinkClick r:id="" action="ppaction://noaction">
              <a:snd r:embed="rId12" name="quantite.wav"/>
            </a:hlinkClick>
            <a:extLst>
              <a:ext uri="{FF2B5EF4-FFF2-40B4-BE49-F238E27FC236}">
                <a16:creationId xmlns:a16="http://schemas.microsoft.com/office/drawing/2014/main" id="{42545974-37E2-4FD6-9008-F404E6E949AB}"/>
              </a:ext>
            </a:extLst>
          </p:cNvPr>
          <p:cNvSpPr txBox="1"/>
          <p:nvPr/>
        </p:nvSpPr>
        <p:spPr>
          <a:xfrm>
            <a:off x="6270000" y="2338978"/>
            <a:ext cx="377171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Calibri" panose="020F0502020204030204" pitchFamily="34" charset="0"/>
              </a:rPr>
              <a:t>qu</a:t>
            </a:r>
            <a:r>
              <a:rPr kumimoji="0" lang="en-GB" sz="6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antité</a:t>
            </a:r>
            <a:endParaRPr kumimoji="0" lang="en-GB" sz="6000" b="1"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54" name="TextBox 53">
            <a:hlinkClick r:id="" action="ppaction://noaction">
              <a:snd r:embed="rId13" name="quatre.wav"/>
            </a:hlinkClick>
            <a:extLst>
              <a:ext uri="{FF2B5EF4-FFF2-40B4-BE49-F238E27FC236}">
                <a16:creationId xmlns:a16="http://schemas.microsoft.com/office/drawing/2014/main" id="{25C97944-D029-4AF2-BCD4-63EE16A9E79A}"/>
              </a:ext>
            </a:extLst>
          </p:cNvPr>
          <p:cNvSpPr txBox="1"/>
          <p:nvPr/>
        </p:nvSpPr>
        <p:spPr>
          <a:xfrm>
            <a:off x="5897387" y="5323164"/>
            <a:ext cx="268550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Calibri" panose="020F0502020204030204" pitchFamily="34" charset="0"/>
              </a:rPr>
              <a:t>qu</a:t>
            </a:r>
            <a:r>
              <a:rPr kumimoji="0" lang="en-GB" sz="6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atre</a:t>
            </a:r>
            <a:endParaRPr kumimoji="0" lang="en-GB" sz="6000" b="1"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55" name="Picture 4" descr="Teamwork, Team, Gear, Gears, Drive, Personal, Group">
            <a:extLst>
              <a:ext uri="{FF2B5EF4-FFF2-40B4-BE49-F238E27FC236}">
                <a16:creationId xmlns:a16="http://schemas.microsoft.com/office/drawing/2014/main" id="{4AB4704D-4C6E-4482-8D1D-3A0D5DB95FBD}"/>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306976" y="87716"/>
            <a:ext cx="2158551" cy="1439034"/>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6" descr="Education, Presentation, Teacher, Showing, Explaining">
            <a:extLst>
              <a:ext uri="{FF2B5EF4-FFF2-40B4-BE49-F238E27FC236}">
                <a16:creationId xmlns:a16="http://schemas.microsoft.com/office/drawing/2014/main" id="{494C03C0-AF31-4A03-9622-0EF401FD2F40}"/>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44198" y="4975984"/>
            <a:ext cx="1332558" cy="1362843"/>
          </a:xfrm>
          <a:prstGeom prst="rect">
            <a:avLst/>
          </a:prstGeom>
          <a:noFill/>
          <a:extLst>
            <a:ext uri="{909E8E84-426E-40DD-AFC4-6F175D3DCCD1}">
              <a14:hiddenFill xmlns:a14="http://schemas.microsoft.com/office/drawing/2010/main">
                <a:solidFill>
                  <a:srgbClr val="FFFFFF"/>
                </a:solidFill>
              </a14:hiddenFill>
            </a:ext>
          </a:extLst>
        </p:spPr>
      </p:pic>
      <p:sp>
        <p:nvSpPr>
          <p:cNvPr id="57" name="TextBox 56">
            <a:hlinkClick r:id="" action="ppaction://noaction">
              <a:snd r:embed="rId7" name="requete.wav"/>
            </a:hlinkClick>
            <a:extLst>
              <a:ext uri="{FF2B5EF4-FFF2-40B4-BE49-F238E27FC236}">
                <a16:creationId xmlns:a16="http://schemas.microsoft.com/office/drawing/2014/main" id="{2C9C2964-722F-4499-9FDE-69F80554F97C}"/>
              </a:ext>
            </a:extLst>
          </p:cNvPr>
          <p:cNvSpPr txBox="1"/>
          <p:nvPr/>
        </p:nvSpPr>
        <p:spPr>
          <a:xfrm>
            <a:off x="3216945" y="4584511"/>
            <a:ext cx="185591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[request]</a:t>
            </a:r>
            <a:endParaRPr kumimoji="0" lang="en-GB" sz="3000" i="0" u="none" strike="sng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endParaRPr>
          </a:p>
        </p:txBody>
      </p:sp>
      <p:sp>
        <p:nvSpPr>
          <p:cNvPr id="58" name="TextBox 57">
            <a:hlinkClick r:id="" action="ppaction://noaction">
              <a:snd r:embed="rId7" name="requete.wav"/>
            </a:hlinkClick>
            <a:extLst>
              <a:ext uri="{FF2B5EF4-FFF2-40B4-BE49-F238E27FC236}">
                <a16:creationId xmlns:a16="http://schemas.microsoft.com/office/drawing/2014/main" id="{20625127-A029-4F25-9C3F-6D2A3E17566A}"/>
              </a:ext>
            </a:extLst>
          </p:cNvPr>
          <p:cNvSpPr txBox="1"/>
          <p:nvPr/>
        </p:nvSpPr>
        <p:spPr>
          <a:xfrm>
            <a:off x="5897387" y="4510656"/>
            <a:ext cx="185591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[to miss]</a:t>
            </a:r>
            <a:endParaRPr kumimoji="0" lang="en-GB" sz="3000" i="0" u="none" strike="sng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endParaRPr>
          </a:p>
        </p:txBody>
      </p:sp>
      <p:sp>
        <p:nvSpPr>
          <p:cNvPr id="59" name="TextBox 58">
            <a:hlinkClick r:id="" action="ppaction://noaction">
              <a:snd r:embed="rId7" name="requete.wav"/>
            </a:hlinkClick>
            <a:extLst>
              <a:ext uri="{FF2B5EF4-FFF2-40B4-BE49-F238E27FC236}">
                <a16:creationId xmlns:a16="http://schemas.microsoft.com/office/drawing/2014/main" id="{8A5187B8-71C4-460A-8242-306F9DD1FCDE}"/>
              </a:ext>
            </a:extLst>
          </p:cNvPr>
          <p:cNvSpPr txBox="1"/>
          <p:nvPr/>
        </p:nvSpPr>
        <p:spPr>
          <a:xfrm>
            <a:off x="7022208" y="3046347"/>
            <a:ext cx="217498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[quantity]</a:t>
            </a:r>
            <a:endParaRPr kumimoji="0" lang="en-GB" sz="3000" i="0" u="none" strike="sng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endParaRPr>
          </a:p>
        </p:txBody>
      </p:sp>
      <p:sp>
        <p:nvSpPr>
          <p:cNvPr id="60" name="Rectangle 59">
            <a:extLst>
              <a:ext uri="{FF2B5EF4-FFF2-40B4-BE49-F238E27FC236}">
                <a16:creationId xmlns:a16="http://schemas.microsoft.com/office/drawing/2014/main" id="{75772138-C1A0-4DD4-B8D4-64555B367462}"/>
              </a:ext>
            </a:extLst>
          </p:cNvPr>
          <p:cNvSpPr/>
          <p:nvPr/>
        </p:nvSpPr>
        <p:spPr>
          <a:xfrm>
            <a:off x="8410338" y="4722299"/>
            <a:ext cx="838692" cy="156966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9600" b="1" cap="none" spc="0" dirty="0">
                <a:ln>
                  <a:solidFill>
                    <a:schemeClr val="accent2">
                      <a:lumMod val="50000"/>
                    </a:schemeClr>
                  </a:solidFill>
                </a:ln>
                <a:solidFill>
                  <a:schemeClr val="accent2">
                    <a:lumMod val="75000"/>
                  </a:schemeClr>
                </a:solidFill>
                <a:effectLst/>
              </a:rPr>
              <a:t>4</a:t>
            </a:r>
          </a:p>
        </p:txBody>
      </p:sp>
    </p:spTree>
    <p:extLst>
      <p:ext uri="{BB962C8B-B14F-4D97-AF65-F5344CB8AC3E}">
        <p14:creationId xmlns:p14="http://schemas.microsoft.com/office/powerpoint/2010/main" val="16612075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30000"/>
                                        <p:tgtEl>
                                          <p:spTgt spid="11"/>
                                        </p:tgtEl>
                                      </p:cBhvr>
                                    </p:animEffect>
                                    <p:set>
                                      <p:cBhvr>
                                        <p:cTn id="7" dur="1" fill="hold">
                                          <p:stCondLst>
                                            <p:cond delay="29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moon with a red cross through it"/>
          <p:cNvPicPr>
            <a:picLocks noChangeAspect="1"/>
          </p:cNvPicPr>
          <p:nvPr/>
        </p:nvPicPr>
        <p:blipFill>
          <a:blip r:embed="rId11"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6231541" y="2046617"/>
            <a:ext cx="1196629" cy="1196629"/>
          </a:xfrm>
          <a:prstGeom prst="rect">
            <a:avLst/>
          </a:prstGeom>
        </p:spPr>
      </p:pic>
      <p:sp>
        <p:nvSpPr>
          <p:cNvPr id="12" name="Title 11"/>
          <p:cNvSpPr>
            <a:spLocks noGrp="1"/>
          </p:cNvSpPr>
          <p:nvPr>
            <p:ph type="title"/>
          </p:nvPr>
        </p:nvSpPr>
        <p:spPr>
          <a:xfrm>
            <a:off x="870547" y="240283"/>
            <a:ext cx="10515600" cy="1325563"/>
          </a:xfrm>
        </p:spPr>
        <p:txBody>
          <a:bodyPr>
            <a:noAutofit/>
          </a:bodyPr>
          <a:lstStyle/>
          <a:p>
            <a:pPr algn="ctr"/>
            <a:r>
              <a:rPr lang="en-GB" sz="10000" b="1" dirty="0">
                <a:solidFill>
                  <a:srgbClr val="115076"/>
                </a:solidFill>
                <a:cs typeface="Calibri" panose="020F0502020204030204" pitchFamily="34" charset="0"/>
              </a:rPr>
              <a:t>j/soft g</a:t>
            </a:r>
            <a:endParaRPr lang="en-GB" sz="10000" dirty="0"/>
          </a:p>
        </p:txBody>
      </p:sp>
      <p:sp>
        <p:nvSpPr>
          <p:cNvPr id="11" name="Rounded Rectangle 10" descr="rectangle"/>
          <p:cNvSpPr/>
          <p:nvPr/>
        </p:nvSpPr>
        <p:spPr>
          <a:xfrm>
            <a:off x="4760298" y="1967347"/>
            <a:ext cx="2736101" cy="2430503"/>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8" name="Picture 2" descr="the sun"/>
          <p:cNvPicPr>
            <a:picLocks noChangeAspect="1" noChangeArrowheads="1"/>
          </p:cNvPicPr>
          <p:nvPr/>
        </p:nvPicPr>
        <p:blipFill>
          <a:blip r:embed="rId12" cstate="print">
            <a:extLst>
              <a:ext uri="{28A0092B-C50C-407E-A947-70E740481C1C}">
                <a14:useLocalDpi xmlns:a14="http://schemas.microsoft.com/office/drawing/2010/main" val="0"/>
              </a:ext>
            </a:extLst>
          </a:blip>
          <a:stretch>
            <a:fillRect/>
          </a:stretch>
        </p:blipFill>
        <p:spPr bwMode="auto">
          <a:xfrm>
            <a:off x="4898133" y="2109674"/>
            <a:ext cx="1128603" cy="113313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523DC9B6-EFAC-4481-A633-5B5655C6B429}"/>
              </a:ext>
            </a:extLst>
          </p:cNvPr>
          <p:cNvSpPr txBox="1"/>
          <p:nvPr/>
        </p:nvSpPr>
        <p:spPr>
          <a:xfrm>
            <a:off x="6344497" y="1859928"/>
            <a:ext cx="92346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1" i="0" u="none" strike="noStrike" kern="1200" cap="none" spc="0" normalizeH="0" baseline="0" noProof="0" dirty="0">
                <a:ln>
                  <a:noFill/>
                </a:ln>
                <a:solidFill>
                  <a:srgbClr val="E65D00"/>
                </a:solidFill>
                <a:effectLst/>
                <a:uLnTx/>
                <a:uFillTx/>
                <a:latin typeface="Tw Cen MT" panose="020B0602020104020603"/>
                <a:ea typeface="+mn-ea"/>
                <a:cs typeface="+mn-cs"/>
              </a:rPr>
              <a:t>X</a:t>
            </a:r>
          </a:p>
        </p:txBody>
      </p:sp>
      <p:sp>
        <p:nvSpPr>
          <p:cNvPr id="7" name="TextBox 6"/>
          <p:cNvSpPr txBox="1"/>
          <p:nvPr/>
        </p:nvSpPr>
        <p:spPr>
          <a:xfrm>
            <a:off x="5136352" y="3106763"/>
            <a:ext cx="19452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j</a:t>
            </a:r>
            <a:r>
              <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our</a:t>
            </a:r>
          </a:p>
        </p:txBody>
      </p:sp>
      <p:sp>
        <p:nvSpPr>
          <p:cNvPr id="6" name="TextBox 5"/>
          <p:cNvSpPr txBox="1"/>
          <p:nvPr/>
        </p:nvSpPr>
        <p:spPr>
          <a:xfrm>
            <a:off x="367754" y="495521"/>
            <a:ext cx="370919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’ai</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 name="Rectangle 1"/>
          <p:cNvSpPr/>
          <p:nvPr/>
        </p:nvSpPr>
        <p:spPr>
          <a:xfrm>
            <a:off x="1348564" y="1362036"/>
            <a:ext cx="1895071"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 have]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0" name="TextBox 9"/>
          <p:cNvSpPr txBox="1"/>
          <p:nvPr/>
        </p:nvSpPr>
        <p:spPr>
          <a:xfrm>
            <a:off x="238581" y="3520309"/>
            <a:ext cx="405770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su</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et</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1229941" y="4397850"/>
            <a:ext cx="2132315"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[subject]</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4" name="TextBox 13"/>
          <p:cNvSpPr txBox="1"/>
          <p:nvPr/>
        </p:nvSpPr>
        <p:spPr>
          <a:xfrm>
            <a:off x="4506755" y="4758990"/>
            <a:ext cx="319099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dé</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à</a:t>
            </a:r>
          </a:p>
        </p:txBody>
      </p:sp>
      <p:sp>
        <p:nvSpPr>
          <p:cNvPr id="5" name="Rectangle 4"/>
          <p:cNvSpPr/>
          <p:nvPr/>
        </p:nvSpPr>
        <p:spPr>
          <a:xfrm>
            <a:off x="5010894" y="5551257"/>
            <a:ext cx="2234907"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[already]</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8548748" y="495521"/>
            <a:ext cx="281362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g</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énial</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3" name="Picture 2" descr="smiling face"/>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189439" y="1468325"/>
            <a:ext cx="1532238" cy="1532238"/>
          </a:xfrm>
          <a:prstGeom prst="rect">
            <a:avLst/>
          </a:prstGeom>
        </p:spPr>
      </p:pic>
      <p:sp>
        <p:nvSpPr>
          <p:cNvPr id="9" name="TextBox 8"/>
          <p:cNvSpPr txBox="1"/>
          <p:nvPr/>
        </p:nvSpPr>
        <p:spPr>
          <a:xfrm>
            <a:off x="7960412" y="3572360"/>
            <a:ext cx="395932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amais</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0" name="Rectangle 19"/>
          <p:cNvSpPr/>
          <p:nvPr/>
        </p:nvSpPr>
        <p:spPr>
          <a:xfrm>
            <a:off x="9013062" y="4397849"/>
            <a:ext cx="178606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[never]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3840876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3" name="j.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subTnLst>
                                    <p:audio>
                                      <p:cMediaNode>
                                        <p:cTn display="0" masterRel="sameClick">
                                          <p:stCondLst>
                                            <p:cond evt="begin" delay="0">
                                              <p:tn val="13"/>
                                            </p:cond>
                                          </p:stCondLst>
                                          <p:endCondLst>
                                            <p:cond evt="onStopAudio" delay="0">
                                              <p:tgtEl>
                                                <p:sldTgt/>
                                              </p:tgtEl>
                                            </p:cond>
                                          </p:endCondLst>
                                        </p:cTn>
                                        <p:tgtEl>
                                          <p:sndTgt r:embed="rId4" name="j jour.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subTnLst>
                                    <p:audio>
                                      <p:cMediaNode>
                                        <p:cTn display="0" masterRel="sameClick">
                                          <p:stCondLst>
                                            <p:cond evt="begin" delay="0">
                                              <p:tn val="16"/>
                                            </p:cond>
                                          </p:stCondLst>
                                          <p:endCondLst>
                                            <p:cond evt="onStopAudio" delay="0">
                                              <p:tgtEl>
                                                <p:sldTgt/>
                                              </p:tgtEl>
                                            </p:cond>
                                          </p:endCondLst>
                                        </p:cTn>
                                        <p:tgtEl>
                                          <p:sndTgt r:embed="rId5" name="jour.wav"/>
                                        </p:tgtEl>
                                      </p:cMediaNode>
                                    </p:audio>
                                  </p:subTnLst>
                                </p:cTn>
                              </p:par>
                              <p:par>
                                <p:cTn id="19" presetID="10"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subTnLst>
                                    <p:audio>
                                      <p:cMediaNode>
                                        <p:cTn display="0" masterRel="sameClick">
                                          <p:stCondLst>
                                            <p:cond evt="begin" delay="0">
                                              <p:tn val="27"/>
                                            </p:cond>
                                          </p:stCondLst>
                                          <p:endCondLst>
                                            <p:cond evt="onStopAudio" delay="0">
                                              <p:tgtEl>
                                                <p:sldTgt/>
                                              </p:tgtEl>
                                            </p:cond>
                                          </p:endCondLst>
                                        </p:cTn>
                                        <p:tgtEl>
                                          <p:sndTgt r:embed="rId6" name="j j'ai.wav"/>
                                        </p:tgtEl>
                                      </p:cMediaNode>
                                    </p:audio>
                                  </p:sub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500"/>
                                        <p:tgtEl>
                                          <p:spTgt spid="2"/>
                                        </p:tgtEl>
                                      </p:cBhvr>
                                    </p:animEffect>
                                  </p:childTnLst>
                                  <p:subTnLst>
                                    <p:audio>
                                      <p:cMediaNode>
                                        <p:cTn display="0" masterRel="sameClick">
                                          <p:stCondLst>
                                            <p:cond evt="begin" delay="0">
                                              <p:tn val="32"/>
                                            </p:cond>
                                          </p:stCondLst>
                                          <p:endCondLst>
                                            <p:cond evt="onStopAudio" delay="0">
                                              <p:tgtEl>
                                                <p:sldTgt/>
                                              </p:tgtEl>
                                            </p:cond>
                                          </p:endCondLst>
                                        </p:cTn>
                                        <p:tgtEl>
                                          <p:sndTgt r:embed="rId6" name="j j'ai.wav"/>
                                        </p:tgtEl>
                                      </p:cMediaNode>
                                    </p:audio>
                                  </p:sub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subTnLst>
                                    <p:audio>
                                      <p:cMediaNode>
                                        <p:cTn display="0" masterRel="sameClick">
                                          <p:stCondLst>
                                            <p:cond evt="begin" delay="0">
                                              <p:tn val="37"/>
                                            </p:cond>
                                          </p:stCondLst>
                                          <p:endCondLst>
                                            <p:cond evt="onStopAudio" delay="0">
                                              <p:tgtEl>
                                                <p:sldTgt/>
                                              </p:tgtEl>
                                            </p:cond>
                                          </p:endCondLst>
                                        </p:cTn>
                                        <p:tgtEl>
                                          <p:sndTgt r:embed="rId7" name="j génial.wav"/>
                                        </p:tgtEl>
                                      </p:cMediaNode>
                                    </p:audio>
                                  </p:sub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500"/>
                                        <p:tgtEl>
                                          <p:spTgt spid="3"/>
                                        </p:tgtEl>
                                      </p:cBhvr>
                                    </p:animEffect>
                                  </p:childTnLst>
                                  <p:subTnLst>
                                    <p:audio>
                                      <p:cMediaNode>
                                        <p:cTn display="0" masterRel="sameClick">
                                          <p:stCondLst>
                                            <p:cond evt="begin" delay="0">
                                              <p:tn val="42"/>
                                            </p:cond>
                                          </p:stCondLst>
                                          <p:endCondLst>
                                            <p:cond evt="onStopAudio" delay="0">
                                              <p:tgtEl>
                                                <p:sldTgt/>
                                              </p:tgtEl>
                                            </p:cond>
                                          </p:endCondLst>
                                        </p:cTn>
                                        <p:tgtEl>
                                          <p:sndTgt r:embed="rId7" name="j génial.wav"/>
                                        </p:tgtEl>
                                      </p:cMediaNode>
                                    </p:audio>
                                  </p:sub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500"/>
                                        <p:tgtEl>
                                          <p:spTgt spid="10"/>
                                        </p:tgtEl>
                                      </p:cBhvr>
                                    </p:animEffect>
                                  </p:childTnLst>
                                  <p:subTnLst>
                                    <p:audio>
                                      <p:cMediaNode>
                                        <p:cTn display="0" masterRel="sameClick">
                                          <p:stCondLst>
                                            <p:cond evt="begin" delay="0">
                                              <p:tn val="47"/>
                                            </p:cond>
                                          </p:stCondLst>
                                          <p:endCondLst>
                                            <p:cond evt="onStopAudio" delay="0">
                                              <p:tgtEl>
                                                <p:sldTgt/>
                                              </p:tgtEl>
                                            </p:cond>
                                          </p:endCondLst>
                                        </p:cTn>
                                        <p:tgtEl>
                                          <p:sndTgt r:embed="rId8" name="j sujet.wav"/>
                                        </p:tgtEl>
                                      </p:cMediaNode>
                                    </p:audio>
                                  </p:sub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fade">
                                      <p:cBhvr>
                                        <p:cTn id="54" dur="500"/>
                                        <p:tgtEl>
                                          <p:spTgt spid="4"/>
                                        </p:tgtEl>
                                      </p:cBhvr>
                                    </p:animEffect>
                                  </p:childTnLst>
                                  <p:subTnLst>
                                    <p:audio>
                                      <p:cMediaNode>
                                        <p:cTn display="0" masterRel="sameClick">
                                          <p:stCondLst>
                                            <p:cond evt="begin" delay="0">
                                              <p:tn val="52"/>
                                            </p:cond>
                                          </p:stCondLst>
                                          <p:endCondLst>
                                            <p:cond evt="onStopAudio" delay="0">
                                              <p:tgtEl>
                                                <p:sldTgt/>
                                              </p:tgtEl>
                                            </p:cond>
                                          </p:endCondLst>
                                        </p:cTn>
                                        <p:tgtEl>
                                          <p:sndTgt r:embed="rId8" name="j sujet.wav"/>
                                        </p:tgtEl>
                                      </p:cMediaNode>
                                    </p:audio>
                                  </p:sub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500"/>
                                        <p:tgtEl>
                                          <p:spTgt spid="14"/>
                                        </p:tgtEl>
                                      </p:cBhvr>
                                    </p:animEffect>
                                  </p:childTnLst>
                                  <p:subTnLst>
                                    <p:audio>
                                      <p:cMediaNode>
                                        <p:cTn display="0" masterRel="sameClick">
                                          <p:stCondLst>
                                            <p:cond evt="begin" delay="0">
                                              <p:tn val="57"/>
                                            </p:cond>
                                          </p:stCondLst>
                                          <p:endCondLst>
                                            <p:cond evt="onStopAudio" delay="0">
                                              <p:tgtEl>
                                                <p:sldTgt/>
                                              </p:tgtEl>
                                            </p:cond>
                                          </p:endCondLst>
                                        </p:cTn>
                                        <p:tgtEl>
                                          <p:sndTgt r:embed="rId9" name="j déjà.wav"/>
                                        </p:tgtEl>
                                      </p:cMediaNode>
                                    </p:audio>
                                  </p:sub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5"/>
                                        </p:tgtEl>
                                        <p:attrNameLst>
                                          <p:attrName>style.visibility</p:attrName>
                                        </p:attrNameLst>
                                      </p:cBhvr>
                                      <p:to>
                                        <p:strVal val="visible"/>
                                      </p:to>
                                    </p:set>
                                    <p:animEffect transition="in" filter="fade">
                                      <p:cBhvr>
                                        <p:cTn id="64" dur="500"/>
                                        <p:tgtEl>
                                          <p:spTgt spid="5"/>
                                        </p:tgtEl>
                                      </p:cBhvr>
                                    </p:animEffect>
                                  </p:childTnLst>
                                  <p:subTnLst>
                                    <p:audio>
                                      <p:cMediaNode>
                                        <p:cTn display="0" masterRel="sameClick">
                                          <p:stCondLst>
                                            <p:cond evt="begin" delay="0">
                                              <p:tn val="62"/>
                                            </p:cond>
                                          </p:stCondLst>
                                          <p:endCondLst>
                                            <p:cond evt="onStopAudio" delay="0">
                                              <p:tgtEl>
                                                <p:sldTgt/>
                                              </p:tgtEl>
                                            </p:cond>
                                          </p:endCondLst>
                                        </p:cTn>
                                        <p:tgtEl>
                                          <p:sndTgt r:embed="rId9" name="j déjà.wav"/>
                                        </p:tgtEl>
                                      </p:cMediaNode>
                                    </p:audio>
                                  </p:sub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9"/>
                                        </p:tgtEl>
                                        <p:attrNameLst>
                                          <p:attrName>style.visibility</p:attrName>
                                        </p:attrNameLst>
                                      </p:cBhvr>
                                      <p:to>
                                        <p:strVal val="visible"/>
                                      </p:to>
                                    </p:set>
                                    <p:animEffect transition="in" filter="fade">
                                      <p:cBhvr>
                                        <p:cTn id="69" dur="500"/>
                                        <p:tgtEl>
                                          <p:spTgt spid="9"/>
                                        </p:tgtEl>
                                      </p:cBhvr>
                                    </p:animEffect>
                                  </p:childTnLst>
                                  <p:subTnLst>
                                    <p:audio>
                                      <p:cMediaNode>
                                        <p:cTn display="0" masterRel="sameClick">
                                          <p:stCondLst>
                                            <p:cond evt="begin" delay="0">
                                              <p:tn val="67"/>
                                            </p:cond>
                                          </p:stCondLst>
                                          <p:endCondLst>
                                            <p:cond evt="onStopAudio" delay="0">
                                              <p:tgtEl>
                                                <p:sldTgt/>
                                              </p:tgtEl>
                                            </p:cond>
                                          </p:endCondLst>
                                        </p:cTn>
                                        <p:tgtEl>
                                          <p:sndTgt r:embed="rId10" name="j jamais.wav"/>
                                        </p:tgtEl>
                                      </p:cMediaNode>
                                    </p:audio>
                                  </p:sub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fade">
                                      <p:cBhvr>
                                        <p:cTn id="74" dur="500"/>
                                        <p:tgtEl>
                                          <p:spTgt spid="20"/>
                                        </p:tgtEl>
                                      </p:cBhvr>
                                    </p:animEffect>
                                  </p:childTnLst>
                                  <p:subTnLst>
                                    <p:audio>
                                      <p:cMediaNode>
                                        <p:cTn display="0" masterRel="sameClick">
                                          <p:stCondLst>
                                            <p:cond evt="begin" delay="0">
                                              <p:tn val="72"/>
                                            </p:cond>
                                          </p:stCondLst>
                                          <p:endCondLst>
                                            <p:cond evt="onStopAudio" delay="0">
                                              <p:tgtEl>
                                                <p:sldTgt/>
                                              </p:tgtEl>
                                            </p:cond>
                                          </p:endCondLst>
                                        </p:cTn>
                                        <p:tgtEl>
                                          <p:sndTgt r:embed="rId10" name="j jamai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animBg="1"/>
      <p:bldP spid="17" grpId="0"/>
      <p:bldP spid="7" grpId="0"/>
      <p:bldP spid="6" grpId="0"/>
      <p:bldP spid="2" grpId="0"/>
      <p:bldP spid="10" grpId="0"/>
      <p:bldP spid="4" grpId="0"/>
      <p:bldP spid="14" grpId="0"/>
      <p:bldP spid="5" grpId="0"/>
      <p:bldP spid="8" grpId="0"/>
      <p:bldP spid="9" grpId="0"/>
      <p:bldP spid="2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84D6E376-C68F-487F-B777-610989E2566A}"/>
              </a:ext>
            </a:extLst>
          </p:cNvPr>
          <p:cNvGrpSpPr/>
          <p:nvPr/>
        </p:nvGrpSpPr>
        <p:grpSpPr>
          <a:xfrm>
            <a:off x="8281970" y="4585796"/>
            <a:ext cx="1440000" cy="1440000"/>
            <a:chOff x="9234470" y="4362204"/>
            <a:chExt cx="1440000" cy="1440000"/>
          </a:xfrm>
        </p:grpSpPr>
        <p:sp>
          <p:nvSpPr>
            <p:cNvPr id="92" name="Rounded Rectangle 68">
              <a:extLst>
                <a:ext uri="{FF2B5EF4-FFF2-40B4-BE49-F238E27FC236}">
                  <a16:creationId xmlns:a16="http://schemas.microsoft.com/office/drawing/2014/main" id="{EA137054-4C57-4E77-ADD9-04EFCE890298}"/>
                </a:ext>
              </a:extLst>
            </p:cNvPr>
            <p:cNvSpPr/>
            <p:nvPr/>
          </p:nvSpPr>
          <p:spPr>
            <a:xfrm>
              <a:off x="9234470" y="4362204"/>
              <a:ext cx="1440000"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93" name="TextBox 92">
              <a:extLst>
                <a:ext uri="{FF2B5EF4-FFF2-40B4-BE49-F238E27FC236}">
                  <a16:creationId xmlns:a16="http://schemas.microsoft.com/office/drawing/2014/main" id="{3AF22356-934B-4ED4-B4BA-71A4AE661B41}"/>
                </a:ext>
              </a:extLst>
            </p:cNvPr>
            <p:cNvSpPr txBox="1"/>
            <p:nvPr/>
          </p:nvSpPr>
          <p:spPr>
            <a:xfrm>
              <a:off x="9247547" y="4906647"/>
              <a:ext cx="139285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avec</a:t>
              </a:r>
            </a:p>
          </p:txBody>
        </p:sp>
      </p:grpSp>
      <p:sp>
        <p:nvSpPr>
          <p:cNvPr id="69" name="Rounded Rectangle 68">
            <a:extLst>
              <a:ext uri="{FF2B5EF4-FFF2-40B4-BE49-F238E27FC236}">
                <a16:creationId xmlns:a16="http://schemas.microsoft.com/office/drawing/2014/main" id="{34492102-BAE1-4A61-AE91-89C688E33D7D}"/>
              </a:ext>
            </a:extLst>
          </p:cNvPr>
          <p:cNvSpPr/>
          <p:nvPr/>
        </p:nvSpPr>
        <p:spPr>
          <a:xfrm>
            <a:off x="8262801" y="1482069"/>
            <a:ext cx="1440000"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71" name="TextBox 70">
            <a:extLst>
              <a:ext uri="{FF2B5EF4-FFF2-40B4-BE49-F238E27FC236}">
                <a16:creationId xmlns:a16="http://schemas.microsoft.com/office/drawing/2014/main" id="{9B79FC34-BFC2-4299-A2D2-7124D359BBD1}"/>
              </a:ext>
            </a:extLst>
          </p:cNvPr>
          <p:cNvSpPr txBox="1"/>
          <p:nvPr/>
        </p:nvSpPr>
        <p:spPr>
          <a:xfrm>
            <a:off x="8295047" y="1852801"/>
            <a:ext cx="139285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l'école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(f)</a:t>
            </a:r>
          </a:p>
        </p:txBody>
      </p:sp>
      <p:grpSp>
        <p:nvGrpSpPr>
          <p:cNvPr id="244" name="Group 243">
            <a:extLst>
              <a:ext uri="{FF2B5EF4-FFF2-40B4-BE49-F238E27FC236}">
                <a16:creationId xmlns:a16="http://schemas.microsoft.com/office/drawing/2014/main" id="{D710F57F-EAED-4BB3-868E-E40FEE3AA4E2}"/>
              </a:ext>
            </a:extLst>
          </p:cNvPr>
          <p:cNvGrpSpPr/>
          <p:nvPr/>
        </p:nvGrpSpPr>
        <p:grpSpPr>
          <a:xfrm>
            <a:off x="2118642" y="1482069"/>
            <a:ext cx="1466284" cy="1440000"/>
            <a:chOff x="4385389" y="1642187"/>
            <a:chExt cx="1653161" cy="1623600"/>
          </a:xfrm>
        </p:grpSpPr>
        <p:sp>
          <p:nvSpPr>
            <p:cNvPr id="274" name="Rounded Rectangle 80">
              <a:extLst>
                <a:ext uri="{FF2B5EF4-FFF2-40B4-BE49-F238E27FC236}">
                  <a16:creationId xmlns:a16="http://schemas.microsoft.com/office/drawing/2014/main" id="{CF11EE5C-1980-4E2C-A088-294B72F8DFCD}"/>
                </a:ext>
              </a:extLst>
            </p:cNvPr>
            <p:cNvSpPr/>
            <p:nvPr/>
          </p:nvSpPr>
          <p:spPr>
            <a:xfrm>
              <a:off x="4385389" y="1642187"/>
              <a:ext cx="1623526" cy="16236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75" name="TextBox 274">
              <a:extLst>
                <a:ext uri="{FF2B5EF4-FFF2-40B4-BE49-F238E27FC236}">
                  <a16:creationId xmlns:a16="http://schemas.microsoft.com/office/drawing/2014/main" id="{245941A5-1280-46C0-9E88-61526063C764}"/>
                </a:ext>
              </a:extLst>
            </p:cNvPr>
            <p:cNvSpPr txBox="1"/>
            <p:nvPr/>
          </p:nvSpPr>
          <p:spPr>
            <a:xfrm>
              <a:off x="4385390" y="2226062"/>
              <a:ext cx="1653160" cy="4511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à</a:t>
              </a:r>
            </a:p>
          </p:txBody>
        </p:sp>
      </p:grpSp>
      <p:sp>
        <p:nvSpPr>
          <p:cNvPr id="245" name="Rounded Rectangle 76">
            <a:extLst>
              <a:ext uri="{FF2B5EF4-FFF2-40B4-BE49-F238E27FC236}">
                <a16:creationId xmlns:a16="http://schemas.microsoft.com/office/drawing/2014/main" id="{2174D659-653D-499B-B9EA-4801D2F55D58}"/>
              </a:ext>
            </a:extLst>
          </p:cNvPr>
          <p:cNvSpPr/>
          <p:nvPr/>
        </p:nvSpPr>
        <p:spPr>
          <a:xfrm>
            <a:off x="2118643" y="4578418"/>
            <a:ext cx="1445852" cy="144080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246" name="Rounded Rectangle 74">
            <a:extLst>
              <a:ext uri="{FF2B5EF4-FFF2-40B4-BE49-F238E27FC236}">
                <a16:creationId xmlns:a16="http://schemas.microsoft.com/office/drawing/2014/main" id="{A5C578C4-80E6-4133-96C0-632BBC93FEFE}"/>
              </a:ext>
            </a:extLst>
          </p:cNvPr>
          <p:cNvSpPr/>
          <p:nvPr/>
        </p:nvSpPr>
        <p:spPr>
          <a:xfrm>
            <a:off x="3658361" y="1482069"/>
            <a:ext cx="1440000" cy="1440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47" name="Rounded Rectangle 70">
            <a:extLst>
              <a:ext uri="{FF2B5EF4-FFF2-40B4-BE49-F238E27FC236}">
                <a16:creationId xmlns:a16="http://schemas.microsoft.com/office/drawing/2014/main" id="{0949BE4D-6EB7-4DEC-BBA5-2F207BCA1CBF}"/>
              </a:ext>
            </a:extLst>
          </p:cNvPr>
          <p:cNvSpPr/>
          <p:nvPr/>
        </p:nvSpPr>
        <p:spPr>
          <a:xfrm>
            <a:off x="3652796" y="4578418"/>
            <a:ext cx="1440000" cy="1440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48" name="Rounded Rectangle 68">
            <a:extLst>
              <a:ext uri="{FF2B5EF4-FFF2-40B4-BE49-F238E27FC236}">
                <a16:creationId xmlns:a16="http://schemas.microsoft.com/office/drawing/2014/main" id="{8B668819-85A2-4C28-9D1E-E8C438336F04}"/>
              </a:ext>
            </a:extLst>
          </p:cNvPr>
          <p:cNvSpPr/>
          <p:nvPr/>
        </p:nvSpPr>
        <p:spPr>
          <a:xfrm>
            <a:off x="5198078" y="1482069"/>
            <a:ext cx="1440000" cy="1440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49" name="Rounded Rectangle 64">
            <a:extLst>
              <a:ext uri="{FF2B5EF4-FFF2-40B4-BE49-F238E27FC236}">
                <a16:creationId xmlns:a16="http://schemas.microsoft.com/office/drawing/2014/main" id="{91B5CCED-ED7E-47E8-84A9-3BC0A1AB4DBA}"/>
              </a:ext>
            </a:extLst>
          </p:cNvPr>
          <p:cNvSpPr/>
          <p:nvPr/>
        </p:nvSpPr>
        <p:spPr>
          <a:xfrm>
            <a:off x="5198078" y="4581441"/>
            <a:ext cx="1440000" cy="1440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50" name="TextBox 249">
            <a:extLst>
              <a:ext uri="{FF2B5EF4-FFF2-40B4-BE49-F238E27FC236}">
                <a16:creationId xmlns:a16="http://schemas.microsoft.com/office/drawing/2014/main" id="{B6307004-3C94-472D-BFC1-0D296FBA1AB9}"/>
              </a:ext>
            </a:extLst>
          </p:cNvPr>
          <p:cNvSpPr txBox="1"/>
          <p:nvPr/>
        </p:nvSpPr>
        <p:spPr>
          <a:xfrm>
            <a:off x="3666849" y="1848126"/>
            <a:ext cx="139285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la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semaine</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251" name="TextBox 250">
            <a:extLst>
              <a:ext uri="{FF2B5EF4-FFF2-40B4-BE49-F238E27FC236}">
                <a16:creationId xmlns:a16="http://schemas.microsoft.com/office/drawing/2014/main" id="{BBFD1E4D-0B7B-47C6-9E1B-A9944E91528B}"/>
              </a:ext>
            </a:extLst>
          </p:cNvPr>
          <p:cNvSpPr txBox="1"/>
          <p:nvPr/>
        </p:nvSpPr>
        <p:spPr>
          <a:xfrm>
            <a:off x="5221651" y="2017403"/>
            <a:ext cx="139285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passer</a:t>
            </a:r>
          </a:p>
        </p:txBody>
      </p:sp>
      <p:sp>
        <p:nvSpPr>
          <p:cNvPr id="252" name="TextBox 251">
            <a:extLst>
              <a:ext uri="{FF2B5EF4-FFF2-40B4-BE49-F238E27FC236}">
                <a16:creationId xmlns:a16="http://schemas.microsoft.com/office/drawing/2014/main" id="{D648B255-3316-43F6-AE14-8E6D36D6BE39}"/>
              </a:ext>
            </a:extLst>
          </p:cNvPr>
          <p:cNvSpPr txBox="1"/>
          <p:nvPr/>
        </p:nvSpPr>
        <p:spPr>
          <a:xfrm>
            <a:off x="2170433" y="5185392"/>
            <a:ext cx="13681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porter</a:t>
            </a:r>
          </a:p>
        </p:txBody>
      </p:sp>
      <p:sp>
        <p:nvSpPr>
          <p:cNvPr id="253" name="TextBox 252">
            <a:extLst>
              <a:ext uri="{FF2B5EF4-FFF2-40B4-BE49-F238E27FC236}">
                <a16:creationId xmlns:a16="http://schemas.microsoft.com/office/drawing/2014/main" id="{6A49419E-120E-4B8B-BFA9-B87218428866}"/>
              </a:ext>
            </a:extLst>
          </p:cNvPr>
          <p:cNvSpPr txBox="1"/>
          <p:nvPr/>
        </p:nvSpPr>
        <p:spPr>
          <a:xfrm>
            <a:off x="3664051" y="4995039"/>
            <a:ext cx="136810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le moment</a:t>
            </a:r>
          </a:p>
        </p:txBody>
      </p:sp>
      <p:sp>
        <p:nvSpPr>
          <p:cNvPr id="254" name="TextBox 253">
            <a:extLst>
              <a:ext uri="{FF2B5EF4-FFF2-40B4-BE49-F238E27FC236}">
                <a16:creationId xmlns:a16="http://schemas.microsoft.com/office/drawing/2014/main" id="{0FD83199-EF24-415A-81D3-059EACAB707B}"/>
              </a:ext>
            </a:extLst>
          </p:cNvPr>
          <p:cNvSpPr txBox="1"/>
          <p:nvPr/>
        </p:nvSpPr>
        <p:spPr>
          <a:xfrm>
            <a:off x="5229609" y="4959305"/>
            <a:ext cx="1368101" cy="707886"/>
          </a:xfrm>
          <a:prstGeom prst="rect">
            <a:avLst/>
          </a:prstGeom>
          <a:noFill/>
        </p:spPr>
        <p:txBody>
          <a:bodyPr wrap="square" lIns="36000" r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l’uniforme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(m)</a:t>
            </a:r>
          </a:p>
        </p:txBody>
      </p:sp>
      <p:sp>
        <p:nvSpPr>
          <p:cNvPr id="255" name="Rounded Rectangle 68">
            <a:extLst>
              <a:ext uri="{FF2B5EF4-FFF2-40B4-BE49-F238E27FC236}">
                <a16:creationId xmlns:a16="http://schemas.microsoft.com/office/drawing/2014/main" id="{315B8762-7315-4695-9EFD-95D0D0FD8976}"/>
              </a:ext>
            </a:extLst>
          </p:cNvPr>
          <p:cNvSpPr/>
          <p:nvPr/>
        </p:nvSpPr>
        <p:spPr>
          <a:xfrm>
            <a:off x="6732229" y="1490694"/>
            <a:ext cx="1440000" cy="143137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56" name="Rounded Rectangle 64">
            <a:extLst>
              <a:ext uri="{FF2B5EF4-FFF2-40B4-BE49-F238E27FC236}">
                <a16:creationId xmlns:a16="http://schemas.microsoft.com/office/drawing/2014/main" id="{D5127BB3-D8CC-467F-8E60-D1B1CF335D2D}"/>
              </a:ext>
            </a:extLst>
          </p:cNvPr>
          <p:cNvSpPr/>
          <p:nvPr/>
        </p:nvSpPr>
        <p:spPr>
          <a:xfrm>
            <a:off x="6732230" y="4578418"/>
            <a:ext cx="1440000" cy="1440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57" name="TextBox 256">
            <a:extLst>
              <a:ext uri="{FF2B5EF4-FFF2-40B4-BE49-F238E27FC236}">
                <a16:creationId xmlns:a16="http://schemas.microsoft.com/office/drawing/2014/main" id="{974B57F0-5CEA-4D78-8F8E-1D58B42E4FDC}"/>
              </a:ext>
            </a:extLst>
          </p:cNvPr>
          <p:cNvSpPr txBox="1"/>
          <p:nvPr/>
        </p:nvSpPr>
        <p:spPr>
          <a:xfrm>
            <a:off x="6779378" y="1999917"/>
            <a:ext cx="139285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rester</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258" name="TextBox 257">
            <a:extLst>
              <a:ext uri="{FF2B5EF4-FFF2-40B4-BE49-F238E27FC236}">
                <a16:creationId xmlns:a16="http://schemas.microsoft.com/office/drawing/2014/main" id="{56F602DA-083A-4DAD-9115-1C81D5A9E78C}"/>
              </a:ext>
            </a:extLst>
          </p:cNvPr>
          <p:cNvSpPr txBox="1"/>
          <p:nvPr/>
        </p:nvSpPr>
        <p:spPr>
          <a:xfrm>
            <a:off x="6779377" y="5138519"/>
            <a:ext cx="139285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aimer</a:t>
            </a:r>
          </a:p>
        </p:txBody>
      </p:sp>
      <p:grpSp>
        <p:nvGrpSpPr>
          <p:cNvPr id="259" name="Group 258">
            <a:extLst>
              <a:ext uri="{FF2B5EF4-FFF2-40B4-BE49-F238E27FC236}">
                <a16:creationId xmlns:a16="http://schemas.microsoft.com/office/drawing/2014/main" id="{D5769F4E-9894-4A3C-9A2C-304634CE8699}"/>
              </a:ext>
            </a:extLst>
          </p:cNvPr>
          <p:cNvGrpSpPr/>
          <p:nvPr/>
        </p:nvGrpSpPr>
        <p:grpSpPr>
          <a:xfrm>
            <a:off x="2356085" y="3035377"/>
            <a:ext cx="6669459" cy="1454424"/>
            <a:chOff x="1580984" y="2784487"/>
            <a:chExt cx="6669459" cy="1454424"/>
          </a:xfrm>
        </p:grpSpPr>
        <p:sp>
          <p:nvSpPr>
            <p:cNvPr id="261" name="Rounded Rectangle 66">
              <a:extLst>
                <a:ext uri="{FF2B5EF4-FFF2-40B4-BE49-F238E27FC236}">
                  <a16:creationId xmlns:a16="http://schemas.microsoft.com/office/drawing/2014/main" id="{42BA7466-80AA-4E42-A0DE-23497FF6A8AE}"/>
                </a:ext>
              </a:extLst>
            </p:cNvPr>
            <p:cNvSpPr/>
            <p:nvPr/>
          </p:nvSpPr>
          <p:spPr>
            <a:xfrm>
              <a:off x="5285026" y="2788857"/>
              <a:ext cx="1440000" cy="1440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nvGrpSpPr>
            <p:cNvPr id="262" name="Group 261">
              <a:extLst>
                <a:ext uri="{FF2B5EF4-FFF2-40B4-BE49-F238E27FC236}">
                  <a16:creationId xmlns:a16="http://schemas.microsoft.com/office/drawing/2014/main" id="{CFA53624-D47A-42C2-A27C-8AD175E0F561}"/>
                </a:ext>
              </a:extLst>
            </p:cNvPr>
            <p:cNvGrpSpPr/>
            <p:nvPr/>
          </p:nvGrpSpPr>
          <p:grpSpPr>
            <a:xfrm>
              <a:off x="3727303" y="2798911"/>
              <a:ext cx="1466284" cy="1440000"/>
              <a:chOff x="3727303" y="2798911"/>
              <a:chExt cx="1466284" cy="1440000"/>
            </a:xfrm>
          </p:grpSpPr>
          <p:sp>
            <p:nvSpPr>
              <p:cNvPr id="272" name="Rounded Rectangle 78">
                <a:extLst>
                  <a:ext uri="{FF2B5EF4-FFF2-40B4-BE49-F238E27FC236}">
                    <a16:creationId xmlns:a16="http://schemas.microsoft.com/office/drawing/2014/main" id="{BCCDD292-F232-4053-8299-53A652638F45}"/>
                  </a:ext>
                </a:extLst>
              </p:cNvPr>
              <p:cNvSpPr/>
              <p:nvPr/>
            </p:nvSpPr>
            <p:spPr>
              <a:xfrm>
                <a:off x="3734878" y="2798911"/>
                <a:ext cx="1440000" cy="1440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73" name="TextBox 272">
                <a:extLst>
                  <a:ext uri="{FF2B5EF4-FFF2-40B4-BE49-F238E27FC236}">
                    <a16:creationId xmlns:a16="http://schemas.microsoft.com/office/drawing/2014/main" id="{FC51FBD0-E3FC-4DEA-930E-58B93BC8A15A}"/>
                  </a:ext>
                </a:extLst>
              </p:cNvPr>
              <p:cNvSpPr txBox="1"/>
              <p:nvPr/>
            </p:nvSpPr>
            <p:spPr>
              <a:xfrm>
                <a:off x="3727303" y="3351608"/>
                <a:ext cx="146628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chaque</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grpSp>
        <p:sp>
          <p:nvSpPr>
            <p:cNvPr id="271" name="TextBox 270">
              <a:extLst>
                <a:ext uri="{FF2B5EF4-FFF2-40B4-BE49-F238E27FC236}">
                  <a16:creationId xmlns:a16="http://schemas.microsoft.com/office/drawing/2014/main" id="{648DA71D-DADB-46F3-A53B-9AC303DFED3D}"/>
                </a:ext>
              </a:extLst>
            </p:cNvPr>
            <p:cNvSpPr txBox="1"/>
            <p:nvPr/>
          </p:nvSpPr>
          <p:spPr>
            <a:xfrm>
              <a:off x="4598735" y="3354969"/>
              <a:ext cx="146628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264" name="TextBox 263">
              <a:extLst>
                <a:ext uri="{FF2B5EF4-FFF2-40B4-BE49-F238E27FC236}">
                  <a16:creationId xmlns:a16="http://schemas.microsoft.com/office/drawing/2014/main" id="{23502580-E1F8-4C17-AAA7-1F9BEBA4F531}"/>
                </a:ext>
              </a:extLst>
            </p:cNvPr>
            <p:cNvSpPr txBox="1"/>
            <p:nvPr/>
          </p:nvSpPr>
          <p:spPr>
            <a:xfrm>
              <a:off x="5303735" y="3307676"/>
              <a:ext cx="146628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la solution</a:t>
              </a:r>
            </a:p>
          </p:txBody>
        </p:sp>
        <p:sp>
          <p:nvSpPr>
            <p:cNvPr id="265" name="Rounded Rectangle 66">
              <a:extLst>
                <a:ext uri="{FF2B5EF4-FFF2-40B4-BE49-F238E27FC236}">
                  <a16:creationId xmlns:a16="http://schemas.microsoft.com/office/drawing/2014/main" id="{396E4A35-951B-483B-AD0A-81146CDC3478}"/>
                </a:ext>
              </a:extLst>
            </p:cNvPr>
            <p:cNvSpPr/>
            <p:nvPr/>
          </p:nvSpPr>
          <p:spPr>
            <a:xfrm>
              <a:off x="6810443" y="2787200"/>
              <a:ext cx="1440000" cy="1440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266" name="TextBox 265">
              <a:extLst>
                <a:ext uri="{FF2B5EF4-FFF2-40B4-BE49-F238E27FC236}">
                  <a16:creationId xmlns:a16="http://schemas.microsoft.com/office/drawing/2014/main" id="{B294BFD7-20AF-48A8-8A22-5AC39C3D9784}"/>
                </a:ext>
              </a:extLst>
            </p:cNvPr>
            <p:cNvSpPr txBox="1"/>
            <p:nvPr/>
          </p:nvSpPr>
          <p:spPr>
            <a:xfrm>
              <a:off x="6810443" y="3306540"/>
              <a:ext cx="139285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trouver</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grpSp>
          <p:nvGrpSpPr>
            <p:cNvPr id="267" name="Group 266">
              <a:extLst>
                <a:ext uri="{FF2B5EF4-FFF2-40B4-BE49-F238E27FC236}">
                  <a16:creationId xmlns:a16="http://schemas.microsoft.com/office/drawing/2014/main" id="{2D857AB9-FEFF-4DB0-9809-8DE53904518C}"/>
                </a:ext>
              </a:extLst>
            </p:cNvPr>
            <p:cNvGrpSpPr/>
            <p:nvPr/>
          </p:nvGrpSpPr>
          <p:grpSpPr>
            <a:xfrm>
              <a:off x="1580984" y="2784487"/>
              <a:ext cx="2053831" cy="1440000"/>
              <a:chOff x="1580984" y="2784487"/>
              <a:chExt cx="2053831" cy="1440000"/>
            </a:xfrm>
          </p:grpSpPr>
          <p:sp>
            <p:nvSpPr>
              <p:cNvPr id="268" name="Rounded Rectangle 66">
                <a:extLst>
                  <a:ext uri="{FF2B5EF4-FFF2-40B4-BE49-F238E27FC236}">
                    <a16:creationId xmlns:a16="http://schemas.microsoft.com/office/drawing/2014/main" id="{3DFAB11F-EB22-4F4B-AE8C-7B00E8907E95}"/>
                  </a:ext>
                </a:extLst>
              </p:cNvPr>
              <p:cNvSpPr/>
              <p:nvPr/>
            </p:nvSpPr>
            <p:spPr>
              <a:xfrm>
                <a:off x="2194815" y="2784487"/>
                <a:ext cx="1440000" cy="1440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269" name="TextBox 268">
                <a:extLst>
                  <a:ext uri="{FF2B5EF4-FFF2-40B4-BE49-F238E27FC236}">
                    <a16:creationId xmlns:a16="http://schemas.microsoft.com/office/drawing/2014/main" id="{C7147AB5-63C4-4F4A-A485-57A571F9BBDA}"/>
                  </a:ext>
                </a:extLst>
              </p:cNvPr>
              <p:cNvSpPr txBox="1"/>
              <p:nvPr/>
            </p:nvSpPr>
            <p:spPr>
              <a:xfrm>
                <a:off x="1580984" y="3351608"/>
                <a:ext cx="139285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grpSp>
      </p:grpSp>
      <p:sp>
        <p:nvSpPr>
          <p:cNvPr id="260" name="Rectangle 259">
            <a:extLst>
              <a:ext uri="{FF2B5EF4-FFF2-40B4-BE49-F238E27FC236}">
                <a16:creationId xmlns:a16="http://schemas.microsoft.com/office/drawing/2014/main" id="{81B255DB-9D76-42DE-AF61-264E775BE10A}"/>
              </a:ext>
            </a:extLst>
          </p:cNvPr>
          <p:cNvSpPr/>
          <p:nvPr/>
        </p:nvSpPr>
        <p:spPr>
          <a:xfrm>
            <a:off x="3165391" y="3561264"/>
            <a:ext cx="1087157"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cocher</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grpSp>
        <p:nvGrpSpPr>
          <p:cNvPr id="35" name="Group 34">
            <a:extLst>
              <a:ext uri="{FF2B5EF4-FFF2-40B4-BE49-F238E27FC236}">
                <a16:creationId xmlns:a16="http://schemas.microsoft.com/office/drawing/2014/main" id="{8A3F774B-674E-4191-B009-DB6E66C330C7}"/>
              </a:ext>
            </a:extLst>
          </p:cNvPr>
          <p:cNvGrpSpPr/>
          <p:nvPr/>
        </p:nvGrpSpPr>
        <p:grpSpPr>
          <a:xfrm>
            <a:off x="2118644" y="1482871"/>
            <a:ext cx="1466284" cy="1440000"/>
            <a:chOff x="4385389" y="1642187"/>
            <a:chExt cx="1653160" cy="1623600"/>
          </a:xfrm>
        </p:grpSpPr>
        <p:sp>
          <p:nvSpPr>
            <p:cNvPr id="88" name="Rounded Rectangle 80">
              <a:extLst>
                <a:ext uri="{FF2B5EF4-FFF2-40B4-BE49-F238E27FC236}">
                  <a16:creationId xmlns:a16="http://schemas.microsoft.com/office/drawing/2014/main" id="{E28D2EE8-D7C7-4E60-83AF-23A0EB2FB6FC}"/>
                </a:ext>
              </a:extLst>
            </p:cNvPr>
            <p:cNvSpPr/>
            <p:nvPr/>
          </p:nvSpPr>
          <p:spPr>
            <a:xfrm>
              <a:off x="4385389" y="1642187"/>
              <a:ext cx="1623526" cy="1623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89" name="TextBox 88">
              <a:extLst>
                <a:ext uri="{FF2B5EF4-FFF2-40B4-BE49-F238E27FC236}">
                  <a16:creationId xmlns:a16="http://schemas.microsoft.com/office/drawing/2014/main" id="{6E67DD6F-EFAB-47E4-9B45-2F7E23E21B5A}"/>
                </a:ext>
              </a:extLst>
            </p:cNvPr>
            <p:cNvSpPr txBox="1"/>
            <p:nvPr/>
          </p:nvSpPr>
          <p:spPr>
            <a:xfrm>
              <a:off x="4385389" y="2226062"/>
              <a:ext cx="1653160" cy="4511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1F4E79"/>
                  </a:solidFill>
                  <a:latin typeface="Century Gothic" panose="020B0502020202020204" pitchFamily="34" charset="0"/>
                </a:rPr>
                <a:t>at</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grpSp>
      <p:grpSp>
        <p:nvGrpSpPr>
          <p:cNvPr id="3" name="Group 2">
            <a:extLst>
              <a:ext uri="{FF2B5EF4-FFF2-40B4-BE49-F238E27FC236}">
                <a16:creationId xmlns:a16="http://schemas.microsoft.com/office/drawing/2014/main" id="{7EB1375D-46E4-4A7D-A64F-B154F58770FC}"/>
              </a:ext>
            </a:extLst>
          </p:cNvPr>
          <p:cNvGrpSpPr/>
          <p:nvPr/>
        </p:nvGrpSpPr>
        <p:grpSpPr>
          <a:xfrm>
            <a:off x="5198078" y="1482871"/>
            <a:ext cx="1440000" cy="1440000"/>
            <a:chOff x="6150578" y="1259279"/>
            <a:chExt cx="1440000" cy="1440000"/>
          </a:xfrm>
        </p:grpSpPr>
        <p:sp>
          <p:nvSpPr>
            <p:cNvPr id="48" name="Rounded Rectangle 68">
              <a:extLst>
                <a:ext uri="{FF2B5EF4-FFF2-40B4-BE49-F238E27FC236}">
                  <a16:creationId xmlns:a16="http://schemas.microsoft.com/office/drawing/2014/main" id="{BA11CAA5-3133-4900-A382-04B5CED52455}"/>
                </a:ext>
              </a:extLst>
            </p:cNvPr>
            <p:cNvSpPr/>
            <p:nvPr/>
          </p:nvSpPr>
          <p:spPr>
            <a:xfrm>
              <a:off x="6150578" y="1259279"/>
              <a:ext cx="1440000"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19" name="TextBox 118">
              <a:extLst>
                <a:ext uri="{FF2B5EF4-FFF2-40B4-BE49-F238E27FC236}">
                  <a16:creationId xmlns:a16="http://schemas.microsoft.com/office/drawing/2014/main" id="{4E6DD0EA-9F37-4395-8548-28AE1E690B01}"/>
                </a:ext>
              </a:extLst>
            </p:cNvPr>
            <p:cNvSpPr txBox="1"/>
            <p:nvPr/>
          </p:nvSpPr>
          <p:spPr>
            <a:xfrm>
              <a:off x="6189917" y="1321132"/>
              <a:ext cx="139285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to spend (time), spending (time)</a:t>
              </a:r>
            </a:p>
          </p:txBody>
        </p:sp>
      </p:grpSp>
      <p:grpSp>
        <p:nvGrpSpPr>
          <p:cNvPr id="11" name="Group 10">
            <a:extLst>
              <a:ext uri="{FF2B5EF4-FFF2-40B4-BE49-F238E27FC236}">
                <a16:creationId xmlns:a16="http://schemas.microsoft.com/office/drawing/2014/main" id="{FC52B2A9-67C6-4FD0-97DB-97A5D7F2747B}"/>
              </a:ext>
            </a:extLst>
          </p:cNvPr>
          <p:cNvGrpSpPr/>
          <p:nvPr/>
        </p:nvGrpSpPr>
        <p:grpSpPr>
          <a:xfrm>
            <a:off x="2115715" y="4575600"/>
            <a:ext cx="1445852" cy="1444822"/>
            <a:chOff x="3068215" y="4348414"/>
            <a:chExt cx="1445852" cy="1444822"/>
          </a:xfrm>
        </p:grpSpPr>
        <p:sp>
          <p:nvSpPr>
            <p:cNvPr id="84" name="Rounded Rectangle 76">
              <a:extLst>
                <a:ext uri="{FF2B5EF4-FFF2-40B4-BE49-F238E27FC236}">
                  <a16:creationId xmlns:a16="http://schemas.microsoft.com/office/drawing/2014/main" id="{63AB0AFF-5BC1-4157-A0F2-ACC763C761B4}"/>
                </a:ext>
              </a:extLst>
            </p:cNvPr>
            <p:cNvSpPr/>
            <p:nvPr/>
          </p:nvSpPr>
          <p:spPr>
            <a:xfrm>
              <a:off x="3068215" y="4348414"/>
              <a:ext cx="1445852" cy="144482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123" name="TextBox 122">
              <a:extLst>
                <a:ext uri="{FF2B5EF4-FFF2-40B4-BE49-F238E27FC236}">
                  <a16:creationId xmlns:a16="http://schemas.microsoft.com/office/drawing/2014/main" id="{A669AB04-20F0-4D28-8EA2-7F62906337B6}"/>
                </a:ext>
              </a:extLst>
            </p:cNvPr>
            <p:cNvSpPr txBox="1"/>
            <p:nvPr/>
          </p:nvSpPr>
          <p:spPr>
            <a:xfrm>
              <a:off x="3101180" y="4763204"/>
              <a:ext cx="136810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to wear, wearing</a:t>
              </a:r>
            </a:p>
          </p:txBody>
        </p:sp>
      </p:grpSp>
      <p:grpSp>
        <p:nvGrpSpPr>
          <p:cNvPr id="13" name="Group 12">
            <a:extLst>
              <a:ext uri="{FF2B5EF4-FFF2-40B4-BE49-F238E27FC236}">
                <a16:creationId xmlns:a16="http://schemas.microsoft.com/office/drawing/2014/main" id="{ACD926A9-02D2-4774-8800-ECB0694EB34E}"/>
              </a:ext>
            </a:extLst>
          </p:cNvPr>
          <p:cNvGrpSpPr/>
          <p:nvPr/>
        </p:nvGrpSpPr>
        <p:grpSpPr>
          <a:xfrm>
            <a:off x="3649868" y="4575600"/>
            <a:ext cx="1442928" cy="1440000"/>
            <a:chOff x="4602366" y="4353236"/>
            <a:chExt cx="1442928" cy="1440000"/>
          </a:xfrm>
        </p:grpSpPr>
        <p:sp>
          <p:nvSpPr>
            <p:cNvPr id="50" name="Rounded Rectangle 70">
              <a:extLst>
                <a:ext uri="{FF2B5EF4-FFF2-40B4-BE49-F238E27FC236}">
                  <a16:creationId xmlns:a16="http://schemas.microsoft.com/office/drawing/2014/main" id="{CB5BE85D-EED4-4F57-87BF-C169951D69F7}"/>
                </a:ext>
              </a:extLst>
            </p:cNvPr>
            <p:cNvSpPr/>
            <p:nvPr/>
          </p:nvSpPr>
          <p:spPr>
            <a:xfrm>
              <a:off x="4605294" y="4353236"/>
              <a:ext cx="1440000"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124" name="TextBox 123">
              <a:extLst>
                <a:ext uri="{FF2B5EF4-FFF2-40B4-BE49-F238E27FC236}">
                  <a16:creationId xmlns:a16="http://schemas.microsoft.com/office/drawing/2014/main" id="{24CE18AE-51A9-4C7B-8A25-AAF368E9FB99}"/>
                </a:ext>
              </a:extLst>
            </p:cNvPr>
            <p:cNvSpPr txBox="1"/>
            <p:nvPr/>
          </p:nvSpPr>
          <p:spPr>
            <a:xfrm>
              <a:off x="4602366" y="4866694"/>
              <a:ext cx="13681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moment</a:t>
              </a:r>
            </a:p>
          </p:txBody>
        </p:sp>
      </p:grpSp>
      <p:grpSp>
        <p:nvGrpSpPr>
          <p:cNvPr id="14" name="Group 13">
            <a:extLst>
              <a:ext uri="{FF2B5EF4-FFF2-40B4-BE49-F238E27FC236}">
                <a16:creationId xmlns:a16="http://schemas.microsoft.com/office/drawing/2014/main" id="{F029B529-0F72-40AE-9DD0-B7306138D527}"/>
              </a:ext>
            </a:extLst>
          </p:cNvPr>
          <p:cNvGrpSpPr/>
          <p:nvPr/>
        </p:nvGrpSpPr>
        <p:grpSpPr>
          <a:xfrm>
            <a:off x="5201572" y="4578418"/>
            <a:ext cx="1440000" cy="1447121"/>
            <a:chOff x="6150578" y="4357235"/>
            <a:chExt cx="1440000" cy="1440000"/>
          </a:xfrm>
        </p:grpSpPr>
        <p:sp>
          <p:nvSpPr>
            <p:cNvPr id="44" name="Rounded Rectangle 64">
              <a:extLst>
                <a:ext uri="{FF2B5EF4-FFF2-40B4-BE49-F238E27FC236}">
                  <a16:creationId xmlns:a16="http://schemas.microsoft.com/office/drawing/2014/main" id="{35935867-7B14-44BB-BEED-ABA859C8176B}"/>
                </a:ext>
              </a:extLst>
            </p:cNvPr>
            <p:cNvSpPr/>
            <p:nvPr/>
          </p:nvSpPr>
          <p:spPr>
            <a:xfrm>
              <a:off x="6150578" y="4357235"/>
              <a:ext cx="1440000"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25" name="TextBox 124">
              <a:extLst>
                <a:ext uri="{FF2B5EF4-FFF2-40B4-BE49-F238E27FC236}">
                  <a16:creationId xmlns:a16="http://schemas.microsoft.com/office/drawing/2014/main" id="{25C96602-ECD8-427D-A70B-0E0FC3EC7859}"/>
                </a:ext>
              </a:extLst>
            </p:cNvPr>
            <p:cNvSpPr txBox="1"/>
            <p:nvPr/>
          </p:nvSpPr>
          <p:spPr>
            <a:xfrm>
              <a:off x="6202293" y="4915729"/>
              <a:ext cx="13681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uniform</a:t>
              </a:r>
            </a:p>
          </p:txBody>
        </p:sp>
      </p:grpSp>
      <p:grpSp>
        <p:nvGrpSpPr>
          <p:cNvPr id="5" name="Group 4">
            <a:extLst>
              <a:ext uri="{FF2B5EF4-FFF2-40B4-BE49-F238E27FC236}">
                <a16:creationId xmlns:a16="http://schemas.microsoft.com/office/drawing/2014/main" id="{29BE58FA-B842-40A8-9DFB-973C2D0F15C4}"/>
              </a:ext>
            </a:extLst>
          </p:cNvPr>
          <p:cNvGrpSpPr/>
          <p:nvPr/>
        </p:nvGrpSpPr>
        <p:grpSpPr>
          <a:xfrm>
            <a:off x="6732229" y="1483200"/>
            <a:ext cx="1440000" cy="1440000"/>
            <a:chOff x="7684729" y="1251979"/>
            <a:chExt cx="1440000" cy="1440000"/>
          </a:xfrm>
        </p:grpSpPr>
        <p:sp>
          <p:nvSpPr>
            <p:cNvPr id="76" name="Rounded Rectangle 68">
              <a:extLst>
                <a:ext uri="{FF2B5EF4-FFF2-40B4-BE49-F238E27FC236}">
                  <a16:creationId xmlns:a16="http://schemas.microsoft.com/office/drawing/2014/main" id="{0D68B888-62BC-45C1-A25D-D30A083DE1CC}"/>
                </a:ext>
              </a:extLst>
            </p:cNvPr>
            <p:cNvSpPr/>
            <p:nvPr/>
          </p:nvSpPr>
          <p:spPr>
            <a:xfrm>
              <a:off x="7684729" y="1251979"/>
              <a:ext cx="1440000"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83" name="TextBox 82">
              <a:extLst>
                <a:ext uri="{FF2B5EF4-FFF2-40B4-BE49-F238E27FC236}">
                  <a16:creationId xmlns:a16="http://schemas.microsoft.com/office/drawing/2014/main" id="{6ED9FEE9-8E10-4F25-A472-3E0597EC9E77}"/>
                </a:ext>
              </a:extLst>
            </p:cNvPr>
            <p:cNvSpPr txBox="1"/>
            <p:nvPr/>
          </p:nvSpPr>
          <p:spPr>
            <a:xfrm>
              <a:off x="7731877" y="1624534"/>
              <a:ext cx="139285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to stay, staying</a:t>
              </a:r>
            </a:p>
          </p:txBody>
        </p:sp>
      </p:grpSp>
      <p:grpSp>
        <p:nvGrpSpPr>
          <p:cNvPr id="15" name="Group 14">
            <a:extLst>
              <a:ext uri="{FF2B5EF4-FFF2-40B4-BE49-F238E27FC236}">
                <a16:creationId xmlns:a16="http://schemas.microsoft.com/office/drawing/2014/main" id="{B6E433ED-8DEC-42E1-ABEA-32A2E7264B2E}"/>
              </a:ext>
            </a:extLst>
          </p:cNvPr>
          <p:cNvGrpSpPr/>
          <p:nvPr/>
        </p:nvGrpSpPr>
        <p:grpSpPr>
          <a:xfrm>
            <a:off x="6726377" y="4575600"/>
            <a:ext cx="1456037" cy="1449939"/>
            <a:chOff x="7678877" y="4352265"/>
            <a:chExt cx="1456037" cy="1449939"/>
          </a:xfrm>
        </p:grpSpPr>
        <p:sp>
          <p:nvSpPr>
            <p:cNvPr id="80" name="Rounded Rectangle 64">
              <a:extLst>
                <a:ext uri="{FF2B5EF4-FFF2-40B4-BE49-F238E27FC236}">
                  <a16:creationId xmlns:a16="http://schemas.microsoft.com/office/drawing/2014/main" id="{AEEF589E-EC74-49DB-A206-82D550FFA199}"/>
                </a:ext>
              </a:extLst>
            </p:cNvPr>
            <p:cNvSpPr/>
            <p:nvPr/>
          </p:nvSpPr>
          <p:spPr>
            <a:xfrm>
              <a:off x="7678877" y="4352265"/>
              <a:ext cx="1456037" cy="144993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87" name="TextBox 86">
              <a:extLst>
                <a:ext uri="{FF2B5EF4-FFF2-40B4-BE49-F238E27FC236}">
                  <a16:creationId xmlns:a16="http://schemas.microsoft.com/office/drawing/2014/main" id="{DDBE4D9D-89C7-4056-AE42-E5A7B64B25D5}"/>
                </a:ext>
              </a:extLst>
            </p:cNvPr>
            <p:cNvSpPr txBox="1"/>
            <p:nvPr/>
          </p:nvSpPr>
          <p:spPr>
            <a:xfrm>
              <a:off x="7695860" y="4763204"/>
              <a:ext cx="139285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to like, liking</a:t>
              </a:r>
            </a:p>
          </p:txBody>
        </p:sp>
      </p:grpSp>
      <p:grpSp>
        <p:nvGrpSpPr>
          <p:cNvPr id="7" name="Group 6">
            <a:extLst>
              <a:ext uri="{FF2B5EF4-FFF2-40B4-BE49-F238E27FC236}">
                <a16:creationId xmlns:a16="http://schemas.microsoft.com/office/drawing/2014/main" id="{6DD91C3D-AB81-4788-9275-948313A13E90}"/>
              </a:ext>
            </a:extLst>
          </p:cNvPr>
          <p:cNvGrpSpPr/>
          <p:nvPr/>
        </p:nvGrpSpPr>
        <p:grpSpPr>
          <a:xfrm>
            <a:off x="4497608" y="3038399"/>
            <a:ext cx="1471080" cy="1454220"/>
            <a:chOff x="3066473" y="2808965"/>
            <a:chExt cx="1466284" cy="1440000"/>
          </a:xfrm>
        </p:grpSpPr>
        <p:sp>
          <p:nvSpPr>
            <p:cNvPr id="86" name="Rounded Rectangle 78">
              <a:extLst>
                <a:ext uri="{FF2B5EF4-FFF2-40B4-BE49-F238E27FC236}">
                  <a16:creationId xmlns:a16="http://schemas.microsoft.com/office/drawing/2014/main" id="{DC07BE91-2B99-46C5-85B3-EE84F3AD714F}"/>
                </a:ext>
              </a:extLst>
            </p:cNvPr>
            <p:cNvSpPr/>
            <p:nvPr/>
          </p:nvSpPr>
          <p:spPr>
            <a:xfrm>
              <a:off x="3071144" y="2808965"/>
              <a:ext cx="1440000"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20" name="TextBox 119">
              <a:extLst>
                <a:ext uri="{FF2B5EF4-FFF2-40B4-BE49-F238E27FC236}">
                  <a16:creationId xmlns:a16="http://schemas.microsoft.com/office/drawing/2014/main" id="{BAADE930-4DF3-47CC-9B32-1952DD616A6A}"/>
                </a:ext>
              </a:extLst>
            </p:cNvPr>
            <p:cNvSpPr txBox="1"/>
            <p:nvPr/>
          </p:nvSpPr>
          <p:spPr>
            <a:xfrm>
              <a:off x="3066473" y="3351609"/>
              <a:ext cx="146628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every</a:t>
              </a:r>
            </a:p>
          </p:txBody>
        </p:sp>
      </p:grpSp>
      <p:grpSp>
        <p:nvGrpSpPr>
          <p:cNvPr id="9" name="Group 8">
            <a:extLst>
              <a:ext uri="{FF2B5EF4-FFF2-40B4-BE49-F238E27FC236}">
                <a16:creationId xmlns:a16="http://schemas.microsoft.com/office/drawing/2014/main" id="{D6603388-5E70-4C15-89CB-BBF089049239}"/>
              </a:ext>
            </a:extLst>
          </p:cNvPr>
          <p:cNvGrpSpPr/>
          <p:nvPr/>
        </p:nvGrpSpPr>
        <p:grpSpPr>
          <a:xfrm>
            <a:off x="6051393" y="3038400"/>
            <a:ext cx="1466284" cy="1446762"/>
            <a:chOff x="6146708" y="2792533"/>
            <a:chExt cx="1466284" cy="1446762"/>
          </a:xfrm>
        </p:grpSpPr>
        <p:sp>
          <p:nvSpPr>
            <p:cNvPr id="46" name="Rounded Rectangle 66">
              <a:extLst>
                <a:ext uri="{FF2B5EF4-FFF2-40B4-BE49-F238E27FC236}">
                  <a16:creationId xmlns:a16="http://schemas.microsoft.com/office/drawing/2014/main" id="{46F5EF1E-BA1F-4038-B631-D45F82367639}"/>
                </a:ext>
              </a:extLst>
            </p:cNvPr>
            <p:cNvSpPr/>
            <p:nvPr/>
          </p:nvSpPr>
          <p:spPr>
            <a:xfrm>
              <a:off x="6155038" y="2792533"/>
              <a:ext cx="1440000" cy="144676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22" name="TextBox 121">
              <a:extLst>
                <a:ext uri="{FF2B5EF4-FFF2-40B4-BE49-F238E27FC236}">
                  <a16:creationId xmlns:a16="http://schemas.microsoft.com/office/drawing/2014/main" id="{E003A2D0-906C-428B-97FC-84863E347F71}"/>
                </a:ext>
              </a:extLst>
            </p:cNvPr>
            <p:cNvSpPr txBox="1"/>
            <p:nvPr/>
          </p:nvSpPr>
          <p:spPr>
            <a:xfrm>
              <a:off x="6146708" y="3341760"/>
              <a:ext cx="146628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solution</a:t>
              </a:r>
            </a:p>
          </p:txBody>
        </p:sp>
      </p:grpSp>
      <p:grpSp>
        <p:nvGrpSpPr>
          <p:cNvPr id="10" name="Group 9">
            <a:extLst>
              <a:ext uri="{FF2B5EF4-FFF2-40B4-BE49-F238E27FC236}">
                <a16:creationId xmlns:a16="http://schemas.microsoft.com/office/drawing/2014/main" id="{83182F21-A071-4AA1-B825-6A3E6C8DA5C3}"/>
              </a:ext>
            </a:extLst>
          </p:cNvPr>
          <p:cNvGrpSpPr/>
          <p:nvPr/>
        </p:nvGrpSpPr>
        <p:grpSpPr>
          <a:xfrm>
            <a:off x="7585544" y="3038400"/>
            <a:ext cx="1440000" cy="1440000"/>
            <a:chOff x="7680859" y="2797638"/>
            <a:chExt cx="1440000" cy="1440000"/>
          </a:xfrm>
        </p:grpSpPr>
        <p:sp>
          <p:nvSpPr>
            <p:cNvPr id="78" name="Rounded Rectangle 66">
              <a:extLst>
                <a:ext uri="{FF2B5EF4-FFF2-40B4-BE49-F238E27FC236}">
                  <a16:creationId xmlns:a16="http://schemas.microsoft.com/office/drawing/2014/main" id="{69BE0712-40D6-4AA6-9DB8-CB0F7DD0EE63}"/>
                </a:ext>
              </a:extLst>
            </p:cNvPr>
            <p:cNvSpPr/>
            <p:nvPr/>
          </p:nvSpPr>
          <p:spPr>
            <a:xfrm>
              <a:off x="7680859" y="2797638"/>
              <a:ext cx="1440000"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85" name="TextBox 84">
              <a:extLst>
                <a:ext uri="{FF2B5EF4-FFF2-40B4-BE49-F238E27FC236}">
                  <a16:creationId xmlns:a16="http://schemas.microsoft.com/office/drawing/2014/main" id="{94DC0F4D-2548-4978-BC9F-506B1958BA62}"/>
                </a:ext>
              </a:extLst>
            </p:cNvPr>
            <p:cNvSpPr txBox="1"/>
            <p:nvPr/>
          </p:nvSpPr>
          <p:spPr>
            <a:xfrm>
              <a:off x="7704782" y="3223729"/>
              <a:ext cx="139285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to find, finding</a:t>
              </a:r>
            </a:p>
          </p:txBody>
        </p:sp>
      </p:grpSp>
      <p:grpSp>
        <p:nvGrpSpPr>
          <p:cNvPr id="19" name="Group 18">
            <a:extLst>
              <a:ext uri="{FF2B5EF4-FFF2-40B4-BE49-F238E27FC236}">
                <a16:creationId xmlns:a16="http://schemas.microsoft.com/office/drawing/2014/main" id="{82FFF7A1-7802-4A35-9C78-266DE6BED269}"/>
              </a:ext>
            </a:extLst>
          </p:cNvPr>
          <p:cNvGrpSpPr/>
          <p:nvPr/>
        </p:nvGrpSpPr>
        <p:grpSpPr>
          <a:xfrm>
            <a:off x="2970320" y="3038400"/>
            <a:ext cx="1440000" cy="1440000"/>
            <a:chOff x="3065635" y="2792533"/>
            <a:chExt cx="1440000" cy="1440000"/>
          </a:xfrm>
        </p:grpSpPr>
        <p:grpSp>
          <p:nvGrpSpPr>
            <p:cNvPr id="8" name="Group 7">
              <a:extLst>
                <a:ext uri="{FF2B5EF4-FFF2-40B4-BE49-F238E27FC236}">
                  <a16:creationId xmlns:a16="http://schemas.microsoft.com/office/drawing/2014/main" id="{A996C700-70FB-4507-9368-01A79302226C}"/>
                </a:ext>
              </a:extLst>
            </p:cNvPr>
            <p:cNvGrpSpPr/>
            <p:nvPr/>
          </p:nvGrpSpPr>
          <p:grpSpPr>
            <a:xfrm>
              <a:off x="3065635" y="2792533"/>
              <a:ext cx="1440000" cy="1440000"/>
              <a:chOff x="3065635" y="2792533"/>
              <a:chExt cx="1440000" cy="1440000"/>
            </a:xfrm>
          </p:grpSpPr>
          <p:sp>
            <p:nvSpPr>
              <p:cNvPr id="90" name="Rounded Rectangle 66">
                <a:extLst>
                  <a:ext uri="{FF2B5EF4-FFF2-40B4-BE49-F238E27FC236}">
                    <a16:creationId xmlns:a16="http://schemas.microsoft.com/office/drawing/2014/main" id="{5CCC5B8F-14FB-41B4-97B5-99D390980E66}"/>
                  </a:ext>
                </a:extLst>
              </p:cNvPr>
              <p:cNvSpPr/>
              <p:nvPr/>
            </p:nvSpPr>
            <p:spPr>
              <a:xfrm>
                <a:off x="3065635" y="2792533"/>
                <a:ext cx="1440000"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91" name="TextBox 90">
                <a:extLst>
                  <a:ext uri="{FF2B5EF4-FFF2-40B4-BE49-F238E27FC236}">
                    <a16:creationId xmlns:a16="http://schemas.microsoft.com/office/drawing/2014/main" id="{062B69F5-7CEC-41C4-BA56-2F9397A785AD}"/>
                  </a:ext>
                </a:extLst>
              </p:cNvPr>
              <p:cNvSpPr txBox="1"/>
              <p:nvPr/>
            </p:nvSpPr>
            <p:spPr>
              <a:xfrm>
                <a:off x="3105410" y="3316979"/>
                <a:ext cx="139285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grpSp>
        <p:sp>
          <p:nvSpPr>
            <p:cNvPr id="12" name="Rectangle 11">
              <a:extLst>
                <a:ext uri="{FF2B5EF4-FFF2-40B4-BE49-F238E27FC236}">
                  <a16:creationId xmlns:a16="http://schemas.microsoft.com/office/drawing/2014/main" id="{AE81E632-55C8-424D-ACC4-22CE542FCEC7}"/>
                </a:ext>
              </a:extLst>
            </p:cNvPr>
            <p:cNvSpPr/>
            <p:nvPr/>
          </p:nvSpPr>
          <p:spPr>
            <a:xfrm>
              <a:off x="3102295" y="3193699"/>
              <a:ext cx="1392851"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to tick, ticking</a:t>
              </a:r>
            </a:p>
          </p:txBody>
        </p:sp>
      </p:grpSp>
      <p:grpSp>
        <p:nvGrpSpPr>
          <p:cNvPr id="2" name="Group 1">
            <a:extLst>
              <a:ext uri="{FF2B5EF4-FFF2-40B4-BE49-F238E27FC236}">
                <a16:creationId xmlns:a16="http://schemas.microsoft.com/office/drawing/2014/main" id="{07BDECE5-12CD-419E-9719-980701C91643}"/>
              </a:ext>
            </a:extLst>
          </p:cNvPr>
          <p:cNvGrpSpPr/>
          <p:nvPr/>
        </p:nvGrpSpPr>
        <p:grpSpPr>
          <a:xfrm>
            <a:off x="3658361" y="1482871"/>
            <a:ext cx="1440000" cy="1440000"/>
            <a:chOff x="4610861" y="1259279"/>
            <a:chExt cx="1440000" cy="1440000"/>
          </a:xfrm>
        </p:grpSpPr>
        <p:sp>
          <p:nvSpPr>
            <p:cNvPr id="54" name="Rounded Rectangle 74">
              <a:extLst>
                <a:ext uri="{FF2B5EF4-FFF2-40B4-BE49-F238E27FC236}">
                  <a16:creationId xmlns:a16="http://schemas.microsoft.com/office/drawing/2014/main" id="{7DCBDE31-9996-4E33-8AE8-C9534ECAFB55}"/>
                </a:ext>
              </a:extLst>
            </p:cNvPr>
            <p:cNvSpPr/>
            <p:nvPr/>
          </p:nvSpPr>
          <p:spPr>
            <a:xfrm>
              <a:off x="4610861" y="1259279"/>
              <a:ext cx="1440000"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118" name="TextBox 117">
              <a:extLst>
                <a:ext uri="{FF2B5EF4-FFF2-40B4-BE49-F238E27FC236}">
                  <a16:creationId xmlns:a16="http://schemas.microsoft.com/office/drawing/2014/main" id="{FF26CBA2-1B5B-4419-9FD1-350BE27D403C}"/>
                </a:ext>
              </a:extLst>
            </p:cNvPr>
            <p:cNvSpPr txBox="1"/>
            <p:nvPr/>
          </p:nvSpPr>
          <p:spPr>
            <a:xfrm>
              <a:off x="4658010" y="1777128"/>
              <a:ext cx="139285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week</a:t>
              </a:r>
            </a:p>
          </p:txBody>
        </p:sp>
      </p:grpSp>
      <p:grpSp>
        <p:nvGrpSpPr>
          <p:cNvPr id="6" name="Group 5">
            <a:extLst>
              <a:ext uri="{FF2B5EF4-FFF2-40B4-BE49-F238E27FC236}">
                <a16:creationId xmlns:a16="http://schemas.microsoft.com/office/drawing/2014/main" id="{AA8A6BCB-4A77-4F3E-9ACE-41B634459D85}"/>
              </a:ext>
            </a:extLst>
          </p:cNvPr>
          <p:cNvGrpSpPr/>
          <p:nvPr/>
        </p:nvGrpSpPr>
        <p:grpSpPr>
          <a:xfrm>
            <a:off x="8258395" y="1479972"/>
            <a:ext cx="1440000" cy="1440000"/>
            <a:chOff x="9215301" y="1258477"/>
            <a:chExt cx="1440000" cy="1440000"/>
          </a:xfrm>
        </p:grpSpPr>
        <p:sp>
          <p:nvSpPr>
            <p:cNvPr id="65" name="Rounded Rectangle 68">
              <a:extLst>
                <a:ext uri="{FF2B5EF4-FFF2-40B4-BE49-F238E27FC236}">
                  <a16:creationId xmlns:a16="http://schemas.microsoft.com/office/drawing/2014/main" id="{FCBD7B18-AD2A-4366-B415-B6D6499C19CD}"/>
                </a:ext>
              </a:extLst>
            </p:cNvPr>
            <p:cNvSpPr/>
            <p:nvPr/>
          </p:nvSpPr>
          <p:spPr>
            <a:xfrm>
              <a:off x="9215301" y="1258477"/>
              <a:ext cx="1440000"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66" name="TextBox 65">
              <a:extLst>
                <a:ext uri="{FF2B5EF4-FFF2-40B4-BE49-F238E27FC236}">
                  <a16:creationId xmlns:a16="http://schemas.microsoft.com/office/drawing/2014/main" id="{EDDC193B-B854-4890-9C90-83238ACB0499}"/>
                </a:ext>
              </a:extLst>
            </p:cNvPr>
            <p:cNvSpPr txBox="1"/>
            <p:nvPr/>
          </p:nvSpPr>
          <p:spPr>
            <a:xfrm>
              <a:off x="9247547" y="1778422"/>
              <a:ext cx="139285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school</a:t>
              </a:r>
            </a:p>
          </p:txBody>
        </p:sp>
      </p:grpSp>
      <p:grpSp>
        <p:nvGrpSpPr>
          <p:cNvPr id="16" name="Group 15">
            <a:extLst>
              <a:ext uri="{FF2B5EF4-FFF2-40B4-BE49-F238E27FC236}">
                <a16:creationId xmlns:a16="http://schemas.microsoft.com/office/drawing/2014/main" id="{C9B2A54D-0C7D-47D0-977F-01450A732824}"/>
              </a:ext>
            </a:extLst>
          </p:cNvPr>
          <p:cNvGrpSpPr/>
          <p:nvPr/>
        </p:nvGrpSpPr>
        <p:grpSpPr>
          <a:xfrm>
            <a:off x="8281970" y="4575600"/>
            <a:ext cx="1440000" cy="1440000"/>
            <a:chOff x="9247547" y="4356694"/>
            <a:chExt cx="1440000" cy="1440000"/>
          </a:xfrm>
        </p:grpSpPr>
        <p:sp>
          <p:nvSpPr>
            <p:cNvPr id="67" name="Rounded Rectangle 68">
              <a:extLst>
                <a:ext uri="{FF2B5EF4-FFF2-40B4-BE49-F238E27FC236}">
                  <a16:creationId xmlns:a16="http://schemas.microsoft.com/office/drawing/2014/main" id="{6A83F7BE-ABD0-4A50-9D0A-318377849B5C}"/>
                </a:ext>
              </a:extLst>
            </p:cNvPr>
            <p:cNvSpPr/>
            <p:nvPr/>
          </p:nvSpPr>
          <p:spPr>
            <a:xfrm>
              <a:off x="9247547" y="4356694"/>
              <a:ext cx="1440000"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68" name="TextBox 67">
              <a:extLst>
                <a:ext uri="{FF2B5EF4-FFF2-40B4-BE49-F238E27FC236}">
                  <a16:creationId xmlns:a16="http://schemas.microsoft.com/office/drawing/2014/main" id="{897458E2-9656-4C81-B8BB-B4162AFB5458}"/>
                </a:ext>
              </a:extLst>
            </p:cNvPr>
            <p:cNvSpPr txBox="1"/>
            <p:nvPr/>
          </p:nvSpPr>
          <p:spPr>
            <a:xfrm>
              <a:off x="9271121" y="4914927"/>
              <a:ext cx="139285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with</a:t>
              </a:r>
            </a:p>
          </p:txBody>
        </p:sp>
      </p:grpSp>
      <p:sp>
        <p:nvSpPr>
          <p:cNvPr id="20" name="Title 19">
            <a:extLst>
              <a:ext uri="{FF2B5EF4-FFF2-40B4-BE49-F238E27FC236}">
                <a16:creationId xmlns:a16="http://schemas.microsoft.com/office/drawing/2014/main" id="{AD542BB1-4A0D-496C-BE1B-C6DD8DBF9DED}"/>
              </a:ext>
            </a:extLst>
          </p:cNvPr>
          <p:cNvSpPr>
            <a:spLocks noGrp="1"/>
          </p:cNvSpPr>
          <p:nvPr>
            <p:ph type="title"/>
          </p:nvPr>
        </p:nvSpPr>
        <p:spPr>
          <a:xfrm>
            <a:off x="838200" y="443073"/>
            <a:ext cx="4193952" cy="443355"/>
          </a:xfrm>
        </p:spPr>
        <p:txBody>
          <a:bodyPr>
            <a:normAutofit fontScale="90000"/>
          </a:bodyPr>
          <a:lstStyle/>
          <a:p>
            <a:r>
              <a:rPr lang="fr-FR" dirty="0"/>
              <a:t>Vocabulaire 3</a:t>
            </a:r>
          </a:p>
        </p:txBody>
      </p:sp>
      <p:pic>
        <p:nvPicPr>
          <p:cNvPr id="94" name="Picture 93" descr="background rectangle">
            <a:extLst>
              <a:ext uri="{FF2B5EF4-FFF2-40B4-BE49-F238E27FC236}">
                <a16:creationId xmlns:a16="http://schemas.microsoft.com/office/drawing/2014/main" id="{FE1B3A01-1617-48B8-B71C-3B7DAAF0A0ED}"/>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95" name="Title 3">
            <a:extLst>
              <a:ext uri="{FF2B5EF4-FFF2-40B4-BE49-F238E27FC236}">
                <a16:creationId xmlns:a16="http://schemas.microsoft.com/office/drawing/2014/main" id="{21A61DF5-A643-4FAA-B518-91C1685D510F}"/>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err="1">
                <a:solidFill>
                  <a:schemeClr val="bg1"/>
                </a:solidFill>
              </a:rPr>
              <a:t>Vocabulaire</a:t>
            </a:r>
            <a:r>
              <a:rPr lang="en-GB" sz="3600" b="1" dirty="0">
                <a:solidFill>
                  <a:schemeClr val="bg1"/>
                </a:solidFill>
              </a:rPr>
              <a:t> 3</a:t>
            </a:r>
          </a:p>
        </p:txBody>
      </p:sp>
      <p:sp>
        <p:nvSpPr>
          <p:cNvPr id="96" name="Rounded Rectangle 46">
            <a:extLst>
              <a:ext uri="{FF2B5EF4-FFF2-40B4-BE49-F238E27FC236}">
                <a16:creationId xmlns:a16="http://schemas.microsoft.com/office/drawing/2014/main" id="{D6B0A8DA-C90A-420B-879A-B39C010F8F74}"/>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0364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1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1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1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1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15"/>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5886" y="304424"/>
            <a:ext cx="5795962" cy="707849"/>
          </a:xfrm>
        </p:spPr>
        <p:txBody>
          <a:bodyPr>
            <a:normAutofit/>
          </a:bodyPr>
          <a:lstStyle/>
          <a:p>
            <a:r>
              <a:rPr lang="en-GB" sz="3600" b="1" dirty="0">
                <a:solidFill>
                  <a:schemeClr val="bg1"/>
                </a:solidFill>
              </a:rPr>
              <a:t>Vocabulary flashcards</a:t>
            </a:r>
          </a:p>
        </p:txBody>
      </p:sp>
      <p:sp>
        <p:nvSpPr>
          <p:cNvPr id="9" name="Rectangle 8">
            <a:extLst>
              <a:ext uri="{FF2B5EF4-FFF2-40B4-BE49-F238E27FC236}">
                <a16:creationId xmlns:a16="http://schemas.microsoft.com/office/drawing/2014/main" id="{262CC278-EDE0-4DF1-A67C-4E19C74D18FA}"/>
              </a:ext>
            </a:extLst>
          </p:cNvPr>
          <p:cNvSpPr/>
          <p:nvPr/>
        </p:nvSpPr>
        <p:spPr>
          <a:xfrm>
            <a:off x="6328324" y="3566176"/>
            <a:ext cx="894797"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aimer</a:t>
            </a:r>
          </a:p>
        </p:txBody>
      </p:sp>
      <p:grpSp>
        <p:nvGrpSpPr>
          <p:cNvPr id="35" name="Group 34">
            <a:extLst>
              <a:ext uri="{FF2B5EF4-FFF2-40B4-BE49-F238E27FC236}">
                <a16:creationId xmlns:a16="http://schemas.microsoft.com/office/drawing/2014/main" id="{8A3F774B-674E-4191-B009-DB6E66C330C7}"/>
              </a:ext>
            </a:extLst>
          </p:cNvPr>
          <p:cNvGrpSpPr/>
          <p:nvPr/>
        </p:nvGrpSpPr>
        <p:grpSpPr>
          <a:xfrm>
            <a:off x="2118644" y="1465306"/>
            <a:ext cx="1466284" cy="1440000"/>
            <a:chOff x="4385389" y="1642187"/>
            <a:chExt cx="1653160" cy="1623600"/>
          </a:xfrm>
        </p:grpSpPr>
        <p:sp>
          <p:nvSpPr>
            <p:cNvPr id="88" name="Rounded Rectangle 80">
              <a:extLst>
                <a:ext uri="{FF2B5EF4-FFF2-40B4-BE49-F238E27FC236}">
                  <a16:creationId xmlns:a16="http://schemas.microsoft.com/office/drawing/2014/main" id="{E28D2EE8-D7C7-4E60-83AF-23A0EB2FB6FC}"/>
                </a:ext>
              </a:extLst>
            </p:cNvPr>
            <p:cNvSpPr/>
            <p:nvPr/>
          </p:nvSpPr>
          <p:spPr>
            <a:xfrm>
              <a:off x="4385389" y="1642187"/>
              <a:ext cx="1623526" cy="16236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89" name="TextBox 88">
              <a:extLst>
                <a:ext uri="{FF2B5EF4-FFF2-40B4-BE49-F238E27FC236}">
                  <a16:creationId xmlns:a16="http://schemas.microsoft.com/office/drawing/2014/main" id="{6E67DD6F-EFAB-47E4-9B45-2F7E23E21B5A}"/>
                </a:ext>
              </a:extLst>
            </p:cNvPr>
            <p:cNvSpPr txBox="1"/>
            <p:nvPr/>
          </p:nvSpPr>
          <p:spPr>
            <a:xfrm>
              <a:off x="4385389" y="2226062"/>
              <a:ext cx="1653160" cy="4511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porter</a:t>
              </a:r>
            </a:p>
          </p:txBody>
        </p:sp>
      </p:grpSp>
      <p:sp>
        <p:nvSpPr>
          <p:cNvPr id="84" name="Rounded Rectangle 76">
            <a:extLst>
              <a:ext uri="{FF2B5EF4-FFF2-40B4-BE49-F238E27FC236}">
                <a16:creationId xmlns:a16="http://schemas.microsoft.com/office/drawing/2014/main" id="{63AB0AFF-5BC1-4157-A0F2-ACC763C761B4}"/>
              </a:ext>
            </a:extLst>
          </p:cNvPr>
          <p:cNvSpPr/>
          <p:nvPr/>
        </p:nvSpPr>
        <p:spPr>
          <a:xfrm>
            <a:off x="2118644" y="4564678"/>
            <a:ext cx="1440000" cy="1440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4" name="Rounded Rectangle 74">
            <a:extLst>
              <a:ext uri="{FF2B5EF4-FFF2-40B4-BE49-F238E27FC236}">
                <a16:creationId xmlns:a16="http://schemas.microsoft.com/office/drawing/2014/main" id="{7DCBDE31-9996-4E33-8AE8-C9534ECAFB55}"/>
              </a:ext>
            </a:extLst>
          </p:cNvPr>
          <p:cNvSpPr/>
          <p:nvPr/>
        </p:nvSpPr>
        <p:spPr>
          <a:xfrm>
            <a:off x="3658361" y="1465306"/>
            <a:ext cx="1440000" cy="1440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0" name="Rounded Rectangle 70">
            <a:extLst>
              <a:ext uri="{FF2B5EF4-FFF2-40B4-BE49-F238E27FC236}">
                <a16:creationId xmlns:a16="http://schemas.microsoft.com/office/drawing/2014/main" id="{CB5BE85D-EED4-4F57-87BF-C169951D69F7}"/>
              </a:ext>
            </a:extLst>
          </p:cNvPr>
          <p:cNvSpPr/>
          <p:nvPr/>
        </p:nvSpPr>
        <p:spPr>
          <a:xfrm>
            <a:off x="3652796" y="4561655"/>
            <a:ext cx="1440000" cy="1440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8" name="Rounded Rectangle 68">
            <a:extLst>
              <a:ext uri="{FF2B5EF4-FFF2-40B4-BE49-F238E27FC236}">
                <a16:creationId xmlns:a16="http://schemas.microsoft.com/office/drawing/2014/main" id="{BA11CAA5-3133-4900-A382-04B5CED52455}"/>
              </a:ext>
            </a:extLst>
          </p:cNvPr>
          <p:cNvSpPr/>
          <p:nvPr/>
        </p:nvSpPr>
        <p:spPr>
          <a:xfrm>
            <a:off x="5198078" y="1465306"/>
            <a:ext cx="1440000" cy="1440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4" name="Rounded Rectangle 64">
            <a:extLst>
              <a:ext uri="{FF2B5EF4-FFF2-40B4-BE49-F238E27FC236}">
                <a16:creationId xmlns:a16="http://schemas.microsoft.com/office/drawing/2014/main" id="{35935867-7B14-44BB-BEED-ABA859C8176B}"/>
              </a:ext>
            </a:extLst>
          </p:cNvPr>
          <p:cNvSpPr/>
          <p:nvPr/>
        </p:nvSpPr>
        <p:spPr>
          <a:xfrm>
            <a:off x="5198078" y="4564678"/>
            <a:ext cx="1440000" cy="1440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18" name="TextBox 117">
            <a:extLst>
              <a:ext uri="{FF2B5EF4-FFF2-40B4-BE49-F238E27FC236}">
                <a16:creationId xmlns:a16="http://schemas.microsoft.com/office/drawing/2014/main" id="{FF26CBA2-1B5B-4419-9FD1-350BE27D403C}"/>
              </a:ext>
            </a:extLst>
          </p:cNvPr>
          <p:cNvSpPr txBox="1"/>
          <p:nvPr/>
        </p:nvSpPr>
        <p:spPr>
          <a:xfrm>
            <a:off x="3705510" y="1983155"/>
            <a:ext cx="139285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passer</a:t>
            </a:r>
          </a:p>
        </p:txBody>
      </p:sp>
      <p:sp>
        <p:nvSpPr>
          <p:cNvPr id="119" name="TextBox 118">
            <a:extLst>
              <a:ext uri="{FF2B5EF4-FFF2-40B4-BE49-F238E27FC236}">
                <a16:creationId xmlns:a16="http://schemas.microsoft.com/office/drawing/2014/main" id="{4E6DD0EA-9F37-4395-8548-28AE1E690B01}"/>
              </a:ext>
            </a:extLst>
          </p:cNvPr>
          <p:cNvSpPr txBox="1"/>
          <p:nvPr/>
        </p:nvSpPr>
        <p:spPr>
          <a:xfrm>
            <a:off x="5233825" y="1875432"/>
            <a:ext cx="139285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le moment</a:t>
            </a:r>
          </a:p>
        </p:txBody>
      </p:sp>
      <p:sp>
        <p:nvSpPr>
          <p:cNvPr id="123" name="TextBox 122">
            <a:extLst>
              <a:ext uri="{FF2B5EF4-FFF2-40B4-BE49-F238E27FC236}">
                <a16:creationId xmlns:a16="http://schemas.microsoft.com/office/drawing/2014/main" id="{A669AB04-20F0-4D28-8EA2-7F62906337B6}"/>
              </a:ext>
            </a:extLst>
          </p:cNvPr>
          <p:cNvSpPr txBox="1"/>
          <p:nvPr/>
        </p:nvSpPr>
        <p:spPr>
          <a:xfrm>
            <a:off x="2167735" y="5121536"/>
            <a:ext cx="13681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à</a:t>
            </a:r>
          </a:p>
        </p:txBody>
      </p:sp>
      <p:sp>
        <p:nvSpPr>
          <p:cNvPr id="124" name="TextBox 123">
            <a:extLst>
              <a:ext uri="{FF2B5EF4-FFF2-40B4-BE49-F238E27FC236}">
                <a16:creationId xmlns:a16="http://schemas.microsoft.com/office/drawing/2014/main" id="{24CE18AE-51A9-4C7B-8A25-AAF368E9FB99}"/>
              </a:ext>
            </a:extLst>
          </p:cNvPr>
          <p:cNvSpPr txBox="1"/>
          <p:nvPr/>
        </p:nvSpPr>
        <p:spPr>
          <a:xfrm>
            <a:off x="3626105" y="4958791"/>
            <a:ext cx="136810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la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semaine</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125" name="TextBox 124">
            <a:extLst>
              <a:ext uri="{FF2B5EF4-FFF2-40B4-BE49-F238E27FC236}">
                <a16:creationId xmlns:a16="http://schemas.microsoft.com/office/drawing/2014/main" id="{25C96602-ECD8-427D-A70B-0E0FC3EC7859}"/>
              </a:ext>
            </a:extLst>
          </p:cNvPr>
          <p:cNvSpPr txBox="1"/>
          <p:nvPr/>
        </p:nvSpPr>
        <p:spPr>
          <a:xfrm>
            <a:off x="5234027" y="5154717"/>
            <a:ext cx="13681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chaque</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76" name="Rounded Rectangle 68">
            <a:extLst>
              <a:ext uri="{FF2B5EF4-FFF2-40B4-BE49-F238E27FC236}">
                <a16:creationId xmlns:a16="http://schemas.microsoft.com/office/drawing/2014/main" id="{0D68B888-62BC-45C1-A25D-D30A083DE1CC}"/>
              </a:ext>
            </a:extLst>
          </p:cNvPr>
          <p:cNvSpPr/>
          <p:nvPr/>
        </p:nvSpPr>
        <p:spPr>
          <a:xfrm>
            <a:off x="6732229" y="1458006"/>
            <a:ext cx="1440000" cy="1440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83" name="TextBox 82">
            <a:extLst>
              <a:ext uri="{FF2B5EF4-FFF2-40B4-BE49-F238E27FC236}">
                <a16:creationId xmlns:a16="http://schemas.microsoft.com/office/drawing/2014/main" id="{6ED9FEE9-8E10-4F25-A472-3E0597EC9E77}"/>
              </a:ext>
            </a:extLst>
          </p:cNvPr>
          <p:cNvSpPr txBox="1"/>
          <p:nvPr/>
        </p:nvSpPr>
        <p:spPr>
          <a:xfrm>
            <a:off x="6779378" y="1983154"/>
            <a:ext cx="139285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trouver</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46" name="Rounded Rectangle 66">
            <a:extLst>
              <a:ext uri="{FF2B5EF4-FFF2-40B4-BE49-F238E27FC236}">
                <a16:creationId xmlns:a16="http://schemas.microsoft.com/office/drawing/2014/main" id="{46F5EF1E-BA1F-4038-B631-D45F82367639}"/>
              </a:ext>
            </a:extLst>
          </p:cNvPr>
          <p:cNvSpPr/>
          <p:nvPr/>
        </p:nvSpPr>
        <p:spPr>
          <a:xfrm>
            <a:off x="7579120" y="3011837"/>
            <a:ext cx="1440000" cy="142228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nvGrpSpPr>
          <p:cNvPr id="7" name="Group 6">
            <a:extLst>
              <a:ext uri="{FF2B5EF4-FFF2-40B4-BE49-F238E27FC236}">
                <a16:creationId xmlns:a16="http://schemas.microsoft.com/office/drawing/2014/main" id="{6DD91C3D-AB81-4788-9275-948313A13E90}"/>
              </a:ext>
            </a:extLst>
          </p:cNvPr>
          <p:cNvGrpSpPr/>
          <p:nvPr/>
        </p:nvGrpSpPr>
        <p:grpSpPr>
          <a:xfrm>
            <a:off x="4493987" y="3014231"/>
            <a:ext cx="1466284" cy="1440000"/>
            <a:chOff x="3065445" y="2808965"/>
            <a:chExt cx="1466284" cy="1440000"/>
          </a:xfrm>
        </p:grpSpPr>
        <p:sp>
          <p:nvSpPr>
            <p:cNvPr id="86" name="Rounded Rectangle 78">
              <a:extLst>
                <a:ext uri="{FF2B5EF4-FFF2-40B4-BE49-F238E27FC236}">
                  <a16:creationId xmlns:a16="http://schemas.microsoft.com/office/drawing/2014/main" id="{DC07BE91-2B99-46C5-85B3-EE84F3AD714F}"/>
                </a:ext>
              </a:extLst>
            </p:cNvPr>
            <p:cNvSpPr/>
            <p:nvPr/>
          </p:nvSpPr>
          <p:spPr>
            <a:xfrm>
              <a:off x="3071144" y="2808965"/>
              <a:ext cx="1440000" cy="1440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20" name="TextBox 119">
              <a:extLst>
                <a:ext uri="{FF2B5EF4-FFF2-40B4-BE49-F238E27FC236}">
                  <a16:creationId xmlns:a16="http://schemas.microsoft.com/office/drawing/2014/main" id="{BAADE930-4DF3-47CC-9B32-1952DD616A6A}"/>
                </a:ext>
              </a:extLst>
            </p:cNvPr>
            <p:cNvSpPr txBox="1"/>
            <p:nvPr/>
          </p:nvSpPr>
          <p:spPr>
            <a:xfrm>
              <a:off x="3065445" y="3177569"/>
              <a:ext cx="1466284" cy="707886"/>
            </a:xfrm>
            <a:prstGeom prst="rect">
              <a:avLst/>
            </a:prstGeom>
            <a:noFill/>
          </p:spPr>
          <p:txBody>
            <a:bodyPr wrap="square" lIns="36000" r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l’uniforme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(m)</a:t>
              </a:r>
            </a:p>
          </p:txBody>
        </p:sp>
      </p:grpSp>
      <p:sp>
        <p:nvSpPr>
          <p:cNvPr id="52" name="Rounded Rectangle 72">
            <a:extLst>
              <a:ext uri="{FF2B5EF4-FFF2-40B4-BE49-F238E27FC236}">
                <a16:creationId xmlns:a16="http://schemas.microsoft.com/office/drawing/2014/main" id="{0B0E1D72-83C5-407B-AA24-542005461972}"/>
              </a:ext>
            </a:extLst>
          </p:cNvPr>
          <p:cNvSpPr/>
          <p:nvPr/>
        </p:nvSpPr>
        <p:spPr>
          <a:xfrm>
            <a:off x="6046482" y="3032428"/>
            <a:ext cx="1440000" cy="141175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22" name="TextBox 121">
            <a:extLst>
              <a:ext uri="{FF2B5EF4-FFF2-40B4-BE49-F238E27FC236}">
                <a16:creationId xmlns:a16="http://schemas.microsoft.com/office/drawing/2014/main" id="{E003A2D0-906C-428B-97FC-84863E347F71}"/>
              </a:ext>
            </a:extLst>
          </p:cNvPr>
          <p:cNvSpPr txBox="1"/>
          <p:nvPr/>
        </p:nvSpPr>
        <p:spPr>
          <a:xfrm>
            <a:off x="7565976" y="3570289"/>
            <a:ext cx="146628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cocher</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78" name="Rounded Rectangle 66">
            <a:extLst>
              <a:ext uri="{FF2B5EF4-FFF2-40B4-BE49-F238E27FC236}">
                <a16:creationId xmlns:a16="http://schemas.microsoft.com/office/drawing/2014/main" id="{69BE0712-40D6-4AA6-9DB8-CB0F7DD0EE63}"/>
              </a:ext>
            </a:extLst>
          </p:cNvPr>
          <p:cNvSpPr/>
          <p:nvPr/>
        </p:nvSpPr>
        <p:spPr>
          <a:xfrm>
            <a:off x="6740665" y="4553637"/>
            <a:ext cx="1440000" cy="1440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85" name="TextBox 84">
            <a:extLst>
              <a:ext uri="{FF2B5EF4-FFF2-40B4-BE49-F238E27FC236}">
                <a16:creationId xmlns:a16="http://schemas.microsoft.com/office/drawing/2014/main" id="{94DC0F4D-2548-4978-BC9F-506B1958BA62}"/>
              </a:ext>
            </a:extLst>
          </p:cNvPr>
          <p:cNvSpPr txBox="1"/>
          <p:nvPr/>
        </p:nvSpPr>
        <p:spPr>
          <a:xfrm>
            <a:off x="6705287" y="5112679"/>
            <a:ext cx="139285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rester</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grpSp>
        <p:nvGrpSpPr>
          <p:cNvPr id="18" name="Group 17">
            <a:extLst>
              <a:ext uri="{FF2B5EF4-FFF2-40B4-BE49-F238E27FC236}">
                <a16:creationId xmlns:a16="http://schemas.microsoft.com/office/drawing/2014/main" id="{06025299-FD85-4700-89B0-B70142B5644D}"/>
              </a:ext>
            </a:extLst>
          </p:cNvPr>
          <p:cNvGrpSpPr/>
          <p:nvPr/>
        </p:nvGrpSpPr>
        <p:grpSpPr>
          <a:xfrm>
            <a:off x="2969751" y="3032428"/>
            <a:ext cx="1440000" cy="1440000"/>
            <a:chOff x="1541209" y="2827162"/>
            <a:chExt cx="1440000" cy="1440000"/>
          </a:xfrm>
        </p:grpSpPr>
        <p:sp>
          <p:nvSpPr>
            <p:cNvPr id="90" name="Rounded Rectangle 66">
              <a:extLst>
                <a:ext uri="{FF2B5EF4-FFF2-40B4-BE49-F238E27FC236}">
                  <a16:creationId xmlns:a16="http://schemas.microsoft.com/office/drawing/2014/main" id="{5CCC5B8F-14FB-41B4-97B5-99D390980E66}"/>
                </a:ext>
              </a:extLst>
            </p:cNvPr>
            <p:cNvSpPr/>
            <p:nvPr/>
          </p:nvSpPr>
          <p:spPr>
            <a:xfrm>
              <a:off x="1541209" y="2827162"/>
              <a:ext cx="1440000" cy="1440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91" name="TextBox 90">
              <a:extLst>
                <a:ext uri="{FF2B5EF4-FFF2-40B4-BE49-F238E27FC236}">
                  <a16:creationId xmlns:a16="http://schemas.microsoft.com/office/drawing/2014/main" id="{062B69F5-7CEC-41C4-BA56-2F9397A785AD}"/>
                </a:ext>
              </a:extLst>
            </p:cNvPr>
            <p:cNvSpPr txBox="1"/>
            <p:nvPr/>
          </p:nvSpPr>
          <p:spPr>
            <a:xfrm>
              <a:off x="1580984" y="3351608"/>
              <a:ext cx="139285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grpSp>
      <p:sp>
        <p:nvSpPr>
          <p:cNvPr id="12" name="Rectangle 11">
            <a:extLst>
              <a:ext uri="{FF2B5EF4-FFF2-40B4-BE49-F238E27FC236}">
                <a16:creationId xmlns:a16="http://schemas.microsoft.com/office/drawing/2014/main" id="{AE81E632-55C8-424D-ACC4-22CE542FCEC7}"/>
              </a:ext>
            </a:extLst>
          </p:cNvPr>
          <p:cNvSpPr/>
          <p:nvPr/>
        </p:nvSpPr>
        <p:spPr>
          <a:xfrm>
            <a:off x="2996461" y="3587434"/>
            <a:ext cx="1418979"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la solution</a:t>
            </a:r>
          </a:p>
        </p:txBody>
      </p:sp>
      <p:grpSp>
        <p:nvGrpSpPr>
          <p:cNvPr id="57" name="Group 56">
            <a:extLst>
              <a:ext uri="{FF2B5EF4-FFF2-40B4-BE49-F238E27FC236}">
                <a16:creationId xmlns:a16="http://schemas.microsoft.com/office/drawing/2014/main" id="{1E9F386F-3D33-44D4-8030-81DEFF69F061}"/>
              </a:ext>
            </a:extLst>
          </p:cNvPr>
          <p:cNvGrpSpPr/>
          <p:nvPr/>
        </p:nvGrpSpPr>
        <p:grpSpPr>
          <a:xfrm>
            <a:off x="2109825" y="1465306"/>
            <a:ext cx="1471651" cy="1440000"/>
            <a:chOff x="4368443" y="1642187"/>
            <a:chExt cx="1659211" cy="1623600"/>
          </a:xfrm>
        </p:grpSpPr>
        <p:sp>
          <p:nvSpPr>
            <p:cNvPr id="100" name="Rounded Rectangle 80">
              <a:extLst>
                <a:ext uri="{FF2B5EF4-FFF2-40B4-BE49-F238E27FC236}">
                  <a16:creationId xmlns:a16="http://schemas.microsoft.com/office/drawing/2014/main" id="{39F9316C-07C1-4778-AFAF-7FDD25C7E1C7}"/>
                </a:ext>
              </a:extLst>
            </p:cNvPr>
            <p:cNvSpPr/>
            <p:nvPr/>
          </p:nvSpPr>
          <p:spPr>
            <a:xfrm>
              <a:off x="4368443" y="1642187"/>
              <a:ext cx="1640474" cy="1623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101" name="TextBox 100">
              <a:extLst>
                <a:ext uri="{FF2B5EF4-FFF2-40B4-BE49-F238E27FC236}">
                  <a16:creationId xmlns:a16="http://schemas.microsoft.com/office/drawing/2014/main" id="{2BCBACB2-8B39-4B7C-8C7E-1ECC0B654D03}"/>
                </a:ext>
              </a:extLst>
            </p:cNvPr>
            <p:cNvSpPr txBox="1"/>
            <p:nvPr/>
          </p:nvSpPr>
          <p:spPr>
            <a:xfrm>
              <a:off x="4374494" y="2051687"/>
              <a:ext cx="1653160" cy="7981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to wear, wearing</a:t>
              </a:r>
            </a:p>
          </p:txBody>
        </p:sp>
      </p:grpSp>
      <p:grpSp>
        <p:nvGrpSpPr>
          <p:cNvPr id="11" name="Group 10">
            <a:extLst>
              <a:ext uri="{FF2B5EF4-FFF2-40B4-BE49-F238E27FC236}">
                <a16:creationId xmlns:a16="http://schemas.microsoft.com/office/drawing/2014/main" id="{918331C2-1F42-49AB-ACD3-884C37599CF0}"/>
              </a:ext>
            </a:extLst>
          </p:cNvPr>
          <p:cNvGrpSpPr/>
          <p:nvPr/>
        </p:nvGrpSpPr>
        <p:grpSpPr>
          <a:xfrm>
            <a:off x="2117700" y="4561655"/>
            <a:ext cx="1456983" cy="1468146"/>
            <a:chOff x="3070200" y="4355628"/>
            <a:chExt cx="1456983" cy="1468146"/>
          </a:xfrm>
        </p:grpSpPr>
        <p:sp>
          <p:nvSpPr>
            <p:cNvPr id="58" name="Rounded Rectangle 76">
              <a:extLst>
                <a:ext uri="{FF2B5EF4-FFF2-40B4-BE49-F238E27FC236}">
                  <a16:creationId xmlns:a16="http://schemas.microsoft.com/office/drawing/2014/main" id="{10664F21-3B8B-4744-818D-C00AAD885167}"/>
                </a:ext>
              </a:extLst>
            </p:cNvPr>
            <p:cNvSpPr/>
            <p:nvPr/>
          </p:nvSpPr>
          <p:spPr>
            <a:xfrm>
              <a:off x="3070200" y="4355628"/>
              <a:ext cx="1456983" cy="146814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64" name="TextBox 63">
              <a:extLst>
                <a:ext uri="{FF2B5EF4-FFF2-40B4-BE49-F238E27FC236}">
                  <a16:creationId xmlns:a16="http://schemas.microsoft.com/office/drawing/2014/main" id="{8091FC11-EE03-49FF-A3DC-B175374DC81F}"/>
                </a:ext>
              </a:extLst>
            </p:cNvPr>
            <p:cNvSpPr txBox="1"/>
            <p:nvPr/>
          </p:nvSpPr>
          <p:spPr>
            <a:xfrm>
              <a:off x="3095317" y="4878010"/>
              <a:ext cx="13681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a:t>
              </a:r>
            </a:p>
          </p:txBody>
        </p:sp>
      </p:grpSp>
      <p:grpSp>
        <p:nvGrpSpPr>
          <p:cNvPr id="13" name="Group 12">
            <a:extLst>
              <a:ext uri="{FF2B5EF4-FFF2-40B4-BE49-F238E27FC236}">
                <a16:creationId xmlns:a16="http://schemas.microsoft.com/office/drawing/2014/main" id="{8DD69BEB-4D63-4468-BC7E-A8BA4021A8A2}"/>
              </a:ext>
            </a:extLst>
          </p:cNvPr>
          <p:cNvGrpSpPr/>
          <p:nvPr/>
        </p:nvGrpSpPr>
        <p:grpSpPr>
          <a:xfrm>
            <a:off x="3646584" y="4559263"/>
            <a:ext cx="1452422" cy="1440000"/>
            <a:chOff x="4599084" y="4353236"/>
            <a:chExt cx="1452422" cy="1440000"/>
          </a:xfrm>
        </p:grpSpPr>
        <p:sp>
          <p:nvSpPr>
            <p:cNvPr id="60" name="Rounded Rectangle 70">
              <a:extLst>
                <a:ext uri="{FF2B5EF4-FFF2-40B4-BE49-F238E27FC236}">
                  <a16:creationId xmlns:a16="http://schemas.microsoft.com/office/drawing/2014/main" id="{0B6BE723-75A3-4CFB-B44C-1D8B46E4C773}"/>
                </a:ext>
              </a:extLst>
            </p:cNvPr>
            <p:cNvSpPr/>
            <p:nvPr/>
          </p:nvSpPr>
          <p:spPr>
            <a:xfrm>
              <a:off x="4599084" y="4353236"/>
              <a:ext cx="1452422"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65" name="TextBox 64">
              <a:extLst>
                <a:ext uri="{FF2B5EF4-FFF2-40B4-BE49-F238E27FC236}">
                  <a16:creationId xmlns:a16="http://schemas.microsoft.com/office/drawing/2014/main" id="{E275CCC5-8954-4054-960A-C72D72A8823C}"/>
                </a:ext>
              </a:extLst>
            </p:cNvPr>
            <p:cNvSpPr txBox="1"/>
            <p:nvPr/>
          </p:nvSpPr>
          <p:spPr>
            <a:xfrm>
              <a:off x="4605294" y="4913722"/>
              <a:ext cx="13681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week</a:t>
              </a:r>
            </a:p>
          </p:txBody>
        </p:sp>
      </p:grpSp>
      <p:grpSp>
        <p:nvGrpSpPr>
          <p:cNvPr id="14" name="Group 13">
            <a:extLst>
              <a:ext uri="{FF2B5EF4-FFF2-40B4-BE49-F238E27FC236}">
                <a16:creationId xmlns:a16="http://schemas.microsoft.com/office/drawing/2014/main" id="{4AC792BB-72FC-4E84-A322-67A97444D330}"/>
              </a:ext>
            </a:extLst>
          </p:cNvPr>
          <p:cNvGrpSpPr/>
          <p:nvPr/>
        </p:nvGrpSpPr>
        <p:grpSpPr>
          <a:xfrm>
            <a:off x="5186557" y="4561200"/>
            <a:ext cx="1456983" cy="1481666"/>
            <a:chOff x="6139057" y="4340541"/>
            <a:chExt cx="1456983" cy="1481666"/>
          </a:xfrm>
        </p:grpSpPr>
        <p:sp>
          <p:nvSpPr>
            <p:cNvPr id="62" name="Rounded Rectangle 64">
              <a:extLst>
                <a:ext uri="{FF2B5EF4-FFF2-40B4-BE49-F238E27FC236}">
                  <a16:creationId xmlns:a16="http://schemas.microsoft.com/office/drawing/2014/main" id="{8C3D3CA2-DB66-4E9A-B8AF-833734E8F86A}"/>
                </a:ext>
              </a:extLst>
            </p:cNvPr>
            <p:cNvSpPr/>
            <p:nvPr/>
          </p:nvSpPr>
          <p:spPr>
            <a:xfrm>
              <a:off x="6139057" y="4340541"/>
              <a:ext cx="1456983" cy="148166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66" name="TextBox 65">
              <a:extLst>
                <a:ext uri="{FF2B5EF4-FFF2-40B4-BE49-F238E27FC236}">
                  <a16:creationId xmlns:a16="http://schemas.microsoft.com/office/drawing/2014/main" id="{0D73E2F5-0BBF-42F0-898A-7BA06A48BA7F}"/>
                </a:ext>
              </a:extLst>
            </p:cNvPr>
            <p:cNvSpPr txBox="1"/>
            <p:nvPr/>
          </p:nvSpPr>
          <p:spPr>
            <a:xfrm>
              <a:off x="6208356" y="4875225"/>
              <a:ext cx="13681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every</a:t>
              </a:r>
            </a:p>
          </p:txBody>
        </p:sp>
      </p:grpSp>
      <p:grpSp>
        <p:nvGrpSpPr>
          <p:cNvPr id="5" name="Group 4">
            <a:extLst>
              <a:ext uri="{FF2B5EF4-FFF2-40B4-BE49-F238E27FC236}">
                <a16:creationId xmlns:a16="http://schemas.microsoft.com/office/drawing/2014/main" id="{1DFA33FC-62B8-498A-AF7C-E5AFEC4BDE5F}"/>
              </a:ext>
            </a:extLst>
          </p:cNvPr>
          <p:cNvGrpSpPr/>
          <p:nvPr/>
        </p:nvGrpSpPr>
        <p:grpSpPr>
          <a:xfrm>
            <a:off x="6726015" y="1458006"/>
            <a:ext cx="1452426" cy="1447194"/>
            <a:chOff x="7678515" y="1251979"/>
            <a:chExt cx="1452426" cy="1440000"/>
          </a:xfrm>
        </p:grpSpPr>
        <p:sp>
          <p:nvSpPr>
            <p:cNvPr id="67" name="Rounded Rectangle 68">
              <a:extLst>
                <a:ext uri="{FF2B5EF4-FFF2-40B4-BE49-F238E27FC236}">
                  <a16:creationId xmlns:a16="http://schemas.microsoft.com/office/drawing/2014/main" id="{B3A7C02C-25B0-4819-B452-75D2953B0F48}"/>
                </a:ext>
              </a:extLst>
            </p:cNvPr>
            <p:cNvSpPr/>
            <p:nvPr/>
          </p:nvSpPr>
          <p:spPr>
            <a:xfrm>
              <a:off x="7678515" y="1251979"/>
              <a:ext cx="1452426"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69" name="TextBox 68">
              <a:extLst>
                <a:ext uri="{FF2B5EF4-FFF2-40B4-BE49-F238E27FC236}">
                  <a16:creationId xmlns:a16="http://schemas.microsoft.com/office/drawing/2014/main" id="{E4BFD132-3B31-46E7-B852-C6A79B0593B4}"/>
                </a:ext>
              </a:extLst>
            </p:cNvPr>
            <p:cNvSpPr txBox="1"/>
            <p:nvPr/>
          </p:nvSpPr>
          <p:spPr>
            <a:xfrm>
              <a:off x="7705379" y="1665908"/>
              <a:ext cx="139285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to find, finding</a:t>
              </a:r>
            </a:p>
          </p:txBody>
        </p:sp>
      </p:grpSp>
      <p:grpSp>
        <p:nvGrpSpPr>
          <p:cNvPr id="81" name="Group 80">
            <a:extLst>
              <a:ext uri="{FF2B5EF4-FFF2-40B4-BE49-F238E27FC236}">
                <a16:creationId xmlns:a16="http://schemas.microsoft.com/office/drawing/2014/main" id="{C5266837-808C-463D-A8BB-79921DCAF539}"/>
              </a:ext>
            </a:extLst>
          </p:cNvPr>
          <p:cNvGrpSpPr/>
          <p:nvPr/>
        </p:nvGrpSpPr>
        <p:grpSpPr>
          <a:xfrm>
            <a:off x="4500490" y="3008952"/>
            <a:ext cx="1482064" cy="1442392"/>
            <a:chOff x="3064932" y="2808965"/>
            <a:chExt cx="1467825" cy="1440000"/>
          </a:xfrm>
        </p:grpSpPr>
        <p:sp>
          <p:nvSpPr>
            <p:cNvPr id="98" name="Rounded Rectangle 78">
              <a:extLst>
                <a:ext uri="{FF2B5EF4-FFF2-40B4-BE49-F238E27FC236}">
                  <a16:creationId xmlns:a16="http://schemas.microsoft.com/office/drawing/2014/main" id="{A9F9D689-98B0-45FD-93EA-67F754F9E99B}"/>
                </a:ext>
              </a:extLst>
            </p:cNvPr>
            <p:cNvSpPr/>
            <p:nvPr/>
          </p:nvSpPr>
          <p:spPr>
            <a:xfrm>
              <a:off x="3064932" y="2808965"/>
              <a:ext cx="1446212"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99" name="TextBox 98">
              <a:extLst>
                <a:ext uri="{FF2B5EF4-FFF2-40B4-BE49-F238E27FC236}">
                  <a16:creationId xmlns:a16="http://schemas.microsoft.com/office/drawing/2014/main" id="{99C91FD0-3AF5-4CDB-BC23-4BFE512B4D4E}"/>
                </a:ext>
              </a:extLst>
            </p:cNvPr>
            <p:cNvSpPr txBox="1"/>
            <p:nvPr/>
          </p:nvSpPr>
          <p:spPr>
            <a:xfrm>
              <a:off x="3066473" y="3351609"/>
              <a:ext cx="1466284" cy="39944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uniform</a:t>
              </a:r>
            </a:p>
          </p:txBody>
        </p:sp>
      </p:grpSp>
      <p:grpSp>
        <p:nvGrpSpPr>
          <p:cNvPr id="10" name="Group 9">
            <a:extLst>
              <a:ext uri="{FF2B5EF4-FFF2-40B4-BE49-F238E27FC236}">
                <a16:creationId xmlns:a16="http://schemas.microsoft.com/office/drawing/2014/main" id="{4C2C3804-6E8C-4C3C-9C5A-785E1368BECD}"/>
              </a:ext>
            </a:extLst>
          </p:cNvPr>
          <p:cNvGrpSpPr/>
          <p:nvPr/>
        </p:nvGrpSpPr>
        <p:grpSpPr>
          <a:xfrm>
            <a:off x="7572907" y="3013200"/>
            <a:ext cx="1478453" cy="1438144"/>
            <a:chOff x="7665482" y="2764782"/>
            <a:chExt cx="1478453" cy="1438144"/>
          </a:xfrm>
        </p:grpSpPr>
        <p:sp>
          <p:nvSpPr>
            <p:cNvPr id="79" name="Rounded Rectangle 66">
              <a:extLst>
                <a:ext uri="{FF2B5EF4-FFF2-40B4-BE49-F238E27FC236}">
                  <a16:creationId xmlns:a16="http://schemas.microsoft.com/office/drawing/2014/main" id="{A7CD94D7-196E-44A4-8A90-B223BCA85C07}"/>
                </a:ext>
              </a:extLst>
            </p:cNvPr>
            <p:cNvSpPr/>
            <p:nvPr/>
          </p:nvSpPr>
          <p:spPr>
            <a:xfrm>
              <a:off x="7665482" y="2764782"/>
              <a:ext cx="1446213" cy="143814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92" name="TextBox 91">
              <a:extLst>
                <a:ext uri="{FF2B5EF4-FFF2-40B4-BE49-F238E27FC236}">
                  <a16:creationId xmlns:a16="http://schemas.microsoft.com/office/drawing/2014/main" id="{4A0D057B-4AAE-4B37-9548-5DA9EE2198D1}"/>
                </a:ext>
              </a:extLst>
            </p:cNvPr>
            <p:cNvSpPr txBox="1"/>
            <p:nvPr/>
          </p:nvSpPr>
          <p:spPr>
            <a:xfrm>
              <a:off x="7677651" y="3182464"/>
              <a:ext cx="146628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to tick, ticking</a:t>
              </a:r>
            </a:p>
          </p:txBody>
        </p:sp>
      </p:grpSp>
      <p:grpSp>
        <p:nvGrpSpPr>
          <p:cNvPr id="15" name="Group 14">
            <a:extLst>
              <a:ext uri="{FF2B5EF4-FFF2-40B4-BE49-F238E27FC236}">
                <a16:creationId xmlns:a16="http://schemas.microsoft.com/office/drawing/2014/main" id="{9EB6BA24-7404-4077-84D8-77E0F0EF68A2}"/>
              </a:ext>
            </a:extLst>
          </p:cNvPr>
          <p:cNvGrpSpPr/>
          <p:nvPr/>
        </p:nvGrpSpPr>
        <p:grpSpPr>
          <a:xfrm>
            <a:off x="6734452" y="4549156"/>
            <a:ext cx="1456983" cy="1467132"/>
            <a:chOff x="7686952" y="4340540"/>
            <a:chExt cx="1456983" cy="1455088"/>
          </a:xfrm>
        </p:grpSpPr>
        <p:sp>
          <p:nvSpPr>
            <p:cNvPr id="93" name="Rounded Rectangle 66">
              <a:extLst>
                <a:ext uri="{FF2B5EF4-FFF2-40B4-BE49-F238E27FC236}">
                  <a16:creationId xmlns:a16="http://schemas.microsoft.com/office/drawing/2014/main" id="{AEFED5B9-9A56-4AE1-A993-FB2D015CEFCA}"/>
                </a:ext>
              </a:extLst>
            </p:cNvPr>
            <p:cNvSpPr/>
            <p:nvPr/>
          </p:nvSpPr>
          <p:spPr>
            <a:xfrm>
              <a:off x="7686952" y="4340540"/>
              <a:ext cx="1456983" cy="145508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94" name="TextBox 93">
              <a:extLst>
                <a:ext uri="{FF2B5EF4-FFF2-40B4-BE49-F238E27FC236}">
                  <a16:creationId xmlns:a16="http://schemas.microsoft.com/office/drawing/2014/main" id="{65F72DA2-4692-4C1D-AAA8-2FF58C6DBA37}"/>
                </a:ext>
              </a:extLst>
            </p:cNvPr>
            <p:cNvSpPr txBox="1"/>
            <p:nvPr/>
          </p:nvSpPr>
          <p:spPr>
            <a:xfrm>
              <a:off x="7716739" y="4752764"/>
              <a:ext cx="139285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to stay, staying</a:t>
              </a:r>
            </a:p>
          </p:txBody>
        </p:sp>
      </p:grpSp>
      <p:grpSp>
        <p:nvGrpSpPr>
          <p:cNvPr id="6" name="Group 5">
            <a:extLst>
              <a:ext uri="{FF2B5EF4-FFF2-40B4-BE49-F238E27FC236}">
                <a16:creationId xmlns:a16="http://schemas.microsoft.com/office/drawing/2014/main" id="{5FBE7A9D-726A-487F-AAB7-A06A89A5E3CE}"/>
              </a:ext>
            </a:extLst>
          </p:cNvPr>
          <p:cNvGrpSpPr/>
          <p:nvPr/>
        </p:nvGrpSpPr>
        <p:grpSpPr>
          <a:xfrm>
            <a:off x="2954719" y="3011838"/>
            <a:ext cx="1455032" cy="1460589"/>
            <a:chOff x="3047294" y="2786237"/>
            <a:chExt cx="1455032" cy="1460589"/>
          </a:xfrm>
        </p:grpSpPr>
        <p:grpSp>
          <p:nvGrpSpPr>
            <p:cNvPr id="95" name="Group 94">
              <a:extLst>
                <a:ext uri="{FF2B5EF4-FFF2-40B4-BE49-F238E27FC236}">
                  <a16:creationId xmlns:a16="http://schemas.microsoft.com/office/drawing/2014/main" id="{87A3ECC6-34BF-4DA5-BD52-4E486972DC2A}"/>
                </a:ext>
              </a:extLst>
            </p:cNvPr>
            <p:cNvGrpSpPr/>
            <p:nvPr/>
          </p:nvGrpSpPr>
          <p:grpSpPr>
            <a:xfrm>
              <a:off x="3047294" y="2786237"/>
              <a:ext cx="1455032" cy="1460589"/>
              <a:chOff x="1526177" y="2827162"/>
              <a:chExt cx="1455032" cy="1440000"/>
            </a:xfrm>
          </p:grpSpPr>
          <p:sp>
            <p:nvSpPr>
              <p:cNvPr id="96" name="Rounded Rectangle 66">
                <a:extLst>
                  <a:ext uri="{FF2B5EF4-FFF2-40B4-BE49-F238E27FC236}">
                    <a16:creationId xmlns:a16="http://schemas.microsoft.com/office/drawing/2014/main" id="{2A3C7218-F368-40B1-820B-6B38F93BE9C2}"/>
                  </a:ext>
                </a:extLst>
              </p:cNvPr>
              <p:cNvSpPr/>
              <p:nvPr/>
            </p:nvSpPr>
            <p:spPr>
              <a:xfrm>
                <a:off x="1526177" y="2827162"/>
                <a:ext cx="1455032"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97" name="TextBox 96">
                <a:extLst>
                  <a:ext uri="{FF2B5EF4-FFF2-40B4-BE49-F238E27FC236}">
                    <a16:creationId xmlns:a16="http://schemas.microsoft.com/office/drawing/2014/main" id="{C034C3DB-0FDA-4A64-97F4-A18C30795315}"/>
                  </a:ext>
                </a:extLst>
              </p:cNvPr>
              <p:cNvSpPr txBox="1"/>
              <p:nvPr/>
            </p:nvSpPr>
            <p:spPr>
              <a:xfrm>
                <a:off x="1580984" y="3351608"/>
                <a:ext cx="1392851" cy="3944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grpSp>
        <p:sp>
          <p:nvSpPr>
            <p:cNvPr id="75" name="Rectangle 74">
              <a:extLst>
                <a:ext uri="{FF2B5EF4-FFF2-40B4-BE49-F238E27FC236}">
                  <a16:creationId xmlns:a16="http://schemas.microsoft.com/office/drawing/2014/main" id="{9BEB7960-E0F8-486D-B9DD-9A96931C53D6}"/>
                </a:ext>
              </a:extLst>
            </p:cNvPr>
            <p:cNvSpPr/>
            <p:nvPr/>
          </p:nvSpPr>
          <p:spPr>
            <a:xfrm>
              <a:off x="3221117" y="3385716"/>
              <a:ext cx="1122423"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solution</a:t>
              </a:r>
            </a:p>
          </p:txBody>
        </p:sp>
      </p:grpSp>
      <p:grpSp>
        <p:nvGrpSpPr>
          <p:cNvPr id="2" name="Group 1">
            <a:extLst>
              <a:ext uri="{FF2B5EF4-FFF2-40B4-BE49-F238E27FC236}">
                <a16:creationId xmlns:a16="http://schemas.microsoft.com/office/drawing/2014/main" id="{5A57E898-4738-48B3-ACC7-B8F8EA2E4525}"/>
              </a:ext>
            </a:extLst>
          </p:cNvPr>
          <p:cNvGrpSpPr/>
          <p:nvPr/>
        </p:nvGrpSpPr>
        <p:grpSpPr>
          <a:xfrm>
            <a:off x="3654355" y="1465306"/>
            <a:ext cx="1452422" cy="1440000"/>
            <a:chOff x="4606855" y="1259279"/>
            <a:chExt cx="1452422" cy="1440000"/>
          </a:xfrm>
        </p:grpSpPr>
        <p:sp>
          <p:nvSpPr>
            <p:cNvPr id="59" name="Rounded Rectangle 74">
              <a:extLst>
                <a:ext uri="{FF2B5EF4-FFF2-40B4-BE49-F238E27FC236}">
                  <a16:creationId xmlns:a16="http://schemas.microsoft.com/office/drawing/2014/main" id="{33D1158E-9F39-43A0-AB61-F8F24A9EFE9F}"/>
                </a:ext>
              </a:extLst>
            </p:cNvPr>
            <p:cNvSpPr/>
            <p:nvPr/>
          </p:nvSpPr>
          <p:spPr>
            <a:xfrm>
              <a:off x="4606855" y="1259279"/>
              <a:ext cx="1452422"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77" name="TextBox 76">
              <a:extLst>
                <a:ext uri="{FF2B5EF4-FFF2-40B4-BE49-F238E27FC236}">
                  <a16:creationId xmlns:a16="http://schemas.microsoft.com/office/drawing/2014/main" id="{98A533D3-F942-4C6C-A227-B4117468C86D}"/>
                </a:ext>
              </a:extLst>
            </p:cNvPr>
            <p:cNvSpPr txBox="1"/>
            <p:nvPr/>
          </p:nvSpPr>
          <p:spPr>
            <a:xfrm>
              <a:off x="4639517" y="1335801"/>
              <a:ext cx="139285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to spend (time), spending (time)</a:t>
              </a:r>
            </a:p>
          </p:txBody>
        </p:sp>
      </p:grpSp>
      <p:grpSp>
        <p:nvGrpSpPr>
          <p:cNvPr id="8" name="Group 7">
            <a:extLst>
              <a:ext uri="{FF2B5EF4-FFF2-40B4-BE49-F238E27FC236}">
                <a16:creationId xmlns:a16="http://schemas.microsoft.com/office/drawing/2014/main" id="{9EEA2AAB-6081-4B9C-8236-0DF63139270E}"/>
              </a:ext>
            </a:extLst>
          </p:cNvPr>
          <p:cNvGrpSpPr/>
          <p:nvPr/>
        </p:nvGrpSpPr>
        <p:grpSpPr>
          <a:xfrm>
            <a:off x="6027129" y="3013200"/>
            <a:ext cx="1466284" cy="1463645"/>
            <a:chOff x="6119704" y="2772076"/>
            <a:chExt cx="1466284" cy="1463645"/>
          </a:xfrm>
        </p:grpSpPr>
        <p:sp>
          <p:nvSpPr>
            <p:cNvPr id="82" name="Rounded Rectangle 72">
              <a:extLst>
                <a:ext uri="{FF2B5EF4-FFF2-40B4-BE49-F238E27FC236}">
                  <a16:creationId xmlns:a16="http://schemas.microsoft.com/office/drawing/2014/main" id="{A75FD71E-0384-4E19-B1B5-61359E1150DC}"/>
                </a:ext>
              </a:extLst>
            </p:cNvPr>
            <p:cNvSpPr/>
            <p:nvPr/>
          </p:nvSpPr>
          <p:spPr>
            <a:xfrm>
              <a:off x="6131385" y="2772076"/>
              <a:ext cx="1447672" cy="146364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53" name="TextBox 52">
              <a:extLst>
                <a:ext uri="{FF2B5EF4-FFF2-40B4-BE49-F238E27FC236}">
                  <a16:creationId xmlns:a16="http://schemas.microsoft.com/office/drawing/2014/main" id="{AC8C9F6B-811F-4302-951F-20E55F935BE4}"/>
                </a:ext>
              </a:extLst>
            </p:cNvPr>
            <p:cNvSpPr txBox="1"/>
            <p:nvPr/>
          </p:nvSpPr>
          <p:spPr>
            <a:xfrm>
              <a:off x="6119704" y="3182464"/>
              <a:ext cx="146628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to like, liking</a:t>
              </a:r>
            </a:p>
          </p:txBody>
        </p:sp>
      </p:grpSp>
      <p:grpSp>
        <p:nvGrpSpPr>
          <p:cNvPr id="3" name="Group 2">
            <a:extLst>
              <a:ext uri="{FF2B5EF4-FFF2-40B4-BE49-F238E27FC236}">
                <a16:creationId xmlns:a16="http://schemas.microsoft.com/office/drawing/2014/main" id="{D60CDBE2-9406-4CED-98C2-6D5E0C484BE4}"/>
              </a:ext>
            </a:extLst>
          </p:cNvPr>
          <p:cNvGrpSpPr/>
          <p:nvPr/>
        </p:nvGrpSpPr>
        <p:grpSpPr>
          <a:xfrm>
            <a:off x="5191942" y="1464602"/>
            <a:ext cx="1446212" cy="1446686"/>
            <a:chOff x="6150578" y="1254623"/>
            <a:chExt cx="1446212" cy="1446686"/>
          </a:xfrm>
        </p:grpSpPr>
        <p:sp>
          <p:nvSpPr>
            <p:cNvPr id="61" name="Rounded Rectangle 68">
              <a:extLst>
                <a:ext uri="{FF2B5EF4-FFF2-40B4-BE49-F238E27FC236}">
                  <a16:creationId xmlns:a16="http://schemas.microsoft.com/office/drawing/2014/main" id="{22F7033F-629B-48AD-ABE8-21E2464CFE30}"/>
                </a:ext>
              </a:extLst>
            </p:cNvPr>
            <p:cNvSpPr/>
            <p:nvPr/>
          </p:nvSpPr>
          <p:spPr>
            <a:xfrm>
              <a:off x="6150578" y="1254623"/>
              <a:ext cx="1446212" cy="144668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44" name="TextBox 143">
              <a:extLst>
                <a:ext uri="{FF2B5EF4-FFF2-40B4-BE49-F238E27FC236}">
                  <a16:creationId xmlns:a16="http://schemas.microsoft.com/office/drawing/2014/main" id="{A8E690BE-93A0-42B6-A003-EB12D320BACB}"/>
                </a:ext>
              </a:extLst>
            </p:cNvPr>
            <p:cNvSpPr txBox="1"/>
            <p:nvPr/>
          </p:nvSpPr>
          <p:spPr>
            <a:xfrm>
              <a:off x="6179275" y="1767374"/>
              <a:ext cx="139285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moment</a:t>
              </a:r>
            </a:p>
          </p:txBody>
        </p:sp>
      </p:grpSp>
      <p:sp>
        <p:nvSpPr>
          <p:cNvPr id="73" name="Rounded Rectangle 68">
            <a:extLst>
              <a:ext uri="{FF2B5EF4-FFF2-40B4-BE49-F238E27FC236}">
                <a16:creationId xmlns:a16="http://schemas.microsoft.com/office/drawing/2014/main" id="{B4D9E6DA-6D79-4770-800B-DFCF545862EE}"/>
              </a:ext>
            </a:extLst>
          </p:cNvPr>
          <p:cNvSpPr/>
          <p:nvPr/>
        </p:nvSpPr>
        <p:spPr>
          <a:xfrm>
            <a:off x="8277512" y="1458006"/>
            <a:ext cx="1440000" cy="1440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80" name="TextBox 79">
            <a:extLst>
              <a:ext uri="{FF2B5EF4-FFF2-40B4-BE49-F238E27FC236}">
                <a16:creationId xmlns:a16="http://schemas.microsoft.com/office/drawing/2014/main" id="{0D23DCD5-99DE-4303-9F72-CB56CC76F1BE}"/>
              </a:ext>
            </a:extLst>
          </p:cNvPr>
          <p:cNvSpPr txBox="1"/>
          <p:nvPr/>
        </p:nvSpPr>
        <p:spPr>
          <a:xfrm>
            <a:off x="8324661" y="1983154"/>
            <a:ext cx="139285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avec</a:t>
            </a:r>
          </a:p>
        </p:txBody>
      </p:sp>
      <p:grpSp>
        <p:nvGrpSpPr>
          <p:cNvPr id="87" name="Group 86">
            <a:extLst>
              <a:ext uri="{FF2B5EF4-FFF2-40B4-BE49-F238E27FC236}">
                <a16:creationId xmlns:a16="http://schemas.microsoft.com/office/drawing/2014/main" id="{DBE1FF18-4B52-4011-A6F9-90898D34BC27}"/>
              </a:ext>
            </a:extLst>
          </p:cNvPr>
          <p:cNvGrpSpPr/>
          <p:nvPr/>
        </p:nvGrpSpPr>
        <p:grpSpPr>
          <a:xfrm>
            <a:off x="8271298" y="1458006"/>
            <a:ext cx="1452426" cy="1447194"/>
            <a:chOff x="7678515" y="1251979"/>
            <a:chExt cx="1452426" cy="1440000"/>
          </a:xfrm>
        </p:grpSpPr>
        <p:sp>
          <p:nvSpPr>
            <p:cNvPr id="102" name="Rounded Rectangle 68">
              <a:extLst>
                <a:ext uri="{FF2B5EF4-FFF2-40B4-BE49-F238E27FC236}">
                  <a16:creationId xmlns:a16="http://schemas.microsoft.com/office/drawing/2014/main" id="{AAADA767-CDC2-4874-9B22-985AABFA9C4E}"/>
                </a:ext>
              </a:extLst>
            </p:cNvPr>
            <p:cNvSpPr/>
            <p:nvPr/>
          </p:nvSpPr>
          <p:spPr>
            <a:xfrm>
              <a:off x="7678515" y="1251979"/>
              <a:ext cx="1452426"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103" name="TextBox 102">
              <a:extLst>
                <a:ext uri="{FF2B5EF4-FFF2-40B4-BE49-F238E27FC236}">
                  <a16:creationId xmlns:a16="http://schemas.microsoft.com/office/drawing/2014/main" id="{99B1322A-C7F9-4906-8FA0-B63C90E034F1}"/>
                </a:ext>
              </a:extLst>
            </p:cNvPr>
            <p:cNvSpPr txBox="1"/>
            <p:nvPr/>
          </p:nvSpPr>
          <p:spPr>
            <a:xfrm>
              <a:off x="7719351" y="1779224"/>
              <a:ext cx="139285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with</a:t>
              </a:r>
            </a:p>
          </p:txBody>
        </p:sp>
      </p:grpSp>
      <p:sp>
        <p:nvSpPr>
          <p:cNvPr id="104" name="Rounded Rectangle 68">
            <a:extLst>
              <a:ext uri="{FF2B5EF4-FFF2-40B4-BE49-F238E27FC236}">
                <a16:creationId xmlns:a16="http://schemas.microsoft.com/office/drawing/2014/main" id="{F695CFC3-9640-494A-A653-82EF78C0762A}"/>
              </a:ext>
            </a:extLst>
          </p:cNvPr>
          <p:cNvSpPr/>
          <p:nvPr/>
        </p:nvSpPr>
        <p:spPr>
          <a:xfrm>
            <a:off x="8285196" y="4581155"/>
            <a:ext cx="1440000" cy="1440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05" name="TextBox 104">
            <a:extLst>
              <a:ext uri="{FF2B5EF4-FFF2-40B4-BE49-F238E27FC236}">
                <a16:creationId xmlns:a16="http://schemas.microsoft.com/office/drawing/2014/main" id="{FE242A9D-CA22-4275-A7D9-37CAC78C9901}"/>
              </a:ext>
            </a:extLst>
          </p:cNvPr>
          <p:cNvSpPr txBox="1"/>
          <p:nvPr/>
        </p:nvSpPr>
        <p:spPr>
          <a:xfrm>
            <a:off x="8296013" y="4958791"/>
            <a:ext cx="139285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l'école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(f)</a:t>
            </a:r>
          </a:p>
        </p:txBody>
      </p:sp>
      <p:grpSp>
        <p:nvGrpSpPr>
          <p:cNvPr id="106" name="Group 105">
            <a:extLst>
              <a:ext uri="{FF2B5EF4-FFF2-40B4-BE49-F238E27FC236}">
                <a16:creationId xmlns:a16="http://schemas.microsoft.com/office/drawing/2014/main" id="{30A0B3F2-F6BF-4761-9DEA-611B2ED67156}"/>
              </a:ext>
            </a:extLst>
          </p:cNvPr>
          <p:cNvGrpSpPr/>
          <p:nvPr/>
        </p:nvGrpSpPr>
        <p:grpSpPr>
          <a:xfrm>
            <a:off x="8277512" y="4550831"/>
            <a:ext cx="1458000" cy="1478970"/>
            <a:chOff x="7678515" y="1251979"/>
            <a:chExt cx="1452426" cy="1440000"/>
          </a:xfrm>
        </p:grpSpPr>
        <p:sp>
          <p:nvSpPr>
            <p:cNvPr id="107" name="Rounded Rectangle 68">
              <a:extLst>
                <a:ext uri="{FF2B5EF4-FFF2-40B4-BE49-F238E27FC236}">
                  <a16:creationId xmlns:a16="http://schemas.microsoft.com/office/drawing/2014/main" id="{971D1823-8B76-4D8B-86B7-0EDA67CE47E2}"/>
                </a:ext>
              </a:extLst>
            </p:cNvPr>
            <p:cNvSpPr/>
            <p:nvPr/>
          </p:nvSpPr>
          <p:spPr>
            <a:xfrm>
              <a:off x="7678515" y="1251979"/>
              <a:ext cx="1452426"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108" name="TextBox 107">
              <a:extLst>
                <a:ext uri="{FF2B5EF4-FFF2-40B4-BE49-F238E27FC236}">
                  <a16:creationId xmlns:a16="http://schemas.microsoft.com/office/drawing/2014/main" id="{A363D3AC-3C0A-479C-BA97-982FEB566A7C}"/>
                </a:ext>
              </a:extLst>
            </p:cNvPr>
            <p:cNvSpPr txBox="1"/>
            <p:nvPr/>
          </p:nvSpPr>
          <p:spPr>
            <a:xfrm>
              <a:off x="7708302" y="1785997"/>
              <a:ext cx="139285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school</a:t>
              </a:r>
            </a:p>
          </p:txBody>
        </p:sp>
      </p:grpSp>
      <p:pic>
        <p:nvPicPr>
          <p:cNvPr id="109" name="Picture 108" descr="background rectangle">
            <a:extLst>
              <a:ext uri="{FF2B5EF4-FFF2-40B4-BE49-F238E27FC236}">
                <a16:creationId xmlns:a16="http://schemas.microsoft.com/office/drawing/2014/main" id="{99EE1BAE-337C-4239-A4B9-D6D37FD06C03}"/>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10" name="Title 3">
            <a:extLst>
              <a:ext uri="{FF2B5EF4-FFF2-40B4-BE49-F238E27FC236}">
                <a16:creationId xmlns:a16="http://schemas.microsoft.com/office/drawing/2014/main" id="{B64F1A04-4E2F-40D9-8CCA-083D324E0CF7}"/>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err="1">
                <a:solidFill>
                  <a:schemeClr val="bg1"/>
                </a:solidFill>
              </a:rPr>
              <a:t>Vocabulaire</a:t>
            </a:r>
            <a:r>
              <a:rPr lang="en-GB" sz="3600" b="1" dirty="0">
                <a:solidFill>
                  <a:schemeClr val="bg1"/>
                </a:solidFill>
              </a:rPr>
              <a:t> 4</a:t>
            </a:r>
          </a:p>
        </p:txBody>
      </p:sp>
      <p:sp>
        <p:nvSpPr>
          <p:cNvPr id="111" name="Rounded Rectangle 46">
            <a:extLst>
              <a:ext uri="{FF2B5EF4-FFF2-40B4-BE49-F238E27FC236}">
                <a16:creationId xmlns:a16="http://schemas.microsoft.com/office/drawing/2014/main" id="{7513AF45-A23A-4F4A-88CD-5964CA1DA73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46468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8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8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1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1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1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1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15"/>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10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2" name="Google Shape;52;p11"/>
          <p:cNvSpPr txBox="1">
            <a:spLocks noGrp="1"/>
          </p:cNvSpPr>
          <p:nvPr>
            <p:ph type="title"/>
          </p:nvPr>
        </p:nvSpPr>
        <p:spPr>
          <a:xfrm>
            <a:off x="-1" y="987236"/>
            <a:ext cx="12191997" cy="1325563"/>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GB" sz="11520" b="1" dirty="0" err="1">
                <a:solidFill>
                  <a:srgbClr val="1E4E79"/>
                </a:solidFill>
              </a:rPr>
              <a:t>trouver</a:t>
            </a:r>
            <a:endParaRPr sz="3959" dirty="0"/>
          </a:p>
        </p:txBody>
      </p:sp>
      <p:sp>
        <p:nvSpPr>
          <p:cNvPr id="53" name="Google Shape;53;p11"/>
          <p:cNvSpPr txBox="1"/>
          <p:nvPr/>
        </p:nvSpPr>
        <p:spPr>
          <a:xfrm>
            <a:off x="1" y="2534400"/>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find | finding]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4" name="Google Shape;54;p11"/>
          <p:cNvSpPr txBox="1"/>
          <p:nvPr/>
        </p:nvSpPr>
        <p:spPr>
          <a:xfrm>
            <a:off x="0" y="3334064"/>
            <a:ext cx="12191998" cy="1862048"/>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 typeface="Arial"/>
              <a:buNone/>
              <a:tabLst/>
              <a:defRPr/>
            </a:pPr>
            <a:r>
              <a:rPr kumimoji="0" lang="en-GB" sz="11500" b="1"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trouve</a:t>
            </a:r>
            <a:endParaRPr kumimoji="0" sz="115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55" name="Google Shape;55;p11"/>
          <p:cNvSpPr txBox="1"/>
          <p:nvPr/>
        </p:nvSpPr>
        <p:spPr>
          <a:xfrm>
            <a:off x="-1" y="5196112"/>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[finds | is finding]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8" name="Picture 4" descr="clip art magnifying glass detective - Clip Art Library">
            <a:extLst>
              <a:ext uri="{FF2B5EF4-FFF2-40B4-BE49-F238E27FC236}">
                <a16:creationId xmlns:a16="http://schemas.microsoft.com/office/drawing/2014/main" id="{C8105684-9AE5-4BFB-9CFE-495DECE43CF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92755" y="807197"/>
            <a:ext cx="1010667" cy="14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1579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subTnLst>
                                    <p:audio>
                                      <p:cMediaNode>
                                        <p:cTn display="0" masterRel="sameClick">
                                          <p:stCondLst>
                                            <p:cond evt="begin" delay="0">
                                              <p:tn val="5"/>
                                            </p:cond>
                                          </p:stCondLst>
                                          <p:endCondLst>
                                            <p:cond evt="onStopAudio" delay="0">
                                              <p:tgtEl>
                                                <p:sldTgt/>
                                              </p:tgtEl>
                                            </p:cond>
                                          </p:endCondLst>
                                        </p:cTn>
                                        <p:tgtEl>
                                          <p:sndTgt r:embed="rId3" name="trouv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trouve.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3" name="Google Shape;63;p12"/>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20" b="1" dirty="0" err="1">
                <a:solidFill>
                  <a:srgbClr val="1E4E79"/>
                </a:solidFill>
              </a:rPr>
              <a:t>trouver</a:t>
            </a:r>
            <a:endParaRPr sz="3959" dirty="0"/>
          </a:p>
        </p:txBody>
      </p:sp>
      <p:sp>
        <p:nvSpPr>
          <p:cNvPr id="64" name="Google Shape;64;p12"/>
          <p:cNvSpPr txBox="1"/>
          <p:nvPr/>
        </p:nvSpPr>
        <p:spPr>
          <a:xfrm>
            <a:off x="2319007" y="2534400"/>
            <a:ext cx="7625093"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find | finding]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5" name="Google Shape;65;p12" descr="question mark action button">
            <a:hlinkClick r:id="" action="ppaction://noaction">
              <a:snd r:embed="rId4" name="trouve.wav"/>
            </a:hlinkClick>
          </p:cNvPr>
          <p:cNvSpPr/>
          <p:nvPr/>
        </p:nvSpPr>
        <p:spPr>
          <a:xfrm>
            <a:off x="1260000" y="5195648"/>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EEC100"/>
              </a:solidFill>
              <a:effectLst/>
              <a:uLnTx/>
              <a:uFillTx/>
              <a:latin typeface="Century Gothic"/>
              <a:ea typeface="Century Gothic"/>
              <a:cs typeface="Century Gothic"/>
              <a:sym typeface="Century Gothic"/>
            </a:endParaRPr>
          </a:p>
        </p:txBody>
      </p:sp>
      <p:sp>
        <p:nvSpPr>
          <p:cNvPr id="66" name="Google Shape;66;p12"/>
          <p:cNvSpPr txBox="1"/>
          <p:nvPr/>
        </p:nvSpPr>
        <p:spPr>
          <a:xfrm>
            <a:off x="0" y="3333600"/>
            <a:ext cx="12192000" cy="1862048"/>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 typeface="Arial"/>
              <a:buNone/>
              <a:tabLst/>
              <a:defRPr/>
            </a:pPr>
            <a:r>
              <a:rPr kumimoji="0" lang="en-GB" sz="11500" b="1"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trouve</a:t>
            </a:r>
            <a:endParaRPr kumimoji="0" sz="115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67" name="Google Shape;67;p12"/>
          <p:cNvSpPr txBox="1"/>
          <p:nvPr/>
        </p:nvSpPr>
        <p:spPr>
          <a:xfrm>
            <a:off x="2319007" y="5166000"/>
            <a:ext cx="7625093"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[finds | is finding]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2" name="Google Shape;62;p12" descr="question mark action button">
            <a:hlinkClick r:id="" action="ppaction://noaction">
              <a:snd r:embed="rId3" name="trouver.wav"/>
            </a:hlinkClick>
          </p:cNvPr>
          <p:cNvSpPr/>
          <p:nvPr/>
        </p:nvSpPr>
        <p:spPr>
          <a:xfrm>
            <a:off x="1260000" y="263057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EEC100"/>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635380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subTnLst>
                                    <p:audio>
                                      <p:cMediaNode>
                                        <p:cTn display="0" masterRel="sameClick">
                                          <p:stCondLst>
                                            <p:cond evt="begin" delay="0">
                                              <p:tn val="5"/>
                                            </p:cond>
                                          </p:stCondLst>
                                          <p:endCondLst>
                                            <p:cond evt="onStopAudio" delay="0">
                                              <p:tgtEl>
                                                <p:sldTgt/>
                                              </p:tgtEl>
                                            </p:cond>
                                          </p:endCondLst>
                                        </p:cTn>
                                        <p:tgtEl>
                                          <p:sndTgt r:embed="rId3" name="trouv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500"/>
                                        <p:tgtEl>
                                          <p:spTgt spid="6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fade">
                                      <p:cBhvr>
                                        <p:cTn id="17" dur="500"/>
                                        <p:tgtEl>
                                          <p:spTgt spid="6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6"/>
                                        </p:tgtEl>
                                        <p:attrNameLst>
                                          <p:attrName>style.visibility</p:attrName>
                                        </p:attrNameLst>
                                      </p:cBhvr>
                                      <p:to>
                                        <p:strVal val="visible"/>
                                      </p:to>
                                    </p:set>
                                    <p:animEffect transition="in" filter="fade">
                                      <p:cBhvr>
                                        <p:cTn id="22" dur="500"/>
                                        <p:tgtEl>
                                          <p:spTgt spid="66"/>
                                        </p:tgtEl>
                                      </p:cBhvr>
                                    </p:animEffect>
                                  </p:childTnLst>
                                  <p:subTnLst>
                                    <p:audio>
                                      <p:cMediaNode>
                                        <p:cTn display="0" masterRel="sameClick">
                                          <p:stCondLst>
                                            <p:cond evt="begin" delay="0">
                                              <p:tn val="20"/>
                                            </p:cond>
                                          </p:stCondLst>
                                          <p:endCondLst>
                                            <p:cond evt="onStopAudio" delay="0">
                                              <p:tgtEl>
                                                <p:sldTgt/>
                                              </p:tgtEl>
                                            </p:cond>
                                          </p:endCondLst>
                                        </p:cTn>
                                        <p:tgtEl>
                                          <p:sndTgt r:embed="rId4" name="trouve.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5"/>
                                        </p:tgtEl>
                                        <p:attrNameLst>
                                          <p:attrName>style.visibility</p:attrName>
                                        </p:attrNameLst>
                                      </p:cBhvr>
                                      <p:to>
                                        <p:strVal val="visible"/>
                                      </p:to>
                                    </p:set>
                                    <p:animEffect transition="in" filter="fade">
                                      <p:cBhvr>
                                        <p:cTn id="27" dur="500"/>
                                        <p:tgtEl>
                                          <p:spTgt spid="6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7"/>
                                        </p:tgtEl>
                                        <p:attrNameLst>
                                          <p:attrName>style.visibility</p:attrName>
                                        </p:attrNameLst>
                                      </p:cBhvr>
                                      <p:to>
                                        <p:strVal val="visible"/>
                                      </p:to>
                                    </p:set>
                                    <p:animEffect transition="in" filter="fade">
                                      <p:cBhvr>
                                        <p:cTn id="32"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3"/>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err="1">
                <a:solidFill>
                  <a:srgbClr val="1E4E79"/>
                </a:solidFill>
              </a:rPr>
              <a:t>trouve</a:t>
            </a:r>
            <a:endParaRPr sz="11500" dirty="0"/>
          </a:p>
        </p:txBody>
      </p:sp>
      <p:sp>
        <p:nvSpPr>
          <p:cNvPr id="74" name="Google Shape;74;p13"/>
          <p:cNvSpPr txBox="1"/>
          <p:nvPr/>
        </p:nvSpPr>
        <p:spPr>
          <a:xfrm>
            <a:off x="0" y="2534400"/>
            <a:ext cx="1219200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[finds | is finding]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5" name="Google Shape;75;p13"/>
          <p:cNvSpPr txBox="1"/>
          <p:nvPr/>
        </p:nvSpPr>
        <p:spPr>
          <a:xfrm>
            <a:off x="934452" y="3944556"/>
            <a:ext cx="10323094"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Amélie </a:t>
            </a:r>
            <a:r>
              <a:rPr kumimoji="0" lang="en-GB" sz="6000" b="1" i="0" u="none" strike="noStrike" kern="0" cap="none" spc="0" normalizeH="0" baseline="0" noProof="0" dirty="0" err="1">
                <a:ln>
                  <a:noFill/>
                </a:ln>
                <a:solidFill>
                  <a:srgbClr val="ED7D31"/>
                </a:solidFill>
                <a:effectLst/>
                <a:uLnTx/>
                <a:uFillTx/>
                <a:latin typeface="Century Gothic"/>
                <a:ea typeface="Century Gothic"/>
                <a:cs typeface="Century Gothic"/>
                <a:sym typeface="Century Gothic"/>
              </a:rPr>
              <a:t>trouve</a:t>
            </a:r>
            <a:r>
              <a:rPr kumimoji="0" lang="en-GB" sz="60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6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une</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solution.</a:t>
            </a:r>
            <a:endParaRPr kumimoji="0" sz="6000" b="0" i="0" u="none" strike="noStrike" kern="0" cap="none" spc="0" normalizeH="0" baseline="0" noProof="0" dirty="0">
              <a:ln>
                <a:noFill/>
              </a:ln>
              <a:solidFill>
                <a:srgbClr val="EA5F00"/>
              </a:solidFill>
              <a:effectLst/>
              <a:uLnTx/>
              <a:uFillTx/>
              <a:latin typeface="Century Gothic"/>
              <a:ea typeface="Century Gothic"/>
              <a:cs typeface="Century Gothic"/>
              <a:sym typeface="Century Gothic"/>
            </a:endParaRPr>
          </a:p>
        </p:txBody>
      </p:sp>
      <p:sp>
        <p:nvSpPr>
          <p:cNvPr id="76" name="Google Shape;76;p13"/>
          <p:cNvSpPr txBox="1"/>
          <p:nvPr/>
        </p:nvSpPr>
        <p:spPr>
          <a:xfrm>
            <a:off x="2426080" y="5193225"/>
            <a:ext cx="7339837"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HK"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Amélie </a:t>
            </a:r>
            <a:r>
              <a:rPr kumimoji="0" lang="en-HK" sz="3200" b="1" i="0" u="none" strike="noStrike" kern="0" cap="none" spc="0" normalizeH="0" baseline="0" noProof="0" dirty="0">
                <a:ln>
                  <a:noFill/>
                </a:ln>
                <a:solidFill>
                  <a:srgbClr val="ED7D31"/>
                </a:solidFill>
                <a:effectLst/>
                <a:uLnTx/>
                <a:uFillTx/>
                <a:latin typeface="Century Gothic"/>
                <a:ea typeface="Century Gothic"/>
                <a:cs typeface="Century Gothic"/>
              </a:rPr>
              <a:t>finds</a:t>
            </a:r>
            <a:r>
              <a:rPr kumimoji="0" lang="en-HK" sz="32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rPr>
              <a:t> </a:t>
            </a:r>
            <a:r>
              <a:rPr kumimoji="0" lang="en-HK"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a:t>
            </a:r>
            <a:r>
              <a:rPr kumimoji="0" lang="en-HK" sz="32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rPr>
              <a:t> </a:t>
            </a:r>
            <a:r>
              <a:rPr kumimoji="0" lang="en-HK" sz="3200" b="1" i="0" u="none" strike="noStrike" kern="0" cap="none" spc="0" normalizeH="0" baseline="0" noProof="0" dirty="0">
                <a:ln>
                  <a:noFill/>
                </a:ln>
                <a:solidFill>
                  <a:srgbClr val="ED7D31"/>
                </a:solidFill>
                <a:effectLst/>
                <a:uLnTx/>
                <a:uFillTx/>
                <a:latin typeface="Century Gothic"/>
                <a:ea typeface="Century Gothic"/>
                <a:cs typeface="Century Gothic"/>
              </a:rPr>
              <a:t>is finding </a:t>
            </a:r>
            <a:r>
              <a:rPr kumimoji="0" lang="en-HK"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 solution</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2083678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subTnLst>
                                    <p:audio>
                                      <p:cMediaNode>
                                        <p:cTn display="0" masterRel="sameClick">
                                          <p:stCondLst>
                                            <p:cond evt="begin" delay="0">
                                              <p:tn val="5"/>
                                            </p:cond>
                                          </p:stCondLst>
                                          <p:endCondLst>
                                            <p:cond evt="onStopAudio" delay="0">
                                              <p:tgtEl>
                                                <p:sldTgt/>
                                              </p:tgtEl>
                                            </p:cond>
                                          </p:endCondLst>
                                        </p:cTn>
                                        <p:tgtEl>
                                          <p:sndTgt r:embed="rId3" name="trouv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500"/>
                                        <p:tgtEl>
                                          <p:spTgt spid="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fade">
                                      <p:cBhvr>
                                        <p:cTn id="17" dur="500"/>
                                        <p:tgtEl>
                                          <p:spTgt spid="75"/>
                                        </p:tgtEl>
                                      </p:cBhvr>
                                    </p:animEffect>
                                  </p:childTnLst>
                                  <p:subTnLst>
                                    <p:audio>
                                      <p:cMediaNode>
                                        <p:cTn display="0" masterRel="sameClick">
                                          <p:stCondLst>
                                            <p:cond evt="begin" delay="0">
                                              <p:tn val="15"/>
                                            </p:cond>
                                          </p:stCondLst>
                                          <p:endCondLst>
                                            <p:cond evt="onStopAudio" delay="0">
                                              <p:tgtEl>
                                                <p:sldTgt/>
                                              </p:tgtEl>
                                            </p:cond>
                                          </p:endCondLst>
                                        </p:cTn>
                                        <p:tgtEl>
                                          <p:sndTgt r:embed="rId4" name="Amelie trouve une solution.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6"/>
                                        </p:tgtEl>
                                        <p:attrNameLst>
                                          <p:attrName>style.visibility</p:attrName>
                                        </p:attrNameLst>
                                      </p:cBhvr>
                                      <p:to>
                                        <p:strVal val="visible"/>
                                      </p:to>
                                    </p:set>
                                    <p:animEffect transition="in" filter="fade">
                                      <p:cBhvr>
                                        <p:cTn id="22"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4"/>
          <p:cNvSpPr txBox="1">
            <a:spLocks noGrp="1"/>
          </p:cNvSpPr>
          <p:nvPr>
            <p:ph type="title"/>
          </p:nvPr>
        </p:nvSpPr>
        <p:spPr>
          <a:xfrm>
            <a:off x="0" y="1080000"/>
            <a:ext cx="12191999"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20" b="1" dirty="0" err="1">
                <a:solidFill>
                  <a:srgbClr val="1E4E79"/>
                </a:solidFill>
              </a:rPr>
              <a:t>trouver</a:t>
            </a:r>
            <a:endParaRPr sz="3959" dirty="0"/>
          </a:p>
        </p:txBody>
      </p:sp>
      <p:sp>
        <p:nvSpPr>
          <p:cNvPr id="83" name="Google Shape;83;p14"/>
          <p:cNvSpPr txBox="1"/>
          <p:nvPr/>
        </p:nvSpPr>
        <p:spPr>
          <a:xfrm>
            <a:off x="0" y="2535008"/>
            <a:ext cx="1219200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find | finding]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4" name="Google Shape;84;p14"/>
          <p:cNvSpPr txBox="1"/>
          <p:nvPr/>
        </p:nvSpPr>
        <p:spPr>
          <a:xfrm>
            <a:off x="0" y="4039200"/>
            <a:ext cx="12192000"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 typeface="Arial"/>
              <a:buNone/>
              <a:tabLst/>
              <a:defRPr/>
            </a:pPr>
            <a:r>
              <a:rPr kumimoji="0" lang="en-GB" sz="5400" b="0" i="0" u="none" strike="noStrike" kern="0" cap="none" spc="0" normalizeH="0" baseline="0" noProof="0" dirty="0">
                <a:ln>
                  <a:noFill/>
                </a:ln>
                <a:solidFill>
                  <a:srgbClr val="105076"/>
                </a:solidFill>
                <a:effectLst/>
                <a:uLnTx/>
                <a:uFillTx/>
                <a:latin typeface="Century Gothic"/>
                <a:ea typeface="Century Gothic"/>
                <a:cs typeface="Century Gothic"/>
                <a:sym typeface="Century Gothic"/>
              </a:rPr>
              <a:t>Amélie </a:t>
            </a:r>
            <a:r>
              <a:rPr kumimoji="0" lang="en-GB" sz="5400" b="0" i="0" u="none" strike="noStrike" kern="0" cap="none" spc="0" normalizeH="0" baseline="0" noProof="0" dirty="0" err="1">
                <a:ln>
                  <a:noFill/>
                </a:ln>
                <a:solidFill>
                  <a:srgbClr val="105076"/>
                </a:solidFill>
                <a:effectLst/>
                <a:uLnTx/>
                <a:uFillTx/>
                <a:latin typeface="Century Gothic"/>
                <a:ea typeface="Century Gothic"/>
                <a:cs typeface="Century Gothic"/>
                <a:sym typeface="Century Gothic"/>
              </a:rPr>
              <a:t>aime</a:t>
            </a:r>
            <a:r>
              <a:rPr kumimoji="0" lang="en-GB" sz="5400" b="0" i="0" u="none" strike="noStrike" kern="0" cap="none" spc="0" normalizeH="0" baseline="0" noProof="0" dirty="0">
                <a:ln>
                  <a:noFill/>
                </a:ln>
                <a:solidFill>
                  <a:srgbClr val="105076"/>
                </a:solidFill>
                <a:effectLst/>
                <a:uLnTx/>
                <a:uFillTx/>
                <a:latin typeface="Century Gothic"/>
                <a:ea typeface="Century Gothic"/>
                <a:cs typeface="Century Gothic"/>
                <a:sym typeface="Century Gothic"/>
              </a:rPr>
              <a:t> </a:t>
            </a:r>
            <a:r>
              <a:rPr kumimoji="0" lang="en-GB" sz="5400" b="1" i="0" u="none" strike="noStrike" kern="0" cap="none" spc="0" normalizeH="0" baseline="0" noProof="0" dirty="0" err="1">
                <a:ln>
                  <a:noFill/>
                </a:ln>
                <a:solidFill>
                  <a:srgbClr val="ED7D31"/>
                </a:solidFill>
                <a:effectLst/>
                <a:uLnTx/>
                <a:uFillTx/>
                <a:latin typeface="Century Gothic"/>
                <a:ea typeface="Century Gothic"/>
                <a:cs typeface="Century Gothic"/>
                <a:sym typeface="Century Gothic"/>
              </a:rPr>
              <a:t>trouver</a:t>
            </a:r>
            <a:r>
              <a:rPr kumimoji="0" lang="en-GB" sz="5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54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une</a:t>
            </a:r>
            <a:r>
              <a:rPr kumimoji="0" lang="en-GB" sz="5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solution.</a:t>
            </a:r>
            <a:endParaRPr kumimoji="0" sz="5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85" name="Google Shape;85;p14"/>
          <p:cNvSpPr txBox="1"/>
          <p:nvPr/>
        </p:nvSpPr>
        <p:spPr>
          <a:xfrm>
            <a:off x="1849372" y="5054863"/>
            <a:ext cx="8493253"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HK"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Amélie likes </a:t>
            </a:r>
            <a:r>
              <a:rPr kumimoji="0" lang="en-HK" sz="3200" b="1" i="0" u="none" strike="noStrike" kern="0" cap="none" spc="0" normalizeH="0" baseline="0" noProof="0" dirty="0">
                <a:ln>
                  <a:noFill/>
                </a:ln>
                <a:solidFill>
                  <a:srgbClr val="ED7D31"/>
                </a:solidFill>
                <a:effectLst/>
                <a:uLnTx/>
                <a:uFillTx/>
                <a:latin typeface="Century Gothic"/>
                <a:ea typeface="Century Gothic"/>
                <a:cs typeface="Century Gothic"/>
              </a:rPr>
              <a:t>to find </a:t>
            </a:r>
            <a:r>
              <a:rPr kumimoji="0" lang="en-HK"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HK" sz="3200" b="1" i="0" u="none" strike="noStrike" kern="0" cap="none" spc="0" normalizeH="0" baseline="0" noProof="0" dirty="0">
                <a:ln>
                  <a:noFill/>
                </a:ln>
                <a:solidFill>
                  <a:srgbClr val="ED7D31"/>
                </a:solidFill>
                <a:effectLst/>
                <a:uLnTx/>
                <a:uFillTx/>
                <a:latin typeface="Century Gothic"/>
                <a:ea typeface="Century Gothic"/>
                <a:cs typeface="Century Gothic"/>
              </a:rPr>
              <a:t>finding</a:t>
            </a:r>
            <a:r>
              <a:rPr kumimoji="0" lang="en-HK" sz="32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rPr>
              <a:t> </a:t>
            </a:r>
            <a:r>
              <a:rPr kumimoji="0" lang="en-HK"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 solution</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2480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500"/>
                                        <p:tgtEl>
                                          <p:spTgt spid="82"/>
                                        </p:tgtEl>
                                      </p:cBhvr>
                                    </p:animEffect>
                                  </p:childTnLst>
                                  <p:subTnLst>
                                    <p:audio>
                                      <p:cMediaNode>
                                        <p:cTn display="0" masterRel="sameClick">
                                          <p:stCondLst>
                                            <p:cond evt="begin" delay="0">
                                              <p:tn val="5"/>
                                            </p:cond>
                                          </p:stCondLst>
                                          <p:endCondLst>
                                            <p:cond evt="onStopAudio" delay="0">
                                              <p:tgtEl>
                                                <p:sldTgt/>
                                              </p:tgtEl>
                                            </p:cond>
                                          </p:endCondLst>
                                        </p:cTn>
                                        <p:tgtEl>
                                          <p:sndTgt r:embed="rId3" name="trouv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3"/>
                                        </p:tgtEl>
                                        <p:attrNameLst>
                                          <p:attrName>style.visibility</p:attrName>
                                        </p:attrNameLst>
                                      </p:cBhvr>
                                      <p:to>
                                        <p:strVal val="visible"/>
                                      </p:to>
                                    </p:set>
                                    <p:animEffect transition="in" filter="fade">
                                      <p:cBhvr>
                                        <p:cTn id="12" dur="500"/>
                                        <p:tgtEl>
                                          <p:spTgt spid="8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4"/>
                                        </p:tgtEl>
                                        <p:attrNameLst>
                                          <p:attrName>style.visibility</p:attrName>
                                        </p:attrNameLst>
                                      </p:cBhvr>
                                      <p:to>
                                        <p:strVal val="visible"/>
                                      </p:to>
                                    </p:set>
                                    <p:animEffect transition="in" filter="fade">
                                      <p:cBhvr>
                                        <p:cTn id="17" dur="500"/>
                                        <p:tgtEl>
                                          <p:spTgt spid="84"/>
                                        </p:tgtEl>
                                      </p:cBhvr>
                                    </p:animEffect>
                                  </p:childTnLst>
                                  <p:subTnLst>
                                    <p:audio>
                                      <p:cMediaNode>
                                        <p:cTn display="0" masterRel="sameClick">
                                          <p:stCondLst>
                                            <p:cond evt="begin" delay="0">
                                              <p:tn val="15"/>
                                            </p:cond>
                                          </p:stCondLst>
                                          <p:endCondLst>
                                            <p:cond evt="onStopAudio" delay="0">
                                              <p:tgtEl>
                                                <p:sldTgt/>
                                              </p:tgtEl>
                                            </p:cond>
                                          </p:endCondLst>
                                        </p:cTn>
                                        <p:tgtEl>
                                          <p:sndTgt r:embed="rId4" name="Amelie aime trouver une solution.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5"/>
                                        </p:tgtEl>
                                        <p:attrNameLst>
                                          <p:attrName>style.visibility</p:attrName>
                                        </p:attrNameLst>
                                      </p:cBhvr>
                                      <p:to>
                                        <p:strVal val="visible"/>
                                      </p:to>
                                    </p:set>
                                    <p:animEffect transition="in" filter="fade">
                                      <p:cBhvr>
                                        <p:cTn id="22"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5" descr="question mark action button">
            <a:hlinkClick r:id="" action="ppaction://noaction">
              <a:snd r:embed="rId3" name="trouve.wav"/>
            </a:hlinkClick>
          </p:cNvPr>
          <p:cNvSpPr/>
          <p:nvPr/>
        </p:nvSpPr>
        <p:spPr>
          <a:xfrm>
            <a:off x="900000" y="2638739"/>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92" name="Google Shape;92;p15"/>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err="1">
                <a:solidFill>
                  <a:srgbClr val="1E4E79"/>
                </a:solidFill>
              </a:rPr>
              <a:t>trouve</a:t>
            </a:r>
            <a:endParaRPr sz="11500" dirty="0"/>
          </a:p>
        </p:txBody>
      </p:sp>
      <p:sp>
        <p:nvSpPr>
          <p:cNvPr id="93" name="Google Shape;93;p15"/>
          <p:cNvSpPr txBox="1"/>
          <p:nvPr/>
        </p:nvSpPr>
        <p:spPr>
          <a:xfrm>
            <a:off x="1924918" y="2534400"/>
            <a:ext cx="8345752"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[finds | is finding]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94" name="Google Shape;94;p15" descr="question mark action button">
            <a:hlinkClick r:id="" action="ppaction://noaction">
              <a:snd r:embed="rId4" name="Amelie trouve une solution.wav"/>
            </a:hlinkClick>
          </p:cNvPr>
          <p:cNvSpPr/>
          <p:nvPr/>
        </p:nvSpPr>
        <p:spPr>
          <a:xfrm>
            <a:off x="900000" y="5288039"/>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95" name="Google Shape;95;p15"/>
          <p:cNvSpPr txBox="1"/>
          <p:nvPr/>
        </p:nvSpPr>
        <p:spPr>
          <a:xfrm>
            <a:off x="0" y="4039200"/>
            <a:ext cx="12191999"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 typeface="Arial"/>
              <a:buNone/>
              <a:tabLst/>
              <a:defRPr/>
            </a:pP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Amélie             </a:t>
            </a:r>
            <a:r>
              <a:rPr kumimoji="0" lang="en-GB" sz="6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une</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solution. </a:t>
            </a:r>
            <a:endParaRPr kumimoji="0" sz="6000" b="0" i="0" u="none" strike="noStrike" kern="0" cap="none" spc="0" normalizeH="0" baseline="0" noProof="0" dirty="0">
              <a:ln>
                <a:noFill/>
              </a:ln>
              <a:solidFill>
                <a:srgbClr val="EA5F00"/>
              </a:solidFill>
              <a:effectLst/>
              <a:uLnTx/>
              <a:uFillTx/>
              <a:latin typeface="Century Gothic"/>
              <a:ea typeface="Century Gothic"/>
              <a:cs typeface="Century Gothic"/>
              <a:sym typeface="Century Gothic"/>
            </a:endParaRPr>
          </a:p>
        </p:txBody>
      </p:sp>
      <p:sp>
        <p:nvSpPr>
          <p:cNvPr id="96" name="Google Shape;96;p15"/>
          <p:cNvSpPr/>
          <p:nvPr/>
        </p:nvSpPr>
        <p:spPr>
          <a:xfrm>
            <a:off x="3814183" y="4039199"/>
            <a:ext cx="2642761" cy="10156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ED7D31"/>
              </a:buClr>
              <a:buSzPts val="6000"/>
              <a:buFont typeface="Arial"/>
              <a:buNone/>
              <a:tabLst/>
              <a:defRPr/>
            </a:pPr>
            <a:r>
              <a:rPr kumimoji="0" lang="en-GB" sz="6000" b="1" i="0" u="none" strike="noStrike" kern="0" cap="none" spc="0" normalizeH="0" baseline="0" noProof="0" dirty="0" err="1">
                <a:ln>
                  <a:noFill/>
                </a:ln>
                <a:solidFill>
                  <a:srgbClr val="ED7D31"/>
                </a:solidFill>
                <a:effectLst/>
                <a:uLnTx/>
                <a:uFillTx/>
                <a:latin typeface="Century Gothic"/>
                <a:ea typeface="Century Gothic"/>
                <a:cs typeface="Century Gothic"/>
                <a:sym typeface="Century Gothic"/>
              </a:rPr>
              <a:t>trouve</a:t>
            </a:r>
            <a:endParaRPr kumimoji="0" sz="6000" b="0" i="0" u="none" strike="noStrike" kern="0" cap="none" spc="0" normalizeH="0" baseline="0" noProof="0" dirty="0">
              <a:ln>
                <a:noFill/>
              </a:ln>
              <a:solidFill>
                <a:srgbClr val="ED7D31"/>
              </a:solidFill>
              <a:effectLst/>
              <a:uLnTx/>
              <a:uFillTx/>
              <a:latin typeface="Century Gothic"/>
              <a:ea typeface="Century Gothic"/>
              <a:cs typeface="Century Gothic"/>
              <a:sym typeface="Century Gothic"/>
            </a:endParaRPr>
          </a:p>
        </p:txBody>
      </p:sp>
      <p:sp>
        <p:nvSpPr>
          <p:cNvPr id="97" name="Google Shape;97;p15"/>
          <p:cNvSpPr txBox="1"/>
          <p:nvPr/>
        </p:nvSpPr>
        <p:spPr>
          <a:xfrm>
            <a:off x="1924917" y="5166000"/>
            <a:ext cx="8345753" cy="72210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[Amélie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finds</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is finding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 solution.]</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076257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500"/>
                                        <p:tgtEl>
                                          <p:spTgt spid="92"/>
                                        </p:tgtEl>
                                      </p:cBhvr>
                                    </p:animEffect>
                                  </p:childTnLst>
                                  <p:subTnLst>
                                    <p:audio>
                                      <p:cMediaNode>
                                        <p:cTn display="0" masterRel="sameClick">
                                          <p:stCondLst>
                                            <p:cond evt="begin" delay="0">
                                              <p:tn val="5"/>
                                            </p:cond>
                                          </p:stCondLst>
                                          <p:endCondLst>
                                            <p:cond evt="onStopAudio" delay="0">
                                              <p:tgtEl>
                                                <p:sldTgt/>
                                              </p:tgtEl>
                                            </p:cond>
                                          </p:endCondLst>
                                        </p:cTn>
                                        <p:tgtEl>
                                          <p:sndTgt r:embed="rId3" name="trouv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1"/>
                                        </p:tgtEl>
                                        <p:attrNameLst>
                                          <p:attrName>style.visibility</p:attrName>
                                        </p:attrNameLst>
                                      </p:cBhvr>
                                      <p:to>
                                        <p:strVal val="visible"/>
                                      </p:to>
                                    </p:set>
                                    <p:animEffect transition="in" filter="fade">
                                      <p:cBhvr>
                                        <p:cTn id="12" dur="500"/>
                                        <p:tgtEl>
                                          <p:spTgt spid="9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3"/>
                                        </p:tgtEl>
                                        <p:attrNameLst>
                                          <p:attrName>style.visibility</p:attrName>
                                        </p:attrNameLst>
                                      </p:cBhvr>
                                      <p:to>
                                        <p:strVal val="visible"/>
                                      </p:to>
                                    </p:set>
                                    <p:animEffect transition="in" filter="fade">
                                      <p:cBhvr>
                                        <p:cTn id="17" dur="500"/>
                                        <p:tgtEl>
                                          <p:spTgt spid="9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5"/>
                                        </p:tgtEl>
                                        <p:attrNameLst>
                                          <p:attrName>style.visibility</p:attrName>
                                        </p:attrNameLst>
                                      </p:cBhvr>
                                      <p:to>
                                        <p:strVal val="visible"/>
                                      </p:to>
                                    </p:set>
                                    <p:animEffect transition="in" filter="fade">
                                      <p:cBhvr>
                                        <p:cTn id="22" dur="500"/>
                                        <p:tgtEl>
                                          <p:spTgt spid="9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6"/>
                                        </p:tgtEl>
                                        <p:attrNameLst>
                                          <p:attrName>style.visibility</p:attrName>
                                        </p:attrNameLst>
                                      </p:cBhvr>
                                      <p:to>
                                        <p:strVal val="visible"/>
                                      </p:to>
                                    </p:set>
                                    <p:animEffect transition="in" filter="fade">
                                      <p:cBhvr>
                                        <p:cTn id="27" dur="500"/>
                                        <p:tgtEl>
                                          <p:spTgt spid="96"/>
                                        </p:tgtEl>
                                      </p:cBhvr>
                                    </p:animEffect>
                                  </p:childTnLst>
                                  <p:subTnLst>
                                    <p:audio>
                                      <p:cMediaNode>
                                        <p:cTn display="0" masterRel="sameClick">
                                          <p:stCondLst>
                                            <p:cond evt="begin" delay="0">
                                              <p:tn val="25"/>
                                            </p:cond>
                                          </p:stCondLst>
                                          <p:endCondLst>
                                            <p:cond evt="onStopAudio" delay="0">
                                              <p:tgtEl>
                                                <p:sldTgt/>
                                              </p:tgtEl>
                                            </p:cond>
                                          </p:endCondLst>
                                        </p:cTn>
                                        <p:tgtEl>
                                          <p:sndTgt r:embed="rId4" name="Amelie trouve une solution.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4"/>
                                        </p:tgtEl>
                                        <p:attrNameLst>
                                          <p:attrName>style.visibility</p:attrName>
                                        </p:attrNameLst>
                                      </p:cBhvr>
                                      <p:to>
                                        <p:strVal val="visible"/>
                                      </p:to>
                                    </p:set>
                                    <p:animEffect transition="in" filter="fade">
                                      <p:cBhvr>
                                        <p:cTn id="32" dur="500"/>
                                        <p:tgtEl>
                                          <p:spTgt spid="9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7"/>
                                        </p:tgtEl>
                                        <p:attrNameLst>
                                          <p:attrName>style.visibility</p:attrName>
                                        </p:attrNameLst>
                                      </p:cBhvr>
                                      <p:to>
                                        <p:strVal val="visible"/>
                                      </p:to>
                                    </p:set>
                                    <p:animEffect transition="in" filter="fade">
                                      <p:cBhvr>
                                        <p:cTn id="37"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5" name="Google Shape;105;p16"/>
          <p:cNvSpPr txBox="1"/>
          <p:nvPr/>
        </p:nvSpPr>
        <p:spPr>
          <a:xfrm>
            <a:off x="2024743" y="2534399"/>
            <a:ext cx="8360228" cy="527009"/>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find | finding]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3" name="Google Shape;103;p16" descr="question mark action button">
            <a:hlinkClick r:id="" action="ppaction://noaction">
              <a:snd r:embed="rId3" name="trouver.wav"/>
            </a:hlinkClick>
          </p:cNvPr>
          <p:cNvSpPr/>
          <p:nvPr/>
        </p:nvSpPr>
        <p:spPr>
          <a:xfrm>
            <a:off x="900000" y="263880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04" name="Google Shape;104;p16"/>
          <p:cNvSpPr txBox="1">
            <a:spLocks noGrp="1"/>
          </p:cNvSpPr>
          <p:nvPr>
            <p:ph type="title"/>
          </p:nvPr>
        </p:nvSpPr>
        <p:spPr>
          <a:xfrm>
            <a:off x="-1" y="1080000"/>
            <a:ext cx="12192000" cy="1324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err="1">
                <a:solidFill>
                  <a:srgbClr val="1E4E79"/>
                </a:solidFill>
              </a:rPr>
              <a:t>trouver</a:t>
            </a:r>
            <a:endParaRPr sz="11500" dirty="0"/>
          </a:p>
        </p:txBody>
      </p:sp>
      <p:sp>
        <p:nvSpPr>
          <p:cNvPr id="106" name="Google Shape;106;p16" descr="question mark action button">
            <a:hlinkClick r:id="" action="ppaction://noaction">
              <a:snd r:embed="rId4" name="Amelie aime trouver une solution.wav"/>
            </a:hlinkClick>
          </p:cNvPr>
          <p:cNvSpPr/>
          <p:nvPr/>
        </p:nvSpPr>
        <p:spPr>
          <a:xfrm>
            <a:off x="900000" y="528840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07" name="Google Shape;107;p16"/>
          <p:cNvSpPr txBox="1"/>
          <p:nvPr/>
        </p:nvSpPr>
        <p:spPr>
          <a:xfrm>
            <a:off x="0" y="4047727"/>
            <a:ext cx="12191999" cy="92333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5400" b="0" i="0" u="none" strike="noStrike" kern="0" cap="none" spc="0" normalizeH="0" baseline="0" noProof="0" dirty="0">
                <a:ln>
                  <a:noFill/>
                </a:ln>
                <a:solidFill>
                  <a:srgbClr val="1E4E79"/>
                </a:solidFill>
                <a:effectLst/>
                <a:uLnTx/>
                <a:uFillTx/>
                <a:latin typeface="Century Gothic"/>
                <a:ea typeface="+mn-ea"/>
                <a:cs typeface="Arial"/>
                <a:sym typeface="Century Gothic"/>
              </a:rPr>
              <a:t>Amélie </a:t>
            </a:r>
            <a:r>
              <a:rPr kumimoji="0" lang="en-GB" sz="5400" b="0" i="0" u="none" strike="noStrike" kern="0" cap="none" spc="0" normalizeH="0" baseline="0" noProof="0" dirty="0" err="1">
                <a:ln>
                  <a:noFill/>
                </a:ln>
                <a:solidFill>
                  <a:srgbClr val="1E4E79"/>
                </a:solidFill>
                <a:effectLst/>
                <a:uLnTx/>
                <a:uFillTx/>
                <a:latin typeface="Century Gothic"/>
                <a:ea typeface="+mn-ea"/>
                <a:cs typeface="Arial"/>
                <a:sym typeface="Century Gothic"/>
              </a:rPr>
              <a:t>aime</a:t>
            </a:r>
            <a:r>
              <a:rPr kumimoji="0" lang="en-GB" sz="5400" b="0" i="0" u="none" strike="noStrike" kern="0" cap="none" spc="0" normalizeH="0" baseline="0" noProof="0" dirty="0">
                <a:ln>
                  <a:noFill/>
                </a:ln>
                <a:solidFill>
                  <a:srgbClr val="1E4E79"/>
                </a:solidFill>
                <a:effectLst/>
                <a:uLnTx/>
                <a:uFillTx/>
                <a:latin typeface="Century Gothic"/>
                <a:ea typeface="+mn-ea"/>
                <a:cs typeface="Arial"/>
                <a:sym typeface="Century Gothic"/>
              </a:rPr>
              <a:t>               </a:t>
            </a:r>
            <a:r>
              <a:rPr kumimoji="0" lang="en-GB" sz="5400" b="0" i="0" u="none" strike="noStrike" kern="0" cap="none" spc="0" normalizeH="0" baseline="0" noProof="0" dirty="0" err="1">
                <a:ln>
                  <a:noFill/>
                </a:ln>
                <a:solidFill>
                  <a:srgbClr val="1E4E79"/>
                </a:solidFill>
                <a:effectLst/>
                <a:uLnTx/>
                <a:uFillTx/>
                <a:latin typeface="Century Gothic"/>
                <a:ea typeface="+mn-ea"/>
                <a:cs typeface="Arial"/>
                <a:sym typeface="Century Gothic"/>
              </a:rPr>
              <a:t>une</a:t>
            </a:r>
            <a:r>
              <a:rPr kumimoji="0" lang="en-GB" sz="5400" b="0" i="0" u="none" strike="noStrike" kern="0" cap="none" spc="0" normalizeH="0" baseline="0" noProof="0" dirty="0">
                <a:ln>
                  <a:noFill/>
                </a:ln>
                <a:solidFill>
                  <a:srgbClr val="1E4E79"/>
                </a:solidFill>
                <a:effectLst/>
                <a:uLnTx/>
                <a:uFillTx/>
                <a:latin typeface="Century Gothic"/>
                <a:ea typeface="+mn-ea"/>
                <a:cs typeface="Arial"/>
                <a:sym typeface="Century Gothic"/>
              </a:rPr>
              <a:t> solution.</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8" name="Google Shape;108;p16"/>
          <p:cNvSpPr/>
          <p:nvPr/>
        </p:nvSpPr>
        <p:spPr>
          <a:xfrm>
            <a:off x="4724402" y="3961565"/>
            <a:ext cx="3096120" cy="923331"/>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ED7D31"/>
              </a:buClr>
              <a:buSzPts val="6000"/>
              <a:buFont typeface="Arial"/>
              <a:buNone/>
              <a:tabLst/>
              <a:defRPr/>
            </a:pPr>
            <a:r>
              <a:rPr kumimoji="0" lang="en-GB" sz="6000" b="1" i="0" u="none" strike="noStrike" kern="0" cap="none" spc="0" normalizeH="0" baseline="0" noProof="0" dirty="0" err="1">
                <a:ln>
                  <a:noFill/>
                </a:ln>
                <a:solidFill>
                  <a:srgbClr val="ED7D31"/>
                </a:solidFill>
                <a:effectLst/>
                <a:uLnTx/>
                <a:uFillTx/>
                <a:latin typeface="Century Gothic"/>
                <a:ea typeface="Century Gothic"/>
                <a:cs typeface="Century Gothic"/>
                <a:sym typeface="Century Gothic"/>
              </a:rPr>
              <a:t>trouver</a:t>
            </a:r>
            <a:endParaRPr kumimoji="0" sz="6000" b="0" i="0" u="none" strike="noStrike" kern="0" cap="none" spc="0" normalizeH="0" baseline="0" noProof="0" dirty="0">
              <a:ln>
                <a:noFill/>
              </a:ln>
              <a:solidFill>
                <a:srgbClr val="ED7D31"/>
              </a:solidFill>
              <a:effectLst/>
              <a:uLnTx/>
              <a:uFillTx/>
              <a:latin typeface="Century Gothic"/>
              <a:ea typeface="Century Gothic"/>
              <a:cs typeface="Century Gothic"/>
              <a:sym typeface="Century Gothic"/>
            </a:endParaRPr>
          </a:p>
        </p:txBody>
      </p:sp>
      <p:sp>
        <p:nvSpPr>
          <p:cNvPr id="109" name="Google Shape;109;p16"/>
          <p:cNvSpPr txBox="1"/>
          <p:nvPr/>
        </p:nvSpPr>
        <p:spPr>
          <a:xfrm>
            <a:off x="2024743" y="5166000"/>
            <a:ext cx="8360227" cy="599607"/>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GB" sz="3200" b="0" i="0" u="none" strike="noStrike" kern="0" cap="none" spc="0" normalizeH="0" baseline="0" noProof="0" dirty="0">
                <a:ln>
                  <a:noFill/>
                </a:ln>
                <a:solidFill>
                  <a:srgbClr val="105076"/>
                </a:solidFill>
                <a:effectLst/>
                <a:uLnTx/>
                <a:uFillTx/>
                <a:latin typeface="Century Gothic"/>
                <a:ea typeface="Century Gothic"/>
                <a:cs typeface="Century Gothic"/>
                <a:sym typeface="Century Gothic"/>
              </a:rPr>
              <a:t>[Amélie likes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to find</a:t>
            </a:r>
            <a:r>
              <a:rPr kumimoji="0" lang="en-HK"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HK" sz="3200" b="1" i="0" u="none" strike="noStrike" kern="0" cap="none" spc="0" normalizeH="0" baseline="0" noProof="0" dirty="0">
                <a:ln>
                  <a:noFill/>
                </a:ln>
                <a:solidFill>
                  <a:srgbClr val="ED7D31"/>
                </a:solidFill>
                <a:effectLst/>
                <a:uLnTx/>
                <a:uFillTx/>
                <a:latin typeface="Century Gothic"/>
                <a:ea typeface="Century Gothic"/>
                <a:cs typeface="Century Gothic"/>
              </a:rPr>
              <a:t>finding</a:t>
            </a:r>
            <a:r>
              <a:rPr kumimoji="0" lang="en-HK"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 solution.]</a:t>
            </a:r>
            <a:endParaRPr kumimoji="0" lang="en-GB"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621566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500"/>
                                        <p:tgtEl>
                                          <p:spTgt spid="104"/>
                                        </p:tgtEl>
                                      </p:cBhvr>
                                    </p:animEffect>
                                  </p:childTnLst>
                                  <p:subTnLst>
                                    <p:audio>
                                      <p:cMediaNode>
                                        <p:cTn display="0" masterRel="sameClick">
                                          <p:stCondLst>
                                            <p:cond evt="begin" delay="0">
                                              <p:tn val="5"/>
                                            </p:cond>
                                          </p:stCondLst>
                                          <p:endCondLst>
                                            <p:cond evt="onStopAudio" delay="0">
                                              <p:tgtEl>
                                                <p:sldTgt/>
                                              </p:tgtEl>
                                            </p:cond>
                                          </p:endCondLst>
                                        </p:cTn>
                                        <p:tgtEl>
                                          <p:sndTgt r:embed="rId3" name="trouv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
                                        </p:tgtEl>
                                        <p:attrNameLst>
                                          <p:attrName>style.visibility</p:attrName>
                                        </p:attrNameLst>
                                      </p:cBhvr>
                                      <p:to>
                                        <p:strVal val="visible"/>
                                      </p:to>
                                    </p:set>
                                    <p:animEffect transition="in" filter="fade">
                                      <p:cBhvr>
                                        <p:cTn id="12" dur="500"/>
                                        <p:tgtEl>
                                          <p:spTgt spid="10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5"/>
                                        </p:tgtEl>
                                        <p:attrNameLst>
                                          <p:attrName>style.visibility</p:attrName>
                                        </p:attrNameLst>
                                      </p:cBhvr>
                                      <p:to>
                                        <p:strVal val="visible"/>
                                      </p:to>
                                    </p:set>
                                    <p:animEffect transition="in" filter="fade">
                                      <p:cBhvr>
                                        <p:cTn id="17" dur="500"/>
                                        <p:tgtEl>
                                          <p:spTgt spid="10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7"/>
                                        </p:tgtEl>
                                        <p:attrNameLst>
                                          <p:attrName>style.visibility</p:attrName>
                                        </p:attrNameLst>
                                      </p:cBhvr>
                                      <p:to>
                                        <p:strVal val="visible"/>
                                      </p:to>
                                    </p:set>
                                    <p:animEffect transition="in" filter="fade">
                                      <p:cBhvr>
                                        <p:cTn id="22" dur="500"/>
                                        <p:tgtEl>
                                          <p:spTgt spid="10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8"/>
                                        </p:tgtEl>
                                        <p:attrNameLst>
                                          <p:attrName>style.visibility</p:attrName>
                                        </p:attrNameLst>
                                      </p:cBhvr>
                                      <p:to>
                                        <p:strVal val="visible"/>
                                      </p:to>
                                    </p:set>
                                    <p:animEffect transition="in" filter="fade">
                                      <p:cBhvr>
                                        <p:cTn id="27" dur="500"/>
                                        <p:tgtEl>
                                          <p:spTgt spid="108"/>
                                        </p:tgtEl>
                                      </p:cBhvr>
                                    </p:animEffect>
                                  </p:childTnLst>
                                  <p:subTnLst>
                                    <p:audio>
                                      <p:cMediaNode>
                                        <p:cTn display="0" masterRel="sameClick">
                                          <p:stCondLst>
                                            <p:cond evt="begin" delay="0">
                                              <p:tn val="25"/>
                                            </p:cond>
                                          </p:stCondLst>
                                          <p:endCondLst>
                                            <p:cond evt="onStopAudio" delay="0">
                                              <p:tgtEl>
                                                <p:sldTgt/>
                                              </p:tgtEl>
                                            </p:cond>
                                          </p:endCondLst>
                                        </p:cTn>
                                        <p:tgtEl>
                                          <p:sndTgt r:embed="rId4" name="Amelie aime trouver une solution.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6"/>
                                        </p:tgtEl>
                                        <p:attrNameLst>
                                          <p:attrName>style.visibility</p:attrName>
                                        </p:attrNameLst>
                                      </p:cBhvr>
                                      <p:to>
                                        <p:strVal val="visible"/>
                                      </p:to>
                                    </p:set>
                                    <p:animEffect transition="in" filter="fade">
                                      <p:cBhvr>
                                        <p:cTn id="32" dur="500"/>
                                        <p:tgtEl>
                                          <p:spTgt spid="10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9"/>
                                        </p:tgtEl>
                                        <p:attrNameLst>
                                          <p:attrName>style.visibility</p:attrName>
                                        </p:attrNameLst>
                                      </p:cBhvr>
                                      <p:to>
                                        <p:strVal val="visible"/>
                                      </p:to>
                                    </p:set>
                                    <p:animEffect transition="in" filter="fade">
                                      <p:cBhvr>
                                        <p:cTn id="37"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2" name="Google Shape;52;p11"/>
          <p:cNvSpPr txBox="1">
            <a:spLocks noGrp="1"/>
          </p:cNvSpPr>
          <p:nvPr>
            <p:ph type="title"/>
          </p:nvPr>
        </p:nvSpPr>
        <p:spPr>
          <a:xfrm>
            <a:off x="-1" y="987236"/>
            <a:ext cx="12191997" cy="1325563"/>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GB" sz="11520" b="1" dirty="0">
                <a:solidFill>
                  <a:srgbClr val="1E4E79"/>
                </a:solidFill>
              </a:rPr>
              <a:t>passer</a:t>
            </a:r>
            <a:endParaRPr sz="3959" dirty="0"/>
          </a:p>
        </p:txBody>
      </p:sp>
      <p:sp>
        <p:nvSpPr>
          <p:cNvPr id="53" name="Google Shape;53;p11"/>
          <p:cNvSpPr txBox="1"/>
          <p:nvPr/>
        </p:nvSpPr>
        <p:spPr>
          <a:xfrm>
            <a:off x="1" y="2534400"/>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a:t>
            </a:r>
            <a:r>
              <a:rPr lang="en-GB" sz="3200" kern="0" dirty="0">
                <a:solidFill>
                  <a:srgbClr val="1E4E79"/>
                </a:solidFill>
                <a:latin typeface="Century Gothic"/>
                <a:ea typeface="Century Gothic"/>
                <a:cs typeface="Century Gothic"/>
                <a:sym typeface="Century Gothic"/>
              </a:rPr>
              <a:t>spend (time)</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 spending (time)]</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54" name="Google Shape;54;p11"/>
          <p:cNvSpPr txBox="1"/>
          <p:nvPr/>
        </p:nvSpPr>
        <p:spPr>
          <a:xfrm>
            <a:off x="0" y="3334064"/>
            <a:ext cx="12191998" cy="1862048"/>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 typeface="Arial"/>
              <a:buNone/>
              <a:tabLst/>
              <a:defRPr/>
            </a:pPr>
            <a:r>
              <a:rPr kumimoji="0" lang="en-GB" sz="11500" b="1"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passe</a:t>
            </a:r>
            <a:endParaRPr kumimoji="0" sz="115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55" name="Google Shape;55;p11"/>
          <p:cNvSpPr txBox="1"/>
          <p:nvPr/>
        </p:nvSpPr>
        <p:spPr>
          <a:xfrm>
            <a:off x="-1" y="5196112"/>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[spends (time) | is spending (time)]</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8" name="Picture 2" descr="Free All Time Cliparts, Download Free Clip Art, Free Clip Art on ...">
            <a:extLst>
              <a:ext uri="{FF2B5EF4-FFF2-40B4-BE49-F238E27FC236}">
                <a16:creationId xmlns:a16="http://schemas.microsoft.com/office/drawing/2014/main" id="{A31C95A4-9E6A-47F5-B7B1-30BFF214F872}"/>
              </a:ext>
            </a:extLst>
          </p:cNvPr>
          <p:cNvPicPr>
            <a:picLocks noChangeAspect="1" noChangeArrowheads="1"/>
          </p:cNvPicPr>
          <p:nvPr/>
        </p:nvPicPr>
        <p:blipFill>
          <a:blip r:embed="rId5"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9834860" y="735779"/>
            <a:ext cx="1879149" cy="14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071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subTnLst>
                                    <p:audio>
                                      <p:cMediaNode>
                                        <p:cTn display="0" masterRel="sameClick">
                                          <p:stCondLst>
                                            <p:cond evt="begin" delay="0">
                                              <p:tn val="5"/>
                                            </p:cond>
                                          </p:stCondLst>
                                          <p:endCondLst>
                                            <p:cond evt="onStopAudio" delay="0">
                                              <p:tgtEl>
                                                <p:sldTgt/>
                                              </p:tgtEl>
                                            </p:cond>
                                          </p:endCondLst>
                                        </p:cTn>
                                        <p:tgtEl>
                                          <p:sndTgt r:embed="rId3" name="pass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passe.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3" name="Google Shape;63;p12"/>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20" b="1" dirty="0">
                <a:solidFill>
                  <a:srgbClr val="1E4E79"/>
                </a:solidFill>
              </a:rPr>
              <a:t>passer</a:t>
            </a:r>
            <a:endParaRPr sz="3959" dirty="0"/>
          </a:p>
        </p:txBody>
      </p:sp>
      <p:sp>
        <p:nvSpPr>
          <p:cNvPr id="64" name="Google Shape;64;p12"/>
          <p:cNvSpPr txBox="1"/>
          <p:nvPr/>
        </p:nvSpPr>
        <p:spPr>
          <a:xfrm>
            <a:off x="2319007" y="2534400"/>
            <a:ext cx="7625093"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a:t>
            </a:r>
            <a:r>
              <a:rPr lang="en-GB" sz="3200" kern="0" dirty="0">
                <a:solidFill>
                  <a:srgbClr val="1E4E79"/>
                </a:solidFill>
                <a:latin typeface="Century Gothic"/>
                <a:ea typeface="Century Gothic"/>
                <a:cs typeface="Century Gothic"/>
                <a:sym typeface="Century Gothic"/>
              </a:rPr>
              <a:t>spend (time)</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 spending (time)]</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65" name="Google Shape;65;p12" descr="question mark action button">
            <a:hlinkClick r:id="" action="ppaction://noaction">
              <a:snd r:embed="rId4" name="passe.wav"/>
            </a:hlinkClick>
          </p:cNvPr>
          <p:cNvSpPr/>
          <p:nvPr/>
        </p:nvSpPr>
        <p:spPr>
          <a:xfrm>
            <a:off x="1260000" y="5195648"/>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EEC100"/>
              </a:solidFill>
              <a:effectLst/>
              <a:uLnTx/>
              <a:uFillTx/>
              <a:latin typeface="Century Gothic"/>
              <a:ea typeface="Century Gothic"/>
              <a:cs typeface="Century Gothic"/>
              <a:sym typeface="Century Gothic"/>
            </a:endParaRPr>
          </a:p>
        </p:txBody>
      </p:sp>
      <p:sp>
        <p:nvSpPr>
          <p:cNvPr id="66" name="Google Shape;66;p12"/>
          <p:cNvSpPr txBox="1"/>
          <p:nvPr/>
        </p:nvSpPr>
        <p:spPr>
          <a:xfrm>
            <a:off x="0" y="3333600"/>
            <a:ext cx="12192000" cy="1862048"/>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 typeface="Arial"/>
              <a:buNone/>
              <a:tabLst/>
              <a:defRPr/>
            </a:pPr>
            <a:r>
              <a:rPr kumimoji="0" lang="en-GB" sz="11500" b="1"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passe</a:t>
            </a:r>
            <a:endParaRPr kumimoji="0" sz="115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67" name="Google Shape;67;p12"/>
          <p:cNvSpPr txBox="1"/>
          <p:nvPr/>
        </p:nvSpPr>
        <p:spPr>
          <a:xfrm>
            <a:off x="2319007" y="5166000"/>
            <a:ext cx="7625093"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[spends (time) | is spending (time)]</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62" name="Google Shape;62;p12" descr="question mark action button">
            <a:hlinkClick r:id="" action="ppaction://noaction">
              <a:snd r:embed="rId3" name="passer.wav"/>
            </a:hlinkClick>
          </p:cNvPr>
          <p:cNvSpPr/>
          <p:nvPr/>
        </p:nvSpPr>
        <p:spPr>
          <a:xfrm>
            <a:off x="1260000" y="263057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EEC100"/>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772509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subTnLst>
                                    <p:audio>
                                      <p:cMediaNode>
                                        <p:cTn display="0" masterRel="sameClick">
                                          <p:stCondLst>
                                            <p:cond evt="begin" delay="0">
                                              <p:tn val="5"/>
                                            </p:cond>
                                          </p:stCondLst>
                                          <p:endCondLst>
                                            <p:cond evt="onStopAudio" delay="0">
                                              <p:tgtEl>
                                                <p:sldTgt/>
                                              </p:tgtEl>
                                            </p:cond>
                                          </p:endCondLst>
                                        </p:cTn>
                                        <p:tgtEl>
                                          <p:sndTgt r:embed="rId3" name="pass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500"/>
                                        <p:tgtEl>
                                          <p:spTgt spid="6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fade">
                                      <p:cBhvr>
                                        <p:cTn id="17" dur="500"/>
                                        <p:tgtEl>
                                          <p:spTgt spid="6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6"/>
                                        </p:tgtEl>
                                        <p:attrNameLst>
                                          <p:attrName>style.visibility</p:attrName>
                                        </p:attrNameLst>
                                      </p:cBhvr>
                                      <p:to>
                                        <p:strVal val="visible"/>
                                      </p:to>
                                    </p:set>
                                    <p:animEffect transition="in" filter="fade">
                                      <p:cBhvr>
                                        <p:cTn id="22" dur="500"/>
                                        <p:tgtEl>
                                          <p:spTgt spid="66"/>
                                        </p:tgtEl>
                                      </p:cBhvr>
                                    </p:animEffect>
                                  </p:childTnLst>
                                  <p:subTnLst>
                                    <p:audio>
                                      <p:cMediaNode>
                                        <p:cTn display="0" masterRel="sameClick">
                                          <p:stCondLst>
                                            <p:cond evt="begin" delay="0">
                                              <p:tn val="20"/>
                                            </p:cond>
                                          </p:stCondLst>
                                          <p:endCondLst>
                                            <p:cond evt="onStopAudio" delay="0">
                                              <p:tgtEl>
                                                <p:sldTgt/>
                                              </p:tgtEl>
                                            </p:cond>
                                          </p:endCondLst>
                                        </p:cTn>
                                        <p:tgtEl>
                                          <p:sndTgt r:embed="rId4" name="passe.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5"/>
                                        </p:tgtEl>
                                        <p:attrNameLst>
                                          <p:attrName>style.visibility</p:attrName>
                                        </p:attrNameLst>
                                      </p:cBhvr>
                                      <p:to>
                                        <p:strVal val="visible"/>
                                      </p:to>
                                    </p:set>
                                    <p:animEffect transition="in" filter="fade">
                                      <p:cBhvr>
                                        <p:cTn id="27" dur="500"/>
                                        <p:tgtEl>
                                          <p:spTgt spid="6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7"/>
                                        </p:tgtEl>
                                        <p:attrNameLst>
                                          <p:attrName>style.visibility</p:attrName>
                                        </p:attrNameLst>
                                      </p:cBhvr>
                                      <p:to>
                                        <p:strVal val="visible"/>
                                      </p:to>
                                    </p:set>
                                    <p:animEffect transition="in" filter="fade">
                                      <p:cBhvr>
                                        <p:cTn id="32"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0548" y="245402"/>
            <a:ext cx="10515600" cy="1325563"/>
          </a:xfrm>
        </p:spPr>
        <p:txBody>
          <a:bodyPr>
            <a:normAutofit fontScale="90000"/>
          </a:bodyPr>
          <a:lstStyle/>
          <a:p>
            <a:pPr algn="ctr"/>
            <a:r>
              <a:rPr lang="en-GB" sz="11100" b="1" dirty="0">
                <a:solidFill>
                  <a:srgbClr val="115076"/>
                </a:solidFill>
                <a:cs typeface="Calibri" panose="020F0502020204030204" pitchFamily="34" charset="0"/>
              </a:rPr>
              <a:t>j/soft g</a:t>
            </a:r>
            <a:endParaRPr lang="en-GB" dirty="0"/>
          </a:p>
        </p:txBody>
      </p:sp>
      <p:sp>
        <p:nvSpPr>
          <p:cNvPr id="11" name="Rounded Rectangle 10" descr="rectangle"/>
          <p:cNvSpPr/>
          <p:nvPr/>
        </p:nvSpPr>
        <p:spPr>
          <a:xfrm>
            <a:off x="4760298" y="1967347"/>
            <a:ext cx="2736101" cy="2430503"/>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2" name="Picture 11" descr="moon with a red cross through it">
            <a:extLst>
              <a:ext uri="{FF2B5EF4-FFF2-40B4-BE49-F238E27FC236}">
                <a16:creationId xmlns:a16="http://schemas.microsoft.com/office/drawing/2014/main" id="{9E0F1D97-F593-8A42-867B-D1584076464E}"/>
              </a:ext>
            </a:extLst>
          </p:cNvPr>
          <p:cNvPicPr>
            <a:picLocks noChangeAspect="1"/>
          </p:cNvPicPr>
          <p:nvPr/>
        </p:nvPicPr>
        <p:blipFill>
          <a:blip r:embed="rId11"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6231541" y="2046617"/>
            <a:ext cx="1196629" cy="1196629"/>
          </a:xfrm>
          <a:prstGeom prst="rect">
            <a:avLst/>
          </a:prstGeom>
        </p:spPr>
      </p:pic>
      <p:pic>
        <p:nvPicPr>
          <p:cNvPr id="13" name="Picture 2" descr="the sun">
            <a:extLst>
              <a:ext uri="{FF2B5EF4-FFF2-40B4-BE49-F238E27FC236}">
                <a16:creationId xmlns:a16="http://schemas.microsoft.com/office/drawing/2014/main" id="{CBA839B5-4965-6746-8410-660D92A7F5CA}"/>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tretch>
            <a:fillRect/>
          </a:stretch>
        </p:blipFill>
        <p:spPr bwMode="auto">
          <a:xfrm>
            <a:off x="4898133" y="2109674"/>
            <a:ext cx="1128603" cy="113313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136352" y="3106763"/>
            <a:ext cx="19452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j</a:t>
            </a:r>
            <a:r>
              <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our</a:t>
            </a:r>
          </a:p>
        </p:txBody>
      </p:sp>
      <p:sp>
        <p:nvSpPr>
          <p:cNvPr id="6" name="TextBox 5"/>
          <p:cNvSpPr txBox="1"/>
          <p:nvPr/>
        </p:nvSpPr>
        <p:spPr>
          <a:xfrm>
            <a:off x="367754" y="495521"/>
            <a:ext cx="370919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’ai</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0" name="TextBox 9"/>
          <p:cNvSpPr txBox="1"/>
          <p:nvPr/>
        </p:nvSpPr>
        <p:spPr>
          <a:xfrm>
            <a:off x="238581" y="3520309"/>
            <a:ext cx="405770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su</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et</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4" name="TextBox 13"/>
          <p:cNvSpPr txBox="1"/>
          <p:nvPr/>
        </p:nvSpPr>
        <p:spPr>
          <a:xfrm>
            <a:off x="4506755" y="4758990"/>
            <a:ext cx="319099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dé</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à</a:t>
            </a:r>
          </a:p>
        </p:txBody>
      </p:sp>
      <p:sp>
        <p:nvSpPr>
          <p:cNvPr id="8" name="TextBox 7"/>
          <p:cNvSpPr txBox="1"/>
          <p:nvPr/>
        </p:nvSpPr>
        <p:spPr>
          <a:xfrm>
            <a:off x="8548748" y="495521"/>
            <a:ext cx="281362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g</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énial</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9" name="TextBox 8"/>
          <p:cNvSpPr txBox="1"/>
          <p:nvPr/>
        </p:nvSpPr>
        <p:spPr>
          <a:xfrm>
            <a:off x="7960412" y="3572360"/>
            <a:ext cx="395932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amais</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3858134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j.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4" name="j jour.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subTnLst>
                                    <p:audio>
                                      <p:cMediaNode>
                                        <p:cTn display="0" masterRel="sameClick">
                                          <p:stCondLst>
                                            <p:cond evt="begin" delay="0">
                                              <p:tn val="13"/>
                                            </p:cond>
                                          </p:stCondLst>
                                          <p:endCondLst>
                                            <p:cond evt="onStopAudio" delay="0">
                                              <p:tgtEl>
                                                <p:sldTgt/>
                                              </p:tgtEl>
                                            </p:cond>
                                          </p:endCondLst>
                                        </p:cTn>
                                        <p:tgtEl>
                                          <p:sndTgt r:embed="rId5" name="jour.wav"/>
                                        </p:tgtEl>
                                      </p:cMediaNode>
                                    </p:audio>
                                  </p:sub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subTnLst>
                                    <p:audio>
                                      <p:cMediaNode>
                                        <p:cTn display="0" masterRel="sameClick">
                                          <p:stCondLst>
                                            <p:cond evt="begin" delay="0">
                                              <p:tn val="24"/>
                                            </p:cond>
                                          </p:stCondLst>
                                          <p:endCondLst>
                                            <p:cond evt="onStopAudio" delay="0">
                                              <p:tgtEl>
                                                <p:sldTgt/>
                                              </p:tgtEl>
                                            </p:cond>
                                          </p:endCondLst>
                                        </p:cTn>
                                        <p:tgtEl>
                                          <p:sndTgt r:embed="rId6" name="j j'ai.wav"/>
                                        </p:tgtEl>
                                      </p:cMediaNode>
                                    </p:audio>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subTnLst>
                                    <p:audio>
                                      <p:cMediaNode>
                                        <p:cTn display="0" masterRel="sameClick">
                                          <p:stCondLst>
                                            <p:cond evt="begin" delay="0">
                                              <p:tn val="29"/>
                                            </p:cond>
                                          </p:stCondLst>
                                          <p:endCondLst>
                                            <p:cond evt="onStopAudio" delay="0">
                                              <p:tgtEl>
                                                <p:sldTgt/>
                                              </p:tgtEl>
                                            </p:cond>
                                          </p:endCondLst>
                                        </p:cTn>
                                        <p:tgtEl>
                                          <p:sndTgt r:embed="rId7" name="j génial.wav"/>
                                        </p:tgtEl>
                                      </p:cMediaNode>
                                    </p:audio>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subTnLst>
                                    <p:audio>
                                      <p:cMediaNode>
                                        <p:cTn display="0" masterRel="sameClick">
                                          <p:stCondLst>
                                            <p:cond evt="begin" delay="0">
                                              <p:tn val="34"/>
                                            </p:cond>
                                          </p:stCondLst>
                                          <p:endCondLst>
                                            <p:cond evt="onStopAudio" delay="0">
                                              <p:tgtEl>
                                                <p:sldTgt/>
                                              </p:tgtEl>
                                            </p:cond>
                                          </p:endCondLst>
                                        </p:cTn>
                                        <p:tgtEl>
                                          <p:sndTgt r:embed="rId8" name="j sujet.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subTnLst>
                                    <p:audio>
                                      <p:cMediaNode>
                                        <p:cTn display="0" masterRel="sameClick">
                                          <p:stCondLst>
                                            <p:cond evt="begin" delay="0">
                                              <p:tn val="39"/>
                                            </p:cond>
                                          </p:stCondLst>
                                          <p:endCondLst>
                                            <p:cond evt="onStopAudio" delay="0">
                                              <p:tgtEl>
                                                <p:sldTgt/>
                                              </p:tgtEl>
                                            </p:cond>
                                          </p:endCondLst>
                                        </p:cTn>
                                        <p:tgtEl>
                                          <p:sndTgt r:embed="rId9" name="j déjà.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500"/>
                                        <p:tgtEl>
                                          <p:spTgt spid="9"/>
                                        </p:tgtEl>
                                      </p:cBhvr>
                                    </p:animEffect>
                                  </p:childTnLst>
                                  <p:subTnLst>
                                    <p:audio>
                                      <p:cMediaNode>
                                        <p:cTn display="0" masterRel="sameClick">
                                          <p:stCondLst>
                                            <p:cond evt="begin" delay="0">
                                              <p:tn val="44"/>
                                            </p:cond>
                                          </p:stCondLst>
                                          <p:endCondLst>
                                            <p:cond evt="onStopAudio" delay="0">
                                              <p:tgtEl>
                                                <p:sldTgt/>
                                              </p:tgtEl>
                                            </p:cond>
                                          </p:endCondLst>
                                        </p:cTn>
                                        <p:tgtEl>
                                          <p:sndTgt r:embed="rId10" name="j jamai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P spid="7" grpId="0"/>
      <p:bldP spid="6" grpId="0"/>
      <p:bldP spid="10" grpId="0"/>
      <p:bldP spid="14" grpId="0"/>
      <p:bldP spid="8" grpId="0"/>
      <p:bldP spid="9"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3"/>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err="1">
                <a:solidFill>
                  <a:srgbClr val="1E4E79"/>
                </a:solidFill>
              </a:rPr>
              <a:t>passe</a:t>
            </a:r>
            <a:endParaRPr sz="11500" dirty="0"/>
          </a:p>
        </p:txBody>
      </p:sp>
      <p:sp>
        <p:nvSpPr>
          <p:cNvPr id="74" name="Google Shape;74;p13"/>
          <p:cNvSpPr txBox="1"/>
          <p:nvPr/>
        </p:nvSpPr>
        <p:spPr>
          <a:xfrm>
            <a:off x="0" y="2534400"/>
            <a:ext cx="1219200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[wears | is wearing]</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75" name="Google Shape;75;p13"/>
          <p:cNvSpPr txBox="1"/>
          <p:nvPr/>
        </p:nvSpPr>
        <p:spPr>
          <a:xfrm>
            <a:off x="0" y="4177562"/>
            <a:ext cx="12192000" cy="1015663"/>
          </a:xfrm>
          <a:prstGeom prst="rect">
            <a:avLst/>
          </a:prstGeom>
          <a:solidFill>
            <a:schemeClr val="lt1"/>
          </a:solidFill>
          <a:ln>
            <a:noFill/>
          </a:ln>
        </p:spPr>
        <p:txBody>
          <a:bodyPr spcFirstLastPara="1" wrap="square" lIns="91425" tIns="45700" rIns="91425" bIns="45700" anchor="t" anchorCtr="0">
            <a:noAutofit/>
          </a:bodyPr>
          <a:lstStyle/>
          <a:p>
            <a:pPr lvl="0" algn="ctr">
              <a:defRPr/>
            </a:pPr>
            <a:r>
              <a:rPr lang="en-GB" sz="5400" dirty="0">
                <a:solidFill>
                  <a:srgbClr val="5B9BD5">
                    <a:lumMod val="50000"/>
                  </a:srgbClr>
                </a:solidFill>
                <a:latin typeface="Century Gothic" panose="020B0502020202020204" pitchFamily="34" charset="0"/>
              </a:rPr>
              <a:t>Elle </a:t>
            </a:r>
            <a:r>
              <a:rPr lang="en-GB" sz="5400" b="1" kern="0" dirty="0" err="1">
                <a:solidFill>
                  <a:srgbClr val="ED7D31"/>
                </a:solidFill>
                <a:latin typeface="Century Gothic"/>
                <a:ea typeface="Century Gothic"/>
                <a:cs typeface="Century Gothic"/>
              </a:rPr>
              <a:t>passe</a:t>
            </a:r>
            <a:r>
              <a:rPr lang="en-GB" sz="5400" dirty="0">
                <a:solidFill>
                  <a:srgbClr val="5B9BD5">
                    <a:lumMod val="50000"/>
                  </a:srgbClr>
                </a:solidFill>
                <a:latin typeface="Century Gothic" panose="020B0502020202020204" pitchFamily="34" charset="0"/>
              </a:rPr>
              <a:t> </a:t>
            </a:r>
            <a:r>
              <a:rPr lang="en-GB" sz="5400" dirty="0" err="1">
                <a:solidFill>
                  <a:srgbClr val="5B9BD5">
                    <a:lumMod val="50000"/>
                  </a:srgbClr>
                </a:solidFill>
                <a:latin typeface="Century Gothic" panose="020B0502020202020204" pitchFamily="34" charset="0"/>
              </a:rPr>
              <a:t>une</a:t>
            </a:r>
            <a:r>
              <a:rPr lang="en-GB" sz="5400" dirty="0">
                <a:solidFill>
                  <a:srgbClr val="5B9BD5">
                    <a:lumMod val="50000"/>
                  </a:srgbClr>
                </a:solidFill>
                <a:latin typeface="Century Gothic" panose="020B0502020202020204" pitchFamily="34" charset="0"/>
              </a:rPr>
              <a:t> </a:t>
            </a:r>
            <a:r>
              <a:rPr lang="en-GB" sz="5400" dirty="0" err="1">
                <a:solidFill>
                  <a:srgbClr val="5B9BD5">
                    <a:lumMod val="50000"/>
                  </a:srgbClr>
                </a:solidFill>
                <a:latin typeface="Century Gothic" panose="020B0502020202020204" pitchFamily="34" charset="0"/>
              </a:rPr>
              <a:t>semaine</a:t>
            </a:r>
            <a:r>
              <a:rPr lang="en-GB" sz="5400" dirty="0">
                <a:solidFill>
                  <a:srgbClr val="5B9BD5">
                    <a:lumMod val="50000"/>
                  </a:srgbClr>
                </a:solidFill>
                <a:latin typeface="Century Gothic" panose="020B0502020202020204" pitchFamily="34" charset="0"/>
              </a:rPr>
              <a:t> </a:t>
            </a:r>
            <a:r>
              <a:rPr lang="en-GB" sz="5400" dirty="0" err="1">
                <a:solidFill>
                  <a:srgbClr val="5B9BD5">
                    <a:lumMod val="50000"/>
                  </a:srgbClr>
                </a:solidFill>
                <a:latin typeface="Century Gothic" panose="020B0502020202020204" pitchFamily="34" charset="0"/>
              </a:rPr>
              <a:t>en</a:t>
            </a:r>
            <a:r>
              <a:rPr lang="en-GB" sz="5400" dirty="0">
                <a:solidFill>
                  <a:srgbClr val="5B9BD5">
                    <a:lumMod val="50000"/>
                  </a:srgbClr>
                </a:solidFill>
                <a:latin typeface="Century Gothic" panose="020B0502020202020204" pitchFamily="34" charset="0"/>
              </a:rPr>
              <a:t> France. </a:t>
            </a:r>
            <a:endParaRPr lang="fr-FR" sz="5400" dirty="0">
              <a:solidFill>
                <a:srgbClr val="EA5F00"/>
              </a:solidFill>
              <a:latin typeface="Century Gothic" panose="020B0502020202020204" pitchFamily="34" charset="0"/>
              <a:cs typeface="Calibri" panose="020F0502020204030204" pitchFamily="34" charset="0"/>
            </a:endParaRPr>
          </a:p>
        </p:txBody>
      </p:sp>
      <p:sp>
        <p:nvSpPr>
          <p:cNvPr id="76" name="Google Shape;76;p13"/>
          <p:cNvSpPr txBox="1"/>
          <p:nvPr/>
        </p:nvSpPr>
        <p:spPr>
          <a:xfrm>
            <a:off x="1435481" y="5193225"/>
            <a:ext cx="9321038"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[She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spends</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is spending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 week in France.]</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785672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subTnLst>
                                    <p:audio>
                                      <p:cMediaNode>
                                        <p:cTn display="0" masterRel="sameClick">
                                          <p:stCondLst>
                                            <p:cond evt="begin" delay="0">
                                              <p:tn val="5"/>
                                            </p:cond>
                                          </p:stCondLst>
                                          <p:endCondLst>
                                            <p:cond evt="onStopAudio" delay="0">
                                              <p:tgtEl>
                                                <p:sldTgt/>
                                              </p:tgtEl>
                                            </p:cond>
                                          </p:endCondLst>
                                        </p:cTn>
                                        <p:tgtEl>
                                          <p:sndTgt r:embed="rId3" name="pass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500"/>
                                        <p:tgtEl>
                                          <p:spTgt spid="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fade">
                                      <p:cBhvr>
                                        <p:cTn id="17" dur="500"/>
                                        <p:tgtEl>
                                          <p:spTgt spid="75"/>
                                        </p:tgtEl>
                                      </p:cBhvr>
                                    </p:animEffect>
                                  </p:childTnLst>
                                  <p:subTnLst>
                                    <p:audio>
                                      <p:cMediaNode>
                                        <p:cTn display="0" masterRel="sameClick">
                                          <p:stCondLst>
                                            <p:cond evt="begin" delay="0">
                                              <p:tn val="15"/>
                                            </p:cond>
                                          </p:stCondLst>
                                          <p:endCondLst>
                                            <p:cond evt="onStopAudio" delay="0">
                                              <p:tgtEl>
                                                <p:sldTgt/>
                                              </p:tgtEl>
                                            </p:cond>
                                          </p:endCondLst>
                                        </p:cTn>
                                        <p:tgtEl>
                                          <p:sndTgt r:embed="rId4" name="elle passe une semaine en France.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6"/>
                                        </p:tgtEl>
                                        <p:attrNameLst>
                                          <p:attrName>style.visibility</p:attrName>
                                        </p:attrNameLst>
                                      </p:cBhvr>
                                      <p:to>
                                        <p:strVal val="visible"/>
                                      </p:to>
                                    </p:set>
                                    <p:animEffect transition="in" filter="fade">
                                      <p:cBhvr>
                                        <p:cTn id="22"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4"/>
          <p:cNvSpPr txBox="1">
            <a:spLocks noGrp="1"/>
          </p:cNvSpPr>
          <p:nvPr>
            <p:ph type="title"/>
          </p:nvPr>
        </p:nvSpPr>
        <p:spPr>
          <a:xfrm>
            <a:off x="0" y="1080000"/>
            <a:ext cx="12191999"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20" b="1" dirty="0">
                <a:solidFill>
                  <a:srgbClr val="1E4E79"/>
                </a:solidFill>
              </a:rPr>
              <a:t>passer</a:t>
            </a:r>
            <a:endParaRPr sz="3959" dirty="0"/>
          </a:p>
        </p:txBody>
      </p:sp>
      <p:sp>
        <p:nvSpPr>
          <p:cNvPr id="83" name="Google Shape;83;p14"/>
          <p:cNvSpPr txBox="1"/>
          <p:nvPr/>
        </p:nvSpPr>
        <p:spPr>
          <a:xfrm>
            <a:off x="0" y="2535008"/>
            <a:ext cx="1219200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spend (time) | spending (time)]</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84" name="Google Shape;84;p14"/>
          <p:cNvSpPr txBox="1"/>
          <p:nvPr/>
        </p:nvSpPr>
        <p:spPr>
          <a:xfrm>
            <a:off x="0" y="4039200"/>
            <a:ext cx="12192000"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 typeface="Arial"/>
              <a:buNone/>
              <a:tabLst/>
              <a:defRPr/>
            </a:pPr>
            <a:r>
              <a:rPr kumimoji="0" lang="en-GB" sz="4600" i="0" u="none" strike="noStrike" kern="0" cap="none" spc="0" normalizeH="0" baseline="0" noProof="0" dirty="0">
                <a:ln>
                  <a:noFill/>
                </a:ln>
                <a:solidFill>
                  <a:srgbClr val="105076"/>
                </a:solidFill>
                <a:effectLst/>
                <a:uLnTx/>
                <a:uFillTx/>
                <a:latin typeface="Century Gothic"/>
                <a:ea typeface="Century Gothic"/>
                <a:cs typeface="Century Gothic"/>
                <a:sym typeface="Century Gothic"/>
              </a:rPr>
              <a:t>Elle </a:t>
            </a:r>
            <a:r>
              <a:rPr kumimoji="0" lang="en-GB" sz="4600" i="0" u="none" strike="noStrike" kern="0" cap="none" spc="0" normalizeH="0" baseline="0" noProof="0" dirty="0" err="1">
                <a:ln>
                  <a:noFill/>
                </a:ln>
                <a:solidFill>
                  <a:srgbClr val="105076"/>
                </a:solidFill>
                <a:effectLst/>
                <a:uLnTx/>
                <a:uFillTx/>
                <a:latin typeface="Century Gothic"/>
                <a:ea typeface="Century Gothic"/>
                <a:cs typeface="Century Gothic"/>
                <a:sym typeface="Century Gothic"/>
              </a:rPr>
              <a:t>aime</a:t>
            </a:r>
            <a:r>
              <a:rPr kumimoji="0" lang="en-GB" sz="4600" i="0" u="none" strike="noStrike" kern="0" cap="none" spc="0" normalizeH="0" noProof="0" dirty="0">
                <a:ln>
                  <a:noFill/>
                </a:ln>
                <a:solidFill>
                  <a:srgbClr val="105076"/>
                </a:solidFill>
                <a:effectLst/>
                <a:uLnTx/>
                <a:uFillTx/>
                <a:latin typeface="Century Gothic"/>
                <a:ea typeface="Century Gothic"/>
                <a:cs typeface="Century Gothic"/>
                <a:sym typeface="Century Gothic"/>
              </a:rPr>
              <a:t> </a:t>
            </a:r>
            <a:r>
              <a:rPr kumimoji="0" lang="en-GB" sz="4600" b="1" i="0" u="none" strike="noStrike" kern="0" cap="none" spc="0" normalizeH="0" noProof="0" dirty="0">
                <a:ln>
                  <a:noFill/>
                </a:ln>
                <a:solidFill>
                  <a:srgbClr val="ED7D31"/>
                </a:solidFill>
                <a:effectLst/>
                <a:uLnTx/>
                <a:uFillTx/>
                <a:latin typeface="Century Gothic"/>
                <a:ea typeface="Century Gothic"/>
                <a:cs typeface="Century Gothic"/>
                <a:sym typeface="Century Gothic"/>
              </a:rPr>
              <a:t>passer</a:t>
            </a:r>
            <a:r>
              <a:rPr kumimoji="0" lang="en-GB" sz="46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46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une</a:t>
            </a:r>
            <a:r>
              <a:rPr kumimoji="0" lang="en-GB" sz="46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46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semaine</a:t>
            </a:r>
            <a:r>
              <a:rPr kumimoji="0" lang="en-GB" sz="46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46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en</a:t>
            </a:r>
            <a:r>
              <a:rPr kumimoji="0" lang="en-GB" sz="4600" b="0" i="0" u="none" strike="noStrike" kern="0" cap="none" spc="0" normalizeH="0" noProof="0" dirty="0">
                <a:ln>
                  <a:noFill/>
                </a:ln>
                <a:solidFill>
                  <a:srgbClr val="1E4E79"/>
                </a:solidFill>
                <a:effectLst/>
                <a:uLnTx/>
                <a:uFillTx/>
                <a:latin typeface="Century Gothic"/>
                <a:ea typeface="Century Gothic"/>
                <a:cs typeface="Century Gothic"/>
                <a:sym typeface="Century Gothic"/>
              </a:rPr>
              <a:t> France.</a:t>
            </a:r>
            <a:endParaRPr kumimoji="0" sz="46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85" name="Google Shape;85;p14"/>
          <p:cNvSpPr txBox="1"/>
          <p:nvPr/>
        </p:nvSpPr>
        <p:spPr>
          <a:xfrm>
            <a:off x="1" y="5054863"/>
            <a:ext cx="12191998" cy="584775"/>
          </a:xfrm>
          <a:prstGeom prst="rect">
            <a:avLst/>
          </a:prstGeom>
          <a:solidFill>
            <a:schemeClr val="lt1"/>
          </a:solidFill>
          <a:ln>
            <a:noFill/>
          </a:ln>
        </p:spPr>
        <p:txBody>
          <a:bodyPr spcFirstLastPara="1" wrap="square" lIns="91425" tIns="45700" rIns="91425" bIns="45700" anchor="t" anchorCtr="0">
            <a:noAutofit/>
          </a:bodyPr>
          <a:lstStyle/>
          <a:p>
            <a:pPr lvl="0" algn="ctr">
              <a:buClr>
                <a:srgbClr val="1E4E79"/>
              </a:buClr>
              <a:buSzPts val="3200"/>
              <a:defRPr/>
            </a:pPr>
            <a:r>
              <a:rPr kumimoji="0" lang="en-GB" sz="3200" i="0" u="none" strike="noStrike" kern="0" cap="none" spc="0" normalizeH="0" baseline="0" noProof="0" dirty="0">
                <a:ln>
                  <a:noFill/>
                </a:ln>
                <a:solidFill>
                  <a:srgbClr val="105076"/>
                </a:solidFill>
                <a:effectLst/>
                <a:uLnTx/>
                <a:uFillTx/>
                <a:latin typeface="Century Gothic"/>
                <a:ea typeface="Century Gothic"/>
                <a:cs typeface="Century Gothic"/>
                <a:sym typeface="Century Gothic"/>
              </a:rPr>
              <a:t>[She</a:t>
            </a:r>
            <a:r>
              <a:rPr kumimoji="0" lang="en-GB" sz="3200" i="0" u="none" strike="noStrike" kern="0" cap="none" spc="0" normalizeH="0" noProof="0" dirty="0">
                <a:ln>
                  <a:noFill/>
                </a:ln>
                <a:solidFill>
                  <a:srgbClr val="105076"/>
                </a:solidFill>
                <a:effectLst/>
                <a:uLnTx/>
                <a:uFillTx/>
                <a:latin typeface="Century Gothic"/>
                <a:ea typeface="Century Gothic"/>
                <a:cs typeface="Century Gothic"/>
                <a:sym typeface="Century Gothic"/>
              </a:rPr>
              <a:t> likes </a:t>
            </a:r>
            <a:r>
              <a:rPr lang="en-GB" sz="3200" b="1" kern="0" dirty="0">
                <a:solidFill>
                  <a:srgbClr val="ED7D31"/>
                </a:solidFill>
                <a:latin typeface="Century Gothic"/>
                <a:ea typeface="Century Gothic"/>
                <a:cs typeface="Century Gothic"/>
                <a:sym typeface="Century Gothic"/>
              </a:rPr>
              <a:t>to spend </a:t>
            </a:r>
            <a:r>
              <a:rPr lang="en-GB" sz="3200" kern="0" dirty="0">
                <a:solidFill>
                  <a:srgbClr val="1E4E79"/>
                </a:solidFill>
                <a:latin typeface="Century Gothic"/>
                <a:ea typeface="Century Gothic"/>
                <a:cs typeface="Century Gothic"/>
                <a:sym typeface="Century Gothic"/>
              </a:rPr>
              <a:t>|</a:t>
            </a:r>
            <a:r>
              <a:rPr lang="en-GB" sz="3200" b="1" kern="0" dirty="0">
                <a:solidFill>
                  <a:srgbClr val="EEC100"/>
                </a:solidFill>
                <a:latin typeface="Century Gothic"/>
                <a:ea typeface="Century Gothic"/>
                <a:cs typeface="Century Gothic"/>
                <a:sym typeface="Century Gothic"/>
              </a:rPr>
              <a:t>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spending</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 week in France.]</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885030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500"/>
                                        <p:tgtEl>
                                          <p:spTgt spid="82"/>
                                        </p:tgtEl>
                                      </p:cBhvr>
                                    </p:animEffect>
                                  </p:childTnLst>
                                  <p:subTnLst>
                                    <p:audio>
                                      <p:cMediaNode>
                                        <p:cTn display="0" masterRel="sameClick">
                                          <p:stCondLst>
                                            <p:cond evt="begin" delay="0">
                                              <p:tn val="5"/>
                                            </p:cond>
                                          </p:stCondLst>
                                          <p:endCondLst>
                                            <p:cond evt="onStopAudio" delay="0">
                                              <p:tgtEl>
                                                <p:sldTgt/>
                                              </p:tgtEl>
                                            </p:cond>
                                          </p:endCondLst>
                                        </p:cTn>
                                        <p:tgtEl>
                                          <p:sndTgt r:embed="rId3" name="pass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3"/>
                                        </p:tgtEl>
                                        <p:attrNameLst>
                                          <p:attrName>style.visibility</p:attrName>
                                        </p:attrNameLst>
                                      </p:cBhvr>
                                      <p:to>
                                        <p:strVal val="visible"/>
                                      </p:to>
                                    </p:set>
                                    <p:animEffect transition="in" filter="fade">
                                      <p:cBhvr>
                                        <p:cTn id="12" dur="500"/>
                                        <p:tgtEl>
                                          <p:spTgt spid="8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4"/>
                                        </p:tgtEl>
                                        <p:attrNameLst>
                                          <p:attrName>style.visibility</p:attrName>
                                        </p:attrNameLst>
                                      </p:cBhvr>
                                      <p:to>
                                        <p:strVal val="visible"/>
                                      </p:to>
                                    </p:set>
                                    <p:animEffect transition="in" filter="fade">
                                      <p:cBhvr>
                                        <p:cTn id="17" dur="500"/>
                                        <p:tgtEl>
                                          <p:spTgt spid="84"/>
                                        </p:tgtEl>
                                      </p:cBhvr>
                                    </p:animEffect>
                                  </p:childTnLst>
                                  <p:subTnLst>
                                    <p:audio>
                                      <p:cMediaNode>
                                        <p:cTn display="0" masterRel="sameClick">
                                          <p:stCondLst>
                                            <p:cond evt="begin" delay="0">
                                              <p:tn val="15"/>
                                            </p:cond>
                                          </p:stCondLst>
                                          <p:endCondLst>
                                            <p:cond evt="onStopAudio" delay="0">
                                              <p:tgtEl>
                                                <p:sldTgt/>
                                              </p:tgtEl>
                                            </p:cond>
                                          </p:endCondLst>
                                        </p:cTn>
                                        <p:tgtEl>
                                          <p:sndTgt r:embed="rId4" name="elle aime passer une semaine en France.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5"/>
                                        </p:tgtEl>
                                        <p:attrNameLst>
                                          <p:attrName>style.visibility</p:attrName>
                                        </p:attrNameLst>
                                      </p:cBhvr>
                                      <p:to>
                                        <p:strVal val="visible"/>
                                      </p:to>
                                    </p:set>
                                    <p:animEffect transition="in" filter="fade">
                                      <p:cBhvr>
                                        <p:cTn id="22"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5" descr="question mark action button">
            <a:hlinkClick r:id="" action="ppaction://noaction">
              <a:snd r:embed="rId3" name="passe.wav"/>
            </a:hlinkClick>
          </p:cNvPr>
          <p:cNvSpPr/>
          <p:nvPr/>
        </p:nvSpPr>
        <p:spPr>
          <a:xfrm>
            <a:off x="900000" y="2638739"/>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92" name="Google Shape;92;p15"/>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err="1">
                <a:solidFill>
                  <a:srgbClr val="1E4E79"/>
                </a:solidFill>
              </a:rPr>
              <a:t>passe</a:t>
            </a:r>
            <a:endParaRPr sz="11500" dirty="0"/>
          </a:p>
        </p:txBody>
      </p:sp>
      <p:sp>
        <p:nvSpPr>
          <p:cNvPr id="93" name="Google Shape;93;p15"/>
          <p:cNvSpPr txBox="1"/>
          <p:nvPr/>
        </p:nvSpPr>
        <p:spPr>
          <a:xfrm>
            <a:off x="1924918" y="2534400"/>
            <a:ext cx="8345752"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[spends (time) | is spending (time)]</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95" name="Google Shape;95;p15"/>
          <p:cNvSpPr txBox="1"/>
          <p:nvPr/>
        </p:nvSpPr>
        <p:spPr>
          <a:xfrm>
            <a:off x="0" y="4039200"/>
            <a:ext cx="12191999"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 typeface="Arial"/>
              <a:buNone/>
              <a:tabLst/>
              <a:defRPr/>
            </a:pPr>
            <a:r>
              <a:rPr lang="en-GB" sz="5400" kern="0" dirty="0">
                <a:solidFill>
                  <a:srgbClr val="1E4E79"/>
                </a:solidFill>
                <a:latin typeface="Century Gothic"/>
                <a:ea typeface="Century Gothic"/>
                <a:cs typeface="Century Gothic"/>
                <a:sym typeface="Century Gothic"/>
              </a:rPr>
              <a:t>Elle</a:t>
            </a:r>
            <a:r>
              <a:rPr kumimoji="0" lang="en-GB" sz="5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54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une</a:t>
            </a:r>
            <a:r>
              <a:rPr kumimoji="0" lang="en-GB" sz="5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54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semaine</a:t>
            </a:r>
            <a:r>
              <a:rPr kumimoji="0" lang="en-GB" sz="5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54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en</a:t>
            </a:r>
            <a:r>
              <a:rPr kumimoji="0" lang="en-GB" sz="5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France. </a:t>
            </a:r>
            <a:endParaRPr kumimoji="0" sz="5400" b="0" i="0" u="none" strike="noStrike" kern="0" cap="none" spc="0" normalizeH="0" baseline="0" noProof="0" dirty="0">
              <a:ln>
                <a:noFill/>
              </a:ln>
              <a:solidFill>
                <a:srgbClr val="EA5F00"/>
              </a:solidFill>
              <a:effectLst/>
              <a:uLnTx/>
              <a:uFillTx/>
              <a:latin typeface="Century Gothic"/>
              <a:ea typeface="Century Gothic"/>
              <a:cs typeface="Century Gothic"/>
              <a:sym typeface="Century Gothic"/>
            </a:endParaRPr>
          </a:p>
        </p:txBody>
      </p:sp>
      <p:sp>
        <p:nvSpPr>
          <p:cNvPr id="96" name="Google Shape;96;p15"/>
          <p:cNvSpPr/>
          <p:nvPr/>
        </p:nvSpPr>
        <p:spPr>
          <a:xfrm>
            <a:off x="1562833" y="4039199"/>
            <a:ext cx="2642761" cy="10156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ED7D31"/>
              </a:buClr>
              <a:buSzPts val="6000"/>
              <a:buFont typeface="Arial"/>
              <a:buNone/>
              <a:tabLst/>
              <a:defRPr/>
            </a:pPr>
            <a:r>
              <a:rPr kumimoji="0" lang="en-GB" sz="5400" b="1" i="0" u="none" strike="noStrike" kern="0" cap="none" spc="0" normalizeH="0" baseline="0" noProof="0" dirty="0" err="1">
                <a:ln>
                  <a:noFill/>
                </a:ln>
                <a:solidFill>
                  <a:srgbClr val="ED7D31"/>
                </a:solidFill>
                <a:effectLst/>
                <a:uLnTx/>
                <a:uFillTx/>
                <a:latin typeface="Century Gothic"/>
                <a:ea typeface="Century Gothic"/>
                <a:cs typeface="Century Gothic"/>
                <a:sym typeface="Century Gothic"/>
              </a:rPr>
              <a:t>passe</a:t>
            </a:r>
            <a:endParaRPr kumimoji="0" sz="6000" b="0" i="0" u="none" strike="noStrike" kern="0" cap="none" spc="0" normalizeH="0" baseline="0" noProof="0" dirty="0">
              <a:ln>
                <a:noFill/>
              </a:ln>
              <a:solidFill>
                <a:srgbClr val="ED7D31"/>
              </a:solidFill>
              <a:effectLst/>
              <a:uLnTx/>
              <a:uFillTx/>
              <a:latin typeface="Century Gothic"/>
              <a:ea typeface="Century Gothic"/>
              <a:cs typeface="Century Gothic"/>
              <a:sym typeface="Century Gothic"/>
            </a:endParaRPr>
          </a:p>
        </p:txBody>
      </p:sp>
      <p:sp>
        <p:nvSpPr>
          <p:cNvPr id="97" name="Google Shape;97;p15"/>
          <p:cNvSpPr txBox="1"/>
          <p:nvPr/>
        </p:nvSpPr>
        <p:spPr>
          <a:xfrm>
            <a:off x="1412457" y="5166000"/>
            <a:ext cx="9367083" cy="72210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[She </a:t>
            </a:r>
            <a:r>
              <a:rPr lang="en-GB" sz="3200" b="1" kern="0" dirty="0">
                <a:solidFill>
                  <a:srgbClr val="ED7D31"/>
                </a:solidFill>
                <a:latin typeface="Century Gothic"/>
                <a:ea typeface="Century Gothic"/>
                <a:cs typeface="Century Gothic"/>
                <a:sym typeface="Century Gothic"/>
              </a:rPr>
              <a:t>spends</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is spending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a:t>
            </a:r>
            <a:r>
              <a:rPr kumimoji="0" lang="en-GB" sz="3200" b="0" i="0" u="none" strike="noStrike" kern="0" cap="none" spc="0" normalizeH="0" noProof="0" dirty="0">
                <a:ln>
                  <a:noFill/>
                </a:ln>
                <a:solidFill>
                  <a:srgbClr val="1E4E79"/>
                </a:solidFill>
                <a:effectLst/>
                <a:uLnTx/>
                <a:uFillTx/>
                <a:latin typeface="Century Gothic"/>
                <a:ea typeface="Century Gothic"/>
                <a:cs typeface="Century Gothic"/>
                <a:sym typeface="Century Gothic"/>
              </a:rPr>
              <a:t> week in France</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94" name="Google Shape;94;p15" descr="question mark action button">
            <a:hlinkClick r:id="" action="ppaction://noaction">
              <a:snd r:embed="rId4" name="elle passe une semaine en France.wav"/>
            </a:hlinkClick>
          </p:cNvPr>
          <p:cNvSpPr/>
          <p:nvPr/>
        </p:nvSpPr>
        <p:spPr>
          <a:xfrm>
            <a:off x="900000" y="5288039"/>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760461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500"/>
                                        <p:tgtEl>
                                          <p:spTgt spid="92"/>
                                        </p:tgtEl>
                                      </p:cBhvr>
                                    </p:animEffect>
                                  </p:childTnLst>
                                  <p:subTnLst>
                                    <p:audio>
                                      <p:cMediaNode>
                                        <p:cTn display="0" masterRel="sameClick">
                                          <p:stCondLst>
                                            <p:cond evt="begin" delay="0">
                                              <p:tn val="5"/>
                                            </p:cond>
                                          </p:stCondLst>
                                          <p:endCondLst>
                                            <p:cond evt="onStopAudio" delay="0">
                                              <p:tgtEl>
                                                <p:sldTgt/>
                                              </p:tgtEl>
                                            </p:cond>
                                          </p:endCondLst>
                                        </p:cTn>
                                        <p:tgtEl>
                                          <p:sndTgt r:embed="rId3" name="pass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1"/>
                                        </p:tgtEl>
                                        <p:attrNameLst>
                                          <p:attrName>style.visibility</p:attrName>
                                        </p:attrNameLst>
                                      </p:cBhvr>
                                      <p:to>
                                        <p:strVal val="visible"/>
                                      </p:to>
                                    </p:set>
                                    <p:animEffect transition="in" filter="fade">
                                      <p:cBhvr>
                                        <p:cTn id="12" dur="500"/>
                                        <p:tgtEl>
                                          <p:spTgt spid="9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3"/>
                                        </p:tgtEl>
                                        <p:attrNameLst>
                                          <p:attrName>style.visibility</p:attrName>
                                        </p:attrNameLst>
                                      </p:cBhvr>
                                      <p:to>
                                        <p:strVal val="visible"/>
                                      </p:to>
                                    </p:set>
                                    <p:animEffect transition="in" filter="fade">
                                      <p:cBhvr>
                                        <p:cTn id="17" dur="500"/>
                                        <p:tgtEl>
                                          <p:spTgt spid="9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5"/>
                                        </p:tgtEl>
                                        <p:attrNameLst>
                                          <p:attrName>style.visibility</p:attrName>
                                        </p:attrNameLst>
                                      </p:cBhvr>
                                      <p:to>
                                        <p:strVal val="visible"/>
                                      </p:to>
                                    </p:set>
                                    <p:animEffect transition="in" filter="fade">
                                      <p:cBhvr>
                                        <p:cTn id="22" dur="500"/>
                                        <p:tgtEl>
                                          <p:spTgt spid="9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6"/>
                                        </p:tgtEl>
                                        <p:attrNameLst>
                                          <p:attrName>style.visibility</p:attrName>
                                        </p:attrNameLst>
                                      </p:cBhvr>
                                      <p:to>
                                        <p:strVal val="visible"/>
                                      </p:to>
                                    </p:set>
                                    <p:animEffect transition="in" filter="fade">
                                      <p:cBhvr>
                                        <p:cTn id="27" dur="500"/>
                                        <p:tgtEl>
                                          <p:spTgt spid="96"/>
                                        </p:tgtEl>
                                      </p:cBhvr>
                                    </p:animEffect>
                                  </p:childTnLst>
                                  <p:subTnLst>
                                    <p:audio>
                                      <p:cMediaNode>
                                        <p:cTn display="0" masterRel="sameClick">
                                          <p:stCondLst>
                                            <p:cond evt="begin" delay="0">
                                              <p:tn val="25"/>
                                            </p:cond>
                                          </p:stCondLst>
                                          <p:endCondLst>
                                            <p:cond evt="onStopAudio" delay="0">
                                              <p:tgtEl>
                                                <p:sldTgt/>
                                              </p:tgtEl>
                                            </p:cond>
                                          </p:endCondLst>
                                        </p:cTn>
                                        <p:tgtEl>
                                          <p:sndTgt r:embed="rId4" name="elle passe une semaine en France.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4"/>
                                        </p:tgtEl>
                                        <p:attrNameLst>
                                          <p:attrName>style.visibility</p:attrName>
                                        </p:attrNameLst>
                                      </p:cBhvr>
                                      <p:to>
                                        <p:strVal val="visible"/>
                                      </p:to>
                                    </p:set>
                                    <p:animEffect transition="in" filter="fade">
                                      <p:cBhvr>
                                        <p:cTn id="32" dur="500"/>
                                        <p:tgtEl>
                                          <p:spTgt spid="9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7"/>
                                        </p:tgtEl>
                                        <p:attrNameLst>
                                          <p:attrName>style.visibility</p:attrName>
                                        </p:attrNameLst>
                                      </p:cBhvr>
                                      <p:to>
                                        <p:strVal val="visible"/>
                                      </p:to>
                                    </p:set>
                                    <p:animEffect transition="in" filter="fade">
                                      <p:cBhvr>
                                        <p:cTn id="37"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5" name="Google Shape;105;p16"/>
          <p:cNvSpPr txBox="1"/>
          <p:nvPr/>
        </p:nvSpPr>
        <p:spPr>
          <a:xfrm>
            <a:off x="2024743" y="2534399"/>
            <a:ext cx="8360228" cy="527009"/>
          </a:xfrm>
          <a:prstGeom prst="rect">
            <a:avLst/>
          </a:prstGeom>
          <a:solidFill>
            <a:schemeClr val="lt1"/>
          </a:solidFill>
          <a:ln>
            <a:noFill/>
          </a:ln>
        </p:spPr>
        <p:txBody>
          <a:bodyPr spcFirstLastPara="1" wrap="square" lIns="91425" tIns="45700" rIns="91425" bIns="45700" anchor="t" anchorCtr="0">
            <a:noAutofit/>
          </a:bodyPr>
          <a:lstStyle/>
          <a:p>
            <a:pPr lvl="0" algn="ctr">
              <a:defRPr/>
            </a:pPr>
            <a:r>
              <a:rPr lang="en-GB" sz="3200" dirty="0">
                <a:solidFill>
                  <a:srgbClr val="5B9BD5">
                    <a:lumMod val="50000"/>
                  </a:srgbClr>
                </a:solidFill>
                <a:latin typeface="Century Gothic" panose="020B0502020202020204" pitchFamily="34" charset="0"/>
              </a:rPr>
              <a:t>[</a:t>
            </a:r>
            <a:r>
              <a:rPr lang="en-HK" sz="3200" dirty="0">
                <a:solidFill>
                  <a:srgbClr val="5B9BD5">
                    <a:lumMod val="50000"/>
                  </a:srgbClr>
                </a:solidFill>
                <a:latin typeface="Century Gothic" panose="020B0502020202020204" pitchFamily="34" charset="0"/>
              </a:rPr>
              <a:t>to spend (time)|spending (time)</a:t>
            </a:r>
            <a:r>
              <a:rPr lang="en-GB" sz="3200" dirty="0">
                <a:solidFill>
                  <a:srgbClr val="5B9BD5">
                    <a:lumMod val="50000"/>
                  </a:srgbClr>
                </a:solidFill>
                <a:latin typeface="Century Gothic" panose="020B0502020202020204" pitchFamily="34" charset="0"/>
              </a:rPr>
              <a:t>]</a:t>
            </a:r>
          </a:p>
        </p:txBody>
      </p:sp>
      <p:sp>
        <p:nvSpPr>
          <p:cNvPr id="103" name="Google Shape;103;p16" descr="question mark action button">
            <a:hlinkClick r:id="" action="ppaction://noaction">
              <a:snd r:embed="rId3" name="passer.wav"/>
            </a:hlinkClick>
          </p:cNvPr>
          <p:cNvSpPr/>
          <p:nvPr/>
        </p:nvSpPr>
        <p:spPr>
          <a:xfrm>
            <a:off x="900000" y="263880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04" name="Google Shape;104;p16"/>
          <p:cNvSpPr txBox="1">
            <a:spLocks noGrp="1"/>
          </p:cNvSpPr>
          <p:nvPr>
            <p:ph type="title"/>
          </p:nvPr>
        </p:nvSpPr>
        <p:spPr>
          <a:xfrm>
            <a:off x="-1" y="1080000"/>
            <a:ext cx="12192000" cy="1324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a:solidFill>
                  <a:srgbClr val="1E4E79"/>
                </a:solidFill>
              </a:rPr>
              <a:t>passer</a:t>
            </a:r>
            <a:endParaRPr sz="11500" dirty="0"/>
          </a:p>
        </p:txBody>
      </p:sp>
      <p:sp>
        <p:nvSpPr>
          <p:cNvPr id="106" name="Google Shape;106;p16" descr="question mark action button">
            <a:hlinkClick r:id="" action="ppaction://noaction">
              <a:snd r:embed="rId4" name="elle aime passer une semaine en France.wav"/>
            </a:hlinkClick>
          </p:cNvPr>
          <p:cNvSpPr/>
          <p:nvPr/>
        </p:nvSpPr>
        <p:spPr>
          <a:xfrm>
            <a:off x="900000" y="528840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07" name="Google Shape;107;p16"/>
          <p:cNvSpPr txBox="1"/>
          <p:nvPr/>
        </p:nvSpPr>
        <p:spPr>
          <a:xfrm>
            <a:off x="0" y="4047727"/>
            <a:ext cx="12191999" cy="92333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4800" kern="0" dirty="0">
                <a:solidFill>
                  <a:srgbClr val="1E4E79"/>
                </a:solidFill>
                <a:latin typeface="Century Gothic"/>
                <a:cs typeface="Arial"/>
                <a:sym typeface="Century Gothic"/>
              </a:rPr>
              <a:t>Elle </a:t>
            </a:r>
            <a:r>
              <a:rPr lang="en-GB" sz="4800" kern="0" dirty="0" err="1">
                <a:solidFill>
                  <a:srgbClr val="1E4E79"/>
                </a:solidFill>
                <a:latin typeface="Century Gothic"/>
                <a:cs typeface="Arial"/>
                <a:sym typeface="Century Gothic"/>
              </a:rPr>
              <a:t>aime</a:t>
            </a:r>
            <a:r>
              <a:rPr lang="en-GB" sz="4800" kern="0" dirty="0">
                <a:solidFill>
                  <a:srgbClr val="1E4E79"/>
                </a:solidFill>
                <a:latin typeface="Century Gothic"/>
                <a:cs typeface="Arial"/>
                <a:sym typeface="Century Gothic"/>
              </a:rPr>
              <a:t>             </a:t>
            </a:r>
            <a:r>
              <a:rPr lang="en-GB" sz="4800" kern="0" dirty="0" err="1">
                <a:solidFill>
                  <a:srgbClr val="1E4E79"/>
                </a:solidFill>
                <a:latin typeface="Century Gothic"/>
                <a:cs typeface="Arial"/>
                <a:sym typeface="Century Gothic"/>
              </a:rPr>
              <a:t>une</a:t>
            </a:r>
            <a:r>
              <a:rPr lang="en-GB" sz="4800" kern="0" dirty="0">
                <a:solidFill>
                  <a:srgbClr val="1E4E79"/>
                </a:solidFill>
                <a:latin typeface="Century Gothic"/>
                <a:cs typeface="Arial"/>
                <a:sym typeface="Century Gothic"/>
              </a:rPr>
              <a:t> </a:t>
            </a:r>
            <a:r>
              <a:rPr lang="en-GB" sz="4800" kern="0" dirty="0" err="1">
                <a:solidFill>
                  <a:srgbClr val="1E4E79"/>
                </a:solidFill>
                <a:latin typeface="Century Gothic"/>
                <a:cs typeface="Arial"/>
                <a:sym typeface="Century Gothic"/>
              </a:rPr>
              <a:t>semaine</a:t>
            </a:r>
            <a:r>
              <a:rPr lang="en-GB" sz="4800" kern="0" dirty="0">
                <a:solidFill>
                  <a:srgbClr val="1E4E79"/>
                </a:solidFill>
                <a:latin typeface="Century Gothic"/>
                <a:cs typeface="Arial"/>
                <a:sym typeface="Century Gothic"/>
              </a:rPr>
              <a:t> </a:t>
            </a:r>
            <a:r>
              <a:rPr lang="en-GB" sz="4800" kern="0" dirty="0" err="1">
                <a:solidFill>
                  <a:srgbClr val="1E4E79"/>
                </a:solidFill>
                <a:latin typeface="Century Gothic"/>
                <a:cs typeface="Arial"/>
                <a:sym typeface="Century Gothic"/>
              </a:rPr>
              <a:t>en</a:t>
            </a:r>
            <a:r>
              <a:rPr lang="en-GB" sz="4800" kern="0" dirty="0">
                <a:solidFill>
                  <a:srgbClr val="1E4E79"/>
                </a:solidFill>
                <a:latin typeface="Century Gothic"/>
                <a:cs typeface="Arial"/>
                <a:sym typeface="Century Gothic"/>
              </a:rPr>
              <a:t> France.</a:t>
            </a:r>
            <a:endParaRPr kumimoji="0" sz="4800" b="0" i="0" u="none" strike="noStrike" kern="0" cap="none" spc="0" normalizeH="0" baseline="0" noProof="0" dirty="0">
              <a:ln>
                <a:noFill/>
              </a:ln>
              <a:solidFill>
                <a:srgbClr val="000000"/>
              </a:solidFill>
              <a:effectLst/>
              <a:uLnTx/>
              <a:uFillTx/>
              <a:latin typeface="Arial"/>
              <a:cs typeface="Arial"/>
              <a:sym typeface="Arial"/>
            </a:endParaRPr>
          </a:p>
        </p:txBody>
      </p:sp>
      <p:sp>
        <p:nvSpPr>
          <p:cNvPr id="108" name="Google Shape;108;p16"/>
          <p:cNvSpPr/>
          <p:nvPr/>
        </p:nvSpPr>
        <p:spPr>
          <a:xfrm>
            <a:off x="2751228" y="4054486"/>
            <a:ext cx="3096120" cy="923331"/>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ED7D31"/>
              </a:buClr>
              <a:buSzPts val="6000"/>
              <a:buFont typeface="Arial"/>
              <a:buNone/>
              <a:tabLst/>
              <a:defRPr/>
            </a:pPr>
            <a:r>
              <a:rPr kumimoji="0" lang="en-GB" sz="48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passer</a:t>
            </a:r>
            <a:endParaRPr kumimoji="0" sz="4900" b="0" i="0" u="none" strike="noStrike" kern="0" cap="none" spc="0" normalizeH="0" baseline="0" noProof="0" dirty="0">
              <a:ln>
                <a:noFill/>
              </a:ln>
              <a:solidFill>
                <a:srgbClr val="ED7D31"/>
              </a:solidFill>
              <a:effectLst/>
              <a:uLnTx/>
              <a:uFillTx/>
              <a:latin typeface="Century Gothic"/>
              <a:ea typeface="Century Gothic"/>
              <a:cs typeface="Century Gothic"/>
              <a:sym typeface="Century Gothic"/>
            </a:endParaRPr>
          </a:p>
        </p:txBody>
      </p:sp>
      <p:sp>
        <p:nvSpPr>
          <p:cNvPr id="109" name="Google Shape;109;p16"/>
          <p:cNvSpPr txBox="1"/>
          <p:nvPr/>
        </p:nvSpPr>
        <p:spPr>
          <a:xfrm>
            <a:off x="1615669" y="5217783"/>
            <a:ext cx="10167256" cy="599607"/>
          </a:xfrm>
          <a:prstGeom prst="rect">
            <a:avLst/>
          </a:prstGeom>
          <a:solidFill>
            <a:schemeClr val="lt1"/>
          </a:solidFill>
          <a:ln>
            <a:noFill/>
          </a:ln>
        </p:spPr>
        <p:txBody>
          <a:bodyPr spcFirstLastPara="1" wrap="square" lIns="91425" tIns="45700" rIns="91425" bIns="45700" anchor="t" anchorCtr="0">
            <a:noAutofit/>
          </a:bodyPr>
          <a:lstStyle/>
          <a:p>
            <a:pPr lvl="0" algn="ctr">
              <a:buClr>
                <a:srgbClr val="1E4E79"/>
              </a:buClr>
              <a:buSzPts val="3200"/>
              <a:defRPr/>
            </a:pPr>
            <a:r>
              <a:rPr lang="en-GB" sz="3200" kern="0" dirty="0">
                <a:solidFill>
                  <a:srgbClr val="105076"/>
                </a:solidFill>
                <a:latin typeface="Century Gothic"/>
                <a:ea typeface="Century Gothic"/>
                <a:cs typeface="Century Gothic"/>
                <a:sym typeface="Century Gothic"/>
              </a:rPr>
              <a:t>[She likes </a:t>
            </a:r>
            <a:r>
              <a:rPr lang="en-GB" sz="3200" b="1" kern="0" dirty="0">
                <a:solidFill>
                  <a:srgbClr val="ED7D31"/>
                </a:solidFill>
                <a:latin typeface="Century Gothic"/>
                <a:ea typeface="Century Gothic"/>
                <a:cs typeface="Century Gothic"/>
                <a:sym typeface="Century Gothic"/>
              </a:rPr>
              <a:t>to spend </a:t>
            </a:r>
            <a:r>
              <a:rPr lang="en-GB" sz="3200" kern="0" dirty="0">
                <a:solidFill>
                  <a:srgbClr val="1E4E79"/>
                </a:solidFill>
                <a:latin typeface="Century Gothic"/>
                <a:ea typeface="Century Gothic"/>
                <a:cs typeface="Century Gothic"/>
                <a:sym typeface="Century Gothic"/>
              </a:rPr>
              <a:t>|</a:t>
            </a:r>
            <a:r>
              <a:rPr lang="en-GB" sz="3200" kern="0" dirty="0">
                <a:solidFill>
                  <a:srgbClr val="105076"/>
                </a:solidFill>
                <a:latin typeface="Century Gothic"/>
                <a:ea typeface="Century Gothic"/>
                <a:cs typeface="Century Gothic"/>
                <a:sym typeface="Century Gothic"/>
              </a:rPr>
              <a:t> </a:t>
            </a:r>
            <a:r>
              <a:rPr lang="en-GB" sz="3200" b="1" kern="0" dirty="0">
                <a:solidFill>
                  <a:srgbClr val="ED7D31"/>
                </a:solidFill>
                <a:latin typeface="Century Gothic"/>
                <a:ea typeface="Century Gothic"/>
                <a:cs typeface="Century Gothic"/>
                <a:sym typeface="Century Gothic"/>
              </a:rPr>
              <a:t>spending</a:t>
            </a:r>
            <a:r>
              <a:rPr lang="en-GB" sz="3200" kern="0" dirty="0">
                <a:solidFill>
                  <a:srgbClr val="1E4E79"/>
                </a:solidFill>
                <a:latin typeface="Century Gothic"/>
                <a:ea typeface="Century Gothic"/>
                <a:cs typeface="Century Gothic"/>
                <a:sym typeface="Century Gothic"/>
              </a:rPr>
              <a:t> a week in France.]</a:t>
            </a:r>
            <a:endParaRPr lang="en-GB" sz="1400" kern="0" dirty="0">
              <a:solidFill>
                <a:srgbClr val="000000"/>
              </a:solidFill>
              <a:latin typeface="Arial"/>
              <a:cs typeface="Arial"/>
              <a:sym typeface="Arial"/>
            </a:endParaRPr>
          </a:p>
        </p:txBody>
      </p:sp>
    </p:spTree>
    <p:extLst>
      <p:ext uri="{BB962C8B-B14F-4D97-AF65-F5344CB8AC3E}">
        <p14:creationId xmlns:p14="http://schemas.microsoft.com/office/powerpoint/2010/main" val="312559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500"/>
                                        <p:tgtEl>
                                          <p:spTgt spid="104"/>
                                        </p:tgtEl>
                                      </p:cBhvr>
                                    </p:animEffect>
                                  </p:childTnLst>
                                  <p:subTnLst>
                                    <p:audio>
                                      <p:cMediaNode>
                                        <p:cTn display="0" masterRel="sameClick">
                                          <p:stCondLst>
                                            <p:cond evt="begin" delay="0">
                                              <p:tn val="5"/>
                                            </p:cond>
                                          </p:stCondLst>
                                          <p:endCondLst>
                                            <p:cond evt="onStopAudio" delay="0">
                                              <p:tgtEl>
                                                <p:sldTgt/>
                                              </p:tgtEl>
                                            </p:cond>
                                          </p:endCondLst>
                                        </p:cTn>
                                        <p:tgtEl>
                                          <p:sndTgt r:embed="rId3" name="pass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
                                        </p:tgtEl>
                                        <p:attrNameLst>
                                          <p:attrName>style.visibility</p:attrName>
                                        </p:attrNameLst>
                                      </p:cBhvr>
                                      <p:to>
                                        <p:strVal val="visible"/>
                                      </p:to>
                                    </p:set>
                                    <p:animEffect transition="in" filter="fade">
                                      <p:cBhvr>
                                        <p:cTn id="12" dur="500"/>
                                        <p:tgtEl>
                                          <p:spTgt spid="10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5"/>
                                        </p:tgtEl>
                                        <p:attrNameLst>
                                          <p:attrName>style.visibility</p:attrName>
                                        </p:attrNameLst>
                                      </p:cBhvr>
                                      <p:to>
                                        <p:strVal val="visible"/>
                                      </p:to>
                                    </p:set>
                                    <p:animEffect transition="in" filter="fade">
                                      <p:cBhvr>
                                        <p:cTn id="17" dur="500"/>
                                        <p:tgtEl>
                                          <p:spTgt spid="10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7"/>
                                        </p:tgtEl>
                                        <p:attrNameLst>
                                          <p:attrName>style.visibility</p:attrName>
                                        </p:attrNameLst>
                                      </p:cBhvr>
                                      <p:to>
                                        <p:strVal val="visible"/>
                                      </p:to>
                                    </p:set>
                                    <p:animEffect transition="in" filter="fade">
                                      <p:cBhvr>
                                        <p:cTn id="22" dur="500"/>
                                        <p:tgtEl>
                                          <p:spTgt spid="10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8"/>
                                        </p:tgtEl>
                                        <p:attrNameLst>
                                          <p:attrName>style.visibility</p:attrName>
                                        </p:attrNameLst>
                                      </p:cBhvr>
                                      <p:to>
                                        <p:strVal val="visible"/>
                                      </p:to>
                                    </p:set>
                                    <p:animEffect transition="in" filter="fade">
                                      <p:cBhvr>
                                        <p:cTn id="27" dur="500"/>
                                        <p:tgtEl>
                                          <p:spTgt spid="108"/>
                                        </p:tgtEl>
                                      </p:cBhvr>
                                    </p:animEffect>
                                  </p:childTnLst>
                                  <p:subTnLst>
                                    <p:audio>
                                      <p:cMediaNode>
                                        <p:cTn display="0" masterRel="sameClick">
                                          <p:stCondLst>
                                            <p:cond evt="begin" delay="0">
                                              <p:tn val="25"/>
                                            </p:cond>
                                          </p:stCondLst>
                                          <p:endCondLst>
                                            <p:cond evt="onStopAudio" delay="0">
                                              <p:tgtEl>
                                                <p:sldTgt/>
                                              </p:tgtEl>
                                            </p:cond>
                                          </p:endCondLst>
                                        </p:cTn>
                                        <p:tgtEl>
                                          <p:sndTgt r:embed="rId4" name="elle aime passer une semaine en France.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6"/>
                                        </p:tgtEl>
                                        <p:attrNameLst>
                                          <p:attrName>style.visibility</p:attrName>
                                        </p:attrNameLst>
                                      </p:cBhvr>
                                      <p:to>
                                        <p:strVal val="visible"/>
                                      </p:to>
                                    </p:set>
                                    <p:animEffect transition="in" filter="fade">
                                      <p:cBhvr>
                                        <p:cTn id="32" dur="500"/>
                                        <p:tgtEl>
                                          <p:spTgt spid="10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9"/>
                                        </p:tgtEl>
                                        <p:attrNameLst>
                                          <p:attrName>style.visibility</p:attrName>
                                        </p:attrNameLst>
                                      </p:cBhvr>
                                      <p:to>
                                        <p:strVal val="visible"/>
                                      </p:to>
                                    </p:set>
                                    <p:animEffect transition="in" filter="fade">
                                      <p:cBhvr>
                                        <p:cTn id="37"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2" name="Google Shape;52;p11"/>
          <p:cNvSpPr txBox="1">
            <a:spLocks noGrp="1"/>
          </p:cNvSpPr>
          <p:nvPr>
            <p:ph type="title"/>
          </p:nvPr>
        </p:nvSpPr>
        <p:spPr>
          <a:xfrm>
            <a:off x="-1" y="987236"/>
            <a:ext cx="12191997" cy="1325563"/>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GB" sz="11520" b="1" dirty="0" err="1">
                <a:solidFill>
                  <a:srgbClr val="1E4E79"/>
                </a:solidFill>
              </a:rPr>
              <a:t>rester</a:t>
            </a:r>
            <a:endParaRPr sz="3959" dirty="0"/>
          </a:p>
        </p:txBody>
      </p:sp>
      <p:sp>
        <p:nvSpPr>
          <p:cNvPr id="53" name="Google Shape;53;p11"/>
          <p:cNvSpPr txBox="1"/>
          <p:nvPr/>
        </p:nvSpPr>
        <p:spPr>
          <a:xfrm>
            <a:off x="1" y="2534400"/>
            <a:ext cx="12191999" cy="584775"/>
          </a:xfrm>
          <a:prstGeom prst="rect">
            <a:avLst/>
          </a:prstGeom>
          <a:solidFill>
            <a:schemeClr val="lt1"/>
          </a:solidFill>
          <a:ln>
            <a:noFill/>
          </a:ln>
        </p:spPr>
        <p:txBody>
          <a:bodyPr spcFirstLastPara="1" wrap="square" lIns="91425" tIns="45700" rIns="91425" bIns="45700" anchor="t" anchorCtr="0">
            <a:noAutofit/>
          </a:bodyPr>
          <a:lstStyle/>
          <a:p>
            <a:pPr lvl="0" algn="ctr">
              <a:buClr>
                <a:srgbClr val="1E4E79"/>
              </a:buClr>
              <a:buSzPts val="3200"/>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a:t>
            </a:r>
            <a:r>
              <a:rPr lang="en-GB" sz="3200" kern="0" noProof="0" dirty="0">
                <a:solidFill>
                  <a:srgbClr val="1E4E79"/>
                </a:solidFill>
                <a:latin typeface="Century Gothic"/>
                <a:ea typeface="Century Gothic"/>
                <a:cs typeface="Century Gothic"/>
                <a:sym typeface="Century Gothic"/>
              </a:rPr>
              <a:t>stay</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 staying, </a:t>
            </a:r>
            <a:r>
              <a:rPr lang="en-GB" sz="3200" kern="0" dirty="0">
                <a:solidFill>
                  <a:srgbClr val="1E4E79"/>
                </a:solidFill>
                <a:latin typeface="Century Gothic"/>
                <a:ea typeface="Century Gothic"/>
                <a:cs typeface="Century Gothic"/>
                <a:sym typeface="Century Gothic"/>
              </a:rPr>
              <a:t>to remain | remaining</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54" name="Google Shape;54;p11"/>
          <p:cNvSpPr txBox="1"/>
          <p:nvPr/>
        </p:nvSpPr>
        <p:spPr>
          <a:xfrm>
            <a:off x="0" y="3334064"/>
            <a:ext cx="12191998" cy="1862048"/>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 typeface="Arial"/>
              <a:buNone/>
              <a:tabLst/>
              <a:defRPr/>
            </a:pPr>
            <a:r>
              <a:rPr kumimoji="0" lang="en-GB" sz="11500" b="1"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reste</a:t>
            </a:r>
            <a:endParaRPr kumimoji="0" sz="115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55" name="Google Shape;55;p11"/>
          <p:cNvSpPr txBox="1"/>
          <p:nvPr/>
        </p:nvSpPr>
        <p:spPr>
          <a:xfrm>
            <a:off x="-1" y="5196112"/>
            <a:ext cx="12191999" cy="584775"/>
          </a:xfrm>
          <a:prstGeom prst="rect">
            <a:avLst/>
          </a:prstGeom>
          <a:solidFill>
            <a:schemeClr val="lt1"/>
          </a:solidFill>
          <a:ln>
            <a:noFill/>
          </a:ln>
        </p:spPr>
        <p:txBody>
          <a:bodyPr spcFirstLastPara="1" wrap="square" lIns="91425" tIns="45700" rIns="91425" bIns="45700" anchor="t" anchorCtr="0">
            <a:noAutofit/>
          </a:bodyPr>
          <a:lstStyle/>
          <a:p>
            <a:pPr lvl="0" algn="ctr">
              <a:buClr>
                <a:srgbClr val="1E4E79"/>
              </a:buClr>
              <a:buSzPts val="3200"/>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[stays | is </a:t>
            </a:r>
            <a:r>
              <a:rPr lang="en-GB" sz="3200" kern="0" dirty="0">
                <a:solidFill>
                  <a:srgbClr val="1E4E79"/>
                </a:solidFill>
                <a:latin typeface="Century Gothic"/>
                <a:ea typeface="Century Gothic"/>
                <a:cs typeface="Century Gothic"/>
                <a:sym typeface="Century Gothic"/>
              </a:rPr>
              <a:t>staying , remains | is remaining</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7" name="Picture 2" descr="stay dog - Clip Art Library">
            <a:extLst>
              <a:ext uri="{FF2B5EF4-FFF2-40B4-BE49-F238E27FC236}">
                <a16:creationId xmlns:a16="http://schemas.microsoft.com/office/drawing/2014/main" id="{B0B2C7C7-8102-47FB-AF66-D8C63BDA16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13798" y="749979"/>
            <a:ext cx="1440000" cy="14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7669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subTnLst>
                                    <p:audio>
                                      <p:cMediaNode>
                                        <p:cTn display="0" masterRel="sameClick">
                                          <p:stCondLst>
                                            <p:cond evt="begin" delay="0">
                                              <p:tn val="5"/>
                                            </p:cond>
                                          </p:stCondLst>
                                          <p:endCondLst>
                                            <p:cond evt="onStopAudio" delay="0">
                                              <p:tgtEl>
                                                <p:sldTgt/>
                                              </p:tgtEl>
                                            </p:cond>
                                          </p:endCondLst>
                                        </p:cTn>
                                        <p:tgtEl>
                                          <p:sndTgt r:embed="rId3" name="rest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reste.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3" name="Google Shape;63;p12"/>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20" b="1" dirty="0" err="1">
                <a:solidFill>
                  <a:srgbClr val="1E4E79"/>
                </a:solidFill>
              </a:rPr>
              <a:t>rester</a:t>
            </a:r>
            <a:endParaRPr sz="3959" dirty="0"/>
          </a:p>
        </p:txBody>
      </p:sp>
      <p:sp>
        <p:nvSpPr>
          <p:cNvPr id="64" name="Google Shape;64;p12"/>
          <p:cNvSpPr txBox="1"/>
          <p:nvPr/>
        </p:nvSpPr>
        <p:spPr>
          <a:xfrm>
            <a:off x="2319007" y="2534400"/>
            <a:ext cx="8432567" cy="584775"/>
          </a:xfrm>
          <a:prstGeom prst="rect">
            <a:avLst/>
          </a:prstGeom>
          <a:solidFill>
            <a:schemeClr val="lt1"/>
          </a:solidFill>
          <a:ln>
            <a:noFill/>
          </a:ln>
        </p:spPr>
        <p:txBody>
          <a:bodyPr spcFirstLastPara="1" wrap="square" lIns="91425" tIns="45700" rIns="91425" bIns="45700" anchor="t" anchorCtr="0">
            <a:noAutofit/>
          </a:bodyPr>
          <a:lstStyle/>
          <a:p>
            <a:pPr lvl="0" algn="ctr">
              <a:buClr>
                <a:srgbClr val="1E4E79"/>
              </a:buClr>
              <a:buSzPts val="3200"/>
              <a:defRPr/>
            </a:pPr>
            <a:r>
              <a:rPr lang="en-GB" sz="3200" kern="0" dirty="0">
                <a:solidFill>
                  <a:srgbClr val="1E4E79"/>
                </a:solidFill>
                <a:latin typeface="Century Gothic"/>
                <a:ea typeface="Century Gothic"/>
                <a:cs typeface="Century Gothic"/>
                <a:sym typeface="Century Gothic"/>
              </a:rPr>
              <a:t>[to stay | staying, to remain | remaining</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65" name="Google Shape;65;p12" descr="question mark action button">
            <a:hlinkClick r:id="" action="ppaction://noaction">
              <a:snd r:embed="rId4" name="reste.wav"/>
            </a:hlinkClick>
          </p:cNvPr>
          <p:cNvSpPr/>
          <p:nvPr/>
        </p:nvSpPr>
        <p:spPr>
          <a:xfrm>
            <a:off x="1260000" y="5195648"/>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EEC100"/>
              </a:solidFill>
              <a:effectLst/>
              <a:uLnTx/>
              <a:uFillTx/>
              <a:latin typeface="Century Gothic"/>
              <a:ea typeface="Century Gothic"/>
              <a:cs typeface="Century Gothic"/>
              <a:sym typeface="Century Gothic"/>
            </a:endParaRPr>
          </a:p>
        </p:txBody>
      </p:sp>
      <p:sp>
        <p:nvSpPr>
          <p:cNvPr id="66" name="Google Shape;66;p12"/>
          <p:cNvSpPr txBox="1"/>
          <p:nvPr/>
        </p:nvSpPr>
        <p:spPr>
          <a:xfrm>
            <a:off x="0" y="3333600"/>
            <a:ext cx="12192000" cy="1862048"/>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 typeface="Arial"/>
              <a:buNone/>
              <a:tabLst/>
              <a:defRPr/>
            </a:pPr>
            <a:r>
              <a:rPr lang="en-GB" sz="11500" b="1" kern="0" noProof="0" dirty="0" err="1">
                <a:solidFill>
                  <a:srgbClr val="1E4E79"/>
                </a:solidFill>
                <a:latin typeface="Century Gothic"/>
                <a:ea typeface="Century Gothic"/>
                <a:cs typeface="Century Gothic"/>
                <a:sym typeface="Century Gothic"/>
              </a:rPr>
              <a:t>reste</a:t>
            </a:r>
            <a:endParaRPr kumimoji="0" sz="115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67" name="Google Shape;67;p12"/>
          <p:cNvSpPr txBox="1"/>
          <p:nvPr/>
        </p:nvSpPr>
        <p:spPr>
          <a:xfrm>
            <a:off x="2319007" y="5166000"/>
            <a:ext cx="8612993" cy="584775"/>
          </a:xfrm>
          <a:prstGeom prst="rect">
            <a:avLst/>
          </a:prstGeom>
          <a:solidFill>
            <a:schemeClr val="lt1"/>
          </a:solidFill>
          <a:ln>
            <a:noFill/>
          </a:ln>
        </p:spPr>
        <p:txBody>
          <a:bodyPr spcFirstLastPara="1" wrap="square" lIns="91425" tIns="45700" rIns="91425" bIns="45700" anchor="t" anchorCtr="0">
            <a:noAutofit/>
          </a:bodyPr>
          <a:lstStyle/>
          <a:p>
            <a:pPr lvl="0" algn="ctr">
              <a:buClr>
                <a:srgbClr val="1E4E79"/>
              </a:buClr>
              <a:buSzPts val="3200"/>
              <a:defRPr/>
            </a:pPr>
            <a:r>
              <a:rPr lang="en-GB" sz="3200" kern="0" dirty="0">
                <a:solidFill>
                  <a:srgbClr val="1E4E79"/>
                </a:solidFill>
                <a:latin typeface="Century Gothic"/>
                <a:ea typeface="Century Gothic"/>
                <a:cs typeface="Century Gothic"/>
                <a:sym typeface="Century Gothic"/>
              </a:rPr>
              <a:t>[stays | is staying , remains | is remaining</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62" name="Google Shape;62;p12" descr="question mark action button">
            <a:hlinkClick r:id="" action="ppaction://noaction">
              <a:snd r:embed="rId3" name="rester.wav"/>
            </a:hlinkClick>
          </p:cNvPr>
          <p:cNvSpPr/>
          <p:nvPr/>
        </p:nvSpPr>
        <p:spPr>
          <a:xfrm>
            <a:off x="1260000" y="263057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EEC100"/>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889016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subTnLst>
                                    <p:audio>
                                      <p:cMediaNode>
                                        <p:cTn display="0" masterRel="sameClick">
                                          <p:stCondLst>
                                            <p:cond evt="begin" delay="0">
                                              <p:tn val="5"/>
                                            </p:cond>
                                          </p:stCondLst>
                                          <p:endCondLst>
                                            <p:cond evt="onStopAudio" delay="0">
                                              <p:tgtEl>
                                                <p:sldTgt/>
                                              </p:tgtEl>
                                            </p:cond>
                                          </p:endCondLst>
                                        </p:cTn>
                                        <p:tgtEl>
                                          <p:sndTgt r:embed="rId3" name="rest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500"/>
                                        <p:tgtEl>
                                          <p:spTgt spid="6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fade">
                                      <p:cBhvr>
                                        <p:cTn id="17" dur="500"/>
                                        <p:tgtEl>
                                          <p:spTgt spid="6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6"/>
                                        </p:tgtEl>
                                        <p:attrNameLst>
                                          <p:attrName>style.visibility</p:attrName>
                                        </p:attrNameLst>
                                      </p:cBhvr>
                                      <p:to>
                                        <p:strVal val="visible"/>
                                      </p:to>
                                    </p:set>
                                    <p:animEffect transition="in" filter="fade">
                                      <p:cBhvr>
                                        <p:cTn id="22" dur="500"/>
                                        <p:tgtEl>
                                          <p:spTgt spid="66"/>
                                        </p:tgtEl>
                                      </p:cBhvr>
                                    </p:animEffect>
                                  </p:childTnLst>
                                  <p:subTnLst>
                                    <p:audio>
                                      <p:cMediaNode>
                                        <p:cTn display="0" masterRel="sameClick">
                                          <p:stCondLst>
                                            <p:cond evt="begin" delay="0">
                                              <p:tn val="20"/>
                                            </p:cond>
                                          </p:stCondLst>
                                          <p:endCondLst>
                                            <p:cond evt="onStopAudio" delay="0">
                                              <p:tgtEl>
                                                <p:sldTgt/>
                                              </p:tgtEl>
                                            </p:cond>
                                          </p:endCondLst>
                                        </p:cTn>
                                        <p:tgtEl>
                                          <p:sndTgt r:embed="rId4" name="reste.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5"/>
                                        </p:tgtEl>
                                        <p:attrNameLst>
                                          <p:attrName>style.visibility</p:attrName>
                                        </p:attrNameLst>
                                      </p:cBhvr>
                                      <p:to>
                                        <p:strVal val="visible"/>
                                      </p:to>
                                    </p:set>
                                    <p:animEffect transition="in" filter="fade">
                                      <p:cBhvr>
                                        <p:cTn id="27" dur="500"/>
                                        <p:tgtEl>
                                          <p:spTgt spid="6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7"/>
                                        </p:tgtEl>
                                        <p:attrNameLst>
                                          <p:attrName>style.visibility</p:attrName>
                                        </p:attrNameLst>
                                      </p:cBhvr>
                                      <p:to>
                                        <p:strVal val="visible"/>
                                      </p:to>
                                    </p:set>
                                    <p:animEffect transition="in" filter="fade">
                                      <p:cBhvr>
                                        <p:cTn id="32"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3"/>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err="1">
                <a:solidFill>
                  <a:srgbClr val="1E4E79"/>
                </a:solidFill>
              </a:rPr>
              <a:t>reste</a:t>
            </a:r>
            <a:endParaRPr sz="11500" dirty="0"/>
          </a:p>
        </p:txBody>
      </p:sp>
      <p:sp>
        <p:nvSpPr>
          <p:cNvPr id="74" name="Google Shape;74;p13"/>
          <p:cNvSpPr txBox="1"/>
          <p:nvPr/>
        </p:nvSpPr>
        <p:spPr>
          <a:xfrm>
            <a:off x="0" y="2534400"/>
            <a:ext cx="1219200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[stays | is staying]</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75" name="Google Shape;75;p13"/>
          <p:cNvSpPr txBox="1"/>
          <p:nvPr/>
        </p:nvSpPr>
        <p:spPr>
          <a:xfrm>
            <a:off x="934452" y="3944556"/>
            <a:ext cx="10323094"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Éric </a:t>
            </a:r>
            <a:r>
              <a:rPr kumimoji="0" lang="en-GB" sz="6000" b="1" i="0" u="none" strike="noStrike" kern="0" cap="none" spc="0" normalizeH="0" baseline="0" noProof="0" dirty="0" err="1">
                <a:ln>
                  <a:noFill/>
                </a:ln>
                <a:solidFill>
                  <a:srgbClr val="ED7D31"/>
                </a:solidFill>
                <a:effectLst/>
                <a:uLnTx/>
                <a:uFillTx/>
                <a:latin typeface="Century Gothic"/>
                <a:ea typeface="Century Gothic"/>
                <a:cs typeface="Century Gothic"/>
                <a:sym typeface="Century Gothic"/>
              </a:rPr>
              <a:t>reste</a:t>
            </a:r>
            <a:r>
              <a:rPr kumimoji="0" lang="en-GB" sz="60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6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une</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6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semaine</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6000" b="0" i="0" u="none" strike="noStrike" kern="0" cap="none" spc="0" normalizeH="0" baseline="0" noProof="0" dirty="0">
              <a:ln>
                <a:noFill/>
              </a:ln>
              <a:solidFill>
                <a:srgbClr val="EA5F00"/>
              </a:solidFill>
              <a:effectLst/>
              <a:uLnTx/>
              <a:uFillTx/>
              <a:latin typeface="Century Gothic"/>
              <a:ea typeface="Century Gothic"/>
              <a:cs typeface="Century Gothic"/>
              <a:sym typeface="Century Gothic"/>
            </a:endParaRPr>
          </a:p>
        </p:txBody>
      </p:sp>
      <p:sp>
        <p:nvSpPr>
          <p:cNvPr id="76" name="Google Shape;76;p13"/>
          <p:cNvSpPr txBox="1"/>
          <p:nvPr/>
        </p:nvSpPr>
        <p:spPr>
          <a:xfrm>
            <a:off x="2426080" y="5193225"/>
            <a:ext cx="7339837" cy="584775"/>
          </a:xfrm>
          <a:prstGeom prst="rect">
            <a:avLst/>
          </a:prstGeom>
          <a:solidFill>
            <a:schemeClr val="lt1"/>
          </a:solidFill>
          <a:ln>
            <a:noFill/>
          </a:ln>
        </p:spPr>
        <p:txBody>
          <a:bodyPr spcFirstLastPara="1" wrap="square" lIns="91425" tIns="45700" rIns="91425" bIns="45700" anchor="t" anchorCtr="0">
            <a:noAutofit/>
          </a:bodyPr>
          <a:lstStyle/>
          <a:p>
            <a:pPr lvl="0" algn="ctr">
              <a:defRPr/>
            </a:pPr>
            <a:r>
              <a:rPr lang="en-GB" sz="3200" dirty="0">
                <a:solidFill>
                  <a:srgbClr val="5B9BD5">
                    <a:lumMod val="50000"/>
                  </a:srgbClr>
                </a:solidFill>
                <a:latin typeface="Century Gothic" panose="020B0502020202020204" pitchFamily="34" charset="0"/>
              </a:rPr>
              <a:t>[</a:t>
            </a:r>
            <a:r>
              <a:rPr lang="en-GB" sz="3200" kern="0" dirty="0">
                <a:solidFill>
                  <a:srgbClr val="1E4E79"/>
                </a:solidFill>
                <a:latin typeface="Century Gothic"/>
                <a:ea typeface="Century Gothic"/>
                <a:cs typeface="Century Gothic"/>
                <a:sym typeface="Century Gothic"/>
              </a:rPr>
              <a:t>É</a:t>
            </a:r>
            <a:r>
              <a:rPr lang="en-HK" sz="3200" dirty="0" err="1">
                <a:solidFill>
                  <a:srgbClr val="5B9BD5">
                    <a:lumMod val="50000"/>
                  </a:srgbClr>
                </a:solidFill>
                <a:latin typeface="Century Gothic" panose="020B0502020202020204" pitchFamily="34" charset="0"/>
              </a:rPr>
              <a:t>ric</a:t>
            </a:r>
            <a:r>
              <a:rPr lang="en-HK" sz="3200" dirty="0">
                <a:solidFill>
                  <a:srgbClr val="5B9BD5">
                    <a:lumMod val="50000"/>
                  </a:srgbClr>
                </a:solidFill>
                <a:latin typeface="Century Gothic" panose="020B0502020202020204" pitchFamily="34" charset="0"/>
              </a:rPr>
              <a:t> </a:t>
            </a:r>
            <a:r>
              <a:rPr lang="en-HK" sz="3200" b="1" kern="0" dirty="0">
                <a:solidFill>
                  <a:srgbClr val="ED7D31"/>
                </a:solidFill>
                <a:latin typeface="Century Gothic"/>
                <a:ea typeface="Century Gothic"/>
                <a:cs typeface="Century Gothic"/>
              </a:rPr>
              <a:t>stays</a:t>
            </a:r>
            <a:r>
              <a:rPr lang="en-HK" sz="3200" b="1" dirty="0">
                <a:solidFill>
                  <a:srgbClr val="EA5F00"/>
                </a:solidFill>
                <a:latin typeface="Century Gothic" panose="020B0502020202020204" pitchFamily="34" charset="0"/>
                <a:cs typeface="Calibri" panose="020F0502020204030204" pitchFamily="34" charset="0"/>
              </a:rPr>
              <a:t> </a:t>
            </a:r>
            <a:r>
              <a:rPr lang="en-HK" sz="3200" dirty="0">
                <a:solidFill>
                  <a:srgbClr val="4472C4">
                    <a:lumMod val="50000"/>
                  </a:srgbClr>
                </a:solidFill>
                <a:latin typeface="Century Gothic" panose="020B0502020202020204" pitchFamily="34" charset="0"/>
                <a:cs typeface="Calibri" panose="020F0502020204030204" pitchFamily="34" charset="0"/>
              </a:rPr>
              <a:t>|</a:t>
            </a:r>
            <a:r>
              <a:rPr lang="en-HK" sz="3200" b="1" dirty="0">
                <a:solidFill>
                  <a:srgbClr val="EA5F00"/>
                </a:solidFill>
                <a:latin typeface="Century Gothic" panose="020B0502020202020204" pitchFamily="34" charset="0"/>
                <a:cs typeface="Calibri" panose="020F0502020204030204" pitchFamily="34" charset="0"/>
              </a:rPr>
              <a:t> </a:t>
            </a:r>
            <a:r>
              <a:rPr lang="en-HK" sz="3200" b="1" kern="0" dirty="0">
                <a:solidFill>
                  <a:srgbClr val="ED7D31"/>
                </a:solidFill>
                <a:latin typeface="Century Gothic"/>
                <a:ea typeface="Century Gothic"/>
                <a:cs typeface="Century Gothic"/>
              </a:rPr>
              <a:t>is</a:t>
            </a:r>
            <a:r>
              <a:rPr lang="en-HK" sz="3200" b="1" dirty="0">
                <a:solidFill>
                  <a:srgbClr val="EA5F00"/>
                </a:solidFill>
                <a:latin typeface="Century Gothic" panose="020B0502020202020204" pitchFamily="34" charset="0"/>
                <a:cs typeface="Calibri" panose="020F0502020204030204" pitchFamily="34" charset="0"/>
              </a:rPr>
              <a:t> </a:t>
            </a:r>
            <a:r>
              <a:rPr lang="en-HK" sz="3200" b="1" kern="0" dirty="0">
                <a:solidFill>
                  <a:srgbClr val="ED7D31"/>
                </a:solidFill>
                <a:latin typeface="Century Gothic"/>
                <a:ea typeface="Century Gothic"/>
                <a:cs typeface="Century Gothic"/>
              </a:rPr>
              <a:t>staying</a:t>
            </a:r>
            <a:r>
              <a:rPr lang="en-HK" sz="3200" b="1" dirty="0">
                <a:solidFill>
                  <a:srgbClr val="EA5F00"/>
                </a:solidFill>
                <a:latin typeface="Century Gothic" panose="020B0502020202020204" pitchFamily="34" charset="0"/>
                <a:cs typeface="Calibri" panose="020F0502020204030204" pitchFamily="34" charset="0"/>
              </a:rPr>
              <a:t> </a:t>
            </a:r>
            <a:r>
              <a:rPr lang="en-HK" sz="3200" dirty="0">
                <a:solidFill>
                  <a:srgbClr val="5B9BD5">
                    <a:lumMod val="50000"/>
                  </a:srgbClr>
                </a:solidFill>
                <a:latin typeface="Century Gothic" panose="020B0502020202020204" pitchFamily="34" charset="0"/>
              </a:rPr>
              <a:t>one week</a:t>
            </a:r>
            <a:r>
              <a:rPr lang="en-GB" sz="3200" dirty="0">
                <a:solidFill>
                  <a:srgbClr val="5B9BD5">
                    <a:lumMod val="50000"/>
                  </a:srgbClr>
                </a:solidFill>
                <a:latin typeface="Century Gothic" panose="020B0502020202020204" pitchFamily="34" charset="0"/>
              </a:rPr>
              <a:t>.]</a:t>
            </a:r>
          </a:p>
        </p:txBody>
      </p:sp>
    </p:spTree>
    <p:extLst>
      <p:ext uri="{BB962C8B-B14F-4D97-AF65-F5344CB8AC3E}">
        <p14:creationId xmlns:p14="http://schemas.microsoft.com/office/powerpoint/2010/main" val="1722235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subTnLst>
                                    <p:audio>
                                      <p:cMediaNode>
                                        <p:cTn display="0" masterRel="sameClick">
                                          <p:stCondLst>
                                            <p:cond evt="begin" delay="0">
                                              <p:tn val="5"/>
                                            </p:cond>
                                          </p:stCondLst>
                                          <p:endCondLst>
                                            <p:cond evt="onStopAudio" delay="0">
                                              <p:tgtEl>
                                                <p:sldTgt/>
                                              </p:tgtEl>
                                            </p:cond>
                                          </p:endCondLst>
                                        </p:cTn>
                                        <p:tgtEl>
                                          <p:sndTgt r:embed="rId3" name="rest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500"/>
                                        <p:tgtEl>
                                          <p:spTgt spid="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fade">
                                      <p:cBhvr>
                                        <p:cTn id="17" dur="500"/>
                                        <p:tgtEl>
                                          <p:spTgt spid="75"/>
                                        </p:tgtEl>
                                      </p:cBhvr>
                                    </p:animEffect>
                                  </p:childTnLst>
                                  <p:subTnLst>
                                    <p:audio>
                                      <p:cMediaNode>
                                        <p:cTn display="0" masterRel="sameClick">
                                          <p:stCondLst>
                                            <p:cond evt="begin" delay="0">
                                              <p:tn val="15"/>
                                            </p:cond>
                                          </p:stCondLst>
                                          <p:endCondLst>
                                            <p:cond evt="onStopAudio" delay="0">
                                              <p:tgtEl>
                                                <p:sldTgt/>
                                              </p:tgtEl>
                                            </p:cond>
                                          </p:endCondLst>
                                        </p:cTn>
                                        <p:tgtEl>
                                          <p:sndTgt r:embed="rId4" name="Eric reste une semaine.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6"/>
                                        </p:tgtEl>
                                        <p:attrNameLst>
                                          <p:attrName>style.visibility</p:attrName>
                                        </p:attrNameLst>
                                      </p:cBhvr>
                                      <p:to>
                                        <p:strVal val="visible"/>
                                      </p:to>
                                    </p:set>
                                    <p:animEffect transition="in" filter="fade">
                                      <p:cBhvr>
                                        <p:cTn id="22"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4"/>
          <p:cNvSpPr txBox="1">
            <a:spLocks noGrp="1"/>
          </p:cNvSpPr>
          <p:nvPr>
            <p:ph type="title"/>
          </p:nvPr>
        </p:nvSpPr>
        <p:spPr>
          <a:xfrm>
            <a:off x="0" y="1080000"/>
            <a:ext cx="12191999"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20" b="1" dirty="0" err="1">
                <a:solidFill>
                  <a:srgbClr val="1E4E79"/>
                </a:solidFill>
              </a:rPr>
              <a:t>rester</a:t>
            </a:r>
            <a:endParaRPr sz="3959" dirty="0"/>
          </a:p>
        </p:txBody>
      </p:sp>
      <p:sp>
        <p:nvSpPr>
          <p:cNvPr id="83" name="Google Shape;83;p14"/>
          <p:cNvSpPr txBox="1"/>
          <p:nvPr/>
        </p:nvSpPr>
        <p:spPr>
          <a:xfrm>
            <a:off x="0" y="2535008"/>
            <a:ext cx="1219200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a:ln>
                  <a:noFill/>
                </a:ln>
                <a:solidFill>
                  <a:srgbClr val="1E4E79"/>
                </a:solidFill>
                <a:effectLst/>
                <a:uLnTx/>
                <a:uFillTx/>
                <a:latin typeface="Century Gothic"/>
                <a:ea typeface="Century Gothic"/>
                <a:cs typeface="Century Gothic"/>
                <a:sym typeface="Century Gothic"/>
              </a:rPr>
              <a:t>[to </a:t>
            </a:r>
            <a:r>
              <a:rPr lang="en-GB" sz="3200" kern="0">
                <a:solidFill>
                  <a:srgbClr val="1E4E79"/>
                </a:solidFill>
                <a:latin typeface="Century Gothic"/>
                <a:ea typeface="Century Gothic"/>
                <a:cs typeface="Century Gothic"/>
                <a:sym typeface="Century Gothic"/>
              </a:rPr>
              <a:t>stay</a:t>
            </a:r>
            <a:r>
              <a:rPr kumimoji="0" lang="en-GB" sz="3200" b="0" i="0" u="none" strike="noStrike" kern="0" cap="none" spc="0" normalizeH="0" baseline="0" noProof="0">
                <a:ln>
                  <a:noFill/>
                </a:ln>
                <a:solidFill>
                  <a:srgbClr val="1E4E79"/>
                </a:solidFill>
                <a:effectLst/>
                <a:uLnTx/>
                <a:uFillTx/>
                <a:latin typeface="Century Gothic"/>
                <a:ea typeface="Century Gothic"/>
                <a:cs typeface="Century Gothic"/>
                <a:sym typeface="Century Gothic"/>
              </a:rPr>
              <a:t> | staying]</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84" name="Google Shape;84;p14"/>
          <p:cNvSpPr txBox="1"/>
          <p:nvPr/>
        </p:nvSpPr>
        <p:spPr>
          <a:xfrm>
            <a:off x="0" y="4039200"/>
            <a:ext cx="12192000"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 typeface="Arial"/>
              <a:buNone/>
              <a:tabLst/>
              <a:defRPr/>
            </a:pPr>
            <a:r>
              <a:rPr kumimoji="0" lang="en-GB" sz="5400" i="0" u="none" strike="noStrike" kern="0" cap="none" spc="0" normalizeH="0" baseline="0" noProof="0" dirty="0">
                <a:ln>
                  <a:noFill/>
                </a:ln>
                <a:solidFill>
                  <a:srgbClr val="105076"/>
                </a:solidFill>
                <a:effectLst/>
                <a:uLnTx/>
                <a:uFillTx/>
                <a:latin typeface="Century Gothic"/>
                <a:ea typeface="Century Gothic"/>
                <a:cs typeface="Century Gothic"/>
                <a:sym typeface="Century Gothic"/>
              </a:rPr>
              <a:t>Éric </a:t>
            </a:r>
            <a:r>
              <a:rPr kumimoji="0" lang="en-GB" sz="5400" i="0" u="none" strike="noStrike" kern="0" cap="none" spc="0" normalizeH="0" baseline="0" noProof="0" dirty="0" err="1">
                <a:ln>
                  <a:noFill/>
                </a:ln>
                <a:solidFill>
                  <a:srgbClr val="105076"/>
                </a:solidFill>
                <a:effectLst/>
                <a:uLnTx/>
                <a:uFillTx/>
                <a:latin typeface="Century Gothic"/>
                <a:ea typeface="Century Gothic"/>
                <a:cs typeface="Century Gothic"/>
                <a:sym typeface="Century Gothic"/>
              </a:rPr>
              <a:t>aime</a:t>
            </a:r>
            <a:r>
              <a:rPr kumimoji="0" lang="en-GB" sz="5400" i="0" u="none" strike="noStrike" kern="0" cap="none" spc="0" normalizeH="0" baseline="0" noProof="0" dirty="0">
                <a:ln>
                  <a:noFill/>
                </a:ln>
                <a:solidFill>
                  <a:srgbClr val="105076"/>
                </a:solidFill>
                <a:effectLst/>
                <a:uLnTx/>
                <a:uFillTx/>
                <a:latin typeface="Century Gothic"/>
                <a:ea typeface="Century Gothic"/>
                <a:cs typeface="Century Gothic"/>
                <a:sym typeface="Century Gothic"/>
              </a:rPr>
              <a:t> </a:t>
            </a:r>
            <a:r>
              <a:rPr kumimoji="0" lang="en-GB" sz="5400" b="1" i="0" u="none" strike="noStrike" kern="0" cap="none" spc="0" normalizeH="0" noProof="0" dirty="0" err="1">
                <a:ln>
                  <a:noFill/>
                </a:ln>
                <a:solidFill>
                  <a:srgbClr val="ED7D31"/>
                </a:solidFill>
                <a:effectLst/>
                <a:uLnTx/>
                <a:uFillTx/>
                <a:latin typeface="Century Gothic"/>
                <a:ea typeface="Century Gothic"/>
                <a:cs typeface="Century Gothic"/>
                <a:sym typeface="Century Gothic"/>
              </a:rPr>
              <a:t>rester</a:t>
            </a:r>
            <a:r>
              <a:rPr kumimoji="0" lang="en-GB" sz="5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54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une</a:t>
            </a:r>
            <a:r>
              <a:rPr kumimoji="0" lang="en-GB" sz="5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54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semaine</a:t>
            </a:r>
            <a:r>
              <a:rPr kumimoji="0" lang="en-GB" sz="5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5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85" name="Google Shape;85;p14"/>
          <p:cNvSpPr txBox="1"/>
          <p:nvPr/>
        </p:nvSpPr>
        <p:spPr>
          <a:xfrm>
            <a:off x="1849372" y="5054863"/>
            <a:ext cx="8493253" cy="584775"/>
          </a:xfrm>
          <a:prstGeom prst="rect">
            <a:avLst/>
          </a:prstGeom>
          <a:solidFill>
            <a:schemeClr val="lt1"/>
          </a:solidFill>
          <a:ln>
            <a:noFill/>
          </a:ln>
        </p:spPr>
        <p:txBody>
          <a:bodyPr spcFirstLastPara="1" wrap="square" lIns="91425" tIns="45700" rIns="91425" bIns="45700" anchor="t" anchorCtr="0">
            <a:noAutofit/>
          </a:bodyPr>
          <a:lstStyle/>
          <a:p>
            <a:pPr algn="ctr"/>
            <a:r>
              <a:rPr lang="en-GB" sz="3200" dirty="0">
                <a:solidFill>
                  <a:srgbClr val="5B9BD5">
                    <a:lumMod val="50000"/>
                  </a:srgbClr>
                </a:solidFill>
                <a:latin typeface="Century Gothic" panose="020B0502020202020204" pitchFamily="34" charset="0"/>
              </a:rPr>
              <a:t>[</a:t>
            </a:r>
            <a:r>
              <a:rPr lang="en-GB" sz="3200" kern="0" dirty="0">
                <a:solidFill>
                  <a:srgbClr val="105076"/>
                </a:solidFill>
                <a:latin typeface="Century Gothic"/>
                <a:ea typeface="Century Gothic"/>
                <a:cs typeface="Century Gothic"/>
                <a:sym typeface="Century Gothic"/>
              </a:rPr>
              <a:t>Éric</a:t>
            </a:r>
            <a:r>
              <a:rPr lang="en-HK" sz="3200" dirty="0">
                <a:solidFill>
                  <a:srgbClr val="5B9BD5">
                    <a:lumMod val="50000"/>
                  </a:srgbClr>
                </a:solidFill>
                <a:latin typeface="Century Gothic" panose="020B0502020202020204" pitchFamily="34" charset="0"/>
              </a:rPr>
              <a:t> likes </a:t>
            </a:r>
            <a:r>
              <a:rPr lang="en-HK" sz="3200" b="1" kern="0" dirty="0">
                <a:solidFill>
                  <a:srgbClr val="ED7D31"/>
                </a:solidFill>
                <a:latin typeface="Century Gothic"/>
                <a:ea typeface="Century Gothic"/>
                <a:cs typeface="Century Gothic"/>
              </a:rPr>
              <a:t>to stay </a:t>
            </a:r>
            <a:r>
              <a:rPr lang="en-HK" sz="3200" dirty="0">
                <a:solidFill>
                  <a:srgbClr val="5B9BD5">
                    <a:lumMod val="50000"/>
                  </a:srgbClr>
                </a:solidFill>
                <a:latin typeface="Century Gothic" panose="020B0502020202020204" pitchFamily="34" charset="0"/>
              </a:rPr>
              <a:t>| </a:t>
            </a:r>
            <a:r>
              <a:rPr lang="en-HK" sz="3200" b="1" kern="0" dirty="0">
                <a:solidFill>
                  <a:srgbClr val="ED7D31"/>
                </a:solidFill>
                <a:latin typeface="Century Gothic"/>
                <a:ea typeface="Century Gothic"/>
                <a:cs typeface="Century Gothic"/>
              </a:rPr>
              <a:t>staying</a:t>
            </a:r>
            <a:r>
              <a:rPr lang="en-HK" sz="3200" b="1" dirty="0">
                <a:solidFill>
                  <a:srgbClr val="EA5F00"/>
                </a:solidFill>
                <a:latin typeface="Century Gothic" panose="020B0502020202020204" pitchFamily="34" charset="0"/>
                <a:cs typeface="Calibri" panose="020F0502020204030204" pitchFamily="34" charset="0"/>
              </a:rPr>
              <a:t> </a:t>
            </a:r>
            <a:r>
              <a:rPr lang="en-HK" sz="3200" dirty="0">
                <a:solidFill>
                  <a:srgbClr val="5B9BD5">
                    <a:lumMod val="50000"/>
                  </a:srgbClr>
                </a:solidFill>
                <a:latin typeface="Century Gothic" panose="020B0502020202020204" pitchFamily="34" charset="0"/>
              </a:rPr>
              <a:t>one week</a:t>
            </a:r>
            <a:r>
              <a:rPr lang="en-GB" sz="3200" dirty="0">
                <a:solidFill>
                  <a:srgbClr val="5B9BD5">
                    <a:lumMod val="50000"/>
                  </a:srgbClr>
                </a:solidFill>
                <a:latin typeface="Century Gothic" panose="020B0502020202020204" pitchFamily="34" charset="0"/>
              </a:rPr>
              <a:t>.]</a:t>
            </a:r>
          </a:p>
        </p:txBody>
      </p:sp>
    </p:spTree>
    <p:extLst>
      <p:ext uri="{BB962C8B-B14F-4D97-AF65-F5344CB8AC3E}">
        <p14:creationId xmlns:p14="http://schemas.microsoft.com/office/powerpoint/2010/main" val="3149082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500"/>
                                        <p:tgtEl>
                                          <p:spTgt spid="82"/>
                                        </p:tgtEl>
                                      </p:cBhvr>
                                    </p:animEffect>
                                  </p:childTnLst>
                                  <p:subTnLst>
                                    <p:audio>
                                      <p:cMediaNode>
                                        <p:cTn display="0" masterRel="sameClick">
                                          <p:stCondLst>
                                            <p:cond evt="begin" delay="0">
                                              <p:tn val="5"/>
                                            </p:cond>
                                          </p:stCondLst>
                                          <p:endCondLst>
                                            <p:cond evt="onStopAudio" delay="0">
                                              <p:tgtEl>
                                                <p:sldTgt/>
                                              </p:tgtEl>
                                            </p:cond>
                                          </p:endCondLst>
                                        </p:cTn>
                                        <p:tgtEl>
                                          <p:sndTgt r:embed="rId3" name="rest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3"/>
                                        </p:tgtEl>
                                        <p:attrNameLst>
                                          <p:attrName>style.visibility</p:attrName>
                                        </p:attrNameLst>
                                      </p:cBhvr>
                                      <p:to>
                                        <p:strVal val="visible"/>
                                      </p:to>
                                    </p:set>
                                    <p:animEffect transition="in" filter="fade">
                                      <p:cBhvr>
                                        <p:cTn id="12" dur="500"/>
                                        <p:tgtEl>
                                          <p:spTgt spid="8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4"/>
                                        </p:tgtEl>
                                        <p:attrNameLst>
                                          <p:attrName>style.visibility</p:attrName>
                                        </p:attrNameLst>
                                      </p:cBhvr>
                                      <p:to>
                                        <p:strVal val="visible"/>
                                      </p:to>
                                    </p:set>
                                    <p:animEffect transition="in" filter="fade">
                                      <p:cBhvr>
                                        <p:cTn id="17" dur="500"/>
                                        <p:tgtEl>
                                          <p:spTgt spid="84"/>
                                        </p:tgtEl>
                                      </p:cBhvr>
                                    </p:animEffect>
                                  </p:childTnLst>
                                  <p:subTnLst>
                                    <p:audio>
                                      <p:cMediaNode>
                                        <p:cTn display="0" masterRel="sameClick">
                                          <p:stCondLst>
                                            <p:cond evt="begin" delay="0">
                                              <p:tn val="15"/>
                                            </p:cond>
                                          </p:stCondLst>
                                          <p:endCondLst>
                                            <p:cond evt="onStopAudio" delay="0">
                                              <p:tgtEl>
                                                <p:sldTgt/>
                                              </p:tgtEl>
                                            </p:cond>
                                          </p:endCondLst>
                                        </p:cTn>
                                        <p:tgtEl>
                                          <p:sndTgt r:embed="rId4" name="Eric aime rester une semaine.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5"/>
                                        </p:tgtEl>
                                        <p:attrNameLst>
                                          <p:attrName>style.visibility</p:attrName>
                                        </p:attrNameLst>
                                      </p:cBhvr>
                                      <p:to>
                                        <p:strVal val="visible"/>
                                      </p:to>
                                    </p:set>
                                    <p:animEffect transition="in" filter="fade">
                                      <p:cBhvr>
                                        <p:cTn id="22"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5" descr="question mark action button">
            <a:hlinkClick r:id="" action="ppaction://noaction">
              <a:snd r:embed="rId3" name="reste.wav"/>
            </a:hlinkClick>
          </p:cNvPr>
          <p:cNvSpPr/>
          <p:nvPr/>
        </p:nvSpPr>
        <p:spPr>
          <a:xfrm>
            <a:off x="900000" y="2638739"/>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92" name="Google Shape;92;p15"/>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err="1">
                <a:solidFill>
                  <a:srgbClr val="1E4E79"/>
                </a:solidFill>
              </a:rPr>
              <a:t>reste</a:t>
            </a:r>
            <a:endParaRPr sz="11500" dirty="0"/>
          </a:p>
        </p:txBody>
      </p:sp>
      <p:sp>
        <p:nvSpPr>
          <p:cNvPr id="93" name="Google Shape;93;p15"/>
          <p:cNvSpPr txBox="1"/>
          <p:nvPr/>
        </p:nvSpPr>
        <p:spPr>
          <a:xfrm>
            <a:off x="1924918" y="2534400"/>
            <a:ext cx="8345752"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[stays | is staying]</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94" name="Google Shape;94;p15" descr="question mark action button">
            <a:hlinkClick r:id="" action="ppaction://noaction">
              <a:snd r:embed="rId4" name="Eric reste une semaine.wav"/>
            </a:hlinkClick>
          </p:cNvPr>
          <p:cNvSpPr/>
          <p:nvPr/>
        </p:nvSpPr>
        <p:spPr>
          <a:xfrm>
            <a:off x="900000" y="5288039"/>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95" name="Google Shape;95;p15"/>
          <p:cNvSpPr txBox="1"/>
          <p:nvPr/>
        </p:nvSpPr>
        <p:spPr>
          <a:xfrm>
            <a:off x="0" y="4039200"/>
            <a:ext cx="12191999" cy="1015663"/>
          </a:xfrm>
          <a:prstGeom prst="rect">
            <a:avLst/>
          </a:prstGeom>
          <a:solidFill>
            <a:schemeClr val="lt1"/>
          </a:solidFill>
          <a:ln>
            <a:noFill/>
          </a:ln>
        </p:spPr>
        <p:txBody>
          <a:bodyPr spcFirstLastPara="1" wrap="square" lIns="91425" tIns="45700" rIns="91425" bIns="45700" anchor="t" anchorCtr="0">
            <a:noAutofit/>
          </a:bodyPr>
          <a:lstStyle/>
          <a:p>
            <a:pPr lvl="0" algn="ctr">
              <a:buClr>
                <a:srgbClr val="1E4E79"/>
              </a:buClr>
              <a:buSzPts val="6000"/>
              <a:defRPr/>
            </a:pPr>
            <a:r>
              <a:rPr lang="en-GB" sz="6000" kern="0" dirty="0">
                <a:solidFill>
                  <a:srgbClr val="105076"/>
                </a:solidFill>
                <a:latin typeface="Century Gothic"/>
                <a:ea typeface="Century Gothic"/>
                <a:cs typeface="Century Gothic"/>
                <a:sym typeface="Century Gothic"/>
              </a:rPr>
              <a:t>Éric</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6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une</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6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semaine</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6000" b="0" i="0" u="none" strike="noStrike" kern="0" cap="none" spc="0" normalizeH="0" baseline="0" noProof="0" dirty="0">
              <a:ln>
                <a:noFill/>
              </a:ln>
              <a:solidFill>
                <a:srgbClr val="EA5F00"/>
              </a:solidFill>
              <a:effectLst/>
              <a:uLnTx/>
              <a:uFillTx/>
              <a:latin typeface="Century Gothic"/>
              <a:ea typeface="Century Gothic"/>
              <a:cs typeface="Century Gothic"/>
              <a:sym typeface="Century Gothic"/>
            </a:endParaRPr>
          </a:p>
        </p:txBody>
      </p:sp>
      <p:sp>
        <p:nvSpPr>
          <p:cNvPr id="96" name="Google Shape;96;p15"/>
          <p:cNvSpPr/>
          <p:nvPr/>
        </p:nvSpPr>
        <p:spPr>
          <a:xfrm>
            <a:off x="3284797" y="4039199"/>
            <a:ext cx="2642761" cy="10156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ED7D31"/>
              </a:buClr>
              <a:buSzPts val="6000"/>
              <a:buFont typeface="Arial"/>
              <a:buNone/>
              <a:tabLst/>
              <a:defRPr/>
            </a:pPr>
            <a:r>
              <a:rPr kumimoji="0" lang="en-GB" sz="6000" b="1" i="0" u="none" strike="noStrike" kern="0" cap="none" spc="0" normalizeH="0" baseline="0" noProof="0" dirty="0" err="1">
                <a:ln>
                  <a:noFill/>
                </a:ln>
                <a:solidFill>
                  <a:srgbClr val="ED7D31"/>
                </a:solidFill>
                <a:effectLst/>
                <a:uLnTx/>
                <a:uFillTx/>
                <a:latin typeface="Century Gothic"/>
                <a:ea typeface="Century Gothic"/>
                <a:cs typeface="Century Gothic"/>
                <a:sym typeface="Century Gothic"/>
              </a:rPr>
              <a:t>reste</a:t>
            </a:r>
            <a:endParaRPr kumimoji="0" sz="6000" b="0" i="0" u="none" strike="noStrike" kern="0" cap="none" spc="0" normalizeH="0" baseline="0" noProof="0" dirty="0">
              <a:ln>
                <a:noFill/>
              </a:ln>
              <a:solidFill>
                <a:srgbClr val="ED7D31"/>
              </a:solidFill>
              <a:effectLst/>
              <a:uLnTx/>
              <a:uFillTx/>
              <a:latin typeface="Century Gothic"/>
              <a:ea typeface="Century Gothic"/>
              <a:cs typeface="Century Gothic"/>
              <a:sym typeface="Century Gothic"/>
            </a:endParaRPr>
          </a:p>
        </p:txBody>
      </p:sp>
      <p:sp>
        <p:nvSpPr>
          <p:cNvPr id="97" name="Google Shape;97;p15"/>
          <p:cNvSpPr txBox="1"/>
          <p:nvPr/>
        </p:nvSpPr>
        <p:spPr>
          <a:xfrm>
            <a:off x="1924917" y="5166000"/>
            <a:ext cx="8345753" cy="722100"/>
          </a:xfrm>
          <a:prstGeom prst="rect">
            <a:avLst/>
          </a:prstGeom>
          <a:solidFill>
            <a:schemeClr val="lt1"/>
          </a:solidFill>
          <a:ln>
            <a:noFill/>
          </a:ln>
        </p:spPr>
        <p:txBody>
          <a:bodyPr spcFirstLastPara="1" wrap="square" lIns="91425" tIns="45700" rIns="91425" bIns="45700" anchor="t" anchorCtr="0">
            <a:noAutofit/>
          </a:bodyPr>
          <a:lstStyle/>
          <a:p>
            <a:pPr lvl="0" algn="ctr">
              <a:buClr>
                <a:srgbClr val="1E4E79"/>
              </a:buClr>
              <a:buSzPts val="3200"/>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lang="en-GB" sz="3200" kern="0" dirty="0">
                <a:solidFill>
                  <a:srgbClr val="105076"/>
                </a:solidFill>
                <a:latin typeface="Century Gothic"/>
                <a:ea typeface="Century Gothic"/>
                <a:cs typeface="Century Gothic"/>
                <a:sym typeface="Century Gothic"/>
              </a:rPr>
              <a:t>Éric</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lang="en-GB" sz="3200" b="1" kern="0" dirty="0">
                <a:solidFill>
                  <a:srgbClr val="ED7D31"/>
                </a:solidFill>
                <a:latin typeface="Century Gothic"/>
                <a:ea typeface="Century Gothic"/>
                <a:cs typeface="Century Gothic"/>
                <a:sym typeface="Century Gothic"/>
              </a:rPr>
              <a:t>stays</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is staying </a:t>
            </a:r>
            <a:r>
              <a:rPr lang="en-GB" sz="3200" kern="0" dirty="0">
                <a:solidFill>
                  <a:srgbClr val="1E4E79"/>
                </a:solidFill>
                <a:latin typeface="Century Gothic"/>
                <a:ea typeface="Century Gothic"/>
                <a:cs typeface="Century Gothic"/>
                <a:sym typeface="Century Gothic"/>
              </a:rPr>
              <a:t>one week</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11266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500"/>
                                        <p:tgtEl>
                                          <p:spTgt spid="92"/>
                                        </p:tgtEl>
                                      </p:cBhvr>
                                    </p:animEffect>
                                  </p:childTnLst>
                                  <p:subTnLst>
                                    <p:audio>
                                      <p:cMediaNode>
                                        <p:cTn display="0" masterRel="sameClick">
                                          <p:stCondLst>
                                            <p:cond evt="begin" delay="0">
                                              <p:tn val="5"/>
                                            </p:cond>
                                          </p:stCondLst>
                                          <p:endCondLst>
                                            <p:cond evt="onStopAudio" delay="0">
                                              <p:tgtEl>
                                                <p:sldTgt/>
                                              </p:tgtEl>
                                            </p:cond>
                                          </p:endCondLst>
                                        </p:cTn>
                                        <p:tgtEl>
                                          <p:sndTgt r:embed="rId3" name="rest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1"/>
                                        </p:tgtEl>
                                        <p:attrNameLst>
                                          <p:attrName>style.visibility</p:attrName>
                                        </p:attrNameLst>
                                      </p:cBhvr>
                                      <p:to>
                                        <p:strVal val="visible"/>
                                      </p:to>
                                    </p:set>
                                    <p:animEffect transition="in" filter="fade">
                                      <p:cBhvr>
                                        <p:cTn id="12" dur="500"/>
                                        <p:tgtEl>
                                          <p:spTgt spid="9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3"/>
                                        </p:tgtEl>
                                        <p:attrNameLst>
                                          <p:attrName>style.visibility</p:attrName>
                                        </p:attrNameLst>
                                      </p:cBhvr>
                                      <p:to>
                                        <p:strVal val="visible"/>
                                      </p:to>
                                    </p:set>
                                    <p:animEffect transition="in" filter="fade">
                                      <p:cBhvr>
                                        <p:cTn id="17" dur="500"/>
                                        <p:tgtEl>
                                          <p:spTgt spid="9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5"/>
                                        </p:tgtEl>
                                        <p:attrNameLst>
                                          <p:attrName>style.visibility</p:attrName>
                                        </p:attrNameLst>
                                      </p:cBhvr>
                                      <p:to>
                                        <p:strVal val="visible"/>
                                      </p:to>
                                    </p:set>
                                    <p:animEffect transition="in" filter="fade">
                                      <p:cBhvr>
                                        <p:cTn id="22" dur="500"/>
                                        <p:tgtEl>
                                          <p:spTgt spid="9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6"/>
                                        </p:tgtEl>
                                        <p:attrNameLst>
                                          <p:attrName>style.visibility</p:attrName>
                                        </p:attrNameLst>
                                      </p:cBhvr>
                                      <p:to>
                                        <p:strVal val="visible"/>
                                      </p:to>
                                    </p:set>
                                    <p:animEffect transition="in" filter="fade">
                                      <p:cBhvr>
                                        <p:cTn id="27" dur="500"/>
                                        <p:tgtEl>
                                          <p:spTgt spid="96"/>
                                        </p:tgtEl>
                                      </p:cBhvr>
                                    </p:animEffect>
                                  </p:childTnLst>
                                  <p:subTnLst>
                                    <p:audio>
                                      <p:cMediaNode>
                                        <p:cTn display="0" masterRel="sameClick">
                                          <p:stCondLst>
                                            <p:cond evt="begin" delay="0">
                                              <p:tn val="25"/>
                                            </p:cond>
                                          </p:stCondLst>
                                          <p:endCondLst>
                                            <p:cond evt="onStopAudio" delay="0">
                                              <p:tgtEl>
                                                <p:sldTgt/>
                                              </p:tgtEl>
                                            </p:cond>
                                          </p:endCondLst>
                                        </p:cTn>
                                        <p:tgtEl>
                                          <p:sndTgt r:embed="rId4" name="Eric reste une semaine.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4"/>
                                        </p:tgtEl>
                                        <p:attrNameLst>
                                          <p:attrName>style.visibility</p:attrName>
                                        </p:attrNameLst>
                                      </p:cBhvr>
                                      <p:to>
                                        <p:strVal val="visible"/>
                                      </p:to>
                                    </p:set>
                                    <p:animEffect transition="in" filter="fade">
                                      <p:cBhvr>
                                        <p:cTn id="32" dur="500"/>
                                        <p:tgtEl>
                                          <p:spTgt spid="9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7"/>
                                        </p:tgtEl>
                                        <p:attrNameLst>
                                          <p:attrName>style.visibility</p:attrName>
                                        </p:attrNameLst>
                                      </p:cBhvr>
                                      <p:to>
                                        <p:strVal val="visible"/>
                                      </p:to>
                                    </p:set>
                                    <p:animEffect transition="in" filter="fade">
                                      <p:cBhvr>
                                        <p:cTn id="37"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5" name="Google Shape;105;p16"/>
          <p:cNvSpPr txBox="1"/>
          <p:nvPr/>
        </p:nvSpPr>
        <p:spPr>
          <a:xfrm>
            <a:off x="2024743" y="2534399"/>
            <a:ext cx="8360228" cy="527009"/>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a:t>
            </a:r>
            <a:r>
              <a:rPr lang="en-GB" sz="3200" kern="0" dirty="0">
                <a:solidFill>
                  <a:srgbClr val="1E4E79"/>
                </a:solidFill>
                <a:latin typeface="Century Gothic"/>
                <a:ea typeface="Century Gothic"/>
                <a:cs typeface="Century Gothic"/>
                <a:sym typeface="Century Gothic"/>
              </a:rPr>
              <a:t>stay</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 staying]</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03" name="Google Shape;103;p16" descr="question mark action button">
            <a:hlinkClick r:id="" action="ppaction://noaction">
              <a:snd r:embed="rId3" name="rester.wav"/>
            </a:hlinkClick>
          </p:cNvPr>
          <p:cNvSpPr/>
          <p:nvPr/>
        </p:nvSpPr>
        <p:spPr>
          <a:xfrm>
            <a:off x="900000" y="263880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04" name="Google Shape;104;p16"/>
          <p:cNvSpPr txBox="1">
            <a:spLocks noGrp="1"/>
          </p:cNvSpPr>
          <p:nvPr>
            <p:ph type="title"/>
          </p:nvPr>
        </p:nvSpPr>
        <p:spPr>
          <a:xfrm>
            <a:off x="-1" y="1080000"/>
            <a:ext cx="12192000" cy="1324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err="1">
                <a:solidFill>
                  <a:srgbClr val="1E4E79"/>
                </a:solidFill>
              </a:rPr>
              <a:t>rester</a:t>
            </a:r>
            <a:endParaRPr sz="11500" dirty="0"/>
          </a:p>
        </p:txBody>
      </p:sp>
      <p:sp>
        <p:nvSpPr>
          <p:cNvPr id="106" name="Google Shape;106;p16" descr="question mark action button">
            <a:hlinkClick r:id="" action="ppaction://noaction">
              <a:snd r:embed="rId4" name="Eric aime rester une semaine.wav"/>
            </a:hlinkClick>
          </p:cNvPr>
          <p:cNvSpPr/>
          <p:nvPr/>
        </p:nvSpPr>
        <p:spPr>
          <a:xfrm>
            <a:off x="900000" y="528840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07" name="Google Shape;107;p16"/>
          <p:cNvSpPr txBox="1"/>
          <p:nvPr/>
        </p:nvSpPr>
        <p:spPr>
          <a:xfrm>
            <a:off x="0" y="4047727"/>
            <a:ext cx="12191999" cy="923330"/>
          </a:xfrm>
          <a:prstGeom prst="rect">
            <a:avLst/>
          </a:prstGeom>
          <a:solidFill>
            <a:schemeClr val="lt1"/>
          </a:solidFill>
          <a:ln>
            <a:noFill/>
          </a:ln>
        </p:spPr>
        <p:txBody>
          <a:bodyPr spcFirstLastPara="1" wrap="square" lIns="91425" tIns="45700" rIns="91425" bIns="45700" anchor="t" anchorCtr="0">
            <a:noAutofit/>
          </a:bodyPr>
          <a:lstStyle/>
          <a:p>
            <a:pPr lvl="0" algn="ctr">
              <a:buClr>
                <a:srgbClr val="000000"/>
              </a:buClr>
              <a:defRPr/>
            </a:pPr>
            <a:r>
              <a:rPr lang="en-GB" sz="5400" kern="0" dirty="0">
                <a:solidFill>
                  <a:srgbClr val="105076"/>
                </a:solidFill>
                <a:latin typeface="Century Gothic"/>
                <a:ea typeface="Century Gothic"/>
                <a:cs typeface="Century Gothic"/>
                <a:sym typeface="Century Gothic"/>
              </a:rPr>
              <a:t>Éric</a:t>
            </a:r>
            <a:r>
              <a:rPr lang="en-GB" sz="5400" kern="0" dirty="0">
                <a:solidFill>
                  <a:srgbClr val="1E4E79"/>
                </a:solidFill>
                <a:latin typeface="Century Gothic"/>
                <a:cs typeface="Arial"/>
                <a:sym typeface="Century Gothic"/>
              </a:rPr>
              <a:t> </a:t>
            </a:r>
            <a:r>
              <a:rPr lang="en-GB" sz="5400" kern="0" dirty="0" err="1">
                <a:solidFill>
                  <a:srgbClr val="1E4E79"/>
                </a:solidFill>
                <a:latin typeface="Century Gothic"/>
                <a:cs typeface="Arial"/>
                <a:sym typeface="Century Gothic"/>
              </a:rPr>
              <a:t>aime</a:t>
            </a:r>
            <a:r>
              <a:rPr lang="en-GB" sz="5400" kern="0" dirty="0">
                <a:solidFill>
                  <a:srgbClr val="1E4E79"/>
                </a:solidFill>
                <a:latin typeface="Century Gothic"/>
                <a:cs typeface="Arial"/>
                <a:sym typeface="Century Gothic"/>
              </a:rPr>
              <a:t>            </a:t>
            </a:r>
            <a:r>
              <a:rPr lang="en-GB" sz="5400" kern="0" dirty="0" err="1">
                <a:solidFill>
                  <a:srgbClr val="1E4E79"/>
                </a:solidFill>
                <a:latin typeface="Century Gothic"/>
                <a:cs typeface="Arial"/>
                <a:sym typeface="Century Gothic"/>
              </a:rPr>
              <a:t>une</a:t>
            </a:r>
            <a:r>
              <a:rPr lang="en-GB" sz="5400" kern="0" dirty="0">
                <a:solidFill>
                  <a:srgbClr val="1E4E79"/>
                </a:solidFill>
                <a:latin typeface="Century Gothic"/>
                <a:cs typeface="Arial"/>
                <a:sym typeface="Century Gothic"/>
              </a:rPr>
              <a:t> </a:t>
            </a:r>
            <a:r>
              <a:rPr lang="en-GB" sz="5400" kern="0" dirty="0" err="1">
                <a:solidFill>
                  <a:srgbClr val="1E4E79"/>
                </a:solidFill>
                <a:latin typeface="Century Gothic"/>
                <a:cs typeface="Arial"/>
                <a:sym typeface="Century Gothic"/>
              </a:rPr>
              <a:t>semaine</a:t>
            </a:r>
            <a:r>
              <a:rPr lang="en-GB" sz="5400" kern="0" dirty="0">
                <a:solidFill>
                  <a:srgbClr val="1E4E79"/>
                </a:solidFill>
                <a:latin typeface="Century Gothic"/>
                <a:cs typeface="Arial"/>
                <a:sym typeface="Century Gothic"/>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08" name="Google Shape;108;p16"/>
          <p:cNvSpPr/>
          <p:nvPr/>
        </p:nvSpPr>
        <p:spPr>
          <a:xfrm>
            <a:off x="4291268" y="3961565"/>
            <a:ext cx="3096120" cy="923331"/>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ED7D31"/>
              </a:buClr>
              <a:buSzPts val="6000"/>
              <a:buFont typeface="Arial"/>
              <a:buNone/>
              <a:tabLst/>
              <a:defRPr/>
            </a:pPr>
            <a:r>
              <a:rPr kumimoji="0" lang="en-GB" sz="6000" b="1" i="0" u="none" strike="noStrike" kern="0" cap="none" spc="0" normalizeH="0" baseline="0" noProof="0" dirty="0" err="1">
                <a:ln>
                  <a:noFill/>
                </a:ln>
                <a:solidFill>
                  <a:srgbClr val="ED7D31"/>
                </a:solidFill>
                <a:effectLst/>
                <a:uLnTx/>
                <a:uFillTx/>
                <a:latin typeface="Century Gothic"/>
                <a:ea typeface="Century Gothic"/>
                <a:cs typeface="Century Gothic"/>
                <a:sym typeface="Century Gothic"/>
              </a:rPr>
              <a:t>rester</a:t>
            </a:r>
            <a:endParaRPr kumimoji="0" sz="6000" b="0" i="0" u="none" strike="noStrike" kern="0" cap="none" spc="0" normalizeH="0" baseline="0" noProof="0" dirty="0">
              <a:ln>
                <a:noFill/>
              </a:ln>
              <a:solidFill>
                <a:srgbClr val="ED7D31"/>
              </a:solidFill>
              <a:effectLst/>
              <a:uLnTx/>
              <a:uFillTx/>
              <a:latin typeface="Century Gothic"/>
              <a:ea typeface="Century Gothic"/>
              <a:cs typeface="Century Gothic"/>
              <a:sym typeface="Century Gothic"/>
            </a:endParaRPr>
          </a:p>
        </p:txBody>
      </p:sp>
      <p:sp>
        <p:nvSpPr>
          <p:cNvPr id="109" name="Google Shape;109;p16"/>
          <p:cNvSpPr txBox="1"/>
          <p:nvPr/>
        </p:nvSpPr>
        <p:spPr>
          <a:xfrm>
            <a:off x="2024743" y="5166000"/>
            <a:ext cx="8360227" cy="599607"/>
          </a:xfrm>
          <a:prstGeom prst="rect">
            <a:avLst/>
          </a:prstGeom>
          <a:solidFill>
            <a:schemeClr val="lt1"/>
          </a:solidFill>
          <a:ln>
            <a:noFill/>
          </a:ln>
        </p:spPr>
        <p:txBody>
          <a:bodyPr spcFirstLastPara="1" wrap="square" lIns="91425" tIns="45700" rIns="91425" bIns="45700" anchor="t" anchorCtr="0">
            <a:noAutofit/>
          </a:bodyPr>
          <a:lstStyle/>
          <a:p>
            <a:pPr lvl="0" algn="ctr">
              <a:buClr>
                <a:srgbClr val="1E4E79"/>
              </a:buClr>
              <a:buSzPts val="3200"/>
              <a:defRPr/>
            </a:pPr>
            <a:r>
              <a:rPr lang="en-GB" sz="3200" kern="0" dirty="0">
                <a:solidFill>
                  <a:srgbClr val="105076"/>
                </a:solidFill>
                <a:latin typeface="Century Gothic"/>
                <a:ea typeface="Century Gothic"/>
                <a:cs typeface="Century Gothic"/>
                <a:sym typeface="Century Gothic"/>
              </a:rPr>
              <a:t>[Éric likes </a:t>
            </a:r>
            <a:r>
              <a:rPr lang="en-GB" sz="3200" b="1" kern="0" dirty="0">
                <a:solidFill>
                  <a:srgbClr val="ED7D31"/>
                </a:solidFill>
                <a:latin typeface="Century Gothic"/>
                <a:ea typeface="Century Gothic"/>
                <a:cs typeface="Century Gothic"/>
                <a:sym typeface="Century Gothic"/>
              </a:rPr>
              <a:t>to stay</a:t>
            </a:r>
            <a:r>
              <a:rPr lang="en-HK" sz="3200" dirty="0">
                <a:solidFill>
                  <a:srgbClr val="5B9BD5">
                    <a:lumMod val="50000"/>
                  </a:srgbClr>
                </a:solidFill>
                <a:latin typeface="Century Gothic" panose="020B0502020202020204" pitchFamily="34" charset="0"/>
              </a:rPr>
              <a:t> |</a:t>
            </a:r>
            <a:r>
              <a:rPr lang="en-HK" sz="3200" b="1" kern="0" dirty="0">
                <a:solidFill>
                  <a:srgbClr val="ED7D31"/>
                </a:solidFill>
                <a:latin typeface="Century Gothic"/>
                <a:ea typeface="Century Gothic"/>
                <a:cs typeface="Century Gothic"/>
              </a:rPr>
              <a:t>staying</a:t>
            </a:r>
            <a:r>
              <a:rPr lang="en-HK" sz="3200" dirty="0">
                <a:solidFill>
                  <a:srgbClr val="5B9BD5">
                    <a:lumMod val="50000"/>
                  </a:srgbClr>
                </a:solidFill>
                <a:latin typeface="Century Gothic" panose="020B0502020202020204" pitchFamily="34" charset="0"/>
              </a:rPr>
              <a:t> </a:t>
            </a:r>
            <a:r>
              <a:rPr lang="en-GB" sz="3200" kern="0" dirty="0">
                <a:solidFill>
                  <a:srgbClr val="1E4E79"/>
                </a:solidFill>
                <a:latin typeface="Century Gothic"/>
                <a:ea typeface="Century Gothic"/>
                <a:cs typeface="Century Gothic"/>
                <a:sym typeface="Century Gothic"/>
              </a:rPr>
              <a:t>one week.]</a:t>
            </a:r>
            <a:endParaRPr lang="en-GB" sz="1400" kern="0" dirty="0">
              <a:solidFill>
                <a:srgbClr val="000000"/>
              </a:solidFill>
              <a:latin typeface="Arial"/>
              <a:cs typeface="Arial"/>
              <a:sym typeface="Arial"/>
            </a:endParaRPr>
          </a:p>
        </p:txBody>
      </p:sp>
    </p:spTree>
    <p:extLst>
      <p:ext uri="{BB962C8B-B14F-4D97-AF65-F5344CB8AC3E}">
        <p14:creationId xmlns:p14="http://schemas.microsoft.com/office/powerpoint/2010/main" val="2741581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500"/>
                                        <p:tgtEl>
                                          <p:spTgt spid="104"/>
                                        </p:tgtEl>
                                      </p:cBhvr>
                                    </p:animEffect>
                                  </p:childTnLst>
                                  <p:subTnLst>
                                    <p:audio>
                                      <p:cMediaNode>
                                        <p:cTn display="0" masterRel="sameClick">
                                          <p:stCondLst>
                                            <p:cond evt="begin" delay="0">
                                              <p:tn val="5"/>
                                            </p:cond>
                                          </p:stCondLst>
                                          <p:endCondLst>
                                            <p:cond evt="onStopAudio" delay="0">
                                              <p:tgtEl>
                                                <p:sldTgt/>
                                              </p:tgtEl>
                                            </p:cond>
                                          </p:endCondLst>
                                        </p:cTn>
                                        <p:tgtEl>
                                          <p:sndTgt r:embed="rId3" name="rest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
                                        </p:tgtEl>
                                        <p:attrNameLst>
                                          <p:attrName>style.visibility</p:attrName>
                                        </p:attrNameLst>
                                      </p:cBhvr>
                                      <p:to>
                                        <p:strVal val="visible"/>
                                      </p:to>
                                    </p:set>
                                    <p:animEffect transition="in" filter="fade">
                                      <p:cBhvr>
                                        <p:cTn id="12" dur="500"/>
                                        <p:tgtEl>
                                          <p:spTgt spid="10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5"/>
                                        </p:tgtEl>
                                        <p:attrNameLst>
                                          <p:attrName>style.visibility</p:attrName>
                                        </p:attrNameLst>
                                      </p:cBhvr>
                                      <p:to>
                                        <p:strVal val="visible"/>
                                      </p:to>
                                    </p:set>
                                    <p:animEffect transition="in" filter="fade">
                                      <p:cBhvr>
                                        <p:cTn id="17" dur="500"/>
                                        <p:tgtEl>
                                          <p:spTgt spid="10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7"/>
                                        </p:tgtEl>
                                        <p:attrNameLst>
                                          <p:attrName>style.visibility</p:attrName>
                                        </p:attrNameLst>
                                      </p:cBhvr>
                                      <p:to>
                                        <p:strVal val="visible"/>
                                      </p:to>
                                    </p:set>
                                    <p:animEffect transition="in" filter="fade">
                                      <p:cBhvr>
                                        <p:cTn id="22" dur="500"/>
                                        <p:tgtEl>
                                          <p:spTgt spid="10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8"/>
                                        </p:tgtEl>
                                        <p:attrNameLst>
                                          <p:attrName>style.visibility</p:attrName>
                                        </p:attrNameLst>
                                      </p:cBhvr>
                                      <p:to>
                                        <p:strVal val="visible"/>
                                      </p:to>
                                    </p:set>
                                    <p:animEffect transition="in" filter="fade">
                                      <p:cBhvr>
                                        <p:cTn id="27" dur="500"/>
                                        <p:tgtEl>
                                          <p:spTgt spid="108"/>
                                        </p:tgtEl>
                                      </p:cBhvr>
                                    </p:animEffect>
                                  </p:childTnLst>
                                  <p:subTnLst>
                                    <p:audio>
                                      <p:cMediaNode>
                                        <p:cTn display="0" masterRel="sameClick">
                                          <p:stCondLst>
                                            <p:cond evt="begin" delay="0">
                                              <p:tn val="25"/>
                                            </p:cond>
                                          </p:stCondLst>
                                          <p:endCondLst>
                                            <p:cond evt="onStopAudio" delay="0">
                                              <p:tgtEl>
                                                <p:sldTgt/>
                                              </p:tgtEl>
                                            </p:cond>
                                          </p:endCondLst>
                                        </p:cTn>
                                        <p:tgtEl>
                                          <p:sndTgt r:embed="rId4" name="Eric aime rester une semaine.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6"/>
                                        </p:tgtEl>
                                        <p:attrNameLst>
                                          <p:attrName>style.visibility</p:attrName>
                                        </p:attrNameLst>
                                      </p:cBhvr>
                                      <p:to>
                                        <p:strVal val="visible"/>
                                      </p:to>
                                    </p:set>
                                    <p:animEffect transition="in" filter="fade">
                                      <p:cBhvr>
                                        <p:cTn id="32" dur="500"/>
                                        <p:tgtEl>
                                          <p:spTgt spid="10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9"/>
                                        </p:tgtEl>
                                        <p:attrNameLst>
                                          <p:attrName>style.visibility</p:attrName>
                                        </p:attrNameLst>
                                      </p:cBhvr>
                                      <p:to>
                                        <p:strVal val="visible"/>
                                      </p:to>
                                    </p:set>
                                    <p:animEffect transition="in" filter="fade">
                                      <p:cBhvr>
                                        <p:cTn id="37"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0548" y="245402"/>
            <a:ext cx="10515600" cy="1325563"/>
          </a:xfrm>
        </p:spPr>
        <p:txBody>
          <a:bodyPr>
            <a:normAutofit fontScale="90000"/>
          </a:bodyPr>
          <a:lstStyle/>
          <a:p>
            <a:pPr algn="ctr"/>
            <a:r>
              <a:rPr lang="en-GB" sz="11100" b="1" dirty="0">
                <a:solidFill>
                  <a:srgbClr val="115076"/>
                </a:solidFill>
                <a:cs typeface="Calibri" panose="020F0502020204030204" pitchFamily="34" charset="0"/>
              </a:rPr>
              <a:t>j/soft g</a:t>
            </a:r>
            <a:endParaRPr lang="en-GB" dirty="0"/>
          </a:p>
        </p:txBody>
      </p:sp>
      <p:sp>
        <p:nvSpPr>
          <p:cNvPr id="11" name="Rounded Rectangle 10" descr="rectangle"/>
          <p:cNvSpPr/>
          <p:nvPr/>
        </p:nvSpPr>
        <p:spPr>
          <a:xfrm>
            <a:off x="4760298" y="1967347"/>
            <a:ext cx="2736101" cy="2430503"/>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2" name="Picture 11" descr="moon with a red cross through it">
            <a:extLst>
              <a:ext uri="{FF2B5EF4-FFF2-40B4-BE49-F238E27FC236}">
                <a16:creationId xmlns:a16="http://schemas.microsoft.com/office/drawing/2014/main" id="{9E0F1D97-F593-8A42-867B-D1584076464E}"/>
              </a:ext>
            </a:extLst>
          </p:cNvPr>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6231541" y="2046617"/>
            <a:ext cx="1196629" cy="1196629"/>
          </a:xfrm>
          <a:prstGeom prst="rect">
            <a:avLst/>
          </a:prstGeom>
        </p:spPr>
      </p:pic>
      <p:pic>
        <p:nvPicPr>
          <p:cNvPr id="13" name="Picture 2" descr="the sun">
            <a:extLst>
              <a:ext uri="{FF2B5EF4-FFF2-40B4-BE49-F238E27FC236}">
                <a16:creationId xmlns:a16="http://schemas.microsoft.com/office/drawing/2014/main" id="{CBA839B5-4965-6746-8410-660D92A7F5C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898133" y="2109674"/>
            <a:ext cx="1128603" cy="113313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136352" y="3106763"/>
            <a:ext cx="19452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j</a:t>
            </a:r>
            <a:r>
              <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our</a:t>
            </a:r>
          </a:p>
        </p:txBody>
      </p:sp>
      <p:sp>
        <p:nvSpPr>
          <p:cNvPr id="6" name="TextBox 5"/>
          <p:cNvSpPr txBox="1"/>
          <p:nvPr/>
        </p:nvSpPr>
        <p:spPr>
          <a:xfrm>
            <a:off x="367754" y="495521"/>
            <a:ext cx="370919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’ai</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0" name="TextBox 9"/>
          <p:cNvSpPr txBox="1"/>
          <p:nvPr/>
        </p:nvSpPr>
        <p:spPr>
          <a:xfrm>
            <a:off x="238581" y="3520309"/>
            <a:ext cx="405770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su</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et</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4" name="TextBox 13"/>
          <p:cNvSpPr txBox="1"/>
          <p:nvPr/>
        </p:nvSpPr>
        <p:spPr>
          <a:xfrm>
            <a:off x="4506755" y="4758990"/>
            <a:ext cx="319099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dé</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à</a:t>
            </a:r>
          </a:p>
        </p:txBody>
      </p:sp>
      <p:sp>
        <p:nvSpPr>
          <p:cNvPr id="8" name="TextBox 7"/>
          <p:cNvSpPr txBox="1"/>
          <p:nvPr/>
        </p:nvSpPr>
        <p:spPr>
          <a:xfrm>
            <a:off x="8548748" y="495521"/>
            <a:ext cx="281362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g</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énial</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9" name="TextBox 8"/>
          <p:cNvSpPr txBox="1"/>
          <p:nvPr/>
        </p:nvSpPr>
        <p:spPr>
          <a:xfrm>
            <a:off x="7960412" y="3572360"/>
            <a:ext cx="395932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amais</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2941788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P spid="7" grpId="0"/>
      <p:bldP spid="6" grpId="0"/>
      <p:bldP spid="10" grpId="0"/>
      <p:bldP spid="14" grpId="0"/>
      <p:bldP spid="8" grpId="0"/>
      <p:bldP spid="9"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12489" y="1351508"/>
            <a:ext cx="11697432" cy="4154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English has </a:t>
            </a:r>
            <a:r>
              <a:rPr kumimoji="0" lang="en-GB" sz="2200" b="1"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two present tense forms.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I </a:t>
            </a:r>
            <a:r>
              <a:rPr kumimoji="0" lang="en-GB" sz="2200" b="1"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make </a:t>
            </a:r>
            <a:r>
              <a:rPr kumimoji="0" lang="en-GB" sz="22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the bed every week.	     I</a:t>
            </a:r>
            <a:r>
              <a:rPr kumimoji="0" lang="en-GB" sz="2200" b="1"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 am</a:t>
            </a:r>
            <a:r>
              <a:rPr kumimoji="0" lang="en-GB" sz="22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 </a:t>
            </a:r>
            <a:r>
              <a:rPr kumimoji="0" lang="en-GB" sz="2200" b="1"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making</a:t>
            </a:r>
            <a:r>
              <a:rPr kumimoji="0" lang="en-GB" sz="22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 the bed at the moment.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French has </a:t>
            </a:r>
            <a:r>
              <a:rPr kumimoji="0" lang="en-GB" sz="2200" b="1"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one present tense </a:t>
            </a:r>
            <a:r>
              <a:rPr kumimoji="0" lang="en-GB" sz="22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only. The BE + -</a:t>
            </a:r>
            <a:r>
              <a:rPr kumimoji="0" lang="en-GB" sz="2200" b="0" i="0" u="none" strike="noStrike" kern="1200" cap="none" spc="0" normalizeH="0" baseline="0" noProof="0" dirty="0" err="1">
                <a:ln>
                  <a:noFill/>
                </a:ln>
                <a:solidFill>
                  <a:srgbClr val="105076"/>
                </a:solidFill>
                <a:effectLst/>
                <a:uLnTx/>
                <a:uFillTx/>
                <a:latin typeface="Century Gothic" panose="020B0502020202020204" pitchFamily="34" charset="0"/>
                <a:ea typeface="+mn-ea"/>
                <a:cs typeface="+mn-cs"/>
              </a:rPr>
              <a:t>ing</a:t>
            </a:r>
            <a:r>
              <a:rPr kumimoji="0" lang="en-GB" sz="22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 form does not exist.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Je </a:t>
            </a:r>
            <a:r>
              <a:rPr kumimoji="0" lang="en-GB" sz="2200" b="1" i="0" u="none" strike="noStrike" kern="1200" cap="none" spc="0" normalizeH="0" baseline="0" noProof="0" dirty="0" err="1">
                <a:ln>
                  <a:noFill/>
                </a:ln>
                <a:solidFill>
                  <a:srgbClr val="105076"/>
                </a:solidFill>
                <a:effectLst/>
                <a:uLnTx/>
                <a:uFillTx/>
                <a:latin typeface="Century Gothic" panose="020B0502020202020204" pitchFamily="34" charset="0"/>
                <a:ea typeface="+mn-ea"/>
                <a:cs typeface="+mn-cs"/>
              </a:rPr>
              <a:t>fais</a:t>
            </a:r>
            <a:r>
              <a:rPr kumimoji="0" lang="en-GB" sz="2200" b="1"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le lit </a:t>
            </a:r>
            <a:r>
              <a:rPr kumimoji="0" lang="en-GB" sz="2200" b="0" i="0" u="none" strike="noStrike" kern="1200" cap="none" spc="0" normalizeH="0" baseline="0" noProof="0" dirty="0" err="1">
                <a:ln>
                  <a:noFill/>
                </a:ln>
                <a:solidFill>
                  <a:srgbClr val="105076"/>
                </a:solidFill>
                <a:effectLst/>
                <a:uLnTx/>
                <a:uFillTx/>
                <a:latin typeface="Century Gothic" panose="020B0502020202020204" pitchFamily="34" charset="0"/>
                <a:ea typeface="+mn-ea"/>
                <a:cs typeface="+mn-cs"/>
              </a:rPr>
              <a:t>chaque</a:t>
            </a:r>
            <a:r>
              <a:rPr kumimoji="0" lang="en-GB" sz="22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105076"/>
                </a:solidFill>
                <a:effectLst/>
                <a:uLnTx/>
                <a:uFillTx/>
                <a:latin typeface="Century Gothic" panose="020B0502020202020204" pitchFamily="34" charset="0"/>
                <a:ea typeface="+mn-ea"/>
                <a:cs typeface="+mn-cs"/>
              </a:rPr>
              <a:t>semaine</a:t>
            </a:r>
            <a:r>
              <a:rPr kumimoji="0" lang="en-GB" sz="22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		Je </a:t>
            </a:r>
            <a:r>
              <a:rPr kumimoji="0" lang="en-GB" sz="2200" b="1" i="0" u="none" strike="noStrike" kern="1200" cap="none" spc="0" normalizeH="0" baseline="0" noProof="0" dirty="0" err="1">
                <a:ln>
                  <a:noFill/>
                </a:ln>
                <a:solidFill>
                  <a:srgbClr val="105076"/>
                </a:solidFill>
                <a:effectLst/>
                <a:uLnTx/>
                <a:uFillTx/>
                <a:latin typeface="Century Gothic" panose="020B0502020202020204" pitchFamily="34" charset="0"/>
                <a:ea typeface="+mn-ea"/>
                <a:cs typeface="+mn-cs"/>
              </a:rPr>
              <a:t>fais</a:t>
            </a:r>
            <a:r>
              <a:rPr kumimoji="0" lang="en-GB" sz="22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 le lit </a:t>
            </a:r>
            <a:r>
              <a:rPr kumimoji="0" lang="en-GB" sz="2200" b="0" i="0" u="none" strike="noStrike" kern="1200" cap="none" spc="0" normalizeH="0" baseline="0" noProof="0" dirty="0" err="1">
                <a:ln>
                  <a:noFill/>
                </a:ln>
                <a:solidFill>
                  <a:srgbClr val="105076"/>
                </a:solidFill>
                <a:effectLst/>
                <a:uLnTx/>
                <a:uFillTx/>
                <a:latin typeface="Century Gothic" panose="020B0502020202020204" pitchFamily="34" charset="0"/>
                <a:ea typeface="+mn-ea"/>
                <a:cs typeface="+mn-cs"/>
              </a:rPr>
              <a:t>en</a:t>
            </a:r>
            <a:r>
              <a:rPr kumimoji="0" lang="en-GB" sz="22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105076"/>
                </a:solidFill>
                <a:effectLst/>
                <a:uLnTx/>
                <a:uFillTx/>
                <a:latin typeface="Century Gothic" panose="020B0502020202020204" pitchFamily="34" charset="0"/>
                <a:ea typeface="+mn-ea"/>
                <a:cs typeface="+mn-cs"/>
              </a:rPr>
              <a:t>ce</a:t>
            </a:r>
            <a:r>
              <a:rPr kumimoji="0" lang="en-GB" sz="22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 moment.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endParaRPr>
          </a:p>
        </p:txBody>
      </p:sp>
      <p:sp>
        <p:nvSpPr>
          <p:cNvPr id="30" name="Rectangle: Rounded Corners 29">
            <a:extLst>
              <a:ext uri="{FF2B5EF4-FFF2-40B4-BE49-F238E27FC236}">
                <a16:creationId xmlns:a16="http://schemas.microsoft.com/office/drawing/2014/main" id="{A72189A7-C050-4CE1-B026-F4F7223B3659}"/>
              </a:ext>
            </a:extLst>
          </p:cNvPr>
          <p:cNvSpPr/>
          <p:nvPr/>
        </p:nvSpPr>
        <p:spPr>
          <a:xfrm>
            <a:off x="7264754" y="4722190"/>
            <a:ext cx="2180863" cy="430887"/>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9" name="Rectangle: Rounded Corners 28">
            <a:extLst>
              <a:ext uri="{FF2B5EF4-FFF2-40B4-BE49-F238E27FC236}">
                <a16:creationId xmlns:a16="http://schemas.microsoft.com/office/drawing/2014/main" id="{32C334C3-A4CE-4D48-978E-A2C2404C7845}"/>
              </a:ext>
            </a:extLst>
          </p:cNvPr>
          <p:cNvSpPr/>
          <p:nvPr/>
        </p:nvSpPr>
        <p:spPr>
          <a:xfrm>
            <a:off x="1786131" y="4724231"/>
            <a:ext cx="2456047" cy="430887"/>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8" name="Rectangle: Rounded Corners 27">
            <a:extLst>
              <a:ext uri="{FF2B5EF4-FFF2-40B4-BE49-F238E27FC236}">
                <a16:creationId xmlns:a16="http://schemas.microsoft.com/office/drawing/2014/main" id="{CFBE04AD-4D0E-421C-BA59-44E0E923C7AA}"/>
              </a:ext>
            </a:extLst>
          </p:cNvPr>
          <p:cNvSpPr/>
          <p:nvPr/>
        </p:nvSpPr>
        <p:spPr>
          <a:xfrm>
            <a:off x="8169285" y="2028963"/>
            <a:ext cx="2176913" cy="430887"/>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7" name="Rectangle: Rounded Corners 26">
            <a:extLst>
              <a:ext uri="{FF2B5EF4-FFF2-40B4-BE49-F238E27FC236}">
                <a16:creationId xmlns:a16="http://schemas.microsoft.com/office/drawing/2014/main" id="{7D53378A-F5F9-49CE-9F92-9BE986A39A2B}"/>
              </a:ext>
            </a:extLst>
          </p:cNvPr>
          <p:cNvSpPr/>
          <p:nvPr/>
        </p:nvSpPr>
        <p:spPr>
          <a:xfrm>
            <a:off x="2432629" y="2045678"/>
            <a:ext cx="1722922" cy="430887"/>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 name="TextBox 2">
            <a:extLst>
              <a:ext uri="{FF2B5EF4-FFF2-40B4-BE49-F238E27FC236}">
                <a16:creationId xmlns:a16="http://schemas.microsoft.com/office/drawing/2014/main" id="{5A93EC28-0F94-4DAE-9CF6-335A95A2B896}"/>
              </a:ext>
            </a:extLst>
          </p:cNvPr>
          <p:cNvSpPr txBox="1"/>
          <p:nvPr/>
        </p:nvSpPr>
        <p:spPr>
          <a:xfrm>
            <a:off x="212489" y="2658704"/>
            <a:ext cx="492436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Present simple - normally; routine</a:t>
            </a:r>
          </a:p>
        </p:txBody>
      </p:sp>
      <p:sp>
        <p:nvSpPr>
          <p:cNvPr id="10" name="TextBox 9">
            <a:extLst>
              <a:ext uri="{FF2B5EF4-FFF2-40B4-BE49-F238E27FC236}">
                <a16:creationId xmlns:a16="http://schemas.microsoft.com/office/drawing/2014/main" id="{DD3B3C74-D4C4-4D96-8A13-A1346445F201}"/>
              </a:ext>
            </a:extLst>
          </p:cNvPr>
          <p:cNvSpPr txBox="1"/>
          <p:nvPr/>
        </p:nvSpPr>
        <p:spPr>
          <a:xfrm>
            <a:off x="5136858" y="2682951"/>
            <a:ext cx="724213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Present continuous </a:t>
            </a:r>
            <a:r>
              <a:rPr kumimoji="0" lang="en-GB" sz="22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(BE + -</a:t>
            </a:r>
            <a:r>
              <a:rPr kumimoji="0" lang="en-GB" sz="2200" b="0" i="0" u="none" strike="noStrike" kern="1200" cap="none" spc="0" normalizeH="0" baseline="0" noProof="0" dirty="0" err="1">
                <a:ln>
                  <a:noFill/>
                </a:ln>
                <a:solidFill>
                  <a:srgbClr val="105076"/>
                </a:solidFill>
                <a:effectLst/>
                <a:uLnTx/>
                <a:uFillTx/>
                <a:latin typeface="Century Gothic" panose="020B0502020202020204" pitchFamily="34" charset="0"/>
                <a:ea typeface="+mn-ea"/>
                <a:cs typeface="+mn-cs"/>
              </a:rPr>
              <a:t>ing</a:t>
            </a:r>
            <a:r>
              <a:rPr kumimoji="0" lang="en-GB" sz="22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 </a:t>
            </a:r>
            <a:r>
              <a:rPr kumimoji="0" lang="en-GB" sz="2200" b="1"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a:t>
            </a:r>
            <a:r>
              <a:rPr kumimoji="0" lang="en-GB" sz="22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 </a:t>
            </a:r>
            <a:r>
              <a:rPr kumimoji="0" lang="en-GB" sz="2200" b="1"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ongoing; current</a:t>
            </a:r>
          </a:p>
        </p:txBody>
      </p:sp>
      <p:sp>
        <p:nvSpPr>
          <p:cNvPr id="21" name="Explosion: 8 Points 20">
            <a:extLst>
              <a:ext uri="{FF2B5EF4-FFF2-40B4-BE49-F238E27FC236}">
                <a16:creationId xmlns:a16="http://schemas.microsoft.com/office/drawing/2014/main" id="{608D6088-26AE-4412-A13D-48C65CA9A46B}"/>
              </a:ext>
            </a:extLst>
          </p:cNvPr>
          <p:cNvSpPr/>
          <p:nvPr/>
        </p:nvSpPr>
        <p:spPr>
          <a:xfrm>
            <a:off x="7949824" y="2780032"/>
            <a:ext cx="4100791" cy="3496955"/>
          </a:xfrm>
          <a:prstGeom prst="irregularSeal1">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1"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Je </a:t>
            </a:r>
            <a:r>
              <a:rPr kumimoji="0" lang="en-GB" sz="2200" b="0" i="1" u="none" strike="noStrike" kern="1200" cap="none" spc="0" normalizeH="0" baseline="0" noProof="0" dirty="0" err="1">
                <a:ln>
                  <a:noFill/>
                </a:ln>
                <a:solidFill>
                  <a:srgbClr val="105076"/>
                </a:solidFill>
                <a:effectLst/>
                <a:uLnTx/>
                <a:uFillTx/>
                <a:latin typeface="Century Gothic" panose="020B0502020202020204" pitchFamily="34" charset="0"/>
                <a:ea typeface="+mn-ea"/>
                <a:cs typeface="+mn-cs"/>
              </a:rPr>
              <a:t>fais</a:t>
            </a:r>
            <a:r>
              <a:rPr kumimoji="0" lang="en-GB" sz="2200" b="0" i="1"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 I make 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I’m making</a:t>
            </a:r>
          </a:p>
        </p:txBody>
      </p:sp>
      <p:sp>
        <p:nvSpPr>
          <p:cNvPr id="23" name="TextBox 22">
            <a:extLst>
              <a:ext uri="{FF2B5EF4-FFF2-40B4-BE49-F238E27FC236}">
                <a16:creationId xmlns:a16="http://schemas.microsoft.com/office/drawing/2014/main" id="{D9181EAB-E740-4113-B9CB-8FE2B1A333AD}"/>
              </a:ext>
            </a:extLst>
          </p:cNvPr>
          <p:cNvSpPr txBox="1"/>
          <p:nvPr/>
        </p:nvSpPr>
        <p:spPr>
          <a:xfrm>
            <a:off x="212488" y="3360406"/>
            <a:ext cx="914070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Adverbs of time</a:t>
            </a:r>
            <a:r>
              <a:rPr kumimoji="0" lang="en-GB" sz="22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tell us which English tense to choose.</a:t>
            </a:r>
          </a:p>
        </p:txBody>
      </p:sp>
      <p:sp>
        <p:nvSpPr>
          <p:cNvPr id="24" name="TextBox 23">
            <a:extLst>
              <a:ext uri="{FF2B5EF4-FFF2-40B4-BE49-F238E27FC236}">
                <a16:creationId xmlns:a16="http://schemas.microsoft.com/office/drawing/2014/main" id="{9772736D-C1C0-4F4F-A65C-AEB778AD4D28}"/>
              </a:ext>
            </a:extLst>
          </p:cNvPr>
          <p:cNvSpPr txBox="1"/>
          <p:nvPr/>
        </p:nvSpPr>
        <p:spPr>
          <a:xfrm>
            <a:off x="212488" y="5390767"/>
            <a:ext cx="914070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In French, the </a:t>
            </a:r>
            <a:r>
              <a:rPr kumimoji="0" lang="en-GB" sz="2200" b="1"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present</a:t>
            </a:r>
            <a:r>
              <a:rPr kumimoji="0" lang="en-GB" sz="22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 </a:t>
            </a:r>
            <a:r>
              <a:rPr kumimoji="0" lang="en-GB" sz="2200" b="1"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simple </a:t>
            </a:r>
            <a:r>
              <a:rPr kumimoji="0" lang="en-GB" sz="22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is used with </a:t>
            </a:r>
            <a:r>
              <a:rPr kumimoji="0" lang="en-GB" sz="22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all adverbs</a:t>
            </a:r>
            <a:r>
              <a:rPr kumimoji="0" lang="en-GB" sz="22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a:t>
            </a:r>
          </a:p>
        </p:txBody>
      </p:sp>
      <p:sp>
        <p:nvSpPr>
          <p:cNvPr id="6" name="Title 5">
            <a:extLst>
              <a:ext uri="{FF2B5EF4-FFF2-40B4-BE49-F238E27FC236}">
                <a16:creationId xmlns:a16="http://schemas.microsoft.com/office/drawing/2014/main" id="{D603289E-8378-4077-B4D8-DD3F842A7C54}"/>
              </a:ext>
            </a:extLst>
          </p:cNvPr>
          <p:cNvSpPr>
            <a:spLocks noGrp="1"/>
          </p:cNvSpPr>
          <p:nvPr>
            <p:ph type="title"/>
          </p:nvPr>
        </p:nvSpPr>
        <p:spPr>
          <a:xfrm>
            <a:off x="838200" y="443074"/>
            <a:ext cx="4142874" cy="518926"/>
          </a:xfrm>
        </p:spPr>
        <p:txBody>
          <a:bodyPr>
            <a:normAutofit/>
          </a:bodyPr>
          <a:lstStyle/>
          <a:p>
            <a:r>
              <a:rPr lang="fr-FR" sz="2000" dirty="0" err="1"/>
              <a:t>Present</a:t>
            </a:r>
            <a:r>
              <a:rPr lang="fr-FR" sz="2000" dirty="0"/>
              <a:t> simple or </a:t>
            </a:r>
            <a:r>
              <a:rPr lang="fr-FR" sz="2000" dirty="0" err="1"/>
              <a:t>continuous</a:t>
            </a:r>
            <a:r>
              <a:rPr lang="fr-FR" sz="2000" dirty="0"/>
              <a:t>?</a:t>
            </a:r>
          </a:p>
        </p:txBody>
      </p:sp>
      <p:pic>
        <p:nvPicPr>
          <p:cNvPr id="31" name="Picture 30" descr="background rectangle">
            <a:extLst>
              <a:ext uri="{FF2B5EF4-FFF2-40B4-BE49-F238E27FC236}">
                <a16:creationId xmlns:a16="http://schemas.microsoft.com/office/drawing/2014/main" id="{3D19759D-F4A3-41C4-8159-60345E39D5F9}"/>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2" name="Title 3">
            <a:extLst>
              <a:ext uri="{FF2B5EF4-FFF2-40B4-BE49-F238E27FC236}">
                <a16:creationId xmlns:a16="http://schemas.microsoft.com/office/drawing/2014/main" id="{816318BC-1FE9-4215-B5C0-81817FC123CC}"/>
              </a:ext>
            </a:extLst>
          </p:cNvPr>
          <p:cNvSpPr txBox="1">
            <a:spLocks/>
          </p:cNvSpPr>
          <p:nvPr/>
        </p:nvSpPr>
        <p:spPr>
          <a:xfrm>
            <a:off x="-1" y="296864"/>
            <a:ext cx="6096001"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rPr>
              <a:t>Present simple or continuous?</a:t>
            </a:r>
          </a:p>
        </p:txBody>
      </p:sp>
      <p:sp>
        <p:nvSpPr>
          <p:cNvPr id="33" name="Rounded Rectangle 46">
            <a:extLst>
              <a:ext uri="{FF2B5EF4-FFF2-40B4-BE49-F238E27FC236}">
                <a16:creationId xmlns:a16="http://schemas.microsoft.com/office/drawing/2014/main" id="{B218BD04-A9D6-4797-8FBC-D2D51E9939C2}"/>
              </a:ext>
            </a:extLst>
          </p:cNvPr>
          <p:cNvSpPr/>
          <p:nvPr/>
        </p:nvSpPr>
        <p:spPr>
          <a:xfrm>
            <a:off x="10033687" y="249870"/>
            <a:ext cx="1876234" cy="399600"/>
          </a:xfrm>
          <a:prstGeom prst="roundRect">
            <a:avLst/>
          </a:prstGeom>
          <a:solidFill>
            <a:srgbClr val="105076"/>
          </a:solidFill>
          <a:ln w="12700" cap="flat" cmpd="sng" algn="ctr">
            <a:solidFill>
              <a:srgbClr val="10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60271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29" grpId="0" animBg="1"/>
      <p:bldP spid="28" grpId="0" animBg="1"/>
      <p:bldP spid="27" grpId="0" animBg="1"/>
      <p:bldP spid="3" grpId="0"/>
      <p:bldP spid="10" grpId="0"/>
      <p:bldP spid="21" grpId="0" animBg="1"/>
      <p:bldP spid="23" grpId="0"/>
      <p:bldP spid="24"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ACA71FC-D9BB-44BE-9FE7-818BD5ED425A}"/>
              </a:ext>
            </a:extLst>
          </p:cNvPr>
          <p:cNvSpPr txBox="1"/>
          <p:nvPr/>
        </p:nvSpPr>
        <p:spPr>
          <a:xfrm>
            <a:off x="3348390" y="1998371"/>
            <a:ext cx="549521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[every week]</a:t>
            </a:r>
          </a:p>
        </p:txBody>
      </p:sp>
      <p:sp>
        <p:nvSpPr>
          <p:cNvPr id="53" name="TextBox 52">
            <a:extLst>
              <a:ext uri="{FF2B5EF4-FFF2-40B4-BE49-F238E27FC236}">
                <a16:creationId xmlns:a16="http://schemas.microsoft.com/office/drawing/2014/main" id="{F204D7E1-CAF7-4C39-9F98-74EFF26FA7DF}"/>
              </a:ext>
            </a:extLst>
          </p:cNvPr>
          <p:cNvSpPr txBox="1"/>
          <p:nvPr/>
        </p:nvSpPr>
        <p:spPr>
          <a:xfrm>
            <a:off x="2567624" y="1998371"/>
            <a:ext cx="7056751" cy="1077218"/>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4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chaque</a:t>
            </a:r>
            <a:r>
              <a:rPr kumimoji="0" lang="en-GB" sz="6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64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semaine</a:t>
            </a:r>
            <a:endParaRPr kumimoji="0" lang="en-GB" sz="6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2B11FDBC-174C-4704-AE66-535D3C4B320B}"/>
              </a:ext>
            </a:extLst>
          </p:cNvPr>
          <p:cNvSpPr txBox="1"/>
          <p:nvPr/>
        </p:nvSpPr>
        <p:spPr>
          <a:xfrm>
            <a:off x="2779508" y="3965639"/>
            <a:ext cx="7056751"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the moment]</a:t>
            </a:r>
          </a:p>
        </p:txBody>
      </p:sp>
      <p:sp>
        <p:nvSpPr>
          <p:cNvPr id="9" name="TextBox 8">
            <a:extLst>
              <a:ext uri="{FF2B5EF4-FFF2-40B4-BE49-F238E27FC236}">
                <a16:creationId xmlns:a16="http://schemas.microsoft.com/office/drawing/2014/main" id="{39787EE5-D9E2-48A3-B1DF-61AAF09847ED}"/>
              </a:ext>
            </a:extLst>
          </p:cNvPr>
          <p:cNvSpPr txBox="1"/>
          <p:nvPr/>
        </p:nvSpPr>
        <p:spPr>
          <a:xfrm>
            <a:off x="2567624" y="4123352"/>
            <a:ext cx="7056751" cy="1077218"/>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4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en</a:t>
            </a:r>
            <a:r>
              <a:rPr kumimoji="0" lang="en-GB" sz="6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64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ce</a:t>
            </a:r>
            <a:r>
              <a:rPr kumimoji="0" lang="en-GB" sz="6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moment</a:t>
            </a:r>
          </a:p>
        </p:txBody>
      </p:sp>
      <p:sp>
        <p:nvSpPr>
          <p:cNvPr id="5" name="Title 4">
            <a:extLst>
              <a:ext uri="{FF2B5EF4-FFF2-40B4-BE49-F238E27FC236}">
                <a16:creationId xmlns:a16="http://schemas.microsoft.com/office/drawing/2014/main" id="{F072D38B-F1B9-4FF5-B83C-4BB91D0B7335}"/>
              </a:ext>
            </a:extLst>
          </p:cNvPr>
          <p:cNvSpPr>
            <a:spLocks noGrp="1"/>
          </p:cNvSpPr>
          <p:nvPr>
            <p:ph type="title"/>
          </p:nvPr>
        </p:nvSpPr>
        <p:spPr>
          <a:xfrm>
            <a:off x="838200" y="443074"/>
            <a:ext cx="4888832" cy="561640"/>
          </a:xfrm>
        </p:spPr>
        <p:txBody>
          <a:bodyPr>
            <a:normAutofit fontScale="90000"/>
          </a:bodyPr>
          <a:lstStyle/>
          <a:p>
            <a:r>
              <a:rPr lang="fr-FR" dirty="0" err="1"/>
              <a:t>Adverbs</a:t>
            </a:r>
            <a:r>
              <a:rPr lang="fr-FR" dirty="0"/>
              <a:t> of time</a:t>
            </a:r>
          </a:p>
        </p:txBody>
      </p:sp>
      <p:pic>
        <p:nvPicPr>
          <p:cNvPr id="10" name="Picture 9" descr="background rectangle">
            <a:extLst>
              <a:ext uri="{FF2B5EF4-FFF2-40B4-BE49-F238E27FC236}">
                <a16:creationId xmlns:a16="http://schemas.microsoft.com/office/drawing/2014/main" id="{46ED9D08-1284-4BE0-80C2-FA63F199AE8D}"/>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1" name="Title 3">
            <a:extLst>
              <a:ext uri="{FF2B5EF4-FFF2-40B4-BE49-F238E27FC236}">
                <a16:creationId xmlns:a16="http://schemas.microsoft.com/office/drawing/2014/main" id="{1CBFFB53-EBCB-47D5-9961-E957FE12FAA0}"/>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a:solidFill>
                  <a:schemeClr val="bg1"/>
                </a:solidFill>
              </a:rPr>
              <a:t>Adverbs of time</a:t>
            </a:r>
          </a:p>
        </p:txBody>
      </p:sp>
      <p:sp>
        <p:nvSpPr>
          <p:cNvPr id="12" name="Rounded Rectangle 46">
            <a:extLst>
              <a:ext uri="{FF2B5EF4-FFF2-40B4-BE49-F238E27FC236}">
                <a16:creationId xmlns:a16="http://schemas.microsoft.com/office/drawing/2014/main" id="{B182231D-FDCF-4C3E-8FAC-9C16BD7BD485}"/>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09543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9"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99252" y="1468446"/>
            <a:ext cx="11898217"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Nick, an exchange student, is babysitting for the Petit family. He makes notes about the children, Jacques and </a:t>
            </a:r>
            <a:r>
              <a:rPr kumimoji="0" lang="en-GB" sz="2400" b="0" i="0" u="none" strike="noStrike" kern="1200" cap="none" spc="0" normalizeH="0" baseline="0" noProof="0" dirty="0" err="1">
                <a:ln>
                  <a:noFill/>
                </a:ln>
                <a:solidFill>
                  <a:srgbClr val="105076"/>
                </a:solidFill>
                <a:effectLst/>
                <a:uLnTx/>
                <a:uFillTx/>
                <a:latin typeface="Century Gothic" panose="020B0502020202020204" pitchFamily="34" charset="0"/>
                <a:ea typeface="+mn-ea"/>
                <a:cs typeface="+mn-cs"/>
              </a:rPr>
              <a:t>Géraldine</a:t>
            </a:r>
            <a:r>
              <a:rPr kumimoji="0" lang="en-GB" sz="24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1.1</a:t>
            </a:r>
            <a:r>
              <a:rPr kumimoji="0" lang="en-GB" sz="24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 Choose the </a:t>
            </a:r>
            <a:r>
              <a:rPr kumimoji="0" lang="en-GB" sz="2400" b="1"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correct adverb</a:t>
            </a:r>
            <a:r>
              <a:rPr kumimoji="0" lang="en-GB" sz="24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a:t>
            </a:r>
          </a:p>
        </p:txBody>
      </p:sp>
      <p:grpSp>
        <p:nvGrpSpPr>
          <p:cNvPr id="2" name="Group 1"/>
          <p:cNvGrpSpPr/>
          <p:nvPr/>
        </p:nvGrpSpPr>
        <p:grpSpPr>
          <a:xfrm>
            <a:off x="787402" y="3429000"/>
            <a:ext cx="8258403" cy="2500131"/>
            <a:chOff x="810848" y="3091059"/>
            <a:chExt cx="8258403" cy="2500131"/>
          </a:xfrm>
        </p:grpSpPr>
        <p:grpSp>
          <p:nvGrpSpPr>
            <p:cNvPr id="15" name="Group 14"/>
            <p:cNvGrpSpPr/>
            <p:nvPr/>
          </p:nvGrpSpPr>
          <p:grpSpPr>
            <a:xfrm>
              <a:off x="810848" y="3091059"/>
              <a:ext cx="549030" cy="2500131"/>
              <a:chOff x="1150816" y="2729627"/>
              <a:chExt cx="948251" cy="2935566"/>
            </a:xfrm>
          </p:grpSpPr>
          <p:sp>
            <p:nvSpPr>
              <p:cNvPr id="9" name="Action Button: Custom 8">
                <a:hlinkClick r:id="" action="ppaction://noaction" highlightClick="1"/>
              </p:cNvPr>
              <p:cNvSpPr/>
              <p:nvPr/>
            </p:nvSpPr>
            <p:spPr>
              <a:xfrm>
                <a:off x="1150816" y="2729627"/>
                <a:ext cx="948251" cy="506936"/>
              </a:xfrm>
              <a:prstGeom prst="actionButtonBlank">
                <a:avLst/>
              </a:prstGeom>
              <a:solidFill>
                <a:srgbClr val="105076"/>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A</a:t>
                </a:r>
              </a:p>
            </p:txBody>
          </p:sp>
          <p:sp>
            <p:nvSpPr>
              <p:cNvPr id="10" name="Action Button: Custom 9">
                <a:hlinkClick r:id="" action="ppaction://noaction" highlightClick="1">
                  <a:snd r:embed="rId3" name="Fr_6.wav"/>
                </a:hlinkClick>
              </p:cNvPr>
              <p:cNvSpPr/>
              <p:nvPr/>
            </p:nvSpPr>
            <p:spPr>
              <a:xfrm>
                <a:off x="1150816" y="3339227"/>
                <a:ext cx="948251" cy="506936"/>
              </a:xfrm>
              <a:prstGeom prst="actionButtonBlank">
                <a:avLst/>
              </a:prstGeom>
              <a:solidFill>
                <a:srgbClr val="105076"/>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B</a:t>
                </a:r>
              </a:p>
            </p:txBody>
          </p:sp>
          <p:sp>
            <p:nvSpPr>
              <p:cNvPr id="11" name="Action Button: Custom 10">
                <a:hlinkClick r:id="" action="ppaction://noaction" highlightClick="1"/>
              </p:cNvPr>
              <p:cNvSpPr/>
              <p:nvPr/>
            </p:nvSpPr>
            <p:spPr>
              <a:xfrm>
                <a:off x="1150816" y="3948827"/>
                <a:ext cx="948251" cy="506936"/>
              </a:xfrm>
              <a:prstGeom prst="actionButtonBlank">
                <a:avLst/>
              </a:prstGeom>
              <a:solidFill>
                <a:srgbClr val="105076"/>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C</a:t>
                </a:r>
              </a:p>
            </p:txBody>
          </p:sp>
          <p:sp>
            <p:nvSpPr>
              <p:cNvPr id="12" name="Action Button: Custom 11">
                <a:hlinkClick r:id="" action="ppaction://noaction" highlightClick="1"/>
              </p:cNvPr>
              <p:cNvSpPr/>
              <p:nvPr/>
            </p:nvSpPr>
            <p:spPr>
              <a:xfrm>
                <a:off x="1150816" y="4558427"/>
                <a:ext cx="948251" cy="506936"/>
              </a:xfrm>
              <a:prstGeom prst="actionButtonBlank">
                <a:avLst/>
              </a:prstGeom>
              <a:solidFill>
                <a:srgbClr val="105076"/>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D</a:t>
                </a:r>
              </a:p>
            </p:txBody>
          </p:sp>
          <p:sp>
            <p:nvSpPr>
              <p:cNvPr id="13" name="Action Button: Custom 12">
                <a:hlinkClick r:id="" action="ppaction://noaction" highlightClick="1"/>
              </p:cNvPr>
              <p:cNvSpPr/>
              <p:nvPr/>
            </p:nvSpPr>
            <p:spPr>
              <a:xfrm>
                <a:off x="1150816" y="5158257"/>
                <a:ext cx="948251" cy="506936"/>
              </a:xfrm>
              <a:prstGeom prst="actionButtonBlank">
                <a:avLst/>
              </a:prstGeom>
              <a:solidFill>
                <a:srgbClr val="105076"/>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E</a:t>
                </a:r>
              </a:p>
            </p:txBody>
          </p:sp>
        </p:grpSp>
        <p:sp>
          <p:nvSpPr>
            <p:cNvPr id="22" name="TextBox 21"/>
            <p:cNvSpPr txBox="1"/>
            <p:nvPr/>
          </p:nvSpPr>
          <p:spPr>
            <a:xfrm>
              <a:off x="1531321" y="3122691"/>
              <a:ext cx="736648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Jacques</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is playing tennis at the moment/every week.</a:t>
              </a:r>
              <a:endParaRPr kumimoji="0" lang="en-GB" sz="1800" b="0" i="0" u="none" strike="noStrike" kern="1200" cap="none" spc="0" normalizeH="0" baseline="0" noProof="0" dirty="0">
                <a:ln>
                  <a:noFill/>
                </a:ln>
                <a:solidFill>
                  <a:srgbClr val="5B9BD5">
                    <a:lumMod val="50000"/>
                  </a:srgbClr>
                </a:solidFill>
                <a:effectLst/>
                <a:uLnTx/>
                <a:uFillTx/>
                <a:latin typeface="Lucida Handwriting" panose="03010101010101010101" pitchFamily="66" charset="0"/>
                <a:ea typeface="+mn-ea"/>
                <a:cs typeface="+mn-cs"/>
              </a:endParaRPr>
            </a:p>
          </p:txBody>
        </p:sp>
        <p:sp>
          <p:nvSpPr>
            <p:cNvPr id="23" name="TextBox 22"/>
            <p:cNvSpPr txBox="1"/>
            <p:nvPr/>
          </p:nvSpPr>
          <p:spPr>
            <a:xfrm>
              <a:off x="1531318" y="3644690"/>
              <a:ext cx="736648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Géraldine</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wears a uniform at the moment/every week.</a:t>
              </a:r>
              <a:endParaRPr kumimoji="0" lang="en-GB" sz="1800" b="0" i="0" u="none" strike="noStrike" kern="1200" cap="none" spc="0" normalizeH="0" baseline="0" noProof="0" dirty="0">
                <a:ln>
                  <a:noFill/>
                </a:ln>
                <a:solidFill>
                  <a:srgbClr val="5B9BD5">
                    <a:lumMod val="50000"/>
                  </a:srgbClr>
                </a:solidFill>
                <a:effectLst/>
                <a:uLnTx/>
                <a:uFillTx/>
                <a:latin typeface="Lucida Handwriting" panose="03010101010101010101" pitchFamily="66" charset="0"/>
                <a:ea typeface="+mn-ea"/>
                <a:cs typeface="+mn-cs"/>
              </a:endParaRPr>
            </a:p>
          </p:txBody>
        </p:sp>
        <p:sp>
          <p:nvSpPr>
            <p:cNvPr id="24" name="TextBox 23"/>
            <p:cNvSpPr txBox="1"/>
            <p:nvPr/>
          </p:nvSpPr>
          <p:spPr>
            <a:xfrm>
              <a:off x="1531319" y="4148052"/>
              <a:ext cx="736649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105076"/>
                  </a:solidFill>
                  <a:effectLst/>
                  <a:uLnTx/>
                  <a:uFillTx/>
                  <a:latin typeface="Century Gothic" panose="020B0502020202020204" pitchFamily="34" charset="0"/>
                  <a:ea typeface="+mn-ea"/>
                  <a:cs typeface="+mn-cs"/>
                </a:rPr>
                <a:t>Géraldine</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is having lunch at the moment/every week.</a:t>
              </a:r>
              <a:endParaRPr kumimoji="0" lang="en-GB" sz="1800" b="0" i="0" u="none" strike="noStrike" kern="1200" cap="none" spc="0" normalizeH="0" baseline="0" noProof="0" dirty="0">
                <a:ln>
                  <a:noFill/>
                </a:ln>
                <a:solidFill>
                  <a:srgbClr val="5B9BD5">
                    <a:lumMod val="50000"/>
                  </a:srgbClr>
                </a:solidFill>
                <a:effectLst/>
                <a:uLnTx/>
                <a:uFillTx/>
                <a:latin typeface="Lucida Handwriting" panose="03010101010101010101" pitchFamily="66" charset="0"/>
                <a:ea typeface="+mn-ea"/>
                <a:cs typeface="+mn-cs"/>
              </a:endParaRPr>
            </a:p>
          </p:txBody>
        </p:sp>
        <p:sp>
          <p:nvSpPr>
            <p:cNvPr id="18" name="TextBox 17"/>
            <p:cNvSpPr txBox="1"/>
            <p:nvPr/>
          </p:nvSpPr>
          <p:spPr>
            <a:xfrm>
              <a:off x="1531319" y="4670051"/>
              <a:ext cx="753793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Jacques</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is doing his homework at the moment/every week.</a:t>
              </a:r>
              <a:endParaRPr kumimoji="0" lang="en-GB" sz="1800" b="0" i="0" u="none" strike="noStrike" kern="1200" cap="none" spc="0" normalizeH="0" baseline="0" noProof="0" dirty="0">
                <a:ln>
                  <a:noFill/>
                </a:ln>
                <a:solidFill>
                  <a:srgbClr val="5B9BD5">
                    <a:lumMod val="50000"/>
                  </a:srgbClr>
                </a:solidFill>
                <a:effectLst/>
                <a:uLnTx/>
                <a:uFillTx/>
                <a:latin typeface="Lucida Handwriting" panose="03010101010101010101" pitchFamily="66" charset="0"/>
                <a:ea typeface="+mn-ea"/>
                <a:cs typeface="+mn-cs"/>
              </a:endParaRPr>
            </a:p>
          </p:txBody>
        </p:sp>
        <p:sp>
          <p:nvSpPr>
            <p:cNvPr id="19" name="TextBox 18"/>
            <p:cNvSpPr txBox="1"/>
            <p:nvPr/>
          </p:nvSpPr>
          <p:spPr>
            <a:xfrm>
              <a:off x="1531318" y="5162863"/>
              <a:ext cx="736649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Jacques</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goes for a walk at the moment/every week.</a:t>
              </a:r>
              <a:endParaRPr kumimoji="0" lang="en-GB" sz="1800" b="0" i="0" u="none" strike="noStrike" kern="1200" cap="none" spc="0" normalizeH="0" baseline="0" noProof="0" dirty="0">
                <a:ln>
                  <a:noFill/>
                </a:ln>
                <a:solidFill>
                  <a:srgbClr val="5B9BD5">
                    <a:lumMod val="50000"/>
                  </a:srgbClr>
                </a:solidFill>
                <a:effectLst/>
                <a:uLnTx/>
                <a:uFillTx/>
                <a:latin typeface="Lucida Handwriting" panose="03010101010101010101" pitchFamily="66" charset="0"/>
                <a:ea typeface="+mn-ea"/>
                <a:cs typeface="+mn-cs"/>
              </a:endParaRPr>
            </a:p>
          </p:txBody>
        </p:sp>
      </p:grpSp>
      <p:cxnSp>
        <p:nvCxnSpPr>
          <p:cNvPr id="21" name="Straight Connector 20"/>
          <p:cNvCxnSpPr/>
          <p:nvPr/>
        </p:nvCxnSpPr>
        <p:spPr>
          <a:xfrm>
            <a:off x="4988856" y="4182686"/>
            <a:ext cx="1817866" cy="12236"/>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cxnSp>
        <p:nvCxnSpPr>
          <p:cNvPr id="26" name="Straight Connector 25"/>
          <p:cNvCxnSpPr/>
          <p:nvPr/>
        </p:nvCxnSpPr>
        <p:spPr>
          <a:xfrm>
            <a:off x="6806722" y="4690744"/>
            <a:ext cx="1394409" cy="19938"/>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cxnSp>
        <p:nvCxnSpPr>
          <p:cNvPr id="27" name="Straight Connector 26"/>
          <p:cNvCxnSpPr>
            <a:cxnSpLocks/>
          </p:cNvCxnSpPr>
          <p:nvPr/>
        </p:nvCxnSpPr>
        <p:spPr>
          <a:xfrm>
            <a:off x="7469611" y="5222342"/>
            <a:ext cx="1316334" cy="0"/>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cxnSp>
        <p:nvCxnSpPr>
          <p:cNvPr id="28" name="Straight Connector 27"/>
          <p:cNvCxnSpPr>
            <a:cxnSpLocks/>
          </p:cNvCxnSpPr>
          <p:nvPr/>
        </p:nvCxnSpPr>
        <p:spPr>
          <a:xfrm flipV="1">
            <a:off x="6681090" y="3660687"/>
            <a:ext cx="1395220" cy="3220"/>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cxnSp>
        <p:nvCxnSpPr>
          <p:cNvPr id="25" name="Straight Connector 24">
            <a:extLst>
              <a:ext uri="{FF2B5EF4-FFF2-40B4-BE49-F238E27FC236}">
                <a16:creationId xmlns:a16="http://schemas.microsoft.com/office/drawing/2014/main" id="{4DD69F3E-51F7-4B09-AC55-B4FDAB63C6C3}"/>
              </a:ext>
            </a:extLst>
          </p:cNvPr>
          <p:cNvCxnSpPr/>
          <p:nvPr/>
        </p:nvCxnSpPr>
        <p:spPr>
          <a:xfrm>
            <a:off x="4674929" y="5697977"/>
            <a:ext cx="1817866" cy="12236"/>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sp>
        <p:nvSpPr>
          <p:cNvPr id="5" name="Title 4">
            <a:extLst>
              <a:ext uri="{FF2B5EF4-FFF2-40B4-BE49-F238E27FC236}">
                <a16:creationId xmlns:a16="http://schemas.microsoft.com/office/drawing/2014/main" id="{54900CA6-3AEE-4FD9-A632-EDA6050A8F9D}"/>
              </a:ext>
            </a:extLst>
          </p:cNvPr>
          <p:cNvSpPr>
            <a:spLocks noGrp="1"/>
          </p:cNvSpPr>
          <p:nvPr>
            <p:ph type="title"/>
          </p:nvPr>
        </p:nvSpPr>
        <p:spPr>
          <a:xfrm>
            <a:off x="-75343" y="322607"/>
            <a:ext cx="6457246" cy="634479"/>
          </a:xfrm>
        </p:spPr>
        <p:txBody>
          <a:bodyPr>
            <a:normAutofit/>
          </a:bodyPr>
          <a:lstStyle/>
          <a:p>
            <a:r>
              <a:rPr lang="fr-FR" sz="2000" dirty="0" err="1"/>
              <a:t>Present</a:t>
            </a:r>
            <a:r>
              <a:rPr lang="fr-FR" sz="2000" dirty="0"/>
              <a:t> simple or </a:t>
            </a:r>
            <a:r>
              <a:rPr lang="fr-FR" sz="2000" dirty="0" err="1"/>
              <a:t>continuous</a:t>
            </a:r>
            <a:r>
              <a:rPr lang="fr-FR" sz="2000" dirty="0"/>
              <a:t>?</a:t>
            </a:r>
          </a:p>
        </p:txBody>
      </p:sp>
      <p:pic>
        <p:nvPicPr>
          <p:cNvPr id="29" name="Picture 28" descr="background rectangle">
            <a:extLst>
              <a:ext uri="{FF2B5EF4-FFF2-40B4-BE49-F238E27FC236}">
                <a16:creationId xmlns:a16="http://schemas.microsoft.com/office/drawing/2014/main" id="{5D50C0B4-BFAF-41E4-907D-4CEAB8524749}"/>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0" name="Title 3">
            <a:extLst>
              <a:ext uri="{FF2B5EF4-FFF2-40B4-BE49-F238E27FC236}">
                <a16:creationId xmlns:a16="http://schemas.microsoft.com/office/drawing/2014/main" id="{95420202-B22D-4D98-B224-142ACBE8326E}"/>
              </a:ext>
            </a:extLst>
          </p:cNvPr>
          <p:cNvSpPr txBox="1">
            <a:spLocks/>
          </p:cNvSpPr>
          <p:nvPr/>
        </p:nvSpPr>
        <p:spPr>
          <a:xfrm>
            <a:off x="0" y="296864"/>
            <a:ext cx="5727032"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000" b="1" dirty="0">
                <a:solidFill>
                  <a:schemeClr val="bg1"/>
                </a:solidFill>
              </a:rPr>
              <a:t>Present simple or continuous?</a:t>
            </a:r>
          </a:p>
        </p:txBody>
      </p:sp>
      <p:sp>
        <p:nvSpPr>
          <p:cNvPr id="31" name="Rounded Rectangle 46">
            <a:extLst>
              <a:ext uri="{FF2B5EF4-FFF2-40B4-BE49-F238E27FC236}">
                <a16:creationId xmlns:a16="http://schemas.microsoft.com/office/drawing/2014/main" id="{D12B4CC7-D6E9-4D3B-98F3-F12F433E1B54}"/>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pic>
        <p:nvPicPr>
          <p:cNvPr id="3" name="Picture 2" descr="Boy Face Cartoon Clip Art">
            <a:extLst>
              <a:ext uri="{FF2B5EF4-FFF2-40B4-BE49-F238E27FC236}">
                <a16:creationId xmlns:a16="http://schemas.microsoft.com/office/drawing/2014/main" id="{5939B4DB-5E1F-4A3E-A8DA-A51C87CAF4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16793" y="3556758"/>
            <a:ext cx="1790738" cy="1821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9539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00800" y="1468800"/>
            <a:ext cx="11899087"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Nick, an exchange student, is babysitting for the Petit family. He makes notes about the children, Jacques and </a:t>
            </a:r>
            <a:r>
              <a:rPr kumimoji="0" lang="en-GB" sz="2400" b="0" i="0" u="none" strike="noStrike" kern="1200" cap="none" spc="0" normalizeH="0" baseline="0" noProof="0" dirty="0" err="1">
                <a:ln>
                  <a:noFill/>
                </a:ln>
                <a:solidFill>
                  <a:srgbClr val="105076"/>
                </a:solidFill>
                <a:effectLst/>
                <a:uLnTx/>
                <a:uFillTx/>
                <a:latin typeface="Century Gothic" panose="020B0502020202020204" pitchFamily="34" charset="0"/>
                <a:ea typeface="+mn-ea"/>
                <a:cs typeface="+mn-cs"/>
              </a:rPr>
              <a:t>Géraldine</a:t>
            </a:r>
            <a:r>
              <a:rPr kumimoji="0" lang="en-GB" sz="24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1.2</a:t>
            </a:r>
            <a:r>
              <a:rPr kumimoji="0" lang="en-GB" sz="24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 Choose present </a:t>
            </a:r>
            <a:r>
              <a:rPr kumimoji="0" lang="en-GB" sz="2400" b="1"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simple (normally; routine)</a:t>
            </a:r>
            <a:r>
              <a:rPr kumimoji="0" lang="en-GB" sz="24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 or </a:t>
            </a:r>
            <a:r>
              <a:rPr kumimoji="0" lang="en-GB" sz="2400" b="1"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continuous (ongoing; current)</a:t>
            </a:r>
            <a:r>
              <a:rPr kumimoji="0" lang="en-GB" sz="24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a:t>
            </a:r>
          </a:p>
        </p:txBody>
      </p:sp>
      <p:grpSp>
        <p:nvGrpSpPr>
          <p:cNvPr id="25" name="Group 24"/>
          <p:cNvGrpSpPr/>
          <p:nvPr/>
        </p:nvGrpSpPr>
        <p:grpSpPr>
          <a:xfrm>
            <a:off x="788400" y="3430800"/>
            <a:ext cx="8462106" cy="2476068"/>
            <a:chOff x="810848" y="3091059"/>
            <a:chExt cx="8086964" cy="2476068"/>
          </a:xfrm>
        </p:grpSpPr>
        <p:grpSp>
          <p:nvGrpSpPr>
            <p:cNvPr id="26" name="Group 25"/>
            <p:cNvGrpSpPr/>
            <p:nvPr/>
          </p:nvGrpSpPr>
          <p:grpSpPr>
            <a:xfrm>
              <a:off x="810848" y="3091059"/>
              <a:ext cx="549030" cy="2476068"/>
              <a:chOff x="1150816" y="2729627"/>
              <a:chExt cx="948251" cy="2907312"/>
            </a:xfrm>
          </p:grpSpPr>
          <p:sp>
            <p:nvSpPr>
              <p:cNvPr id="32" name="Action Button: Custom 31">
                <a:hlinkClick r:id="" action="ppaction://noaction" highlightClick="1"/>
              </p:cNvPr>
              <p:cNvSpPr/>
              <p:nvPr/>
            </p:nvSpPr>
            <p:spPr>
              <a:xfrm>
                <a:off x="1150816" y="2729627"/>
                <a:ext cx="948251" cy="506936"/>
              </a:xfrm>
              <a:prstGeom prst="actionButtonBlank">
                <a:avLst/>
              </a:prstGeom>
              <a:solidFill>
                <a:srgbClr val="105076"/>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F</a:t>
                </a:r>
              </a:p>
            </p:txBody>
          </p:sp>
          <p:sp>
            <p:nvSpPr>
              <p:cNvPr id="33" name="Action Button: Custom 32">
                <a:hlinkClick r:id="" action="ppaction://noaction" highlightClick="1"/>
              </p:cNvPr>
              <p:cNvSpPr/>
              <p:nvPr/>
            </p:nvSpPr>
            <p:spPr>
              <a:xfrm>
                <a:off x="1150816" y="3339227"/>
                <a:ext cx="948251" cy="506936"/>
              </a:xfrm>
              <a:prstGeom prst="actionButtonBlank">
                <a:avLst/>
              </a:prstGeom>
              <a:solidFill>
                <a:srgbClr val="105076"/>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G</a:t>
                </a:r>
              </a:p>
            </p:txBody>
          </p:sp>
          <p:sp>
            <p:nvSpPr>
              <p:cNvPr id="34" name="Action Button: Custom 33">
                <a:hlinkClick r:id="" action="ppaction://noaction" highlightClick="1"/>
              </p:cNvPr>
              <p:cNvSpPr/>
              <p:nvPr/>
            </p:nvSpPr>
            <p:spPr>
              <a:xfrm>
                <a:off x="1150816" y="3948827"/>
                <a:ext cx="948251" cy="506936"/>
              </a:xfrm>
              <a:prstGeom prst="actionButtonBlank">
                <a:avLst/>
              </a:prstGeom>
              <a:solidFill>
                <a:srgbClr val="105076"/>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H</a:t>
                </a:r>
              </a:p>
            </p:txBody>
          </p:sp>
          <p:sp>
            <p:nvSpPr>
              <p:cNvPr id="35" name="Action Button: Custom 34">
                <a:hlinkClick r:id="" action="ppaction://noaction" highlightClick="1"/>
              </p:cNvPr>
              <p:cNvSpPr/>
              <p:nvPr/>
            </p:nvSpPr>
            <p:spPr>
              <a:xfrm>
                <a:off x="1150816" y="4558427"/>
                <a:ext cx="948251" cy="506936"/>
              </a:xfrm>
              <a:prstGeom prst="actionButtonBlank">
                <a:avLst/>
              </a:prstGeom>
              <a:solidFill>
                <a:srgbClr val="105076"/>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a:t>
                </a:r>
              </a:p>
            </p:txBody>
          </p:sp>
          <p:sp>
            <p:nvSpPr>
              <p:cNvPr id="36" name="Action Button: Custom 35">
                <a:hlinkClick r:id="" action="ppaction://noaction" highlightClick="1"/>
              </p:cNvPr>
              <p:cNvSpPr/>
              <p:nvPr/>
            </p:nvSpPr>
            <p:spPr>
              <a:xfrm>
                <a:off x="1150816" y="5130003"/>
                <a:ext cx="948251" cy="506936"/>
              </a:xfrm>
              <a:prstGeom prst="actionButtonBlank">
                <a:avLst/>
              </a:prstGeom>
              <a:solidFill>
                <a:srgbClr val="105076"/>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J</a:t>
                </a:r>
              </a:p>
            </p:txBody>
          </p:sp>
        </p:grpSp>
        <p:sp>
          <p:nvSpPr>
            <p:cNvPr id="27" name="TextBox 26"/>
            <p:cNvSpPr txBox="1"/>
            <p:nvPr/>
          </p:nvSpPr>
          <p:spPr>
            <a:xfrm>
              <a:off x="1531322" y="3122691"/>
              <a:ext cx="608867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Jacques</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washes/is washing up at the moment.</a:t>
              </a:r>
              <a:endParaRPr kumimoji="0" lang="en-GB" sz="1800" b="0" i="0" u="none" strike="noStrike" kern="1200" cap="none" spc="0" normalizeH="0" baseline="0" noProof="0" dirty="0">
                <a:ln>
                  <a:noFill/>
                </a:ln>
                <a:solidFill>
                  <a:srgbClr val="5B9BD5">
                    <a:lumMod val="50000"/>
                  </a:srgbClr>
                </a:solidFill>
                <a:effectLst/>
                <a:uLnTx/>
                <a:uFillTx/>
                <a:latin typeface="Lucida Handwriting" panose="03010101010101010101" pitchFamily="66" charset="0"/>
                <a:ea typeface="+mn-ea"/>
                <a:cs typeface="+mn-cs"/>
              </a:endParaRPr>
            </a:p>
          </p:txBody>
        </p:sp>
        <p:sp>
          <p:nvSpPr>
            <p:cNvPr id="28" name="TextBox 27"/>
            <p:cNvSpPr txBox="1"/>
            <p:nvPr/>
          </p:nvSpPr>
          <p:spPr>
            <a:xfrm>
              <a:off x="1531319" y="3644690"/>
              <a:ext cx="608867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105076"/>
                  </a:solidFill>
                  <a:effectLst/>
                  <a:uLnTx/>
                  <a:uFillTx/>
                  <a:latin typeface="Century Gothic" panose="020B0502020202020204" pitchFamily="34" charset="0"/>
                  <a:ea typeface="+mn-ea"/>
                  <a:cs typeface="+mn-cs"/>
                </a:rPr>
                <a:t>Géraldine</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learns/is learning English every week.</a:t>
              </a:r>
              <a:endParaRPr kumimoji="0" lang="en-GB" sz="1800" b="0" i="0" u="none" strike="noStrike" kern="1200" cap="none" spc="0" normalizeH="0" baseline="0" noProof="0" dirty="0">
                <a:ln>
                  <a:noFill/>
                </a:ln>
                <a:solidFill>
                  <a:srgbClr val="5B9BD5">
                    <a:lumMod val="50000"/>
                  </a:srgbClr>
                </a:solidFill>
                <a:effectLst/>
                <a:uLnTx/>
                <a:uFillTx/>
                <a:latin typeface="Lucida Handwriting" panose="03010101010101010101" pitchFamily="66" charset="0"/>
                <a:ea typeface="+mn-ea"/>
                <a:cs typeface="+mn-cs"/>
              </a:endParaRPr>
            </a:p>
          </p:txBody>
        </p:sp>
        <p:sp>
          <p:nvSpPr>
            <p:cNvPr id="29" name="TextBox 28"/>
            <p:cNvSpPr txBox="1"/>
            <p:nvPr/>
          </p:nvSpPr>
          <p:spPr>
            <a:xfrm>
              <a:off x="1531319" y="4148052"/>
              <a:ext cx="736649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105076"/>
                  </a:solidFill>
                  <a:effectLst/>
                  <a:uLnTx/>
                  <a:uFillTx/>
                  <a:latin typeface="Century Gothic" panose="020B0502020202020204" pitchFamily="34" charset="0"/>
                  <a:ea typeface="+mn-ea"/>
                  <a:cs typeface="+mn-cs"/>
                </a:rPr>
                <a:t>Géraldine</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plays/is playing with her friends at the moment.</a:t>
              </a:r>
              <a:endParaRPr kumimoji="0" lang="en-GB" sz="1800" b="0" i="0" u="none" strike="noStrike" kern="1200" cap="none" spc="0" normalizeH="0" baseline="0" noProof="0" dirty="0">
                <a:ln>
                  <a:noFill/>
                </a:ln>
                <a:solidFill>
                  <a:srgbClr val="5B9BD5">
                    <a:lumMod val="50000"/>
                  </a:srgbClr>
                </a:solidFill>
                <a:effectLst/>
                <a:uLnTx/>
                <a:uFillTx/>
                <a:latin typeface="Lucida Handwriting" panose="03010101010101010101" pitchFamily="66" charset="0"/>
                <a:ea typeface="+mn-ea"/>
                <a:cs typeface="+mn-cs"/>
              </a:endParaRPr>
            </a:p>
          </p:txBody>
        </p:sp>
        <p:sp>
          <p:nvSpPr>
            <p:cNvPr id="30" name="TextBox 29"/>
            <p:cNvSpPr txBox="1"/>
            <p:nvPr/>
          </p:nvSpPr>
          <p:spPr>
            <a:xfrm>
              <a:off x="1531319" y="4670051"/>
              <a:ext cx="736649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Jacques</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reads/is reading a book at the moment.</a:t>
              </a:r>
              <a:endParaRPr kumimoji="0" lang="en-GB" sz="1800" b="0" i="0" u="none" strike="noStrike" kern="1200" cap="none" spc="0" normalizeH="0" baseline="0" noProof="0" dirty="0">
                <a:ln>
                  <a:noFill/>
                </a:ln>
                <a:solidFill>
                  <a:srgbClr val="5B9BD5">
                    <a:lumMod val="50000"/>
                  </a:srgbClr>
                </a:solidFill>
                <a:effectLst/>
                <a:uLnTx/>
                <a:uFillTx/>
                <a:latin typeface="Lucida Handwriting" panose="03010101010101010101" pitchFamily="66" charset="0"/>
                <a:ea typeface="+mn-ea"/>
                <a:cs typeface="+mn-cs"/>
              </a:endParaRPr>
            </a:p>
          </p:txBody>
        </p:sp>
        <p:sp>
          <p:nvSpPr>
            <p:cNvPr id="31" name="TextBox 30"/>
            <p:cNvSpPr txBox="1"/>
            <p:nvPr/>
          </p:nvSpPr>
          <p:spPr>
            <a:xfrm>
              <a:off x="1531318" y="5162863"/>
              <a:ext cx="736649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105076"/>
                  </a:solidFill>
                  <a:effectLst/>
                  <a:uLnTx/>
                  <a:uFillTx/>
                  <a:latin typeface="Century Gothic" panose="020B0502020202020204" pitchFamily="34" charset="0"/>
                  <a:ea typeface="+mn-ea"/>
                  <a:cs typeface="+mn-cs"/>
                </a:rPr>
                <a:t>Géraldine</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sings/is singing every week.</a:t>
              </a:r>
              <a:endParaRPr kumimoji="0" lang="en-GB" sz="1800" b="0" i="0" u="none" strike="noStrike" kern="1200" cap="none" spc="0" normalizeH="0" baseline="0" noProof="0" dirty="0">
                <a:ln>
                  <a:noFill/>
                </a:ln>
                <a:solidFill>
                  <a:srgbClr val="5B9BD5">
                    <a:lumMod val="50000"/>
                  </a:srgbClr>
                </a:solidFill>
                <a:effectLst/>
                <a:uLnTx/>
                <a:uFillTx/>
                <a:latin typeface="Lucida Handwriting" panose="03010101010101010101" pitchFamily="66" charset="0"/>
                <a:ea typeface="+mn-ea"/>
                <a:cs typeface="+mn-cs"/>
              </a:endParaRPr>
            </a:p>
          </p:txBody>
        </p:sp>
      </p:grpSp>
      <p:cxnSp>
        <p:nvCxnSpPr>
          <p:cNvPr id="37" name="Straight Connector 36"/>
          <p:cNvCxnSpPr/>
          <p:nvPr/>
        </p:nvCxnSpPr>
        <p:spPr>
          <a:xfrm>
            <a:off x="2815741" y="3669080"/>
            <a:ext cx="801064" cy="5452"/>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cxnSp>
        <p:nvCxnSpPr>
          <p:cNvPr id="40" name="Straight Connector 39"/>
          <p:cNvCxnSpPr>
            <a:cxnSpLocks/>
          </p:cNvCxnSpPr>
          <p:nvPr/>
        </p:nvCxnSpPr>
        <p:spPr>
          <a:xfrm>
            <a:off x="3798277" y="4214513"/>
            <a:ext cx="1216248" cy="1"/>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cxnSp>
        <p:nvCxnSpPr>
          <p:cNvPr id="42" name="Straight Connector 41"/>
          <p:cNvCxnSpPr>
            <a:cxnSpLocks/>
          </p:cNvCxnSpPr>
          <p:nvPr/>
        </p:nvCxnSpPr>
        <p:spPr>
          <a:xfrm>
            <a:off x="2911559" y="4702440"/>
            <a:ext cx="634126" cy="1"/>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cxnSp>
        <p:nvCxnSpPr>
          <p:cNvPr id="44" name="Straight Connector 43"/>
          <p:cNvCxnSpPr/>
          <p:nvPr/>
        </p:nvCxnSpPr>
        <p:spPr>
          <a:xfrm flipV="1">
            <a:off x="2815741" y="5205784"/>
            <a:ext cx="652996" cy="1"/>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cxnSp>
        <p:nvCxnSpPr>
          <p:cNvPr id="46" name="Straight Connector 45"/>
          <p:cNvCxnSpPr>
            <a:cxnSpLocks/>
          </p:cNvCxnSpPr>
          <p:nvPr/>
        </p:nvCxnSpPr>
        <p:spPr>
          <a:xfrm>
            <a:off x="3616805" y="5702659"/>
            <a:ext cx="1059208" cy="1"/>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sp>
        <p:nvSpPr>
          <p:cNvPr id="5" name="Title 4">
            <a:extLst>
              <a:ext uri="{FF2B5EF4-FFF2-40B4-BE49-F238E27FC236}">
                <a16:creationId xmlns:a16="http://schemas.microsoft.com/office/drawing/2014/main" id="{94CEBA2D-0FCE-4604-BD00-67F375DBFD91}"/>
              </a:ext>
            </a:extLst>
          </p:cNvPr>
          <p:cNvSpPr>
            <a:spLocks noGrp="1"/>
          </p:cNvSpPr>
          <p:nvPr>
            <p:ph type="title"/>
          </p:nvPr>
        </p:nvSpPr>
        <p:spPr>
          <a:xfrm>
            <a:off x="838200" y="443074"/>
            <a:ext cx="4176325" cy="548536"/>
          </a:xfrm>
        </p:spPr>
        <p:txBody>
          <a:bodyPr>
            <a:normAutofit/>
          </a:bodyPr>
          <a:lstStyle/>
          <a:p>
            <a:r>
              <a:rPr lang="fr-FR" sz="2000" dirty="0" err="1"/>
              <a:t>Present</a:t>
            </a:r>
            <a:r>
              <a:rPr lang="fr-FR" sz="2000" dirty="0"/>
              <a:t> simple or </a:t>
            </a:r>
            <a:r>
              <a:rPr lang="fr-FR" sz="2000" dirty="0" err="1"/>
              <a:t>continuous</a:t>
            </a:r>
            <a:r>
              <a:rPr lang="fr-FR" sz="2000" dirty="0"/>
              <a:t>?</a:t>
            </a:r>
          </a:p>
        </p:txBody>
      </p:sp>
      <p:pic>
        <p:nvPicPr>
          <p:cNvPr id="39" name="Picture 38" descr="background rectangle">
            <a:extLst>
              <a:ext uri="{FF2B5EF4-FFF2-40B4-BE49-F238E27FC236}">
                <a16:creationId xmlns:a16="http://schemas.microsoft.com/office/drawing/2014/main" id="{5289E515-415B-4EB7-A149-14FF846F2AF3}"/>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1" name="Title 3">
            <a:extLst>
              <a:ext uri="{FF2B5EF4-FFF2-40B4-BE49-F238E27FC236}">
                <a16:creationId xmlns:a16="http://schemas.microsoft.com/office/drawing/2014/main" id="{A2E4D1CA-2A74-41AF-A552-3F1784DD8FA0}"/>
              </a:ext>
            </a:extLst>
          </p:cNvPr>
          <p:cNvSpPr txBox="1">
            <a:spLocks/>
          </p:cNvSpPr>
          <p:nvPr/>
        </p:nvSpPr>
        <p:spPr>
          <a:xfrm>
            <a:off x="-1" y="296864"/>
            <a:ext cx="5799221"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000" b="1" dirty="0">
                <a:solidFill>
                  <a:schemeClr val="bg1"/>
                </a:solidFill>
              </a:rPr>
              <a:t>Present simple or continuous?</a:t>
            </a:r>
          </a:p>
        </p:txBody>
      </p:sp>
      <p:sp>
        <p:nvSpPr>
          <p:cNvPr id="43" name="Rounded Rectangle 46">
            <a:extLst>
              <a:ext uri="{FF2B5EF4-FFF2-40B4-BE49-F238E27FC236}">
                <a16:creationId xmlns:a16="http://schemas.microsoft.com/office/drawing/2014/main" id="{1D711F56-50B1-4F4E-9616-C725D57E4DD6}"/>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pic>
        <p:nvPicPr>
          <p:cNvPr id="2" name="Picture 1" descr="Boy Face Cartoon Clip Art">
            <a:extLst>
              <a:ext uri="{FF2B5EF4-FFF2-40B4-BE49-F238E27FC236}">
                <a16:creationId xmlns:a16="http://schemas.microsoft.com/office/drawing/2014/main" id="{7946E410-8987-4A1E-806D-21A386EC3E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16793" y="3556758"/>
            <a:ext cx="1790738" cy="1821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5989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Box 39"/>
          <p:cNvSpPr txBox="1"/>
          <p:nvPr/>
        </p:nvSpPr>
        <p:spPr>
          <a:xfrm>
            <a:off x="100800" y="1468800"/>
            <a:ext cx="1166053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Madame Petit calls Nick with more information about her children.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Help Nick take notes. Choose present</a:t>
            </a: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simple</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or </a:t>
            </a: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continuous</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6" name="TextBox 5"/>
          <p:cNvSpPr txBox="1"/>
          <p:nvPr/>
        </p:nvSpPr>
        <p:spPr>
          <a:xfrm>
            <a:off x="527538" y="2661490"/>
            <a:ext cx="1123137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5B9BD5">
                  <a:lumMod val="50000"/>
                </a:srgbClr>
              </a:solidFill>
              <a:effectLst/>
              <a:uLnTx/>
              <a:uFillTx/>
              <a:latin typeface="Lucida Handwriting" panose="03010101010101010101" pitchFamily="66" charset="0"/>
              <a:ea typeface="Calibri" panose="020F0502020204030204" pitchFamily="34" charset="0"/>
              <a:cs typeface="Times New Roman" panose="02020603050405020304" pitchFamily="18" charset="0"/>
            </a:endParaRPr>
          </a:p>
        </p:txBody>
      </p:sp>
      <p:grpSp>
        <p:nvGrpSpPr>
          <p:cNvPr id="4" name="Group 3">
            <a:extLst>
              <a:ext uri="{FF2B5EF4-FFF2-40B4-BE49-F238E27FC236}">
                <a16:creationId xmlns:a16="http://schemas.microsoft.com/office/drawing/2014/main" id="{20D970F0-CA6A-4DC3-89C2-D5B1B3D1812A}"/>
              </a:ext>
            </a:extLst>
          </p:cNvPr>
          <p:cNvGrpSpPr/>
          <p:nvPr/>
        </p:nvGrpSpPr>
        <p:grpSpPr>
          <a:xfrm>
            <a:off x="8746880" y="2345052"/>
            <a:ext cx="2784167" cy="2128676"/>
            <a:chOff x="8746880" y="2041531"/>
            <a:chExt cx="2857500" cy="2333758"/>
          </a:xfrm>
        </p:grpSpPr>
        <p:pic>
          <p:nvPicPr>
            <p:cNvPr id="1028" name="Picture 4" descr="Boy Face Cartoon 2 Clip Art">
              <a:extLst>
                <a:ext uri="{FF2B5EF4-FFF2-40B4-BE49-F238E27FC236}">
                  <a16:creationId xmlns:a16="http://schemas.microsoft.com/office/drawing/2014/main" id="{5A67AAB7-55B6-4CDA-B65E-33D193FB4B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1016" y="2164759"/>
              <a:ext cx="1479414" cy="150457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Zig Zag Clip Art">
              <a:extLst>
                <a:ext uri="{FF2B5EF4-FFF2-40B4-BE49-F238E27FC236}">
                  <a16:creationId xmlns:a16="http://schemas.microsoft.com/office/drawing/2014/main" id="{7D3FA29A-3A62-4779-BE74-5D1777A95C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103397">
              <a:off x="8746880" y="3832364"/>
              <a:ext cx="2857500" cy="542925"/>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Oval 1">
              <a:extLst>
                <a:ext uri="{FF2B5EF4-FFF2-40B4-BE49-F238E27FC236}">
                  <a16:creationId xmlns:a16="http://schemas.microsoft.com/office/drawing/2014/main" id="{AEF796EC-1C0B-4861-B9BC-13559DEA4B9D}"/>
                </a:ext>
              </a:extLst>
            </p:cNvPr>
            <p:cNvSpPr/>
            <p:nvPr/>
          </p:nvSpPr>
          <p:spPr>
            <a:xfrm>
              <a:off x="10454677" y="2041531"/>
              <a:ext cx="901243" cy="697312"/>
            </a:xfrm>
            <a:prstGeom prst="wedgeEllipseCallout">
              <a:avLst>
                <a:gd name="adj1" fmla="val -34702"/>
                <a:gd name="adj2" fmla="val 69104"/>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grpSp>
        <p:nvGrpSpPr>
          <p:cNvPr id="14" name="Group 13">
            <a:extLst>
              <a:ext uri="{FF2B5EF4-FFF2-40B4-BE49-F238E27FC236}">
                <a16:creationId xmlns:a16="http://schemas.microsoft.com/office/drawing/2014/main" id="{05841FF2-B73D-4D18-ADBD-767C6ADC54A6}"/>
              </a:ext>
            </a:extLst>
          </p:cNvPr>
          <p:cNvGrpSpPr/>
          <p:nvPr/>
        </p:nvGrpSpPr>
        <p:grpSpPr>
          <a:xfrm>
            <a:off x="527538" y="2807096"/>
            <a:ext cx="8576438" cy="2945336"/>
            <a:chOff x="826265" y="2037480"/>
            <a:chExt cx="7436952" cy="2945336"/>
          </a:xfrm>
        </p:grpSpPr>
        <p:grpSp>
          <p:nvGrpSpPr>
            <p:cNvPr id="15" name="Group 14">
              <a:extLst>
                <a:ext uri="{FF2B5EF4-FFF2-40B4-BE49-F238E27FC236}">
                  <a16:creationId xmlns:a16="http://schemas.microsoft.com/office/drawing/2014/main" id="{2E298E52-F95B-4221-82F3-7C0A27688C27}"/>
                </a:ext>
              </a:extLst>
            </p:cNvPr>
            <p:cNvGrpSpPr/>
            <p:nvPr/>
          </p:nvGrpSpPr>
          <p:grpSpPr>
            <a:xfrm>
              <a:off x="826265" y="2037480"/>
              <a:ext cx="572458" cy="2945336"/>
              <a:chOff x="826265" y="2037480"/>
              <a:chExt cx="572458" cy="2945336"/>
            </a:xfrm>
          </p:grpSpPr>
          <p:sp>
            <p:nvSpPr>
              <p:cNvPr id="23" name="Action Button: Custom 12">
                <a:hlinkClick r:id="" action="ppaction://noaction" highlightClick="1">
                  <a:snd r:embed="rId5" name="A. Jacques fait les devoirs en ce moment.wav"/>
                </a:hlinkClick>
                <a:extLst>
                  <a:ext uri="{FF2B5EF4-FFF2-40B4-BE49-F238E27FC236}">
                    <a16:creationId xmlns:a16="http://schemas.microsoft.com/office/drawing/2014/main" id="{B29211D2-CC5A-4E66-A61B-CE162D488E4F}"/>
                  </a:ext>
                </a:extLst>
              </p:cNvPr>
              <p:cNvSpPr/>
              <p:nvPr/>
            </p:nvSpPr>
            <p:spPr>
              <a:xfrm>
                <a:off x="826265" y="2037480"/>
                <a:ext cx="572458" cy="506936"/>
              </a:xfrm>
              <a:prstGeom prst="actionButtonBlank">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A</a:t>
                </a:r>
              </a:p>
            </p:txBody>
          </p:sp>
          <p:sp>
            <p:nvSpPr>
              <p:cNvPr id="24" name="Action Button: Custom 13">
                <a:hlinkClick r:id="" action="ppaction://noaction" highlightClick="1">
                  <a:snd r:embed="rId6" name="B. Jacques a une idée chaque semaine.wav"/>
                </a:hlinkClick>
                <a:extLst>
                  <a:ext uri="{FF2B5EF4-FFF2-40B4-BE49-F238E27FC236}">
                    <a16:creationId xmlns:a16="http://schemas.microsoft.com/office/drawing/2014/main" id="{29864D55-6BBC-4E9E-9570-DC3C6613E64F}"/>
                  </a:ext>
                </a:extLst>
              </p:cNvPr>
              <p:cNvSpPr/>
              <p:nvPr/>
            </p:nvSpPr>
            <p:spPr>
              <a:xfrm>
                <a:off x="826265" y="2647080"/>
                <a:ext cx="572458" cy="506936"/>
              </a:xfrm>
              <a:prstGeom prst="actionButtonBlank">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B</a:t>
                </a:r>
              </a:p>
            </p:txBody>
          </p:sp>
          <p:sp>
            <p:nvSpPr>
              <p:cNvPr id="25" name="Action Button: Custom 14">
                <a:hlinkClick r:id="" action="ppaction://noaction" highlightClick="1">
                  <a:snd r:embed="rId7" name="C. Geraldine fait le menage en ce moment.wav"/>
                </a:hlinkClick>
                <a:extLst>
                  <a:ext uri="{FF2B5EF4-FFF2-40B4-BE49-F238E27FC236}">
                    <a16:creationId xmlns:a16="http://schemas.microsoft.com/office/drawing/2014/main" id="{F4800614-E40A-432A-9CD1-EB7569FF2F8C}"/>
                  </a:ext>
                </a:extLst>
              </p:cNvPr>
              <p:cNvSpPr/>
              <p:nvPr/>
            </p:nvSpPr>
            <p:spPr>
              <a:xfrm>
                <a:off x="826265" y="3256680"/>
                <a:ext cx="572458" cy="506936"/>
              </a:xfrm>
              <a:prstGeom prst="actionButtonBlank">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C</a:t>
                </a:r>
              </a:p>
            </p:txBody>
          </p:sp>
          <p:sp>
            <p:nvSpPr>
              <p:cNvPr id="26" name="Action Button: Custom 15">
                <a:hlinkClick r:id="" action="ppaction://noaction" highlightClick="1">
                  <a:snd r:embed="rId8" name="D. Géraldine est mechante chaque semaine.wav"/>
                </a:hlinkClick>
                <a:extLst>
                  <a:ext uri="{FF2B5EF4-FFF2-40B4-BE49-F238E27FC236}">
                    <a16:creationId xmlns:a16="http://schemas.microsoft.com/office/drawing/2014/main" id="{D07629F9-A1E2-48EF-8971-096F0887F8AC}"/>
                  </a:ext>
                </a:extLst>
              </p:cNvPr>
              <p:cNvSpPr/>
              <p:nvPr/>
            </p:nvSpPr>
            <p:spPr>
              <a:xfrm>
                <a:off x="826265" y="3866280"/>
                <a:ext cx="572458" cy="506936"/>
              </a:xfrm>
              <a:prstGeom prst="actionButtonBlank">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D</a:t>
                </a:r>
              </a:p>
            </p:txBody>
          </p:sp>
          <p:sp>
            <p:nvSpPr>
              <p:cNvPr id="28" name="Action Button: Custom 17">
                <a:hlinkClick r:id="" action="ppaction://noaction" highlightClick="1">
                  <a:snd r:embed="rId9" name="slide 15 E.wav"/>
                </a:hlinkClick>
                <a:extLst>
                  <a:ext uri="{FF2B5EF4-FFF2-40B4-BE49-F238E27FC236}">
                    <a16:creationId xmlns:a16="http://schemas.microsoft.com/office/drawing/2014/main" id="{BD78CE85-BF41-48BD-AD82-4D50FD3D8F06}"/>
                  </a:ext>
                </a:extLst>
              </p:cNvPr>
              <p:cNvSpPr/>
              <p:nvPr/>
            </p:nvSpPr>
            <p:spPr>
              <a:xfrm>
                <a:off x="826265" y="4475880"/>
                <a:ext cx="572458" cy="506936"/>
              </a:xfrm>
              <a:prstGeom prst="actionButtonBlank">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E</a:t>
                </a:r>
              </a:p>
            </p:txBody>
          </p:sp>
        </p:grpSp>
        <p:grpSp>
          <p:nvGrpSpPr>
            <p:cNvPr id="16" name="Group 15">
              <a:extLst>
                <a:ext uri="{FF2B5EF4-FFF2-40B4-BE49-F238E27FC236}">
                  <a16:creationId xmlns:a16="http://schemas.microsoft.com/office/drawing/2014/main" id="{B6B1E169-E524-414E-A89E-BB6F5EC5C731}"/>
                </a:ext>
              </a:extLst>
            </p:cNvPr>
            <p:cNvGrpSpPr/>
            <p:nvPr/>
          </p:nvGrpSpPr>
          <p:grpSpPr>
            <a:xfrm>
              <a:off x="1589463" y="2053400"/>
              <a:ext cx="6673754" cy="2915453"/>
              <a:chOff x="1747404" y="2091424"/>
              <a:chExt cx="6673754" cy="2915453"/>
            </a:xfrm>
          </p:grpSpPr>
          <p:sp>
            <p:nvSpPr>
              <p:cNvPr id="17" name="TextBox 16">
                <a:extLst>
                  <a:ext uri="{FF2B5EF4-FFF2-40B4-BE49-F238E27FC236}">
                    <a16:creationId xmlns:a16="http://schemas.microsoft.com/office/drawing/2014/main" id="{D97CA740-1F7B-4972-AFFD-A67D4663A1FE}"/>
                  </a:ext>
                </a:extLst>
              </p:cNvPr>
              <p:cNvSpPr txBox="1"/>
              <p:nvPr/>
            </p:nvSpPr>
            <p:spPr>
              <a:xfrm>
                <a:off x="1747404" y="2091424"/>
                <a:ext cx="667375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Jacques	does/is doing		his homework.	</a:t>
                </a:r>
              </a:p>
            </p:txBody>
          </p:sp>
          <p:sp>
            <p:nvSpPr>
              <p:cNvPr id="18" name="TextBox 17">
                <a:extLst>
                  <a:ext uri="{FF2B5EF4-FFF2-40B4-BE49-F238E27FC236}">
                    <a16:creationId xmlns:a16="http://schemas.microsoft.com/office/drawing/2014/main" id="{D151F8FD-2D68-4229-8CC9-B368BFEAAB8A}"/>
                  </a:ext>
                </a:extLst>
              </p:cNvPr>
              <p:cNvSpPr txBox="1"/>
              <p:nvPr/>
            </p:nvSpPr>
            <p:spPr>
              <a:xfrm>
                <a:off x="1747404" y="4575990"/>
                <a:ext cx="615720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Géraldine</a:t>
                </a:r>
                <a:r>
                  <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	cooks/is cooking.			</a:t>
                </a:r>
              </a:p>
            </p:txBody>
          </p:sp>
          <p:sp>
            <p:nvSpPr>
              <p:cNvPr id="20" name="TextBox 19">
                <a:extLst>
                  <a:ext uri="{FF2B5EF4-FFF2-40B4-BE49-F238E27FC236}">
                    <a16:creationId xmlns:a16="http://schemas.microsoft.com/office/drawing/2014/main" id="{B26AADED-38A4-4836-A8A5-DB6726A003B2}"/>
                  </a:ext>
                </a:extLst>
              </p:cNvPr>
              <p:cNvSpPr txBox="1"/>
              <p:nvPr/>
            </p:nvSpPr>
            <p:spPr>
              <a:xfrm>
                <a:off x="1747404" y="3954850"/>
                <a:ext cx="615720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Times New Roman" panose="02020603050405020304" pitchFamily="18" charset="0"/>
                  </a:rPr>
                  <a:t>Géraldine</a:t>
                </a:r>
                <a:r>
                  <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Times New Roman" panose="02020603050405020304" pitchFamily="18" charset="0"/>
                  </a:rPr>
                  <a:t>	is/is being  		naughty.	</a:t>
                </a:r>
                <a:endPar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21" name="TextBox 20">
                <a:extLst>
                  <a:ext uri="{FF2B5EF4-FFF2-40B4-BE49-F238E27FC236}">
                    <a16:creationId xmlns:a16="http://schemas.microsoft.com/office/drawing/2014/main" id="{F35FFBB4-3CA2-4875-A3B1-62818E509869}"/>
                  </a:ext>
                </a:extLst>
              </p:cNvPr>
              <p:cNvSpPr txBox="1"/>
              <p:nvPr/>
            </p:nvSpPr>
            <p:spPr>
              <a:xfrm>
                <a:off x="1747404" y="3333708"/>
                <a:ext cx="615720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Times New Roman" panose="02020603050405020304" pitchFamily="18" charset="0"/>
                  </a:rPr>
                  <a:t>Géraldine</a:t>
                </a:r>
                <a:r>
                  <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Times New Roman" panose="02020603050405020304" pitchFamily="18" charset="0"/>
                  </a:rPr>
                  <a:t>	does/is doing		the housework.</a:t>
                </a:r>
                <a:endPar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22" name="TextBox 21">
                <a:extLst>
                  <a:ext uri="{FF2B5EF4-FFF2-40B4-BE49-F238E27FC236}">
                    <a16:creationId xmlns:a16="http://schemas.microsoft.com/office/drawing/2014/main" id="{E0401EEE-1B9D-47F2-A2C2-C0096761C80D}"/>
                  </a:ext>
                </a:extLst>
              </p:cNvPr>
              <p:cNvSpPr txBox="1"/>
              <p:nvPr/>
            </p:nvSpPr>
            <p:spPr>
              <a:xfrm>
                <a:off x="1747404" y="2712566"/>
                <a:ext cx="615720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Jacques	</a:t>
                </a:r>
                <a:r>
                  <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Times New Roman" panose="02020603050405020304" pitchFamily="18" charset="0"/>
                  </a:rPr>
                  <a:t>has/is having		an idea.	</a:t>
                </a:r>
                <a:endPar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grpSp>
      </p:grpSp>
      <p:sp>
        <p:nvSpPr>
          <p:cNvPr id="7" name="Title 6">
            <a:extLst>
              <a:ext uri="{FF2B5EF4-FFF2-40B4-BE49-F238E27FC236}">
                <a16:creationId xmlns:a16="http://schemas.microsoft.com/office/drawing/2014/main" id="{0020BBB6-9FF5-4500-86D3-576A3559A316}"/>
              </a:ext>
            </a:extLst>
          </p:cNvPr>
          <p:cNvSpPr>
            <a:spLocks noGrp="1"/>
          </p:cNvSpPr>
          <p:nvPr>
            <p:ph type="title"/>
          </p:nvPr>
        </p:nvSpPr>
        <p:spPr>
          <a:xfrm>
            <a:off x="838200" y="443074"/>
            <a:ext cx="4287253" cy="399990"/>
          </a:xfrm>
        </p:spPr>
        <p:txBody>
          <a:bodyPr>
            <a:normAutofit/>
          </a:bodyPr>
          <a:lstStyle/>
          <a:p>
            <a:r>
              <a:rPr lang="fr-FR" sz="2000" dirty="0" err="1"/>
              <a:t>Present</a:t>
            </a:r>
            <a:r>
              <a:rPr lang="fr-FR" sz="2000" dirty="0"/>
              <a:t> simple or </a:t>
            </a:r>
            <a:r>
              <a:rPr lang="fr-FR" sz="2000" dirty="0" err="1"/>
              <a:t>continuous</a:t>
            </a:r>
            <a:r>
              <a:rPr lang="fr-FR" sz="2000" dirty="0"/>
              <a:t>?</a:t>
            </a:r>
          </a:p>
        </p:txBody>
      </p:sp>
      <p:pic>
        <p:nvPicPr>
          <p:cNvPr id="29" name="Picture 28" descr="background rectangle">
            <a:extLst>
              <a:ext uri="{FF2B5EF4-FFF2-40B4-BE49-F238E27FC236}">
                <a16:creationId xmlns:a16="http://schemas.microsoft.com/office/drawing/2014/main" id="{4A9FE141-A397-4A12-942B-4EE93A4F46D4}"/>
              </a:ext>
              <a:ext uri="{C183D7F6-B498-43B3-948B-1728B52AA6E4}">
                <adec:decorative xmlns:adec="http://schemas.microsoft.com/office/drawing/2017/decorative" val="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2" name="Title 3">
            <a:extLst>
              <a:ext uri="{FF2B5EF4-FFF2-40B4-BE49-F238E27FC236}">
                <a16:creationId xmlns:a16="http://schemas.microsoft.com/office/drawing/2014/main" id="{E765ED13-9B7C-42AD-9B6B-009F5289F9B5}"/>
              </a:ext>
            </a:extLst>
          </p:cNvPr>
          <p:cNvSpPr txBox="1">
            <a:spLocks/>
          </p:cNvSpPr>
          <p:nvPr/>
        </p:nvSpPr>
        <p:spPr>
          <a:xfrm>
            <a:off x="-1" y="296864"/>
            <a:ext cx="5678905"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000" b="1" dirty="0">
                <a:solidFill>
                  <a:schemeClr val="bg1"/>
                </a:solidFill>
              </a:rPr>
              <a:t>Present simple or continuous?</a:t>
            </a:r>
          </a:p>
        </p:txBody>
      </p:sp>
      <p:sp>
        <p:nvSpPr>
          <p:cNvPr id="33" name="Rounded Rectangle 46">
            <a:extLst>
              <a:ext uri="{FF2B5EF4-FFF2-40B4-BE49-F238E27FC236}">
                <a16:creationId xmlns:a16="http://schemas.microsoft.com/office/drawing/2014/main" id="{95EAD200-4F51-40AA-8565-DEB54FA5C565}"/>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 name="Picture 2" descr="Boy Face Cartoon Clip Art">
            <a:extLst>
              <a:ext uri="{FF2B5EF4-FFF2-40B4-BE49-F238E27FC236}">
                <a16:creationId xmlns:a16="http://schemas.microsoft.com/office/drawing/2014/main" id="{F6797F07-297D-420E-8411-00739785E6F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071629" y="4696486"/>
            <a:ext cx="1410600" cy="1434590"/>
          </a:xfrm>
          <a:prstGeom prst="rect">
            <a:avLst/>
          </a:prstGeom>
          <a:noFill/>
          <a:extLst>
            <a:ext uri="{909E8E84-426E-40DD-AFC4-6F175D3DCCD1}">
              <a14:hiddenFill xmlns:a14="http://schemas.microsoft.com/office/drawing/2010/main">
                <a:solidFill>
                  <a:srgbClr val="FFFFFF"/>
                </a:solidFill>
              </a14:hiddenFill>
            </a:ext>
          </a:extLst>
        </p:spPr>
      </p:pic>
      <p:cxnSp>
        <p:nvCxnSpPr>
          <p:cNvPr id="30" name="Straight Connector 29">
            <a:extLst>
              <a:ext uri="{FF2B5EF4-FFF2-40B4-BE49-F238E27FC236}">
                <a16:creationId xmlns:a16="http://schemas.microsoft.com/office/drawing/2014/main" id="{16D9FA42-8503-4819-AF2B-D3025A1F809E}"/>
              </a:ext>
            </a:extLst>
          </p:cNvPr>
          <p:cNvCxnSpPr>
            <a:cxnSpLocks/>
          </p:cNvCxnSpPr>
          <p:nvPr/>
        </p:nvCxnSpPr>
        <p:spPr>
          <a:xfrm>
            <a:off x="3349128" y="3057654"/>
            <a:ext cx="623486" cy="0"/>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cxnSp>
        <p:nvCxnSpPr>
          <p:cNvPr id="31" name="Straight Connector 30">
            <a:extLst>
              <a:ext uri="{FF2B5EF4-FFF2-40B4-BE49-F238E27FC236}">
                <a16:creationId xmlns:a16="http://schemas.microsoft.com/office/drawing/2014/main" id="{029401C4-1662-48DE-989C-1A97C73AA37C}"/>
              </a:ext>
            </a:extLst>
          </p:cNvPr>
          <p:cNvCxnSpPr>
            <a:cxnSpLocks/>
          </p:cNvCxnSpPr>
          <p:nvPr/>
        </p:nvCxnSpPr>
        <p:spPr>
          <a:xfrm>
            <a:off x="3972614" y="3677273"/>
            <a:ext cx="1088988" cy="21543"/>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cxnSp>
        <p:nvCxnSpPr>
          <p:cNvPr id="35" name="Straight Connector 34">
            <a:extLst>
              <a:ext uri="{FF2B5EF4-FFF2-40B4-BE49-F238E27FC236}">
                <a16:creationId xmlns:a16="http://schemas.microsoft.com/office/drawing/2014/main" id="{B667E357-E70D-4D31-9423-306C9ACF7866}"/>
              </a:ext>
            </a:extLst>
          </p:cNvPr>
          <p:cNvCxnSpPr>
            <a:cxnSpLocks/>
          </p:cNvCxnSpPr>
          <p:nvPr/>
        </p:nvCxnSpPr>
        <p:spPr>
          <a:xfrm>
            <a:off x="3349128" y="4308339"/>
            <a:ext cx="623486" cy="0"/>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cxnSp>
        <p:nvCxnSpPr>
          <p:cNvPr id="36" name="Straight Connector 35">
            <a:extLst>
              <a:ext uri="{FF2B5EF4-FFF2-40B4-BE49-F238E27FC236}">
                <a16:creationId xmlns:a16="http://schemas.microsoft.com/office/drawing/2014/main" id="{73BDE942-A508-4575-82D5-28C5CF80C0C6}"/>
              </a:ext>
            </a:extLst>
          </p:cNvPr>
          <p:cNvCxnSpPr>
            <a:cxnSpLocks/>
          </p:cNvCxnSpPr>
          <p:nvPr/>
        </p:nvCxnSpPr>
        <p:spPr>
          <a:xfrm>
            <a:off x="3631600" y="4926646"/>
            <a:ext cx="992246" cy="0"/>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cxnSp>
        <p:nvCxnSpPr>
          <p:cNvPr id="37" name="Straight Connector 36">
            <a:extLst>
              <a:ext uri="{FF2B5EF4-FFF2-40B4-BE49-F238E27FC236}">
                <a16:creationId xmlns:a16="http://schemas.microsoft.com/office/drawing/2014/main" id="{D1CCAA2F-BDB2-4706-BEB1-1D5ABDF8F68D}"/>
              </a:ext>
            </a:extLst>
          </p:cNvPr>
          <p:cNvCxnSpPr>
            <a:cxnSpLocks/>
          </p:cNvCxnSpPr>
          <p:nvPr/>
        </p:nvCxnSpPr>
        <p:spPr>
          <a:xfrm>
            <a:off x="4203058" y="5550661"/>
            <a:ext cx="1275082" cy="0"/>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76797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Box 39"/>
          <p:cNvSpPr txBox="1"/>
          <p:nvPr/>
        </p:nvSpPr>
        <p:spPr>
          <a:xfrm>
            <a:off x="76452" y="1254102"/>
            <a:ext cx="1185050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5B9BD5">
                    <a:lumMod val="50000"/>
                  </a:srgbClr>
                </a:solidFill>
                <a:latin typeface="Century Gothic" panose="020B0502020202020204" pitchFamily="34" charset="0"/>
              </a:rPr>
              <a:t>Nick</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is talking about the Petit family to his English friends. Decide whether to translate what he says with ‘</a:t>
            </a:r>
            <a:r>
              <a:rPr kumimoji="0" lang="en-GB" sz="24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ce</a:t>
            </a: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moment</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or ‘</a:t>
            </a:r>
            <a:r>
              <a:rPr kumimoji="0" lang="en-GB" sz="24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chaque</a:t>
            </a: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semaine</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6" name="TextBox 5"/>
          <p:cNvSpPr txBox="1"/>
          <p:nvPr/>
        </p:nvSpPr>
        <p:spPr>
          <a:xfrm>
            <a:off x="527538" y="2661490"/>
            <a:ext cx="1123137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5B9BD5">
                  <a:lumMod val="50000"/>
                </a:srgbClr>
              </a:solidFill>
              <a:effectLst/>
              <a:uLnTx/>
              <a:uFillTx/>
              <a:latin typeface="Lucida Handwriting" panose="03010101010101010101" pitchFamily="66" charset="0"/>
              <a:ea typeface="Calibri" panose="020F0502020204030204" pitchFamily="34" charset="0"/>
              <a:cs typeface="Times New Roman" panose="02020603050405020304" pitchFamily="18" charset="0"/>
            </a:endParaRPr>
          </a:p>
        </p:txBody>
      </p:sp>
      <p:grpSp>
        <p:nvGrpSpPr>
          <p:cNvPr id="7" name="Group 6">
            <a:extLst>
              <a:ext uri="{FF2B5EF4-FFF2-40B4-BE49-F238E27FC236}">
                <a16:creationId xmlns:a16="http://schemas.microsoft.com/office/drawing/2014/main" id="{7A11266F-110D-443E-84E6-EE6491CE5D9C}"/>
              </a:ext>
            </a:extLst>
          </p:cNvPr>
          <p:cNvGrpSpPr/>
          <p:nvPr/>
        </p:nvGrpSpPr>
        <p:grpSpPr>
          <a:xfrm>
            <a:off x="510382" y="2308021"/>
            <a:ext cx="9754935" cy="1107996"/>
            <a:chOff x="510382" y="2308021"/>
            <a:chExt cx="9583950" cy="1107996"/>
          </a:xfrm>
        </p:grpSpPr>
        <p:sp>
          <p:nvSpPr>
            <p:cNvPr id="23" name="Action Button: Custom 12">
              <a:hlinkClick r:id="" action="ppaction://noaction" highlightClick="1">
                <a:snd r:embed="rId3" name="Question A.wav"/>
              </a:hlinkClick>
              <a:extLst>
                <a:ext uri="{FF2B5EF4-FFF2-40B4-BE49-F238E27FC236}">
                  <a16:creationId xmlns:a16="http://schemas.microsoft.com/office/drawing/2014/main" id="{B29211D2-CC5A-4E66-A61B-CE162D488E4F}"/>
                </a:ext>
              </a:extLst>
            </p:cNvPr>
            <p:cNvSpPr/>
            <p:nvPr/>
          </p:nvSpPr>
          <p:spPr>
            <a:xfrm>
              <a:off x="510382" y="2345050"/>
              <a:ext cx="626655" cy="676173"/>
            </a:xfrm>
            <a:prstGeom prst="actionButtonBlank">
              <a:avLst/>
            </a:prstGeom>
            <a:solidFill>
              <a:srgbClr val="105076"/>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A</a:t>
              </a:r>
            </a:p>
          </p:txBody>
        </p:sp>
        <p:sp>
          <p:nvSpPr>
            <p:cNvPr id="17" name="TextBox 16">
              <a:extLst>
                <a:ext uri="{FF2B5EF4-FFF2-40B4-BE49-F238E27FC236}">
                  <a16:creationId xmlns:a16="http://schemas.microsoft.com/office/drawing/2014/main" id="{D97CA740-1F7B-4972-AFFD-A67D4663A1FE}"/>
                </a:ext>
              </a:extLst>
            </p:cNvPr>
            <p:cNvSpPr txBox="1"/>
            <p:nvPr/>
          </p:nvSpPr>
          <p:spPr>
            <a:xfrm>
              <a:off x="1235385" y="2308021"/>
              <a:ext cx="88589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Madame Petit fait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une</a:t>
              </a:r>
              <a:r>
                <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visite</a:t>
              </a:r>
              <a:r>
                <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en</a:t>
              </a:r>
              <a:r>
                <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ce</a:t>
              </a:r>
              <a:r>
                <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 moment /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chaque</a:t>
              </a:r>
              <a:r>
                <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semaine</a:t>
              </a:r>
              <a:r>
                <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mais</a:t>
              </a:r>
              <a:r>
                <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elle</a:t>
              </a:r>
              <a:r>
                <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 fait la cuisine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en</a:t>
              </a:r>
              <a:r>
                <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ce</a:t>
              </a:r>
              <a:r>
                <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 moment /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chaque</a:t>
              </a:r>
              <a:r>
                <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semaine</a:t>
              </a:r>
              <a:r>
                <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p>
          </p:txBody>
        </p:sp>
      </p:grpSp>
      <p:grpSp>
        <p:nvGrpSpPr>
          <p:cNvPr id="48" name="Group 47">
            <a:extLst>
              <a:ext uri="{FF2B5EF4-FFF2-40B4-BE49-F238E27FC236}">
                <a16:creationId xmlns:a16="http://schemas.microsoft.com/office/drawing/2014/main" id="{4C3ECC2C-FFAB-482A-A16C-7B0C54065402}"/>
              </a:ext>
            </a:extLst>
          </p:cNvPr>
          <p:cNvGrpSpPr/>
          <p:nvPr/>
        </p:nvGrpSpPr>
        <p:grpSpPr>
          <a:xfrm>
            <a:off x="510382" y="3279383"/>
            <a:ext cx="9069838" cy="769441"/>
            <a:chOff x="510382" y="2339804"/>
            <a:chExt cx="9197456" cy="769441"/>
          </a:xfrm>
        </p:grpSpPr>
        <p:sp>
          <p:nvSpPr>
            <p:cNvPr id="49" name="Action Button: Custom 12">
              <a:hlinkClick r:id="" action="ppaction://noaction" highlightClick="1">
                <a:snd r:embed="rId4" name="Question B.wav"/>
              </a:hlinkClick>
              <a:extLst>
                <a:ext uri="{FF2B5EF4-FFF2-40B4-BE49-F238E27FC236}">
                  <a16:creationId xmlns:a16="http://schemas.microsoft.com/office/drawing/2014/main" id="{1D44F11E-90D2-434A-A9E0-0009CF11B15F}"/>
                </a:ext>
              </a:extLst>
            </p:cNvPr>
            <p:cNvSpPr/>
            <p:nvPr/>
          </p:nvSpPr>
          <p:spPr>
            <a:xfrm>
              <a:off x="510382" y="2345050"/>
              <a:ext cx="626655" cy="676173"/>
            </a:xfrm>
            <a:prstGeom prst="actionButtonBlank">
              <a:avLst/>
            </a:prstGeom>
            <a:solidFill>
              <a:srgbClr val="105076"/>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B</a:t>
              </a:r>
            </a:p>
          </p:txBody>
        </p:sp>
        <p:sp>
          <p:nvSpPr>
            <p:cNvPr id="50" name="TextBox 49">
              <a:extLst>
                <a:ext uri="{FF2B5EF4-FFF2-40B4-BE49-F238E27FC236}">
                  <a16:creationId xmlns:a16="http://schemas.microsoft.com/office/drawing/2014/main" id="{C31EF478-F97D-44CA-AAD5-F67B319CC387}"/>
                </a:ext>
              </a:extLst>
            </p:cNvPr>
            <p:cNvSpPr txBox="1"/>
            <p:nvPr/>
          </p:nvSpPr>
          <p:spPr>
            <a:xfrm>
              <a:off x="1231387" y="2339804"/>
              <a:ext cx="847645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Monsieur Petit fait le lit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en</a:t>
              </a:r>
              <a:r>
                <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ce</a:t>
              </a:r>
              <a:r>
                <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 moment /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chaque</a:t>
              </a:r>
              <a:r>
                <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semaine</a:t>
              </a:r>
              <a:r>
                <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 et fait le m</a:t>
              </a:r>
              <a:r>
                <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Times New Roman" panose="02020603050405020304" pitchFamily="18" charset="0"/>
                </a:rPr>
                <a:t>énage</a:t>
              </a:r>
              <a:r>
                <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en</a:t>
              </a:r>
              <a:r>
                <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ce</a:t>
              </a:r>
              <a:r>
                <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 moment /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chaque</a:t>
              </a:r>
              <a:r>
                <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semaine</a:t>
              </a:r>
              <a:r>
                <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p>
          </p:txBody>
        </p:sp>
      </p:grpSp>
      <p:grpSp>
        <p:nvGrpSpPr>
          <p:cNvPr id="51" name="Group 50">
            <a:extLst>
              <a:ext uri="{FF2B5EF4-FFF2-40B4-BE49-F238E27FC236}">
                <a16:creationId xmlns:a16="http://schemas.microsoft.com/office/drawing/2014/main" id="{38E5EE03-86E9-4E81-8D84-778D85025786}"/>
              </a:ext>
            </a:extLst>
          </p:cNvPr>
          <p:cNvGrpSpPr/>
          <p:nvPr/>
        </p:nvGrpSpPr>
        <p:grpSpPr>
          <a:xfrm>
            <a:off x="527538" y="4189945"/>
            <a:ext cx="9167068" cy="769441"/>
            <a:chOff x="510382" y="2298415"/>
            <a:chExt cx="10831768" cy="769441"/>
          </a:xfrm>
        </p:grpSpPr>
        <p:sp>
          <p:nvSpPr>
            <p:cNvPr id="52" name="Action Button: Custom 12">
              <a:hlinkClick r:id="" action="ppaction://noaction" highlightClick="1">
                <a:snd r:embed="rId5" name="Question C.wav"/>
              </a:hlinkClick>
              <a:extLst>
                <a:ext uri="{FF2B5EF4-FFF2-40B4-BE49-F238E27FC236}">
                  <a16:creationId xmlns:a16="http://schemas.microsoft.com/office/drawing/2014/main" id="{CEF0722D-405F-46D8-B312-0D396084CE9C}"/>
                </a:ext>
              </a:extLst>
            </p:cNvPr>
            <p:cNvSpPr/>
            <p:nvPr/>
          </p:nvSpPr>
          <p:spPr>
            <a:xfrm>
              <a:off x="510382" y="2345050"/>
              <a:ext cx="705881" cy="676173"/>
            </a:xfrm>
            <a:prstGeom prst="actionButtonBlank">
              <a:avLst/>
            </a:prstGeom>
            <a:solidFill>
              <a:srgbClr val="105076"/>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C</a:t>
              </a:r>
            </a:p>
          </p:txBody>
        </p:sp>
        <p:sp>
          <p:nvSpPr>
            <p:cNvPr id="53" name="TextBox 52">
              <a:extLst>
                <a:ext uri="{FF2B5EF4-FFF2-40B4-BE49-F238E27FC236}">
                  <a16:creationId xmlns:a16="http://schemas.microsoft.com/office/drawing/2014/main" id="{2CB219FE-9C38-4565-9B2D-66F231DD7448}"/>
                </a:ext>
              </a:extLst>
            </p:cNvPr>
            <p:cNvSpPr txBox="1"/>
            <p:nvPr/>
          </p:nvSpPr>
          <p:spPr>
            <a:xfrm>
              <a:off x="1330226" y="2298415"/>
              <a:ext cx="1001192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Times New Roman" panose="02020603050405020304" pitchFamily="18" charset="0"/>
                </a:rPr>
                <a:t>Géraldine</a:t>
              </a:r>
              <a:r>
                <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 fait un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modèle</a:t>
              </a:r>
              <a:r>
                <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en</a:t>
              </a:r>
              <a:r>
                <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ce</a:t>
              </a:r>
              <a:r>
                <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 moment /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chaque</a:t>
              </a:r>
              <a:r>
                <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semaine</a:t>
              </a:r>
              <a:r>
                <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 et fait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une</a:t>
              </a:r>
              <a:r>
                <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 promenade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en</a:t>
              </a:r>
              <a:r>
                <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ce</a:t>
              </a:r>
              <a:r>
                <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 moment /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chaque</a:t>
              </a:r>
              <a:r>
                <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semaine</a:t>
              </a:r>
              <a:r>
                <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p>
          </p:txBody>
        </p:sp>
      </p:grpSp>
      <p:grpSp>
        <p:nvGrpSpPr>
          <p:cNvPr id="54" name="Group 53">
            <a:extLst>
              <a:ext uri="{FF2B5EF4-FFF2-40B4-BE49-F238E27FC236}">
                <a16:creationId xmlns:a16="http://schemas.microsoft.com/office/drawing/2014/main" id="{805CB9FB-D030-4BCA-A73B-6FEE815AEDF7}"/>
              </a:ext>
            </a:extLst>
          </p:cNvPr>
          <p:cNvGrpSpPr/>
          <p:nvPr/>
        </p:nvGrpSpPr>
        <p:grpSpPr>
          <a:xfrm>
            <a:off x="527538" y="5141896"/>
            <a:ext cx="9167068" cy="769441"/>
            <a:chOff x="510382" y="2298415"/>
            <a:chExt cx="10831768" cy="769441"/>
          </a:xfrm>
        </p:grpSpPr>
        <p:sp>
          <p:nvSpPr>
            <p:cNvPr id="55" name="Action Button: Custom 12">
              <a:hlinkClick r:id="" action="ppaction://noaction" highlightClick="1">
                <a:snd r:embed="rId6" name="Question D.wav"/>
              </a:hlinkClick>
              <a:extLst>
                <a:ext uri="{FF2B5EF4-FFF2-40B4-BE49-F238E27FC236}">
                  <a16:creationId xmlns:a16="http://schemas.microsoft.com/office/drawing/2014/main" id="{1C810373-FB25-436C-AE3E-CD9AA8585C91}"/>
                </a:ext>
              </a:extLst>
            </p:cNvPr>
            <p:cNvSpPr/>
            <p:nvPr/>
          </p:nvSpPr>
          <p:spPr>
            <a:xfrm>
              <a:off x="510382" y="2345050"/>
              <a:ext cx="705881" cy="676173"/>
            </a:xfrm>
            <a:prstGeom prst="actionButtonBlank">
              <a:avLst/>
            </a:prstGeom>
            <a:solidFill>
              <a:srgbClr val="105076"/>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D</a:t>
              </a:r>
            </a:p>
          </p:txBody>
        </p:sp>
        <p:sp>
          <p:nvSpPr>
            <p:cNvPr id="56" name="TextBox 55">
              <a:extLst>
                <a:ext uri="{FF2B5EF4-FFF2-40B4-BE49-F238E27FC236}">
                  <a16:creationId xmlns:a16="http://schemas.microsoft.com/office/drawing/2014/main" id="{0F2A27BE-738A-44C8-8DA6-FB9C2E339258}"/>
                </a:ext>
              </a:extLst>
            </p:cNvPr>
            <p:cNvSpPr txBox="1"/>
            <p:nvPr/>
          </p:nvSpPr>
          <p:spPr>
            <a:xfrm>
              <a:off x="1330226" y="2298415"/>
              <a:ext cx="1001192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Times New Roman" panose="02020603050405020304" pitchFamily="18" charset="0"/>
                </a:rPr>
                <a:t>Jacques</a:t>
              </a:r>
              <a:r>
                <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est</a:t>
              </a:r>
              <a:r>
                <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méchant</a:t>
              </a:r>
              <a:r>
                <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en</a:t>
              </a:r>
              <a:r>
                <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en</a:t>
              </a:r>
              <a:r>
                <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ce</a:t>
              </a:r>
              <a:r>
                <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 moment /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chaque</a:t>
              </a:r>
              <a:r>
                <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semaine</a:t>
              </a:r>
              <a:r>
                <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mais</a:t>
              </a:r>
              <a:r>
                <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il</a:t>
              </a:r>
              <a:r>
                <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 fait les devoirs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en</a:t>
              </a:r>
              <a:r>
                <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ce</a:t>
              </a:r>
              <a:r>
                <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 moment /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chaque</a:t>
              </a:r>
              <a:r>
                <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semaine</a:t>
              </a:r>
              <a:r>
                <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p>
          </p:txBody>
        </p:sp>
      </p:grpSp>
      <p:sp>
        <p:nvSpPr>
          <p:cNvPr id="37" name="Speech Bubble: Oval 1">
            <a:extLst>
              <a:ext uri="{FF2B5EF4-FFF2-40B4-BE49-F238E27FC236}">
                <a16:creationId xmlns:a16="http://schemas.microsoft.com/office/drawing/2014/main" id="{AEF796EC-1C0B-4861-B9BC-13559DEA4B9D}"/>
              </a:ext>
            </a:extLst>
          </p:cNvPr>
          <p:cNvSpPr/>
          <p:nvPr/>
        </p:nvSpPr>
        <p:spPr>
          <a:xfrm>
            <a:off x="11312277" y="3869333"/>
            <a:ext cx="639092" cy="480686"/>
          </a:xfrm>
          <a:prstGeom prst="wedgeEllipseCallout">
            <a:avLst>
              <a:gd name="adj1" fmla="val -34702"/>
              <a:gd name="adj2" fmla="val 69104"/>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4" name="Title 3">
            <a:extLst>
              <a:ext uri="{FF2B5EF4-FFF2-40B4-BE49-F238E27FC236}">
                <a16:creationId xmlns:a16="http://schemas.microsoft.com/office/drawing/2014/main" id="{120CD830-2BA7-498C-81D4-2D27CD8104EC}"/>
              </a:ext>
            </a:extLst>
          </p:cNvPr>
          <p:cNvSpPr>
            <a:spLocks noGrp="1"/>
          </p:cNvSpPr>
          <p:nvPr>
            <p:ph type="title"/>
          </p:nvPr>
        </p:nvSpPr>
        <p:spPr>
          <a:xfrm>
            <a:off x="838200" y="443074"/>
            <a:ext cx="3998495" cy="358134"/>
          </a:xfrm>
        </p:spPr>
        <p:txBody>
          <a:bodyPr>
            <a:normAutofit fontScale="90000"/>
          </a:bodyPr>
          <a:lstStyle/>
          <a:p>
            <a:r>
              <a:rPr lang="fr-FR" sz="2000" dirty="0" err="1"/>
              <a:t>Present</a:t>
            </a:r>
            <a:r>
              <a:rPr lang="fr-FR" sz="2000" dirty="0"/>
              <a:t> simple or </a:t>
            </a:r>
            <a:r>
              <a:rPr lang="fr-FR" sz="2000" dirty="0" err="1"/>
              <a:t>continuous</a:t>
            </a:r>
            <a:r>
              <a:rPr lang="fr-FR" sz="2000" dirty="0"/>
              <a:t>?</a:t>
            </a:r>
          </a:p>
        </p:txBody>
      </p:sp>
      <p:pic>
        <p:nvPicPr>
          <p:cNvPr id="24" name="Picture 23" descr="background rectangle">
            <a:extLst>
              <a:ext uri="{FF2B5EF4-FFF2-40B4-BE49-F238E27FC236}">
                <a16:creationId xmlns:a16="http://schemas.microsoft.com/office/drawing/2014/main" id="{24C1D6E5-DD6C-43AF-A370-1361DBCF0C0E}"/>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5" name="Title 3">
            <a:extLst>
              <a:ext uri="{FF2B5EF4-FFF2-40B4-BE49-F238E27FC236}">
                <a16:creationId xmlns:a16="http://schemas.microsoft.com/office/drawing/2014/main" id="{C849396F-99CE-4EAD-8FE2-D09EBBF669D8}"/>
              </a:ext>
            </a:extLst>
          </p:cNvPr>
          <p:cNvSpPr txBox="1">
            <a:spLocks/>
          </p:cNvSpPr>
          <p:nvPr/>
        </p:nvSpPr>
        <p:spPr>
          <a:xfrm>
            <a:off x="0" y="296864"/>
            <a:ext cx="5727032"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000" b="1" dirty="0">
                <a:solidFill>
                  <a:schemeClr val="bg1"/>
                </a:solidFill>
              </a:rPr>
              <a:t>Present simple or continuous?</a:t>
            </a:r>
          </a:p>
        </p:txBody>
      </p:sp>
      <p:sp>
        <p:nvSpPr>
          <p:cNvPr id="26" name="Rounded Rectangle 46">
            <a:extLst>
              <a:ext uri="{FF2B5EF4-FFF2-40B4-BE49-F238E27FC236}">
                <a16:creationId xmlns:a16="http://schemas.microsoft.com/office/drawing/2014/main" id="{BCA0839A-40F9-48B9-BA38-C0FFF4BF033E}"/>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pic>
        <p:nvPicPr>
          <p:cNvPr id="2" name="Picture 1" descr="Boy Face Cartoon Clip Art">
            <a:extLst>
              <a:ext uri="{FF2B5EF4-FFF2-40B4-BE49-F238E27FC236}">
                <a16:creationId xmlns:a16="http://schemas.microsoft.com/office/drawing/2014/main" id="{BCC38E58-BE0B-4429-83E1-8BF38BA27A7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265317" y="4574665"/>
            <a:ext cx="1410600" cy="1434590"/>
          </a:xfrm>
          <a:prstGeom prst="rect">
            <a:avLst/>
          </a:prstGeom>
          <a:noFill/>
          <a:extLst>
            <a:ext uri="{909E8E84-426E-40DD-AFC4-6F175D3DCCD1}">
              <a14:hiddenFill xmlns:a14="http://schemas.microsoft.com/office/drawing/2010/main">
                <a:solidFill>
                  <a:srgbClr val="FFFFFF"/>
                </a:solidFill>
              </a14:hiddenFill>
            </a:ext>
          </a:extLst>
        </p:spPr>
      </p:pic>
      <p:cxnSp>
        <p:nvCxnSpPr>
          <p:cNvPr id="28" name="Straight Connector 27">
            <a:extLst>
              <a:ext uri="{FF2B5EF4-FFF2-40B4-BE49-F238E27FC236}">
                <a16:creationId xmlns:a16="http://schemas.microsoft.com/office/drawing/2014/main" id="{D9F06D91-A284-48D9-BC9E-44165D51FDED}"/>
              </a:ext>
            </a:extLst>
          </p:cNvPr>
          <p:cNvCxnSpPr>
            <a:cxnSpLocks/>
          </p:cNvCxnSpPr>
          <p:nvPr/>
        </p:nvCxnSpPr>
        <p:spPr>
          <a:xfrm>
            <a:off x="5269832" y="2546536"/>
            <a:ext cx="2025756" cy="0"/>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cxnSp>
        <p:nvCxnSpPr>
          <p:cNvPr id="29" name="Straight Connector 28">
            <a:extLst>
              <a:ext uri="{FF2B5EF4-FFF2-40B4-BE49-F238E27FC236}">
                <a16:creationId xmlns:a16="http://schemas.microsoft.com/office/drawing/2014/main" id="{74166502-0736-48B1-87E1-3C24848FEA15}"/>
              </a:ext>
            </a:extLst>
          </p:cNvPr>
          <p:cNvCxnSpPr>
            <a:cxnSpLocks/>
          </p:cNvCxnSpPr>
          <p:nvPr/>
        </p:nvCxnSpPr>
        <p:spPr>
          <a:xfrm>
            <a:off x="6882063" y="2873413"/>
            <a:ext cx="2261937" cy="0"/>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cxnSp>
        <p:nvCxnSpPr>
          <p:cNvPr id="30" name="Straight Connector 29">
            <a:extLst>
              <a:ext uri="{FF2B5EF4-FFF2-40B4-BE49-F238E27FC236}">
                <a16:creationId xmlns:a16="http://schemas.microsoft.com/office/drawing/2014/main" id="{E7DC2FEE-180E-4A9B-A66B-B4A3D6F71D2B}"/>
              </a:ext>
            </a:extLst>
          </p:cNvPr>
          <p:cNvCxnSpPr>
            <a:cxnSpLocks/>
          </p:cNvCxnSpPr>
          <p:nvPr/>
        </p:nvCxnSpPr>
        <p:spPr>
          <a:xfrm>
            <a:off x="3846899" y="3869333"/>
            <a:ext cx="2025756" cy="0"/>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cxnSp>
        <p:nvCxnSpPr>
          <p:cNvPr id="31" name="Straight Connector 30">
            <a:extLst>
              <a:ext uri="{FF2B5EF4-FFF2-40B4-BE49-F238E27FC236}">
                <a16:creationId xmlns:a16="http://schemas.microsoft.com/office/drawing/2014/main" id="{9DCED5FB-C820-43FF-9870-0BC9534B86F5}"/>
              </a:ext>
            </a:extLst>
          </p:cNvPr>
          <p:cNvCxnSpPr>
            <a:cxnSpLocks/>
          </p:cNvCxnSpPr>
          <p:nvPr/>
        </p:nvCxnSpPr>
        <p:spPr>
          <a:xfrm>
            <a:off x="6782099" y="3537285"/>
            <a:ext cx="2181428" cy="0"/>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cxnSp>
        <p:nvCxnSpPr>
          <p:cNvPr id="32" name="Straight Connector 31">
            <a:extLst>
              <a:ext uri="{FF2B5EF4-FFF2-40B4-BE49-F238E27FC236}">
                <a16:creationId xmlns:a16="http://schemas.microsoft.com/office/drawing/2014/main" id="{40F9A9D8-953B-4E30-ACA6-CEA21DA3DFF8}"/>
              </a:ext>
            </a:extLst>
          </p:cNvPr>
          <p:cNvCxnSpPr>
            <a:cxnSpLocks/>
          </p:cNvCxnSpPr>
          <p:nvPr/>
        </p:nvCxnSpPr>
        <p:spPr>
          <a:xfrm>
            <a:off x="7163099" y="4447674"/>
            <a:ext cx="2181428" cy="0"/>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cxnSp>
        <p:nvCxnSpPr>
          <p:cNvPr id="33" name="Straight Connector 32">
            <a:extLst>
              <a:ext uri="{FF2B5EF4-FFF2-40B4-BE49-F238E27FC236}">
                <a16:creationId xmlns:a16="http://schemas.microsoft.com/office/drawing/2014/main" id="{49713262-BADC-4000-A556-4A5FBAE6918B}"/>
              </a:ext>
            </a:extLst>
          </p:cNvPr>
          <p:cNvCxnSpPr>
            <a:cxnSpLocks/>
          </p:cNvCxnSpPr>
          <p:nvPr/>
        </p:nvCxnSpPr>
        <p:spPr>
          <a:xfrm>
            <a:off x="4600671" y="4780548"/>
            <a:ext cx="2181428" cy="0"/>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cxnSp>
        <p:nvCxnSpPr>
          <p:cNvPr id="34" name="Straight Connector 33">
            <a:extLst>
              <a:ext uri="{FF2B5EF4-FFF2-40B4-BE49-F238E27FC236}">
                <a16:creationId xmlns:a16="http://schemas.microsoft.com/office/drawing/2014/main" id="{BDD2BB0A-6071-46C0-8E14-A209508CA7CA}"/>
              </a:ext>
            </a:extLst>
          </p:cNvPr>
          <p:cNvCxnSpPr>
            <a:cxnSpLocks/>
          </p:cNvCxnSpPr>
          <p:nvPr/>
        </p:nvCxnSpPr>
        <p:spPr>
          <a:xfrm>
            <a:off x="7163099" y="5382127"/>
            <a:ext cx="2181428" cy="0"/>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cxnSp>
        <p:nvCxnSpPr>
          <p:cNvPr id="35" name="Straight Connector 34">
            <a:extLst>
              <a:ext uri="{FF2B5EF4-FFF2-40B4-BE49-F238E27FC236}">
                <a16:creationId xmlns:a16="http://schemas.microsoft.com/office/drawing/2014/main" id="{C9CD041B-D93C-436F-87C7-A3616AED0911}"/>
              </a:ext>
            </a:extLst>
          </p:cNvPr>
          <p:cNvCxnSpPr>
            <a:cxnSpLocks/>
          </p:cNvCxnSpPr>
          <p:nvPr/>
        </p:nvCxnSpPr>
        <p:spPr>
          <a:xfrm>
            <a:off x="4275818" y="5731043"/>
            <a:ext cx="2181428" cy="0"/>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605481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2F8B252A-2FDC-4BC7-957A-4FC077CA7B98}"/>
              </a:ext>
            </a:extLst>
          </p:cNvPr>
          <p:cNvSpPr txBox="1"/>
          <p:nvPr/>
        </p:nvSpPr>
        <p:spPr>
          <a:xfrm>
            <a:off x="58338" y="1310202"/>
            <a:ext cx="11851583" cy="830997"/>
          </a:xfrm>
          <a:prstGeom prst="rect">
            <a:avLst/>
          </a:prstGeom>
          <a:noFill/>
        </p:spPr>
        <p:txBody>
          <a:bodyPr wrap="square" rtlCol="0">
            <a:spAutoFit/>
          </a:bodyPr>
          <a:lstStyle/>
          <a:p>
            <a:r>
              <a:rPr lang="en-GB" sz="2400" dirty="0">
                <a:solidFill>
                  <a:srgbClr val="105076"/>
                </a:solidFill>
                <a:latin typeface="Century Gothic" panose="020B0502020202020204" pitchFamily="34" charset="0"/>
              </a:rPr>
              <a:t>As we have learnt, when we use a verb in a sentence with </a:t>
            </a:r>
            <a:r>
              <a:rPr lang="en-GB" sz="2400" b="1" dirty="0">
                <a:solidFill>
                  <a:srgbClr val="105076"/>
                </a:solidFill>
                <a:latin typeface="Century Gothic" panose="020B0502020202020204" pitchFamily="34" charset="0"/>
              </a:rPr>
              <a:t>je</a:t>
            </a:r>
            <a:r>
              <a:rPr lang="en-GB" sz="2400" dirty="0">
                <a:solidFill>
                  <a:srgbClr val="105076"/>
                </a:solidFill>
                <a:latin typeface="Century Gothic" panose="020B0502020202020204" pitchFamily="34" charset="0"/>
              </a:rPr>
              <a:t>, </a:t>
            </a:r>
            <a:r>
              <a:rPr lang="en-GB" sz="2400" b="1" dirty="0" err="1">
                <a:solidFill>
                  <a:srgbClr val="105076"/>
                </a:solidFill>
                <a:latin typeface="Century Gothic" panose="020B0502020202020204" pitchFamily="34" charset="0"/>
              </a:rPr>
              <a:t>tu</a:t>
            </a:r>
            <a:r>
              <a:rPr lang="en-GB" sz="2400" dirty="0">
                <a:solidFill>
                  <a:srgbClr val="105076"/>
                </a:solidFill>
                <a:latin typeface="Century Gothic" panose="020B0502020202020204" pitchFamily="34" charset="0"/>
              </a:rPr>
              <a:t>, </a:t>
            </a:r>
            <a:r>
              <a:rPr lang="en-GB" sz="2400" b="1" dirty="0" err="1">
                <a:solidFill>
                  <a:srgbClr val="105076"/>
                </a:solidFill>
                <a:latin typeface="Century Gothic" panose="020B0502020202020204" pitchFamily="34" charset="0"/>
              </a:rPr>
              <a:t>il</a:t>
            </a:r>
            <a:r>
              <a:rPr lang="en-GB" sz="2400" dirty="0">
                <a:solidFill>
                  <a:srgbClr val="105076"/>
                </a:solidFill>
                <a:latin typeface="Century Gothic" panose="020B0502020202020204" pitchFamily="34" charset="0"/>
              </a:rPr>
              <a:t> or </a:t>
            </a:r>
            <a:r>
              <a:rPr lang="en-GB" sz="2400" b="1" dirty="0" err="1">
                <a:solidFill>
                  <a:srgbClr val="105076"/>
                </a:solidFill>
                <a:latin typeface="Century Gothic" panose="020B0502020202020204" pitchFamily="34" charset="0"/>
              </a:rPr>
              <a:t>elle</a:t>
            </a:r>
            <a:r>
              <a:rPr lang="en-GB" sz="2400" dirty="0">
                <a:solidFill>
                  <a:srgbClr val="105076"/>
                </a:solidFill>
                <a:latin typeface="Century Gothic" panose="020B0502020202020204" pitchFamily="34" charset="0"/>
              </a:rPr>
              <a:t>, we use the </a:t>
            </a:r>
            <a:r>
              <a:rPr lang="en-GB" sz="2400" b="1" dirty="0">
                <a:solidFill>
                  <a:srgbClr val="105076"/>
                </a:solidFill>
                <a:latin typeface="Century Gothic" panose="020B0502020202020204" pitchFamily="34" charset="0"/>
              </a:rPr>
              <a:t>short form </a:t>
            </a:r>
            <a:r>
              <a:rPr lang="en-GB" sz="2400" dirty="0">
                <a:solidFill>
                  <a:srgbClr val="105076"/>
                </a:solidFill>
                <a:latin typeface="Century Gothic" panose="020B0502020202020204" pitchFamily="34" charset="0"/>
              </a:rPr>
              <a:t>of the verb, with an </a:t>
            </a:r>
            <a:r>
              <a:rPr lang="en-GB" sz="2400" b="1" dirty="0">
                <a:solidFill>
                  <a:srgbClr val="EA5F00"/>
                </a:solidFill>
                <a:latin typeface="Century Gothic" panose="020B0502020202020204" pitchFamily="34" charset="0"/>
              </a:rPr>
              <a:t>ending</a:t>
            </a:r>
            <a:r>
              <a:rPr lang="en-GB" sz="2400" dirty="0">
                <a:solidFill>
                  <a:srgbClr val="105076"/>
                </a:solidFill>
                <a:latin typeface="Century Gothic" panose="020B0502020202020204" pitchFamily="34" charset="0"/>
              </a:rPr>
              <a:t> that matches the pronoun: </a:t>
            </a:r>
          </a:p>
        </p:txBody>
      </p:sp>
      <p:sp>
        <p:nvSpPr>
          <p:cNvPr id="17" name="TextBox 16">
            <a:extLst>
              <a:ext uri="{FF2B5EF4-FFF2-40B4-BE49-F238E27FC236}">
                <a16:creationId xmlns:a16="http://schemas.microsoft.com/office/drawing/2014/main" id="{295AE1A9-D06C-4ACF-9BC0-005E4809326D}"/>
              </a:ext>
            </a:extLst>
          </p:cNvPr>
          <p:cNvSpPr txBox="1"/>
          <p:nvPr/>
        </p:nvSpPr>
        <p:spPr>
          <a:xfrm>
            <a:off x="1003329" y="2302378"/>
            <a:ext cx="2709396" cy="400110"/>
          </a:xfrm>
          <a:prstGeom prst="rect">
            <a:avLst/>
          </a:prstGeom>
          <a:noFill/>
        </p:spPr>
        <p:txBody>
          <a:bodyPr wrap="none" rtlCol="0">
            <a:spAutoFit/>
          </a:bodyPr>
          <a:lstStyle/>
          <a:p>
            <a:r>
              <a:rPr lang="en-GB" sz="2000" b="1" dirty="0" err="1">
                <a:solidFill>
                  <a:srgbClr val="105076"/>
                </a:solidFill>
                <a:latin typeface="Century Gothic" panose="020B0502020202020204" pitchFamily="34" charset="0"/>
                <a:cs typeface="Calibri" panose="020F0502020204030204" pitchFamily="34" charset="0"/>
              </a:rPr>
              <a:t>J’aim</a:t>
            </a:r>
            <a:r>
              <a:rPr lang="en-GB" sz="2000" b="1" dirty="0" err="1">
                <a:solidFill>
                  <a:srgbClr val="EA5F00"/>
                </a:solidFill>
                <a:latin typeface="Century Gothic" panose="020B0502020202020204" pitchFamily="34" charset="0"/>
                <a:cs typeface="Calibri" panose="020F0502020204030204" pitchFamily="34" charset="0"/>
              </a:rPr>
              <a:t>e</a:t>
            </a:r>
            <a:r>
              <a:rPr lang="en-GB" sz="2000" dirty="0">
                <a:solidFill>
                  <a:srgbClr val="105076"/>
                </a:solidFill>
                <a:latin typeface="Century Gothic" panose="020B0502020202020204" pitchFamily="34" charset="0"/>
                <a:cs typeface="Calibri" panose="020F0502020204030204" pitchFamily="34" charset="0"/>
              </a:rPr>
              <a:t> le </a:t>
            </a:r>
            <a:r>
              <a:rPr lang="en-GB" sz="2000" dirty="0" err="1">
                <a:solidFill>
                  <a:srgbClr val="105076"/>
                </a:solidFill>
                <a:latin typeface="Century Gothic" panose="020B0502020202020204" pitchFamily="34" charset="0"/>
                <a:cs typeface="Calibri" panose="020F0502020204030204" pitchFamily="34" charset="0"/>
              </a:rPr>
              <a:t>professeur</a:t>
            </a:r>
            <a:r>
              <a:rPr lang="en-GB" sz="2000" dirty="0">
                <a:solidFill>
                  <a:srgbClr val="105076"/>
                </a:solidFill>
                <a:latin typeface="Century Gothic" panose="020B0502020202020204" pitchFamily="34" charset="0"/>
                <a:cs typeface="Calibri" panose="020F0502020204030204" pitchFamily="34" charset="0"/>
              </a:rPr>
              <a:t>.</a:t>
            </a:r>
          </a:p>
        </p:txBody>
      </p:sp>
      <p:sp>
        <p:nvSpPr>
          <p:cNvPr id="109" name="TextBox 108">
            <a:extLst>
              <a:ext uri="{FF2B5EF4-FFF2-40B4-BE49-F238E27FC236}">
                <a16:creationId xmlns:a16="http://schemas.microsoft.com/office/drawing/2014/main" id="{7341D3A5-075C-4A6C-9EDF-0FD3B10B89FB}"/>
              </a:ext>
            </a:extLst>
          </p:cNvPr>
          <p:cNvSpPr txBox="1"/>
          <p:nvPr/>
        </p:nvSpPr>
        <p:spPr>
          <a:xfrm>
            <a:off x="4674605" y="2302378"/>
            <a:ext cx="2959465" cy="400110"/>
          </a:xfrm>
          <a:prstGeom prst="rect">
            <a:avLst/>
          </a:prstGeom>
          <a:noFill/>
        </p:spPr>
        <p:txBody>
          <a:bodyPr wrap="none" rtlCol="0">
            <a:spAutoFit/>
          </a:bodyPr>
          <a:lstStyle/>
          <a:p>
            <a:r>
              <a:rPr lang="en-GB" sz="2000" b="1" dirty="0">
                <a:solidFill>
                  <a:srgbClr val="105076"/>
                </a:solidFill>
                <a:latin typeface="Century Gothic" panose="020B0502020202020204" pitchFamily="34" charset="0"/>
                <a:cs typeface="Calibri" panose="020F0502020204030204" pitchFamily="34" charset="0"/>
              </a:rPr>
              <a:t>Tu </a:t>
            </a:r>
            <a:r>
              <a:rPr lang="en-GB" sz="2000" b="1" dirty="0" err="1">
                <a:solidFill>
                  <a:srgbClr val="105076"/>
                </a:solidFill>
                <a:latin typeface="Century Gothic" panose="020B0502020202020204" pitchFamily="34" charset="0"/>
                <a:cs typeface="Calibri" panose="020F0502020204030204" pitchFamily="34" charset="0"/>
              </a:rPr>
              <a:t>aim</a:t>
            </a:r>
            <a:r>
              <a:rPr lang="en-GB" sz="2000" b="1" dirty="0" err="1">
                <a:solidFill>
                  <a:srgbClr val="EA5F00"/>
                </a:solidFill>
                <a:latin typeface="Century Gothic" panose="020B0502020202020204" pitchFamily="34" charset="0"/>
                <a:cs typeface="Calibri" panose="020F0502020204030204" pitchFamily="34" charset="0"/>
              </a:rPr>
              <a:t>es</a:t>
            </a:r>
            <a:r>
              <a:rPr lang="en-GB" sz="2000" dirty="0">
                <a:solidFill>
                  <a:srgbClr val="105076"/>
                </a:solidFill>
                <a:latin typeface="Century Gothic" panose="020B0502020202020204" pitchFamily="34" charset="0"/>
                <a:cs typeface="Calibri" panose="020F0502020204030204" pitchFamily="34" charset="0"/>
              </a:rPr>
              <a:t> le </a:t>
            </a:r>
            <a:r>
              <a:rPr lang="en-GB" sz="2000" dirty="0" err="1">
                <a:solidFill>
                  <a:srgbClr val="105076"/>
                </a:solidFill>
                <a:latin typeface="Century Gothic" panose="020B0502020202020204" pitchFamily="34" charset="0"/>
                <a:cs typeface="Calibri" panose="020F0502020204030204" pitchFamily="34" charset="0"/>
              </a:rPr>
              <a:t>professeur</a:t>
            </a:r>
            <a:r>
              <a:rPr lang="en-GB" sz="2000" dirty="0">
                <a:solidFill>
                  <a:srgbClr val="105076"/>
                </a:solidFill>
                <a:latin typeface="Century Gothic" panose="020B0502020202020204" pitchFamily="34" charset="0"/>
                <a:cs typeface="Calibri" panose="020F0502020204030204" pitchFamily="34" charset="0"/>
              </a:rPr>
              <a:t>.</a:t>
            </a:r>
          </a:p>
        </p:txBody>
      </p:sp>
      <p:sp>
        <p:nvSpPr>
          <p:cNvPr id="110" name="TextBox 109">
            <a:extLst>
              <a:ext uri="{FF2B5EF4-FFF2-40B4-BE49-F238E27FC236}">
                <a16:creationId xmlns:a16="http://schemas.microsoft.com/office/drawing/2014/main" id="{170630D9-AF6F-4495-8D68-6C368B894C02}"/>
              </a:ext>
            </a:extLst>
          </p:cNvPr>
          <p:cNvSpPr txBox="1"/>
          <p:nvPr/>
        </p:nvSpPr>
        <p:spPr>
          <a:xfrm>
            <a:off x="8586333" y="2302378"/>
            <a:ext cx="2719014" cy="400110"/>
          </a:xfrm>
          <a:prstGeom prst="rect">
            <a:avLst/>
          </a:prstGeom>
          <a:noFill/>
        </p:spPr>
        <p:txBody>
          <a:bodyPr wrap="none" rtlCol="0">
            <a:spAutoFit/>
          </a:bodyPr>
          <a:lstStyle/>
          <a:p>
            <a:r>
              <a:rPr lang="en-GB" sz="2000" b="1" dirty="0">
                <a:solidFill>
                  <a:srgbClr val="105076"/>
                </a:solidFill>
                <a:latin typeface="Century Gothic" panose="020B0502020202020204" pitchFamily="34" charset="0"/>
                <a:cs typeface="Calibri" panose="020F0502020204030204" pitchFamily="34" charset="0"/>
              </a:rPr>
              <a:t>Il </a:t>
            </a:r>
            <a:r>
              <a:rPr lang="en-GB" sz="2000" b="1" dirty="0" err="1">
                <a:solidFill>
                  <a:srgbClr val="105076"/>
                </a:solidFill>
                <a:latin typeface="Century Gothic" panose="020B0502020202020204" pitchFamily="34" charset="0"/>
                <a:cs typeface="Calibri" panose="020F0502020204030204" pitchFamily="34" charset="0"/>
              </a:rPr>
              <a:t>aim</a:t>
            </a:r>
            <a:r>
              <a:rPr lang="en-GB" sz="2000" b="1" dirty="0" err="1">
                <a:solidFill>
                  <a:srgbClr val="EA5F00"/>
                </a:solidFill>
                <a:latin typeface="Century Gothic" panose="020B0502020202020204" pitchFamily="34" charset="0"/>
                <a:cs typeface="Calibri" panose="020F0502020204030204" pitchFamily="34" charset="0"/>
              </a:rPr>
              <a:t>e</a:t>
            </a:r>
            <a:r>
              <a:rPr lang="en-GB" sz="2000" dirty="0">
                <a:solidFill>
                  <a:srgbClr val="105076"/>
                </a:solidFill>
                <a:latin typeface="Century Gothic" panose="020B0502020202020204" pitchFamily="34" charset="0"/>
                <a:cs typeface="Calibri" panose="020F0502020204030204" pitchFamily="34" charset="0"/>
              </a:rPr>
              <a:t> le </a:t>
            </a:r>
            <a:r>
              <a:rPr lang="en-GB" sz="2000" dirty="0" err="1">
                <a:solidFill>
                  <a:srgbClr val="105076"/>
                </a:solidFill>
                <a:latin typeface="Century Gothic" panose="020B0502020202020204" pitchFamily="34" charset="0"/>
                <a:cs typeface="Calibri" panose="020F0502020204030204" pitchFamily="34" charset="0"/>
              </a:rPr>
              <a:t>professeur</a:t>
            </a:r>
            <a:r>
              <a:rPr lang="en-GB" sz="2000" dirty="0">
                <a:solidFill>
                  <a:srgbClr val="105076"/>
                </a:solidFill>
                <a:latin typeface="Century Gothic" panose="020B0502020202020204" pitchFamily="34" charset="0"/>
                <a:cs typeface="Calibri" panose="020F0502020204030204" pitchFamily="34" charset="0"/>
              </a:rPr>
              <a:t>.</a:t>
            </a:r>
          </a:p>
        </p:txBody>
      </p:sp>
      <p:sp>
        <p:nvSpPr>
          <p:cNvPr id="111" name="TextBox 110">
            <a:extLst>
              <a:ext uri="{FF2B5EF4-FFF2-40B4-BE49-F238E27FC236}">
                <a16:creationId xmlns:a16="http://schemas.microsoft.com/office/drawing/2014/main" id="{3130BA23-CD1B-4B14-B28A-C1A44E83688C}"/>
              </a:ext>
            </a:extLst>
          </p:cNvPr>
          <p:cNvSpPr txBox="1"/>
          <p:nvPr/>
        </p:nvSpPr>
        <p:spPr>
          <a:xfrm>
            <a:off x="118964" y="3056788"/>
            <a:ext cx="11851583" cy="461665"/>
          </a:xfrm>
          <a:prstGeom prst="rect">
            <a:avLst/>
          </a:prstGeom>
          <a:noFill/>
        </p:spPr>
        <p:txBody>
          <a:bodyPr wrap="square" rtlCol="0">
            <a:spAutoFit/>
          </a:bodyPr>
          <a:lstStyle/>
          <a:p>
            <a:r>
              <a:rPr lang="en-GB" sz="2400" dirty="0">
                <a:solidFill>
                  <a:srgbClr val="105076"/>
                </a:solidFill>
                <a:latin typeface="Century Gothic" panose="020B0502020202020204" pitchFamily="34" charset="0"/>
              </a:rPr>
              <a:t>If the sentence has </a:t>
            </a:r>
            <a:r>
              <a:rPr lang="en-GB" sz="2400" b="1" dirty="0">
                <a:solidFill>
                  <a:srgbClr val="105076"/>
                </a:solidFill>
                <a:latin typeface="Century Gothic" panose="020B0502020202020204" pitchFamily="34" charset="0"/>
              </a:rPr>
              <a:t>two verbs</a:t>
            </a:r>
            <a:r>
              <a:rPr lang="en-GB" sz="2400" dirty="0">
                <a:solidFill>
                  <a:srgbClr val="105076"/>
                </a:solidFill>
                <a:latin typeface="Century Gothic" panose="020B0502020202020204" pitchFamily="34" charset="0"/>
              </a:rPr>
              <a:t>, the </a:t>
            </a:r>
            <a:r>
              <a:rPr lang="en-GB" sz="2400" b="1" dirty="0">
                <a:solidFill>
                  <a:srgbClr val="105076"/>
                </a:solidFill>
                <a:latin typeface="Century Gothic" panose="020B0502020202020204" pitchFamily="34" charset="0"/>
              </a:rPr>
              <a:t>second verb</a:t>
            </a:r>
            <a:r>
              <a:rPr lang="en-GB" sz="2400" dirty="0">
                <a:solidFill>
                  <a:srgbClr val="105076"/>
                </a:solidFill>
                <a:latin typeface="Century Gothic" panose="020B0502020202020204" pitchFamily="34" charset="0"/>
              </a:rPr>
              <a:t> is in the </a:t>
            </a:r>
            <a:r>
              <a:rPr lang="en-GB" sz="2400" b="1" dirty="0">
                <a:solidFill>
                  <a:srgbClr val="EA5F00"/>
                </a:solidFill>
                <a:latin typeface="Century Gothic" panose="020B0502020202020204" pitchFamily="34" charset="0"/>
              </a:rPr>
              <a:t>long form</a:t>
            </a:r>
            <a:r>
              <a:rPr lang="en-GB" sz="2400" dirty="0">
                <a:solidFill>
                  <a:srgbClr val="EA5F00"/>
                </a:solidFill>
                <a:latin typeface="Century Gothic" panose="020B0502020202020204" pitchFamily="34" charset="0"/>
              </a:rPr>
              <a:t> </a:t>
            </a:r>
            <a:r>
              <a:rPr lang="en-GB" sz="2400" dirty="0">
                <a:solidFill>
                  <a:srgbClr val="105076"/>
                </a:solidFill>
                <a:latin typeface="Century Gothic" panose="020B0502020202020204" pitchFamily="34" charset="0"/>
              </a:rPr>
              <a:t>(infinitive):</a:t>
            </a:r>
          </a:p>
        </p:txBody>
      </p:sp>
      <p:sp>
        <p:nvSpPr>
          <p:cNvPr id="115" name="TextBox 114">
            <a:extLst>
              <a:ext uri="{FF2B5EF4-FFF2-40B4-BE49-F238E27FC236}">
                <a16:creationId xmlns:a16="http://schemas.microsoft.com/office/drawing/2014/main" id="{845CDA73-53EE-41A0-A2B2-5B78B7963B65}"/>
              </a:ext>
            </a:extLst>
          </p:cNvPr>
          <p:cNvSpPr txBox="1"/>
          <p:nvPr/>
        </p:nvSpPr>
        <p:spPr>
          <a:xfrm>
            <a:off x="252867" y="3625026"/>
            <a:ext cx="3749744" cy="400110"/>
          </a:xfrm>
          <a:prstGeom prst="rect">
            <a:avLst/>
          </a:prstGeom>
          <a:noFill/>
        </p:spPr>
        <p:txBody>
          <a:bodyPr wrap="none" rtlCol="0">
            <a:spAutoFit/>
          </a:bodyPr>
          <a:lstStyle/>
          <a:p>
            <a:r>
              <a:rPr lang="en-GB" sz="2000" b="1" dirty="0" err="1">
                <a:solidFill>
                  <a:srgbClr val="105076"/>
                </a:solidFill>
                <a:latin typeface="Century Gothic" panose="020B0502020202020204" pitchFamily="34" charset="0"/>
                <a:cs typeface="Calibri" panose="020F0502020204030204" pitchFamily="34" charset="0"/>
              </a:rPr>
              <a:t>J’aim</a:t>
            </a:r>
            <a:r>
              <a:rPr lang="en-GB" sz="2000" b="1" dirty="0" err="1">
                <a:solidFill>
                  <a:srgbClr val="EA5F00"/>
                </a:solidFill>
                <a:latin typeface="Century Gothic" panose="020B0502020202020204" pitchFamily="34" charset="0"/>
                <a:cs typeface="Calibri" panose="020F0502020204030204" pitchFamily="34" charset="0"/>
              </a:rPr>
              <a:t>e</a:t>
            </a:r>
            <a:r>
              <a:rPr lang="en-GB" sz="2000" b="1" dirty="0">
                <a:solidFill>
                  <a:srgbClr val="105076"/>
                </a:solidFill>
                <a:latin typeface="Century Gothic" panose="020B0502020202020204" pitchFamily="34" charset="0"/>
                <a:cs typeface="Calibri" panose="020F0502020204030204" pitchFamily="34" charset="0"/>
              </a:rPr>
              <a:t> </a:t>
            </a:r>
            <a:r>
              <a:rPr lang="en-GB" sz="2000" b="1" dirty="0" err="1">
                <a:solidFill>
                  <a:srgbClr val="EA5F00"/>
                </a:solidFill>
                <a:latin typeface="Century Gothic" panose="020B0502020202020204" pitchFamily="34" charset="0"/>
                <a:cs typeface="Calibri" panose="020F0502020204030204" pitchFamily="34" charset="0"/>
              </a:rPr>
              <a:t>écouter</a:t>
            </a:r>
            <a:r>
              <a:rPr lang="en-GB" sz="2000" b="1" dirty="0">
                <a:solidFill>
                  <a:srgbClr val="105076"/>
                </a:solidFill>
                <a:latin typeface="Century Gothic" panose="020B0502020202020204" pitchFamily="34" charset="0"/>
                <a:cs typeface="Calibri" panose="020F0502020204030204" pitchFamily="34" charset="0"/>
              </a:rPr>
              <a:t> </a:t>
            </a:r>
            <a:r>
              <a:rPr lang="en-GB" sz="2000" dirty="0">
                <a:solidFill>
                  <a:srgbClr val="105076"/>
                </a:solidFill>
                <a:latin typeface="Century Gothic" panose="020B0502020202020204" pitchFamily="34" charset="0"/>
                <a:cs typeface="Calibri" panose="020F0502020204030204" pitchFamily="34" charset="0"/>
              </a:rPr>
              <a:t>le </a:t>
            </a:r>
            <a:r>
              <a:rPr lang="en-GB" sz="2000" dirty="0" err="1">
                <a:solidFill>
                  <a:srgbClr val="105076"/>
                </a:solidFill>
                <a:latin typeface="Century Gothic" panose="020B0502020202020204" pitchFamily="34" charset="0"/>
                <a:cs typeface="Calibri" panose="020F0502020204030204" pitchFamily="34" charset="0"/>
              </a:rPr>
              <a:t>professeur</a:t>
            </a:r>
            <a:r>
              <a:rPr lang="en-GB" sz="2000" dirty="0">
                <a:solidFill>
                  <a:srgbClr val="105076"/>
                </a:solidFill>
                <a:latin typeface="Century Gothic" panose="020B0502020202020204" pitchFamily="34" charset="0"/>
                <a:cs typeface="Calibri" panose="020F0502020204030204" pitchFamily="34" charset="0"/>
              </a:rPr>
              <a:t>.</a:t>
            </a:r>
          </a:p>
        </p:txBody>
      </p:sp>
      <p:sp>
        <p:nvSpPr>
          <p:cNvPr id="116" name="TextBox 115">
            <a:extLst>
              <a:ext uri="{FF2B5EF4-FFF2-40B4-BE49-F238E27FC236}">
                <a16:creationId xmlns:a16="http://schemas.microsoft.com/office/drawing/2014/main" id="{CA3313A2-A221-4682-8C4B-31462545A173}"/>
              </a:ext>
            </a:extLst>
          </p:cNvPr>
          <p:cNvSpPr txBox="1"/>
          <p:nvPr/>
        </p:nvSpPr>
        <p:spPr>
          <a:xfrm>
            <a:off x="4155228" y="3625026"/>
            <a:ext cx="3998210" cy="400110"/>
          </a:xfrm>
          <a:prstGeom prst="rect">
            <a:avLst/>
          </a:prstGeom>
          <a:noFill/>
        </p:spPr>
        <p:txBody>
          <a:bodyPr wrap="none" rtlCol="0">
            <a:spAutoFit/>
          </a:bodyPr>
          <a:lstStyle/>
          <a:p>
            <a:r>
              <a:rPr lang="en-GB" sz="2000" b="1" dirty="0">
                <a:solidFill>
                  <a:srgbClr val="105076"/>
                </a:solidFill>
                <a:latin typeface="Century Gothic" panose="020B0502020202020204" pitchFamily="34" charset="0"/>
                <a:cs typeface="Calibri" panose="020F0502020204030204" pitchFamily="34" charset="0"/>
              </a:rPr>
              <a:t>Tu </a:t>
            </a:r>
            <a:r>
              <a:rPr lang="en-GB" sz="2000" b="1" dirty="0" err="1">
                <a:solidFill>
                  <a:srgbClr val="105076"/>
                </a:solidFill>
                <a:latin typeface="Century Gothic" panose="020B0502020202020204" pitchFamily="34" charset="0"/>
                <a:cs typeface="Calibri" panose="020F0502020204030204" pitchFamily="34" charset="0"/>
              </a:rPr>
              <a:t>aim</a:t>
            </a:r>
            <a:r>
              <a:rPr lang="en-GB" sz="2000" b="1" dirty="0" err="1">
                <a:solidFill>
                  <a:srgbClr val="EA5F00"/>
                </a:solidFill>
                <a:latin typeface="Century Gothic" panose="020B0502020202020204" pitchFamily="34" charset="0"/>
                <a:cs typeface="Calibri" panose="020F0502020204030204" pitchFamily="34" charset="0"/>
              </a:rPr>
              <a:t>es</a:t>
            </a:r>
            <a:r>
              <a:rPr lang="en-GB" sz="2000" dirty="0">
                <a:solidFill>
                  <a:srgbClr val="105076"/>
                </a:solidFill>
                <a:latin typeface="Century Gothic" panose="020B0502020202020204" pitchFamily="34" charset="0"/>
                <a:cs typeface="Calibri" panose="020F0502020204030204" pitchFamily="34" charset="0"/>
              </a:rPr>
              <a:t> </a:t>
            </a:r>
            <a:r>
              <a:rPr lang="en-GB" sz="2000" b="1" dirty="0" err="1">
                <a:solidFill>
                  <a:srgbClr val="EA5F00"/>
                </a:solidFill>
                <a:latin typeface="Century Gothic" panose="020B0502020202020204" pitchFamily="34" charset="0"/>
                <a:cs typeface="Calibri" panose="020F0502020204030204" pitchFamily="34" charset="0"/>
              </a:rPr>
              <a:t>écouter</a:t>
            </a:r>
            <a:r>
              <a:rPr lang="en-GB" sz="2000" b="1" dirty="0">
                <a:solidFill>
                  <a:srgbClr val="105076"/>
                </a:solidFill>
                <a:latin typeface="Century Gothic" panose="020B0502020202020204" pitchFamily="34" charset="0"/>
                <a:cs typeface="Calibri" panose="020F0502020204030204" pitchFamily="34" charset="0"/>
              </a:rPr>
              <a:t> </a:t>
            </a:r>
            <a:r>
              <a:rPr lang="en-GB" sz="2000" dirty="0">
                <a:solidFill>
                  <a:srgbClr val="105076"/>
                </a:solidFill>
                <a:latin typeface="Century Gothic" panose="020B0502020202020204" pitchFamily="34" charset="0"/>
                <a:cs typeface="Calibri" panose="020F0502020204030204" pitchFamily="34" charset="0"/>
              </a:rPr>
              <a:t>le </a:t>
            </a:r>
            <a:r>
              <a:rPr lang="en-GB" sz="2000" dirty="0" err="1">
                <a:solidFill>
                  <a:srgbClr val="105076"/>
                </a:solidFill>
                <a:latin typeface="Century Gothic" panose="020B0502020202020204" pitchFamily="34" charset="0"/>
                <a:cs typeface="Calibri" panose="020F0502020204030204" pitchFamily="34" charset="0"/>
              </a:rPr>
              <a:t>professeur</a:t>
            </a:r>
            <a:r>
              <a:rPr lang="en-GB" sz="2000" dirty="0">
                <a:solidFill>
                  <a:srgbClr val="105076"/>
                </a:solidFill>
                <a:latin typeface="Century Gothic" panose="020B0502020202020204" pitchFamily="34" charset="0"/>
                <a:cs typeface="Calibri" panose="020F0502020204030204" pitchFamily="34" charset="0"/>
              </a:rPr>
              <a:t>.</a:t>
            </a:r>
          </a:p>
        </p:txBody>
      </p:sp>
      <p:sp>
        <p:nvSpPr>
          <p:cNvPr id="117" name="TextBox 116">
            <a:extLst>
              <a:ext uri="{FF2B5EF4-FFF2-40B4-BE49-F238E27FC236}">
                <a16:creationId xmlns:a16="http://schemas.microsoft.com/office/drawing/2014/main" id="{CD2F476F-E86C-4A89-9F9C-14C5C4B9DD63}"/>
              </a:ext>
            </a:extLst>
          </p:cNvPr>
          <p:cNvSpPr txBox="1"/>
          <p:nvPr/>
        </p:nvSpPr>
        <p:spPr>
          <a:xfrm>
            <a:off x="8298045" y="3625026"/>
            <a:ext cx="3757760" cy="400110"/>
          </a:xfrm>
          <a:prstGeom prst="rect">
            <a:avLst/>
          </a:prstGeom>
          <a:noFill/>
        </p:spPr>
        <p:txBody>
          <a:bodyPr wrap="none" rtlCol="0">
            <a:spAutoFit/>
          </a:bodyPr>
          <a:lstStyle/>
          <a:p>
            <a:r>
              <a:rPr lang="en-GB" sz="2000" b="1" dirty="0">
                <a:solidFill>
                  <a:srgbClr val="105076"/>
                </a:solidFill>
                <a:latin typeface="Century Gothic" panose="020B0502020202020204" pitchFamily="34" charset="0"/>
                <a:cs typeface="Calibri" panose="020F0502020204030204" pitchFamily="34" charset="0"/>
              </a:rPr>
              <a:t>Il </a:t>
            </a:r>
            <a:r>
              <a:rPr lang="en-GB" sz="2000" b="1" dirty="0" err="1">
                <a:solidFill>
                  <a:srgbClr val="105076"/>
                </a:solidFill>
                <a:latin typeface="Century Gothic" panose="020B0502020202020204" pitchFamily="34" charset="0"/>
                <a:cs typeface="Calibri" panose="020F0502020204030204" pitchFamily="34" charset="0"/>
              </a:rPr>
              <a:t>aim</a:t>
            </a:r>
            <a:r>
              <a:rPr lang="en-GB" sz="2000" b="1" dirty="0" err="1">
                <a:solidFill>
                  <a:srgbClr val="EA5F00"/>
                </a:solidFill>
                <a:latin typeface="Century Gothic" panose="020B0502020202020204" pitchFamily="34" charset="0"/>
                <a:cs typeface="Calibri" panose="020F0502020204030204" pitchFamily="34" charset="0"/>
              </a:rPr>
              <a:t>e</a:t>
            </a:r>
            <a:r>
              <a:rPr lang="en-GB" sz="2000" b="1" dirty="0">
                <a:solidFill>
                  <a:srgbClr val="105076"/>
                </a:solidFill>
                <a:latin typeface="Century Gothic" panose="020B0502020202020204" pitchFamily="34" charset="0"/>
                <a:cs typeface="Calibri" panose="020F0502020204030204" pitchFamily="34" charset="0"/>
              </a:rPr>
              <a:t> </a:t>
            </a:r>
            <a:r>
              <a:rPr lang="en-GB" sz="2000" b="1" dirty="0" err="1">
                <a:solidFill>
                  <a:srgbClr val="EA5F00"/>
                </a:solidFill>
                <a:latin typeface="Century Gothic" panose="020B0502020202020204" pitchFamily="34" charset="0"/>
                <a:cs typeface="Calibri" panose="020F0502020204030204" pitchFamily="34" charset="0"/>
              </a:rPr>
              <a:t>écouter</a:t>
            </a:r>
            <a:r>
              <a:rPr lang="en-GB" sz="2000" dirty="0">
                <a:solidFill>
                  <a:srgbClr val="105076"/>
                </a:solidFill>
                <a:latin typeface="Century Gothic" panose="020B0502020202020204" pitchFamily="34" charset="0"/>
                <a:cs typeface="Calibri" panose="020F0502020204030204" pitchFamily="34" charset="0"/>
              </a:rPr>
              <a:t> le </a:t>
            </a:r>
            <a:r>
              <a:rPr lang="en-GB" sz="2000" dirty="0" err="1">
                <a:solidFill>
                  <a:srgbClr val="105076"/>
                </a:solidFill>
                <a:latin typeface="Century Gothic" panose="020B0502020202020204" pitchFamily="34" charset="0"/>
                <a:cs typeface="Calibri" panose="020F0502020204030204" pitchFamily="34" charset="0"/>
              </a:rPr>
              <a:t>professeur</a:t>
            </a:r>
            <a:r>
              <a:rPr lang="en-GB" sz="2000" dirty="0">
                <a:solidFill>
                  <a:srgbClr val="105076"/>
                </a:solidFill>
                <a:latin typeface="Century Gothic" panose="020B0502020202020204" pitchFamily="34" charset="0"/>
                <a:cs typeface="Calibri" panose="020F0502020204030204" pitchFamily="34" charset="0"/>
              </a:rPr>
              <a:t>.</a:t>
            </a:r>
          </a:p>
        </p:txBody>
      </p:sp>
      <p:sp>
        <p:nvSpPr>
          <p:cNvPr id="128" name="TextBox 127">
            <a:extLst>
              <a:ext uri="{FF2B5EF4-FFF2-40B4-BE49-F238E27FC236}">
                <a16:creationId xmlns:a16="http://schemas.microsoft.com/office/drawing/2014/main" id="{139AAE4D-A9C6-47A9-95C3-B9ABF2EE0748}"/>
              </a:ext>
            </a:extLst>
          </p:cNvPr>
          <p:cNvSpPr txBox="1"/>
          <p:nvPr/>
        </p:nvSpPr>
        <p:spPr>
          <a:xfrm>
            <a:off x="118963" y="4437157"/>
            <a:ext cx="11851583" cy="461665"/>
          </a:xfrm>
          <a:prstGeom prst="rect">
            <a:avLst/>
          </a:prstGeom>
          <a:noFill/>
        </p:spPr>
        <p:txBody>
          <a:bodyPr wrap="square" rtlCol="0">
            <a:spAutoFit/>
          </a:bodyPr>
          <a:lstStyle/>
          <a:p>
            <a:r>
              <a:rPr lang="en-GB" sz="2400" dirty="0">
                <a:solidFill>
                  <a:srgbClr val="105076"/>
                </a:solidFill>
                <a:latin typeface="Century Gothic" panose="020B0502020202020204" pitchFamily="34" charset="0"/>
              </a:rPr>
              <a:t>In English, the second verb can be in the ‘to’ infinitive </a:t>
            </a:r>
            <a:r>
              <a:rPr lang="en-GB" sz="2400" b="1" dirty="0">
                <a:solidFill>
                  <a:srgbClr val="105076"/>
                </a:solidFill>
                <a:latin typeface="Century Gothic" panose="020B0502020202020204" pitchFamily="34" charset="0"/>
              </a:rPr>
              <a:t>or</a:t>
            </a:r>
            <a:r>
              <a:rPr lang="en-GB" sz="2400" dirty="0">
                <a:solidFill>
                  <a:srgbClr val="105076"/>
                </a:solidFill>
                <a:latin typeface="Century Gothic" panose="020B0502020202020204" pitchFamily="34" charset="0"/>
              </a:rPr>
              <a:t> the –</a:t>
            </a:r>
            <a:r>
              <a:rPr lang="en-GB" sz="2400" dirty="0" err="1">
                <a:solidFill>
                  <a:srgbClr val="105076"/>
                </a:solidFill>
                <a:latin typeface="Century Gothic" panose="020B0502020202020204" pitchFamily="34" charset="0"/>
              </a:rPr>
              <a:t>ing</a:t>
            </a:r>
            <a:r>
              <a:rPr lang="en-GB" sz="2400" dirty="0">
                <a:solidFill>
                  <a:srgbClr val="105076"/>
                </a:solidFill>
                <a:latin typeface="Century Gothic" panose="020B0502020202020204" pitchFamily="34" charset="0"/>
              </a:rPr>
              <a:t> form:</a:t>
            </a:r>
          </a:p>
        </p:txBody>
      </p:sp>
      <p:sp>
        <p:nvSpPr>
          <p:cNvPr id="129" name="TextBox 128">
            <a:extLst>
              <a:ext uri="{FF2B5EF4-FFF2-40B4-BE49-F238E27FC236}">
                <a16:creationId xmlns:a16="http://schemas.microsoft.com/office/drawing/2014/main" id="{0E68007A-0D6E-4530-AED4-0AB54DB25E4A}"/>
              </a:ext>
            </a:extLst>
          </p:cNvPr>
          <p:cNvSpPr txBox="1"/>
          <p:nvPr/>
        </p:nvSpPr>
        <p:spPr>
          <a:xfrm>
            <a:off x="2153387" y="5008181"/>
            <a:ext cx="3651962" cy="400110"/>
          </a:xfrm>
          <a:prstGeom prst="rect">
            <a:avLst/>
          </a:prstGeom>
          <a:noFill/>
        </p:spPr>
        <p:txBody>
          <a:bodyPr wrap="none" rtlCol="0">
            <a:spAutoFit/>
          </a:bodyPr>
          <a:lstStyle/>
          <a:p>
            <a:r>
              <a:rPr lang="en-GB" sz="2000" dirty="0">
                <a:solidFill>
                  <a:srgbClr val="105076"/>
                </a:solidFill>
                <a:latin typeface="Century Gothic" panose="020B0502020202020204" pitchFamily="34" charset="0"/>
                <a:cs typeface="Calibri" panose="020F0502020204030204" pitchFamily="34" charset="0"/>
              </a:rPr>
              <a:t>I like </a:t>
            </a:r>
            <a:r>
              <a:rPr lang="en-GB" sz="2000" b="1" dirty="0">
                <a:solidFill>
                  <a:srgbClr val="EA5F00"/>
                </a:solidFill>
                <a:latin typeface="Century Gothic" panose="020B0502020202020204" pitchFamily="34" charset="0"/>
                <a:cs typeface="Calibri" panose="020F0502020204030204" pitchFamily="34" charset="0"/>
              </a:rPr>
              <a:t>to listen to</a:t>
            </a:r>
            <a:r>
              <a:rPr lang="en-GB" sz="2000" dirty="0">
                <a:solidFill>
                  <a:srgbClr val="EA5F00"/>
                </a:solidFill>
                <a:latin typeface="Century Gothic" panose="020B0502020202020204" pitchFamily="34" charset="0"/>
                <a:cs typeface="Calibri" panose="020F0502020204030204" pitchFamily="34" charset="0"/>
              </a:rPr>
              <a:t> </a:t>
            </a:r>
            <a:r>
              <a:rPr lang="en-GB" sz="2000" dirty="0">
                <a:solidFill>
                  <a:srgbClr val="105076"/>
                </a:solidFill>
                <a:latin typeface="Century Gothic" panose="020B0502020202020204" pitchFamily="34" charset="0"/>
                <a:cs typeface="Calibri" panose="020F0502020204030204" pitchFamily="34" charset="0"/>
              </a:rPr>
              <a:t>the teacher.</a:t>
            </a:r>
          </a:p>
        </p:txBody>
      </p:sp>
      <p:sp>
        <p:nvSpPr>
          <p:cNvPr id="132" name="TextBox 131">
            <a:extLst>
              <a:ext uri="{FF2B5EF4-FFF2-40B4-BE49-F238E27FC236}">
                <a16:creationId xmlns:a16="http://schemas.microsoft.com/office/drawing/2014/main" id="{AD3D62FF-BF22-4CF8-988A-D0575174E5B0}"/>
              </a:ext>
            </a:extLst>
          </p:cNvPr>
          <p:cNvSpPr txBox="1"/>
          <p:nvPr/>
        </p:nvSpPr>
        <p:spPr>
          <a:xfrm>
            <a:off x="2153387" y="5399259"/>
            <a:ext cx="3724096" cy="400110"/>
          </a:xfrm>
          <a:prstGeom prst="rect">
            <a:avLst/>
          </a:prstGeom>
          <a:noFill/>
        </p:spPr>
        <p:txBody>
          <a:bodyPr wrap="none" rtlCol="0">
            <a:spAutoFit/>
          </a:bodyPr>
          <a:lstStyle/>
          <a:p>
            <a:r>
              <a:rPr lang="en-GB" sz="2000" dirty="0">
                <a:solidFill>
                  <a:srgbClr val="105076"/>
                </a:solidFill>
                <a:latin typeface="Century Gothic" panose="020B0502020202020204" pitchFamily="34" charset="0"/>
                <a:cs typeface="Calibri" panose="020F0502020204030204" pitchFamily="34" charset="0"/>
              </a:rPr>
              <a:t>I like </a:t>
            </a:r>
            <a:r>
              <a:rPr lang="en-GB" sz="2000" b="1" dirty="0">
                <a:solidFill>
                  <a:srgbClr val="EA5F00"/>
                </a:solidFill>
                <a:latin typeface="Century Gothic" panose="020B0502020202020204" pitchFamily="34" charset="0"/>
                <a:cs typeface="Calibri" panose="020F0502020204030204" pitchFamily="34" charset="0"/>
              </a:rPr>
              <a:t>listening to</a:t>
            </a:r>
            <a:r>
              <a:rPr lang="en-GB" sz="2000" dirty="0">
                <a:solidFill>
                  <a:srgbClr val="EA5F00"/>
                </a:solidFill>
                <a:latin typeface="Century Gothic" panose="020B0502020202020204" pitchFamily="34" charset="0"/>
                <a:cs typeface="Calibri" panose="020F0502020204030204" pitchFamily="34" charset="0"/>
              </a:rPr>
              <a:t> </a:t>
            </a:r>
            <a:r>
              <a:rPr lang="en-GB" sz="2000" dirty="0">
                <a:solidFill>
                  <a:srgbClr val="105076"/>
                </a:solidFill>
                <a:latin typeface="Century Gothic" panose="020B0502020202020204" pitchFamily="34" charset="0"/>
                <a:cs typeface="Calibri" panose="020F0502020204030204" pitchFamily="34" charset="0"/>
              </a:rPr>
              <a:t>the teacher.</a:t>
            </a:r>
          </a:p>
        </p:txBody>
      </p:sp>
      <p:sp>
        <p:nvSpPr>
          <p:cNvPr id="135" name="TextBox 134">
            <a:extLst>
              <a:ext uri="{FF2B5EF4-FFF2-40B4-BE49-F238E27FC236}">
                <a16:creationId xmlns:a16="http://schemas.microsoft.com/office/drawing/2014/main" id="{09C1B7E5-3A22-49A7-881B-9A6E49D73426}"/>
              </a:ext>
            </a:extLst>
          </p:cNvPr>
          <p:cNvSpPr txBox="1"/>
          <p:nvPr/>
        </p:nvSpPr>
        <p:spPr>
          <a:xfrm>
            <a:off x="6278566" y="5199204"/>
            <a:ext cx="3749744" cy="400110"/>
          </a:xfrm>
          <a:prstGeom prst="rect">
            <a:avLst/>
          </a:prstGeom>
          <a:noFill/>
        </p:spPr>
        <p:txBody>
          <a:bodyPr wrap="none" rtlCol="0">
            <a:spAutoFit/>
          </a:bodyPr>
          <a:lstStyle/>
          <a:p>
            <a:r>
              <a:rPr lang="en-GB" sz="2000" b="1" dirty="0" err="1">
                <a:solidFill>
                  <a:srgbClr val="105076"/>
                </a:solidFill>
                <a:latin typeface="Century Gothic" panose="020B0502020202020204" pitchFamily="34" charset="0"/>
                <a:cs typeface="Calibri" panose="020F0502020204030204" pitchFamily="34" charset="0"/>
              </a:rPr>
              <a:t>J’aim</a:t>
            </a:r>
            <a:r>
              <a:rPr lang="en-GB" sz="2000" b="1" dirty="0" err="1">
                <a:solidFill>
                  <a:srgbClr val="EA5F00"/>
                </a:solidFill>
                <a:latin typeface="Century Gothic" panose="020B0502020202020204" pitchFamily="34" charset="0"/>
                <a:cs typeface="Calibri" panose="020F0502020204030204" pitchFamily="34" charset="0"/>
              </a:rPr>
              <a:t>e</a:t>
            </a:r>
            <a:r>
              <a:rPr lang="en-GB" sz="2000" b="1" dirty="0">
                <a:solidFill>
                  <a:srgbClr val="EA5F00"/>
                </a:solidFill>
                <a:latin typeface="Century Gothic" panose="020B0502020202020204" pitchFamily="34" charset="0"/>
                <a:cs typeface="Calibri" panose="020F0502020204030204" pitchFamily="34" charset="0"/>
              </a:rPr>
              <a:t> </a:t>
            </a:r>
            <a:r>
              <a:rPr lang="en-GB" sz="2000" b="1" dirty="0" err="1">
                <a:solidFill>
                  <a:srgbClr val="EA5F00"/>
                </a:solidFill>
                <a:latin typeface="Century Gothic" panose="020B0502020202020204" pitchFamily="34" charset="0"/>
                <a:cs typeface="Calibri" panose="020F0502020204030204" pitchFamily="34" charset="0"/>
              </a:rPr>
              <a:t>écouter</a:t>
            </a:r>
            <a:r>
              <a:rPr lang="en-GB" sz="2000" b="1" dirty="0">
                <a:solidFill>
                  <a:srgbClr val="105076"/>
                </a:solidFill>
                <a:latin typeface="Century Gothic" panose="020B0502020202020204" pitchFamily="34" charset="0"/>
                <a:cs typeface="Calibri" panose="020F0502020204030204" pitchFamily="34" charset="0"/>
              </a:rPr>
              <a:t> </a:t>
            </a:r>
            <a:r>
              <a:rPr lang="en-GB" sz="2000" dirty="0">
                <a:solidFill>
                  <a:srgbClr val="105076"/>
                </a:solidFill>
                <a:latin typeface="Century Gothic" panose="020B0502020202020204" pitchFamily="34" charset="0"/>
                <a:cs typeface="Calibri" panose="020F0502020204030204" pitchFamily="34" charset="0"/>
              </a:rPr>
              <a:t>le </a:t>
            </a:r>
            <a:r>
              <a:rPr lang="en-GB" sz="2000" dirty="0" err="1">
                <a:solidFill>
                  <a:srgbClr val="105076"/>
                </a:solidFill>
                <a:latin typeface="Century Gothic" panose="020B0502020202020204" pitchFamily="34" charset="0"/>
                <a:cs typeface="Calibri" panose="020F0502020204030204" pitchFamily="34" charset="0"/>
              </a:rPr>
              <a:t>professeur</a:t>
            </a:r>
            <a:r>
              <a:rPr lang="en-GB" sz="2000" dirty="0">
                <a:solidFill>
                  <a:srgbClr val="105076"/>
                </a:solidFill>
                <a:latin typeface="Century Gothic" panose="020B0502020202020204" pitchFamily="34" charset="0"/>
                <a:cs typeface="Calibri" panose="020F0502020204030204" pitchFamily="34" charset="0"/>
              </a:rPr>
              <a:t>.</a:t>
            </a:r>
          </a:p>
        </p:txBody>
      </p:sp>
      <p:sp>
        <p:nvSpPr>
          <p:cNvPr id="19" name="Right Brace 18">
            <a:extLst>
              <a:ext uri="{FF2B5EF4-FFF2-40B4-BE49-F238E27FC236}">
                <a16:creationId xmlns:a16="http://schemas.microsoft.com/office/drawing/2014/main" id="{442B1372-153C-4734-B66D-A21A2E1E98A5}"/>
              </a:ext>
            </a:extLst>
          </p:cNvPr>
          <p:cNvSpPr/>
          <p:nvPr/>
        </p:nvSpPr>
        <p:spPr>
          <a:xfrm>
            <a:off x="5877482" y="5029293"/>
            <a:ext cx="152617" cy="785118"/>
          </a:xfrm>
          <a:prstGeom prst="rightBrace">
            <a:avLst/>
          </a:prstGeom>
          <a:ln w="38100">
            <a:solidFill>
              <a:srgbClr val="EA5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0" name="TextBox 19">
            <a:extLst>
              <a:ext uri="{FF2B5EF4-FFF2-40B4-BE49-F238E27FC236}">
                <a16:creationId xmlns:a16="http://schemas.microsoft.com/office/drawing/2014/main" id="{85E66565-6EE1-4F8E-8782-92FB6B4C4641}"/>
              </a:ext>
            </a:extLst>
          </p:cNvPr>
          <p:cNvSpPr txBox="1"/>
          <p:nvPr/>
        </p:nvSpPr>
        <p:spPr>
          <a:xfrm>
            <a:off x="9618114" y="3214612"/>
            <a:ext cx="2497039" cy="2207240"/>
          </a:xfrm>
          <a:prstGeom prst="wedgeEllipseCallout">
            <a:avLst>
              <a:gd name="adj1" fmla="val -55145"/>
              <a:gd name="adj2" fmla="val 36276"/>
            </a:avLst>
          </a:prstGeom>
          <a:solidFill>
            <a:srgbClr val="105076"/>
          </a:solidFill>
          <a:ln>
            <a:solidFill>
              <a:srgbClr val="EA5F00"/>
            </a:solidFill>
          </a:ln>
        </p:spPr>
        <p:txBody>
          <a:bodyPr wrap="square" rtlCol="0" anchor="ctr">
            <a:spAutoFit/>
          </a:bodyPr>
          <a:lstStyle/>
          <a:p>
            <a:pPr algn="ctr"/>
            <a:r>
              <a:rPr lang="en-GB" sz="2400" i="1" dirty="0" err="1">
                <a:solidFill>
                  <a:schemeClr val="bg1"/>
                </a:solidFill>
                <a:latin typeface="Century Gothic" panose="020B0502020202020204" pitchFamily="34" charset="0"/>
              </a:rPr>
              <a:t>écouter</a:t>
            </a:r>
            <a:r>
              <a:rPr lang="en-GB" sz="2400" dirty="0">
                <a:solidFill>
                  <a:schemeClr val="bg1"/>
                </a:solidFill>
                <a:latin typeface="Century Gothic" panose="020B0502020202020204" pitchFamily="34" charset="0"/>
              </a:rPr>
              <a:t> = to listen to AND listening to</a:t>
            </a:r>
          </a:p>
        </p:txBody>
      </p:sp>
      <p:sp>
        <p:nvSpPr>
          <p:cNvPr id="3" name="Title 2">
            <a:extLst>
              <a:ext uri="{FF2B5EF4-FFF2-40B4-BE49-F238E27FC236}">
                <a16:creationId xmlns:a16="http://schemas.microsoft.com/office/drawing/2014/main" id="{A229CC52-5E99-4C68-9FDE-AFAE0BC83569}"/>
              </a:ext>
            </a:extLst>
          </p:cNvPr>
          <p:cNvSpPr>
            <a:spLocks noGrp="1"/>
          </p:cNvSpPr>
          <p:nvPr>
            <p:ph type="title"/>
          </p:nvPr>
        </p:nvSpPr>
        <p:spPr>
          <a:xfrm>
            <a:off x="838200" y="443074"/>
            <a:ext cx="4672263" cy="561640"/>
          </a:xfrm>
        </p:spPr>
        <p:txBody>
          <a:bodyPr>
            <a:normAutofit/>
          </a:bodyPr>
          <a:lstStyle/>
          <a:p>
            <a:r>
              <a:rPr lang="fr-FR" sz="2000" dirty="0" err="1"/>
              <a:t>Using</a:t>
            </a:r>
            <a:r>
              <a:rPr lang="fr-FR" sz="2000" dirty="0"/>
              <a:t> </a:t>
            </a:r>
            <a:r>
              <a:rPr lang="fr-FR" sz="2000" dirty="0" err="1"/>
              <a:t>two</a:t>
            </a:r>
            <a:r>
              <a:rPr lang="fr-FR" sz="2000" dirty="0"/>
              <a:t> </a:t>
            </a:r>
            <a:r>
              <a:rPr lang="fr-FR" sz="2000" dirty="0" err="1"/>
              <a:t>verbs</a:t>
            </a:r>
            <a:r>
              <a:rPr lang="fr-FR" sz="2000" dirty="0"/>
              <a:t> in a sentence</a:t>
            </a:r>
          </a:p>
        </p:txBody>
      </p:sp>
      <p:pic>
        <p:nvPicPr>
          <p:cNvPr id="22" name="Picture 21" descr="background rectangle">
            <a:extLst>
              <a:ext uri="{FF2B5EF4-FFF2-40B4-BE49-F238E27FC236}">
                <a16:creationId xmlns:a16="http://schemas.microsoft.com/office/drawing/2014/main" id="{D220EFD6-F4A4-40A9-B242-7BBF7A7ED2C1}"/>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3" name="Title 3">
            <a:extLst>
              <a:ext uri="{FF2B5EF4-FFF2-40B4-BE49-F238E27FC236}">
                <a16:creationId xmlns:a16="http://schemas.microsoft.com/office/drawing/2014/main" id="{BB0D4FEA-ED5D-415A-928C-460C230B1638}"/>
              </a:ext>
            </a:extLst>
          </p:cNvPr>
          <p:cNvSpPr txBox="1">
            <a:spLocks/>
          </p:cNvSpPr>
          <p:nvPr/>
        </p:nvSpPr>
        <p:spPr>
          <a:xfrm>
            <a:off x="0" y="296864"/>
            <a:ext cx="5819144"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000" b="1" dirty="0">
                <a:solidFill>
                  <a:schemeClr val="bg1"/>
                </a:solidFill>
              </a:rPr>
              <a:t>Using two verbs in a sentence</a:t>
            </a:r>
          </a:p>
        </p:txBody>
      </p:sp>
      <p:sp>
        <p:nvSpPr>
          <p:cNvPr id="24" name="Rounded Rectangle 46">
            <a:extLst>
              <a:ext uri="{FF2B5EF4-FFF2-40B4-BE49-F238E27FC236}">
                <a16:creationId xmlns:a16="http://schemas.microsoft.com/office/drawing/2014/main" id="{9CAE79FB-7350-409B-843D-F6524B401B79}"/>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774990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3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10" grpId="0"/>
      <p:bldP spid="111" grpId="0"/>
      <p:bldP spid="115" grpId="0"/>
      <p:bldP spid="116" grpId="0"/>
      <p:bldP spid="117" grpId="0"/>
      <p:bldP spid="128" grpId="0"/>
      <p:bldP spid="129" grpId="0"/>
      <p:bldP spid="132" grpId="0"/>
      <p:bldP spid="135" grpId="0"/>
      <p:bldP spid="19" grpId="0" animBg="1"/>
      <p:bldP spid="20"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4"/>
          <p:cNvGraphicFramePr>
            <a:graphicFrameLocks/>
          </p:cNvGraphicFramePr>
          <p:nvPr>
            <p:extLst>
              <p:ext uri="{D42A27DB-BD31-4B8C-83A1-F6EECF244321}">
                <p14:modId xmlns:p14="http://schemas.microsoft.com/office/powerpoint/2010/main" val="793699683"/>
              </p:ext>
            </p:extLst>
          </p:nvPr>
        </p:nvGraphicFramePr>
        <p:xfrm>
          <a:off x="604808" y="1424884"/>
          <a:ext cx="10982383" cy="4721595"/>
        </p:xfrm>
        <a:graphic>
          <a:graphicData uri="http://schemas.openxmlformats.org/drawingml/2006/table">
            <a:tbl>
              <a:tblPr firstRow="1" bandRow="1">
                <a:tableStyleId>{5C22544A-7EE6-4342-B048-85BDC9FD1C3A}</a:tableStyleId>
              </a:tblPr>
              <a:tblGrid>
                <a:gridCol w="460881">
                  <a:extLst>
                    <a:ext uri="{9D8B030D-6E8A-4147-A177-3AD203B41FA5}">
                      <a16:colId xmlns:a16="http://schemas.microsoft.com/office/drawing/2014/main" val="2548973513"/>
                    </a:ext>
                  </a:extLst>
                </a:gridCol>
                <a:gridCol w="3108960">
                  <a:extLst>
                    <a:ext uri="{9D8B030D-6E8A-4147-A177-3AD203B41FA5}">
                      <a16:colId xmlns:a16="http://schemas.microsoft.com/office/drawing/2014/main" val="2775102314"/>
                    </a:ext>
                  </a:extLst>
                </a:gridCol>
                <a:gridCol w="900000">
                  <a:extLst>
                    <a:ext uri="{9D8B030D-6E8A-4147-A177-3AD203B41FA5}">
                      <a16:colId xmlns:a16="http://schemas.microsoft.com/office/drawing/2014/main" val="2063340645"/>
                    </a:ext>
                  </a:extLst>
                </a:gridCol>
                <a:gridCol w="900000">
                  <a:extLst>
                    <a:ext uri="{9D8B030D-6E8A-4147-A177-3AD203B41FA5}">
                      <a16:colId xmlns:a16="http://schemas.microsoft.com/office/drawing/2014/main" val="1149418214"/>
                    </a:ext>
                  </a:extLst>
                </a:gridCol>
                <a:gridCol w="477672">
                  <a:extLst>
                    <a:ext uri="{9D8B030D-6E8A-4147-A177-3AD203B41FA5}">
                      <a16:colId xmlns:a16="http://schemas.microsoft.com/office/drawing/2014/main" val="3028703937"/>
                    </a:ext>
                  </a:extLst>
                </a:gridCol>
                <a:gridCol w="3334870">
                  <a:extLst>
                    <a:ext uri="{9D8B030D-6E8A-4147-A177-3AD203B41FA5}">
                      <a16:colId xmlns:a16="http://schemas.microsoft.com/office/drawing/2014/main" val="1859025906"/>
                    </a:ext>
                  </a:extLst>
                </a:gridCol>
                <a:gridCol w="900000">
                  <a:extLst>
                    <a:ext uri="{9D8B030D-6E8A-4147-A177-3AD203B41FA5}">
                      <a16:colId xmlns:a16="http://schemas.microsoft.com/office/drawing/2014/main" val="3979149899"/>
                    </a:ext>
                  </a:extLst>
                </a:gridCol>
                <a:gridCol w="900000">
                  <a:extLst>
                    <a:ext uri="{9D8B030D-6E8A-4147-A177-3AD203B41FA5}">
                      <a16:colId xmlns:a16="http://schemas.microsoft.com/office/drawing/2014/main" val="4000977675"/>
                    </a:ext>
                  </a:extLst>
                </a:gridCol>
              </a:tblGrid>
              <a:tr h="911595">
                <a:tc gridSpan="8">
                  <a:txBody>
                    <a:bodyPr/>
                    <a:lstStyle/>
                    <a:p>
                      <a:r>
                        <a:rPr lang="en-GB" sz="2400" b="0" baseline="0" dirty="0">
                          <a:solidFill>
                            <a:schemeClr val="accent5">
                              <a:lumMod val="50000"/>
                            </a:schemeClr>
                          </a:solidFill>
                          <a:latin typeface="Century Gothic" panose="020B0502020202020204" pitchFamily="34" charset="0"/>
                        </a:rPr>
                        <a:t>Madame Petit is describing the family’s activities.</a:t>
                      </a:r>
                    </a:p>
                    <a:p>
                      <a:r>
                        <a:rPr lang="en-GB" sz="2400" b="0" baseline="0" dirty="0">
                          <a:solidFill>
                            <a:schemeClr val="accent5">
                              <a:lumMod val="50000"/>
                            </a:schemeClr>
                          </a:solidFill>
                          <a:latin typeface="Century Gothic" panose="020B0502020202020204" pitchFamily="34" charset="0"/>
                        </a:rPr>
                        <a:t>Is she describing what each person </a:t>
                      </a:r>
                      <a:r>
                        <a:rPr lang="en-GB" sz="2400" b="1" baseline="0" dirty="0">
                          <a:solidFill>
                            <a:schemeClr val="accent5">
                              <a:lumMod val="50000"/>
                            </a:schemeClr>
                          </a:solidFill>
                          <a:latin typeface="Century Gothic" panose="020B0502020202020204" pitchFamily="34" charset="0"/>
                        </a:rPr>
                        <a:t>does</a:t>
                      </a:r>
                      <a:r>
                        <a:rPr lang="en-GB" sz="2400" b="0" baseline="0" dirty="0">
                          <a:solidFill>
                            <a:schemeClr val="accent5">
                              <a:lumMod val="50000"/>
                            </a:schemeClr>
                          </a:solidFill>
                          <a:latin typeface="Century Gothic" panose="020B0502020202020204" pitchFamily="34" charset="0"/>
                        </a:rPr>
                        <a:t>, or what they </a:t>
                      </a:r>
                      <a:r>
                        <a:rPr lang="en-GB" sz="2400" b="1" baseline="0" dirty="0">
                          <a:solidFill>
                            <a:schemeClr val="accent5">
                              <a:lumMod val="50000"/>
                            </a:schemeClr>
                          </a:solidFill>
                          <a:latin typeface="Century Gothic" panose="020B0502020202020204" pitchFamily="34" charset="0"/>
                        </a:rPr>
                        <a:t>like doing</a:t>
                      </a:r>
                      <a:r>
                        <a:rPr lang="en-GB" sz="2400" b="0" baseline="0" dirty="0">
                          <a:solidFill>
                            <a:schemeClr val="accent5">
                              <a:lumMod val="50000"/>
                            </a:schemeClr>
                          </a:solidFill>
                          <a:latin typeface="Century Gothic" panose="020B0502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tc hMerge="1">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extLst>
                  <a:ext uri="{0D108BD9-81ED-4DB2-BD59-A6C34878D82A}">
                    <a16:rowId xmlns:a16="http://schemas.microsoft.com/office/drawing/2014/main" val="2861482725"/>
                  </a:ext>
                </a:extLst>
              </a:tr>
              <a:tr h="669889">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000" b="1" dirty="0">
                          <a:solidFill>
                            <a:schemeClr val="accent5">
                              <a:lumMod val="50000"/>
                            </a:schemeClr>
                          </a:solidFill>
                          <a:latin typeface="Century Gothic" panose="020B0502020202020204" pitchFamily="34" charset="0"/>
                        </a:rPr>
                        <a:t>does 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000" b="1" dirty="0">
                          <a:solidFill>
                            <a:schemeClr val="accent5">
                              <a:lumMod val="50000"/>
                            </a:schemeClr>
                          </a:solidFill>
                          <a:latin typeface="Century Gothic" panose="020B0502020202020204" pitchFamily="34" charset="0"/>
                        </a:rPr>
                        <a:t>likes doing 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000" b="1" dirty="0">
                          <a:solidFill>
                            <a:schemeClr val="accent5">
                              <a:lumMod val="50000"/>
                            </a:schemeClr>
                          </a:solidFill>
                          <a:latin typeface="Century Gothic" panose="020B0502020202020204" pitchFamily="34" charset="0"/>
                        </a:rPr>
                        <a:t>does 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000" b="1" dirty="0">
                          <a:solidFill>
                            <a:schemeClr val="accent5">
                              <a:lumMod val="50000"/>
                            </a:schemeClr>
                          </a:solidFill>
                          <a:latin typeface="Century Gothic" panose="020B0502020202020204" pitchFamily="34" charset="0"/>
                        </a:rPr>
                        <a:t>likes doing 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1764126"/>
                  </a:ext>
                </a:extLst>
              </a:tr>
              <a:tr h="669889">
                <a:tc>
                  <a:txBody>
                    <a:bodyPr/>
                    <a:lstStyle/>
                    <a:p>
                      <a:r>
                        <a:rPr lang="en-GB" sz="3200" b="1" dirty="0">
                          <a:solidFill>
                            <a:schemeClr val="accent5">
                              <a:lumMod val="50000"/>
                            </a:schemeClr>
                          </a:solidFill>
                          <a:latin typeface="Century Gothic" panose="020B050202020202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000" b="0" dirty="0">
                          <a:solidFill>
                            <a:schemeClr val="accent5">
                              <a:lumMod val="50000"/>
                            </a:schemeClr>
                          </a:solidFill>
                          <a:latin typeface="Century Gothic" panose="020B0502020202020204" pitchFamily="34" charset="0"/>
                        </a:rPr>
                        <a:t>Je         </a:t>
                      </a:r>
                      <a:r>
                        <a:rPr lang="en-GB" sz="2000" b="0" dirty="0" err="1">
                          <a:solidFill>
                            <a:schemeClr val="accent5">
                              <a:lumMod val="50000"/>
                            </a:schemeClr>
                          </a:solidFill>
                          <a:latin typeface="Century Gothic" panose="020B0502020202020204" pitchFamily="34" charset="0"/>
                        </a:rPr>
                        <a:t>fais</a:t>
                      </a:r>
                      <a:r>
                        <a:rPr lang="en-GB" sz="2000" b="0" dirty="0">
                          <a:solidFill>
                            <a:schemeClr val="accent5">
                              <a:lumMod val="50000"/>
                            </a:schemeClr>
                          </a:solidFill>
                          <a:latin typeface="Century Gothic" panose="020B0502020202020204" pitchFamily="34" charset="0"/>
                        </a:rPr>
                        <a:t> les courses.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3200" b="1" dirty="0">
                          <a:solidFill>
                            <a:schemeClr val="accent5">
                              <a:lumMod val="50000"/>
                            </a:schemeClr>
                          </a:solidFill>
                          <a:latin typeface="Century Gothic" panose="020B0502020202020204" pitchFamily="34"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000" b="0" dirty="0">
                          <a:solidFill>
                            <a:schemeClr val="accent5">
                              <a:lumMod val="50000"/>
                            </a:schemeClr>
                          </a:solidFill>
                          <a:latin typeface="Century Gothic" panose="020B0502020202020204" pitchFamily="34" charset="0"/>
                        </a:rPr>
                        <a:t>Il            </a:t>
                      </a:r>
                      <a:r>
                        <a:rPr lang="en-GB" sz="2000" b="0" dirty="0" err="1">
                          <a:solidFill>
                            <a:schemeClr val="accent5">
                              <a:lumMod val="50000"/>
                            </a:schemeClr>
                          </a:solidFill>
                          <a:latin typeface="Century Gothic" panose="020B0502020202020204" pitchFamily="34" charset="0"/>
                        </a:rPr>
                        <a:t>passe</a:t>
                      </a:r>
                      <a:r>
                        <a:rPr lang="en-GB" sz="2000" b="0" dirty="0">
                          <a:solidFill>
                            <a:schemeClr val="accent5">
                              <a:lumMod val="50000"/>
                            </a:schemeClr>
                          </a:solidFill>
                          <a:latin typeface="Century Gothic" panose="020B0502020202020204" pitchFamily="34" charset="0"/>
                        </a:rPr>
                        <a:t> </a:t>
                      </a:r>
                      <a:r>
                        <a:rPr lang="en-GB" sz="2000" b="0" dirty="0" err="1">
                          <a:solidFill>
                            <a:schemeClr val="accent5">
                              <a:lumMod val="50000"/>
                            </a:schemeClr>
                          </a:solidFill>
                          <a:latin typeface="Century Gothic" panose="020B0502020202020204" pitchFamily="34" charset="0"/>
                        </a:rPr>
                        <a:t>une</a:t>
                      </a:r>
                      <a:r>
                        <a:rPr lang="en-GB" sz="2000" b="0" dirty="0">
                          <a:solidFill>
                            <a:schemeClr val="accent5">
                              <a:lumMod val="50000"/>
                            </a:schemeClr>
                          </a:solidFill>
                          <a:latin typeface="Century Gothic" panose="020B0502020202020204" pitchFamily="34" charset="0"/>
                        </a:rPr>
                        <a:t> </a:t>
                      </a:r>
                      <a:r>
                        <a:rPr lang="en-GB" sz="2000" b="0" dirty="0" err="1">
                          <a:solidFill>
                            <a:schemeClr val="accent5">
                              <a:lumMod val="50000"/>
                            </a:schemeClr>
                          </a:solidFill>
                          <a:latin typeface="Century Gothic" panose="020B0502020202020204" pitchFamily="34" charset="0"/>
                        </a:rPr>
                        <a:t>semaine</a:t>
                      </a:r>
                      <a:r>
                        <a:rPr lang="en-GB" sz="2000" b="0" dirty="0">
                          <a:solidFill>
                            <a:schemeClr val="accent5">
                              <a:lumMod val="50000"/>
                            </a:schemeClr>
                          </a:solidFill>
                          <a:latin typeface="Century Gothic" panose="020B0502020202020204" pitchFamily="34" charset="0"/>
                        </a:rPr>
                        <a:t> triste.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61245337"/>
                  </a:ext>
                </a:extLst>
              </a:tr>
              <a:tr h="669889">
                <a:tc>
                  <a:txBody>
                    <a:bodyPr/>
                    <a:lstStyle/>
                    <a:p>
                      <a:r>
                        <a:rPr lang="en-GB" sz="3200" b="1" dirty="0">
                          <a:solidFill>
                            <a:schemeClr val="accent5">
                              <a:lumMod val="50000"/>
                            </a:schemeClr>
                          </a:solidFill>
                          <a:latin typeface="Century Gothic" panose="020B050202020202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5">
                              <a:lumMod val="50000"/>
                            </a:schemeClr>
                          </a:solidFill>
                          <a:latin typeface="Century Gothic" panose="020B0502020202020204" pitchFamily="34" charset="0"/>
                        </a:rPr>
                        <a:t>Géraldine</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coche</a:t>
                      </a:r>
                      <a:r>
                        <a:rPr lang="en-GB" sz="2000" dirty="0">
                          <a:solidFill>
                            <a:schemeClr val="accent5">
                              <a:lumMod val="50000"/>
                            </a:schemeClr>
                          </a:solidFill>
                          <a:latin typeface="Century Gothic" panose="020B0502020202020204" pitchFamily="34" charset="0"/>
                        </a:rPr>
                        <a:t> les </a:t>
                      </a:r>
                      <a:r>
                        <a:rPr lang="en-GB" sz="2000" dirty="0" err="1">
                          <a:solidFill>
                            <a:schemeClr val="accent5">
                              <a:lumMod val="50000"/>
                            </a:schemeClr>
                          </a:solidFill>
                          <a:latin typeface="Century Gothic" panose="020B0502020202020204" pitchFamily="34" charset="0"/>
                        </a:rPr>
                        <a:t>réponses</a:t>
                      </a:r>
                      <a:r>
                        <a:rPr lang="en-GB" sz="2000" dirty="0">
                          <a:solidFill>
                            <a:schemeClr val="accent5">
                              <a:lumMod val="50000"/>
                            </a:schemeClr>
                          </a:solidFill>
                          <a:latin typeface="Century Gothic" panose="020B0502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solidFill>
                            <a:schemeClr val="accent5">
                              <a:lumMod val="50000"/>
                            </a:schemeClr>
                          </a:solidFill>
                          <a:latin typeface="Century Gothic" panose="020B0502020202020204" pitchFamily="34"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latin typeface="Century Gothic" panose="020B0502020202020204" pitchFamily="34" charset="0"/>
                        </a:rPr>
                        <a:t>Jacques </a:t>
                      </a:r>
                      <a:r>
                        <a:rPr lang="en-GB" sz="2000" dirty="0" err="1">
                          <a:solidFill>
                            <a:schemeClr val="accent5">
                              <a:lumMod val="50000"/>
                            </a:schemeClr>
                          </a:solidFill>
                          <a:latin typeface="Century Gothic" panose="020B0502020202020204" pitchFamily="34" charset="0"/>
                        </a:rPr>
                        <a:t>aime</a:t>
                      </a:r>
                      <a:r>
                        <a:rPr lang="en-GB" sz="2000" dirty="0">
                          <a:solidFill>
                            <a:schemeClr val="accent5">
                              <a:lumMod val="50000"/>
                            </a:schemeClr>
                          </a:solidFill>
                          <a:latin typeface="Century Gothic" panose="020B0502020202020204" pitchFamily="34" charset="0"/>
                        </a:rPr>
                        <a:t>  faire les </a:t>
                      </a:r>
                      <a:r>
                        <a:rPr lang="en-GB" sz="2000" dirty="0" err="1">
                          <a:solidFill>
                            <a:schemeClr val="accent5">
                              <a:lumMod val="50000"/>
                            </a:schemeClr>
                          </a:solidFill>
                          <a:latin typeface="Century Gothic" panose="020B0502020202020204" pitchFamily="34" charset="0"/>
                        </a:rPr>
                        <a:t>activités</a:t>
                      </a:r>
                      <a:r>
                        <a:rPr lang="en-GB" sz="2000" dirty="0">
                          <a:solidFill>
                            <a:schemeClr val="accent5">
                              <a:lumMod val="50000"/>
                            </a:schemeClr>
                          </a:solidFill>
                          <a:latin typeface="Century Gothic" panose="020B0502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33114728"/>
                  </a:ext>
                </a:extLst>
              </a:tr>
              <a:tr h="669889">
                <a:tc>
                  <a:txBody>
                    <a:bodyPr/>
                    <a:lstStyle/>
                    <a:p>
                      <a:r>
                        <a:rPr lang="en-GB" sz="3200" b="1" dirty="0">
                          <a:solidFill>
                            <a:schemeClr val="accent5">
                              <a:lumMod val="50000"/>
                            </a:schemeClr>
                          </a:solidFill>
                          <a:latin typeface="Century Gothic" panose="020B050202020202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000" b="0" dirty="0">
                          <a:solidFill>
                            <a:schemeClr val="accent5">
                              <a:lumMod val="50000"/>
                            </a:schemeClr>
                          </a:solidFill>
                          <a:latin typeface="Century Gothic" panose="020B0502020202020204" pitchFamily="34" charset="0"/>
                        </a:rPr>
                        <a:t>Elle </a:t>
                      </a:r>
                      <a:r>
                        <a:rPr lang="en-GB" sz="2000" b="0" dirty="0" err="1">
                          <a:solidFill>
                            <a:schemeClr val="accent5">
                              <a:lumMod val="50000"/>
                            </a:schemeClr>
                          </a:solidFill>
                          <a:latin typeface="Century Gothic" panose="020B0502020202020204" pitchFamily="34" charset="0"/>
                        </a:rPr>
                        <a:t>aime</a:t>
                      </a:r>
                      <a:r>
                        <a:rPr lang="en-GB" sz="2000" b="0" dirty="0">
                          <a:solidFill>
                            <a:schemeClr val="accent5">
                              <a:lumMod val="50000"/>
                            </a:schemeClr>
                          </a:solidFill>
                          <a:latin typeface="Century Gothic" panose="020B0502020202020204" pitchFamily="34" charset="0"/>
                        </a:rPr>
                        <a:t>   </a:t>
                      </a:r>
                      <a:r>
                        <a:rPr lang="en-GB" sz="2000" b="0" dirty="0" err="1">
                          <a:solidFill>
                            <a:schemeClr val="accent5">
                              <a:lumMod val="50000"/>
                            </a:schemeClr>
                          </a:solidFill>
                          <a:latin typeface="Century Gothic" panose="020B0502020202020204" pitchFamily="34" charset="0"/>
                        </a:rPr>
                        <a:t>rester</a:t>
                      </a:r>
                      <a:r>
                        <a:rPr lang="en-GB" sz="2000" b="0" dirty="0">
                          <a:solidFill>
                            <a:schemeClr val="accent5">
                              <a:lumMod val="50000"/>
                            </a:schemeClr>
                          </a:solidFill>
                          <a:latin typeface="Century Gothic" panose="020B0502020202020204" pitchFamily="34" charset="0"/>
                        </a:rPr>
                        <a:t> à </a:t>
                      </a:r>
                      <a:r>
                        <a:rPr lang="en-GB" sz="2000" b="0" dirty="0" err="1">
                          <a:solidFill>
                            <a:schemeClr val="accent5">
                              <a:lumMod val="50000"/>
                            </a:schemeClr>
                          </a:solidFill>
                          <a:latin typeface="Century Gothic" panose="020B0502020202020204" pitchFamily="34" charset="0"/>
                        </a:rPr>
                        <a:t>l’école</a:t>
                      </a:r>
                      <a:r>
                        <a:rPr lang="en-GB" sz="2000" b="0" dirty="0">
                          <a:solidFill>
                            <a:schemeClr val="accent5">
                              <a:lumMod val="50000"/>
                            </a:schemeClr>
                          </a:solidFill>
                          <a:latin typeface="Century Gothic" panose="020B0502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3200" b="1" dirty="0">
                          <a:solidFill>
                            <a:schemeClr val="accent5">
                              <a:lumMod val="50000"/>
                            </a:schemeClr>
                          </a:solidFill>
                          <a:latin typeface="Century Gothic" panose="020B0502020202020204" pitchFamily="34" charset="0"/>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000" dirty="0">
                          <a:solidFill>
                            <a:schemeClr val="accent5">
                              <a:lumMod val="50000"/>
                            </a:schemeClr>
                          </a:solidFill>
                          <a:latin typeface="Century Gothic" panose="020B0502020202020204" pitchFamily="34" charset="0"/>
                        </a:rPr>
                        <a:t>Il </a:t>
                      </a:r>
                      <a:r>
                        <a:rPr lang="en-GB" sz="2000" dirty="0" err="1">
                          <a:solidFill>
                            <a:schemeClr val="accent5">
                              <a:lumMod val="50000"/>
                            </a:schemeClr>
                          </a:solidFill>
                          <a:latin typeface="Century Gothic" panose="020B0502020202020204" pitchFamily="34" charset="0"/>
                        </a:rPr>
                        <a:t>aime</a:t>
                      </a:r>
                      <a:r>
                        <a:rPr lang="en-GB" sz="2000" dirty="0">
                          <a:solidFill>
                            <a:schemeClr val="accent5">
                              <a:lumMod val="50000"/>
                            </a:schemeClr>
                          </a:solidFill>
                          <a:latin typeface="Century Gothic" panose="020B0502020202020204" pitchFamily="34" charset="0"/>
                        </a:rPr>
                        <a:t>  porter un </a:t>
                      </a:r>
                      <a:r>
                        <a:rPr lang="en-GB" sz="2000" dirty="0" err="1">
                          <a:solidFill>
                            <a:schemeClr val="accent5">
                              <a:lumMod val="50000"/>
                            </a:schemeClr>
                          </a:solidFill>
                          <a:latin typeface="Century Gothic" panose="020B0502020202020204" pitchFamily="34" charset="0"/>
                        </a:rPr>
                        <a:t>uniforme</a:t>
                      </a:r>
                      <a:r>
                        <a:rPr lang="en-GB" sz="2000" dirty="0">
                          <a:solidFill>
                            <a:schemeClr val="accent5">
                              <a:lumMod val="50000"/>
                            </a:schemeClr>
                          </a:solidFill>
                          <a:latin typeface="Century Gothic" panose="020B0502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7591263"/>
                  </a:ext>
                </a:extLst>
              </a:tr>
              <a:tr h="669889">
                <a:tc>
                  <a:txBody>
                    <a:bodyPr/>
                    <a:lstStyle/>
                    <a:p>
                      <a:r>
                        <a:rPr lang="en-GB" sz="3200" b="1" dirty="0">
                          <a:solidFill>
                            <a:schemeClr val="accent5">
                              <a:lumMod val="50000"/>
                            </a:schemeClr>
                          </a:solidFill>
                          <a:latin typeface="Century Gothic" panose="020B0502020202020204" pitchFamily="34"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000" b="0" dirty="0">
                          <a:solidFill>
                            <a:schemeClr val="accent5">
                              <a:lumMod val="50000"/>
                            </a:schemeClr>
                          </a:solidFill>
                          <a:latin typeface="Century Gothic" panose="020B0502020202020204" pitchFamily="34" charset="0"/>
                        </a:rPr>
                        <a:t>Monsieur Petit             </a:t>
                      </a:r>
                      <a:r>
                        <a:rPr lang="en-GB" sz="2000" b="0" dirty="0" err="1">
                          <a:solidFill>
                            <a:schemeClr val="accent5">
                              <a:lumMod val="50000"/>
                            </a:schemeClr>
                          </a:solidFill>
                          <a:latin typeface="Century Gothic" panose="020B0502020202020204" pitchFamily="34" charset="0"/>
                        </a:rPr>
                        <a:t>est</a:t>
                      </a:r>
                      <a:r>
                        <a:rPr lang="en-GB" sz="2000" b="0" dirty="0">
                          <a:solidFill>
                            <a:schemeClr val="accent5">
                              <a:lumMod val="50000"/>
                            </a:schemeClr>
                          </a:solidFill>
                          <a:latin typeface="Century Gothic" panose="020B0502020202020204" pitchFamily="34" charset="0"/>
                        </a:rPr>
                        <a:t> </a:t>
                      </a:r>
                      <a:r>
                        <a:rPr lang="en-GB" sz="2000" b="0" dirty="0" err="1">
                          <a:solidFill>
                            <a:schemeClr val="accent5">
                              <a:lumMod val="50000"/>
                            </a:schemeClr>
                          </a:solidFill>
                          <a:latin typeface="Century Gothic" panose="020B0502020202020204" pitchFamily="34" charset="0"/>
                        </a:rPr>
                        <a:t>malade</a:t>
                      </a:r>
                      <a:r>
                        <a:rPr lang="en-GB" sz="2000" b="0" dirty="0">
                          <a:solidFill>
                            <a:schemeClr val="accent5">
                              <a:lumMod val="50000"/>
                            </a:schemeClr>
                          </a:solidFill>
                          <a:latin typeface="Century Gothic" panose="020B0502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3200" b="1" dirty="0">
                          <a:solidFill>
                            <a:schemeClr val="accent5">
                              <a:lumMod val="50000"/>
                            </a:schemeClr>
                          </a:solidFill>
                          <a:latin typeface="Century Gothic" panose="020B0502020202020204" pitchFamily="34"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000" dirty="0" err="1">
                          <a:solidFill>
                            <a:schemeClr val="accent5">
                              <a:lumMod val="50000"/>
                            </a:schemeClr>
                          </a:solidFill>
                          <a:latin typeface="Century Gothic" panose="020B0502020202020204" pitchFamily="34" charset="0"/>
                        </a:rPr>
                        <a:t>J’aime</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trouver</a:t>
                      </a:r>
                      <a:r>
                        <a:rPr lang="en-GB" sz="2000" dirty="0">
                          <a:solidFill>
                            <a:schemeClr val="accent5">
                              <a:lumMod val="50000"/>
                            </a:schemeClr>
                          </a:solidFill>
                          <a:latin typeface="Century Gothic" panose="020B0502020202020204" pitchFamily="34" charset="0"/>
                        </a:rPr>
                        <a:t> les solutions.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96201534"/>
                  </a:ext>
                </a:extLst>
              </a:tr>
            </a:tbl>
          </a:graphicData>
        </a:graphic>
      </p:graphicFrame>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29270" y="3429000"/>
            <a:ext cx="498794" cy="519576"/>
          </a:xfrm>
          <a:prstGeom prst="rect">
            <a:avLst/>
          </a:prstGeom>
        </p:spPr>
      </p:pic>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30626" y="4137831"/>
            <a:ext cx="498794" cy="519576"/>
          </a:xfrm>
          <a:prstGeom prst="rect">
            <a:avLst/>
          </a:prstGeom>
        </p:spPr>
      </p:pic>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32922" y="4804610"/>
            <a:ext cx="498794" cy="519576"/>
          </a:xfrm>
          <a:prstGeom prst="rect">
            <a:avLst/>
          </a:prstGeom>
        </p:spPr>
      </p:pic>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68954" y="4837586"/>
            <a:ext cx="498794" cy="519576"/>
          </a:xfrm>
          <a:prstGeom prst="rect">
            <a:avLst/>
          </a:prstGeom>
        </p:spPr>
      </p:pic>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04865" y="3466227"/>
            <a:ext cx="498794" cy="519576"/>
          </a:xfrm>
          <a:prstGeom prst="rect">
            <a:avLst/>
          </a:prstGeom>
        </p:spPr>
      </p:pic>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08813" y="4158028"/>
            <a:ext cx="498794" cy="519576"/>
          </a:xfrm>
          <a:prstGeom prst="rect">
            <a:avLst/>
          </a:prstGeom>
        </p:spPr>
      </p:pic>
      <p:sp>
        <p:nvSpPr>
          <p:cNvPr id="3" name="Title 2">
            <a:extLst>
              <a:ext uri="{FF2B5EF4-FFF2-40B4-BE49-F238E27FC236}">
                <a16:creationId xmlns:a16="http://schemas.microsoft.com/office/drawing/2014/main" id="{17AFBAB2-A800-1643-BDDD-F4A4DB294CAF}"/>
              </a:ext>
            </a:extLst>
          </p:cNvPr>
          <p:cNvSpPr>
            <a:spLocks noGrp="1"/>
          </p:cNvSpPr>
          <p:nvPr>
            <p:ph type="title"/>
          </p:nvPr>
        </p:nvSpPr>
        <p:spPr>
          <a:xfrm>
            <a:off x="300037" y="-154613"/>
            <a:ext cx="4789514" cy="1325563"/>
          </a:xfrm>
        </p:spPr>
        <p:txBody>
          <a:bodyPr>
            <a:normAutofit/>
          </a:bodyPr>
          <a:lstStyle/>
          <a:p>
            <a:r>
              <a:rPr lang="en-GB" sz="3200" b="1" dirty="0">
                <a:solidFill>
                  <a:prstClr val="white"/>
                </a:solidFill>
              </a:rPr>
              <a:t>Double-verb structures</a:t>
            </a:r>
            <a:endParaRPr lang="en-US" sz="3200" dirty="0"/>
          </a:p>
        </p:txBody>
      </p:sp>
      <p:pic>
        <p:nvPicPr>
          <p:cNvPr id="27" name="Picture 4" descr="Boy Face Cartoon 2 Clip Art">
            <a:extLst>
              <a:ext uri="{FF2B5EF4-FFF2-40B4-BE49-F238E27FC236}">
                <a16:creationId xmlns:a16="http://schemas.microsoft.com/office/drawing/2014/main" id="{19969A21-5D51-4535-AF19-2F174FE4FF6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73173" y="1504154"/>
            <a:ext cx="756247" cy="7200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A8FC4A28-DB54-4D70-8043-7AF4EF729E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04865" y="5519664"/>
            <a:ext cx="498794" cy="519576"/>
          </a:xfrm>
          <a:prstGeom prst="rect">
            <a:avLst/>
          </a:prstGeom>
        </p:spPr>
      </p:pic>
      <p:pic>
        <p:nvPicPr>
          <p:cNvPr id="29" name="Picture 28">
            <a:extLst>
              <a:ext uri="{FF2B5EF4-FFF2-40B4-BE49-F238E27FC236}">
                <a16:creationId xmlns:a16="http://schemas.microsoft.com/office/drawing/2014/main" id="{1DB44821-9C03-41C2-ABF9-ED5185B59F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30626" y="5514272"/>
            <a:ext cx="498794" cy="519576"/>
          </a:xfrm>
          <a:prstGeom prst="rect">
            <a:avLst/>
          </a:prstGeom>
        </p:spPr>
      </p:pic>
      <p:sp>
        <p:nvSpPr>
          <p:cNvPr id="30" name="Rectangle: Rounded Corners 29">
            <a:extLst>
              <a:ext uri="{FF2B5EF4-FFF2-40B4-BE49-F238E27FC236}">
                <a16:creationId xmlns:a16="http://schemas.microsoft.com/office/drawing/2014/main" id="{449D20EE-20D8-4FF7-90BD-29F8714C84D0}"/>
              </a:ext>
            </a:extLst>
          </p:cNvPr>
          <p:cNvSpPr/>
          <p:nvPr/>
        </p:nvSpPr>
        <p:spPr>
          <a:xfrm>
            <a:off x="6667500" y="5533322"/>
            <a:ext cx="742950" cy="238828"/>
          </a:xfrm>
          <a:prstGeom prst="roundRect">
            <a:avLst/>
          </a:prstGeom>
          <a:solidFill>
            <a:srgbClr val="105076"/>
          </a:solidFill>
          <a:ln>
            <a:solidFill>
              <a:srgbClr val="10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105076"/>
              </a:solidFill>
            </a:endParaRPr>
          </a:p>
        </p:txBody>
      </p:sp>
      <p:sp>
        <p:nvSpPr>
          <p:cNvPr id="32" name="Rectangle: Rounded Corners 31">
            <a:extLst>
              <a:ext uri="{FF2B5EF4-FFF2-40B4-BE49-F238E27FC236}">
                <a16:creationId xmlns:a16="http://schemas.microsoft.com/office/drawing/2014/main" id="{A14FDC84-E49B-4E30-900A-D9D661B15269}"/>
              </a:ext>
            </a:extLst>
          </p:cNvPr>
          <p:cNvSpPr/>
          <p:nvPr/>
        </p:nvSpPr>
        <p:spPr>
          <a:xfrm>
            <a:off x="1276112" y="3587551"/>
            <a:ext cx="742950" cy="238828"/>
          </a:xfrm>
          <a:prstGeom prst="roundRect">
            <a:avLst/>
          </a:prstGeom>
          <a:solidFill>
            <a:srgbClr val="105076"/>
          </a:solidFill>
          <a:ln>
            <a:solidFill>
              <a:srgbClr val="10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105076"/>
              </a:solidFill>
            </a:endParaRPr>
          </a:p>
        </p:txBody>
      </p:sp>
      <p:sp>
        <p:nvSpPr>
          <p:cNvPr id="33" name="Rectangle: Rounded Corners 32">
            <a:extLst>
              <a:ext uri="{FF2B5EF4-FFF2-40B4-BE49-F238E27FC236}">
                <a16:creationId xmlns:a16="http://schemas.microsoft.com/office/drawing/2014/main" id="{7AD4CBF6-C2D5-48F9-BF8F-A1EDED75333B}"/>
              </a:ext>
            </a:extLst>
          </p:cNvPr>
          <p:cNvSpPr/>
          <p:nvPr/>
        </p:nvSpPr>
        <p:spPr>
          <a:xfrm>
            <a:off x="2485673" y="4137831"/>
            <a:ext cx="742950" cy="238828"/>
          </a:xfrm>
          <a:prstGeom prst="roundRect">
            <a:avLst/>
          </a:prstGeom>
          <a:solidFill>
            <a:srgbClr val="105076"/>
          </a:solidFill>
          <a:ln>
            <a:solidFill>
              <a:srgbClr val="10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105076"/>
              </a:solidFill>
            </a:endParaRPr>
          </a:p>
        </p:txBody>
      </p:sp>
      <p:sp>
        <p:nvSpPr>
          <p:cNvPr id="34" name="Rectangle: Rounded Corners 33">
            <a:extLst>
              <a:ext uri="{FF2B5EF4-FFF2-40B4-BE49-F238E27FC236}">
                <a16:creationId xmlns:a16="http://schemas.microsoft.com/office/drawing/2014/main" id="{90840F85-F28A-406F-B7E4-A88D2608E151}"/>
              </a:ext>
            </a:extLst>
          </p:cNvPr>
          <p:cNvSpPr/>
          <p:nvPr/>
        </p:nvSpPr>
        <p:spPr>
          <a:xfrm>
            <a:off x="1618896" y="4825570"/>
            <a:ext cx="742950" cy="238828"/>
          </a:xfrm>
          <a:prstGeom prst="roundRect">
            <a:avLst/>
          </a:prstGeom>
          <a:solidFill>
            <a:srgbClr val="105076"/>
          </a:solidFill>
          <a:ln>
            <a:solidFill>
              <a:srgbClr val="10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105076"/>
              </a:solidFill>
            </a:endParaRPr>
          </a:p>
        </p:txBody>
      </p:sp>
      <p:sp>
        <p:nvSpPr>
          <p:cNvPr id="35" name="Rectangle: Rounded Corners 34">
            <a:extLst>
              <a:ext uri="{FF2B5EF4-FFF2-40B4-BE49-F238E27FC236}">
                <a16:creationId xmlns:a16="http://schemas.microsoft.com/office/drawing/2014/main" id="{8191054F-BFAE-4688-B44B-AB6FDE7ECDAA}"/>
              </a:ext>
            </a:extLst>
          </p:cNvPr>
          <p:cNvSpPr/>
          <p:nvPr/>
        </p:nvSpPr>
        <p:spPr>
          <a:xfrm>
            <a:off x="2930117" y="5509003"/>
            <a:ext cx="742950" cy="238828"/>
          </a:xfrm>
          <a:prstGeom prst="roundRect">
            <a:avLst/>
          </a:prstGeom>
          <a:solidFill>
            <a:srgbClr val="105076"/>
          </a:solidFill>
          <a:ln>
            <a:solidFill>
              <a:srgbClr val="10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105076"/>
              </a:solidFill>
            </a:endParaRPr>
          </a:p>
        </p:txBody>
      </p:sp>
      <p:sp>
        <p:nvSpPr>
          <p:cNvPr id="36" name="Rectangle: Rounded Corners 35">
            <a:extLst>
              <a:ext uri="{FF2B5EF4-FFF2-40B4-BE49-F238E27FC236}">
                <a16:creationId xmlns:a16="http://schemas.microsoft.com/office/drawing/2014/main" id="{F4DF0D46-C816-4946-9C57-48034663E037}"/>
              </a:ext>
            </a:extLst>
          </p:cNvPr>
          <p:cNvSpPr/>
          <p:nvPr/>
        </p:nvSpPr>
        <p:spPr>
          <a:xfrm>
            <a:off x="6686550" y="3429000"/>
            <a:ext cx="742950" cy="238828"/>
          </a:xfrm>
          <a:prstGeom prst="roundRect">
            <a:avLst/>
          </a:prstGeom>
          <a:solidFill>
            <a:srgbClr val="105076"/>
          </a:solidFill>
          <a:ln>
            <a:solidFill>
              <a:srgbClr val="10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105076"/>
              </a:solidFill>
            </a:endParaRPr>
          </a:p>
        </p:txBody>
      </p:sp>
      <p:sp>
        <p:nvSpPr>
          <p:cNvPr id="37" name="Rectangle: Rounded Corners 36">
            <a:extLst>
              <a:ext uri="{FF2B5EF4-FFF2-40B4-BE49-F238E27FC236}">
                <a16:creationId xmlns:a16="http://schemas.microsoft.com/office/drawing/2014/main" id="{2E6EB835-2323-4D91-9550-0D38A36A15EB}"/>
              </a:ext>
            </a:extLst>
          </p:cNvPr>
          <p:cNvSpPr/>
          <p:nvPr/>
        </p:nvSpPr>
        <p:spPr>
          <a:xfrm>
            <a:off x="7638812" y="4139741"/>
            <a:ext cx="742950" cy="238828"/>
          </a:xfrm>
          <a:prstGeom prst="roundRect">
            <a:avLst/>
          </a:prstGeom>
          <a:solidFill>
            <a:srgbClr val="105076"/>
          </a:solidFill>
          <a:ln>
            <a:solidFill>
              <a:srgbClr val="10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105076"/>
              </a:solidFill>
            </a:endParaRPr>
          </a:p>
        </p:txBody>
      </p:sp>
      <p:sp>
        <p:nvSpPr>
          <p:cNvPr id="38" name="Rectangle: Rounded Corners 37">
            <a:extLst>
              <a:ext uri="{FF2B5EF4-FFF2-40B4-BE49-F238E27FC236}">
                <a16:creationId xmlns:a16="http://schemas.microsoft.com/office/drawing/2014/main" id="{1A418D08-0AAF-4BA0-97BB-655F9F3E1C51}"/>
              </a:ext>
            </a:extLst>
          </p:cNvPr>
          <p:cNvSpPr/>
          <p:nvPr/>
        </p:nvSpPr>
        <p:spPr>
          <a:xfrm>
            <a:off x="6705362" y="4837586"/>
            <a:ext cx="742950" cy="238828"/>
          </a:xfrm>
          <a:prstGeom prst="roundRect">
            <a:avLst/>
          </a:prstGeom>
          <a:solidFill>
            <a:srgbClr val="105076"/>
          </a:solidFill>
          <a:ln>
            <a:solidFill>
              <a:srgbClr val="10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105076"/>
              </a:solidFill>
            </a:endParaRPr>
          </a:p>
        </p:txBody>
      </p:sp>
      <p:pic>
        <p:nvPicPr>
          <p:cNvPr id="26" name="Picture 25" descr="background rectangle">
            <a:extLst>
              <a:ext uri="{FF2B5EF4-FFF2-40B4-BE49-F238E27FC236}">
                <a16:creationId xmlns:a16="http://schemas.microsoft.com/office/drawing/2014/main" id="{B5B630D4-1046-42EE-A4DD-CF0785F6F108}"/>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1" name="Title 3">
            <a:extLst>
              <a:ext uri="{FF2B5EF4-FFF2-40B4-BE49-F238E27FC236}">
                <a16:creationId xmlns:a16="http://schemas.microsoft.com/office/drawing/2014/main" id="{C7FF36CD-FCEE-487D-98DA-559AA992F23F}"/>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a:solidFill>
                  <a:schemeClr val="bg1"/>
                </a:solidFill>
              </a:rPr>
              <a:t>Double-verb structures</a:t>
            </a:r>
          </a:p>
        </p:txBody>
      </p:sp>
      <p:sp>
        <p:nvSpPr>
          <p:cNvPr id="39" name="Rounded Rectangle 46">
            <a:extLst>
              <a:ext uri="{FF2B5EF4-FFF2-40B4-BE49-F238E27FC236}">
                <a16:creationId xmlns:a16="http://schemas.microsoft.com/office/drawing/2014/main" id="{6F1A005D-C834-4FD1-955A-969A96AF011F}"/>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7" name="TextBox 6">
            <a:extLst>
              <a:ext uri="{FF2B5EF4-FFF2-40B4-BE49-F238E27FC236}">
                <a16:creationId xmlns:a16="http://schemas.microsoft.com/office/drawing/2014/main" id="{B21AAE33-23B3-44FE-9FB6-39B4F0F2006A}"/>
              </a:ext>
            </a:extLst>
          </p:cNvPr>
          <p:cNvSpPr txBox="1"/>
          <p:nvPr/>
        </p:nvSpPr>
        <p:spPr>
          <a:xfrm>
            <a:off x="6310887" y="213628"/>
            <a:ext cx="3718383" cy="1123712"/>
          </a:xfrm>
          <a:prstGeom prst="wedgeRoundRectCallout">
            <a:avLst>
              <a:gd name="adj1" fmla="val 20484"/>
              <a:gd name="adj2" fmla="val 71050"/>
              <a:gd name="adj3" fmla="val 16667"/>
            </a:avLst>
          </a:prstGeom>
          <a:solidFill>
            <a:srgbClr val="105076"/>
          </a:solidFill>
          <a:ln>
            <a:solidFill>
              <a:srgbClr val="EA5F00"/>
            </a:solidFill>
          </a:ln>
        </p:spPr>
        <p:txBody>
          <a:bodyPr wrap="square" rtlCol="0">
            <a:spAutoFit/>
          </a:bodyPr>
          <a:lstStyle/>
          <a:p>
            <a:r>
              <a:rPr lang="en-GB" sz="2000" dirty="0">
                <a:solidFill>
                  <a:schemeClr val="bg1"/>
                </a:solidFill>
                <a:latin typeface="Century Gothic" panose="020B0502020202020204" pitchFamily="34" charset="0"/>
              </a:rPr>
              <a:t>Remember! In sentences with </a:t>
            </a:r>
            <a:r>
              <a:rPr lang="en-GB" sz="2000" b="1" dirty="0">
                <a:solidFill>
                  <a:schemeClr val="bg1"/>
                </a:solidFill>
                <a:latin typeface="Century Gothic" panose="020B0502020202020204" pitchFamily="34" charset="0"/>
              </a:rPr>
              <a:t>two verbs</a:t>
            </a:r>
            <a:r>
              <a:rPr lang="en-GB" sz="2000" dirty="0">
                <a:solidFill>
                  <a:schemeClr val="bg1"/>
                </a:solidFill>
                <a:latin typeface="Century Gothic" panose="020B0502020202020204" pitchFamily="34" charset="0"/>
              </a:rPr>
              <a:t>, the </a:t>
            </a:r>
            <a:r>
              <a:rPr lang="en-GB" sz="2000" b="1" dirty="0">
                <a:solidFill>
                  <a:schemeClr val="bg1"/>
                </a:solidFill>
                <a:latin typeface="Century Gothic" panose="020B0502020202020204" pitchFamily="34" charset="0"/>
              </a:rPr>
              <a:t>second verb</a:t>
            </a:r>
            <a:r>
              <a:rPr lang="en-GB" sz="2000" dirty="0">
                <a:solidFill>
                  <a:schemeClr val="bg1"/>
                </a:solidFill>
                <a:latin typeface="Century Gothic" panose="020B0502020202020204" pitchFamily="34" charset="0"/>
              </a:rPr>
              <a:t> is in the </a:t>
            </a:r>
            <a:r>
              <a:rPr lang="en-GB" sz="2000" b="1" dirty="0">
                <a:solidFill>
                  <a:schemeClr val="bg1"/>
                </a:solidFill>
                <a:latin typeface="Century Gothic" panose="020B0502020202020204" pitchFamily="34" charset="0"/>
              </a:rPr>
              <a:t>long form</a:t>
            </a:r>
            <a:r>
              <a:rPr lang="en-GB" sz="2000" dirty="0">
                <a:solidFill>
                  <a:schemeClr val="bg1"/>
                </a:solidFill>
                <a:latin typeface="Century Gothic" panose="020B0502020202020204" pitchFamily="34" charset="0"/>
              </a:rPr>
              <a:t>.</a:t>
            </a:r>
          </a:p>
        </p:txBody>
      </p:sp>
    </p:spTree>
    <p:extLst>
      <p:ext uri="{BB962C8B-B14F-4D97-AF65-F5344CB8AC3E}">
        <p14:creationId xmlns:p14="http://schemas.microsoft.com/office/powerpoint/2010/main" val="1027812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xit"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xit"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xit" presetSubtype="0" fill="hold" grpId="0" nodeType="withEffect">
                                  <p:stCondLst>
                                    <p:cond delay="0"/>
                                  </p:stCondLst>
                                  <p:childTnLst>
                                    <p:set>
                                      <p:cBhvr>
                                        <p:cTn id="24" dur="1" fill="hold">
                                          <p:stCondLst>
                                            <p:cond delay="0"/>
                                          </p:stCondLst>
                                        </p:cTn>
                                        <p:tgtEl>
                                          <p:spTgt spid="3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xit" presetSubtype="0" fill="hold" grpId="0" nodeType="withEffect">
                                  <p:stCondLst>
                                    <p:cond delay="0"/>
                                  </p:stCondLst>
                                  <p:childTnLst>
                                    <p:set>
                                      <p:cBhvr>
                                        <p:cTn id="30" dur="1" fill="hold">
                                          <p:stCondLst>
                                            <p:cond delay="0"/>
                                          </p:stCondLst>
                                        </p:cTn>
                                        <p:tgtEl>
                                          <p:spTgt spid="3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xit" presetSubtype="0" fill="hold" grpId="0" nodeType="withEffect">
                                  <p:stCondLst>
                                    <p:cond delay="0"/>
                                  </p:stCondLst>
                                  <p:childTnLst>
                                    <p:set>
                                      <p:cBhvr>
                                        <p:cTn id="36" dur="1" fill="hold">
                                          <p:stCondLst>
                                            <p:cond delay="0"/>
                                          </p:stCondLst>
                                        </p:cTn>
                                        <p:tgtEl>
                                          <p:spTgt spid="36"/>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par>
                                <p:cTn id="41" presetID="1" presetClass="exit" presetSubtype="0" fill="hold" grpId="0" nodeType="withEffect">
                                  <p:stCondLst>
                                    <p:cond delay="0"/>
                                  </p:stCondLst>
                                  <p:childTnLst>
                                    <p:set>
                                      <p:cBhvr>
                                        <p:cTn id="42" dur="1" fill="hold">
                                          <p:stCondLst>
                                            <p:cond delay="0"/>
                                          </p:stCondLst>
                                        </p:cTn>
                                        <p:tgtEl>
                                          <p:spTgt spid="3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par>
                                <p:cTn id="47" presetID="1" presetClass="exit" presetSubtype="0" fill="hold" grpId="0" nodeType="withEffect">
                                  <p:stCondLst>
                                    <p:cond delay="0"/>
                                  </p:stCondLst>
                                  <p:childTnLst>
                                    <p:set>
                                      <p:cBhvr>
                                        <p:cTn id="48" dur="1" fill="hold">
                                          <p:stCondLst>
                                            <p:cond delay="0"/>
                                          </p:stCondLst>
                                        </p:cTn>
                                        <p:tgtEl>
                                          <p:spTgt spid="38"/>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par>
                                <p:cTn id="53" presetID="1" presetClass="exit" presetSubtype="0" fill="hold" grpId="0" nodeType="withEffect">
                                  <p:stCondLst>
                                    <p:cond delay="0"/>
                                  </p:stCondLst>
                                  <p:childTnLst>
                                    <p:set>
                                      <p:cBhvr>
                                        <p:cTn id="54" dur="1" fill="hold">
                                          <p:stCondLst>
                                            <p:cond delay="0"/>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animBg="1"/>
      <p:bldP spid="33" grpId="0" animBg="1"/>
      <p:bldP spid="34" grpId="0" animBg="1"/>
      <p:bldP spid="35" grpId="0" animBg="1"/>
      <p:bldP spid="36" grpId="0" animBg="1"/>
      <p:bldP spid="37" grpId="0" animBg="1"/>
      <p:bldP spid="38" grpId="0" animBg="1"/>
      <p:bldP spid="7"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4"/>
          <p:cNvGraphicFramePr>
            <a:graphicFrameLocks/>
          </p:cNvGraphicFramePr>
          <p:nvPr>
            <p:extLst>
              <p:ext uri="{D42A27DB-BD31-4B8C-83A1-F6EECF244321}">
                <p14:modId xmlns:p14="http://schemas.microsoft.com/office/powerpoint/2010/main" val="1475576277"/>
              </p:ext>
            </p:extLst>
          </p:nvPr>
        </p:nvGraphicFramePr>
        <p:xfrm>
          <a:off x="354085" y="1457886"/>
          <a:ext cx="11483830" cy="4596991"/>
        </p:xfrm>
        <a:graphic>
          <a:graphicData uri="http://schemas.openxmlformats.org/drawingml/2006/table">
            <a:tbl>
              <a:tblPr firstRow="1" bandRow="1">
                <a:tableStyleId>{5C22544A-7EE6-4342-B048-85BDC9FD1C3A}</a:tableStyleId>
              </a:tblPr>
              <a:tblGrid>
                <a:gridCol w="720000">
                  <a:extLst>
                    <a:ext uri="{9D8B030D-6E8A-4147-A177-3AD203B41FA5}">
                      <a16:colId xmlns:a16="http://schemas.microsoft.com/office/drawing/2014/main" val="2548973513"/>
                    </a:ext>
                  </a:extLst>
                </a:gridCol>
                <a:gridCol w="3108960">
                  <a:extLst>
                    <a:ext uri="{9D8B030D-6E8A-4147-A177-3AD203B41FA5}">
                      <a16:colId xmlns:a16="http://schemas.microsoft.com/office/drawing/2014/main" val="2775102314"/>
                    </a:ext>
                  </a:extLst>
                </a:gridCol>
                <a:gridCol w="900000">
                  <a:extLst>
                    <a:ext uri="{9D8B030D-6E8A-4147-A177-3AD203B41FA5}">
                      <a16:colId xmlns:a16="http://schemas.microsoft.com/office/drawing/2014/main" val="2063340645"/>
                    </a:ext>
                  </a:extLst>
                </a:gridCol>
                <a:gridCol w="900000">
                  <a:extLst>
                    <a:ext uri="{9D8B030D-6E8A-4147-A177-3AD203B41FA5}">
                      <a16:colId xmlns:a16="http://schemas.microsoft.com/office/drawing/2014/main" val="1149418214"/>
                    </a:ext>
                  </a:extLst>
                </a:gridCol>
                <a:gridCol w="720000">
                  <a:extLst>
                    <a:ext uri="{9D8B030D-6E8A-4147-A177-3AD203B41FA5}">
                      <a16:colId xmlns:a16="http://schemas.microsoft.com/office/drawing/2014/main" val="3028703937"/>
                    </a:ext>
                  </a:extLst>
                </a:gridCol>
                <a:gridCol w="3334870">
                  <a:extLst>
                    <a:ext uri="{9D8B030D-6E8A-4147-A177-3AD203B41FA5}">
                      <a16:colId xmlns:a16="http://schemas.microsoft.com/office/drawing/2014/main" val="1859025906"/>
                    </a:ext>
                  </a:extLst>
                </a:gridCol>
                <a:gridCol w="900000">
                  <a:extLst>
                    <a:ext uri="{9D8B030D-6E8A-4147-A177-3AD203B41FA5}">
                      <a16:colId xmlns:a16="http://schemas.microsoft.com/office/drawing/2014/main" val="3979149899"/>
                    </a:ext>
                  </a:extLst>
                </a:gridCol>
                <a:gridCol w="900000">
                  <a:extLst>
                    <a:ext uri="{9D8B030D-6E8A-4147-A177-3AD203B41FA5}">
                      <a16:colId xmlns:a16="http://schemas.microsoft.com/office/drawing/2014/main" val="4000977675"/>
                    </a:ext>
                  </a:extLst>
                </a:gridCol>
              </a:tblGrid>
              <a:tr h="911595">
                <a:tc gridSpan="8">
                  <a:txBody>
                    <a:bodyPr/>
                    <a:lstStyle/>
                    <a:p>
                      <a:r>
                        <a:rPr lang="en-GB" sz="2400" b="0" baseline="0" dirty="0">
                          <a:solidFill>
                            <a:schemeClr val="accent5">
                              <a:lumMod val="50000"/>
                            </a:schemeClr>
                          </a:solidFill>
                          <a:latin typeface="Century Gothic" panose="020B0502020202020204" pitchFamily="34" charset="0"/>
                        </a:rPr>
                        <a:t>Madame Petit calls Nick to ask him some questions.</a:t>
                      </a:r>
                    </a:p>
                    <a:p>
                      <a:r>
                        <a:rPr lang="en-GB" sz="2400" b="0" baseline="0" dirty="0">
                          <a:solidFill>
                            <a:schemeClr val="accent5">
                              <a:lumMod val="50000"/>
                            </a:schemeClr>
                          </a:solidFill>
                          <a:latin typeface="Century Gothic" panose="020B0502020202020204" pitchFamily="34" charset="0"/>
                        </a:rPr>
                        <a:t>Is she asking if he </a:t>
                      </a:r>
                      <a:r>
                        <a:rPr lang="en-GB" sz="2400" b="1" baseline="0" dirty="0">
                          <a:solidFill>
                            <a:schemeClr val="accent5">
                              <a:lumMod val="50000"/>
                            </a:schemeClr>
                          </a:solidFill>
                          <a:latin typeface="Century Gothic" panose="020B0502020202020204" pitchFamily="34" charset="0"/>
                        </a:rPr>
                        <a:t>does it</a:t>
                      </a:r>
                      <a:r>
                        <a:rPr lang="en-GB" sz="2400" b="0" baseline="0" dirty="0">
                          <a:solidFill>
                            <a:schemeClr val="accent5">
                              <a:lumMod val="50000"/>
                            </a:schemeClr>
                          </a:solidFill>
                          <a:latin typeface="Century Gothic" panose="020B0502020202020204" pitchFamily="34" charset="0"/>
                        </a:rPr>
                        <a:t>, or if he </a:t>
                      </a:r>
                      <a:r>
                        <a:rPr lang="en-GB" sz="2400" b="1" baseline="0" dirty="0">
                          <a:solidFill>
                            <a:schemeClr val="accent5">
                              <a:lumMod val="50000"/>
                            </a:schemeClr>
                          </a:solidFill>
                          <a:latin typeface="Century Gothic" panose="020B0502020202020204" pitchFamily="34" charset="0"/>
                        </a:rPr>
                        <a:t>likes doing it</a:t>
                      </a:r>
                      <a:r>
                        <a:rPr lang="en-GB" sz="2400" b="0" baseline="0" dirty="0">
                          <a:solidFill>
                            <a:schemeClr val="accent5">
                              <a:lumMod val="50000"/>
                            </a:schemeClr>
                          </a:solidFill>
                          <a:latin typeface="Century Gothic" panose="020B0502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tc hMerge="1">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extLst>
                  <a:ext uri="{0D108BD9-81ED-4DB2-BD59-A6C34878D82A}">
                    <a16:rowId xmlns:a16="http://schemas.microsoft.com/office/drawing/2014/main" val="2861482725"/>
                  </a:ext>
                </a:extLst>
              </a:tr>
              <a:tr h="669889">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000" b="1" dirty="0">
                          <a:solidFill>
                            <a:schemeClr val="accent5">
                              <a:lumMod val="50000"/>
                            </a:schemeClr>
                          </a:solidFill>
                          <a:latin typeface="Century Gothic" panose="020B0502020202020204" pitchFamily="34" charset="0"/>
                        </a:rPr>
                        <a:t>does 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000" b="1" dirty="0">
                          <a:solidFill>
                            <a:schemeClr val="accent5">
                              <a:lumMod val="50000"/>
                            </a:schemeClr>
                          </a:solidFill>
                          <a:latin typeface="Century Gothic" panose="020B0502020202020204" pitchFamily="34" charset="0"/>
                        </a:rPr>
                        <a:t>likes doing 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000" b="1" dirty="0">
                          <a:solidFill>
                            <a:schemeClr val="accent5">
                              <a:lumMod val="50000"/>
                            </a:schemeClr>
                          </a:solidFill>
                          <a:latin typeface="Century Gothic" panose="020B0502020202020204" pitchFamily="34" charset="0"/>
                        </a:rPr>
                        <a:t>does 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000" b="1" dirty="0">
                          <a:solidFill>
                            <a:schemeClr val="accent5">
                              <a:lumMod val="50000"/>
                            </a:schemeClr>
                          </a:solidFill>
                          <a:latin typeface="Century Gothic" panose="020B0502020202020204" pitchFamily="34" charset="0"/>
                        </a:rPr>
                        <a:t>likes doing 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1764126"/>
                  </a:ext>
                </a:extLst>
              </a:tr>
              <a:tr h="669889">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61245337"/>
                  </a:ext>
                </a:extLst>
              </a:tr>
              <a:tr h="669889">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33114728"/>
                  </a:ext>
                </a:extLst>
              </a:tr>
              <a:tr h="669889">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7591263"/>
                  </a:ext>
                </a:extLst>
              </a:tr>
              <a:tr h="669889">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96201534"/>
                  </a:ext>
                </a:extLst>
              </a:tr>
            </a:tbl>
          </a:graphicData>
        </a:graphic>
      </p:graphicFrame>
      <p:pic>
        <p:nvPicPr>
          <p:cNvPr id="27" name="Picture 4" descr="Boy Face Cartoon 2 Clip Art">
            <a:extLst>
              <a:ext uri="{FF2B5EF4-FFF2-40B4-BE49-F238E27FC236}">
                <a16:creationId xmlns:a16="http://schemas.microsoft.com/office/drawing/2014/main" id="{19969A21-5D51-4535-AF19-2F174FE4FF6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28867" y="1513751"/>
            <a:ext cx="756247" cy="720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descr="Zig Zag Clip Art">
            <a:extLst>
              <a:ext uri="{FF2B5EF4-FFF2-40B4-BE49-F238E27FC236}">
                <a16:creationId xmlns:a16="http://schemas.microsoft.com/office/drawing/2014/main" id="{926860F2-CF74-48C2-86A0-8D91F6449AB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8299386">
            <a:off x="9738666" y="1777701"/>
            <a:ext cx="1080000" cy="192098"/>
          </a:xfrm>
          <a:prstGeom prst="rect">
            <a:avLst/>
          </a:prstGeom>
          <a:noFill/>
          <a:extLst>
            <a:ext uri="{909E8E84-426E-40DD-AFC4-6F175D3DCCD1}">
              <a14:hiddenFill xmlns:a14="http://schemas.microsoft.com/office/drawing/2010/main">
                <a:solidFill>
                  <a:srgbClr val="FFFFFF"/>
                </a:solidFill>
              </a14:hiddenFill>
            </a:ext>
          </a:extLst>
        </p:spPr>
      </p:pic>
      <p:sp>
        <p:nvSpPr>
          <p:cNvPr id="44" name="Action Button: Custom 16">
            <a:hlinkClick r:id="" action="ppaction://noaction" highlightClick="1">
              <a:snd r:embed="rId5" name="73.1.wav"/>
            </a:hlinkClick>
            <a:extLst>
              <a:ext uri="{FF2B5EF4-FFF2-40B4-BE49-F238E27FC236}">
                <a16:creationId xmlns:a16="http://schemas.microsoft.com/office/drawing/2014/main" id="{8568A7D5-C2A3-4928-8D09-CD3A0F038B3A}"/>
              </a:ext>
            </a:extLst>
          </p:cNvPr>
          <p:cNvSpPr/>
          <p:nvPr/>
        </p:nvSpPr>
        <p:spPr>
          <a:xfrm>
            <a:off x="441039" y="3429000"/>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latin typeface="Century Gothic" panose="020B0502020202020204" pitchFamily="34" charset="0"/>
              </a:rPr>
              <a:t>1 </a:t>
            </a:r>
          </a:p>
        </p:txBody>
      </p:sp>
      <p:sp>
        <p:nvSpPr>
          <p:cNvPr id="45" name="Action Button: Custom 16">
            <a:hlinkClick r:id="" action="ppaction://noaction" highlightClick="1">
              <a:snd r:embed="rId6" name="73.2.wav"/>
            </a:hlinkClick>
            <a:extLst>
              <a:ext uri="{FF2B5EF4-FFF2-40B4-BE49-F238E27FC236}">
                <a16:creationId xmlns:a16="http://schemas.microsoft.com/office/drawing/2014/main" id="{CE19FD40-42DD-4F9D-BF2A-50CF29535A41}"/>
              </a:ext>
            </a:extLst>
          </p:cNvPr>
          <p:cNvSpPr/>
          <p:nvPr/>
        </p:nvSpPr>
        <p:spPr>
          <a:xfrm>
            <a:off x="441039" y="4100667"/>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latin typeface="Century Gothic" panose="020B0502020202020204" pitchFamily="34" charset="0"/>
              </a:rPr>
              <a:t>2</a:t>
            </a:r>
          </a:p>
        </p:txBody>
      </p:sp>
      <p:sp>
        <p:nvSpPr>
          <p:cNvPr id="46" name="Action Button: Custom 16">
            <a:hlinkClick r:id="" action="ppaction://noaction" highlightClick="1">
              <a:snd r:embed="rId7" name="73.4.wav"/>
            </a:hlinkClick>
            <a:extLst>
              <a:ext uri="{FF2B5EF4-FFF2-40B4-BE49-F238E27FC236}">
                <a16:creationId xmlns:a16="http://schemas.microsoft.com/office/drawing/2014/main" id="{9434E0FC-14F2-4E19-8867-126D43AAC1C9}"/>
              </a:ext>
            </a:extLst>
          </p:cNvPr>
          <p:cNvSpPr/>
          <p:nvPr/>
        </p:nvSpPr>
        <p:spPr>
          <a:xfrm>
            <a:off x="441039" y="5444001"/>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latin typeface="Century Gothic" panose="020B0502020202020204" pitchFamily="34" charset="0"/>
              </a:rPr>
              <a:t>4</a:t>
            </a:r>
          </a:p>
        </p:txBody>
      </p:sp>
      <p:sp>
        <p:nvSpPr>
          <p:cNvPr id="47" name="Action Button: Custom 16">
            <a:hlinkClick r:id="" action="ppaction://noaction" highlightClick="1">
              <a:snd r:embed="rId8" name="73.3.wav"/>
            </a:hlinkClick>
            <a:extLst>
              <a:ext uri="{FF2B5EF4-FFF2-40B4-BE49-F238E27FC236}">
                <a16:creationId xmlns:a16="http://schemas.microsoft.com/office/drawing/2014/main" id="{93ECA331-B47C-4332-849C-422C86048B50}"/>
              </a:ext>
            </a:extLst>
          </p:cNvPr>
          <p:cNvSpPr/>
          <p:nvPr/>
        </p:nvSpPr>
        <p:spPr>
          <a:xfrm>
            <a:off x="441039" y="4772334"/>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latin typeface="Century Gothic" panose="020B0502020202020204" pitchFamily="34" charset="0"/>
              </a:rPr>
              <a:t>3</a:t>
            </a:r>
          </a:p>
        </p:txBody>
      </p:sp>
      <p:sp>
        <p:nvSpPr>
          <p:cNvPr id="48" name="Action Button: Custom 16">
            <a:hlinkClick r:id="" action="ppaction://noaction" highlightClick="1">
              <a:snd r:embed="rId9" name="73.5.wav"/>
            </a:hlinkClick>
            <a:extLst>
              <a:ext uri="{FF2B5EF4-FFF2-40B4-BE49-F238E27FC236}">
                <a16:creationId xmlns:a16="http://schemas.microsoft.com/office/drawing/2014/main" id="{FA6F9E99-F200-4260-804F-8E36B6CD702C}"/>
              </a:ext>
            </a:extLst>
          </p:cNvPr>
          <p:cNvSpPr/>
          <p:nvPr/>
        </p:nvSpPr>
        <p:spPr>
          <a:xfrm>
            <a:off x="6096000" y="3429000"/>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latin typeface="Century Gothic" panose="020B0502020202020204" pitchFamily="34" charset="0"/>
              </a:rPr>
              <a:t>5 </a:t>
            </a:r>
          </a:p>
        </p:txBody>
      </p:sp>
      <p:sp>
        <p:nvSpPr>
          <p:cNvPr id="49" name="Action Button: Custom 16">
            <a:hlinkClick r:id="" action="ppaction://noaction" highlightClick="1">
              <a:snd r:embed="rId10" name="73.6.wav"/>
            </a:hlinkClick>
            <a:extLst>
              <a:ext uri="{FF2B5EF4-FFF2-40B4-BE49-F238E27FC236}">
                <a16:creationId xmlns:a16="http://schemas.microsoft.com/office/drawing/2014/main" id="{1125352F-14F4-4F6D-B335-9B8EC915E7CE}"/>
              </a:ext>
            </a:extLst>
          </p:cNvPr>
          <p:cNvSpPr/>
          <p:nvPr/>
        </p:nvSpPr>
        <p:spPr>
          <a:xfrm>
            <a:off x="6096000" y="4100667"/>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latin typeface="Century Gothic" panose="020B0502020202020204" pitchFamily="34" charset="0"/>
              </a:rPr>
              <a:t>6</a:t>
            </a:r>
          </a:p>
        </p:txBody>
      </p:sp>
      <p:sp>
        <p:nvSpPr>
          <p:cNvPr id="50" name="Action Button: Custom 16">
            <a:hlinkClick r:id="" action="ppaction://noaction" highlightClick="1">
              <a:snd r:embed="rId11" name="73.8.wav"/>
            </a:hlinkClick>
            <a:extLst>
              <a:ext uri="{FF2B5EF4-FFF2-40B4-BE49-F238E27FC236}">
                <a16:creationId xmlns:a16="http://schemas.microsoft.com/office/drawing/2014/main" id="{580A2085-1CC0-4049-AB14-262A86C24705}"/>
              </a:ext>
            </a:extLst>
          </p:cNvPr>
          <p:cNvSpPr/>
          <p:nvPr/>
        </p:nvSpPr>
        <p:spPr>
          <a:xfrm>
            <a:off x="6096000" y="5444001"/>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latin typeface="Century Gothic" panose="020B0502020202020204" pitchFamily="34" charset="0"/>
              </a:rPr>
              <a:t>8</a:t>
            </a:r>
          </a:p>
        </p:txBody>
      </p:sp>
      <p:sp>
        <p:nvSpPr>
          <p:cNvPr id="51" name="Action Button: Custom 16">
            <a:hlinkClick r:id="" action="ppaction://noaction" highlightClick="1">
              <a:snd r:embed="rId12" name="73.7.wav"/>
            </a:hlinkClick>
            <a:extLst>
              <a:ext uri="{FF2B5EF4-FFF2-40B4-BE49-F238E27FC236}">
                <a16:creationId xmlns:a16="http://schemas.microsoft.com/office/drawing/2014/main" id="{C1653268-17EB-4138-AD30-2D0A5D8932E5}"/>
              </a:ext>
            </a:extLst>
          </p:cNvPr>
          <p:cNvSpPr/>
          <p:nvPr/>
        </p:nvSpPr>
        <p:spPr>
          <a:xfrm>
            <a:off x="6096000" y="4772334"/>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latin typeface="Century Gothic" panose="020B0502020202020204" pitchFamily="34" charset="0"/>
              </a:rPr>
              <a:t>7</a:t>
            </a:r>
          </a:p>
        </p:txBody>
      </p:sp>
      <p:sp>
        <p:nvSpPr>
          <p:cNvPr id="7" name="Title 6">
            <a:extLst>
              <a:ext uri="{FF2B5EF4-FFF2-40B4-BE49-F238E27FC236}">
                <a16:creationId xmlns:a16="http://schemas.microsoft.com/office/drawing/2014/main" id="{ADF7C039-D018-4F0A-8297-F8D36DE294AD}"/>
              </a:ext>
            </a:extLst>
          </p:cNvPr>
          <p:cNvSpPr>
            <a:spLocks noGrp="1"/>
          </p:cNvSpPr>
          <p:nvPr>
            <p:ph type="title"/>
          </p:nvPr>
        </p:nvSpPr>
        <p:spPr>
          <a:xfrm>
            <a:off x="838200" y="443074"/>
            <a:ext cx="4675389" cy="561640"/>
          </a:xfrm>
        </p:spPr>
        <p:txBody>
          <a:bodyPr>
            <a:normAutofit/>
          </a:bodyPr>
          <a:lstStyle/>
          <a:p>
            <a:r>
              <a:rPr lang="fr-FR" sz="2000" dirty="0"/>
              <a:t>Double-</a:t>
            </a:r>
            <a:r>
              <a:rPr lang="fr-FR" sz="2000" dirty="0" err="1"/>
              <a:t>verb</a:t>
            </a:r>
            <a:r>
              <a:rPr lang="fr-FR" sz="2000" dirty="0"/>
              <a:t> structures</a:t>
            </a:r>
          </a:p>
        </p:txBody>
      </p:sp>
      <p:pic>
        <p:nvPicPr>
          <p:cNvPr id="21" name="Picture 20" descr="background rectangle">
            <a:extLst>
              <a:ext uri="{FF2B5EF4-FFF2-40B4-BE49-F238E27FC236}">
                <a16:creationId xmlns:a16="http://schemas.microsoft.com/office/drawing/2014/main" id="{F782EC97-102E-423D-807B-9FD7A3C89D96}"/>
              </a:ext>
              <a:ext uri="{C183D7F6-B498-43B3-948B-1728B52AA6E4}">
                <adec:decorative xmlns:adec="http://schemas.microsoft.com/office/drawing/2017/decorative" val="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2" name="Title 3">
            <a:extLst>
              <a:ext uri="{FF2B5EF4-FFF2-40B4-BE49-F238E27FC236}">
                <a16:creationId xmlns:a16="http://schemas.microsoft.com/office/drawing/2014/main" id="{910B3406-5FBB-4EF1-BAB1-FB2E6A6E0698}"/>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a:solidFill>
                  <a:schemeClr val="bg1"/>
                </a:solidFill>
              </a:rPr>
              <a:t>Double-verb structures</a:t>
            </a:r>
          </a:p>
        </p:txBody>
      </p:sp>
      <p:sp>
        <p:nvSpPr>
          <p:cNvPr id="23" name="Rounded Rectangle 46">
            <a:extLst>
              <a:ext uri="{FF2B5EF4-FFF2-40B4-BE49-F238E27FC236}">
                <a16:creationId xmlns:a16="http://schemas.microsoft.com/office/drawing/2014/main" id="{E1D78BDE-5CC4-4AB5-9792-A2AD06151DE6}"/>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9" name="TextBox 58">
            <a:extLst>
              <a:ext uri="{FF2B5EF4-FFF2-40B4-BE49-F238E27FC236}">
                <a16:creationId xmlns:a16="http://schemas.microsoft.com/office/drawing/2014/main" id="{02D5AA15-C57F-4111-87EF-1219FEECD13A}"/>
              </a:ext>
            </a:extLst>
          </p:cNvPr>
          <p:cNvSpPr txBox="1"/>
          <p:nvPr/>
        </p:nvSpPr>
        <p:spPr>
          <a:xfrm>
            <a:off x="6310887" y="213628"/>
            <a:ext cx="3718383" cy="1123712"/>
          </a:xfrm>
          <a:prstGeom prst="wedgeRoundRectCallout">
            <a:avLst>
              <a:gd name="adj1" fmla="val 20484"/>
              <a:gd name="adj2" fmla="val 71050"/>
              <a:gd name="adj3" fmla="val 16667"/>
            </a:avLst>
          </a:prstGeom>
          <a:solidFill>
            <a:srgbClr val="105076"/>
          </a:solidFill>
          <a:ln>
            <a:solidFill>
              <a:srgbClr val="EA5F00"/>
            </a:solidFill>
          </a:ln>
        </p:spPr>
        <p:txBody>
          <a:bodyPr wrap="square" rtlCol="0">
            <a:spAutoFit/>
          </a:bodyPr>
          <a:lstStyle/>
          <a:p>
            <a:r>
              <a:rPr lang="en-GB" sz="2000" dirty="0">
                <a:solidFill>
                  <a:schemeClr val="bg1"/>
                </a:solidFill>
                <a:latin typeface="Century Gothic" panose="020B0502020202020204" pitchFamily="34" charset="0"/>
              </a:rPr>
              <a:t>Remember! In sentences with </a:t>
            </a:r>
            <a:r>
              <a:rPr lang="en-GB" sz="2000" b="1" dirty="0">
                <a:solidFill>
                  <a:schemeClr val="bg1"/>
                </a:solidFill>
                <a:latin typeface="Century Gothic" panose="020B0502020202020204" pitchFamily="34" charset="0"/>
              </a:rPr>
              <a:t>two verbs</a:t>
            </a:r>
            <a:r>
              <a:rPr lang="en-GB" sz="2000" dirty="0">
                <a:solidFill>
                  <a:schemeClr val="bg1"/>
                </a:solidFill>
                <a:latin typeface="Century Gothic" panose="020B0502020202020204" pitchFamily="34" charset="0"/>
              </a:rPr>
              <a:t>, the </a:t>
            </a:r>
            <a:r>
              <a:rPr lang="en-GB" sz="2000" b="1" dirty="0">
                <a:solidFill>
                  <a:schemeClr val="bg1"/>
                </a:solidFill>
                <a:latin typeface="Century Gothic" panose="020B0502020202020204" pitchFamily="34" charset="0"/>
              </a:rPr>
              <a:t>second verb</a:t>
            </a:r>
            <a:r>
              <a:rPr lang="en-GB" sz="2000" dirty="0">
                <a:solidFill>
                  <a:schemeClr val="bg1"/>
                </a:solidFill>
                <a:latin typeface="Century Gothic" panose="020B0502020202020204" pitchFamily="34" charset="0"/>
              </a:rPr>
              <a:t> is in the </a:t>
            </a:r>
            <a:r>
              <a:rPr lang="en-GB" sz="2000" b="1" dirty="0">
                <a:solidFill>
                  <a:schemeClr val="bg1"/>
                </a:solidFill>
                <a:latin typeface="Century Gothic" panose="020B0502020202020204" pitchFamily="34" charset="0"/>
              </a:rPr>
              <a:t>long form</a:t>
            </a:r>
            <a:r>
              <a:rPr lang="en-GB" sz="2000" dirty="0">
                <a:solidFill>
                  <a:schemeClr val="bg1"/>
                </a:solidFill>
                <a:latin typeface="Century Gothic" panose="020B0502020202020204" pitchFamily="34" charset="0"/>
              </a:rPr>
              <a:t>.</a:t>
            </a:r>
          </a:p>
        </p:txBody>
      </p:sp>
      <p:pic>
        <p:nvPicPr>
          <p:cNvPr id="3" name="Picture 2" descr="Boy Face Cartoon Clip Art">
            <a:extLst>
              <a:ext uri="{FF2B5EF4-FFF2-40B4-BE49-F238E27FC236}">
                <a16:creationId xmlns:a16="http://schemas.microsoft.com/office/drawing/2014/main" id="{4DF749E0-A254-43C2-8150-3555CB628922}"/>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911221" y="1513751"/>
            <a:ext cx="777577" cy="790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601402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4"/>
          <p:cNvGraphicFramePr>
            <a:graphicFrameLocks/>
          </p:cNvGraphicFramePr>
          <p:nvPr>
            <p:extLst>
              <p:ext uri="{D42A27DB-BD31-4B8C-83A1-F6EECF244321}">
                <p14:modId xmlns:p14="http://schemas.microsoft.com/office/powerpoint/2010/main" val="1203694032"/>
              </p:ext>
            </p:extLst>
          </p:nvPr>
        </p:nvGraphicFramePr>
        <p:xfrm>
          <a:off x="354085" y="1457886"/>
          <a:ext cx="11483830" cy="4596991"/>
        </p:xfrm>
        <a:graphic>
          <a:graphicData uri="http://schemas.openxmlformats.org/drawingml/2006/table">
            <a:tbl>
              <a:tblPr firstRow="1" bandRow="1">
                <a:tableStyleId>{5C22544A-7EE6-4342-B048-85BDC9FD1C3A}</a:tableStyleId>
              </a:tblPr>
              <a:tblGrid>
                <a:gridCol w="720000">
                  <a:extLst>
                    <a:ext uri="{9D8B030D-6E8A-4147-A177-3AD203B41FA5}">
                      <a16:colId xmlns:a16="http://schemas.microsoft.com/office/drawing/2014/main" val="2548973513"/>
                    </a:ext>
                  </a:extLst>
                </a:gridCol>
                <a:gridCol w="3108960">
                  <a:extLst>
                    <a:ext uri="{9D8B030D-6E8A-4147-A177-3AD203B41FA5}">
                      <a16:colId xmlns:a16="http://schemas.microsoft.com/office/drawing/2014/main" val="2775102314"/>
                    </a:ext>
                  </a:extLst>
                </a:gridCol>
                <a:gridCol w="900000">
                  <a:extLst>
                    <a:ext uri="{9D8B030D-6E8A-4147-A177-3AD203B41FA5}">
                      <a16:colId xmlns:a16="http://schemas.microsoft.com/office/drawing/2014/main" val="2063340645"/>
                    </a:ext>
                  </a:extLst>
                </a:gridCol>
                <a:gridCol w="900000">
                  <a:extLst>
                    <a:ext uri="{9D8B030D-6E8A-4147-A177-3AD203B41FA5}">
                      <a16:colId xmlns:a16="http://schemas.microsoft.com/office/drawing/2014/main" val="1149418214"/>
                    </a:ext>
                  </a:extLst>
                </a:gridCol>
                <a:gridCol w="720000">
                  <a:extLst>
                    <a:ext uri="{9D8B030D-6E8A-4147-A177-3AD203B41FA5}">
                      <a16:colId xmlns:a16="http://schemas.microsoft.com/office/drawing/2014/main" val="3028703937"/>
                    </a:ext>
                  </a:extLst>
                </a:gridCol>
                <a:gridCol w="3334870">
                  <a:extLst>
                    <a:ext uri="{9D8B030D-6E8A-4147-A177-3AD203B41FA5}">
                      <a16:colId xmlns:a16="http://schemas.microsoft.com/office/drawing/2014/main" val="1859025906"/>
                    </a:ext>
                  </a:extLst>
                </a:gridCol>
                <a:gridCol w="900000">
                  <a:extLst>
                    <a:ext uri="{9D8B030D-6E8A-4147-A177-3AD203B41FA5}">
                      <a16:colId xmlns:a16="http://schemas.microsoft.com/office/drawing/2014/main" val="3979149899"/>
                    </a:ext>
                  </a:extLst>
                </a:gridCol>
                <a:gridCol w="900000">
                  <a:extLst>
                    <a:ext uri="{9D8B030D-6E8A-4147-A177-3AD203B41FA5}">
                      <a16:colId xmlns:a16="http://schemas.microsoft.com/office/drawing/2014/main" val="4000977675"/>
                    </a:ext>
                  </a:extLst>
                </a:gridCol>
              </a:tblGrid>
              <a:tr h="911595">
                <a:tc gridSpan="8">
                  <a:txBody>
                    <a:bodyPr/>
                    <a:lstStyle/>
                    <a:p>
                      <a:r>
                        <a:rPr lang="en-GB" sz="2400" b="0" baseline="0" dirty="0">
                          <a:solidFill>
                            <a:schemeClr val="accent5">
                              <a:lumMod val="50000"/>
                            </a:schemeClr>
                          </a:solidFill>
                          <a:latin typeface="Century Gothic" panose="020B0502020202020204" pitchFamily="34" charset="0"/>
                        </a:rPr>
                        <a:t>Madame Petit calls Nick to ask him some questions.</a:t>
                      </a:r>
                    </a:p>
                    <a:p>
                      <a:r>
                        <a:rPr lang="en-GB" sz="2400" b="0" baseline="0" dirty="0">
                          <a:solidFill>
                            <a:schemeClr val="accent5">
                              <a:lumMod val="50000"/>
                            </a:schemeClr>
                          </a:solidFill>
                          <a:latin typeface="Century Gothic" panose="020B0502020202020204" pitchFamily="34" charset="0"/>
                        </a:rPr>
                        <a:t>Is she asking if he </a:t>
                      </a:r>
                      <a:r>
                        <a:rPr lang="en-GB" sz="2400" b="1" baseline="0" dirty="0">
                          <a:solidFill>
                            <a:schemeClr val="accent5">
                              <a:lumMod val="50000"/>
                            </a:schemeClr>
                          </a:solidFill>
                          <a:latin typeface="Century Gothic" panose="020B0502020202020204" pitchFamily="34" charset="0"/>
                        </a:rPr>
                        <a:t>does it</a:t>
                      </a:r>
                      <a:r>
                        <a:rPr lang="en-GB" sz="2400" b="0" baseline="0" dirty="0">
                          <a:solidFill>
                            <a:schemeClr val="accent5">
                              <a:lumMod val="50000"/>
                            </a:schemeClr>
                          </a:solidFill>
                          <a:latin typeface="Century Gothic" panose="020B0502020202020204" pitchFamily="34" charset="0"/>
                        </a:rPr>
                        <a:t>, or if he </a:t>
                      </a:r>
                      <a:r>
                        <a:rPr lang="en-GB" sz="2400" b="1" baseline="0" dirty="0">
                          <a:solidFill>
                            <a:schemeClr val="accent5">
                              <a:lumMod val="50000"/>
                            </a:schemeClr>
                          </a:solidFill>
                          <a:latin typeface="Century Gothic" panose="020B0502020202020204" pitchFamily="34" charset="0"/>
                        </a:rPr>
                        <a:t>likes doing it</a:t>
                      </a:r>
                      <a:r>
                        <a:rPr lang="en-GB" sz="2400" b="0" baseline="0" dirty="0">
                          <a:solidFill>
                            <a:schemeClr val="accent5">
                              <a:lumMod val="50000"/>
                            </a:schemeClr>
                          </a:solidFill>
                          <a:latin typeface="Century Gothic" panose="020B0502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tc hMerge="1">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extLst>
                  <a:ext uri="{0D108BD9-81ED-4DB2-BD59-A6C34878D82A}">
                    <a16:rowId xmlns:a16="http://schemas.microsoft.com/office/drawing/2014/main" val="2861482725"/>
                  </a:ext>
                </a:extLst>
              </a:tr>
              <a:tr h="669889">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000" b="1" dirty="0">
                          <a:solidFill>
                            <a:schemeClr val="accent5">
                              <a:lumMod val="50000"/>
                            </a:schemeClr>
                          </a:solidFill>
                          <a:latin typeface="Century Gothic" panose="020B0502020202020204" pitchFamily="34" charset="0"/>
                        </a:rPr>
                        <a:t>does 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000" b="1" dirty="0">
                          <a:solidFill>
                            <a:schemeClr val="accent5">
                              <a:lumMod val="50000"/>
                            </a:schemeClr>
                          </a:solidFill>
                          <a:latin typeface="Century Gothic" panose="020B0502020202020204" pitchFamily="34" charset="0"/>
                        </a:rPr>
                        <a:t>likes doing 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000" b="1" dirty="0">
                          <a:solidFill>
                            <a:schemeClr val="accent5">
                              <a:lumMod val="50000"/>
                            </a:schemeClr>
                          </a:solidFill>
                          <a:latin typeface="Century Gothic" panose="020B0502020202020204" pitchFamily="34" charset="0"/>
                        </a:rPr>
                        <a:t>does 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000" b="1" dirty="0">
                          <a:solidFill>
                            <a:schemeClr val="accent5">
                              <a:lumMod val="50000"/>
                            </a:schemeClr>
                          </a:solidFill>
                          <a:latin typeface="Century Gothic" panose="020B0502020202020204" pitchFamily="34" charset="0"/>
                        </a:rPr>
                        <a:t>likes doing 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1764126"/>
                  </a:ext>
                </a:extLst>
              </a:tr>
              <a:tr h="669889">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61245337"/>
                  </a:ext>
                </a:extLst>
              </a:tr>
              <a:tr h="669889">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33114728"/>
                  </a:ext>
                </a:extLst>
              </a:tr>
              <a:tr h="669889">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7591263"/>
                  </a:ext>
                </a:extLst>
              </a:tr>
              <a:tr h="669889">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96201534"/>
                  </a:ext>
                </a:extLst>
              </a:tr>
            </a:tbl>
          </a:graphicData>
        </a:graphic>
      </p:graphicFrame>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86549" y="3412650"/>
            <a:ext cx="498794" cy="519576"/>
          </a:xfrm>
          <a:prstGeom prst="rect">
            <a:avLst/>
          </a:prstGeom>
        </p:spPr>
      </p:pic>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21126" y="4137831"/>
            <a:ext cx="498794" cy="519576"/>
          </a:xfrm>
          <a:prstGeom prst="rect">
            <a:avLst/>
          </a:prstGeom>
        </p:spPr>
      </p:pic>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19189" y="4804610"/>
            <a:ext cx="498794" cy="519576"/>
          </a:xfrm>
          <a:prstGeom prst="rect">
            <a:avLst/>
          </a:prstGeom>
        </p:spPr>
      </p:pic>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08813" y="4804610"/>
            <a:ext cx="498794" cy="519576"/>
          </a:xfrm>
          <a:prstGeom prst="rect">
            <a:avLst/>
          </a:prstGeom>
        </p:spPr>
      </p:pic>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68954" y="3406616"/>
            <a:ext cx="498794" cy="519576"/>
          </a:xfrm>
          <a:prstGeom prst="rect">
            <a:avLst/>
          </a:prstGeom>
        </p:spPr>
      </p:pic>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08813" y="4158028"/>
            <a:ext cx="498794" cy="519576"/>
          </a:xfrm>
          <a:prstGeom prst="rect">
            <a:avLst/>
          </a:prstGeom>
        </p:spPr>
      </p:pic>
      <p:sp>
        <p:nvSpPr>
          <p:cNvPr id="3" name="Title 2">
            <a:extLst>
              <a:ext uri="{FF2B5EF4-FFF2-40B4-BE49-F238E27FC236}">
                <a16:creationId xmlns:a16="http://schemas.microsoft.com/office/drawing/2014/main" id="{17AFBAB2-A800-1643-BDDD-F4A4DB294CAF}"/>
              </a:ext>
            </a:extLst>
          </p:cNvPr>
          <p:cNvSpPr>
            <a:spLocks noGrp="1"/>
          </p:cNvSpPr>
          <p:nvPr>
            <p:ph type="title"/>
          </p:nvPr>
        </p:nvSpPr>
        <p:spPr>
          <a:xfrm>
            <a:off x="300037" y="-154613"/>
            <a:ext cx="4789514" cy="1325563"/>
          </a:xfrm>
        </p:spPr>
        <p:txBody>
          <a:bodyPr>
            <a:normAutofit/>
          </a:bodyPr>
          <a:lstStyle/>
          <a:p>
            <a:r>
              <a:rPr lang="en-GB" sz="3200" b="1" dirty="0">
                <a:solidFill>
                  <a:prstClr val="white"/>
                </a:solidFill>
              </a:rPr>
              <a:t>Double-verb structures</a:t>
            </a:r>
            <a:endParaRPr lang="en-US" sz="3200" dirty="0"/>
          </a:p>
        </p:txBody>
      </p:sp>
      <p:pic>
        <p:nvPicPr>
          <p:cNvPr id="27" name="Picture 4" descr="Boy Face Cartoon 2 Clip Art">
            <a:extLst>
              <a:ext uri="{FF2B5EF4-FFF2-40B4-BE49-F238E27FC236}">
                <a16:creationId xmlns:a16="http://schemas.microsoft.com/office/drawing/2014/main" id="{19969A21-5D51-4535-AF19-2F174FE4FF6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28867" y="1513751"/>
            <a:ext cx="756247" cy="7200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A8FC4A28-DB54-4D70-8043-7AF4EF729E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68954" y="5446231"/>
            <a:ext cx="498794" cy="519576"/>
          </a:xfrm>
          <a:prstGeom prst="rect">
            <a:avLst/>
          </a:prstGeom>
        </p:spPr>
      </p:pic>
      <p:pic>
        <p:nvPicPr>
          <p:cNvPr id="29" name="Picture 28">
            <a:extLst>
              <a:ext uri="{FF2B5EF4-FFF2-40B4-BE49-F238E27FC236}">
                <a16:creationId xmlns:a16="http://schemas.microsoft.com/office/drawing/2014/main" id="{1DB44821-9C03-41C2-ABF9-ED5185B59F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19189" y="5446231"/>
            <a:ext cx="498794" cy="519576"/>
          </a:xfrm>
          <a:prstGeom prst="rect">
            <a:avLst/>
          </a:prstGeom>
        </p:spPr>
      </p:pic>
      <p:pic>
        <p:nvPicPr>
          <p:cNvPr id="26" name="Picture 10" descr="Zig Zag Clip Art">
            <a:extLst>
              <a:ext uri="{FF2B5EF4-FFF2-40B4-BE49-F238E27FC236}">
                <a16:creationId xmlns:a16="http://schemas.microsoft.com/office/drawing/2014/main" id="{926860F2-CF74-48C2-86A0-8D91F6449AB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8299386">
            <a:off x="9738666" y="1777701"/>
            <a:ext cx="1080000" cy="192098"/>
          </a:xfrm>
          <a:prstGeom prst="rect">
            <a:avLst/>
          </a:prstGeom>
          <a:noFill/>
          <a:extLst>
            <a:ext uri="{909E8E84-426E-40DD-AFC4-6F175D3DCCD1}">
              <a14:hiddenFill xmlns:a14="http://schemas.microsoft.com/office/drawing/2010/main">
                <a:solidFill>
                  <a:srgbClr val="FFFFFF"/>
                </a:solidFill>
              </a14:hiddenFill>
            </a:ext>
          </a:extLst>
        </p:spPr>
      </p:pic>
      <p:sp>
        <p:nvSpPr>
          <p:cNvPr id="44" name="Action Button: Custom 16">
            <a:hlinkClick r:id="" action="ppaction://noaction" highlightClick="1">
              <a:snd r:embed="rId6" name="74.1.wav"/>
            </a:hlinkClick>
            <a:extLst>
              <a:ext uri="{FF2B5EF4-FFF2-40B4-BE49-F238E27FC236}">
                <a16:creationId xmlns:a16="http://schemas.microsoft.com/office/drawing/2014/main" id="{8568A7D5-C2A3-4928-8D09-CD3A0F038B3A}"/>
              </a:ext>
            </a:extLst>
          </p:cNvPr>
          <p:cNvSpPr/>
          <p:nvPr/>
        </p:nvSpPr>
        <p:spPr>
          <a:xfrm>
            <a:off x="441039" y="3396404"/>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latin typeface="Century Gothic" panose="020B0502020202020204" pitchFamily="34" charset="0"/>
              </a:rPr>
              <a:t>1 </a:t>
            </a:r>
          </a:p>
        </p:txBody>
      </p:sp>
      <p:sp>
        <p:nvSpPr>
          <p:cNvPr id="45" name="Action Button: Custom 16">
            <a:hlinkClick r:id="" action="ppaction://noaction" highlightClick="1">
              <a:snd r:embed="rId7" name="74.2.wav"/>
            </a:hlinkClick>
            <a:extLst>
              <a:ext uri="{FF2B5EF4-FFF2-40B4-BE49-F238E27FC236}">
                <a16:creationId xmlns:a16="http://schemas.microsoft.com/office/drawing/2014/main" id="{CE19FD40-42DD-4F9D-BF2A-50CF29535A41}"/>
              </a:ext>
            </a:extLst>
          </p:cNvPr>
          <p:cNvSpPr/>
          <p:nvPr/>
        </p:nvSpPr>
        <p:spPr>
          <a:xfrm>
            <a:off x="441039" y="4076276"/>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latin typeface="Century Gothic" panose="020B0502020202020204" pitchFamily="34" charset="0"/>
              </a:rPr>
              <a:t>2</a:t>
            </a:r>
          </a:p>
        </p:txBody>
      </p:sp>
      <p:sp>
        <p:nvSpPr>
          <p:cNvPr id="46" name="Action Button: Custom 16">
            <a:hlinkClick r:id="" action="ppaction://noaction" highlightClick="1">
              <a:snd r:embed="rId8" name="74.4.wav"/>
            </a:hlinkClick>
            <a:extLst>
              <a:ext uri="{FF2B5EF4-FFF2-40B4-BE49-F238E27FC236}">
                <a16:creationId xmlns:a16="http://schemas.microsoft.com/office/drawing/2014/main" id="{9434E0FC-14F2-4E19-8867-126D43AAC1C9}"/>
              </a:ext>
            </a:extLst>
          </p:cNvPr>
          <p:cNvSpPr/>
          <p:nvPr/>
        </p:nvSpPr>
        <p:spPr>
          <a:xfrm>
            <a:off x="441039" y="5436019"/>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latin typeface="Century Gothic" panose="020B0502020202020204" pitchFamily="34" charset="0"/>
              </a:rPr>
              <a:t>4</a:t>
            </a:r>
          </a:p>
        </p:txBody>
      </p:sp>
      <p:sp>
        <p:nvSpPr>
          <p:cNvPr id="47" name="Action Button: Custom 16">
            <a:hlinkClick r:id="" action="ppaction://noaction" highlightClick="1">
              <a:snd r:embed="rId9" name="74.3.wav"/>
            </a:hlinkClick>
            <a:extLst>
              <a:ext uri="{FF2B5EF4-FFF2-40B4-BE49-F238E27FC236}">
                <a16:creationId xmlns:a16="http://schemas.microsoft.com/office/drawing/2014/main" id="{93ECA331-B47C-4332-849C-422C86048B50}"/>
              </a:ext>
            </a:extLst>
          </p:cNvPr>
          <p:cNvSpPr/>
          <p:nvPr/>
        </p:nvSpPr>
        <p:spPr>
          <a:xfrm>
            <a:off x="441039" y="4756148"/>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latin typeface="Century Gothic" panose="020B0502020202020204" pitchFamily="34" charset="0"/>
              </a:rPr>
              <a:t>3</a:t>
            </a:r>
          </a:p>
        </p:txBody>
      </p:sp>
      <p:sp>
        <p:nvSpPr>
          <p:cNvPr id="48" name="Action Button: Custom 16">
            <a:hlinkClick r:id="" action="ppaction://noaction" highlightClick="1">
              <a:snd r:embed="rId10" name="74.5.wav"/>
            </a:hlinkClick>
            <a:extLst>
              <a:ext uri="{FF2B5EF4-FFF2-40B4-BE49-F238E27FC236}">
                <a16:creationId xmlns:a16="http://schemas.microsoft.com/office/drawing/2014/main" id="{FA6F9E99-F200-4260-804F-8E36B6CD702C}"/>
              </a:ext>
            </a:extLst>
          </p:cNvPr>
          <p:cNvSpPr/>
          <p:nvPr/>
        </p:nvSpPr>
        <p:spPr>
          <a:xfrm>
            <a:off x="6078894" y="3406616"/>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latin typeface="Century Gothic" panose="020B0502020202020204" pitchFamily="34" charset="0"/>
              </a:rPr>
              <a:t>5 </a:t>
            </a:r>
          </a:p>
        </p:txBody>
      </p:sp>
      <p:sp>
        <p:nvSpPr>
          <p:cNvPr id="49" name="Action Button: Custom 16">
            <a:hlinkClick r:id="" action="ppaction://noaction" highlightClick="1">
              <a:snd r:embed="rId11" name="74.6.wav"/>
            </a:hlinkClick>
            <a:extLst>
              <a:ext uri="{FF2B5EF4-FFF2-40B4-BE49-F238E27FC236}">
                <a16:creationId xmlns:a16="http://schemas.microsoft.com/office/drawing/2014/main" id="{1125352F-14F4-4F6D-B335-9B8EC915E7CE}"/>
              </a:ext>
            </a:extLst>
          </p:cNvPr>
          <p:cNvSpPr/>
          <p:nvPr/>
        </p:nvSpPr>
        <p:spPr>
          <a:xfrm>
            <a:off x="6078894" y="4083084"/>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latin typeface="Century Gothic" panose="020B0502020202020204" pitchFamily="34" charset="0"/>
              </a:rPr>
              <a:t>6</a:t>
            </a:r>
          </a:p>
        </p:txBody>
      </p:sp>
      <p:sp>
        <p:nvSpPr>
          <p:cNvPr id="50" name="Action Button: Custom 16">
            <a:hlinkClick r:id="" action="ppaction://noaction" highlightClick="1">
              <a:snd r:embed="rId12" name="74.8.wav"/>
            </a:hlinkClick>
            <a:extLst>
              <a:ext uri="{FF2B5EF4-FFF2-40B4-BE49-F238E27FC236}">
                <a16:creationId xmlns:a16="http://schemas.microsoft.com/office/drawing/2014/main" id="{580A2085-1CC0-4049-AB14-262A86C24705}"/>
              </a:ext>
            </a:extLst>
          </p:cNvPr>
          <p:cNvSpPr/>
          <p:nvPr/>
        </p:nvSpPr>
        <p:spPr>
          <a:xfrm>
            <a:off x="6078894" y="5436019"/>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latin typeface="Century Gothic" panose="020B0502020202020204" pitchFamily="34" charset="0"/>
              </a:rPr>
              <a:t>8</a:t>
            </a:r>
          </a:p>
        </p:txBody>
      </p:sp>
      <p:sp>
        <p:nvSpPr>
          <p:cNvPr id="51" name="Action Button: Custom 16">
            <a:hlinkClick r:id="" action="ppaction://noaction" highlightClick="1">
              <a:snd r:embed="rId13" name="74.7.wav"/>
            </a:hlinkClick>
            <a:extLst>
              <a:ext uri="{FF2B5EF4-FFF2-40B4-BE49-F238E27FC236}">
                <a16:creationId xmlns:a16="http://schemas.microsoft.com/office/drawing/2014/main" id="{C1653268-17EB-4138-AD30-2D0A5D8932E5}"/>
              </a:ext>
            </a:extLst>
          </p:cNvPr>
          <p:cNvSpPr/>
          <p:nvPr/>
        </p:nvSpPr>
        <p:spPr>
          <a:xfrm>
            <a:off x="6078894" y="4759552"/>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latin typeface="Century Gothic" panose="020B0502020202020204" pitchFamily="34" charset="0"/>
              </a:rPr>
              <a:t>7</a:t>
            </a:r>
          </a:p>
        </p:txBody>
      </p:sp>
      <p:sp>
        <p:nvSpPr>
          <p:cNvPr id="5" name="TextBox 4">
            <a:extLst>
              <a:ext uri="{FF2B5EF4-FFF2-40B4-BE49-F238E27FC236}">
                <a16:creationId xmlns:a16="http://schemas.microsoft.com/office/drawing/2014/main" id="{26CD7000-04A2-47AD-AB48-966D2595A684}"/>
              </a:ext>
            </a:extLst>
          </p:cNvPr>
          <p:cNvSpPr txBox="1"/>
          <p:nvPr/>
        </p:nvSpPr>
        <p:spPr>
          <a:xfrm>
            <a:off x="1067993" y="3373030"/>
            <a:ext cx="3103957" cy="707886"/>
          </a:xfrm>
          <a:prstGeom prst="rect">
            <a:avLst/>
          </a:prstGeom>
          <a:noFill/>
        </p:spPr>
        <p:txBody>
          <a:bodyPr wrap="square" rtlCol="0">
            <a:spAutoFit/>
          </a:bodyPr>
          <a:lstStyle/>
          <a:p>
            <a:r>
              <a:rPr lang="en-GB" sz="2000" dirty="0">
                <a:solidFill>
                  <a:srgbClr val="105076"/>
                </a:solidFill>
                <a:latin typeface="Century Gothic" panose="020B0502020202020204" pitchFamily="34" charset="0"/>
              </a:rPr>
              <a:t>Tu </a:t>
            </a:r>
            <a:r>
              <a:rPr lang="en-GB" sz="2000" dirty="0" err="1">
                <a:solidFill>
                  <a:srgbClr val="105076"/>
                </a:solidFill>
                <a:latin typeface="Century Gothic" panose="020B0502020202020204" pitchFamily="34" charset="0"/>
              </a:rPr>
              <a:t>aimes</a:t>
            </a:r>
            <a:r>
              <a:rPr lang="en-GB" sz="2000" dirty="0">
                <a:solidFill>
                  <a:srgbClr val="105076"/>
                </a:solidFill>
                <a:latin typeface="Century Gothic" panose="020B0502020202020204" pitchFamily="34" charset="0"/>
              </a:rPr>
              <a:t> </a:t>
            </a:r>
            <a:r>
              <a:rPr lang="en-GB" sz="2000" dirty="0" err="1">
                <a:solidFill>
                  <a:srgbClr val="105076"/>
                </a:solidFill>
                <a:latin typeface="Century Gothic" panose="020B0502020202020204" pitchFamily="34" charset="0"/>
              </a:rPr>
              <a:t>parler</a:t>
            </a:r>
            <a:r>
              <a:rPr lang="en-GB" sz="2000" dirty="0">
                <a:solidFill>
                  <a:srgbClr val="105076"/>
                </a:solidFill>
                <a:latin typeface="Century Gothic" panose="020B0502020202020204" pitchFamily="34" charset="0"/>
              </a:rPr>
              <a:t> avec Jacques ?</a:t>
            </a:r>
          </a:p>
        </p:txBody>
      </p:sp>
      <p:sp>
        <p:nvSpPr>
          <p:cNvPr id="52" name="TextBox 51">
            <a:extLst>
              <a:ext uri="{FF2B5EF4-FFF2-40B4-BE49-F238E27FC236}">
                <a16:creationId xmlns:a16="http://schemas.microsoft.com/office/drawing/2014/main" id="{C5FCE781-9AE3-4902-B064-9C3C240DB118}"/>
              </a:ext>
            </a:extLst>
          </p:cNvPr>
          <p:cNvSpPr txBox="1"/>
          <p:nvPr/>
        </p:nvSpPr>
        <p:spPr>
          <a:xfrm>
            <a:off x="1086861" y="4013909"/>
            <a:ext cx="3103957" cy="707886"/>
          </a:xfrm>
          <a:prstGeom prst="rect">
            <a:avLst/>
          </a:prstGeom>
          <a:noFill/>
        </p:spPr>
        <p:txBody>
          <a:bodyPr wrap="square" rtlCol="0">
            <a:spAutoFit/>
          </a:bodyPr>
          <a:lstStyle/>
          <a:p>
            <a:r>
              <a:rPr lang="en-GB" sz="2000" dirty="0">
                <a:solidFill>
                  <a:srgbClr val="105076"/>
                </a:solidFill>
                <a:latin typeface="Century Gothic" panose="020B0502020202020204" pitchFamily="34" charset="0"/>
              </a:rPr>
              <a:t>Tu </a:t>
            </a:r>
            <a:r>
              <a:rPr lang="en-GB" sz="2000" dirty="0" err="1">
                <a:solidFill>
                  <a:srgbClr val="105076"/>
                </a:solidFill>
                <a:latin typeface="Century Gothic" panose="020B0502020202020204" pitchFamily="34" charset="0"/>
              </a:rPr>
              <a:t>trouves</a:t>
            </a:r>
            <a:r>
              <a:rPr lang="en-GB" sz="2000" dirty="0">
                <a:solidFill>
                  <a:srgbClr val="105076"/>
                </a:solidFill>
                <a:latin typeface="Century Gothic" panose="020B0502020202020204" pitchFamily="34" charset="0"/>
              </a:rPr>
              <a:t> </a:t>
            </a:r>
            <a:r>
              <a:rPr lang="en-GB" sz="2000" dirty="0" err="1">
                <a:solidFill>
                  <a:srgbClr val="105076"/>
                </a:solidFill>
                <a:latin typeface="Century Gothic" panose="020B0502020202020204" pitchFamily="34" charset="0"/>
              </a:rPr>
              <a:t>Géraldine</a:t>
            </a:r>
            <a:r>
              <a:rPr lang="en-GB" sz="2000" dirty="0">
                <a:solidFill>
                  <a:srgbClr val="105076"/>
                </a:solidFill>
                <a:latin typeface="Century Gothic" panose="020B0502020202020204" pitchFamily="34" charset="0"/>
              </a:rPr>
              <a:t> </a:t>
            </a:r>
            <a:r>
              <a:rPr lang="en-GB" sz="2000" dirty="0" err="1">
                <a:solidFill>
                  <a:srgbClr val="105076"/>
                </a:solidFill>
                <a:latin typeface="Century Gothic" panose="020B0502020202020204" pitchFamily="34" charset="0"/>
              </a:rPr>
              <a:t>intelligente</a:t>
            </a:r>
            <a:r>
              <a:rPr lang="en-GB" sz="2000" dirty="0">
                <a:solidFill>
                  <a:srgbClr val="105076"/>
                </a:solidFill>
                <a:latin typeface="Century Gothic" panose="020B0502020202020204" pitchFamily="34" charset="0"/>
              </a:rPr>
              <a:t> ?</a:t>
            </a:r>
          </a:p>
        </p:txBody>
      </p:sp>
      <p:sp>
        <p:nvSpPr>
          <p:cNvPr id="53" name="TextBox 52">
            <a:extLst>
              <a:ext uri="{FF2B5EF4-FFF2-40B4-BE49-F238E27FC236}">
                <a16:creationId xmlns:a16="http://schemas.microsoft.com/office/drawing/2014/main" id="{043DE6B9-6C49-4795-9015-C7DC082B9865}"/>
              </a:ext>
            </a:extLst>
          </p:cNvPr>
          <p:cNvSpPr txBox="1"/>
          <p:nvPr/>
        </p:nvSpPr>
        <p:spPr>
          <a:xfrm>
            <a:off x="1086861" y="4815296"/>
            <a:ext cx="3103957" cy="400110"/>
          </a:xfrm>
          <a:prstGeom prst="rect">
            <a:avLst/>
          </a:prstGeom>
          <a:noFill/>
        </p:spPr>
        <p:txBody>
          <a:bodyPr wrap="square" rtlCol="0">
            <a:spAutoFit/>
          </a:bodyPr>
          <a:lstStyle/>
          <a:p>
            <a:r>
              <a:rPr lang="en-GB" sz="2000" dirty="0">
                <a:solidFill>
                  <a:srgbClr val="105076"/>
                </a:solidFill>
                <a:latin typeface="Century Gothic" panose="020B0502020202020204" pitchFamily="34" charset="0"/>
              </a:rPr>
              <a:t>Tu </a:t>
            </a:r>
            <a:r>
              <a:rPr lang="en-GB" sz="2000" dirty="0" err="1">
                <a:solidFill>
                  <a:srgbClr val="105076"/>
                </a:solidFill>
                <a:latin typeface="Century Gothic" panose="020B0502020202020204" pitchFamily="34" charset="0"/>
              </a:rPr>
              <a:t>restes</a:t>
            </a:r>
            <a:r>
              <a:rPr lang="en-GB" sz="2000" dirty="0">
                <a:solidFill>
                  <a:srgbClr val="105076"/>
                </a:solidFill>
                <a:latin typeface="Century Gothic" panose="020B0502020202020204" pitchFamily="34" charset="0"/>
              </a:rPr>
              <a:t> à </a:t>
            </a:r>
            <a:r>
              <a:rPr lang="en-GB" sz="2000" dirty="0" err="1">
                <a:solidFill>
                  <a:srgbClr val="105076"/>
                </a:solidFill>
                <a:latin typeface="Century Gothic" panose="020B0502020202020204" pitchFamily="34" charset="0"/>
              </a:rPr>
              <a:t>l’école</a:t>
            </a:r>
            <a:r>
              <a:rPr lang="en-GB" sz="2000" dirty="0">
                <a:solidFill>
                  <a:srgbClr val="105076"/>
                </a:solidFill>
                <a:latin typeface="Century Gothic" panose="020B0502020202020204" pitchFamily="34" charset="0"/>
              </a:rPr>
              <a:t> ?</a:t>
            </a:r>
          </a:p>
        </p:txBody>
      </p:sp>
      <p:sp>
        <p:nvSpPr>
          <p:cNvPr id="54" name="TextBox 53">
            <a:extLst>
              <a:ext uri="{FF2B5EF4-FFF2-40B4-BE49-F238E27FC236}">
                <a16:creationId xmlns:a16="http://schemas.microsoft.com/office/drawing/2014/main" id="{E5DC7339-30C9-4152-ACF1-B9B7DFEDC181}"/>
              </a:ext>
            </a:extLst>
          </p:cNvPr>
          <p:cNvSpPr txBox="1"/>
          <p:nvPr/>
        </p:nvSpPr>
        <p:spPr>
          <a:xfrm>
            <a:off x="1067993" y="5368259"/>
            <a:ext cx="3103957" cy="707886"/>
          </a:xfrm>
          <a:prstGeom prst="rect">
            <a:avLst/>
          </a:prstGeom>
          <a:noFill/>
        </p:spPr>
        <p:txBody>
          <a:bodyPr wrap="square" rtlCol="0">
            <a:spAutoFit/>
          </a:bodyPr>
          <a:lstStyle/>
          <a:p>
            <a:r>
              <a:rPr lang="en-GB" sz="2000" dirty="0">
                <a:solidFill>
                  <a:srgbClr val="105076"/>
                </a:solidFill>
                <a:latin typeface="Century Gothic" panose="020B0502020202020204" pitchFamily="34" charset="0"/>
              </a:rPr>
              <a:t>Tu </a:t>
            </a:r>
            <a:r>
              <a:rPr lang="en-GB" sz="2000" dirty="0" err="1">
                <a:solidFill>
                  <a:srgbClr val="105076"/>
                </a:solidFill>
                <a:latin typeface="Century Gothic" panose="020B0502020202020204" pitchFamily="34" charset="0"/>
              </a:rPr>
              <a:t>aimes</a:t>
            </a:r>
            <a:r>
              <a:rPr lang="en-GB" sz="2000" dirty="0">
                <a:solidFill>
                  <a:srgbClr val="105076"/>
                </a:solidFill>
                <a:latin typeface="Century Gothic" panose="020B0502020202020204" pitchFamily="34" charset="0"/>
              </a:rPr>
              <a:t> porter un </a:t>
            </a:r>
            <a:r>
              <a:rPr lang="en-GB" sz="2000" dirty="0" err="1">
                <a:solidFill>
                  <a:srgbClr val="105076"/>
                </a:solidFill>
                <a:latin typeface="Century Gothic" panose="020B0502020202020204" pitchFamily="34" charset="0"/>
              </a:rPr>
              <a:t>uniforme</a:t>
            </a:r>
            <a:r>
              <a:rPr lang="en-GB" sz="2000" dirty="0">
                <a:solidFill>
                  <a:srgbClr val="105076"/>
                </a:solidFill>
                <a:latin typeface="Century Gothic" panose="020B0502020202020204" pitchFamily="34" charset="0"/>
              </a:rPr>
              <a:t> ?</a:t>
            </a:r>
          </a:p>
        </p:txBody>
      </p:sp>
      <p:sp>
        <p:nvSpPr>
          <p:cNvPr id="55" name="TextBox 54">
            <a:extLst>
              <a:ext uri="{FF2B5EF4-FFF2-40B4-BE49-F238E27FC236}">
                <a16:creationId xmlns:a16="http://schemas.microsoft.com/office/drawing/2014/main" id="{A728D630-190E-4CE1-A764-7D737A3B8C2C}"/>
              </a:ext>
            </a:extLst>
          </p:cNvPr>
          <p:cNvSpPr txBox="1"/>
          <p:nvPr/>
        </p:nvSpPr>
        <p:spPr>
          <a:xfrm>
            <a:off x="6717490" y="3391496"/>
            <a:ext cx="3393270" cy="707886"/>
          </a:xfrm>
          <a:prstGeom prst="rect">
            <a:avLst/>
          </a:prstGeom>
          <a:noFill/>
        </p:spPr>
        <p:txBody>
          <a:bodyPr wrap="square" rtlCol="0">
            <a:spAutoFit/>
          </a:bodyPr>
          <a:lstStyle/>
          <a:p>
            <a:r>
              <a:rPr lang="en-GB" sz="2000" dirty="0">
                <a:solidFill>
                  <a:srgbClr val="105076"/>
                </a:solidFill>
                <a:latin typeface="Century Gothic" panose="020B0502020202020204" pitchFamily="34" charset="0"/>
              </a:rPr>
              <a:t>Tu </a:t>
            </a:r>
            <a:r>
              <a:rPr lang="en-GB" sz="2000" dirty="0" err="1">
                <a:solidFill>
                  <a:srgbClr val="105076"/>
                </a:solidFill>
                <a:latin typeface="Century Gothic" panose="020B0502020202020204" pitchFamily="34" charset="0"/>
              </a:rPr>
              <a:t>aimes</a:t>
            </a:r>
            <a:r>
              <a:rPr lang="en-GB" sz="2000" dirty="0">
                <a:solidFill>
                  <a:srgbClr val="105076"/>
                </a:solidFill>
                <a:latin typeface="Century Gothic" panose="020B0502020202020204" pitchFamily="34" charset="0"/>
              </a:rPr>
              <a:t> </a:t>
            </a:r>
            <a:r>
              <a:rPr lang="en-GB" sz="2000" dirty="0" err="1">
                <a:solidFill>
                  <a:srgbClr val="105076"/>
                </a:solidFill>
                <a:latin typeface="Century Gothic" panose="020B0502020202020204" pitchFamily="34" charset="0"/>
              </a:rPr>
              <a:t>écrire</a:t>
            </a:r>
            <a:r>
              <a:rPr lang="en-GB" sz="2000" dirty="0">
                <a:solidFill>
                  <a:srgbClr val="105076"/>
                </a:solidFill>
                <a:latin typeface="Century Gothic" panose="020B0502020202020204" pitchFamily="34" charset="0"/>
              </a:rPr>
              <a:t> </a:t>
            </a:r>
            <a:r>
              <a:rPr lang="en-GB" sz="2000" dirty="0" err="1">
                <a:solidFill>
                  <a:srgbClr val="105076"/>
                </a:solidFill>
                <a:latin typeface="Century Gothic" panose="020B0502020202020204" pitchFamily="34" charset="0"/>
              </a:rPr>
              <a:t>en</a:t>
            </a:r>
            <a:r>
              <a:rPr lang="en-GB" sz="2000" dirty="0">
                <a:solidFill>
                  <a:srgbClr val="105076"/>
                </a:solidFill>
                <a:latin typeface="Century Gothic" panose="020B0502020202020204" pitchFamily="34" charset="0"/>
              </a:rPr>
              <a:t> </a:t>
            </a:r>
            <a:r>
              <a:rPr lang="en-GB" sz="2000" dirty="0" err="1">
                <a:solidFill>
                  <a:srgbClr val="105076"/>
                </a:solidFill>
                <a:latin typeface="Century Gothic" panose="020B0502020202020204" pitchFamily="34" charset="0"/>
              </a:rPr>
              <a:t>français</a:t>
            </a:r>
            <a:r>
              <a:rPr lang="en-GB" sz="2000" dirty="0">
                <a:solidFill>
                  <a:srgbClr val="105076"/>
                </a:solidFill>
                <a:latin typeface="Century Gothic" panose="020B0502020202020204" pitchFamily="34" charset="0"/>
              </a:rPr>
              <a:t> ?</a:t>
            </a:r>
          </a:p>
        </p:txBody>
      </p:sp>
      <p:sp>
        <p:nvSpPr>
          <p:cNvPr id="56" name="TextBox 55">
            <a:extLst>
              <a:ext uri="{FF2B5EF4-FFF2-40B4-BE49-F238E27FC236}">
                <a16:creationId xmlns:a16="http://schemas.microsoft.com/office/drawing/2014/main" id="{D45AB095-78F6-4BDC-904B-A003D69C71FC}"/>
              </a:ext>
            </a:extLst>
          </p:cNvPr>
          <p:cNvSpPr txBox="1"/>
          <p:nvPr/>
        </p:nvSpPr>
        <p:spPr>
          <a:xfrm>
            <a:off x="6717490" y="4137831"/>
            <a:ext cx="3353382" cy="400110"/>
          </a:xfrm>
          <a:prstGeom prst="rect">
            <a:avLst/>
          </a:prstGeom>
          <a:noFill/>
        </p:spPr>
        <p:txBody>
          <a:bodyPr wrap="square" rtlCol="0">
            <a:spAutoFit/>
          </a:bodyPr>
          <a:lstStyle/>
          <a:p>
            <a:r>
              <a:rPr lang="en-GB" sz="2000" dirty="0">
                <a:solidFill>
                  <a:srgbClr val="105076"/>
                </a:solidFill>
                <a:latin typeface="Century Gothic" panose="020B0502020202020204" pitchFamily="34" charset="0"/>
              </a:rPr>
              <a:t>Tu </a:t>
            </a:r>
            <a:r>
              <a:rPr lang="en-GB" sz="2000" dirty="0" err="1">
                <a:solidFill>
                  <a:srgbClr val="105076"/>
                </a:solidFill>
                <a:latin typeface="Century Gothic" panose="020B0502020202020204" pitchFamily="34" charset="0"/>
              </a:rPr>
              <a:t>aimes</a:t>
            </a:r>
            <a:r>
              <a:rPr lang="en-GB" sz="2000" dirty="0">
                <a:solidFill>
                  <a:srgbClr val="105076"/>
                </a:solidFill>
                <a:latin typeface="Century Gothic" panose="020B0502020202020204" pitchFamily="34" charset="0"/>
              </a:rPr>
              <a:t> </a:t>
            </a:r>
            <a:r>
              <a:rPr lang="en-GB" sz="2000" dirty="0" err="1">
                <a:solidFill>
                  <a:srgbClr val="105076"/>
                </a:solidFill>
                <a:latin typeface="Century Gothic" panose="020B0502020202020204" pitchFamily="34" charset="0"/>
              </a:rPr>
              <a:t>avoir</a:t>
            </a:r>
            <a:r>
              <a:rPr lang="en-GB" sz="2000" dirty="0">
                <a:solidFill>
                  <a:srgbClr val="105076"/>
                </a:solidFill>
                <a:latin typeface="Century Gothic" panose="020B0502020202020204" pitchFamily="34" charset="0"/>
              </a:rPr>
              <a:t> un </a:t>
            </a:r>
            <a:r>
              <a:rPr lang="en-GB" sz="2000" dirty="0" err="1">
                <a:solidFill>
                  <a:srgbClr val="105076"/>
                </a:solidFill>
                <a:latin typeface="Century Gothic" panose="020B0502020202020204" pitchFamily="34" charset="0"/>
              </a:rPr>
              <a:t>chien</a:t>
            </a:r>
            <a:r>
              <a:rPr lang="en-GB" sz="2000" dirty="0">
                <a:solidFill>
                  <a:srgbClr val="105076"/>
                </a:solidFill>
                <a:latin typeface="Century Gothic" panose="020B0502020202020204" pitchFamily="34" charset="0"/>
              </a:rPr>
              <a:t> ?</a:t>
            </a:r>
          </a:p>
        </p:txBody>
      </p:sp>
      <p:sp>
        <p:nvSpPr>
          <p:cNvPr id="57" name="TextBox 56">
            <a:extLst>
              <a:ext uri="{FF2B5EF4-FFF2-40B4-BE49-F238E27FC236}">
                <a16:creationId xmlns:a16="http://schemas.microsoft.com/office/drawing/2014/main" id="{FA123DF5-4DDF-467A-8F81-D7F51A068979}"/>
              </a:ext>
            </a:extLst>
          </p:cNvPr>
          <p:cNvSpPr txBox="1"/>
          <p:nvPr/>
        </p:nvSpPr>
        <p:spPr>
          <a:xfrm>
            <a:off x="6757446" y="4721795"/>
            <a:ext cx="3103957" cy="707886"/>
          </a:xfrm>
          <a:prstGeom prst="rect">
            <a:avLst/>
          </a:prstGeom>
          <a:noFill/>
        </p:spPr>
        <p:txBody>
          <a:bodyPr wrap="square" rtlCol="0">
            <a:spAutoFit/>
          </a:bodyPr>
          <a:lstStyle/>
          <a:p>
            <a:r>
              <a:rPr lang="en-GB" sz="2000" dirty="0">
                <a:solidFill>
                  <a:srgbClr val="105076"/>
                </a:solidFill>
                <a:latin typeface="Century Gothic" panose="020B0502020202020204" pitchFamily="34" charset="0"/>
              </a:rPr>
              <a:t>Tu passes </a:t>
            </a:r>
            <a:r>
              <a:rPr lang="en-GB" sz="2000" dirty="0" err="1">
                <a:solidFill>
                  <a:srgbClr val="105076"/>
                </a:solidFill>
                <a:latin typeface="Century Gothic" panose="020B0502020202020204" pitchFamily="34" charset="0"/>
              </a:rPr>
              <a:t>une</a:t>
            </a:r>
            <a:r>
              <a:rPr lang="en-GB" sz="2000" dirty="0">
                <a:solidFill>
                  <a:srgbClr val="105076"/>
                </a:solidFill>
                <a:latin typeface="Century Gothic" panose="020B0502020202020204" pitchFamily="34" charset="0"/>
              </a:rPr>
              <a:t> </a:t>
            </a:r>
            <a:r>
              <a:rPr lang="en-GB" sz="2000" dirty="0" err="1">
                <a:solidFill>
                  <a:srgbClr val="105076"/>
                </a:solidFill>
                <a:latin typeface="Century Gothic" panose="020B0502020202020204" pitchFamily="34" charset="0"/>
              </a:rPr>
              <a:t>semaine</a:t>
            </a:r>
            <a:r>
              <a:rPr lang="en-GB" sz="2000" dirty="0">
                <a:solidFill>
                  <a:srgbClr val="105076"/>
                </a:solidFill>
                <a:latin typeface="Century Gothic" panose="020B0502020202020204" pitchFamily="34" charset="0"/>
              </a:rPr>
              <a:t> </a:t>
            </a:r>
            <a:r>
              <a:rPr lang="en-GB" sz="2000" dirty="0" err="1">
                <a:solidFill>
                  <a:srgbClr val="105076"/>
                </a:solidFill>
                <a:latin typeface="Century Gothic" panose="020B0502020202020204" pitchFamily="34" charset="0"/>
              </a:rPr>
              <a:t>calme</a:t>
            </a:r>
            <a:r>
              <a:rPr lang="en-GB" sz="2000" dirty="0">
                <a:solidFill>
                  <a:srgbClr val="105076"/>
                </a:solidFill>
                <a:latin typeface="Century Gothic" panose="020B0502020202020204" pitchFamily="34" charset="0"/>
              </a:rPr>
              <a:t> ?</a:t>
            </a:r>
          </a:p>
        </p:txBody>
      </p:sp>
      <p:sp>
        <p:nvSpPr>
          <p:cNvPr id="58" name="TextBox 57">
            <a:extLst>
              <a:ext uri="{FF2B5EF4-FFF2-40B4-BE49-F238E27FC236}">
                <a16:creationId xmlns:a16="http://schemas.microsoft.com/office/drawing/2014/main" id="{92D444D9-904B-4CBA-8BC2-79E6AE25BFD1}"/>
              </a:ext>
            </a:extLst>
          </p:cNvPr>
          <p:cNvSpPr txBox="1"/>
          <p:nvPr/>
        </p:nvSpPr>
        <p:spPr>
          <a:xfrm>
            <a:off x="6706680" y="5522571"/>
            <a:ext cx="3103957" cy="400110"/>
          </a:xfrm>
          <a:prstGeom prst="rect">
            <a:avLst/>
          </a:prstGeom>
          <a:noFill/>
        </p:spPr>
        <p:txBody>
          <a:bodyPr wrap="square" rtlCol="0">
            <a:spAutoFit/>
          </a:bodyPr>
          <a:lstStyle/>
          <a:p>
            <a:r>
              <a:rPr lang="en-GB" sz="2000" dirty="0">
                <a:solidFill>
                  <a:srgbClr val="105076"/>
                </a:solidFill>
                <a:latin typeface="Century Gothic" panose="020B0502020202020204" pitchFamily="34" charset="0"/>
              </a:rPr>
              <a:t>Tu </a:t>
            </a:r>
            <a:r>
              <a:rPr lang="en-GB" sz="2000" dirty="0" err="1">
                <a:solidFill>
                  <a:srgbClr val="105076"/>
                </a:solidFill>
                <a:latin typeface="Century Gothic" panose="020B0502020202020204" pitchFamily="34" charset="0"/>
              </a:rPr>
              <a:t>coches</a:t>
            </a:r>
            <a:r>
              <a:rPr lang="en-GB" sz="2000" dirty="0">
                <a:solidFill>
                  <a:srgbClr val="105076"/>
                </a:solidFill>
                <a:latin typeface="Century Gothic" panose="020B0502020202020204" pitchFamily="34" charset="0"/>
              </a:rPr>
              <a:t> le </a:t>
            </a:r>
            <a:r>
              <a:rPr lang="en-GB" sz="2000" dirty="0" err="1">
                <a:solidFill>
                  <a:srgbClr val="105076"/>
                </a:solidFill>
                <a:latin typeface="Century Gothic" panose="020B0502020202020204" pitchFamily="34" charset="0"/>
              </a:rPr>
              <a:t>numéro</a:t>
            </a:r>
            <a:r>
              <a:rPr lang="en-GB" sz="2000" dirty="0">
                <a:solidFill>
                  <a:srgbClr val="105076"/>
                </a:solidFill>
                <a:latin typeface="Century Gothic" panose="020B0502020202020204" pitchFamily="34" charset="0"/>
              </a:rPr>
              <a:t> ?</a:t>
            </a:r>
          </a:p>
        </p:txBody>
      </p:sp>
      <p:pic>
        <p:nvPicPr>
          <p:cNvPr id="38" name="Picture 37" descr="background rectangle">
            <a:extLst>
              <a:ext uri="{FF2B5EF4-FFF2-40B4-BE49-F238E27FC236}">
                <a16:creationId xmlns:a16="http://schemas.microsoft.com/office/drawing/2014/main" id="{E3BDE393-5EC5-4E15-85D1-45A5E7709BAB}"/>
              </a:ext>
              <a:ext uri="{C183D7F6-B498-43B3-948B-1728B52AA6E4}">
                <adec:decorative xmlns:adec="http://schemas.microsoft.com/office/drawing/2017/decorative" val="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9" name="Title 3">
            <a:extLst>
              <a:ext uri="{FF2B5EF4-FFF2-40B4-BE49-F238E27FC236}">
                <a16:creationId xmlns:a16="http://schemas.microsoft.com/office/drawing/2014/main" id="{F8010D2E-4AEF-4686-BE0E-90D53DE7E5C0}"/>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rPr>
              <a:t>Double-verb structures</a:t>
            </a:r>
          </a:p>
        </p:txBody>
      </p:sp>
      <p:sp>
        <p:nvSpPr>
          <p:cNvPr id="40" name="Rounded Rectangle 46">
            <a:extLst>
              <a:ext uri="{FF2B5EF4-FFF2-40B4-BE49-F238E27FC236}">
                <a16:creationId xmlns:a16="http://schemas.microsoft.com/office/drawing/2014/main" id="{47EFE1DA-4F38-431A-8594-3FE481208CFF}"/>
              </a:ext>
            </a:extLst>
          </p:cNvPr>
          <p:cNvSpPr/>
          <p:nvPr/>
        </p:nvSpPr>
        <p:spPr>
          <a:xfrm>
            <a:off x="10277475" y="249869"/>
            <a:ext cx="1632445" cy="400919"/>
          </a:xfrm>
          <a:prstGeom prst="roundRect">
            <a:avLst/>
          </a:prstGeom>
          <a:solidFill>
            <a:srgbClr val="105076"/>
          </a:solidFill>
          <a:ln w="12700" cap="flat" cmpd="sng" algn="ctr">
            <a:solidFill>
              <a:srgbClr val="10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9" name="TextBox 58">
            <a:extLst>
              <a:ext uri="{FF2B5EF4-FFF2-40B4-BE49-F238E27FC236}">
                <a16:creationId xmlns:a16="http://schemas.microsoft.com/office/drawing/2014/main" id="{02D5AA15-C57F-4111-87EF-1219FEECD13A}"/>
              </a:ext>
            </a:extLst>
          </p:cNvPr>
          <p:cNvSpPr txBox="1"/>
          <p:nvPr/>
        </p:nvSpPr>
        <p:spPr>
          <a:xfrm>
            <a:off x="6310887" y="213628"/>
            <a:ext cx="3718383" cy="1123712"/>
          </a:xfrm>
          <a:prstGeom prst="wedgeRoundRectCallout">
            <a:avLst>
              <a:gd name="adj1" fmla="val 20484"/>
              <a:gd name="adj2" fmla="val 71050"/>
              <a:gd name="adj3" fmla="val 16667"/>
            </a:avLst>
          </a:prstGeom>
          <a:solidFill>
            <a:srgbClr val="105076"/>
          </a:solidFill>
          <a:ln>
            <a:solidFill>
              <a:srgbClr val="EA5F00"/>
            </a:solidFill>
          </a:ln>
        </p:spPr>
        <p:txBody>
          <a:bodyPr wrap="square" rtlCol="0">
            <a:spAutoFit/>
          </a:bodyPr>
          <a:lstStyle/>
          <a:p>
            <a:r>
              <a:rPr lang="en-GB" sz="2000" dirty="0">
                <a:solidFill>
                  <a:schemeClr val="bg1"/>
                </a:solidFill>
                <a:latin typeface="Century Gothic" panose="020B0502020202020204" pitchFamily="34" charset="0"/>
              </a:rPr>
              <a:t>Remember! In sentences with </a:t>
            </a:r>
            <a:r>
              <a:rPr lang="en-GB" sz="2000" b="1" dirty="0">
                <a:solidFill>
                  <a:schemeClr val="bg1"/>
                </a:solidFill>
                <a:latin typeface="Century Gothic" panose="020B0502020202020204" pitchFamily="34" charset="0"/>
              </a:rPr>
              <a:t>two verbs</a:t>
            </a:r>
            <a:r>
              <a:rPr lang="en-GB" sz="2000" dirty="0">
                <a:solidFill>
                  <a:schemeClr val="bg1"/>
                </a:solidFill>
                <a:latin typeface="Century Gothic" panose="020B0502020202020204" pitchFamily="34" charset="0"/>
              </a:rPr>
              <a:t>, the </a:t>
            </a:r>
            <a:r>
              <a:rPr lang="en-GB" sz="2000" b="1" dirty="0">
                <a:solidFill>
                  <a:schemeClr val="bg1"/>
                </a:solidFill>
                <a:latin typeface="Century Gothic" panose="020B0502020202020204" pitchFamily="34" charset="0"/>
              </a:rPr>
              <a:t>second verb</a:t>
            </a:r>
            <a:r>
              <a:rPr lang="en-GB" sz="2000" dirty="0">
                <a:solidFill>
                  <a:schemeClr val="bg1"/>
                </a:solidFill>
                <a:latin typeface="Century Gothic" panose="020B0502020202020204" pitchFamily="34" charset="0"/>
              </a:rPr>
              <a:t> is in the </a:t>
            </a:r>
            <a:r>
              <a:rPr lang="en-GB" sz="2000" b="1" dirty="0">
                <a:solidFill>
                  <a:schemeClr val="bg1"/>
                </a:solidFill>
                <a:latin typeface="Century Gothic" panose="020B0502020202020204" pitchFamily="34" charset="0"/>
              </a:rPr>
              <a:t>long form</a:t>
            </a:r>
            <a:r>
              <a:rPr lang="en-GB" sz="2000" dirty="0">
                <a:solidFill>
                  <a:schemeClr val="bg1"/>
                </a:solidFill>
                <a:latin typeface="Century Gothic" panose="020B0502020202020204" pitchFamily="34" charset="0"/>
              </a:rPr>
              <a:t>.</a:t>
            </a:r>
          </a:p>
        </p:txBody>
      </p:sp>
      <p:pic>
        <p:nvPicPr>
          <p:cNvPr id="4" name="Picture 3" descr="Boy Face Cartoon Clip Art">
            <a:extLst>
              <a:ext uri="{FF2B5EF4-FFF2-40B4-BE49-F238E27FC236}">
                <a16:creationId xmlns:a16="http://schemas.microsoft.com/office/drawing/2014/main" id="{9C71C512-4C8D-49ED-9239-BC6D3E178283}"/>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911221" y="1513751"/>
            <a:ext cx="777577" cy="790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2284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2" grpId="0"/>
      <p:bldP spid="53" grpId="0"/>
      <p:bldP spid="54" grpId="0"/>
      <p:bldP spid="55" grpId="0"/>
      <p:bldP spid="56" grpId="0"/>
      <p:bldP spid="57" grpId="0"/>
      <p:bldP spid="5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ular Callout 6"/>
          <p:cNvSpPr/>
          <p:nvPr/>
        </p:nvSpPr>
        <p:spPr>
          <a:xfrm>
            <a:off x="7018330" y="2514600"/>
            <a:ext cx="3761294" cy="1828800"/>
          </a:xfrm>
          <a:prstGeom prst="wedgeRoundRectCallout">
            <a:avLst>
              <a:gd name="adj1" fmla="val -57885"/>
              <a:gd name="adj2" fmla="val -23805"/>
              <a:gd name="adj3" fmla="val 16667"/>
            </a:avLst>
          </a:prstGeom>
          <a:solidFill>
            <a:schemeClr val="accent1">
              <a:lumMod val="50000"/>
            </a:schemeClr>
          </a:solidFill>
          <a:ln>
            <a:solidFill>
              <a:srgbClr val="EA5F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entury Gothic" panose="020B0502020202020204" pitchFamily="34" charset="0"/>
              </a:rPr>
              <a:t>You will meet lots of examples of </a:t>
            </a:r>
            <a:r>
              <a:rPr lang="en-GB" sz="2400" b="1" dirty="0">
                <a:latin typeface="Century Gothic" panose="020B0502020202020204" pitchFamily="34" charset="0"/>
              </a:rPr>
              <a:t>soft g </a:t>
            </a:r>
            <a:r>
              <a:rPr lang="en-GB" sz="2400" dirty="0">
                <a:latin typeface="Century Gothic" panose="020B0502020202020204" pitchFamily="34" charset="0"/>
              </a:rPr>
              <a:t>followed by </a:t>
            </a:r>
            <a:r>
              <a:rPr lang="en-GB" sz="2400" b="1" dirty="0">
                <a:latin typeface="Century Gothic" panose="020B0502020202020204" pitchFamily="34" charset="0"/>
              </a:rPr>
              <a:t>e</a:t>
            </a:r>
            <a:r>
              <a:rPr lang="en-GB" sz="2400" dirty="0">
                <a:latin typeface="Century Gothic" panose="020B0502020202020204" pitchFamily="34" charset="0"/>
              </a:rPr>
              <a:t>.</a:t>
            </a:r>
            <a:endParaRPr lang="en-GB" sz="2400" b="1" dirty="0">
              <a:latin typeface="Century Gothic" panose="020B0502020202020204" pitchFamily="34" charset="0"/>
            </a:endParaRPr>
          </a:p>
        </p:txBody>
      </p:sp>
      <p:sp>
        <p:nvSpPr>
          <p:cNvPr id="3" name="TextBox 2">
            <a:extLst>
              <a:ext uri="{FF2B5EF4-FFF2-40B4-BE49-F238E27FC236}">
                <a16:creationId xmlns:a16="http://schemas.microsoft.com/office/drawing/2014/main" id="{9A31BB9B-66AD-444F-89D0-63CD6C5A8D62}"/>
              </a:ext>
            </a:extLst>
          </p:cNvPr>
          <p:cNvSpPr txBox="1"/>
          <p:nvPr/>
        </p:nvSpPr>
        <p:spPr>
          <a:xfrm>
            <a:off x="192058" y="1271207"/>
            <a:ext cx="6641879" cy="5262979"/>
          </a:xfrm>
          <a:prstGeom prst="rect">
            <a:avLst/>
          </a:prstGeom>
          <a:noFill/>
        </p:spPr>
        <p:txBody>
          <a:bodyPr wrap="square" rtlCol="0">
            <a:spAutoFit/>
          </a:bodyPr>
          <a:lstStyle/>
          <a:p>
            <a:r>
              <a:rPr lang="en-GB" sz="2400" dirty="0">
                <a:solidFill>
                  <a:srgbClr val="115076"/>
                </a:solidFill>
                <a:latin typeface="Century Gothic" panose="020B0502020202020204" pitchFamily="34" charset="0"/>
                <a:cs typeface="Calibri" panose="020F0502020204030204" pitchFamily="34" charset="0"/>
              </a:rPr>
              <a:t>The French </a:t>
            </a:r>
            <a:r>
              <a:rPr lang="en-GB" sz="2400" b="1" dirty="0">
                <a:solidFill>
                  <a:srgbClr val="115076"/>
                </a:solidFill>
                <a:latin typeface="Century Gothic" panose="020B0502020202020204" pitchFamily="34" charset="0"/>
                <a:cs typeface="Calibri" panose="020F0502020204030204" pitchFamily="34" charset="0"/>
              </a:rPr>
              <a:t>g-</a:t>
            </a:r>
            <a:r>
              <a:rPr lang="en-GB" sz="2400" dirty="0">
                <a:solidFill>
                  <a:srgbClr val="115076"/>
                </a:solidFill>
                <a:latin typeface="Century Gothic" panose="020B0502020202020204" pitchFamily="34" charset="0"/>
                <a:cs typeface="Calibri" panose="020F0502020204030204" pitchFamily="34" charset="0"/>
              </a:rPr>
              <a:t> can be </a:t>
            </a:r>
            <a:r>
              <a:rPr lang="en-GB" sz="2400" b="1" dirty="0">
                <a:solidFill>
                  <a:srgbClr val="115076"/>
                </a:solidFill>
                <a:latin typeface="Century Gothic" panose="020B0502020202020204" pitchFamily="34" charset="0"/>
                <a:cs typeface="Calibri" panose="020F0502020204030204" pitchFamily="34" charset="0"/>
              </a:rPr>
              <a:t>soft </a:t>
            </a:r>
            <a:r>
              <a:rPr lang="en-GB" sz="2400" dirty="0">
                <a:solidFill>
                  <a:srgbClr val="115076"/>
                </a:solidFill>
                <a:latin typeface="Century Gothic" panose="020B0502020202020204" pitchFamily="34" charset="0"/>
                <a:cs typeface="Calibri" panose="020F0502020204030204" pitchFamily="34" charset="0"/>
              </a:rPr>
              <a:t>or </a:t>
            </a:r>
            <a:r>
              <a:rPr lang="en-GB" sz="2400" b="1" dirty="0">
                <a:solidFill>
                  <a:srgbClr val="115076"/>
                </a:solidFill>
                <a:latin typeface="Century Gothic" panose="020B0502020202020204" pitchFamily="34" charset="0"/>
                <a:cs typeface="Calibri" panose="020F0502020204030204" pitchFamily="34" charset="0"/>
              </a:rPr>
              <a:t>hard.</a:t>
            </a:r>
            <a:endParaRPr lang="en-GB" sz="2400" dirty="0">
              <a:solidFill>
                <a:srgbClr val="115076"/>
              </a:solidFill>
              <a:latin typeface="Century Gothic" panose="020B0502020202020204" pitchFamily="34" charset="0"/>
              <a:cs typeface="Calibri" panose="020F0502020204030204" pitchFamily="34" charset="0"/>
            </a:endParaRPr>
          </a:p>
          <a:p>
            <a:endParaRPr lang="en-GB" sz="2400" dirty="0">
              <a:solidFill>
                <a:srgbClr val="115076"/>
              </a:solidFill>
              <a:latin typeface="Century Gothic" panose="020B0502020202020204" pitchFamily="34" charset="0"/>
              <a:cs typeface="Calibri" panose="020F0502020204030204" pitchFamily="34" charset="0"/>
            </a:endParaRPr>
          </a:p>
          <a:p>
            <a:r>
              <a:rPr lang="en-GB" sz="2400" dirty="0">
                <a:solidFill>
                  <a:srgbClr val="115076"/>
                </a:solidFill>
                <a:latin typeface="Century Gothic" panose="020B0502020202020204" pitchFamily="34" charset="0"/>
                <a:cs typeface="Calibri" panose="020F0502020204030204" pitchFamily="34" charset="0"/>
              </a:rPr>
              <a:t>It is </a:t>
            </a:r>
            <a:r>
              <a:rPr lang="en-GB" sz="2400" b="1" dirty="0">
                <a:solidFill>
                  <a:srgbClr val="115076"/>
                </a:solidFill>
                <a:latin typeface="Century Gothic" panose="020B0502020202020204" pitchFamily="34" charset="0"/>
                <a:cs typeface="Calibri" panose="020F0502020204030204" pitchFamily="34" charset="0"/>
              </a:rPr>
              <a:t>soft</a:t>
            </a:r>
            <a:r>
              <a:rPr lang="en-GB" sz="2400" dirty="0">
                <a:solidFill>
                  <a:srgbClr val="115076"/>
                </a:solidFill>
                <a:latin typeface="Century Gothic" panose="020B0502020202020204" pitchFamily="34" charset="0"/>
                <a:cs typeface="Calibri" panose="020F0502020204030204" pitchFamily="34" charset="0"/>
              </a:rPr>
              <a:t> in front of these sounds:</a:t>
            </a:r>
          </a:p>
          <a:p>
            <a:endParaRPr lang="en-GB" sz="2400" dirty="0">
              <a:solidFill>
                <a:srgbClr val="115076"/>
              </a:solidFill>
              <a:latin typeface="Century Gothic" panose="020B0502020202020204" pitchFamily="34" charset="0"/>
              <a:cs typeface="Calibri" panose="020F0502020204030204" pitchFamily="34" charset="0"/>
            </a:endParaRPr>
          </a:p>
          <a:p>
            <a:pPr marL="342900" indent="-342900">
              <a:buFont typeface="Arial" panose="020B0604020202020204" pitchFamily="34" charset="0"/>
              <a:buChar char="•"/>
            </a:pPr>
            <a:r>
              <a:rPr lang="en-GB" sz="2400" b="1" dirty="0">
                <a:solidFill>
                  <a:srgbClr val="115076"/>
                </a:solidFill>
                <a:latin typeface="Century Gothic" panose="020B0502020202020204" pitchFamily="34" charset="0"/>
                <a:cs typeface="Calibri" panose="020F0502020204030204" pitchFamily="34" charset="0"/>
              </a:rPr>
              <a:t>e</a:t>
            </a:r>
            <a:r>
              <a:rPr lang="en-GB" sz="2400" dirty="0">
                <a:solidFill>
                  <a:srgbClr val="115076"/>
                </a:solidFill>
                <a:latin typeface="Century Gothic" panose="020B0502020202020204" pitchFamily="34" charset="0"/>
                <a:cs typeface="Calibri" panose="020F0502020204030204" pitchFamily="34" charset="0"/>
              </a:rPr>
              <a:t> (</a:t>
            </a:r>
            <a:r>
              <a:rPr lang="en-GB" sz="2400" dirty="0" err="1">
                <a:solidFill>
                  <a:srgbClr val="EA5F00"/>
                </a:solidFill>
                <a:latin typeface="Century Gothic" panose="020B0502020202020204" pitchFamily="34" charset="0"/>
                <a:cs typeface="Calibri" panose="020F0502020204030204" pitchFamily="34" charset="0"/>
              </a:rPr>
              <a:t>g</a:t>
            </a:r>
            <a:r>
              <a:rPr lang="en-GB" sz="2400" b="1" dirty="0" err="1">
                <a:solidFill>
                  <a:srgbClr val="115076"/>
                </a:solidFill>
                <a:latin typeface="Century Gothic" panose="020B0502020202020204" pitchFamily="34" charset="0"/>
                <a:cs typeface="Calibri" panose="020F0502020204030204" pitchFamily="34" charset="0"/>
              </a:rPr>
              <a:t>é</a:t>
            </a:r>
            <a:r>
              <a:rPr lang="en-GB" sz="2400" dirty="0" err="1">
                <a:solidFill>
                  <a:srgbClr val="115076"/>
                </a:solidFill>
                <a:latin typeface="Century Gothic" panose="020B0502020202020204" pitchFamily="34" charset="0"/>
                <a:cs typeface="Calibri" panose="020F0502020204030204" pitchFamily="34" charset="0"/>
              </a:rPr>
              <a:t>nial</a:t>
            </a:r>
            <a:r>
              <a:rPr lang="en-GB" sz="2400" dirty="0">
                <a:solidFill>
                  <a:srgbClr val="115076"/>
                </a:solidFill>
                <a:latin typeface="Century Gothic" panose="020B0502020202020204" pitchFamily="34" charset="0"/>
                <a:cs typeface="Calibri" panose="020F0502020204030204" pitchFamily="34" charset="0"/>
              </a:rPr>
              <a:t>, intelli</a:t>
            </a:r>
            <a:r>
              <a:rPr lang="en-GB" sz="2400" dirty="0">
                <a:solidFill>
                  <a:srgbClr val="EA5F00"/>
                </a:solidFill>
                <a:latin typeface="Century Gothic" panose="020B0502020202020204" pitchFamily="34" charset="0"/>
                <a:cs typeface="Calibri" panose="020F0502020204030204" pitchFamily="34" charset="0"/>
              </a:rPr>
              <a:t>g</a:t>
            </a:r>
            <a:r>
              <a:rPr lang="en-GB" sz="2400" b="1" dirty="0">
                <a:solidFill>
                  <a:srgbClr val="115076"/>
                </a:solidFill>
                <a:latin typeface="Century Gothic" panose="020B0502020202020204" pitchFamily="34" charset="0"/>
                <a:cs typeface="Calibri" panose="020F0502020204030204" pitchFamily="34" charset="0"/>
              </a:rPr>
              <a:t>e</a:t>
            </a:r>
            <a:r>
              <a:rPr lang="en-GB" sz="2400" dirty="0">
                <a:solidFill>
                  <a:srgbClr val="115076"/>
                </a:solidFill>
                <a:latin typeface="Century Gothic" panose="020B0502020202020204" pitchFamily="34" charset="0"/>
                <a:cs typeface="Calibri" panose="020F0502020204030204" pitchFamily="34" charset="0"/>
              </a:rPr>
              <a:t>nt, rou</a:t>
            </a:r>
            <a:r>
              <a:rPr lang="en-GB" sz="2400" dirty="0">
                <a:solidFill>
                  <a:srgbClr val="EA5F00"/>
                </a:solidFill>
                <a:latin typeface="Century Gothic" panose="020B0502020202020204" pitchFamily="34" charset="0"/>
                <a:cs typeface="Calibri" panose="020F0502020204030204" pitchFamily="34" charset="0"/>
              </a:rPr>
              <a:t>g</a:t>
            </a:r>
            <a:r>
              <a:rPr lang="en-GB" sz="2400" b="1" dirty="0">
                <a:solidFill>
                  <a:srgbClr val="115076"/>
                </a:solidFill>
                <a:latin typeface="Century Gothic" panose="020B0502020202020204" pitchFamily="34" charset="0"/>
                <a:cs typeface="Calibri" panose="020F0502020204030204" pitchFamily="34" charset="0"/>
              </a:rPr>
              <a:t>e, </a:t>
            </a:r>
            <a:r>
              <a:rPr lang="en-GB" sz="2400" dirty="0">
                <a:solidFill>
                  <a:srgbClr val="115076"/>
                </a:solidFill>
                <a:latin typeface="Century Gothic" panose="020B0502020202020204" pitchFamily="34" charset="0"/>
                <a:cs typeface="Calibri" panose="020F0502020204030204" pitchFamily="34" charset="0"/>
              </a:rPr>
              <a:t>le ména</a:t>
            </a:r>
            <a:r>
              <a:rPr lang="en-GB" sz="2400" dirty="0">
                <a:solidFill>
                  <a:srgbClr val="EA5F00"/>
                </a:solidFill>
                <a:latin typeface="Century Gothic" panose="020B0502020202020204" pitchFamily="34" charset="0"/>
                <a:cs typeface="Calibri" panose="020F0502020204030204" pitchFamily="34" charset="0"/>
              </a:rPr>
              <a:t>g</a:t>
            </a:r>
            <a:r>
              <a:rPr lang="en-GB" sz="2400" b="1" dirty="0">
                <a:solidFill>
                  <a:srgbClr val="115076"/>
                </a:solidFill>
                <a:latin typeface="Century Gothic" panose="020B0502020202020204" pitchFamily="34" charset="0"/>
                <a:cs typeface="Calibri" panose="020F0502020204030204" pitchFamily="34" charset="0"/>
              </a:rPr>
              <a:t>e</a:t>
            </a:r>
            <a:r>
              <a:rPr lang="en-GB" sz="2400" dirty="0">
                <a:solidFill>
                  <a:srgbClr val="115076"/>
                </a:solidFill>
                <a:latin typeface="Century Gothic" panose="020B0502020202020204" pitchFamily="34" charset="0"/>
                <a:cs typeface="Calibri" panose="020F0502020204030204" pitchFamily="34" charset="0"/>
              </a:rPr>
              <a:t>)</a:t>
            </a:r>
            <a:endParaRPr lang="en-GB" sz="2400" b="1" dirty="0">
              <a:solidFill>
                <a:srgbClr val="115076"/>
              </a:solidFill>
              <a:latin typeface="Century Gothic" panose="020B0502020202020204" pitchFamily="34" charset="0"/>
              <a:cs typeface="Calibri" panose="020F0502020204030204" pitchFamily="34" charset="0"/>
            </a:endParaRPr>
          </a:p>
          <a:p>
            <a:endParaRPr lang="en-GB" sz="2400" b="1" dirty="0">
              <a:solidFill>
                <a:srgbClr val="115076"/>
              </a:solidFill>
              <a:latin typeface="Century Gothic" panose="020B0502020202020204" pitchFamily="34" charset="0"/>
              <a:cs typeface="Calibri" panose="020F0502020204030204" pitchFamily="34" charset="0"/>
            </a:endParaRPr>
          </a:p>
          <a:p>
            <a:pPr marL="342900" indent="-342900">
              <a:buFont typeface="Arial" panose="020B0604020202020204" pitchFamily="34" charset="0"/>
              <a:buChar char="•"/>
            </a:pPr>
            <a:r>
              <a:rPr lang="en-GB" sz="2400" b="1" dirty="0" err="1">
                <a:solidFill>
                  <a:srgbClr val="115076"/>
                </a:solidFill>
                <a:latin typeface="Century Gothic" panose="020B0502020202020204" pitchFamily="34" charset="0"/>
                <a:cs typeface="Calibri" panose="020F0502020204030204" pitchFamily="34" charset="0"/>
              </a:rPr>
              <a:t>i</a:t>
            </a:r>
            <a:r>
              <a:rPr lang="en-GB" sz="2400" b="1" dirty="0">
                <a:solidFill>
                  <a:srgbClr val="115076"/>
                </a:solidFill>
                <a:latin typeface="Century Gothic" panose="020B0502020202020204" pitchFamily="34" charset="0"/>
                <a:cs typeface="Calibri" panose="020F0502020204030204" pitchFamily="34" charset="0"/>
              </a:rPr>
              <a:t> </a:t>
            </a:r>
            <a:r>
              <a:rPr lang="en-GB" sz="2400" dirty="0">
                <a:solidFill>
                  <a:srgbClr val="115076"/>
                </a:solidFill>
                <a:latin typeface="Century Gothic" panose="020B0502020202020204" pitchFamily="34" charset="0"/>
                <a:cs typeface="Calibri" panose="020F0502020204030204" pitchFamily="34" charset="0"/>
              </a:rPr>
              <a:t>(la </a:t>
            </a:r>
            <a:r>
              <a:rPr lang="en-GB" sz="2400" dirty="0" err="1">
                <a:solidFill>
                  <a:srgbClr val="EA5F00"/>
                </a:solidFill>
                <a:latin typeface="Century Gothic" panose="020B0502020202020204" pitchFamily="34" charset="0"/>
                <a:cs typeface="Calibri" panose="020F0502020204030204" pitchFamily="34" charset="0"/>
              </a:rPr>
              <a:t>g</a:t>
            </a:r>
            <a:r>
              <a:rPr lang="en-GB" sz="2400" b="1" dirty="0" err="1">
                <a:solidFill>
                  <a:srgbClr val="115076"/>
                </a:solidFill>
                <a:latin typeface="Century Gothic" panose="020B0502020202020204" pitchFamily="34" charset="0"/>
                <a:cs typeface="Calibri" panose="020F0502020204030204" pitchFamily="34" charset="0"/>
              </a:rPr>
              <a:t>i</a:t>
            </a:r>
            <a:r>
              <a:rPr lang="en-GB" sz="2400" dirty="0" err="1">
                <a:solidFill>
                  <a:srgbClr val="115076"/>
                </a:solidFill>
                <a:latin typeface="Century Gothic" panose="020B0502020202020204" pitchFamily="34" charset="0"/>
                <a:cs typeface="Calibri" panose="020F0502020204030204" pitchFamily="34" charset="0"/>
              </a:rPr>
              <a:t>rafe</a:t>
            </a:r>
            <a:r>
              <a:rPr lang="en-GB" sz="2400" dirty="0">
                <a:solidFill>
                  <a:srgbClr val="115076"/>
                </a:solidFill>
                <a:latin typeface="Century Gothic" panose="020B0502020202020204" pitchFamily="34" charset="0"/>
                <a:cs typeface="Calibri" panose="020F0502020204030204" pitchFamily="34" charset="0"/>
              </a:rPr>
              <a:t>)</a:t>
            </a:r>
            <a:endParaRPr lang="en-GB" sz="2400" b="1" dirty="0">
              <a:solidFill>
                <a:srgbClr val="115076"/>
              </a:solidFill>
              <a:latin typeface="Century Gothic" panose="020B0502020202020204" pitchFamily="34" charset="0"/>
              <a:cs typeface="Calibri" panose="020F0502020204030204" pitchFamily="34" charset="0"/>
            </a:endParaRPr>
          </a:p>
          <a:p>
            <a:endParaRPr lang="en-GB" sz="2400" b="1" dirty="0">
              <a:solidFill>
                <a:srgbClr val="115076"/>
              </a:solidFill>
              <a:latin typeface="Century Gothic" panose="020B0502020202020204" pitchFamily="34" charset="0"/>
              <a:cs typeface="Calibri" panose="020F0502020204030204" pitchFamily="34" charset="0"/>
            </a:endParaRPr>
          </a:p>
          <a:p>
            <a:pPr marL="342900" indent="-342900">
              <a:buFont typeface="Arial" panose="020B0604020202020204" pitchFamily="34" charset="0"/>
              <a:buChar char="•"/>
            </a:pPr>
            <a:r>
              <a:rPr lang="en-GB" sz="2400" b="1" dirty="0">
                <a:solidFill>
                  <a:srgbClr val="115076"/>
                </a:solidFill>
                <a:latin typeface="Century Gothic" panose="020B0502020202020204" pitchFamily="34" charset="0"/>
                <a:cs typeface="Calibri" panose="020F0502020204030204" pitchFamily="34" charset="0"/>
              </a:rPr>
              <a:t>y </a:t>
            </a:r>
            <a:r>
              <a:rPr lang="en-GB" sz="2400" dirty="0">
                <a:solidFill>
                  <a:srgbClr val="115076"/>
                </a:solidFill>
                <a:latin typeface="Century Gothic" panose="020B0502020202020204" pitchFamily="34" charset="0"/>
                <a:cs typeface="Calibri" panose="020F0502020204030204" pitchFamily="34" charset="0"/>
              </a:rPr>
              <a:t>(la </a:t>
            </a:r>
            <a:r>
              <a:rPr lang="en-GB" sz="2400" dirty="0" err="1">
                <a:solidFill>
                  <a:srgbClr val="EA5F00"/>
                </a:solidFill>
                <a:latin typeface="Century Gothic" panose="020B0502020202020204" pitchFamily="34" charset="0"/>
                <a:cs typeface="Calibri" panose="020F0502020204030204" pitchFamily="34" charset="0"/>
              </a:rPr>
              <a:t>g</a:t>
            </a:r>
            <a:r>
              <a:rPr lang="en-GB" sz="2400" b="1" dirty="0" err="1">
                <a:solidFill>
                  <a:srgbClr val="115076"/>
                </a:solidFill>
                <a:latin typeface="Century Gothic" panose="020B0502020202020204" pitchFamily="34" charset="0"/>
                <a:cs typeface="Calibri" panose="020F0502020204030204" pitchFamily="34" charset="0"/>
              </a:rPr>
              <a:t>y</a:t>
            </a:r>
            <a:r>
              <a:rPr lang="en-GB" sz="2400" dirty="0" err="1">
                <a:solidFill>
                  <a:srgbClr val="115076"/>
                </a:solidFill>
                <a:latin typeface="Century Gothic" panose="020B0502020202020204" pitchFamily="34" charset="0"/>
                <a:cs typeface="Calibri" panose="020F0502020204030204" pitchFamily="34" charset="0"/>
              </a:rPr>
              <a:t>mnastique</a:t>
            </a:r>
            <a:r>
              <a:rPr lang="en-GB" sz="2400" dirty="0">
                <a:solidFill>
                  <a:srgbClr val="115076"/>
                </a:solidFill>
                <a:latin typeface="Century Gothic" panose="020B0502020202020204" pitchFamily="34" charset="0"/>
                <a:cs typeface="Calibri" panose="020F0502020204030204" pitchFamily="34" charset="0"/>
              </a:rPr>
              <a:t>)</a:t>
            </a:r>
          </a:p>
          <a:p>
            <a:endParaRPr lang="en-GB" sz="2400" b="1" dirty="0">
              <a:solidFill>
                <a:srgbClr val="115076"/>
              </a:solidFill>
              <a:latin typeface="Century Gothic" panose="020B0502020202020204" pitchFamily="34" charset="0"/>
              <a:cs typeface="Calibri" panose="020F0502020204030204" pitchFamily="34" charset="0"/>
            </a:endParaRPr>
          </a:p>
          <a:p>
            <a:r>
              <a:rPr lang="en-GB" sz="2400" dirty="0">
                <a:solidFill>
                  <a:srgbClr val="115076"/>
                </a:solidFill>
                <a:latin typeface="Century Gothic" panose="020B0502020202020204" pitchFamily="34" charset="0"/>
                <a:cs typeface="Calibri" panose="020F0502020204030204" pitchFamily="34" charset="0"/>
              </a:rPr>
              <a:t>It is </a:t>
            </a:r>
            <a:r>
              <a:rPr lang="en-GB" sz="2400" b="1" dirty="0">
                <a:solidFill>
                  <a:srgbClr val="115076"/>
                </a:solidFill>
                <a:latin typeface="Century Gothic" panose="020B0502020202020204" pitchFamily="34" charset="0"/>
                <a:cs typeface="Calibri" panose="020F0502020204030204" pitchFamily="34" charset="0"/>
              </a:rPr>
              <a:t>hard</a:t>
            </a:r>
            <a:r>
              <a:rPr lang="en-GB" sz="2400" dirty="0">
                <a:solidFill>
                  <a:srgbClr val="115076"/>
                </a:solidFill>
                <a:latin typeface="Century Gothic" panose="020B0502020202020204" pitchFamily="34" charset="0"/>
                <a:cs typeface="Calibri" panose="020F0502020204030204" pitchFamily="34" charset="0"/>
              </a:rPr>
              <a:t> in front of other sounds:</a:t>
            </a:r>
          </a:p>
          <a:p>
            <a:endParaRPr lang="en-GB" sz="2400" b="1" dirty="0">
              <a:solidFill>
                <a:srgbClr val="115076"/>
              </a:solidFill>
              <a:latin typeface="Century Gothic" panose="020B0502020202020204" pitchFamily="34" charset="0"/>
              <a:cs typeface="Calibri" panose="020F0502020204030204" pitchFamily="34" charset="0"/>
            </a:endParaRPr>
          </a:p>
          <a:p>
            <a:pPr marL="342900" indent="-342900">
              <a:buFont typeface="Arial" panose="020B0604020202020204" pitchFamily="34" charset="0"/>
              <a:buChar char="•"/>
            </a:pPr>
            <a:r>
              <a:rPr lang="en-GB" sz="2400" dirty="0">
                <a:solidFill>
                  <a:srgbClr val="115076"/>
                </a:solidFill>
                <a:latin typeface="Century Gothic" panose="020B0502020202020204" pitchFamily="34" charset="0"/>
                <a:cs typeface="Calibri" panose="020F0502020204030204" pitchFamily="34" charset="0"/>
              </a:rPr>
              <a:t>la va</a:t>
            </a:r>
            <a:r>
              <a:rPr lang="en-GB" sz="2400" dirty="0">
                <a:solidFill>
                  <a:srgbClr val="EA5F00"/>
                </a:solidFill>
                <a:latin typeface="Century Gothic" panose="020B0502020202020204" pitchFamily="34" charset="0"/>
                <a:cs typeface="Calibri" panose="020F0502020204030204" pitchFamily="34" charset="0"/>
              </a:rPr>
              <a:t>g</a:t>
            </a:r>
            <a:r>
              <a:rPr lang="en-GB" sz="2400" b="1" dirty="0">
                <a:solidFill>
                  <a:srgbClr val="115076"/>
                </a:solidFill>
                <a:latin typeface="Century Gothic" panose="020B0502020202020204" pitchFamily="34" charset="0"/>
                <a:cs typeface="Calibri" panose="020F0502020204030204" pitchFamily="34" charset="0"/>
              </a:rPr>
              <a:t>u</a:t>
            </a:r>
            <a:r>
              <a:rPr lang="en-GB" sz="2400" dirty="0">
                <a:solidFill>
                  <a:srgbClr val="115076"/>
                </a:solidFill>
                <a:latin typeface="Century Gothic" panose="020B0502020202020204" pitchFamily="34" charset="0"/>
                <a:cs typeface="Calibri" panose="020F0502020204030204" pitchFamily="34" charset="0"/>
              </a:rPr>
              <a:t>e, </a:t>
            </a:r>
            <a:r>
              <a:rPr lang="en-GB" sz="2400" dirty="0">
                <a:solidFill>
                  <a:srgbClr val="EA5F00"/>
                </a:solidFill>
                <a:latin typeface="Century Gothic" panose="020B0502020202020204" pitchFamily="34" charset="0"/>
                <a:cs typeface="Calibri" panose="020F0502020204030204" pitchFamily="34" charset="0"/>
              </a:rPr>
              <a:t>g</a:t>
            </a:r>
            <a:r>
              <a:rPr lang="en-GB" sz="2400" b="1" dirty="0">
                <a:solidFill>
                  <a:schemeClr val="accent1">
                    <a:lumMod val="50000"/>
                  </a:schemeClr>
                </a:solidFill>
                <a:latin typeface="Century Gothic" panose="020B0502020202020204" pitchFamily="34" charset="0"/>
                <a:cs typeface="Calibri" panose="020F0502020204030204" pitchFamily="34" charset="0"/>
              </a:rPr>
              <a:t>r</a:t>
            </a:r>
            <a:r>
              <a:rPr lang="en-GB" sz="2400" dirty="0">
                <a:solidFill>
                  <a:schemeClr val="accent1">
                    <a:lumMod val="50000"/>
                  </a:schemeClr>
                </a:solidFill>
                <a:latin typeface="Century Gothic" panose="020B0502020202020204" pitchFamily="34" charset="0"/>
                <a:cs typeface="Calibri" panose="020F0502020204030204" pitchFamily="34" charset="0"/>
              </a:rPr>
              <a:t>and, le </a:t>
            </a:r>
            <a:r>
              <a:rPr lang="en-GB" sz="2400" dirty="0" err="1">
                <a:solidFill>
                  <a:schemeClr val="accent1">
                    <a:lumMod val="50000"/>
                  </a:schemeClr>
                </a:solidFill>
                <a:latin typeface="Century Gothic" panose="020B0502020202020204" pitchFamily="34" charset="0"/>
                <a:cs typeface="Calibri" panose="020F0502020204030204" pitchFamily="34" charset="0"/>
              </a:rPr>
              <a:t>ma</a:t>
            </a:r>
            <a:r>
              <a:rPr lang="en-GB" sz="2400" dirty="0" err="1">
                <a:solidFill>
                  <a:srgbClr val="EA5F00"/>
                </a:solidFill>
                <a:latin typeface="Century Gothic" panose="020B0502020202020204" pitchFamily="34" charset="0"/>
                <a:cs typeface="Calibri" panose="020F0502020204030204" pitchFamily="34" charset="0"/>
              </a:rPr>
              <a:t>g</a:t>
            </a:r>
            <a:r>
              <a:rPr lang="en-GB" sz="2400" b="1" dirty="0" err="1">
                <a:solidFill>
                  <a:schemeClr val="accent1">
                    <a:lumMod val="50000"/>
                  </a:schemeClr>
                </a:solidFill>
                <a:latin typeface="Century Gothic" panose="020B0502020202020204" pitchFamily="34" charset="0"/>
                <a:cs typeface="Calibri" panose="020F0502020204030204" pitchFamily="34" charset="0"/>
              </a:rPr>
              <a:t>a</a:t>
            </a:r>
            <a:r>
              <a:rPr lang="en-GB" sz="2400" dirty="0" err="1">
                <a:solidFill>
                  <a:schemeClr val="accent1">
                    <a:lumMod val="50000"/>
                  </a:schemeClr>
                </a:solidFill>
                <a:latin typeface="Century Gothic" panose="020B0502020202020204" pitchFamily="34" charset="0"/>
                <a:cs typeface="Calibri" panose="020F0502020204030204" pitchFamily="34" charset="0"/>
              </a:rPr>
              <a:t>sin</a:t>
            </a:r>
            <a:endParaRPr lang="en-GB" sz="2400" dirty="0">
              <a:solidFill>
                <a:srgbClr val="115076"/>
              </a:solidFill>
              <a:latin typeface="Century Gothic" panose="020B0502020202020204" pitchFamily="34" charset="0"/>
              <a:cs typeface="Calibri" panose="020F0502020204030204" pitchFamily="34" charset="0"/>
            </a:endParaRPr>
          </a:p>
          <a:p>
            <a:endParaRPr lang="en-GB" sz="2400" dirty="0">
              <a:solidFill>
                <a:srgbClr val="115076"/>
              </a:solidFill>
              <a:latin typeface="Century Gothic" panose="020B0502020202020204" pitchFamily="34" charset="0"/>
              <a:cs typeface="Calibri" panose="020F0502020204030204" pitchFamily="34" charset="0"/>
            </a:endParaRPr>
          </a:p>
        </p:txBody>
      </p:sp>
      <p:sp>
        <p:nvSpPr>
          <p:cNvPr id="6" name="Title 5">
            <a:extLst>
              <a:ext uri="{FF2B5EF4-FFF2-40B4-BE49-F238E27FC236}">
                <a16:creationId xmlns:a16="http://schemas.microsoft.com/office/drawing/2014/main" id="{09F6604B-BDD1-4901-A265-48C858D0F018}"/>
              </a:ext>
            </a:extLst>
          </p:cNvPr>
          <p:cNvSpPr>
            <a:spLocks noGrp="1"/>
          </p:cNvSpPr>
          <p:nvPr>
            <p:ph type="title"/>
          </p:nvPr>
        </p:nvSpPr>
        <p:spPr>
          <a:xfrm>
            <a:off x="838200" y="443073"/>
            <a:ext cx="4720389" cy="351011"/>
          </a:xfrm>
        </p:spPr>
        <p:txBody>
          <a:bodyPr>
            <a:normAutofit fontScale="90000"/>
          </a:bodyPr>
          <a:lstStyle/>
          <a:p>
            <a:r>
              <a:rPr lang="fr-FR" dirty="0"/>
              <a:t>Soft or hard g- ?</a:t>
            </a:r>
          </a:p>
        </p:txBody>
      </p:sp>
      <p:pic>
        <p:nvPicPr>
          <p:cNvPr id="9" name="Picture 8" descr="background rectangle">
            <a:extLst>
              <a:ext uri="{FF2B5EF4-FFF2-40B4-BE49-F238E27FC236}">
                <a16:creationId xmlns:a16="http://schemas.microsoft.com/office/drawing/2014/main" id="{CE06014A-B9E5-4A53-ADFB-FC24FC63CEC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0" name="Title 3">
            <a:extLst>
              <a:ext uri="{FF2B5EF4-FFF2-40B4-BE49-F238E27FC236}">
                <a16:creationId xmlns:a16="http://schemas.microsoft.com/office/drawing/2014/main" id="{EE04667A-0140-4B9B-B3BB-3937BC5C1443}"/>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a:solidFill>
                  <a:schemeClr val="bg1"/>
                </a:solidFill>
              </a:rPr>
              <a:t>Soft or hard g- ?</a:t>
            </a:r>
          </a:p>
        </p:txBody>
      </p:sp>
      <p:sp>
        <p:nvSpPr>
          <p:cNvPr id="11" name="Rounded Rectangle 46">
            <a:extLst>
              <a:ext uri="{FF2B5EF4-FFF2-40B4-BE49-F238E27FC236}">
                <a16:creationId xmlns:a16="http://schemas.microsoft.com/office/drawing/2014/main" id="{6B3677D4-5A26-4D8D-A4AE-F70849765E09}"/>
              </a:ext>
            </a:extLst>
          </p:cNvPr>
          <p:cNvSpPr/>
          <p:nvPr/>
        </p:nvSpPr>
        <p:spPr>
          <a:xfrm>
            <a:off x="10034337" y="249870"/>
            <a:ext cx="187558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7964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553618" y="1281440"/>
            <a:ext cx="11379200"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Relevant mini game(s):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dirty="0">
                <a:solidFill>
                  <a:srgbClr val="002060"/>
                </a:solidFill>
                <a:latin typeface="Century Gothic" panose="020B0502020202020204" pitchFamily="34" charset="0"/>
                <a:cs typeface="Arial"/>
                <a:sym typeface="Arial"/>
                <a:hlinkClick r:id="" action="ppaction://noaction"/>
              </a:rPr>
              <a:t>Verbs (present): 1st person singular/plural (Verb agreement (present))</a:t>
            </a:r>
          </a:p>
          <a:p>
            <a:pPr marL="342900" indent="-342900">
              <a:buFont typeface="Arial" panose="020B0604020202020204" pitchFamily="34" charset="0"/>
              <a:buChar char="•"/>
              <a:defRPr/>
            </a:pPr>
            <a:r>
              <a:rPr lang="en-GB" sz="2000" dirty="0">
                <a:solidFill>
                  <a:srgbClr val="002060"/>
                </a:solidFill>
                <a:latin typeface="Century Gothic" panose="020B0502020202020204" pitchFamily="34" charset="0"/>
                <a:cs typeface="Arial"/>
                <a:sym typeface="Arial"/>
                <a:hlinkClick r:id="" action="ppaction://noaction"/>
              </a:rPr>
              <a:t>Verbs (present): 2nd person singular/plural (Verb agreement (present))</a:t>
            </a:r>
          </a:p>
          <a:p>
            <a:pPr marL="342900" indent="-342900">
              <a:buFont typeface="Arial" panose="020B0604020202020204" pitchFamily="34" charset="0"/>
              <a:buChar char="•"/>
              <a:defRPr/>
            </a:pPr>
            <a:r>
              <a:rPr lang="en-GB" sz="2000" dirty="0">
                <a:solidFill>
                  <a:srgbClr val="002060"/>
                </a:solidFill>
                <a:latin typeface="Century Gothic" panose="020B0502020202020204" pitchFamily="34" charset="0"/>
                <a:cs typeface="Arial"/>
                <a:sym typeface="Arial"/>
                <a:hlinkClick r:id="" action="ppaction://noaction"/>
              </a:rPr>
              <a:t>Verbs (present): 3rd person singular/plural (Verb agreement (present))</a:t>
            </a:r>
            <a:endParaRPr lang="en-GB" sz="2000" dirty="0">
              <a:solidFill>
                <a:srgbClr val="002060"/>
              </a:solidFill>
              <a:latin typeface="Century Gothic" panose="020B0502020202020204" pitchFamily="34" charset="0"/>
              <a:cs typeface="Arial"/>
              <a:sym typeface="Arial"/>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itle 4"/>
          <p:cNvSpPr>
            <a:spLocks noGrp="1"/>
          </p:cNvSpPr>
          <p:nvPr>
            <p:ph type="title"/>
          </p:nvPr>
        </p:nvSpPr>
        <p:spPr>
          <a:xfrm>
            <a:off x="0" y="0"/>
            <a:ext cx="10515600" cy="1325563"/>
          </a:xfrm>
        </p:spPr>
        <p:txBody>
          <a:bodyPr/>
          <a:lstStyle/>
          <a:p>
            <a:r>
              <a:rPr lang="en-GB" b="1" dirty="0">
                <a:solidFill>
                  <a:schemeClr val="bg1"/>
                </a:solidFill>
              </a:rPr>
              <a:t>Gaming Grammar</a:t>
            </a:r>
            <a:endParaRPr lang="en-GB" dirty="0"/>
          </a:p>
        </p:txBody>
      </p:sp>
      <p:pic>
        <p:nvPicPr>
          <p:cNvPr id="30" name="Picture 29"/>
          <p:cNvPicPr>
            <a:picLocks noChangeAspect="1"/>
          </p:cNvPicPr>
          <p:nvPr/>
        </p:nvPicPr>
        <p:blipFill rotWithShape="1">
          <a:blip r:embed="rId3"/>
          <a:srcRect l="18879" t="22690" r="18901" b="12074"/>
          <a:stretch/>
        </p:blipFill>
        <p:spPr bwMode="auto">
          <a:xfrm>
            <a:off x="2383730" y="2730666"/>
            <a:ext cx="6797746" cy="3629496"/>
          </a:xfrm>
          <a:prstGeom prst="rect">
            <a:avLst/>
          </a:prstGeom>
          <a:ln>
            <a:noFill/>
          </a:ln>
          <a:extLst>
            <a:ext uri="{53640926-AAD7-44D8-BBD7-CCE9431645EC}">
              <a14:shadowObscured xmlns:a14="http://schemas.microsoft.com/office/drawing/2010/main"/>
            </a:ext>
          </a:extLst>
        </p:spPr>
      </p:pic>
      <p:pic>
        <p:nvPicPr>
          <p:cNvPr id="7" name="Picture 6" descr="background rectangle">
            <a:extLst>
              <a:ext uri="{FF2B5EF4-FFF2-40B4-BE49-F238E27FC236}">
                <a16:creationId xmlns:a16="http://schemas.microsoft.com/office/drawing/2014/main" id="{496177E2-B894-4C13-ACB3-CEED505DAEB1}"/>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8" name="Title 3">
            <a:extLst>
              <a:ext uri="{FF2B5EF4-FFF2-40B4-BE49-F238E27FC236}">
                <a16:creationId xmlns:a16="http://schemas.microsoft.com/office/drawing/2014/main" id="{7D18F3F0-B75F-4747-8B1F-ADD92270D35C}"/>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1F3864"/>
              </a:buClr>
              <a:buSzPts val="1800"/>
              <a:buFont typeface="Century Gothic"/>
              <a:buNone/>
              <a:tabLst/>
              <a:defRPr/>
            </a:pPr>
            <a:r>
              <a:rPr kumimoji="0" lang="en-GB" sz="3600" b="1" i="0" u="none" strike="noStrike" kern="0" cap="none" spc="0" normalizeH="0" baseline="0" noProof="0">
                <a:ln>
                  <a:noFill/>
                </a:ln>
                <a:solidFill>
                  <a:srgbClr val="FFFFFF"/>
                </a:solidFill>
                <a:effectLst/>
                <a:uLnTx/>
                <a:uFillTx/>
                <a:latin typeface="Century Gothic"/>
                <a:sym typeface="Century Gothic"/>
              </a:rPr>
              <a:t>Gaming Grammar  </a:t>
            </a:r>
            <a:endParaRPr kumimoji="0" lang="en-GB" sz="3600" b="1" i="0" u="none" strike="noStrike" kern="0" cap="none" spc="0" normalizeH="0" baseline="0" noProof="0" dirty="0">
              <a:ln>
                <a:noFill/>
              </a:ln>
              <a:solidFill>
                <a:srgbClr val="FFFFFF"/>
              </a:solidFill>
              <a:effectLst/>
              <a:uLnTx/>
              <a:uFillTx/>
              <a:latin typeface="Century Gothic"/>
              <a:sym typeface="Century Gothic"/>
            </a:endParaRPr>
          </a:p>
        </p:txBody>
      </p:sp>
    </p:spTree>
    <p:extLst>
      <p:ext uri="{BB962C8B-B14F-4D97-AF65-F5344CB8AC3E}">
        <p14:creationId xmlns:p14="http://schemas.microsoft.com/office/powerpoint/2010/main" val="115247786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background rectangle">
            <a:extLst>
              <a:ext uri="{FF2B5EF4-FFF2-40B4-BE49-F238E27FC236}">
                <a16:creationId xmlns:a16="http://schemas.microsoft.com/office/drawing/2014/main" id="{145FFFBA-FB3A-304B-B1AD-EA2B9286D31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5562"/>
            <a:ext cx="645724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39034"/>
            <a:ext cx="5706319" cy="707849"/>
          </a:xfrm>
        </p:spPr>
        <p:txBody>
          <a:bodyPr>
            <a:normAutofit/>
          </a:bodyPr>
          <a:lstStyle/>
          <a:p>
            <a:r>
              <a:rPr lang="en-GB" sz="3600" b="1" dirty="0">
                <a:solidFill>
                  <a:schemeClr val="bg1"/>
                </a:solidFill>
              </a:rPr>
              <a:t>Devoirs</a:t>
            </a: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86636" y="1204646"/>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Term 1.2, Week 4)</a:t>
            </a:r>
            <a:endPar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175149" y="1971779"/>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5"/>
              </a:rPr>
              <a:t>Audio file</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7" name="TextBox 6"/>
          <p:cNvSpPr txBox="1"/>
          <p:nvPr/>
        </p:nvSpPr>
        <p:spPr>
          <a:xfrm>
            <a:off x="175149" y="2869678"/>
            <a:ext cx="30753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Audio file QR code:</a:t>
            </a:r>
          </a:p>
        </p:txBody>
      </p:sp>
      <p:sp>
        <p:nvSpPr>
          <p:cNvPr id="12" name="TextBox 11"/>
          <p:cNvSpPr txBox="1"/>
          <p:nvPr/>
        </p:nvSpPr>
        <p:spPr>
          <a:xfrm>
            <a:off x="175149" y="3849829"/>
            <a:ext cx="11066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6"/>
              </a:rPr>
              <a:t>Student worksheet</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99D3DB3D-063A-44FB-9C93-A65627A6E32C}"/>
              </a:ext>
            </a:extLst>
          </p:cNvPr>
          <p:cNvSpPr txBox="1"/>
          <p:nvPr/>
        </p:nvSpPr>
        <p:spPr>
          <a:xfrm>
            <a:off x="175149" y="4555407"/>
            <a:ext cx="1033840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7"/>
              </a:rPr>
              <a:t>Quizlet link</a:t>
            </a:r>
            <a:br>
              <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rPr>
            </a:b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 name="Rectangle 1"/>
          <p:cNvSpPr/>
          <p:nvPr/>
        </p:nvSpPr>
        <p:spPr>
          <a:xfrm>
            <a:off x="175149" y="5373936"/>
            <a:ext cx="11066804" cy="98488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In addition, revisit:	</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hlinkClick r:id="rId8"/>
              </a:rPr>
              <a:t>Term 1.2 Week 1</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hlinkClick r:id="rId9"/>
              </a:rPr>
              <a:t>Term 1.1 Week 3</a:t>
            </a:r>
            <a:b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10"/>
          <a:stretch>
            <a:fillRect/>
          </a:stretch>
        </p:blipFill>
        <p:spPr>
          <a:xfrm>
            <a:off x="10641925" y="4800601"/>
            <a:ext cx="1300638" cy="1300638"/>
          </a:xfrm>
          <a:prstGeom prst="rect">
            <a:avLst/>
          </a:prstGeom>
        </p:spPr>
      </p:pic>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538577" y="2442956"/>
            <a:ext cx="1315107" cy="1315107"/>
          </a:xfrm>
          <a:prstGeom prst="rect">
            <a:avLst/>
          </a:prstGeom>
        </p:spPr>
      </p:pic>
    </p:spTree>
    <p:extLst>
      <p:ext uri="{BB962C8B-B14F-4D97-AF65-F5344CB8AC3E}">
        <p14:creationId xmlns:p14="http://schemas.microsoft.com/office/powerpoint/2010/main" val="24533420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31BB9B-66AD-444F-89D0-63CD6C5A8D62}"/>
              </a:ext>
            </a:extLst>
          </p:cNvPr>
          <p:cNvSpPr txBox="1"/>
          <p:nvPr/>
        </p:nvSpPr>
        <p:spPr>
          <a:xfrm>
            <a:off x="295628" y="1364667"/>
            <a:ext cx="11807883" cy="1200329"/>
          </a:xfrm>
          <a:prstGeom prst="rect">
            <a:avLst/>
          </a:prstGeom>
          <a:noFill/>
        </p:spPr>
        <p:txBody>
          <a:bodyPr wrap="square" rtlCol="0">
            <a:spAutoFit/>
          </a:bodyPr>
          <a:lstStyle/>
          <a:p>
            <a:r>
              <a:rPr lang="en-GB" sz="2400" dirty="0">
                <a:solidFill>
                  <a:srgbClr val="115076"/>
                </a:solidFill>
                <a:latin typeface="Century Gothic" panose="020B0502020202020204" pitchFamily="34" charset="0"/>
                <a:cs typeface="Calibri" panose="020F0502020204030204" pitchFamily="34" charset="0"/>
              </a:rPr>
              <a:t>Consider the words below.</a:t>
            </a:r>
          </a:p>
          <a:p>
            <a:endParaRPr lang="en-GB" sz="2400" dirty="0">
              <a:solidFill>
                <a:srgbClr val="115076"/>
              </a:solidFill>
              <a:latin typeface="Century Gothic" panose="020B0502020202020204" pitchFamily="34" charset="0"/>
              <a:cs typeface="Calibri" panose="020F0502020204030204" pitchFamily="34" charset="0"/>
            </a:endParaRPr>
          </a:p>
          <a:p>
            <a:r>
              <a:rPr lang="en-GB" sz="2400" dirty="0">
                <a:solidFill>
                  <a:srgbClr val="115076"/>
                </a:solidFill>
                <a:latin typeface="Century Gothic" panose="020B0502020202020204" pitchFamily="34" charset="0"/>
                <a:cs typeface="Calibri" panose="020F0502020204030204" pitchFamily="34" charset="0"/>
              </a:rPr>
              <a:t>Do you think the </a:t>
            </a:r>
            <a:r>
              <a:rPr lang="en-GB" sz="2400" b="1" dirty="0">
                <a:solidFill>
                  <a:srgbClr val="115076"/>
                </a:solidFill>
                <a:latin typeface="Century Gothic" panose="020B0502020202020204" pitchFamily="34" charset="0"/>
                <a:cs typeface="Calibri" panose="020F0502020204030204" pitchFamily="34" charset="0"/>
              </a:rPr>
              <a:t>g-</a:t>
            </a:r>
            <a:r>
              <a:rPr lang="en-GB" sz="2400" dirty="0">
                <a:solidFill>
                  <a:srgbClr val="115076"/>
                </a:solidFill>
                <a:latin typeface="Century Gothic" panose="020B0502020202020204" pitchFamily="34" charset="0"/>
                <a:cs typeface="Calibri" panose="020F0502020204030204" pitchFamily="34" charset="0"/>
              </a:rPr>
              <a:t> is soft or hard?</a:t>
            </a:r>
          </a:p>
        </p:txBody>
      </p:sp>
      <p:graphicFrame>
        <p:nvGraphicFramePr>
          <p:cNvPr id="9" name="Table 8">
            <a:extLst>
              <a:ext uri="{FF2B5EF4-FFF2-40B4-BE49-F238E27FC236}">
                <a16:creationId xmlns:a16="http://schemas.microsoft.com/office/drawing/2014/main" id="{0ED2A710-5A78-4641-97D0-4E2022388725}"/>
              </a:ext>
            </a:extLst>
          </p:cNvPr>
          <p:cNvGraphicFramePr>
            <a:graphicFrameLocks noGrp="1"/>
          </p:cNvGraphicFramePr>
          <p:nvPr>
            <p:extLst>
              <p:ext uri="{D42A27DB-BD31-4B8C-83A1-F6EECF244321}">
                <p14:modId xmlns:p14="http://schemas.microsoft.com/office/powerpoint/2010/main" val="2599682899"/>
              </p:ext>
            </p:extLst>
          </p:nvPr>
        </p:nvGraphicFramePr>
        <p:xfrm>
          <a:off x="624939" y="2765671"/>
          <a:ext cx="10942122" cy="2943037"/>
        </p:xfrm>
        <a:graphic>
          <a:graphicData uri="http://schemas.openxmlformats.org/drawingml/2006/table">
            <a:tbl>
              <a:tblPr firstRow="1" bandRow="1">
                <a:tableStyleId>{C4B1156A-380E-4F78-BDF5-A606A8083BF9}</a:tableStyleId>
              </a:tblPr>
              <a:tblGrid>
                <a:gridCol w="3600000">
                  <a:extLst>
                    <a:ext uri="{9D8B030D-6E8A-4147-A177-3AD203B41FA5}">
                      <a16:colId xmlns:a16="http://schemas.microsoft.com/office/drawing/2014/main" val="3684468001"/>
                    </a:ext>
                  </a:extLst>
                </a:gridCol>
                <a:gridCol w="931861">
                  <a:extLst>
                    <a:ext uri="{9D8B030D-6E8A-4147-A177-3AD203B41FA5}">
                      <a16:colId xmlns:a16="http://schemas.microsoft.com/office/drawing/2014/main" val="457694660"/>
                    </a:ext>
                  </a:extLst>
                </a:gridCol>
                <a:gridCol w="939199">
                  <a:extLst>
                    <a:ext uri="{9D8B030D-6E8A-4147-A177-3AD203B41FA5}">
                      <a16:colId xmlns:a16="http://schemas.microsoft.com/office/drawing/2014/main" val="2009946905"/>
                    </a:ext>
                  </a:extLst>
                </a:gridCol>
                <a:gridCol w="3600000">
                  <a:extLst>
                    <a:ext uri="{9D8B030D-6E8A-4147-A177-3AD203B41FA5}">
                      <a16:colId xmlns:a16="http://schemas.microsoft.com/office/drawing/2014/main" val="1063353207"/>
                    </a:ext>
                  </a:extLst>
                </a:gridCol>
                <a:gridCol w="935531">
                  <a:extLst>
                    <a:ext uri="{9D8B030D-6E8A-4147-A177-3AD203B41FA5}">
                      <a16:colId xmlns:a16="http://schemas.microsoft.com/office/drawing/2014/main" val="3743904083"/>
                    </a:ext>
                  </a:extLst>
                </a:gridCol>
                <a:gridCol w="935531">
                  <a:extLst>
                    <a:ext uri="{9D8B030D-6E8A-4147-A177-3AD203B41FA5}">
                      <a16:colId xmlns:a16="http://schemas.microsoft.com/office/drawing/2014/main" val="3894712272"/>
                    </a:ext>
                  </a:extLst>
                </a:gridCol>
              </a:tblGrid>
              <a:tr h="370840">
                <a:tc>
                  <a:txBody>
                    <a:bodyPr/>
                    <a:lstStyle/>
                    <a:p>
                      <a:pPr algn="ctr">
                        <a:lnSpc>
                          <a:spcPct val="150000"/>
                        </a:lnSpc>
                      </a:pPr>
                      <a:endParaRPr lang="en-GB" sz="2000" dirty="0">
                        <a:solidFill>
                          <a:schemeClr val="accent1">
                            <a:lumMod val="50000"/>
                          </a:schemeClr>
                        </a:solidFill>
                        <a:latin typeface="Century Gothic" panose="020B0502020202020204" pitchFamily="34" charset="0"/>
                      </a:endParaRPr>
                    </a:p>
                  </a:txBody>
                  <a:tcPr/>
                </a:tc>
                <a:tc>
                  <a:txBody>
                    <a:bodyPr/>
                    <a:lstStyle/>
                    <a:p>
                      <a:pPr algn="ctr">
                        <a:lnSpc>
                          <a:spcPct val="150000"/>
                        </a:lnSpc>
                      </a:pPr>
                      <a:r>
                        <a:rPr lang="en-GB" sz="2000" dirty="0">
                          <a:solidFill>
                            <a:schemeClr val="accent1">
                              <a:lumMod val="50000"/>
                            </a:schemeClr>
                          </a:solidFill>
                          <a:latin typeface="Century Gothic" panose="020B0502020202020204" pitchFamily="34" charset="0"/>
                        </a:rPr>
                        <a:t>soft</a:t>
                      </a:r>
                    </a:p>
                  </a:txBody>
                  <a:tcPr/>
                </a:tc>
                <a:tc>
                  <a:txBody>
                    <a:bodyPr/>
                    <a:lstStyle/>
                    <a:p>
                      <a:pPr algn="ctr">
                        <a:lnSpc>
                          <a:spcPct val="150000"/>
                        </a:lnSpc>
                      </a:pPr>
                      <a:r>
                        <a:rPr lang="en-GB" sz="2000" dirty="0">
                          <a:solidFill>
                            <a:schemeClr val="accent1">
                              <a:lumMod val="50000"/>
                            </a:schemeClr>
                          </a:solidFill>
                          <a:latin typeface="Century Gothic" panose="020B0502020202020204" pitchFamily="34" charset="0"/>
                        </a:rPr>
                        <a:t>hard</a:t>
                      </a:r>
                    </a:p>
                  </a:txBody>
                  <a:tcPr/>
                </a:tc>
                <a:tc>
                  <a:txBody>
                    <a:bodyPr/>
                    <a:lstStyle/>
                    <a:p>
                      <a:pPr algn="ctr">
                        <a:lnSpc>
                          <a:spcPct val="150000"/>
                        </a:lnSpc>
                      </a:pPr>
                      <a:endParaRPr lang="en-GB" sz="2000" dirty="0">
                        <a:solidFill>
                          <a:schemeClr val="accent1">
                            <a:lumMod val="50000"/>
                          </a:schemeClr>
                        </a:solidFill>
                        <a:latin typeface="Century Gothic" panose="020B0502020202020204" pitchFamily="34" charset="0"/>
                      </a:endParaRPr>
                    </a:p>
                  </a:txBody>
                  <a:tcPr/>
                </a:tc>
                <a:tc>
                  <a:txBody>
                    <a:bodyPr/>
                    <a:lstStyle/>
                    <a:p>
                      <a:pPr algn="ctr">
                        <a:lnSpc>
                          <a:spcPct val="150000"/>
                        </a:lnSpc>
                      </a:pPr>
                      <a:r>
                        <a:rPr lang="en-GB" sz="2000" dirty="0">
                          <a:solidFill>
                            <a:schemeClr val="accent1">
                              <a:lumMod val="50000"/>
                            </a:schemeClr>
                          </a:solidFill>
                          <a:latin typeface="Century Gothic" panose="020B0502020202020204" pitchFamily="34" charset="0"/>
                        </a:rPr>
                        <a:t>soft</a:t>
                      </a:r>
                    </a:p>
                  </a:txBody>
                  <a:tcPr/>
                </a:tc>
                <a:tc>
                  <a:txBody>
                    <a:bodyPr/>
                    <a:lstStyle/>
                    <a:p>
                      <a:pPr algn="ctr">
                        <a:lnSpc>
                          <a:spcPct val="150000"/>
                        </a:lnSpc>
                      </a:pPr>
                      <a:r>
                        <a:rPr lang="en-GB" sz="2000" dirty="0">
                          <a:solidFill>
                            <a:schemeClr val="accent1">
                              <a:lumMod val="50000"/>
                            </a:schemeClr>
                          </a:solidFill>
                          <a:latin typeface="Century Gothic" panose="020B0502020202020204" pitchFamily="34" charset="0"/>
                        </a:rPr>
                        <a:t>hard</a:t>
                      </a:r>
                    </a:p>
                  </a:txBody>
                  <a:tcPr/>
                </a:tc>
                <a:extLst>
                  <a:ext uri="{0D108BD9-81ED-4DB2-BD59-A6C34878D82A}">
                    <a16:rowId xmlns:a16="http://schemas.microsoft.com/office/drawing/2014/main" val="3508207670"/>
                  </a:ext>
                </a:extLst>
              </a:tr>
              <a:tr h="370840">
                <a:tc>
                  <a:txBody>
                    <a:bodyPr/>
                    <a:lstStyle/>
                    <a:p>
                      <a:pPr algn="l">
                        <a:lnSpc>
                          <a:spcPct val="150000"/>
                        </a:lnSpc>
                      </a:pP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pro</a:t>
                      </a:r>
                      <a:r>
                        <a:rPr lang="en-GB" sz="2000" b="1" dirty="0" err="1">
                          <a:solidFill>
                            <a:schemeClr val="accent1">
                              <a:lumMod val="50000"/>
                            </a:schemeClr>
                          </a:solidFill>
                          <a:latin typeface="Century Gothic" panose="020B0502020202020204" pitchFamily="34" charset="0"/>
                        </a:rPr>
                        <a:t>g</a:t>
                      </a:r>
                      <a:r>
                        <a:rPr lang="en-GB" sz="2000" dirty="0" err="1">
                          <a:solidFill>
                            <a:schemeClr val="accent1">
                              <a:lumMod val="50000"/>
                            </a:schemeClr>
                          </a:solidFill>
                          <a:latin typeface="Century Gothic" panose="020B0502020202020204" pitchFamily="34" charset="0"/>
                        </a:rPr>
                        <a:t>rès</a:t>
                      </a:r>
                      <a:r>
                        <a:rPr lang="en-GB" sz="2000" dirty="0">
                          <a:solidFill>
                            <a:schemeClr val="accent1">
                              <a:lumMod val="50000"/>
                            </a:schemeClr>
                          </a:solidFill>
                          <a:latin typeface="Century Gothic" panose="020B0502020202020204" pitchFamily="34" charset="0"/>
                        </a:rPr>
                        <a:t> (progress)</a:t>
                      </a:r>
                    </a:p>
                  </a:txBody>
                  <a:tcPr/>
                </a:tc>
                <a:tc>
                  <a:txBody>
                    <a:bodyPr/>
                    <a:lstStyle/>
                    <a:p>
                      <a:pPr algn="ctr">
                        <a:lnSpc>
                          <a:spcPct val="150000"/>
                        </a:lnSpc>
                      </a:pPr>
                      <a:endParaRPr lang="en-GB" sz="2000" dirty="0">
                        <a:solidFill>
                          <a:schemeClr val="accent1">
                            <a:lumMod val="50000"/>
                          </a:schemeClr>
                        </a:solidFill>
                        <a:latin typeface="Century Gothic" panose="020B0502020202020204" pitchFamily="34" charset="0"/>
                      </a:endParaRPr>
                    </a:p>
                  </a:txBody>
                  <a:tcPr/>
                </a:tc>
                <a:tc>
                  <a:txBody>
                    <a:bodyPr/>
                    <a:lstStyle/>
                    <a:p>
                      <a:pPr algn="ctr">
                        <a:lnSpc>
                          <a:spcPct val="150000"/>
                        </a:lnSpc>
                      </a:pPr>
                      <a:endParaRPr lang="en-GB" sz="2000" dirty="0">
                        <a:solidFill>
                          <a:schemeClr val="accent1">
                            <a:lumMod val="50000"/>
                          </a:schemeClr>
                        </a:solidFill>
                        <a:latin typeface="Century Gothic" panose="020B0502020202020204" pitchFamily="34" charset="0"/>
                      </a:endParaRPr>
                    </a:p>
                  </a:txBody>
                  <a:tcPr/>
                </a:tc>
                <a:tc>
                  <a:txBody>
                    <a:bodyPr/>
                    <a:lstStyle/>
                    <a:p>
                      <a:pPr algn="l">
                        <a:lnSpc>
                          <a:spcPct val="150000"/>
                        </a:lnSpc>
                      </a:pPr>
                      <a:r>
                        <a:rPr lang="en-GB" sz="2000" dirty="0">
                          <a:solidFill>
                            <a:schemeClr val="accent1">
                              <a:lumMod val="50000"/>
                            </a:schemeClr>
                          </a:solidFill>
                          <a:latin typeface="Century Gothic" panose="020B0502020202020204" pitchFamily="34" charset="0"/>
                        </a:rPr>
                        <a:t>       </a:t>
                      </a:r>
                      <a:r>
                        <a:rPr lang="en-GB" sz="2000" b="0" dirty="0">
                          <a:solidFill>
                            <a:schemeClr val="accent1">
                              <a:lumMod val="50000"/>
                            </a:schemeClr>
                          </a:solidFill>
                          <a:latin typeface="Century Gothic" panose="020B0502020202020204" pitchFamily="34" charset="0"/>
                        </a:rPr>
                        <a:t>boulan</a:t>
                      </a:r>
                      <a:r>
                        <a:rPr lang="en-GB" sz="2000" b="1" dirty="0">
                          <a:solidFill>
                            <a:schemeClr val="accent1">
                              <a:lumMod val="50000"/>
                            </a:schemeClr>
                          </a:solidFill>
                          <a:latin typeface="Century Gothic" panose="020B0502020202020204" pitchFamily="34" charset="0"/>
                        </a:rPr>
                        <a:t>g</a:t>
                      </a:r>
                      <a:r>
                        <a:rPr lang="en-GB" sz="2000" b="0" dirty="0">
                          <a:solidFill>
                            <a:schemeClr val="accent1">
                              <a:lumMod val="50000"/>
                            </a:schemeClr>
                          </a:solidFill>
                          <a:latin typeface="Century Gothic" panose="020B0502020202020204" pitchFamily="34" charset="0"/>
                        </a:rPr>
                        <a:t>erie (bakery)</a:t>
                      </a:r>
                    </a:p>
                  </a:txBody>
                  <a:tcPr anchor="ctr"/>
                </a:tc>
                <a:tc>
                  <a:txBody>
                    <a:bodyPr/>
                    <a:lstStyle/>
                    <a:p>
                      <a:pPr algn="ctr">
                        <a:lnSpc>
                          <a:spcPct val="150000"/>
                        </a:lnSpc>
                      </a:pPr>
                      <a:endParaRPr lang="en-GB" sz="2000" dirty="0">
                        <a:solidFill>
                          <a:schemeClr val="accent1">
                            <a:lumMod val="50000"/>
                          </a:schemeClr>
                        </a:solidFill>
                        <a:latin typeface="Century Gothic" panose="020B0502020202020204" pitchFamily="34" charset="0"/>
                      </a:endParaRPr>
                    </a:p>
                  </a:txBody>
                  <a:tcPr/>
                </a:tc>
                <a:tc>
                  <a:txBody>
                    <a:bodyPr/>
                    <a:lstStyle/>
                    <a:p>
                      <a:pPr algn="ctr">
                        <a:lnSpc>
                          <a:spcPct val="150000"/>
                        </a:lnSpc>
                      </a:pPr>
                      <a:endParaRPr lang="en-GB" sz="20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2731561015"/>
                  </a:ext>
                </a:extLst>
              </a:tr>
              <a:tr h="370840">
                <a:tc>
                  <a:txBody>
                    <a:bodyPr/>
                    <a:lstStyle/>
                    <a:p>
                      <a:pPr algn="l">
                        <a:lnSpc>
                          <a:spcPct val="150000"/>
                        </a:lnSpc>
                      </a:pP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na</a:t>
                      </a:r>
                      <a:r>
                        <a:rPr lang="en-GB" sz="2000" b="1" dirty="0" err="1">
                          <a:solidFill>
                            <a:schemeClr val="accent1">
                              <a:lumMod val="50000"/>
                            </a:schemeClr>
                          </a:solidFill>
                          <a:latin typeface="Century Gothic" panose="020B0502020202020204" pitchFamily="34" charset="0"/>
                        </a:rPr>
                        <a:t>g</a:t>
                      </a:r>
                      <a:r>
                        <a:rPr lang="en-GB" sz="2000" dirty="0" err="1">
                          <a:solidFill>
                            <a:schemeClr val="accent1">
                              <a:lumMod val="50000"/>
                            </a:schemeClr>
                          </a:solidFill>
                          <a:latin typeface="Century Gothic" panose="020B0502020202020204" pitchFamily="34" charset="0"/>
                        </a:rPr>
                        <a:t>er</a:t>
                      </a:r>
                      <a:r>
                        <a:rPr lang="en-GB" sz="2000" dirty="0">
                          <a:solidFill>
                            <a:schemeClr val="accent1">
                              <a:lumMod val="50000"/>
                            </a:schemeClr>
                          </a:solidFill>
                          <a:latin typeface="Century Gothic" panose="020B0502020202020204" pitchFamily="34" charset="0"/>
                        </a:rPr>
                        <a:t> (to swim)</a:t>
                      </a:r>
                    </a:p>
                  </a:txBody>
                  <a:tcPr/>
                </a:tc>
                <a:tc>
                  <a:txBody>
                    <a:bodyPr/>
                    <a:lstStyle/>
                    <a:p>
                      <a:pPr algn="ctr">
                        <a:lnSpc>
                          <a:spcPct val="150000"/>
                        </a:lnSpc>
                      </a:pPr>
                      <a:endParaRPr lang="en-GB" sz="2000" dirty="0">
                        <a:solidFill>
                          <a:schemeClr val="accent1">
                            <a:lumMod val="50000"/>
                          </a:schemeClr>
                        </a:solidFill>
                        <a:latin typeface="Century Gothic" panose="020B0502020202020204" pitchFamily="34" charset="0"/>
                      </a:endParaRPr>
                    </a:p>
                  </a:txBody>
                  <a:tcPr/>
                </a:tc>
                <a:tc>
                  <a:txBody>
                    <a:bodyPr/>
                    <a:lstStyle/>
                    <a:p>
                      <a:pPr algn="ctr">
                        <a:lnSpc>
                          <a:spcPct val="150000"/>
                        </a:lnSpc>
                      </a:pPr>
                      <a:endParaRPr lang="en-GB" sz="2000" dirty="0">
                        <a:solidFill>
                          <a:schemeClr val="accent1">
                            <a:lumMod val="50000"/>
                          </a:schemeClr>
                        </a:solidFill>
                        <a:latin typeface="Century Gothic" panose="020B0502020202020204" pitchFamily="34" charset="0"/>
                      </a:endParaRPr>
                    </a:p>
                  </a:txBody>
                  <a:tcPr/>
                </a:tc>
                <a:tc>
                  <a:txBody>
                    <a:bodyPr/>
                    <a:lstStyle/>
                    <a:p>
                      <a:pPr algn="l">
                        <a:lnSpc>
                          <a:spcPct val="150000"/>
                        </a:lnSpc>
                      </a:pP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pla</a:t>
                      </a:r>
                      <a:r>
                        <a:rPr lang="en-GB" sz="2000" b="1" dirty="0" err="1">
                          <a:solidFill>
                            <a:schemeClr val="accent1">
                              <a:lumMod val="50000"/>
                            </a:schemeClr>
                          </a:solidFill>
                          <a:latin typeface="Century Gothic" panose="020B0502020202020204" pitchFamily="34" charset="0"/>
                        </a:rPr>
                        <a:t>g</a:t>
                      </a:r>
                      <a:r>
                        <a:rPr lang="en-GB" sz="2000" dirty="0" err="1">
                          <a:solidFill>
                            <a:schemeClr val="accent1">
                              <a:lumMod val="50000"/>
                            </a:schemeClr>
                          </a:solidFill>
                          <a:latin typeface="Century Gothic" panose="020B0502020202020204" pitchFamily="34" charset="0"/>
                        </a:rPr>
                        <a:t>e</a:t>
                      </a:r>
                      <a:r>
                        <a:rPr lang="en-GB" sz="2000" dirty="0">
                          <a:solidFill>
                            <a:schemeClr val="accent1">
                              <a:lumMod val="50000"/>
                            </a:schemeClr>
                          </a:solidFill>
                          <a:latin typeface="Century Gothic" panose="020B0502020202020204" pitchFamily="34" charset="0"/>
                        </a:rPr>
                        <a:t> (beach)</a:t>
                      </a:r>
                    </a:p>
                  </a:txBody>
                  <a:tcPr anchor="ctr"/>
                </a:tc>
                <a:tc>
                  <a:txBody>
                    <a:bodyPr/>
                    <a:lstStyle/>
                    <a:p>
                      <a:pPr algn="ctr">
                        <a:lnSpc>
                          <a:spcPct val="150000"/>
                        </a:lnSpc>
                      </a:pPr>
                      <a:endParaRPr lang="en-GB" sz="2000">
                        <a:solidFill>
                          <a:schemeClr val="accent1">
                            <a:lumMod val="50000"/>
                          </a:schemeClr>
                        </a:solidFill>
                        <a:latin typeface="Century Gothic" panose="020B0502020202020204" pitchFamily="34" charset="0"/>
                      </a:endParaRPr>
                    </a:p>
                  </a:txBody>
                  <a:tcPr/>
                </a:tc>
                <a:tc>
                  <a:txBody>
                    <a:bodyPr/>
                    <a:lstStyle/>
                    <a:p>
                      <a:pPr algn="ctr">
                        <a:lnSpc>
                          <a:spcPct val="150000"/>
                        </a:lnSpc>
                      </a:pPr>
                      <a:endParaRPr lang="en-GB" sz="20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2315172615"/>
                  </a:ext>
                </a:extLst>
              </a:tr>
              <a:tr h="370840">
                <a:tc>
                  <a:txBody>
                    <a:bodyPr/>
                    <a:lstStyle/>
                    <a:p>
                      <a:pPr algn="l">
                        <a:lnSpc>
                          <a:spcPct val="150000"/>
                        </a:lnSpc>
                      </a:pPr>
                      <a:r>
                        <a:rPr lang="en-GB" sz="2000" dirty="0">
                          <a:solidFill>
                            <a:schemeClr val="accent1">
                              <a:lumMod val="50000"/>
                            </a:schemeClr>
                          </a:solidFill>
                          <a:latin typeface="Century Gothic" panose="020B0502020202020204" pitchFamily="34" charset="0"/>
                        </a:rPr>
                        <a:t>       </a:t>
                      </a:r>
                      <a:r>
                        <a:rPr lang="en-GB" sz="2000" b="1" dirty="0" err="1">
                          <a:solidFill>
                            <a:schemeClr val="accent1">
                              <a:lumMod val="50000"/>
                            </a:schemeClr>
                          </a:solidFill>
                          <a:latin typeface="Century Gothic" panose="020B0502020202020204" pitchFamily="34" charset="0"/>
                        </a:rPr>
                        <a:t>g</a:t>
                      </a:r>
                      <a:r>
                        <a:rPr lang="en-GB" sz="2000" dirty="0" err="1">
                          <a:solidFill>
                            <a:schemeClr val="accent1">
                              <a:lumMod val="50000"/>
                            </a:schemeClr>
                          </a:solidFill>
                          <a:latin typeface="Century Gothic" panose="020B0502020202020204" pitchFamily="34" charset="0"/>
                        </a:rPr>
                        <a:t>are</a:t>
                      </a:r>
                      <a:r>
                        <a:rPr lang="en-GB" sz="2000" dirty="0">
                          <a:solidFill>
                            <a:schemeClr val="accent1">
                              <a:lumMod val="50000"/>
                            </a:schemeClr>
                          </a:solidFill>
                          <a:latin typeface="Century Gothic" panose="020B0502020202020204" pitchFamily="34" charset="0"/>
                        </a:rPr>
                        <a:t> (station)</a:t>
                      </a:r>
                    </a:p>
                  </a:txBody>
                  <a:tcPr/>
                </a:tc>
                <a:tc>
                  <a:txBody>
                    <a:bodyPr/>
                    <a:lstStyle/>
                    <a:p>
                      <a:pPr algn="ctr">
                        <a:lnSpc>
                          <a:spcPct val="150000"/>
                        </a:lnSpc>
                      </a:pPr>
                      <a:endParaRPr lang="en-GB" sz="2000" dirty="0">
                        <a:solidFill>
                          <a:schemeClr val="accent1">
                            <a:lumMod val="50000"/>
                          </a:schemeClr>
                        </a:solidFill>
                        <a:latin typeface="Century Gothic" panose="020B0502020202020204" pitchFamily="34" charset="0"/>
                      </a:endParaRPr>
                    </a:p>
                  </a:txBody>
                  <a:tcPr/>
                </a:tc>
                <a:tc>
                  <a:txBody>
                    <a:bodyPr/>
                    <a:lstStyle/>
                    <a:p>
                      <a:pPr algn="ctr">
                        <a:lnSpc>
                          <a:spcPct val="150000"/>
                        </a:lnSpc>
                      </a:pPr>
                      <a:endParaRPr lang="en-GB" sz="2000" dirty="0">
                        <a:solidFill>
                          <a:schemeClr val="accent1">
                            <a:lumMod val="50000"/>
                          </a:schemeClr>
                        </a:solidFill>
                        <a:latin typeface="Century Gothic" panose="020B0502020202020204" pitchFamily="34" charset="0"/>
                      </a:endParaRPr>
                    </a:p>
                  </a:txBody>
                  <a:tcPr/>
                </a:tc>
                <a:tc>
                  <a:txBody>
                    <a:bodyPr/>
                    <a:lstStyle/>
                    <a:p>
                      <a:pPr algn="l">
                        <a:lnSpc>
                          <a:spcPct val="150000"/>
                        </a:lnSpc>
                      </a:pP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corri</a:t>
                      </a:r>
                      <a:r>
                        <a:rPr lang="en-GB" sz="2000" b="1" dirty="0" err="1">
                          <a:solidFill>
                            <a:schemeClr val="accent1">
                              <a:lumMod val="50000"/>
                            </a:schemeClr>
                          </a:solidFill>
                          <a:latin typeface="Century Gothic" panose="020B0502020202020204" pitchFamily="34" charset="0"/>
                        </a:rPr>
                        <a:t>g</a:t>
                      </a:r>
                      <a:r>
                        <a:rPr lang="en-GB" sz="2000" dirty="0" err="1">
                          <a:solidFill>
                            <a:schemeClr val="accent1">
                              <a:lumMod val="50000"/>
                            </a:schemeClr>
                          </a:solidFill>
                          <a:latin typeface="Century Gothic" panose="020B0502020202020204" pitchFamily="34" charset="0"/>
                        </a:rPr>
                        <a:t>er</a:t>
                      </a:r>
                      <a:r>
                        <a:rPr lang="en-GB" sz="2000" dirty="0">
                          <a:solidFill>
                            <a:schemeClr val="accent1">
                              <a:lumMod val="50000"/>
                            </a:schemeClr>
                          </a:solidFill>
                          <a:latin typeface="Century Gothic" panose="020B0502020202020204" pitchFamily="34" charset="0"/>
                        </a:rPr>
                        <a:t> (to correct)</a:t>
                      </a:r>
                    </a:p>
                  </a:txBody>
                  <a:tcPr anchor="ctr"/>
                </a:tc>
                <a:tc>
                  <a:txBody>
                    <a:bodyPr/>
                    <a:lstStyle/>
                    <a:p>
                      <a:pPr algn="ctr">
                        <a:lnSpc>
                          <a:spcPct val="150000"/>
                        </a:lnSpc>
                      </a:pPr>
                      <a:endParaRPr lang="en-GB" sz="2000">
                        <a:solidFill>
                          <a:schemeClr val="accent1">
                            <a:lumMod val="50000"/>
                          </a:schemeClr>
                        </a:solidFill>
                        <a:latin typeface="Century Gothic" panose="020B0502020202020204" pitchFamily="34" charset="0"/>
                      </a:endParaRPr>
                    </a:p>
                  </a:txBody>
                  <a:tcPr/>
                </a:tc>
                <a:tc>
                  <a:txBody>
                    <a:bodyPr/>
                    <a:lstStyle/>
                    <a:p>
                      <a:pPr algn="ctr">
                        <a:lnSpc>
                          <a:spcPct val="150000"/>
                        </a:lnSpc>
                      </a:pPr>
                      <a:endParaRPr lang="en-GB" sz="20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159547306"/>
                  </a:ext>
                </a:extLst>
              </a:tr>
              <a:tr h="370840">
                <a:tc>
                  <a:txBody>
                    <a:bodyPr/>
                    <a:lstStyle/>
                    <a:p>
                      <a:pPr algn="l">
                        <a:lnSpc>
                          <a:spcPct val="150000"/>
                        </a:lnSpc>
                      </a:pPr>
                      <a:r>
                        <a:rPr lang="en-GB" sz="2000" dirty="0">
                          <a:solidFill>
                            <a:schemeClr val="accent1">
                              <a:lumMod val="50000"/>
                            </a:schemeClr>
                          </a:solidFill>
                          <a:latin typeface="Century Gothic" panose="020B0502020202020204" pitchFamily="34" charset="0"/>
                        </a:rPr>
                        <a:t>       étran</a:t>
                      </a:r>
                      <a:r>
                        <a:rPr lang="en-GB" sz="2000" b="1" dirty="0">
                          <a:solidFill>
                            <a:schemeClr val="accent1">
                              <a:lumMod val="50000"/>
                            </a:schemeClr>
                          </a:solidFill>
                          <a:latin typeface="Century Gothic" panose="020B0502020202020204" pitchFamily="34" charset="0"/>
                        </a:rPr>
                        <a:t>g</a:t>
                      </a:r>
                      <a:r>
                        <a:rPr lang="en-GB" sz="2000" dirty="0">
                          <a:solidFill>
                            <a:schemeClr val="accent1">
                              <a:lumMod val="50000"/>
                            </a:schemeClr>
                          </a:solidFill>
                          <a:latin typeface="Century Gothic" panose="020B0502020202020204" pitchFamily="34" charset="0"/>
                        </a:rPr>
                        <a:t>er (abroad)</a:t>
                      </a:r>
                    </a:p>
                  </a:txBody>
                  <a:tcPr/>
                </a:tc>
                <a:tc>
                  <a:txBody>
                    <a:bodyPr/>
                    <a:lstStyle/>
                    <a:p>
                      <a:pPr algn="ctr">
                        <a:lnSpc>
                          <a:spcPct val="150000"/>
                        </a:lnSpc>
                      </a:pPr>
                      <a:endParaRPr lang="en-GB" sz="2000">
                        <a:solidFill>
                          <a:schemeClr val="accent1">
                            <a:lumMod val="50000"/>
                          </a:schemeClr>
                        </a:solidFill>
                        <a:latin typeface="Century Gothic" panose="020B0502020202020204" pitchFamily="34" charset="0"/>
                      </a:endParaRPr>
                    </a:p>
                  </a:txBody>
                  <a:tcPr/>
                </a:tc>
                <a:tc>
                  <a:txBody>
                    <a:bodyPr/>
                    <a:lstStyle/>
                    <a:p>
                      <a:pPr algn="ctr">
                        <a:lnSpc>
                          <a:spcPct val="150000"/>
                        </a:lnSpc>
                      </a:pPr>
                      <a:endParaRPr lang="en-GB" sz="2000" dirty="0">
                        <a:solidFill>
                          <a:schemeClr val="accent1">
                            <a:lumMod val="50000"/>
                          </a:schemeClr>
                        </a:solidFill>
                        <a:latin typeface="Century Gothic" panose="020B0502020202020204" pitchFamily="34" charset="0"/>
                      </a:endParaRPr>
                    </a:p>
                  </a:txBody>
                  <a:tcPr/>
                </a:tc>
                <a:tc>
                  <a:txBody>
                    <a:bodyPr/>
                    <a:lstStyle/>
                    <a:p>
                      <a:pPr algn="l">
                        <a:lnSpc>
                          <a:spcPct val="150000"/>
                        </a:lnSpc>
                      </a:pPr>
                      <a:r>
                        <a:rPr lang="en-GB" sz="2000" dirty="0">
                          <a:solidFill>
                            <a:schemeClr val="accent1">
                              <a:lumMod val="50000"/>
                            </a:schemeClr>
                          </a:solidFill>
                          <a:latin typeface="Century Gothic" panose="020B0502020202020204" pitchFamily="34" charset="0"/>
                        </a:rPr>
                        <a:t>       ar</a:t>
                      </a:r>
                      <a:r>
                        <a:rPr lang="en-GB" sz="2000" b="1" dirty="0">
                          <a:solidFill>
                            <a:schemeClr val="accent1">
                              <a:lumMod val="50000"/>
                            </a:schemeClr>
                          </a:solidFill>
                          <a:latin typeface="Century Gothic" panose="020B0502020202020204" pitchFamily="34" charset="0"/>
                        </a:rPr>
                        <a:t>g</a:t>
                      </a:r>
                      <a:r>
                        <a:rPr lang="en-GB" sz="2000" dirty="0">
                          <a:solidFill>
                            <a:schemeClr val="accent1">
                              <a:lumMod val="50000"/>
                            </a:schemeClr>
                          </a:solidFill>
                          <a:latin typeface="Century Gothic" panose="020B0502020202020204" pitchFamily="34" charset="0"/>
                        </a:rPr>
                        <a:t>ent (money)</a:t>
                      </a:r>
                    </a:p>
                  </a:txBody>
                  <a:tcPr anchor="ctr"/>
                </a:tc>
                <a:tc>
                  <a:txBody>
                    <a:bodyPr/>
                    <a:lstStyle/>
                    <a:p>
                      <a:pPr algn="ctr">
                        <a:lnSpc>
                          <a:spcPct val="150000"/>
                        </a:lnSpc>
                      </a:pPr>
                      <a:endParaRPr lang="en-GB" sz="2000">
                        <a:solidFill>
                          <a:schemeClr val="accent1">
                            <a:lumMod val="50000"/>
                          </a:schemeClr>
                        </a:solidFill>
                        <a:latin typeface="Century Gothic" panose="020B0502020202020204" pitchFamily="34" charset="0"/>
                      </a:endParaRPr>
                    </a:p>
                  </a:txBody>
                  <a:tcPr/>
                </a:tc>
                <a:tc>
                  <a:txBody>
                    <a:bodyPr/>
                    <a:lstStyle/>
                    <a:p>
                      <a:pPr algn="ctr">
                        <a:lnSpc>
                          <a:spcPct val="150000"/>
                        </a:lnSpc>
                      </a:pPr>
                      <a:endParaRPr lang="en-GB" sz="20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2011778380"/>
                  </a:ext>
                </a:extLst>
              </a:tr>
              <a:tr h="182399">
                <a:tc>
                  <a:txBody>
                    <a:bodyPr/>
                    <a:lstStyle/>
                    <a:p>
                      <a:pPr algn="l">
                        <a:lnSpc>
                          <a:spcPct val="150000"/>
                        </a:lnSpc>
                      </a:pP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An</a:t>
                      </a:r>
                      <a:r>
                        <a:rPr lang="en-GB" sz="2000" b="1" dirty="0" err="1">
                          <a:solidFill>
                            <a:schemeClr val="accent1">
                              <a:lumMod val="50000"/>
                            </a:schemeClr>
                          </a:solidFill>
                          <a:latin typeface="Century Gothic" panose="020B0502020202020204" pitchFamily="34" charset="0"/>
                        </a:rPr>
                        <a:t>g</a:t>
                      </a:r>
                      <a:r>
                        <a:rPr lang="en-GB" sz="2000" dirty="0" err="1">
                          <a:solidFill>
                            <a:schemeClr val="accent1">
                              <a:lumMod val="50000"/>
                            </a:schemeClr>
                          </a:solidFill>
                          <a:latin typeface="Century Gothic" panose="020B0502020202020204" pitchFamily="34" charset="0"/>
                        </a:rPr>
                        <a:t>leterre</a:t>
                      </a:r>
                      <a:r>
                        <a:rPr lang="en-GB" sz="2000" dirty="0">
                          <a:solidFill>
                            <a:schemeClr val="accent1">
                              <a:lumMod val="50000"/>
                            </a:schemeClr>
                          </a:solidFill>
                          <a:latin typeface="Century Gothic" panose="020B0502020202020204" pitchFamily="34" charset="0"/>
                        </a:rPr>
                        <a:t> (England)</a:t>
                      </a:r>
                    </a:p>
                  </a:txBody>
                  <a:tcPr/>
                </a:tc>
                <a:tc>
                  <a:txBody>
                    <a:bodyPr/>
                    <a:lstStyle/>
                    <a:p>
                      <a:pPr algn="ctr">
                        <a:lnSpc>
                          <a:spcPct val="150000"/>
                        </a:lnSpc>
                      </a:pPr>
                      <a:endParaRPr lang="en-GB" sz="2000">
                        <a:solidFill>
                          <a:schemeClr val="accent1">
                            <a:lumMod val="50000"/>
                          </a:schemeClr>
                        </a:solidFill>
                        <a:latin typeface="Century Gothic" panose="020B0502020202020204" pitchFamily="34" charset="0"/>
                      </a:endParaRPr>
                    </a:p>
                  </a:txBody>
                  <a:tcPr/>
                </a:tc>
                <a:tc>
                  <a:txBody>
                    <a:bodyPr/>
                    <a:lstStyle/>
                    <a:p>
                      <a:pPr algn="ctr">
                        <a:lnSpc>
                          <a:spcPct val="150000"/>
                        </a:lnSpc>
                      </a:pPr>
                      <a:endParaRPr lang="en-GB" sz="2000" dirty="0">
                        <a:solidFill>
                          <a:schemeClr val="accent1">
                            <a:lumMod val="50000"/>
                          </a:schemeClr>
                        </a:solidFill>
                        <a:latin typeface="Century Gothic" panose="020B0502020202020204" pitchFamily="34" charset="0"/>
                      </a:endParaRPr>
                    </a:p>
                  </a:txBody>
                  <a:tcPr/>
                </a:tc>
                <a:tc>
                  <a:txBody>
                    <a:bodyPr/>
                    <a:lstStyle/>
                    <a:p>
                      <a:pPr algn="l">
                        <a:lnSpc>
                          <a:spcPct val="150000"/>
                        </a:lnSpc>
                      </a:pP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a</a:t>
                      </a:r>
                      <a:r>
                        <a:rPr lang="en-GB" sz="2000" b="1" dirty="0" err="1">
                          <a:solidFill>
                            <a:schemeClr val="accent1">
                              <a:lumMod val="50000"/>
                            </a:schemeClr>
                          </a:solidFill>
                          <a:latin typeface="Century Gothic" panose="020B0502020202020204" pitchFamily="34" charset="0"/>
                        </a:rPr>
                        <a:t>g</a:t>
                      </a:r>
                      <a:r>
                        <a:rPr lang="en-GB" sz="2000" dirty="0" err="1">
                          <a:solidFill>
                            <a:schemeClr val="accent1">
                              <a:lumMod val="50000"/>
                            </a:schemeClr>
                          </a:solidFill>
                          <a:latin typeface="Century Gothic" panose="020B0502020202020204" pitchFamily="34" charset="0"/>
                        </a:rPr>
                        <a:t>réable</a:t>
                      </a:r>
                      <a:r>
                        <a:rPr lang="en-GB" sz="2000" dirty="0">
                          <a:solidFill>
                            <a:schemeClr val="accent1">
                              <a:lumMod val="50000"/>
                            </a:schemeClr>
                          </a:solidFill>
                          <a:latin typeface="Century Gothic" panose="020B0502020202020204" pitchFamily="34" charset="0"/>
                        </a:rPr>
                        <a:t> (pleasant)</a:t>
                      </a:r>
                    </a:p>
                  </a:txBody>
                  <a:tcPr anchor="ctr"/>
                </a:tc>
                <a:tc>
                  <a:txBody>
                    <a:bodyPr/>
                    <a:lstStyle/>
                    <a:p>
                      <a:pPr algn="ctr">
                        <a:lnSpc>
                          <a:spcPct val="150000"/>
                        </a:lnSpc>
                      </a:pPr>
                      <a:endParaRPr lang="en-GB" sz="2000" dirty="0">
                        <a:solidFill>
                          <a:schemeClr val="accent1">
                            <a:lumMod val="50000"/>
                          </a:schemeClr>
                        </a:solidFill>
                        <a:latin typeface="Century Gothic" panose="020B0502020202020204" pitchFamily="34" charset="0"/>
                      </a:endParaRPr>
                    </a:p>
                  </a:txBody>
                  <a:tcPr/>
                </a:tc>
                <a:tc>
                  <a:txBody>
                    <a:bodyPr/>
                    <a:lstStyle/>
                    <a:p>
                      <a:pPr algn="ctr">
                        <a:lnSpc>
                          <a:spcPct val="150000"/>
                        </a:lnSpc>
                      </a:pPr>
                      <a:endParaRPr lang="en-GB" sz="20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3367168994"/>
                  </a:ext>
                </a:extLst>
              </a:tr>
            </a:tbl>
          </a:graphicData>
        </a:graphic>
      </p:graphicFrame>
      <p:pic>
        <p:nvPicPr>
          <p:cNvPr id="32" name="Picture 31">
            <a:extLst>
              <a:ext uri="{FF2B5EF4-FFF2-40B4-BE49-F238E27FC236}">
                <a16:creationId xmlns:a16="http://schemas.microsoft.com/office/drawing/2014/main" id="{F317B3F5-E6E0-4092-ACEF-C9F84D9451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040" y="3392192"/>
            <a:ext cx="262510" cy="273448"/>
          </a:xfrm>
          <a:prstGeom prst="rect">
            <a:avLst/>
          </a:prstGeom>
        </p:spPr>
      </p:pic>
      <p:pic>
        <p:nvPicPr>
          <p:cNvPr id="33" name="Picture 32">
            <a:extLst>
              <a:ext uri="{FF2B5EF4-FFF2-40B4-BE49-F238E27FC236}">
                <a16:creationId xmlns:a16="http://schemas.microsoft.com/office/drawing/2014/main" id="{01DE65A1-1B56-4636-A0E3-CC5F8148BB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46670" y="3827751"/>
            <a:ext cx="262510" cy="273448"/>
          </a:xfrm>
          <a:prstGeom prst="rect">
            <a:avLst/>
          </a:prstGeom>
        </p:spPr>
      </p:pic>
      <p:pic>
        <p:nvPicPr>
          <p:cNvPr id="34" name="Picture 33">
            <a:extLst>
              <a:ext uri="{FF2B5EF4-FFF2-40B4-BE49-F238E27FC236}">
                <a16:creationId xmlns:a16="http://schemas.microsoft.com/office/drawing/2014/main" id="{6A7A0968-07D4-452B-9F95-1A8EB320AE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040" y="4381384"/>
            <a:ext cx="262510" cy="273448"/>
          </a:xfrm>
          <a:prstGeom prst="rect">
            <a:avLst/>
          </a:prstGeom>
        </p:spPr>
      </p:pic>
      <p:pic>
        <p:nvPicPr>
          <p:cNvPr id="35" name="Picture 34">
            <a:extLst>
              <a:ext uri="{FF2B5EF4-FFF2-40B4-BE49-F238E27FC236}">
                <a16:creationId xmlns:a16="http://schemas.microsoft.com/office/drawing/2014/main" id="{F2067081-847B-4902-A08F-75154229DD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46670" y="4800572"/>
            <a:ext cx="262510" cy="273448"/>
          </a:xfrm>
          <a:prstGeom prst="rect">
            <a:avLst/>
          </a:prstGeom>
        </p:spPr>
      </p:pic>
      <p:pic>
        <p:nvPicPr>
          <p:cNvPr id="36" name="Picture 35">
            <a:extLst>
              <a:ext uri="{FF2B5EF4-FFF2-40B4-BE49-F238E27FC236}">
                <a16:creationId xmlns:a16="http://schemas.microsoft.com/office/drawing/2014/main" id="{CEB937AD-289D-48DE-8D8D-3E36C716FD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040" y="5355817"/>
            <a:ext cx="262510" cy="273448"/>
          </a:xfrm>
          <a:prstGeom prst="rect">
            <a:avLst/>
          </a:prstGeom>
        </p:spPr>
      </p:pic>
      <p:pic>
        <p:nvPicPr>
          <p:cNvPr id="37" name="Picture 36">
            <a:extLst>
              <a:ext uri="{FF2B5EF4-FFF2-40B4-BE49-F238E27FC236}">
                <a16:creationId xmlns:a16="http://schemas.microsoft.com/office/drawing/2014/main" id="{6C10ACC4-1F11-431D-8536-29E0273CD7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71417" y="3378052"/>
            <a:ext cx="262510" cy="273448"/>
          </a:xfrm>
          <a:prstGeom prst="rect">
            <a:avLst/>
          </a:prstGeom>
        </p:spPr>
      </p:pic>
      <p:pic>
        <p:nvPicPr>
          <p:cNvPr id="38" name="Picture 37">
            <a:extLst>
              <a:ext uri="{FF2B5EF4-FFF2-40B4-BE49-F238E27FC236}">
                <a16:creationId xmlns:a16="http://schemas.microsoft.com/office/drawing/2014/main" id="{533D55A2-821B-44BB-B007-2E46C98976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62737" y="3852175"/>
            <a:ext cx="262510" cy="273448"/>
          </a:xfrm>
          <a:prstGeom prst="rect">
            <a:avLst/>
          </a:prstGeom>
        </p:spPr>
      </p:pic>
      <p:pic>
        <p:nvPicPr>
          <p:cNvPr id="39" name="Picture 38">
            <a:extLst>
              <a:ext uri="{FF2B5EF4-FFF2-40B4-BE49-F238E27FC236}">
                <a16:creationId xmlns:a16="http://schemas.microsoft.com/office/drawing/2014/main" id="{B3FABB4D-CCC1-4F2E-93E8-B47F33EC3F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62737" y="4381384"/>
            <a:ext cx="262510" cy="273448"/>
          </a:xfrm>
          <a:prstGeom prst="rect">
            <a:avLst/>
          </a:prstGeom>
        </p:spPr>
      </p:pic>
      <p:pic>
        <p:nvPicPr>
          <p:cNvPr id="40" name="Picture 39">
            <a:extLst>
              <a:ext uri="{FF2B5EF4-FFF2-40B4-BE49-F238E27FC236}">
                <a16:creationId xmlns:a16="http://schemas.microsoft.com/office/drawing/2014/main" id="{1EE670A9-602A-4B35-BD06-4CE3E2B2FB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71417" y="4855507"/>
            <a:ext cx="262510" cy="273448"/>
          </a:xfrm>
          <a:prstGeom prst="rect">
            <a:avLst/>
          </a:prstGeom>
        </p:spPr>
      </p:pic>
      <p:pic>
        <p:nvPicPr>
          <p:cNvPr id="41" name="Picture 40">
            <a:extLst>
              <a:ext uri="{FF2B5EF4-FFF2-40B4-BE49-F238E27FC236}">
                <a16:creationId xmlns:a16="http://schemas.microsoft.com/office/drawing/2014/main" id="{C40EBAA1-B22D-4B5F-BD0E-085FB287EE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72129" y="5345365"/>
            <a:ext cx="262510" cy="273448"/>
          </a:xfrm>
          <a:prstGeom prst="rect">
            <a:avLst/>
          </a:prstGeom>
        </p:spPr>
      </p:pic>
      <p:sp>
        <p:nvSpPr>
          <p:cNvPr id="6" name="Title 5">
            <a:extLst>
              <a:ext uri="{FF2B5EF4-FFF2-40B4-BE49-F238E27FC236}">
                <a16:creationId xmlns:a16="http://schemas.microsoft.com/office/drawing/2014/main" id="{D1DDA311-B149-4C88-8C4F-92FAAC4CF4DB}"/>
              </a:ext>
            </a:extLst>
          </p:cNvPr>
          <p:cNvSpPr>
            <a:spLocks noGrp="1"/>
          </p:cNvSpPr>
          <p:nvPr>
            <p:ph type="title"/>
          </p:nvPr>
        </p:nvSpPr>
        <p:spPr>
          <a:xfrm>
            <a:off x="838200" y="443074"/>
            <a:ext cx="4661840" cy="495590"/>
          </a:xfrm>
        </p:spPr>
        <p:txBody>
          <a:bodyPr>
            <a:normAutofit fontScale="90000"/>
          </a:bodyPr>
          <a:lstStyle/>
          <a:p>
            <a:r>
              <a:rPr lang="fr-FR" dirty="0"/>
              <a:t>Soft or hard g- ?</a:t>
            </a:r>
          </a:p>
        </p:txBody>
      </p:sp>
      <p:sp>
        <p:nvSpPr>
          <p:cNvPr id="19" name="Title 5">
            <a:extLst>
              <a:ext uri="{FF2B5EF4-FFF2-40B4-BE49-F238E27FC236}">
                <a16:creationId xmlns:a16="http://schemas.microsoft.com/office/drawing/2014/main" id="{2673D760-3D53-4AB6-8322-383306C6FD4A}"/>
              </a:ext>
            </a:extLst>
          </p:cNvPr>
          <p:cNvSpPr txBox="1">
            <a:spLocks/>
          </p:cNvSpPr>
          <p:nvPr/>
        </p:nvSpPr>
        <p:spPr>
          <a:xfrm>
            <a:off x="838200" y="443073"/>
            <a:ext cx="4720389" cy="351011"/>
          </a:xfrm>
          <a:prstGeom prst="rect">
            <a:avLst/>
          </a:prstGeom>
        </p:spPr>
        <p:txBody>
          <a:bodyPr vert="horz" lIns="91440" tIns="45720" rIns="91440" bIns="45720" rtlCol="0" anchor="ctr">
            <a:normAutofit fontScale="52500" lnSpcReduction="2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fr-FR"/>
              <a:t>Soft or hard g- ?</a:t>
            </a:r>
            <a:endParaRPr lang="fr-FR" dirty="0"/>
          </a:p>
        </p:txBody>
      </p:sp>
      <p:pic>
        <p:nvPicPr>
          <p:cNvPr id="20" name="Picture 19" descr="background rectangle">
            <a:extLst>
              <a:ext uri="{FF2B5EF4-FFF2-40B4-BE49-F238E27FC236}">
                <a16:creationId xmlns:a16="http://schemas.microsoft.com/office/drawing/2014/main" id="{185DEADF-1998-403D-8B23-FAED65AF0628}"/>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1" name="Title 3">
            <a:extLst>
              <a:ext uri="{FF2B5EF4-FFF2-40B4-BE49-F238E27FC236}">
                <a16:creationId xmlns:a16="http://schemas.microsoft.com/office/drawing/2014/main" id="{D70B0E82-7505-4934-A761-203E3BAFB70B}"/>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a:solidFill>
                  <a:schemeClr val="bg1"/>
                </a:solidFill>
              </a:rPr>
              <a:t>Soft or hard g- ?</a:t>
            </a:r>
          </a:p>
        </p:txBody>
      </p:sp>
      <p:sp>
        <p:nvSpPr>
          <p:cNvPr id="22" name="Rounded Rectangle 46">
            <a:extLst>
              <a:ext uri="{FF2B5EF4-FFF2-40B4-BE49-F238E27FC236}">
                <a16:creationId xmlns:a16="http://schemas.microsoft.com/office/drawing/2014/main" id="{91881012-7064-4D4B-ABE6-F05516F661FE}"/>
              </a:ext>
            </a:extLst>
          </p:cNvPr>
          <p:cNvSpPr/>
          <p:nvPr/>
        </p:nvSpPr>
        <p:spPr>
          <a:xfrm>
            <a:off x="10034337" y="249870"/>
            <a:ext cx="187558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Rectangle 1">
            <a:hlinkClick r:id="" action="ppaction://noaction">
              <a:snd r:embed="rId5" name="progres.wav"/>
            </a:hlinkClick>
            <a:extLst>
              <a:ext uri="{FF2B5EF4-FFF2-40B4-BE49-F238E27FC236}">
                <a16:creationId xmlns:a16="http://schemas.microsoft.com/office/drawing/2014/main" id="{B3427837-DCC6-4EEB-8F45-B7D16ABB0356}"/>
              </a:ext>
            </a:extLst>
          </p:cNvPr>
          <p:cNvSpPr/>
          <p:nvPr/>
        </p:nvSpPr>
        <p:spPr>
          <a:xfrm>
            <a:off x="658200" y="3305640"/>
            <a:ext cx="360000" cy="360000"/>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latin typeface="Century Gothic" panose="020B0502020202020204" pitchFamily="34" charset="0"/>
              </a:rPr>
              <a:t>a</a:t>
            </a:r>
          </a:p>
        </p:txBody>
      </p:sp>
      <p:sp>
        <p:nvSpPr>
          <p:cNvPr id="4" name="Rectangle 3">
            <a:hlinkClick r:id="" action="ppaction://noaction">
              <a:snd r:embed="rId6" name="nager.wav"/>
            </a:hlinkClick>
            <a:extLst>
              <a:ext uri="{FF2B5EF4-FFF2-40B4-BE49-F238E27FC236}">
                <a16:creationId xmlns:a16="http://schemas.microsoft.com/office/drawing/2014/main" id="{B2CE5A1C-7C19-4856-AC68-00D82D4F2338}"/>
              </a:ext>
            </a:extLst>
          </p:cNvPr>
          <p:cNvSpPr/>
          <p:nvPr/>
        </p:nvSpPr>
        <p:spPr>
          <a:xfrm>
            <a:off x="658200" y="3794073"/>
            <a:ext cx="360000" cy="360000"/>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latin typeface="Century Gothic" panose="020B0502020202020204" pitchFamily="34" charset="0"/>
              </a:rPr>
              <a:t>b</a:t>
            </a:r>
          </a:p>
        </p:txBody>
      </p:sp>
      <p:sp>
        <p:nvSpPr>
          <p:cNvPr id="5" name="Rectangle 4">
            <a:hlinkClick r:id="" action="ppaction://noaction">
              <a:snd r:embed="rId7" name="gare.wav"/>
            </a:hlinkClick>
            <a:extLst>
              <a:ext uri="{FF2B5EF4-FFF2-40B4-BE49-F238E27FC236}">
                <a16:creationId xmlns:a16="http://schemas.microsoft.com/office/drawing/2014/main" id="{8A2EBE50-A234-4C5D-8F7B-C28755C24027}"/>
              </a:ext>
            </a:extLst>
          </p:cNvPr>
          <p:cNvSpPr/>
          <p:nvPr/>
        </p:nvSpPr>
        <p:spPr>
          <a:xfrm>
            <a:off x="658200" y="4282505"/>
            <a:ext cx="360000" cy="360000"/>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latin typeface="Century Gothic" panose="020B0502020202020204" pitchFamily="34" charset="0"/>
              </a:rPr>
              <a:t>c</a:t>
            </a:r>
          </a:p>
        </p:txBody>
      </p:sp>
      <p:sp>
        <p:nvSpPr>
          <p:cNvPr id="7" name="Rectangle 6">
            <a:hlinkClick r:id="" action="ppaction://noaction">
              <a:snd r:embed="rId8" name="etranger.wav"/>
            </a:hlinkClick>
            <a:extLst>
              <a:ext uri="{FF2B5EF4-FFF2-40B4-BE49-F238E27FC236}">
                <a16:creationId xmlns:a16="http://schemas.microsoft.com/office/drawing/2014/main" id="{00B9BF07-688E-460F-9D5B-BA46CC31607C}"/>
              </a:ext>
            </a:extLst>
          </p:cNvPr>
          <p:cNvSpPr/>
          <p:nvPr/>
        </p:nvSpPr>
        <p:spPr>
          <a:xfrm>
            <a:off x="658200" y="4770938"/>
            <a:ext cx="360000" cy="360000"/>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latin typeface="Century Gothic" panose="020B0502020202020204" pitchFamily="34" charset="0"/>
              </a:rPr>
              <a:t>d</a:t>
            </a:r>
          </a:p>
        </p:txBody>
      </p:sp>
      <p:sp>
        <p:nvSpPr>
          <p:cNvPr id="8" name="Rectangle 7">
            <a:hlinkClick r:id="" action="ppaction://noaction">
              <a:snd r:embed="rId9" name="angleterre.wav"/>
            </a:hlinkClick>
            <a:extLst>
              <a:ext uri="{FF2B5EF4-FFF2-40B4-BE49-F238E27FC236}">
                <a16:creationId xmlns:a16="http://schemas.microsoft.com/office/drawing/2014/main" id="{FC06BB11-C9BF-44F7-A521-5CCF657A5A71}"/>
              </a:ext>
            </a:extLst>
          </p:cNvPr>
          <p:cNvSpPr/>
          <p:nvPr/>
        </p:nvSpPr>
        <p:spPr>
          <a:xfrm>
            <a:off x="658200" y="5259370"/>
            <a:ext cx="360000" cy="360000"/>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latin typeface="Century Gothic" panose="020B0502020202020204" pitchFamily="34" charset="0"/>
              </a:rPr>
              <a:t>e</a:t>
            </a:r>
          </a:p>
        </p:txBody>
      </p:sp>
      <p:sp>
        <p:nvSpPr>
          <p:cNvPr id="10" name="Rectangle 9">
            <a:hlinkClick r:id="" action="ppaction://noaction">
              <a:snd r:embed="rId10" name="boulangerie.wav"/>
            </a:hlinkClick>
            <a:extLst>
              <a:ext uri="{FF2B5EF4-FFF2-40B4-BE49-F238E27FC236}">
                <a16:creationId xmlns:a16="http://schemas.microsoft.com/office/drawing/2014/main" id="{5253100B-4BB9-4DD6-9D28-4FF073E32098}"/>
              </a:ext>
            </a:extLst>
          </p:cNvPr>
          <p:cNvSpPr/>
          <p:nvPr/>
        </p:nvSpPr>
        <p:spPr>
          <a:xfrm>
            <a:off x="6199117" y="3305083"/>
            <a:ext cx="360000" cy="360000"/>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latin typeface="Century Gothic" panose="020B0502020202020204" pitchFamily="34" charset="0"/>
              </a:rPr>
              <a:t>f</a:t>
            </a:r>
          </a:p>
        </p:txBody>
      </p:sp>
      <p:sp>
        <p:nvSpPr>
          <p:cNvPr id="11" name="Rectangle 10">
            <a:hlinkClick r:id="" action="ppaction://noaction">
              <a:snd r:embed="rId11" name="plage.wav"/>
            </a:hlinkClick>
            <a:extLst>
              <a:ext uri="{FF2B5EF4-FFF2-40B4-BE49-F238E27FC236}">
                <a16:creationId xmlns:a16="http://schemas.microsoft.com/office/drawing/2014/main" id="{D881F398-73B9-4DEF-A45A-19AEF569E152}"/>
              </a:ext>
            </a:extLst>
          </p:cNvPr>
          <p:cNvSpPr/>
          <p:nvPr/>
        </p:nvSpPr>
        <p:spPr>
          <a:xfrm>
            <a:off x="6199117" y="3793516"/>
            <a:ext cx="360000" cy="360000"/>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latin typeface="Century Gothic" panose="020B0502020202020204" pitchFamily="34" charset="0"/>
              </a:rPr>
              <a:t>g</a:t>
            </a:r>
          </a:p>
        </p:txBody>
      </p:sp>
      <p:sp>
        <p:nvSpPr>
          <p:cNvPr id="12" name="Rectangle 11">
            <a:hlinkClick r:id="" action="ppaction://noaction">
              <a:snd r:embed="rId12" name="corriger.wav"/>
            </a:hlinkClick>
            <a:extLst>
              <a:ext uri="{FF2B5EF4-FFF2-40B4-BE49-F238E27FC236}">
                <a16:creationId xmlns:a16="http://schemas.microsoft.com/office/drawing/2014/main" id="{8187434E-C0B6-4EAC-AF4F-15AA8712B5C6}"/>
              </a:ext>
            </a:extLst>
          </p:cNvPr>
          <p:cNvSpPr/>
          <p:nvPr/>
        </p:nvSpPr>
        <p:spPr>
          <a:xfrm>
            <a:off x="6199117" y="4281948"/>
            <a:ext cx="360000" cy="360000"/>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latin typeface="Century Gothic" panose="020B0502020202020204" pitchFamily="34" charset="0"/>
              </a:rPr>
              <a:t>h</a:t>
            </a:r>
          </a:p>
        </p:txBody>
      </p:sp>
      <p:sp>
        <p:nvSpPr>
          <p:cNvPr id="13" name="Rectangle 12">
            <a:hlinkClick r:id="" action="ppaction://noaction">
              <a:snd r:embed="rId13" name="argent.wav"/>
            </a:hlinkClick>
            <a:extLst>
              <a:ext uri="{FF2B5EF4-FFF2-40B4-BE49-F238E27FC236}">
                <a16:creationId xmlns:a16="http://schemas.microsoft.com/office/drawing/2014/main" id="{03343B7F-3B26-4F72-8944-ED9845D21140}"/>
              </a:ext>
            </a:extLst>
          </p:cNvPr>
          <p:cNvSpPr/>
          <p:nvPr/>
        </p:nvSpPr>
        <p:spPr>
          <a:xfrm>
            <a:off x="6199117" y="4770381"/>
            <a:ext cx="360000" cy="360000"/>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latin typeface="Century Gothic" panose="020B0502020202020204" pitchFamily="34" charset="0"/>
              </a:rPr>
              <a:t>i</a:t>
            </a:r>
          </a:p>
        </p:txBody>
      </p:sp>
      <p:sp>
        <p:nvSpPr>
          <p:cNvPr id="14" name="Rectangle 13">
            <a:hlinkClick r:id="" action="ppaction://noaction">
              <a:snd r:embed="rId14" name="agreable.wav"/>
            </a:hlinkClick>
            <a:extLst>
              <a:ext uri="{FF2B5EF4-FFF2-40B4-BE49-F238E27FC236}">
                <a16:creationId xmlns:a16="http://schemas.microsoft.com/office/drawing/2014/main" id="{5490535D-BA09-452C-959B-8527D51FBDBB}"/>
              </a:ext>
            </a:extLst>
          </p:cNvPr>
          <p:cNvSpPr/>
          <p:nvPr/>
        </p:nvSpPr>
        <p:spPr>
          <a:xfrm>
            <a:off x="6199117" y="5258813"/>
            <a:ext cx="360000" cy="360000"/>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latin typeface="Century Gothic" panose="020B0502020202020204" pitchFamily="34" charset="0"/>
              </a:rPr>
              <a:t>j</a:t>
            </a:r>
          </a:p>
        </p:txBody>
      </p:sp>
    </p:spTree>
    <p:extLst>
      <p:ext uri="{BB962C8B-B14F-4D97-AF65-F5344CB8AC3E}">
        <p14:creationId xmlns:p14="http://schemas.microsoft.com/office/powerpoint/2010/main" val="2714224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500"/>
                                        <p:tgtEl>
                                          <p:spTgt spid="3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fade">
                                      <p:cBhvr>
                                        <p:cTn id="37" dur="500"/>
                                        <p:tgtEl>
                                          <p:spTgt spid="3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fade">
                                      <p:cBhvr>
                                        <p:cTn id="42" dur="500"/>
                                        <p:tgtEl>
                                          <p:spTgt spid="3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fade">
                                      <p:cBhvr>
                                        <p:cTn id="47" dur="500"/>
                                        <p:tgtEl>
                                          <p:spTgt spid="4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fade">
                                      <p:cBhvr>
                                        <p:cTn id="5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2.xml><?xml version="1.0" encoding="utf-8"?>
<a:theme xmlns:a="http://schemas.openxmlformats.org/drawingml/2006/main" name="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10497</Words>
  <Application>Microsoft Office PowerPoint</Application>
  <PresentationFormat>Widescreen</PresentationFormat>
  <Paragraphs>1414</Paragraphs>
  <Slides>81</Slides>
  <Notes>81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81</vt:i4>
      </vt:variant>
    </vt:vector>
  </HeadingPairs>
  <TitlesOfParts>
    <vt:vector size="90" baseType="lpstr">
      <vt:lpstr>Arial</vt:lpstr>
      <vt:lpstr>Arial</vt:lpstr>
      <vt:lpstr>Arial Rounded MT Bold</vt:lpstr>
      <vt:lpstr>Calibri</vt:lpstr>
      <vt:lpstr>Century Gothic</vt:lpstr>
      <vt:lpstr>Lucida Handwriting</vt:lpstr>
      <vt:lpstr>Tw Cen MT</vt:lpstr>
      <vt:lpstr>1_Office Theme</vt:lpstr>
      <vt:lpstr>NCELP Theme</vt:lpstr>
      <vt:lpstr>Saying what people like to do [1]</vt:lpstr>
      <vt:lpstr>j/soft g</vt:lpstr>
      <vt:lpstr>j/soft g</vt:lpstr>
      <vt:lpstr>j/soft g</vt:lpstr>
      <vt:lpstr>j/soft g</vt:lpstr>
      <vt:lpstr>j/soft g</vt:lpstr>
      <vt:lpstr>j/soft g</vt:lpstr>
      <vt:lpstr>Soft or hard g- ?</vt:lpstr>
      <vt:lpstr>Soft or hard g- ?</vt:lpstr>
      <vt:lpstr>Vocabulaire 2</vt:lpstr>
      <vt:lpstr>Vocabularly flashcards</vt:lpstr>
      <vt:lpstr>Le verbe</vt:lpstr>
      <vt:lpstr>Le verbe</vt:lpstr>
      <vt:lpstr>aimer</vt:lpstr>
      <vt:lpstr>aimer</vt:lpstr>
      <vt:lpstr>aime</vt:lpstr>
      <vt:lpstr>aimer</vt:lpstr>
      <vt:lpstr>aime</vt:lpstr>
      <vt:lpstr>aimer</vt:lpstr>
      <vt:lpstr>cocher</vt:lpstr>
      <vt:lpstr>cocher</vt:lpstr>
      <vt:lpstr>coche</vt:lpstr>
      <vt:lpstr>cocher</vt:lpstr>
      <vt:lpstr>coche</vt:lpstr>
      <vt:lpstr>cocher</vt:lpstr>
      <vt:lpstr>porter</vt:lpstr>
      <vt:lpstr>porter</vt:lpstr>
      <vt:lpstr>porte</vt:lpstr>
      <vt:lpstr>porter</vt:lpstr>
      <vt:lpstr>porte</vt:lpstr>
      <vt:lpstr>porter</vt:lpstr>
      <vt:lpstr>Regular –ER verbs</vt:lpstr>
      <vt:lpstr>Regular –ER verbs</vt:lpstr>
      <vt:lpstr>Regular –Er verbs</vt:lpstr>
      <vt:lpstr>Regular –ER verbs</vt:lpstr>
      <vt:lpstr>Short and long form verbs</vt:lpstr>
      <vt:lpstr>Regular –ER verbs</vt:lpstr>
      <vt:lpstr>Regular –ER verbs</vt:lpstr>
      <vt:lpstr>Regular –ER verbs</vt:lpstr>
      <vt:lpstr>Saying what people do [1]</vt:lpstr>
      <vt:lpstr>qu</vt:lpstr>
      <vt:lpstr>qu</vt:lpstr>
      <vt:lpstr>qu</vt:lpstr>
      <vt:lpstr>qu</vt:lpstr>
      <vt:lpstr>qu</vt:lpstr>
      <vt:lpstr>qu</vt:lpstr>
      <vt:lpstr>Phonétique</vt:lpstr>
      <vt:lpstr>Phonétique</vt:lpstr>
      <vt:lpstr>Phonétique</vt:lpstr>
      <vt:lpstr>Vocabulaire 3</vt:lpstr>
      <vt:lpstr>Vocabulary flashcards</vt:lpstr>
      <vt:lpstr>trouver</vt:lpstr>
      <vt:lpstr>trouver</vt:lpstr>
      <vt:lpstr>trouve</vt:lpstr>
      <vt:lpstr>trouver</vt:lpstr>
      <vt:lpstr>trouve</vt:lpstr>
      <vt:lpstr>trouver</vt:lpstr>
      <vt:lpstr>passer</vt:lpstr>
      <vt:lpstr>passer</vt:lpstr>
      <vt:lpstr>passe</vt:lpstr>
      <vt:lpstr>passer</vt:lpstr>
      <vt:lpstr>passe</vt:lpstr>
      <vt:lpstr>passer</vt:lpstr>
      <vt:lpstr>rester</vt:lpstr>
      <vt:lpstr>rester</vt:lpstr>
      <vt:lpstr>reste</vt:lpstr>
      <vt:lpstr>rester</vt:lpstr>
      <vt:lpstr>reste</vt:lpstr>
      <vt:lpstr>rester</vt:lpstr>
      <vt:lpstr>Present simple or continuous?</vt:lpstr>
      <vt:lpstr>Adverbs of time</vt:lpstr>
      <vt:lpstr>Present simple or continuous?</vt:lpstr>
      <vt:lpstr>Present simple or continuous?</vt:lpstr>
      <vt:lpstr>Present simple or continuous?</vt:lpstr>
      <vt:lpstr>Present simple or continuous?</vt:lpstr>
      <vt:lpstr>Using two verbs in a sentence</vt:lpstr>
      <vt:lpstr>Double-verb structures</vt:lpstr>
      <vt:lpstr>Double-verb structures</vt:lpstr>
      <vt:lpstr>Double-verb structures</vt:lpstr>
      <vt:lpstr>Gaming Grammar</vt:lpstr>
      <vt:lpstr>Devoirs</vt:lpstr>
    </vt:vector>
  </TitlesOfParts>
  <Company>University of York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Natalie Finlayson</dc:creator>
  <cp:lastModifiedBy>Louise Bibbey</cp:lastModifiedBy>
  <cp:revision>488</cp:revision>
  <dcterms:created xsi:type="dcterms:W3CDTF">2019-10-14T11:05:21Z</dcterms:created>
  <dcterms:modified xsi:type="dcterms:W3CDTF">2022-08-04T15:32:50Z</dcterms:modified>
</cp:coreProperties>
</file>