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764" r:id="rId2"/>
    <p:sldId id="765" r:id="rId3"/>
    <p:sldId id="766" r:id="rId4"/>
    <p:sldId id="7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56723" autoAdjust="0"/>
  </p:normalViewPr>
  <p:slideViewPr>
    <p:cSldViewPr snapToGrid="0">
      <p:cViewPr varScale="1">
        <p:scale>
          <a:sx n="38" d="100"/>
          <a:sy n="38" d="100"/>
        </p:scale>
        <p:origin x="176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otte Moss" userId="635a8712-2fa3-4fac-8927-10587cdfe00c" providerId="ADAL" clId="{D45C2E87-EE60-4902-A718-A9769D16401F}"/>
    <pc:docChg chg="modSld">
      <pc:chgData name="Charlotte Moss" userId="635a8712-2fa3-4fac-8927-10587cdfe00c" providerId="ADAL" clId="{D45C2E87-EE60-4902-A718-A9769D16401F}" dt="2023-01-31T11:04:45.616" v="8" actId="20577"/>
      <pc:docMkLst>
        <pc:docMk/>
      </pc:docMkLst>
      <pc:sldChg chg="modSp mod">
        <pc:chgData name="Charlotte Moss" userId="635a8712-2fa3-4fac-8927-10587cdfe00c" providerId="ADAL" clId="{D45C2E87-EE60-4902-A718-A9769D16401F}" dt="2023-01-30T14:45:48.669" v="7"/>
        <pc:sldMkLst>
          <pc:docMk/>
          <pc:sldMk cId="1601619493" sldId="764"/>
        </pc:sldMkLst>
        <pc:spChg chg="mod">
          <ac:chgData name="Charlotte Moss" userId="635a8712-2fa3-4fac-8927-10587cdfe00c" providerId="ADAL" clId="{D45C2E87-EE60-4902-A718-A9769D16401F}" dt="2023-01-30T14:45:48.669" v="7"/>
          <ac:spMkLst>
            <pc:docMk/>
            <pc:sldMk cId="1601619493" sldId="764"/>
            <ac:spMk id="3" creationId="{3267749C-6AC1-E1F7-559B-049B2D31A5EF}"/>
          </ac:spMkLst>
        </pc:spChg>
      </pc:sldChg>
      <pc:sldChg chg="modSp mod">
        <pc:chgData name="Charlotte Moss" userId="635a8712-2fa3-4fac-8927-10587cdfe00c" providerId="ADAL" clId="{D45C2E87-EE60-4902-A718-A9769D16401F}" dt="2023-01-30T11:35:31.634" v="4" actId="113"/>
        <pc:sldMkLst>
          <pc:docMk/>
          <pc:sldMk cId="4061092173" sldId="765"/>
        </pc:sldMkLst>
        <pc:spChg chg="mod">
          <ac:chgData name="Charlotte Moss" userId="635a8712-2fa3-4fac-8927-10587cdfe00c" providerId="ADAL" clId="{D45C2E87-EE60-4902-A718-A9769D16401F}" dt="2023-01-30T11:35:31.634" v="4" actId="113"/>
          <ac:spMkLst>
            <pc:docMk/>
            <pc:sldMk cId="4061092173" sldId="765"/>
            <ac:spMk id="3" creationId="{3267749C-6AC1-E1F7-559B-049B2D31A5EF}"/>
          </ac:spMkLst>
        </pc:spChg>
      </pc:sldChg>
      <pc:sldChg chg="modSp mod">
        <pc:chgData name="Charlotte Moss" userId="635a8712-2fa3-4fac-8927-10587cdfe00c" providerId="ADAL" clId="{D45C2E87-EE60-4902-A718-A9769D16401F}" dt="2023-01-31T11:04:45.616" v="8" actId="20577"/>
        <pc:sldMkLst>
          <pc:docMk/>
          <pc:sldMk cId="3507030116" sldId="766"/>
        </pc:sldMkLst>
        <pc:spChg chg="mod">
          <ac:chgData name="Charlotte Moss" userId="635a8712-2fa3-4fac-8927-10587cdfe00c" providerId="ADAL" clId="{D45C2E87-EE60-4902-A718-A9769D16401F}" dt="2023-01-31T11:04:45.616" v="8" actId="20577"/>
          <ac:spMkLst>
            <pc:docMk/>
            <pc:sldMk cId="3507030116" sldId="766"/>
            <ac:spMk id="3" creationId="{3267749C-6AC1-E1F7-559B-049B2D31A5EF}"/>
          </ac:spMkLst>
        </pc:spChg>
      </pc:sldChg>
      <pc:sldChg chg="modSp mod">
        <pc:chgData name="Charlotte Moss" userId="635a8712-2fa3-4fac-8927-10587cdfe00c" providerId="ADAL" clId="{D45C2E87-EE60-4902-A718-A9769D16401F}" dt="2023-01-30T11:40:42.905" v="6" actId="20577"/>
        <pc:sldMkLst>
          <pc:docMk/>
          <pc:sldMk cId="452460535" sldId="767"/>
        </pc:sldMkLst>
        <pc:spChg chg="mod">
          <ac:chgData name="Charlotte Moss" userId="635a8712-2fa3-4fac-8927-10587cdfe00c" providerId="ADAL" clId="{D45C2E87-EE60-4902-A718-A9769D16401F}" dt="2023-01-30T11:40:42.905" v="6" actId="20577"/>
          <ac:spMkLst>
            <pc:docMk/>
            <pc:sldMk cId="452460535" sldId="767"/>
            <ac:spMk id="3" creationId="{3267749C-6AC1-E1F7-559B-049B2D31A5E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26361F-E128-47C3-ACDE-79FA2E8EB4BC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DF260-3322-427B-958E-6CCA37BA5B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239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Higher Handout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58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Higher Handout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0784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Foundation Handout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1184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Foundation Handout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3001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&#10;&#10;Description automatically generated">
            <a:extLst>
              <a:ext uri="{FF2B5EF4-FFF2-40B4-BE49-F238E27FC236}">
                <a16:creationId xmlns:a16="http://schemas.microsoft.com/office/drawing/2014/main" id="{62571446-7954-414E-9DB8-BF1D362188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Picture 8" descr="Map&#10;&#10;Description automatically generated">
            <a:extLst>
              <a:ext uri="{FF2B5EF4-FFF2-40B4-BE49-F238E27FC236}">
                <a16:creationId xmlns:a16="http://schemas.microsoft.com/office/drawing/2014/main" id="{3141575F-F2C1-4566-A851-BE20CB6C511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3630" y="161531"/>
            <a:ext cx="921940" cy="118073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467F76C-DA5B-49DF-A177-918DB6A6C24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478" y="6483598"/>
            <a:ext cx="2274092" cy="212871"/>
          </a:xfrm>
          <a:prstGeom prst="rect">
            <a:avLst/>
          </a:prstGeom>
        </p:spPr>
      </p:pic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FFCC4F5-9CCC-4717-BE70-2F72AABF9B1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3538" y="5329486"/>
            <a:ext cx="2974975" cy="115411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2B2FBAE8-A440-4E2A-AF34-22068D446A4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3538" y="2796466"/>
            <a:ext cx="4864546" cy="47939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555EDF1-BA5E-4B1D-BBC1-D461B67A84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3538" y="1952625"/>
            <a:ext cx="6640512" cy="844550"/>
          </a:xfrm>
        </p:spPr>
        <p:txBody>
          <a:bodyPr>
            <a:normAutofit/>
          </a:bodyPr>
          <a:lstStyle>
            <a:lvl1pPr marL="0" indent="0">
              <a:buNone/>
              <a:defRPr sz="5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820299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oss_Box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66587BCE-A7F1-4179-89F8-23987193176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44261" y="1951024"/>
            <a:ext cx="4826664" cy="2645545"/>
          </a:xfrm>
          <a:prstGeom prst="roundRect">
            <a:avLst/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rgbClr val="3D3C3C"/>
                </a:solidFill>
              </a:defRPr>
            </a:lvl1pPr>
            <a:lvl2pPr marL="457200" indent="0">
              <a:buNone/>
              <a:defRPr>
                <a:solidFill>
                  <a:srgbClr val="3D3C3C"/>
                </a:solidFill>
              </a:defRPr>
            </a:lvl2pPr>
            <a:lvl3pPr marL="914400" indent="0">
              <a:buNone/>
              <a:defRPr>
                <a:solidFill>
                  <a:srgbClr val="3D3C3C"/>
                </a:solidFill>
              </a:defRPr>
            </a:lvl3pPr>
            <a:lvl4pPr marL="1371600" indent="0">
              <a:buNone/>
              <a:defRPr>
                <a:solidFill>
                  <a:srgbClr val="3D3C3C"/>
                </a:solidFill>
              </a:defRPr>
            </a:lvl4pPr>
            <a:lvl5pPr marL="1828800" indent="0">
              <a:buNone/>
              <a:defRPr>
                <a:solidFill>
                  <a:srgbClr val="3D3C3C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887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4126FFC4-E941-4B9B-8000-255A16B39787}"/>
              </a:ext>
            </a:extLst>
          </p:cNvPr>
          <p:cNvSpPr>
            <a:spLocks noGrp="1"/>
          </p:cNvSpPr>
          <p:nvPr>
            <p:ph type="chart" sz="quarter" idx="10" hasCustomPrompt="1"/>
          </p:nvPr>
        </p:nvSpPr>
        <p:spPr>
          <a:xfrm>
            <a:off x="534193" y="1260306"/>
            <a:ext cx="11123613" cy="4687887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GB" dirty="0"/>
              <a:t>Click icon to edit chart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50B88E75-CE60-479E-AE59-FAAE8CABA4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045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4126FFC4-E941-4B9B-8000-255A16B39787}"/>
              </a:ext>
            </a:extLst>
          </p:cNvPr>
          <p:cNvSpPr>
            <a:spLocks noGrp="1"/>
          </p:cNvSpPr>
          <p:nvPr>
            <p:ph type="chart" sz="quarter" idx="10" hasCustomPrompt="1"/>
          </p:nvPr>
        </p:nvSpPr>
        <p:spPr>
          <a:xfrm>
            <a:off x="558800" y="461639"/>
            <a:ext cx="11123613" cy="5433134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icon to edit chart</a:t>
            </a:r>
          </a:p>
        </p:txBody>
      </p:sp>
    </p:spTree>
    <p:extLst>
      <p:ext uri="{BB962C8B-B14F-4D97-AF65-F5344CB8AC3E}">
        <p14:creationId xmlns:p14="http://schemas.microsoft.com/office/powerpoint/2010/main" val="1575343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036ABA6E-0756-48F7-A625-8EA2220E626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99128" y="1707156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56" name="Text Placeholder 15">
            <a:extLst>
              <a:ext uri="{FF2B5EF4-FFF2-40B4-BE49-F238E27FC236}">
                <a16:creationId xmlns:a16="http://schemas.microsoft.com/office/drawing/2014/main" id="{F06B0192-1A5A-4B80-AF1C-5C776E39E9D1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082563" y="2754077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2</a:t>
            </a:r>
          </a:p>
        </p:txBody>
      </p:sp>
      <p:sp>
        <p:nvSpPr>
          <p:cNvPr id="57" name="Text Placeholder 15">
            <a:extLst>
              <a:ext uri="{FF2B5EF4-FFF2-40B4-BE49-F238E27FC236}">
                <a16:creationId xmlns:a16="http://schemas.microsoft.com/office/drawing/2014/main" id="{E0221A15-F26C-497D-8296-4787B600AC25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075937" y="3860634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3</a:t>
            </a:r>
          </a:p>
        </p:txBody>
      </p:sp>
      <p:sp>
        <p:nvSpPr>
          <p:cNvPr id="58" name="Text Placeholder 15">
            <a:extLst>
              <a:ext uri="{FF2B5EF4-FFF2-40B4-BE49-F238E27FC236}">
                <a16:creationId xmlns:a16="http://schemas.microsoft.com/office/drawing/2014/main" id="{9D6B932B-8B45-4FFA-BDD8-9AB30FB5BCB4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1089189" y="5076521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4</a:t>
            </a:r>
          </a:p>
        </p:txBody>
      </p:sp>
      <p:sp>
        <p:nvSpPr>
          <p:cNvPr id="59" name="Text Placeholder 15">
            <a:extLst>
              <a:ext uri="{FF2B5EF4-FFF2-40B4-BE49-F238E27FC236}">
                <a16:creationId xmlns:a16="http://schemas.microsoft.com/office/drawing/2014/main" id="{C27C6324-C464-44F5-B791-ACE63B3AC4C7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6608720" y="1720408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5</a:t>
            </a:r>
          </a:p>
        </p:txBody>
      </p:sp>
      <p:sp>
        <p:nvSpPr>
          <p:cNvPr id="60" name="Text Placeholder 15">
            <a:extLst>
              <a:ext uri="{FF2B5EF4-FFF2-40B4-BE49-F238E27FC236}">
                <a16:creationId xmlns:a16="http://schemas.microsoft.com/office/drawing/2014/main" id="{0A13D7AE-E34F-4CDB-AAF4-C132357CC515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592155" y="2767329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6</a:t>
            </a:r>
          </a:p>
        </p:txBody>
      </p:sp>
      <p:sp>
        <p:nvSpPr>
          <p:cNvPr id="61" name="Text Placeholder 15">
            <a:extLst>
              <a:ext uri="{FF2B5EF4-FFF2-40B4-BE49-F238E27FC236}">
                <a16:creationId xmlns:a16="http://schemas.microsoft.com/office/drawing/2014/main" id="{964E7422-ADB1-4670-A633-1C8F2D04D799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6585529" y="3873886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7</a:t>
            </a:r>
          </a:p>
        </p:txBody>
      </p:sp>
      <p:sp>
        <p:nvSpPr>
          <p:cNvPr id="62" name="Text Placeholder 15">
            <a:extLst>
              <a:ext uri="{FF2B5EF4-FFF2-40B4-BE49-F238E27FC236}">
                <a16:creationId xmlns:a16="http://schemas.microsoft.com/office/drawing/2014/main" id="{C3ECA795-2EFA-4A36-949F-E8B4DE4C8419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6598781" y="5089773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8</a:t>
            </a: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F8F179C9-7747-4DA5-BE58-0FD87A2A60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53305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s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 Placeholder 15">
            <a:extLst>
              <a:ext uri="{FF2B5EF4-FFF2-40B4-BE49-F238E27FC236}">
                <a16:creationId xmlns:a16="http://schemas.microsoft.com/office/drawing/2014/main" id="{E75A78C3-3EF9-4031-834A-4A152180ADE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99128" y="1240017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51" name="Text Placeholder 15">
            <a:extLst>
              <a:ext uri="{FF2B5EF4-FFF2-40B4-BE49-F238E27FC236}">
                <a16:creationId xmlns:a16="http://schemas.microsoft.com/office/drawing/2014/main" id="{80C6423B-4D1B-4C13-B607-9F8641A841FE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082563" y="2286938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2</a:t>
            </a:r>
          </a:p>
        </p:txBody>
      </p:sp>
      <p:sp>
        <p:nvSpPr>
          <p:cNvPr id="52" name="Text Placeholder 15">
            <a:extLst>
              <a:ext uri="{FF2B5EF4-FFF2-40B4-BE49-F238E27FC236}">
                <a16:creationId xmlns:a16="http://schemas.microsoft.com/office/drawing/2014/main" id="{33483B4E-89A7-4CAD-AB6E-9B7D9C1A8005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075937" y="3393495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3</a:t>
            </a:r>
          </a:p>
        </p:txBody>
      </p:sp>
      <p:sp>
        <p:nvSpPr>
          <p:cNvPr id="53" name="Text Placeholder 15">
            <a:extLst>
              <a:ext uri="{FF2B5EF4-FFF2-40B4-BE49-F238E27FC236}">
                <a16:creationId xmlns:a16="http://schemas.microsoft.com/office/drawing/2014/main" id="{E024F041-31DA-4FF4-B7FC-4B081D82E4C3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1089189" y="4609382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4</a:t>
            </a:r>
          </a:p>
        </p:txBody>
      </p:sp>
      <p:sp>
        <p:nvSpPr>
          <p:cNvPr id="54" name="Text Placeholder 15">
            <a:extLst>
              <a:ext uri="{FF2B5EF4-FFF2-40B4-BE49-F238E27FC236}">
                <a16:creationId xmlns:a16="http://schemas.microsoft.com/office/drawing/2014/main" id="{DDBCC5C5-AE2D-4CEC-8340-38F909376B02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6608720" y="1253269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5</a:t>
            </a:r>
          </a:p>
        </p:txBody>
      </p:sp>
      <p:sp>
        <p:nvSpPr>
          <p:cNvPr id="55" name="Text Placeholder 15">
            <a:extLst>
              <a:ext uri="{FF2B5EF4-FFF2-40B4-BE49-F238E27FC236}">
                <a16:creationId xmlns:a16="http://schemas.microsoft.com/office/drawing/2014/main" id="{EE11F52F-BA8C-49A7-AB78-242ECCE09DAA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592155" y="2300190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6</a:t>
            </a:r>
          </a:p>
        </p:txBody>
      </p:sp>
      <p:sp>
        <p:nvSpPr>
          <p:cNvPr id="56" name="Text Placeholder 15">
            <a:extLst>
              <a:ext uri="{FF2B5EF4-FFF2-40B4-BE49-F238E27FC236}">
                <a16:creationId xmlns:a16="http://schemas.microsoft.com/office/drawing/2014/main" id="{C88B6196-AD7E-4C72-A796-2011CA63D099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6585529" y="3406747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7</a:t>
            </a:r>
          </a:p>
        </p:txBody>
      </p:sp>
      <p:sp>
        <p:nvSpPr>
          <p:cNvPr id="57" name="Text Placeholder 15">
            <a:extLst>
              <a:ext uri="{FF2B5EF4-FFF2-40B4-BE49-F238E27FC236}">
                <a16:creationId xmlns:a16="http://schemas.microsoft.com/office/drawing/2014/main" id="{21A0D542-98BB-4D26-B7AD-027CB98AE0F9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6598781" y="4622634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279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270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7476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39AA6F7-5009-43DA-A5BA-A7357987A6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42799C8-81C0-4519-88E3-F9A241FAF10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3063" y="1065213"/>
            <a:ext cx="11514137" cy="5105400"/>
          </a:xfrm>
        </p:spPr>
        <p:txBody>
          <a:bodyPr/>
          <a:lstStyle>
            <a:lvl1pPr marL="0" indent="0">
              <a:buNone/>
              <a:defRPr sz="2400">
                <a:solidFill>
                  <a:srgbClr val="525050"/>
                </a:solidFill>
              </a:defRPr>
            </a:lvl1pPr>
            <a:lvl2pPr marL="457200" indent="0">
              <a:buNone/>
              <a:defRPr sz="2200">
                <a:solidFill>
                  <a:srgbClr val="525050"/>
                </a:solidFill>
              </a:defRPr>
            </a:lvl2pPr>
            <a:lvl3pPr marL="914400" indent="0">
              <a:buNone/>
              <a:defRPr>
                <a:solidFill>
                  <a:srgbClr val="525050"/>
                </a:solidFill>
              </a:defRPr>
            </a:lvl3pPr>
            <a:lvl4pPr marL="1371600" indent="0">
              <a:buNone/>
              <a:defRPr>
                <a:solidFill>
                  <a:srgbClr val="525050"/>
                </a:solidFill>
              </a:defRPr>
            </a:lvl4pPr>
            <a:lvl5pPr marL="1828800" indent="0">
              <a:buNone/>
              <a:defRPr sz="1600">
                <a:solidFill>
                  <a:srgbClr val="525050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8694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Box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8">
            <a:extLst>
              <a:ext uri="{FF2B5EF4-FFF2-40B4-BE49-F238E27FC236}">
                <a16:creationId xmlns:a16="http://schemas.microsoft.com/office/drawing/2014/main" id="{0C91D381-37F9-4BE8-A2AB-C70829F37D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6531" y="212956"/>
            <a:ext cx="11691690" cy="601916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2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5693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29D7E454-4825-4E11-9D97-AC88417DE892}"/>
              </a:ext>
            </a:extLst>
          </p:cNvPr>
          <p:cNvSpPr>
            <a:spLocks noGrp="1"/>
          </p:cNvSpPr>
          <p:nvPr>
            <p:ph type="tbl" sz="quarter" idx="10" hasCustomPrompt="1"/>
          </p:nvPr>
        </p:nvSpPr>
        <p:spPr>
          <a:xfrm>
            <a:off x="728663" y="1198563"/>
            <a:ext cx="10733087" cy="4643437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GB" dirty="0"/>
              <a:t>Click icon to edit table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C98375E-B78B-4EF2-9183-21DDF299CF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8407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29D7E454-4825-4E11-9D97-AC88417DE892}"/>
              </a:ext>
            </a:extLst>
          </p:cNvPr>
          <p:cNvSpPr>
            <a:spLocks noGrp="1"/>
          </p:cNvSpPr>
          <p:nvPr>
            <p:ph type="tbl" sz="quarter" idx="10" hasCustomPrompt="1"/>
          </p:nvPr>
        </p:nvSpPr>
        <p:spPr>
          <a:xfrm>
            <a:off x="728663" y="479394"/>
            <a:ext cx="10733087" cy="5362606"/>
          </a:xfrm>
        </p:spPr>
        <p:txBody>
          <a:bodyPr/>
          <a:lstStyle>
            <a:lvl1pPr>
              <a:defRPr sz="240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Click icon to edit table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0786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7445599D-3087-4CD8-84AE-3226DD4183E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49850" y="1757778"/>
            <a:ext cx="3681444" cy="2645545"/>
          </a:xfrm>
          <a:prstGeom prst="wedgeRoundRectCallout">
            <a:avLst>
              <a:gd name="adj1" fmla="val 51423"/>
              <a:gd name="adj2" fmla="val 97413"/>
              <a:gd name="adj3" fmla="val 16667"/>
            </a:avLst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rgbClr val="3D3C3C"/>
                </a:solidFill>
              </a:defRPr>
            </a:lvl1pPr>
            <a:lvl2pPr marL="457200" indent="0">
              <a:buNone/>
              <a:defRPr>
                <a:solidFill>
                  <a:srgbClr val="3D3C3C"/>
                </a:solidFill>
              </a:defRPr>
            </a:lvl2pPr>
            <a:lvl3pPr marL="914400" indent="0">
              <a:buNone/>
              <a:defRPr>
                <a:solidFill>
                  <a:srgbClr val="3D3C3C"/>
                </a:solidFill>
              </a:defRPr>
            </a:lvl3pPr>
            <a:lvl4pPr marL="1371600" indent="0">
              <a:buNone/>
              <a:defRPr>
                <a:solidFill>
                  <a:srgbClr val="3D3C3C"/>
                </a:solidFill>
              </a:defRPr>
            </a:lvl4pPr>
            <a:lvl5pPr marL="1828800" indent="0">
              <a:buNone/>
              <a:defRPr>
                <a:solidFill>
                  <a:srgbClr val="3D3C3C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A4D76083-378C-4F18-A41A-DF691C5BBE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flipH="1">
            <a:off x="6991927" y="1790106"/>
            <a:ext cx="3694546" cy="2645545"/>
          </a:xfrm>
          <a:prstGeom prst="wedgeRoundRectCallout">
            <a:avLst>
              <a:gd name="adj1" fmla="val 51423"/>
              <a:gd name="adj2" fmla="val 97413"/>
              <a:gd name="adj3" fmla="val 16667"/>
            </a:avLst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rgbClr val="3D3C3C"/>
                </a:solidFill>
              </a:defRPr>
            </a:lvl1pPr>
            <a:lvl2pPr marL="457200" indent="0">
              <a:buNone/>
              <a:defRPr>
                <a:solidFill>
                  <a:srgbClr val="3D3C3C"/>
                </a:solidFill>
              </a:defRPr>
            </a:lvl2pPr>
            <a:lvl3pPr marL="914400" indent="0">
              <a:buNone/>
              <a:defRPr>
                <a:solidFill>
                  <a:srgbClr val="3D3C3C"/>
                </a:solidFill>
              </a:defRPr>
            </a:lvl3pPr>
            <a:lvl4pPr marL="1371600" indent="0">
              <a:buNone/>
              <a:defRPr>
                <a:solidFill>
                  <a:srgbClr val="3D3C3C"/>
                </a:solidFill>
              </a:defRPr>
            </a:lvl4pPr>
            <a:lvl5pPr marL="1828800" indent="0">
              <a:buNone/>
              <a:defRPr>
                <a:solidFill>
                  <a:srgbClr val="3D3C3C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1C7ECA85-28B6-4349-80F0-9A682E4EFD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3309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out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BCBF304C-CE99-40D8-AB7A-30072AC4CF7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49850" y="1757778"/>
            <a:ext cx="3681444" cy="2645545"/>
          </a:xfrm>
          <a:prstGeom prst="wedgeRoundRectCallout">
            <a:avLst>
              <a:gd name="adj1" fmla="val 51423"/>
              <a:gd name="adj2" fmla="val 97413"/>
              <a:gd name="adj3" fmla="val 16667"/>
            </a:avLst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rgbClr val="3D3C3C"/>
                </a:solidFill>
              </a:defRPr>
            </a:lvl1pPr>
            <a:lvl2pPr marL="457200" indent="0">
              <a:buNone/>
              <a:defRPr>
                <a:solidFill>
                  <a:srgbClr val="3D3C3C"/>
                </a:solidFill>
              </a:defRPr>
            </a:lvl2pPr>
            <a:lvl3pPr marL="914400" indent="0">
              <a:buNone/>
              <a:defRPr>
                <a:solidFill>
                  <a:srgbClr val="3D3C3C"/>
                </a:solidFill>
              </a:defRPr>
            </a:lvl3pPr>
            <a:lvl4pPr marL="1371600" indent="0">
              <a:buNone/>
              <a:defRPr>
                <a:solidFill>
                  <a:srgbClr val="3D3C3C"/>
                </a:solidFill>
              </a:defRPr>
            </a:lvl4pPr>
            <a:lvl5pPr marL="1828800" indent="0">
              <a:buNone/>
              <a:defRPr>
                <a:solidFill>
                  <a:srgbClr val="3D3C3C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E1024D67-5226-41E5-A06A-E4C244D0780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flipH="1">
            <a:off x="6991927" y="1790106"/>
            <a:ext cx="3694546" cy="2645545"/>
          </a:xfrm>
          <a:prstGeom prst="wedgeRoundRectCallout">
            <a:avLst>
              <a:gd name="adj1" fmla="val 51423"/>
              <a:gd name="adj2" fmla="val 97413"/>
              <a:gd name="adj3" fmla="val 16667"/>
            </a:avLst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rgbClr val="3D3C3C"/>
                </a:solidFill>
              </a:defRPr>
            </a:lvl1pPr>
            <a:lvl2pPr marL="457200" indent="0">
              <a:buNone/>
              <a:defRPr>
                <a:solidFill>
                  <a:srgbClr val="3D3C3C"/>
                </a:solidFill>
              </a:defRPr>
            </a:lvl2pPr>
            <a:lvl3pPr marL="914400" indent="0">
              <a:buNone/>
              <a:defRPr>
                <a:solidFill>
                  <a:srgbClr val="3D3C3C"/>
                </a:solidFill>
              </a:defRPr>
            </a:lvl3pPr>
            <a:lvl4pPr marL="1371600" indent="0">
              <a:buNone/>
              <a:defRPr>
                <a:solidFill>
                  <a:srgbClr val="3D3C3C"/>
                </a:solidFill>
              </a:defRPr>
            </a:lvl4pPr>
            <a:lvl5pPr marL="1828800" indent="0">
              <a:buNone/>
              <a:defRPr>
                <a:solidFill>
                  <a:srgbClr val="3D3C3C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268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Gloss_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5535C424-5B8D-4C9E-A5A7-5D9ABAD23E3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44261" y="1951024"/>
            <a:ext cx="4826664" cy="2645545"/>
          </a:xfrm>
          <a:prstGeom prst="roundRect">
            <a:avLst/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rgbClr val="3D3C3C"/>
                </a:solidFill>
              </a:defRPr>
            </a:lvl1pPr>
            <a:lvl2pPr marL="457200" indent="0">
              <a:buNone/>
              <a:defRPr>
                <a:solidFill>
                  <a:srgbClr val="3D3C3C"/>
                </a:solidFill>
              </a:defRPr>
            </a:lvl2pPr>
            <a:lvl3pPr marL="914400" indent="0">
              <a:buNone/>
              <a:defRPr>
                <a:solidFill>
                  <a:srgbClr val="3D3C3C"/>
                </a:solidFill>
              </a:defRPr>
            </a:lvl3pPr>
            <a:lvl4pPr marL="1371600" indent="0">
              <a:buNone/>
              <a:defRPr>
                <a:solidFill>
                  <a:srgbClr val="3D3C3C"/>
                </a:solidFill>
              </a:defRPr>
            </a:lvl4pPr>
            <a:lvl5pPr marL="1828800" indent="0">
              <a:buNone/>
              <a:defRPr>
                <a:solidFill>
                  <a:srgbClr val="3D3C3C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334B27DC-A959-421A-92EF-A2685612DD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800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988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525050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rgbClr val="525050"/>
          </a:solidFill>
          <a:latin typeface="Century Gothic" panose="020B0502020202020204" pitchFamily="34" charset="0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kern="1200">
          <a:solidFill>
            <a:srgbClr val="525050"/>
          </a:solidFill>
          <a:latin typeface="Century Gothic" panose="020B0502020202020204" pitchFamily="34" charset="0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rgbClr val="525050"/>
          </a:solidFill>
          <a:latin typeface="Century Gothic" panose="020B0502020202020204" pitchFamily="34" charset="0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rgbClr val="525050"/>
          </a:solidFill>
          <a:latin typeface="Century Gothic" panose="020B0502020202020204" pitchFamily="34" charset="0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rgbClr val="525050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FBAD956-68D5-525C-9B44-99EA29DF0129}"/>
              </a:ext>
            </a:extLst>
          </p:cNvPr>
          <p:cNvSpPr/>
          <p:nvPr/>
        </p:nvSpPr>
        <p:spPr>
          <a:xfrm>
            <a:off x="5406884" y="108500"/>
            <a:ext cx="4956315" cy="1257455"/>
          </a:xfrm>
          <a:prstGeom prst="roundRect">
            <a:avLst/>
          </a:prstGeom>
          <a:solidFill>
            <a:srgbClr val="52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EE599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/>
                <a:ea typeface="Calibri" panose="020F0502020204030204" pitchFamily="34" charset="0"/>
                <a:cs typeface="Times New Roman" panose="02020603050405020304" pitchFamily="18" charset="0"/>
              </a:rPr>
              <a:t>*einzeln – single, individual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EE599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/>
                <a:ea typeface="Calibri" panose="020F0502020204030204" pitchFamily="34" charset="0"/>
                <a:cs typeface="Times New Roman" panose="02020603050405020304" pitchFamily="18" charset="0"/>
              </a:rPr>
              <a:t>*das Meerschweinchen – guinea pig</a:t>
            </a:r>
            <a:b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EE599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EE599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/>
                <a:ea typeface="Calibri" panose="020F0502020204030204" pitchFamily="34" charset="0"/>
                <a:cs typeface="Times New Roman" panose="02020603050405020304" pitchFamily="18" charset="0"/>
              </a:rPr>
              <a:t>*der Wert – value, worth</a:t>
            </a:r>
            <a:b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EE599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EE599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/>
                <a:ea typeface="Calibri" panose="020F0502020204030204" pitchFamily="34" charset="0"/>
                <a:cs typeface="Times New Roman" panose="02020603050405020304" pitchFamily="18" charset="0"/>
              </a:rPr>
              <a:t>*Milliardäre – billionaires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65B361-D8B9-F0B9-C0F3-E2057C191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213557"/>
            <a:ext cx="5514975" cy="647577"/>
          </a:xfrm>
        </p:spPr>
        <p:txBody>
          <a:bodyPr/>
          <a:lstStyle/>
          <a:p>
            <a:r>
              <a:rPr lang="en-GB" dirty="0"/>
              <a:t>Switzerland in numbers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67749C-6AC1-E1F7-559B-049B2D31A5E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de-DE" dirty="0"/>
              <a:t>HANDOUT PARTNER A </a:t>
            </a:r>
          </a:p>
          <a:p>
            <a:r>
              <a:rPr lang="de-DE" dirty="0"/>
              <a:t>1. </a:t>
            </a:r>
            <a:r>
              <a:rPr lang="de-DE" b="1" dirty="0"/>
              <a:t>2014</a:t>
            </a:r>
            <a:r>
              <a:rPr lang="de-DE" dirty="0"/>
              <a:t> hat man zum ersten Mal die Schweizer App „THREEMA” gesehen, die eine andere sichere, nationale Form von „WhatsApp” ist. Du musst sie kaufen, sie kostet </a:t>
            </a:r>
            <a:r>
              <a:rPr lang="de-DE" b="1" dirty="0"/>
              <a:t>3,99</a:t>
            </a:r>
            <a:r>
              <a:rPr lang="de-DE" dirty="0"/>
              <a:t> Euro.</a:t>
            </a:r>
          </a:p>
          <a:p>
            <a:r>
              <a:rPr lang="de-DE" dirty="0"/>
              <a:t>2. </a:t>
            </a:r>
            <a:r>
              <a:rPr lang="en-GB" b="0" i="0" u="none" strike="noStrike" dirty="0" err="1">
                <a:solidFill>
                  <a:schemeClr val="tx1"/>
                </a:solidFill>
                <a:effectLst/>
              </a:rPr>
              <a:t>Seit</a:t>
            </a:r>
            <a:r>
              <a:rPr lang="en-GB" b="1" i="0" u="none" strike="noStrike" dirty="0">
                <a:solidFill>
                  <a:schemeClr val="tx1"/>
                </a:solidFill>
                <a:effectLst/>
              </a:rPr>
              <a:t> 2008 </a:t>
            </a:r>
            <a:r>
              <a:rPr lang="en-GB" b="0" i="0" u="none" strike="noStrike" dirty="0" err="1">
                <a:solidFill>
                  <a:schemeClr val="tx1"/>
                </a:solidFill>
                <a:effectLst/>
              </a:rPr>
              <a:t>darf</a:t>
            </a:r>
            <a:r>
              <a:rPr lang="en-GB" b="0" i="0" u="none" strike="noStrike" dirty="0">
                <a:solidFill>
                  <a:schemeClr val="tx1"/>
                </a:solidFill>
                <a:effectLst/>
              </a:rPr>
              <a:t> man </a:t>
            </a:r>
            <a:r>
              <a:rPr lang="en-GB" b="0" i="0" u="none" strike="noStrike" dirty="0" err="1">
                <a:solidFill>
                  <a:schemeClr val="tx1"/>
                </a:solidFill>
                <a:effectLst/>
              </a:rPr>
              <a:t>kein</a:t>
            </a:r>
            <a:r>
              <a:rPr lang="en-GB" b="0" i="0" u="none" strike="noStrike" dirty="0">
                <a:solidFill>
                  <a:schemeClr val="tx1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chemeClr val="tx1"/>
                </a:solidFill>
                <a:effectLst/>
              </a:rPr>
              <a:t>einzelnes</a:t>
            </a:r>
            <a:r>
              <a:rPr lang="en-GB" b="0" i="0" u="none" strike="noStrike" dirty="0">
                <a:solidFill>
                  <a:schemeClr val="tx1"/>
                </a:solidFill>
                <a:effectLst/>
              </a:rPr>
              <a:t>* </a:t>
            </a:r>
            <a:r>
              <a:rPr lang="en-GB" b="0" i="0" u="none" strike="noStrike" dirty="0" err="1">
                <a:solidFill>
                  <a:schemeClr val="tx1"/>
                </a:solidFill>
                <a:effectLst/>
              </a:rPr>
              <a:t>Meerschweinchen</a:t>
            </a:r>
            <a:r>
              <a:rPr lang="en-GB" b="0" i="0" u="none" strike="noStrike" dirty="0">
                <a:solidFill>
                  <a:schemeClr val="tx1"/>
                </a:solidFill>
                <a:effectLst/>
              </a:rPr>
              <a:t>* </a:t>
            </a:r>
            <a:r>
              <a:rPr lang="en-GB" b="0" i="0" u="none" strike="noStrike" dirty="0" err="1">
                <a:solidFill>
                  <a:schemeClr val="tx1"/>
                </a:solidFill>
                <a:effectLst/>
              </a:rPr>
              <a:t>haben</a:t>
            </a:r>
            <a:r>
              <a:rPr lang="en-GB" b="0" i="0" u="none" strike="noStrike" dirty="0">
                <a:solidFill>
                  <a:schemeClr val="tx1"/>
                </a:solidFill>
                <a:effectLst/>
              </a:rPr>
              <a:t>. </a:t>
            </a:r>
            <a:r>
              <a:rPr lang="en-GB" b="0" i="0" u="none" strike="noStrike" dirty="0" err="1">
                <a:solidFill>
                  <a:schemeClr val="tx1"/>
                </a:solidFill>
                <a:effectLst/>
              </a:rPr>
              <a:t>Wenn</a:t>
            </a:r>
            <a:r>
              <a:rPr lang="en-GB" b="0" i="0" u="none" strike="noStrike" dirty="0">
                <a:solidFill>
                  <a:schemeClr val="tx1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chemeClr val="tx1"/>
                </a:solidFill>
                <a:effectLst/>
              </a:rPr>
              <a:t>ein</a:t>
            </a:r>
            <a:r>
              <a:rPr lang="en-GB" b="0" i="0" u="none" strike="noStrike" dirty="0">
                <a:solidFill>
                  <a:schemeClr val="tx1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chemeClr val="tx1"/>
                </a:solidFill>
                <a:effectLst/>
              </a:rPr>
              <a:t>Meerschweinchen</a:t>
            </a:r>
            <a:r>
              <a:rPr lang="en-GB" b="0" i="0" u="none" strike="noStrike" dirty="0">
                <a:solidFill>
                  <a:schemeClr val="tx1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chemeClr val="tx1"/>
                </a:solidFill>
                <a:effectLst/>
              </a:rPr>
              <a:t>stirbt</a:t>
            </a:r>
            <a:r>
              <a:rPr lang="en-GB" b="0" i="0" u="none" strike="noStrike" dirty="0">
                <a:solidFill>
                  <a:schemeClr val="tx1"/>
                </a:solidFill>
                <a:effectLst/>
              </a:rPr>
              <a:t>, </a:t>
            </a:r>
            <a:r>
              <a:rPr lang="en-GB" b="0" i="0" u="none" strike="noStrike" dirty="0" err="1">
                <a:solidFill>
                  <a:schemeClr val="tx1"/>
                </a:solidFill>
                <a:effectLst/>
              </a:rPr>
              <a:t>kannst</a:t>
            </a:r>
            <a:r>
              <a:rPr lang="en-GB" b="0" i="0" u="none" strike="noStrike" dirty="0">
                <a:solidFill>
                  <a:schemeClr val="tx1"/>
                </a:solidFill>
                <a:effectLst/>
              </a:rPr>
              <a:t> du </a:t>
            </a:r>
            <a:r>
              <a:rPr lang="en-GB" b="0" i="0" u="none" strike="noStrike" dirty="0" err="1">
                <a:solidFill>
                  <a:schemeClr val="tx1"/>
                </a:solidFill>
                <a:effectLst/>
              </a:rPr>
              <a:t>ein</a:t>
            </a:r>
            <a:r>
              <a:rPr lang="en-GB" b="0" i="0" u="none" strike="noStrike" dirty="0">
                <a:solidFill>
                  <a:schemeClr val="tx1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chemeClr val="tx1"/>
                </a:solidFill>
                <a:effectLst/>
              </a:rPr>
              <a:t>neues</a:t>
            </a:r>
            <a:r>
              <a:rPr lang="en-GB" b="0" i="0" u="none" strike="noStrike" dirty="0">
                <a:solidFill>
                  <a:schemeClr val="tx1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chemeClr val="tx1"/>
                </a:solidFill>
                <a:effectLst/>
              </a:rPr>
              <a:t>Meerschweinchen</a:t>
            </a:r>
            <a:r>
              <a:rPr lang="en-GB" b="0" i="0" u="none" strike="noStrike" dirty="0">
                <a:solidFill>
                  <a:schemeClr val="tx1"/>
                </a:solidFill>
                <a:effectLst/>
              </a:rPr>
              <a:t> für das </a:t>
            </a:r>
            <a:r>
              <a:rPr lang="en-GB" b="0" i="0" u="none" strike="noStrike" dirty="0" err="1">
                <a:solidFill>
                  <a:schemeClr val="tx1"/>
                </a:solidFill>
                <a:effectLst/>
              </a:rPr>
              <a:t>andere</a:t>
            </a:r>
            <a:r>
              <a:rPr lang="en-GB" b="0" i="0" u="none" strike="noStrike" dirty="0">
                <a:solidFill>
                  <a:schemeClr val="tx1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chemeClr val="tx1"/>
                </a:solidFill>
                <a:effectLst/>
              </a:rPr>
              <a:t>bei</a:t>
            </a:r>
            <a:r>
              <a:rPr lang="de-DE" dirty="0"/>
              <a:t> „</a:t>
            </a:r>
            <a:r>
              <a:rPr lang="en-GB" b="0" i="0" u="none" strike="noStrike" dirty="0">
                <a:solidFill>
                  <a:schemeClr val="tx1"/>
                </a:solidFill>
                <a:effectLst/>
              </a:rPr>
              <a:t>Priska </a:t>
            </a:r>
            <a:r>
              <a:rPr lang="en-GB" b="0" i="0" u="none" strike="noStrike" dirty="0" err="1">
                <a:solidFill>
                  <a:schemeClr val="tx1"/>
                </a:solidFill>
                <a:effectLst/>
              </a:rPr>
              <a:t>Küng</a:t>
            </a:r>
            <a:r>
              <a:rPr lang="en-GB" b="0" i="0" u="none" strike="noStrike" dirty="0">
                <a:solidFill>
                  <a:schemeClr val="tx1"/>
                </a:solidFill>
                <a:effectLst/>
              </a:rPr>
              <a:t>” </a:t>
            </a:r>
            <a:r>
              <a:rPr lang="en-GB" b="0" i="0" u="none" strike="noStrike" dirty="0" err="1">
                <a:solidFill>
                  <a:schemeClr val="tx1"/>
                </a:solidFill>
                <a:effectLst/>
              </a:rPr>
              <a:t>finden</a:t>
            </a:r>
            <a:r>
              <a:rPr lang="en-GB" b="0" i="0" u="none" strike="noStrike" dirty="0">
                <a:solidFill>
                  <a:schemeClr val="tx1"/>
                </a:solidFill>
                <a:effectLst/>
              </a:rPr>
              <a:t>. Das </a:t>
            </a:r>
            <a:r>
              <a:rPr lang="en-GB" b="0" i="0" u="none" strike="noStrike" dirty="0" err="1">
                <a:solidFill>
                  <a:schemeClr val="tx1"/>
                </a:solidFill>
                <a:effectLst/>
              </a:rPr>
              <a:t>ist</a:t>
            </a:r>
            <a:r>
              <a:rPr lang="en-GB" b="0" i="0" u="none" strike="noStrike" dirty="0">
                <a:solidFill>
                  <a:schemeClr val="tx1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chemeClr val="tx1"/>
                </a:solidFill>
                <a:effectLst/>
              </a:rPr>
              <a:t>eine</a:t>
            </a:r>
            <a:r>
              <a:rPr lang="en-GB" b="0" i="0" u="none" strike="noStrike" dirty="0">
                <a:solidFill>
                  <a:schemeClr val="tx1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chemeClr val="tx1"/>
                </a:solidFill>
                <a:effectLst/>
              </a:rPr>
              <a:t>spezielle</a:t>
            </a:r>
            <a:r>
              <a:rPr lang="en-GB" b="0" i="0" u="none" strike="noStrike" dirty="0">
                <a:solidFill>
                  <a:schemeClr val="tx1"/>
                </a:solidFill>
                <a:effectLst/>
              </a:rPr>
              <a:t> und </a:t>
            </a:r>
            <a:r>
              <a:rPr lang="en-GB" b="0" i="0" u="none" strike="noStrike" dirty="0" err="1">
                <a:solidFill>
                  <a:schemeClr val="tx1"/>
                </a:solidFill>
                <a:effectLst/>
              </a:rPr>
              <a:t>bekannte</a:t>
            </a:r>
            <a:r>
              <a:rPr lang="en-GB" b="0" i="0" u="none" strike="noStrike" dirty="0">
                <a:solidFill>
                  <a:schemeClr val="tx1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chemeClr val="tx1"/>
                </a:solidFill>
                <a:effectLst/>
              </a:rPr>
              <a:t>Internetseite</a:t>
            </a:r>
            <a:r>
              <a:rPr lang="en-GB" b="0" i="0" u="none" strike="noStrike">
                <a:solidFill>
                  <a:schemeClr val="tx1"/>
                </a:solidFill>
                <a:effectLst/>
              </a:rPr>
              <a:t>.</a:t>
            </a:r>
            <a:endParaRPr lang="en-GB" sz="1800">
              <a:solidFill>
                <a:srgbClr val="1F4E79"/>
              </a:solidFill>
            </a:endParaRPr>
          </a:p>
          <a:p>
            <a:r>
              <a:rPr lang="de-DE"/>
              <a:t>3</a:t>
            </a:r>
            <a:r>
              <a:rPr lang="de-DE" dirty="0"/>
              <a:t>. Gruyère und Emmentaler im Wert* von </a:t>
            </a:r>
            <a:r>
              <a:rPr lang="de-DE" b="1" dirty="0"/>
              <a:t>693</a:t>
            </a:r>
            <a:r>
              <a:rPr lang="de-DE" dirty="0"/>
              <a:t> Millionen Franken sind in der Corona-Zeit aus der Schweiz ins Ausland gegangen.</a:t>
            </a:r>
          </a:p>
          <a:p>
            <a:r>
              <a:rPr lang="de-DE" dirty="0"/>
              <a:t>4. Jedes Jahr isst ein Schweizer </a:t>
            </a:r>
            <a:r>
              <a:rPr lang="de-DE" b="1" dirty="0"/>
              <a:t>zehn</a:t>
            </a:r>
            <a:r>
              <a:rPr lang="de-DE" dirty="0"/>
              <a:t> Kilo Schokolade, das ist doppelt so viel wie in den USA.</a:t>
            </a:r>
          </a:p>
          <a:p>
            <a:r>
              <a:rPr lang="de-DE" dirty="0"/>
              <a:t>5. Die Schweiz hat </a:t>
            </a:r>
            <a:r>
              <a:rPr lang="de-DE" b="1" dirty="0"/>
              <a:t>41</a:t>
            </a:r>
            <a:r>
              <a:rPr lang="de-DE" dirty="0"/>
              <a:t> Milliardäre* und liegt auf Platz Nummer </a:t>
            </a:r>
            <a:r>
              <a:rPr lang="de-DE" b="1" dirty="0"/>
              <a:t>15</a:t>
            </a:r>
            <a:r>
              <a:rPr lang="de-DE" dirty="0"/>
              <a:t> in der Welt.</a:t>
            </a:r>
          </a:p>
          <a:p>
            <a:endParaRPr lang="en-GB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10D6BFA-ED66-A95C-A433-018DF4DEF52D}"/>
              </a:ext>
            </a:extLst>
          </p:cNvPr>
          <p:cNvSpPr/>
          <p:nvPr/>
        </p:nvSpPr>
        <p:spPr>
          <a:xfrm>
            <a:off x="9957606" y="73683"/>
            <a:ext cx="2155371" cy="36120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D3C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sprechen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3D3C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/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D3C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hören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3D3C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1619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5B361-D8B9-F0B9-C0F3-E2057C191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213557"/>
            <a:ext cx="5514975" cy="647577"/>
          </a:xfrm>
        </p:spPr>
        <p:txBody>
          <a:bodyPr/>
          <a:lstStyle/>
          <a:p>
            <a:r>
              <a:rPr lang="en-GB" dirty="0"/>
              <a:t>Switzerland in numbers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67749C-6AC1-E1F7-559B-049B2D31A5E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de-DE" dirty="0"/>
              <a:t>HANDOUT PARTNER B </a:t>
            </a:r>
          </a:p>
          <a:p>
            <a:r>
              <a:rPr lang="de-DE" dirty="0"/>
              <a:t>6. Das Schweizer Volk gewinnt seine Energie – </a:t>
            </a:r>
            <a:r>
              <a:rPr lang="de-DE" b="1" dirty="0"/>
              <a:t>sechzig</a:t>
            </a:r>
            <a:r>
              <a:rPr lang="de-DE" dirty="0"/>
              <a:t> Prozent – aus Wasser, weil das Land mehr als </a:t>
            </a:r>
            <a:r>
              <a:rPr lang="de-DE" b="1" dirty="0"/>
              <a:t>1500</a:t>
            </a:r>
            <a:r>
              <a:rPr lang="de-DE" dirty="0"/>
              <a:t> Seen besitzt.</a:t>
            </a:r>
          </a:p>
          <a:p>
            <a:r>
              <a:rPr lang="de-DE" dirty="0"/>
              <a:t>7. Schweizer Kaffeekultur! In einem kleinen Dorf in der Schweiz macht man die Kaffeemaschinen für die </a:t>
            </a:r>
            <a:r>
              <a:rPr lang="de-DE" b="1" dirty="0"/>
              <a:t>21.000</a:t>
            </a:r>
            <a:r>
              <a:rPr lang="de-DE" dirty="0"/>
              <a:t> Starbucks-Cafés in der Welt.</a:t>
            </a:r>
          </a:p>
          <a:p>
            <a:r>
              <a:rPr lang="de-DE" dirty="0"/>
              <a:t>8. Die Schweiz ist ein neutrales Land, aber sie besitzt </a:t>
            </a:r>
            <a:r>
              <a:rPr lang="de-DE" b="1" dirty="0"/>
              <a:t>8000</a:t>
            </a:r>
            <a:r>
              <a:rPr lang="de-DE" dirty="0"/>
              <a:t> Bunker. Jede Schweizer Familie muss Zugang* zu einem Bunker haben.</a:t>
            </a:r>
          </a:p>
          <a:p>
            <a:r>
              <a:rPr lang="de-DE" dirty="0"/>
              <a:t>9. Freddie Mercury hat </a:t>
            </a:r>
            <a:r>
              <a:rPr lang="de-DE" b="1" dirty="0"/>
              <a:t>sieben</a:t>
            </a:r>
            <a:r>
              <a:rPr lang="de-DE" dirty="0"/>
              <a:t> Alben* in der Schweiz gemacht. Das ist der Grund, warum es eine Statue von Freddie in Montreux gibt, wo er gewohnt hat. </a:t>
            </a:r>
          </a:p>
          <a:p>
            <a:r>
              <a:rPr lang="de-DE" dirty="0"/>
              <a:t>10. Schweizer Frauen haben das Wahlrecht* vor </a:t>
            </a:r>
            <a:r>
              <a:rPr lang="de-DE" b="1" dirty="0"/>
              <a:t>fünfzig</a:t>
            </a:r>
            <a:r>
              <a:rPr lang="de-DE" dirty="0"/>
              <a:t> Jahren im Jahre </a:t>
            </a:r>
            <a:r>
              <a:rPr lang="de-DE" b="1" dirty="0"/>
              <a:t>1971 </a:t>
            </a:r>
            <a:r>
              <a:rPr lang="de-DE" dirty="0"/>
              <a:t>bekommen. Das ist spät im Vergleich mit Großbritannien, wo das im Jahre </a:t>
            </a:r>
            <a:r>
              <a:rPr lang="de-DE" b="1" dirty="0"/>
              <a:t>1928</a:t>
            </a:r>
            <a:r>
              <a:rPr lang="de-DE" dirty="0"/>
              <a:t> war.</a:t>
            </a:r>
          </a:p>
          <a:p>
            <a:endParaRPr lang="en-GB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10D6BFA-ED66-A95C-A433-018DF4DEF52D}"/>
              </a:ext>
            </a:extLst>
          </p:cNvPr>
          <p:cNvSpPr/>
          <p:nvPr/>
        </p:nvSpPr>
        <p:spPr>
          <a:xfrm>
            <a:off x="9614263" y="213557"/>
            <a:ext cx="2155371" cy="36120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D3C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sprechen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3D3C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/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D3C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hören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3D3C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A48D9DA-E3B5-76A8-FB77-661270A330AD}"/>
              </a:ext>
            </a:extLst>
          </p:cNvPr>
          <p:cNvSpPr/>
          <p:nvPr/>
        </p:nvSpPr>
        <p:spPr>
          <a:xfrm>
            <a:off x="5514974" y="108501"/>
            <a:ext cx="3990270" cy="1157772"/>
          </a:xfrm>
          <a:prstGeom prst="roundRect">
            <a:avLst/>
          </a:prstGeom>
          <a:solidFill>
            <a:srgbClr val="52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EE599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/>
                <a:ea typeface="Calibri" panose="020F0502020204030204" pitchFamily="34" charset="0"/>
                <a:cs typeface="Times New Roman" panose="02020603050405020304" pitchFamily="18" charset="0"/>
              </a:rPr>
              <a:t>*der Zugang – access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EE599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/>
                <a:ea typeface="Calibri" panose="020F0502020204030204" pitchFamily="34" charset="0"/>
                <a:cs typeface="Times New Roman" panose="02020603050405020304" pitchFamily="18" charset="0"/>
              </a:rPr>
              <a:t>*Alben – albums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EE599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/>
                <a:ea typeface="Calibri" panose="020F0502020204030204" pitchFamily="34" charset="0"/>
                <a:cs typeface="Times New Roman" panose="02020603050405020304" pitchFamily="18" charset="0"/>
              </a:rPr>
              <a:t>*das Wahlrecht – right to vote</a:t>
            </a:r>
          </a:p>
        </p:txBody>
      </p:sp>
    </p:spTree>
    <p:extLst>
      <p:ext uri="{BB962C8B-B14F-4D97-AF65-F5344CB8AC3E}">
        <p14:creationId xmlns:p14="http://schemas.microsoft.com/office/powerpoint/2010/main" val="4061092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5B361-D8B9-F0B9-C0F3-E2057C191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213557"/>
            <a:ext cx="5514975" cy="647577"/>
          </a:xfrm>
        </p:spPr>
        <p:txBody>
          <a:bodyPr/>
          <a:lstStyle/>
          <a:p>
            <a:r>
              <a:rPr lang="en-GB" dirty="0"/>
              <a:t>Switzerland in numbers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67749C-6AC1-E1F7-559B-049B2D31A5E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de-DE" dirty="0"/>
              <a:t>HANDOUT PARTNER A </a:t>
            </a:r>
          </a:p>
          <a:p>
            <a:r>
              <a:rPr lang="de-DE" dirty="0"/>
              <a:t>1. </a:t>
            </a:r>
            <a:r>
              <a:rPr lang="de-DE" b="1" dirty="0"/>
              <a:t>2014</a:t>
            </a:r>
            <a:r>
              <a:rPr lang="de-DE" dirty="0"/>
              <a:t> hat man zum ersten Mal die Schweizer* App „THREEMA” gesehen, die eine andere, sichere, nationale Form von „WhatsApp” ist. Du musst sie kaufen, sie kostet </a:t>
            </a:r>
            <a:r>
              <a:rPr lang="de-DE" b="1" dirty="0"/>
              <a:t>3,99</a:t>
            </a:r>
            <a:r>
              <a:rPr lang="de-DE" dirty="0"/>
              <a:t> Euro.</a:t>
            </a:r>
          </a:p>
          <a:p>
            <a:r>
              <a:rPr lang="de-DE" dirty="0"/>
              <a:t>2. Die Schweiz ist ein neutrales Land, aber sie hat </a:t>
            </a:r>
            <a:r>
              <a:rPr lang="de-DE" b="1" dirty="0"/>
              <a:t>8000</a:t>
            </a:r>
            <a:r>
              <a:rPr lang="de-DE" dirty="0"/>
              <a:t> Bunker. Jede Schweizer* Familie muss Zugang* zu einem Bunker haben.</a:t>
            </a:r>
          </a:p>
          <a:p>
            <a:r>
              <a:rPr lang="de-DE" dirty="0"/>
              <a:t>3. Jedes Jahr isst ein Schweizer* </a:t>
            </a:r>
            <a:r>
              <a:rPr lang="de-DE" b="1" dirty="0"/>
              <a:t>zehn</a:t>
            </a:r>
            <a:r>
              <a:rPr lang="de-DE" dirty="0"/>
              <a:t> Kilo Schokolade, das </a:t>
            </a:r>
            <a:r>
              <a:rPr lang="de-DE"/>
              <a:t>ist </a:t>
            </a:r>
            <a:r>
              <a:rPr lang="de-DE" b="1"/>
              <a:t>zwei</a:t>
            </a:r>
            <a:r>
              <a:rPr lang="de-DE"/>
              <a:t>mal </a:t>
            </a:r>
            <a:r>
              <a:rPr lang="de-DE" dirty="0"/>
              <a:t>so viel wie in den USA.</a:t>
            </a:r>
          </a:p>
          <a:p>
            <a:r>
              <a:rPr lang="de-DE" dirty="0"/>
              <a:t>4. Viele reiche Personen leben in der Schweiz. Das Land liegt auf Platz Nummer </a:t>
            </a:r>
            <a:r>
              <a:rPr lang="de-DE" b="1" dirty="0"/>
              <a:t>15</a:t>
            </a:r>
            <a:r>
              <a:rPr lang="de-DE" dirty="0"/>
              <a:t> in der Welt.</a:t>
            </a:r>
          </a:p>
          <a:p>
            <a:pPr marL="457200" indent="-457200">
              <a:buAutoNum type="arabicPeriod" startAt="4"/>
            </a:pPr>
            <a:endParaRPr lang="de-DE" dirty="0"/>
          </a:p>
          <a:p>
            <a:endParaRPr lang="en-GB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10D6BFA-ED66-A95C-A433-018DF4DEF52D}"/>
              </a:ext>
            </a:extLst>
          </p:cNvPr>
          <p:cNvSpPr/>
          <p:nvPr/>
        </p:nvSpPr>
        <p:spPr>
          <a:xfrm>
            <a:off x="9614263" y="213557"/>
            <a:ext cx="2155371" cy="36120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D3C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sprechen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3D3C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/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D3C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hören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3D3C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F45D2FF-98CF-737C-152E-5BD3D7BDE975}"/>
              </a:ext>
            </a:extLst>
          </p:cNvPr>
          <p:cNvSpPr/>
          <p:nvPr/>
        </p:nvSpPr>
        <p:spPr>
          <a:xfrm>
            <a:off x="5828482" y="187703"/>
            <a:ext cx="3472272" cy="673431"/>
          </a:xfrm>
          <a:prstGeom prst="roundRect">
            <a:avLst/>
          </a:prstGeom>
          <a:solidFill>
            <a:srgbClr val="52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EE599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/>
                <a:ea typeface="Calibri" panose="020F0502020204030204" pitchFamily="34" charset="0"/>
                <a:cs typeface="Times New Roman" panose="02020603050405020304" pitchFamily="18" charset="0"/>
              </a:rPr>
              <a:t>*Schweizer – Swiss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EE599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/>
                <a:ea typeface="Calibri" panose="020F0502020204030204" pitchFamily="34" charset="0"/>
                <a:cs typeface="Times New Roman" panose="02020603050405020304" pitchFamily="18" charset="0"/>
              </a:rPr>
              <a:t>*der Zugang – access</a:t>
            </a:r>
          </a:p>
        </p:txBody>
      </p:sp>
    </p:spTree>
    <p:extLst>
      <p:ext uri="{BB962C8B-B14F-4D97-AF65-F5344CB8AC3E}">
        <p14:creationId xmlns:p14="http://schemas.microsoft.com/office/powerpoint/2010/main" val="3507030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5B361-D8B9-F0B9-C0F3-E2057C191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213557"/>
            <a:ext cx="5514975" cy="647577"/>
          </a:xfrm>
        </p:spPr>
        <p:txBody>
          <a:bodyPr/>
          <a:lstStyle/>
          <a:p>
            <a:r>
              <a:rPr lang="en-GB" dirty="0"/>
              <a:t>Switzerland in numbers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67749C-6AC1-E1F7-559B-049B2D31A5E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de-DE" dirty="0"/>
              <a:t>HANDOUT PARTNER B</a:t>
            </a:r>
          </a:p>
          <a:p>
            <a:r>
              <a:rPr lang="de-DE" dirty="0"/>
              <a:t>5. </a:t>
            </a:r>
            <a:r>
              <a:rPr lang="de-DE"/>
              <a:t>Das Schweizer* </a:t>
            </a:r>
            <a:r>
              <a:rPr lang="de-DE" dirty="0"/>
              <a:t>Volk gewinnt seine Energie – </a:t>
            </a:r>
            <a:r>
              <a:rPr lang="de-DE" b="1" dirty="0"/>
              <a:t>sechzig</a:t>
            </a:r>
            <a:r>
              <a:rPr lang="de-DE" dirty="0"/>
              <a:t> Prozent – aus Wasser, weil das Land mehr als </a:t>
            </a:r>
            <a:r>
              <a:rPr lang="de-DE" b="1" dirty="0"/>
              <a:t>1500</a:t>
            </a:r>
            <a:r>
              <a:rPr lang="de-DE" dirty="0"/>
              <a:t> Seen hat.</a:t>
            </a:r>
          </a:p>
          <a:p>
            <a:r>
              <a:rPr lang="de-DE" dirty="0"/>
              <a:t>6. </a:t>
            </a:r>
            <a:r>
              <a:rPr lang="de-DE" b="1" dirty="0"/>
              <a:t>1971 </a:t>
            </a:r>
            <a:r>
              <a:rPr lang="de-DE" dirty="0"/>
              <a:t>haben</a:t>
            </a:r>
            <a:r>
              <a:rPr lang="de-DE" b="1" dirty="0"/>
              <a:t> </a:t>
            </a:r>
            <a:r>
              <a:rPr lang="de-DE" dirty="0"/>
              <a:t>Schweizer Frauen haben das Wahlrecht* bekommen. Das ist spät im Vergleich mit Großbritannien, wo das im Jahre </a:t>
            </a:r>
            <a:r>
              <a:rPr lang="de-DE" b="1" dirty="0"/>
              <a:t>1928</a:t>
            </a:r>
            <a:r>
              <a:rPr lang="de-DE" dirty="0"/>
              <a:t> war.</a:t>
            </a:r>
          </a:p>
          <a:p>
            <a:r>
              <a:rPr lang="de-DE" dirty="0"/>
              <a:t>7. Freddie Mercury hat </a:t>
            </a:r>
            <a:r>
              <a:rPr lang="de-DE" b="1" dirty="0"/>
              <a:t>sieben</a:t>
            </a:r>
            <a:r>
              <a:rPr lang="de-DE" dirty="0"/>
              <a:t> Musikstücke in der Schweiz gemacht. Das ist der Grund, warum es eine Statue von Freddie in Montreux gibt, wo er gewohnt hat. </a:t>
            </a:r>
          </a:p>
          <a:p>
            <a:r>
              <a:rPr lang="de-DE" dirty="0"/>
              <a:t>8. </a:t>
            </a:r>
            <a:r>
              <a:rPr lang="de-DE" b="1" dirty="0"/>
              <a:t>25% </a:t>
            </a:r>
            <a:r>
              <a:rPr lang="de-DE" dirty="0"/>
              <a:t>von der Bevölkerung kommt aus einem anderen Land. Viele von ihnen kommen aus Frankreich und Deutschland.</a:t>
            </a:r>
          </a:p>
          <a:p>
            <a:endParaRPr lang="en-GB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10D6BFA-ED66-A95C-A433-018DF4DEF52D}"/>
              </a:ext>
            </a:extLst>
          </p:cNvPr>
          <p:cNvSpPr/>
          <p:nvPr/>
        </p:nvSpPr>
        <p:spPr>
          <a:xfrm>
            <a:off x="9614263" y="213557"/>
            <a:ext cx="2155371" cy="36120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D3C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sprechen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3D3C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/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D3C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hören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3D3C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F45D2FF-98CF-737C-152E-5BD3D7BDE975}"/>
              </a:ext>
            </a:extLst>
          </p:cNvPr>
          <p:cNvSpPr/>
          <p:nvPr/>
        </p:nvSpPr>
        <p:spPr>
          <a:xfrm>
            <a:off x="5613348" y="188839"/>
            <a:ext cx="3902540" cy="771853"/>
          </a:xfrm>
          <a:prstGeom prst="roundRect">
            <a:avLst/>
          </a:prstGeom>
          <a:solidFill>
            <a:srgbClr val="52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EE599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/>
                <a:ea typeface="Calibri" panose="020F0502020204030204" pitchFamily="34" charset="0"/>
                <a:cs typeface="Times New Roman" panose="02020603050405020304" pitchFamily="18" charset="0"/>
              </a:rPr>
              <a:t>*Schweizer – Swiss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EE599">
                    <a:lumMod val="20000"/>
                    <a:lumOff val="80000"/>
                  </a:srgbClr>
                </a:solidFill>
                <a:effectLst/>
                <a:uLnTx/>
                <a:uFillTx/>
                <a:latin typeface="Century Gothic"/>
                <a:ea typeface="Calibri" panose="020F0502020204030204" pitchFamily="34" charset="0"/>
                <a:cs typeface="Times New Roman" panose="02020603050405020304" pitchFamily="18" charset="0"/>
              </a:rPr>
              <a:t>das Wahlrecht – right to vote</a:t>
            </a:r>
          </a:p>
        </p:txBody>
      </p:sp>
    </p:spTree>
    <p:extLst>
      <p:ext uri="{BB962C8B-B14F-4D97-AF65-F5344CB8AC3E}">
        <p14:creationId xmlns:p14="http://schemas.microsoft.com/office/powerpoint/2010/main" val="452460535"/>
      </p:ext>
    </p:extLst>
  </p:cSld>
  <p:clrMapOvr>
    <a:masterClrMapping/>
  </p:clrMapOvr>
</p:sld>
</file>

<file path=ppt/theme/theme1.xml><?xml version="1.0" encoding="utf-8"?>
<a:theme xmlns:a="http://schemas.openxmlformats.org/drawingml/2006/main" name="NCELP_German_2022">
  <a:themeElements>
    <a:clrScheme name="NCELP_German">
      <a:dk1>
        <a:srgbClr val="525050"/>
      </a:dk1>
      <a:lt1>
        <a:srgbClr val="3D3C3C"/>
      </a:lt1>
      <a:dk2>
        <a:srgbClr val="FFCC00"/>
      </a:dk2>
      <a:lt2>
        <a:srgbClr val="FFFFFF"/>
      </a:lt2>
      <a:accent1>
        <a:srgbClr val="FFCC00"/>
      </a:accent1>
      <a:accent2>
        <a:srgbClr val="AD1519"/>
      </a:accent2>
      <a:accent3>
        <a:srgbClr val="525050"/>
      </a:accent3>
      <a:accent4>
        <a:srgbClr val="FEE599"/>
      </a:accent4>
      <a:accent5>
        <a:srgbClr val="EA5559"/>
      </a:accent5>
      <a:accent6>
        <a:srgbClr val="FFF2CC"/>
      </a:accent6>
      <a:hlink>
        <a:srgbClr val="0071DC"/>
      </a:hlink>
      <a:folHlink>
        <a:srgbClr val="6F3B55"/>
      </a:folHlink>
    </a:clrScheme>
    <a:fontScheme name="NCELP_Default_Font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4" id="{982F5CE2-D3F8-4AFF-9576-D0A58E8991B0}" vid="{6453D56B-A987-4921-9ADA-D227D4A262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605</Words>
  <Application>Microsoft Office PowerPoint</Application>
  <PresentationFormat>Widescreen</PresentationFormat>
  <Paragraphs>47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Century Gothic</vt:lpstr>
      <vt:lpstr>NCELP_German_2022</vt:lpstr>
      <vt:lpstr>Switzerland in numbers</vt:lpstr>
      <vt:lpstr>Switzerland in numbers</vt:lpstr>
      <vt:lpstr>Switzerland in numbers</vt:lpstr>
      <vt:lpstr>Switzerland in numbers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Switzerland in numbers</dc:title>
  <dc:creator>Charlotte Moss</dc:creator>
  <cp:lastModifiedBy>Charlotte Moss</cp:lastModifiedBy>
  <cp:revision>4</cp:revision>
  <dcterms:created xsi:type="dcterms:W3CDTF">2022-11-16T16:45:09Z</dcterms:created>
  <dcterms:modified xsi:type="dcterms:W3CDTF">2023-01-31T11:04:47Z</dcterms:modified>
</cp:coreProperties>
</file>