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2"/>
  </p:notesMasterIdLst>
  <p:sldIdLst>
    <p:sldId id="788" r:id="rId3"/>
    <p:sldId id="760" r:id="rId4"/>
    <p:sldId id="751" r:id="rId5"/>
    <p:sldId id="786" r:id="rId6"/>
    <p:sldId id="616" r:id="rId7"/>
    <p:sldId id="757" r:id="rId8"/>
    <p:sldId id="789" r:id="rId9"/>
    <p:sldId id="272" r:id="rId10"/>
    <p:sldId id="7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3672" autoAdjust="0"/>
  </p:normalViewPr>
  <p:slideViewPr>
    <p:cSldViewPr snapToGrid="0">
      <p:cViewPr>
        <p:scale>
          <a:sx n="70" d="100"/>
          <a:sy n="70" d="100"/>
        </p:scale>
        <p:origin x="2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C9413-8BFD-4064-A5E7-2CA2AD4604FD}" type="datetimeFigureOut">
              <a:rPr lang="en-GB" smtClean="0"/>
              <a:t>01/02/2023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DA421-CC48-41D4-BE9A-9D1A1BED9A9E}" type="slidenum">
              <a:rPr lang="en-GB" smtClean="0"/>
              <a:t>‹#›</a:t>
            </a:fld>
            <a:endParaRPr lang="en-GB"/>
          </a:p>
        </p:txBody>
      </p:sp>
    </p:spTree>
    <p:extLst>
      <p:ext uri="{BB962C8B-B14F-4D97-AF65-F5344CB8AC3E}">
        <p14:creationId xmlns:p14="http://schemas.microsoft.com/office/powerpoint/2010/main" val="136949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sources.ncelp.org/concern/parent/p8418q90p/file_sets/kh04ds12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Steve Clarke. All additional pictures selected are available under a Creative Commons license, no attribution required. Native-speaker teacher feedback provided by </a:t>
            </a:r>
            <a:r>
              <a:rPr lang="en-GB" sz="1200" b="0" i="0" kern="1200" dirty="0">
                <a:solidFill>
                  <a:schemeClr val="tx1"/>
                </a:solidFill>
                <a:effectLst/>
                <a:latin typeface="+mn-lt"/>
                <a:ea typeface="+mn-ea"/>
                <a:cs typeface="+mn-cs"/>
              </a:rPr>
              <a:t>Stephanie Cross.</a:t>
            </a:r>
          </a:p>
          <a:p>
            <a:pPr>
              <a:lnSpc>
                <a:spcPct val="107000"/>
              </a:lnSpc>
              <a:spcAft>
                <a:spcPts val="800"/>
              </a:spcAft>
            </a:pP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Plural rules 1-3</a:t>
            </a:r>
          </a:p>
          <a:p>
            <a:pPr>
              <a:lnSpc>
                <a:spcPct val="107000"/>
              </a:lnSpc>
              <a:spcAft>
                <a:spcPts val="8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WH-questions</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WO2</a:t>
            </a:r>
          </a:p>
          <a:p>
            <a:pPr>
              <a:lnSpc>
                <a:spcPct val="107000"/>
              </a:lnSpc>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Revisit: Numbers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Phonics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de-DE" sz="1200" b="1" i="0" dirty="0">
                <a:effectLst/>
                <a:latin typeface="Century Gothic" panose="020B0502020202020204" pitchFamily="34" charset="0"/>
              </a:rPr>
              <a:t>SSC: </a:t>
            </a:r>
            <a:r>
              <a:rPr lang="en-GB" sz="1200" b="1" i="0" dirty="0">
                <a:solidFill>
                  <a:srgbClr val="000000"/>
                </a:solidFill>
                <a:effectLst/>
                <a:latin typeface="Century Gothic" panose="020B0502020202020204" pitchFamily="34" charset="0"/>
              </a:rPr>
              <a:t>[w] vs [v]</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i="0" dirty="0">
                <a:solidFill>
                  <a:srgbClr val="000000"/>
                </a:solidFill>
                <a:effectLst/>
                <a:latin typeface="Century Gothic" panose="020B0502020202020204" pitchFamily="34" charset="0"/>
              </a:rPr>
              <a:t>[link to grammar: question words]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dirty="0">
                <a:solidFill>
                  <a:srgbClr val="000000"/>
                </a:solidFill>
                <a:effectLst/>
                <a:latin typeface="Century Gothic" panose="020B0502020202020204" pitchFamily="34" charset="0"/>
              </a:rPr>
              <a:t>[z]</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i="0" dirty="0">
                <a:solidFill>
                  <a:srgbClr val="000000"/>
                </a:solidFill>
                <a:effectLst/>
                <a:latin typeface="Century Gothic" panose="020B0502020202020204" pitchFamily="34" charset="0"/>
              </a:rPr>
              <a:t>[link to grammar: numbers 20+] </a:t>
            </a:r>
            <a:endParaRPr lang="en-US" sz="12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New vocabulary: </a:t>
            </a:r>
            <a:r>
              <a:rPr lang="de-DE" sz="1200" b="0" i="0" u="none" strike="noStrike" dirty="0">
                <a:solidFill>
                  <a:srgbClr val="000000"/>
                </a:solidFill>
                <a:effectLst/>
                <a:latin typeface="Century Gothic" panose="020B0502020202020204" pitchFamily="34" charset="0"/>
              </a:rPr>
              <a:t>Bayern [624] Bodensee [n/a] Donau [n/a] Köln [n/a] München [n/a] Ostsee [n/a] Rhein [n/a] Schnitzel [n/a] U-Bahn [n/a] Volk [1032] Weise [468] Wurst [3923] national [891] Minderheit (H) [4256] bayrisch (H) [1383] Berliner (H) [1190] speziell (H) [815] ursprünglich (H) [1332] </a:t>
            </a:r>
          </a:p>
          <a:p>
            <a:pPr>
              <a:lnSpc>
                <a:spcPct val="107000"/>
              </a:lnSpc>
              <a:spcAft>
                <a:spcPts val="800"/>
              </a:spcAft>
            </a:pPr>
            <a:endParaRPr lang="de-DE" sz="1200" b="0" i="0" dirty="0">
              <a:solidFill>
                <a:srgbClr val="000000"/>
              </a:solidFill>
              <a:effectLst/>
              <a:latin typeface="Century Gothic" panose="020B0502020202020204" pitchFamily="34" charset="0"/>
            </a:endParaRPr>
          </a:p>
          <a:p>
            <a:pPr>
              <a:lnSpc>
                <a:spcPct val="107000"/>
              </a:lnSpc>
              <a:spcAft>
                <a:spcPts val="800"/>
              </a:spcAft>
            </a:pPr>
            <a:r>
              <a:rPr lang="en-GB" sz="1200" b="1" i="0" dirty="0">
                <a:solidFill>
                  <a:srgbClr val="000000"/>
                </a:solidFill>
                <a:effectLst/>
                <a:latin typeface="Century Gothic" panose="020B0502020202020204" pitchFamily="34" charset="0"/>
              </a:rPr>
              <a:t>Thematic revisited vocabulary: </a:t>
            </a:r>
            <a:r>
              <a:rPr lang="en-GB" sz="1200" b="0" i="0" dirty="0">
                <a:solidFill>
                  <a:srgbClr val="000000"/>
                </a:solidFill>
                <a:effectLst/>
                <a:latin typeface="Century Gothic" panose="020B0502020202020204" pitchFamily="34" charset="0"/>
              </a:rPr>
              <a:t>l</a:t>
            </a:r>
            <a:r>
              <a:rPr lang="de-DE" sz="1200" b="0" i="0" u="none" strike="noStrike" dirty="0">
                <a:solidFill>
                  <a:srgbClr val="000000"/>
                </a:solidFill>
                <a:effectLst/>
                <a:latin typeface="Century Gothic" panose="020B0502020202020204" pitchFamily="34" charset="0"/>
              </a:rPr>
              <a:t>iegen [6] Art [260] Grund [249] Kleidung [2820] Kultur [594] Milliarde, Mrd. [453] Million, Mio. [209] Norden, Nord- [1516] Nummer [806] Osten, Ost- [1208] Projekt [720] Religion [1976] Schloss [1907] Stein [1181] Süden, Süd- [1771] Vergleich [383] Welt [164] Westen, West- [1010] bekannt [319] eigen [166] einzig [343] oft [223] acht [645] achtzig [3301] drei [106] dreißig [2046] dreizehn [4772] eins [774] elf [1507] fünf [274] fünfzig [2390] hundert [1107] neun [1053] neunzig [3028] null [1680] sechs [428] sechzehn [4924] sechzig [2448] sieben [611] siebzehn [n/a] siebzig [2609] tausend [1177] vier [200] vierzig [2907] zehn [333] zwanzig [1359] zwei [70] zwölf [1080] was für? [n/a] </a:t>
            </a:r>
            <a:endParaRPr lang="de-DE" sz="1200" b="0" i="0" u="none" strike="noStrike"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Revisited function words: </a:t>
            </a:r>
            <a:r>
              <a:rPr lang="de-DE" sz="1200" b="0"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einige, wann, was, was für, wer, wie, wo, woher, wohin, viel(e), oft, warum</a:t>
            </a:r>
            <a:br>
              <a:rPr lang="en-US" sz="1200" b="0" i="0" dirty="0">
                <a:solidFill>
                  <a:srgbClr val="000000"/>
                </a:solidFill>
                <a:effectLst/>
                <a:latin typeface="Century Gothic" panose="020B0502020202020204" pitchFamily="34" charset="0"/>
              </a:rPr>
            </a:br>
            <a:r>
              <a:rPr lang="en-GB" sz="1200" i="1" dirty="0"/>
              <a:t>Source:  </a:t>
            </a:r>
            <a:r>
              <a:rPr lang="en-GB" sz="1200" i="1" dirty="0">
                <a:solidFill>
                  <a:sysClr val="windowText" lastClr="000000"/>
                </a:solidFill>
                <a:effectLst/>
                <a:latin typeface="+mn-lt"/>
                <a:ea typeface="+mn-ea"/>
                <a:cs typeface="+mn-cs"/>
              </a:rPr>
              <a:t>Jones, R.L &amp; </a:t>
            </a:r>
            <a:r>
              <a:rPr lang="en-GB" sz="1200" i="1" dirty="0" err="1">
                <a:solidFill>
                  <a:sysClr val="windowText" lastClr="000000"/>
                </a:solidFill>
                <a:effectLst/>
                <a:latin typeface="+mn-lt"/>
                <a:ea typeface="+mn-ea"/>
                <a:cs typeface="+mn-cs"/>
              </a:rPr>
              <a:t>Tschirner</a:t>
            </a:r>
            <a:r>
              <a:rPr lang="en-GB" sz="1200" i="1" dirty="0">
                <a:solidFill>
                  <a:sysClr val="windowText" lastClr="000000"/>
                </a:solidFill>
                <a:effectLst/>
                <a:latin typeface="+mn-lt"/>
                <a:ea typeface="+mn-ea"/>
                <a:cs typeface="+mn-cs"/>
              </a:rPr>
              <a:t>, E. (2019). A frequency dictionary of German: Core vocabulary for learners. London: Routledge.</a:t>
            </a:r>
            <a:endParaRPr lang="en-GB" sz="1200" i="1"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r>
              <a:rPr lang="en-CA" sz="1200" b="0" i="0" u="none" strike="noStrike" kern="1200" dirty="0">
                <a:solidFill>
                  <a:schemeClr val="tx1"/>
                </a:solidFill>
                <a:effectLst/>
                <a:latin typeface="+mn-lt"/>
                <a:ea typeface="+mn-ea"/>
                <a:cs typeface="+mn-cs"/>
              </a:rPr>
              <a:t>The frequency rankings for words that occur in this PowerPoint which have been</a:t>
            </a:r>
            <a:r>
              <a:rPr lang="en-CA" sz="1200" b="0" i="1" u="none" strike="noStrike" kern="1200" dirty="0">
                <a:solidFill>
                  <a:schemeClr val="tx1"/>
                </a:solidFill>
                <a:effectLst/>
                <a:latin typeface="+mn-lt"/>
                <a:ea typeface="+mn-ea"/>
                <a:cs typeface="+mn-cs"/>
              </a:rPr>
              <a:t> previously</a:t>
            </a:r>
            <a:r>
              <a:rPr lang="en-CA" sz="1200" b="0" i="0" u="none" strike="noStrike" kern="1200" dirty="0">
                <a:solidFill>
                  <a:schemeClr val="tx1"/>
                </a:solidFill>
                <a:effectLst/>
                <a:latin typeface="+mn-lt"/>
                <a:ea typeface="+mn-ea"/>
                <a:cs typeface="+mn-cs"/>
              </a:rPr>
              <a:t> introduced in NCELP resources are given in the NCELP SOW and in the resources that first introduced and formally re-visited those words. </a:t>
            </a:r>
          </a:p>
          <a:p>
            <a:r>
              <a:rPr lang="en-CA" sz="1200" b="0" i="0" u="none" strike="noStrike" kern="1200" dirty="0">
                <a:solidFill>
                  <a:schemeClr val="tx1"/>
                </a:solidFill>
                <a:effectLst/>
                <a:latin typeface="+mn-lt"/>
                <a:ea typeface="+mn-ea"/>
                <a:cs typeface="+mn-cs"/>
              </a:rPr>
              <a:t>For any </a:t>
            </a:r>
            <a:r>
              <a:rPr lang="en-CA" sz="1200" b="0" i="1" u="none" strike="noStrike" kern="1200" dirty="0">
                <a:solidFill>
                  <a:schemeClr val="tx1"/>
                </a:solidFill>
                <a:effectLst/>
                <a:latin typeface="+mn-lt"/>
                <a:ea typeface="+mn-ea"/>
                <a:cs typeface="+mn-cs"/>
              </a:rPr>
              <a:t>other </a:t>
            </a:r>
            <a:r>
              <a:rPr lang="en-CA" sz="1200" b="0" i="0" u="none" strike="noStrike" kern="1200" dirty="0">
                <a:solidFill>
                  <a:schemeClr val="tx1"/>
                </a:solidFill>
                <a:effectLst/>
                <a:latin typeface="+mn-lt"/>
                <a:ea typeface="+mn-ea"/>
                <a:cs typeface="+mn-cs"/>
              </a:rPr>
              <a:t>words that occur incidentally in this PowerPoint, frequency rankings will be provided in the notes field wherever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07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dirty="0"/>
              <a:t>5 minutes</a:t>
            </a:r>
          </a:p>
          <a:p>
            <a:endParaRPr lang="en-GB" dirty="0"/>
          </a:p>
          <a:p>
            <a:r>
              <a:rPr lang="en-GB" b="1" dirty="0"/>
              <a:t>Aim</a:t>
            </a:r>
            <a:r>
              <a:rPr lang="en-GB" dirty="0"/>
              <a:t>: to recap the homework.</a:t>
            </a:r>
          </a:p>
          <a:p>
            <a:endParaRPr lang="en-GB" dirty="0"/>
          </a:p>
          <a:p>
            <a:r>
              <a:rPr lang="en-GB" b="1" dirty="0"/>
              <a:t>Procedure</a:t>
            </a:r>
            <a:r>
              <a:rPr lang="en-GB" dirty="0"/>
              <a:t>:</a:t>
            </a:r>
            <a:br>
              <a:rPr lang="en-GB" dirty="0"/>
            </a:br>
            <a:r>
              <a:rPr lang="en-GB" dirty="0"/>
              <a:t>Teachers to revisit last week’s homework with students, as appropriate to their classes.</a:t>
            </a:r>
            <a:br>
              <a:rPr lang="en-GB" dirty="0"/>
            </a:br>
            <a:br>
              <a:rPr lang="en-GB" dirty="0"/>
            </a:br>
            <a:r>
              <a:rPr lang="en-GB" b="1" dirty="0"/>
              <a:t>Note</a:t>
            </a:r>
            <a:r>
              <a:rPr lang="en-GB" dirty="0"/>
              <a:t>: the full 10.1.1.1 homework sheet is here: </a:t>
            </a:r>
            <a:r>
              <a:rPr lang="en-GB" dirty="0">
                <a:hlinkClick r:id="rId3"/>
              </a:rPr>
              <a:t>https://resources.ncelp.org/concern/parent/p8418q90p/file_sets/kh04ds12s</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92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F+H</a:t>
            </a:r>
          </a:p>
          <a:p>
            <a:endParaRPr lang="en-GB" b="1" dirty="0"/>
          </a:p>
          <a:p>
            <a:r>
              <a:rPr lang="en-GB" b="1" dirty="0"/>
              <a:t>Timing: </a:t>
            </a:r>
            <a:r>
              <a:rPr lang="en-GB" dirty="0"/>
              <a:t>3 minutes</a:t>
            </a:r>
            <a:br>
              <a:rPr lang="en-GB" dirty="0"/>
            </a:br>
            <a:br>
              <a:rPr lang="en-GB" b="1" dirty="0"/>
            </a:br>
            <a:r>
              <a:rPr lang="en-GB" b="1" dirty="0"/>
              <a:t>Aim: </a:t>
            </a:r>
            <a:r>
              <a:rPr lang="en-GB" b="0" dirty="0"/>
              <a:t>to recap plural noun formation for rules 1-3. </a:t>
            </a:r>
            <a:br>
              <a:rPr lang="en-GB" b="0" dirty="0"/>
            </a:br>
            <a:br>
              <a:rPr lang="en-GB" dirty="0"/>
            </a:br>
            <a:r>
              <a:rPr lang="en-GB" b="1" dirty="0"/>
              <a:t>Procedure:</a:t>
            </a:r>
            <a:br>
              <a:rPr lang="en-GB" dirty="0"/>
            </a:br>
            <a:r>
              <a:rPr lang="en-GB" dirty="0"/>
              <a:t>Click through the recap.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53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F+H</a:t>
            </a:r>
          </a:p>
          <a:p>
            <a:endParaRPr lang="en-GB" b="1" dirty="0"/>
          </a:p>
          <a:p>
            <a:r>
              <a:rPr lang="en-GB" b="1" dirty="0"/>
              <a:t>Timing: </a:t>
            </a:r>
            <a:r>
              <a:rPr lang="en-GB" b="0" dirty="0"/>
              <a:t>8 minutes</a:t>
            </a:r>
            <a:br>
              <a:rPr lang="en-GB" dirty="0"/>
            </a:br>
            <a:br>
              <a:rPr lang="en-GB" b="1" dirty="0"/>
            </a:br>
            <a:r>
              <a:rPr lang="en-GB" b="1" dirty="0"/>
              <a:t>Aim: </a:t>
            </a:r>
            <a:r>
              <a:rPr lang="en-GB" b="0" dirty="0"/>
              <a:t>to practise plural noun formation for rules 1-3. This slide models the task for students. The next slide shows the student task, which is available as a separate handout.</a:t>
            </a:r>
            <a:br>
              <a:rPr lang="en-GB" b="1" dirty="0"/>
            </a:br>
            <a:r>
              <a:rPr lang="en-GB" b="0" dirty="0"/>
              <a:t>NB: the items under ‘du </a:t>
            </a:r>
            <a:r>
              <a:rPr lang="en-GB" b="0" dirty="0" err="1"/>
              <a:t>antwortest</a:t>
            </a:r>
            <a:r>
              <a:rPr lang="en-GB" b="0" dirty="0"/>
              <a:t>’ are jumbled so students have to identify the correct items. </a:t>
            </a:r>
            <a:br>
              <a:rPr lang="en-GB" b="0" dirty="0"/>
            </a:br>
            <a:br>
              <a:rPr lang="en-GB" dirty="0"/>
            </a:br>
            <a:r>
              <a:rPr lang="en-GB" b="1" dirty="0"/>
              <a:t>Procedure:</a:t>
            </a:r>
            <a:br>
              <a:rPr lang="en-GB" dirty="0"/>
            </a:br>
            <a:r>
              <a:rPr lang="en-GB" dirty="0"/>
              <a:t>Model </a:t>
            </a:r>
            <a:r>
              <a:rPr lang="en-GB" dirty="0" err="1"/>
              <a:t>pairwork</a:t>
            </a:r>
            <a:r>
              <a:rPr lang="en-GB" dirty="0"/>
              <a:t> activity, making sure students have understood how it works. Then use handouts for </a:t>
            </a:r>
            <a:r>
              <a:rPr lang="en-GB" dirty="0" err="1"/>
              <a:t>pairwork</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de-DE" sz="1200" kern="1200" dirty="0">
                <a:solidFill>
                  <a:schemeClr val="tx1"/>
                </a:solidFill>
                <a:effectLst/>
                <a:latin typeface="+mn-lt"/>
                <a:ea typeface="+mn-ea"/>
                <a:cs typeface="+mn-cs"/>
              </a:rPr>
            </a:br>
            <a:br>
              <a:rPr lang="en-GB" dirty="0"/>
            </a:br>
            <a:br>
              <a:rPr lang="en-GB" dirty="0"/>
            </a:b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36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 NOT DISPLAY DURING THE TASK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99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some of this week’s grammar and vocabulary in a German to English translation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Students read the German sentences and translate them into English.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to reveal model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 The layout of the task mirrors that used in professional translating; the side-by-side and sentence-by-sentence format may help students to ensure that they pay attention to the detail of the text and account for every word, which will be important in GCSE translation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ii) There will be several correct ways of translating each sentence. The model answers provide a guide, but will not be the only correct answers.</a:t>
            </a:r>
            <a:endParaRPr lang="en-GB" b="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72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WO2, WH- and yes/no questions, plurals, and some of this week’s vocabulary in an English to German translation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Students read the sentences in English and translate them into German. They write the parts in bold at the beginning of their German sentences so that they use WO2.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to reveal model answers. Note: there will be several correct ways of translating each sentence. The model answers provide a guide, but will not be the only correct answers.</a:t>
            </a:r>
          </a:p>
          <a:p>
            <a:endParaRPr lang="en-GB" dirty="0"/>
          </a:p>
          <a:p>
            <a:r>
              <a:rPr lang="en-US" b="1" dirty="0"/>
              <a:t>Word frequency of unknown words (1 is the most frequent word in German): </a:t>
            </a:r>
            <a:br>
              <a:rPr lang="en-US" b="1" dirty="0"/>
            </a:br>
            <a:r>
              <a:rPr lang="en-GB" dirty="0"/>
              <a:t>Vogel [1701]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  Jones, R.L. &amp; </a:t>
            </a:r>
            <a:r>
              <a:rPr lang="en-US" i="1" dirty="0" err="1"/>
              <a:t>Tschirner</a:t>
            </a:r>
            <a:r>
              <a:rPr lang="en-US" i="1" dirty="0"/>
              <a:t>, E. (2019). A frequency dictionary of German: core vocabulary for learners. Routledge</a:t>
            </a:r>
            <a:endParaRPr lang="en-US" dirty="0"/>
          </a:p>
          <a:p>
            <a:endParaRPr lang="en-GB" dirty="0"/>
          </a:p>
        </p:txBody>
      </p:sp>
      <p:sp>
        <p:nvSpPr>
          <p:cNvPr id="4" name="Slide Number Placeholder 3"/>
          <p:cNvSpPr>
            <a:spLocks noGrp="1"/>
          </p:cNvSpPr>
          <p:nvPr>
            <p:ph type="sldNum" sz="quarter" idx="5"/>
          </p:nvPr>
        </p:nvSpPr>
        <p:spPr/>
        <p:txBody>
          <a:bodyPr/>
          <a:lstStyle/>
          <a:p>
            <a:fld id="{4DFDA421-CC48-41D4-BE9A-9D1A1BED9A9E}" type="slidenum">
              <a:rPr lang="en-GB" smtClean="0"/>
              <a:t>7</a:t>
            </a:fld>
            <a:endParaRPr lang="en-GB"/>
          </a:p>
        </p:txBody>
      </p:sp>
    </p:spTree>
    <p:extLst>
      <p:ext uri="{BB962C8B-B14F-4D97-AF65-F5344CB8AC3E}">
        <p14:creationId xmlns:p14="http://schemas.microsoft.com/office/powerpoint/2010/main" val="142193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Timing: 2 minutes</a:t>
            </a:r>
            <a:br>
              <a:rPr lang="en-GB" dirty="0"/>
            </a:br>
            <a:br>
              <a:rPr lang="en-GB" b="1" dirty="0"/>
            </a:br>
            <a:r>
              <a:rPr lang="en-GB" b="1" dirty="0"/>
              <a:t>Aim: </a:t>
            </a:r>
            <a:r>
              <a:rPr lang="en-GB" b="0" dirty="0"/>
              <a:t>to set homework for the following week.,</a:t>
            </a:r>
          </a:p>
          <a:p>
            <a:pPr marL="0" lvl="0" indent="0" algn="l" rtl="0">
              <a:lnSpc>
                <a:spcPct val="100000"/>
              </a:lnSpc>
              <a:spcBef>
                <a:spcPts val="0"/>
              </a:spcBef>
              <a:spcAft>
                <a:spcPts val="0"/>
              </a:spcAft>
              <a:buSzPts val="1400"/>
              <a:buNone/>
            </a:pPr>
            <a:r>
              <a:rPr lang="en-GB" b="1" dirty="0"/>
              <a:t>Note</a:t>
            </a:r>
            <a:r>
              <a:rPr lang="en-GB" b="0" dirty="0"/>
              <a:t>: the vocabulary learning is pre-learning for Y10.1.1 Week 3.</a:t>
            </a:r>
            <a:br>
              <a:rPr lang="en-GB" b="0" dirty="0"/>
            </a:br>
            <a:br>
              <a:rPr lang="en-GB" b="0" dirty="0"/>
            </a:br>
            <a:r>
              <a:rPr lang="en-GB" b="1" dirty="0"/>
              <a:t>Procedure:</a:t>
            </a:r>
            <a:br>
              <a:rPr lang="en-GB" b="1" dirty="0"/>
            </a:br>
            <a:r>
              <a:rPr lang="en-GB" b="0" dirty="0"/>
              <a:t>1. Display the slide. Explain the tasks.</a:t>
            </a:r>
            <a:br>
              <a:rPr lang="en-GB" b="0" dirty="0"/>
            </a:br>
            <a:r>
              <a:rPr lang="en-GB" b="0" dirty="0"/>
              <a:t>2. Post this slide or its information for students, using the usual school system for this.</a:t>
            </a:r>
            <a:br>
              <a:rPr lang="en-GB" dirty="0"/>
            </a:br>
            <a:endParaRPr dirty="0"/>
          </a:p>
          <a:p>
            <a:pPr marL="0" lvl="0" indent="0" algn="l" rtl="0">
              <a:lnSpc>
                <a:spcPct val="100000"/>
              </a:lnSpc>
              <a:spcBef>
                <a:spcPts val="0"/>
              </a:spcBef>
              <a:spcAft>
                <a:spcPts val="0"/>
              </a:spcAft>
              <a:buSzPts val="1400"/>
              <a:buNone/>
            </a:pPr>
            <a:r>
              <a:rPr lang="en-GB" b="1" dirty="0"/>
              <a:t>Notes</a:t>
            </a:r>
            <a:r>
              <a:rPr lang="en-GB" dirty="0"/>
              <a:t>: </a:t>
            </a:r>
            <a:br>
              <a:rPr lang="en-GB" dirty="0"/>
            </a:br>
            <a:r>
              <a:rPr lang="en-GB" dirty="0"/>
              <a:t>A regular feature of the scheme of work (as for KS3) is that students spend time learning the vocabulary for the following week’s lessons. This can be done using any platform. We provide the words on Quizlet. Most lists are also available (free to all schools, not just subscribers) on </a:t>
            </a:r>
            <a:r>
              <a:rPr lang="en-GB" dirty="0" err="1"/>
              <a:t>LanguageNut</a:t>
            </a:r>
            <a:r>
              <a:rPr lang="en-GB" dirty="0"/>
              <a:t>. Teachers may of course create their own versions of vocabulary learning activities in any of the different platforms available.</a:t>
            </a:r>
            <a:br>
              <a:rPr lang="en-GB" dirty="0"/>
            </a:br>
            <a:br>
              <a:rPr lang="en-GB" dirty="0"/>
            </a:br>
            <a:r>
              <a:rPr lang="en-GB" dirty="0"/>
              <a:t>At KS4, there are several sets for learning/revisiting:</a:t>
            </a:r>
            <a:br>
              <a:rPr lang="en-GB" dirty="0"/>
            </a:br>
            <a:r>
              <a:rPr lang="en-GB" dirty="0"/>
              <a:t>1. The new vocabulary for the following week.</a:t>
            </a:r>
            <a:br>
              <a:rPr lang="en-GB" dirty="0"/>
            </a:br>
            <a:r>
              <a:rPr lang="en-GB" dirty="0"/>
              <a:t>2. The revisited thematic vocabulary (from KS3 SOW) assigned to the week.</a:t>
            </a:r>
            <a:br>
              <a:rPr lang="en-GB" dirty="0"/>
            </a:br>
            <a:r>
              <a:rPr lang="en-GB" dirty="0"/>
              <a:t>3. The systematic revisiting (at +3 and +9 weekly intervals) of new vocabulary.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In the KS4 SOW every word from the GCSE vocabulary list has been tracked to ensure that:</a:t>
            </a:r>
            <a:br>
              <a:rPr lang="en-GB" dirty="0"/>
            </a:br>
            <a:r>
              <a:rPr lang="en-GB" dirty="0"/>
              <a:t>1. New words are </a:t>
            </a:r>
            <a:r>
              <a:rPr lang="en-GB" b="1" dirty="0"/>
              <a:t>introduced, revisited twice </a:t>
            </a:r>
            <a:r>
              <a:rPr lang="en-GB" dirty="0"/>
              <a:t>at intervals during the course, and </a:t>
            </a:r>
            <a:r>
              <a:rPr lang="en-GB" b="1" dirty="0"/>
              <a:t>once again </a:t>
            </a:r>
            <a:r>
              <a:rPr lang="en-GB" dirty="0"/>
              <a:t>during the final 9-week revision phase.</a:t>
            </a:r>
            <a:br>
              <a:rPr lang="en-GB" dirty="0"/>
            </a:br>
            <a:r>
              <a:rPr lang="en-GB" dirty="0"/>
              <a:t>2. KS3 revisited thematic vocabulary is </a:t>
            </a:r>
            <a:r>
              <a:rPr lang="en-GB" b="1" dirty="0"/>
              <a:t>revisited twice </a:t>
            </a:r>
            <a:r>
              <a:rPr lang="en-GB" dirty="0"/>
              <a:t>during the course, and </a:t>
            </a:r>
            <a:r>
              <a:rPr lang="en-GB" b="1" dirty="0"/>
              <a:t>once again</a:t>
            </a:r>
            <a:r>
              <a:rPr lang="en-GB" dirty="0"/>
              <a:t> during the final 9-week revision phase.</a:t>
            </a:r>
            <a:br>
              <a:rPr lang="en-GB" dirty="0"/>
            </a:br>
            <a:r>
              <a:rPr lang="en-GB" dirty="0"/>
              <a:t>3. KS3 function words (listed as R(</a:t>
            </a:r>
            <a:r>
              <a:rPr lang="en-GB" dirty="0" err="1"/>
              <a:t>equired</a:t>
            </a:r>
            <a:r>
              <a:rPr lang="en-GB" dirty="0"/>
              <a:t>) on Annex E of the GCSE Subject Content are all </a:t>
            </a:r>
            <a:r>
              <a:rPr lang="en-GB" b="1" dirty="0"/>
              <a:t>revisited multiple times </a:t>
            </a:r>
            <a:r>
              <a:rPr lang="en-GB" dirty="0"/>
              <a:t>(Column D on the KS4 SOW) and the revisits are also tracked on the KS4 Vocabulary tracker.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We anticipate that students will spend on average 2 hours on homework per week at KS4.  </a:t>
            </a:r>
            <a:br>
              <a:rPr lang="en-GB" dirty="0"/>
            </a:br>
            <a:r>
              <a:rPr lang="en-GB" dirty="0"/>
              <a:t>As a general rule, one hour would be assigned to vocabulary learning (and ideally this time will be spread across the week). The aim at KS3 was to establish a ‘little and often’ approach to vocabulary learning, using an app to facilitate this. This learning habit will hopefully continue into KS4. The 2</a:t>
            </a:r>
            <a:r>
              <a:rPr lang="en-GB" baseline="30000" dirty="0"/>
              <a:t>nd</a:t>
            </a:r>
            <a:r>
              <a:rPr lang="en-GB" dirty="0"/>
              <a:t> hour will generally include additional reading, listening, speaking tasks. Teachers will be best placed to decide whether to include extended writing tasks for homework. However, given the availability of online translation tools and the strong temptation to use them, such tasks </a:t>
            </a:r>
            <a:r>
              <a:rPr lang="en-GB" i="1" dirty="0"/>
              <a:t>might</a:t>
            </a:r>
            <a:r>
              <a:rPr lang="en-GB" dirty="0"/>
              <a:t> best be undertaken in class, where teachers can replicate the conditions for written language production that will apply for students at GCSE.</a:t>
            </a:r>
            <a:endParaRPr dirty="0"/>
          </a:p>
          <a:p>
            <a:pPr marL="0" lvl="0" indent="0" algn="l" rtl="0">
              <a:lnSpc>
                <a:spcPct val="100000"/>
              </a:lnSpc>
              <a:spcBef>
                <a:spcPts val="0"/>
              </a:spcBef>
              <a:spcAft>
                <a:spcPts val="0"/>
              </a:spcAft>
              <a:buSzPts val="1400"/>
              <a:buNone/>
            </a:pPr>
            <a:endParaRPr dirty="0"/>
          </a:p>
        </p:txBody>
      </p:sp>
      <p:sp>
        <p:nvSpPr>
          <p:cNvPr id="750" name="Google Shape;75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Possible additional homework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may like to make use of this text, which uses mostly previously taught language, setting comprehension questions, creating a gap-fill or other suitable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Word frequency of unknown words (1 is the most frequent word in German):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mj-lt"/>
                <a:ea typeface="Calibri" panose="020F0502020204030204" pitchFamily="34" charset="0"/>
                <a:cs typeface="Times New Roman" panose="02020603050405020304" pitchFamily="18" charset="0"/>
              </a:rPr>
              <a:t>eigentlich</a:t>
            </a:r>
            <a:r>
              <a:rPr lang="en-GB" dirty="0">
                <a:solidFill>
                  <a:srgbClr val="000000"/>
                </a:solidFill>
                <a:effectLst/>
                <a:latin typeface="Century Gothic" panose="020B0502020202020204" pitchFamily="34" charset="0"/>
              </a:rPr>
              <a:t> [151] </a:t>
            </a:r>
            <a:r>
              <a:rPr lang="en-GB" dirty="0" err="1">
                <a:solidFill>
                  <a:srgbClr val="000000"/>
                </a:solidFill>
                <a:effectLst/>
                <a:latin typeface="Century Gothic" panose="020B0502020202020204" pitchFamily="34" charset="0"/>
              </a:rPr>
              <a:t>Eiche</a:t>
            </a:r>
            <a:r>
              <a:rPr lang="en-GB" dirty="0">
                <a:solidFill>
                  <a:srgbClr val="000000"/>
                </a:solidFill>
                <a:effectLst/>
                <a:latin typeface="Century Gothic" panose="020B0502020202020204" pitchFamily="34" charset="0"/>
              </a:rPr>
              <a:t> [&gt;5009] </a:t>
            </a:r>
            <a:r>
              <a:rPr lang="en-GB" dirty="0" err="1">
                <a:solidFill>
                  <a:srgbClr val="000000"/>
                </a:solidFill>
                <a:effectLst/>
                <a:latin typeface="Century Gothic" panose="020B0502020202020204" pitchFamily="34" charset="0"/>
              </a:rPr>
              <a:t>amerikanisch</a:t>
            </a:r>
            <a:r>
              <a:rPr lang="en-GB" dirty="0">
                <a:solidFill>
                  <a:srgbClr val="000000"/>
                </a:solidFill>
                <a:effectLst/>
                <a:latin typeface="Century Gothic" panose="020B0502020202020204" pitchFamily="34" charset="0"/>
              </a:rPr>
              <a:t> [836]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  Jones, R.L. &amp; </a:t>
            </a:r>
            <a:r>
              <a:rPr lang="en-US" i="1" dirty="0" err="1"/>
              <a:t>Tschirner</a:t>
            </a:r>
            <a:r>
              <a:rPr lang="en-US" i="1" dirty="0"/>
              <a:t>, E. (2019). A frequency dictionary of German: core vocabulary for learners. Routledge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145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52301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882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24754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75073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258219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424721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163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12"/>
        <p:cNvGrpSpPr/>
        <p:nvPr/>
      </p:nvGrpSpPr>
      <p:grpSpPr>
        <a:xfrm>
          <a:off x="0" y="0"/>
          <a:ext cx="0" cy="0"/>
          <a:chOff x="0" y="0"/>
          <a:chExt cx="0" cy="0"/>
        </a:xfrm>
      </p:grpSpPr>
      <p:pic>
        <p:nvPicPr>
          <p:cNvPr id="13" name="Google Shape;13;p19" descr="Shap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19" descr="Map&#10;&#10;Description automatically generated"/>
          <p:cNvPicPr preferRelativeResize="0"/>
          <p:nvPr/>
        </p:nvPicPr>
        <p:blipFill rotWithShape="1">
          <a:blip r:embed="rId3">
            <a:alphaModFix/>
          </a:blip>
          <a:srcRect/>
          <a:stretch/>
        </p:blipFill>
        <p:spPr>
          <a:xfrm>
            <a:off x="11083630" y="161531"/>
            <a:ext cx="921940" cy="1180730"/>
          </a:xfrm>
          <a:prstGeom prst="rect">
            <a:avLst/>
          </a:prstGeom>
          <a:noFill/>
          <a:ln>
            <a:noFill/>
          </a:ln>
        </p:spPr>
      </p:pic>
      <p:pic>
        <p:nvPicPr>
          <p:cNvPr id="15" name="Google Shape;15;p19"/>
          <p:cNvPicPr preferRelativeResize="0"/>
          <p:nvPr/>
        </p:nvPicPr>
        <p:blipFill rotWithShape="1">
          <a:blip r:embed="rId4">
            <a:alphaModFix/>
          </a:blip>
          <a:srcRect/>
          <a:stretch/>
        </p:blipFill>
        <p:spPr>
          <a:xfrm>
            <a:off x="9731478" y="6483598"/>
            <a:ext cx="2274092" cy="212871"/>
          </a:xfrm>
          <a:prstGeom prst="rect">
            <a:avLst/>
          </a:prstGeom>
          <a:noFill/>
          <a:ln>
            <a:noFill/>
          </a:ln>
        </p:spPr>
      </p:pic>
      <p:sp>
        <p:nvSpPr>
          <p:cNvPr id="16" name="Google Shape;16;p19"/>
          <p:cNvSpPr txBox="1">
            <a:spLocks noGrp="1"/>
          </p:cNvSpPr>
          <p:nvPr>
            <p:ph type="body" idx="1"/>
          </p:nvPr>
        </p:nvSpPr>
        <p:spPr>
          <a:xfrm>
            <a:off x="363538" y="5329486"/>
            <a:ext cx="2974975" cy="1154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9"/>
          <p:cNvSpPr txBox="1">
            <a:spLocks noGrp="1"/>
          </p:cNvSpPr>
          <p:nvPr>
            <p:ph type="body" idx="2"/>
          </p:nvPr>
        </p:nvSpPr>
        <p:spPr>
          <a:xfrm>
            <a:off x="363538" y="2796466"/>
            <a:ext cx="4864546" cy="4793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body" idx="3"/>
          </p:nvPr>
        </p:nvSpPr>
        <p:spPr>
          <a:xfrm>
            <a:off x="363538" y="1952625"/>
            <a:ext cx="6640512" cy="844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400"/>
              <a:buNone/>
              <a:defRPr sz="5400"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3759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amp;_Text Box">
  <p:cSld name="Title_&amp;_Text Box">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373063" y="1065213"/>
            <a:ext cx="11514137" cy="510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solidFill>
                  <a:srgbClr val="525050"/>
                </a:solidFill>
              </a:defRPr>
            </a:lvl1pPr>
            <a:lvl2pPr marL="914400" lvl="1" indent="-228600" algn="l">
              <a:lnSpc>
                <a:spcPct val="90000"/>
              </a:lnSpc>
              <a:spcBef>
                <a:spcPts val="500"/>
              </a:spcBef>
              <a:spcAft>
                <a:spcPts val="0"/>
              </a:spcAft>
              <a:buClr>
                <a:srgbClr val="525050"/>
              </a:buClr>
              <a:buSzPts val="2200"/>
              <a:buNone/>
              <a:defRPr sz="2200">
                <a:solidFill>
                  <a:srgbClr val="525050"/>
                </a:solidFill>
              </a:defRPr>
            </a:lvl2pPr>
            <a:lvl3pPr marL="1371600" lvl="2" indent="-228600" algn="l">
              <a:lnSpc>
                <a:spcPct val="90000"/>
              </a:lnSpc>
              <a:spcBef>
                <a:spcPts val="500"/>
              </a:spcBef>
              <a:spcAft>
                <a:spcPts val="0"/>
              </a:spcAft>
              <a:buClr>
                <a:srgbClr val="525050"/>
              </a:buClr>
              <a:buSzPts val="2000"/>
              <a:buNone/>
              <a:defRPr>
                <a:solidFill>
                  <a:srgbClr val="525050"/>
                </a:solidFill>
              </a:defRPr>
            </a:lvl3pPr>
            <a:lvl4pPr marL="1828800" lvl="3" indent="-228600" algn="l">
              <a:lnSpc>
                <a:spcPct val="90000"/>
              </a:lnSpc>
              <a:spcBef>
                <a:spcPts val="500"/>
              </a:spcBef>
              <a:spcAft>
                <a:spcPts val="0"/>
              </a:spcAft>
              <a:buClr>
                <a:srgbClr val="525050"/>
              </a:buClr>
              <a:buSzPts val="1800"/>
              <a:buNone/>
              <a:defRPr>
                <a:solidFill>
                  <a:srgbClr val="525050"/>
                </a:solidFill>
              </a:defRPr>
            </a:lvl4pPr>
            <a:lvl5pPr marL="2286000" lvl="4" indent="-228600" algn="l">
              <a:lnSpc>
                <a:spcPct val="90000"/>
              </a:lnSpc>
              <a:spcBef>
                <a:spcPts val="500"/>
              </a:spcBef>
              <a:spcAft>
                <a:spcPts val="0"/>
              </a:spcAft>
              <a:buClr>
                <a:srgbClr val="525050"/>
              </a:buClr>
              <a:buSzPts val="1600"/>
              <a:buNone/>
              <a:defRPr sz="1600">
                <a:solidFill>
                  <a:srgbClr val="52505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25857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_Slide" type="blank">
  <p:cSld name="Blank_Slide">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528599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_Box_Only">
  <p:cSld name="Text_Box_Only">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266531" y="212956"/>
            <a:ext cx="11691690" cy="60191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lvl1pPr>
            <a:lvl2pPr marL="914400" lvl="1" indent="-228600" algn="l">
              <a:lnSpc>
                <a:spcPct val="90000"/>
              </a:lnSpc>
              <a:spcBef>
                <a:spcPts val="500"/>
              </a:spcBef>
              <a:spcAft>
                <a:spcPts val="0"/>
              </a:spcAft>
              <a:buClr>
                <a:srgbClr val="525050"/>
              </a:buClr>
              <a:buSzPts val="2200"/>
              <a:buNone/>
              <a:defRPr sz="2200"/>
            </a:lvl2pPr>
            <a:lvl3pPr marL="1371600" lvl="2" indent="-228600" algn="l">
              <a:lnSpc>
                <a:spcPct val="90000"/>
              </a:lnSpc>
              <a:spcBef>
                <a:spcPts val="500"/>
              </a:spcBef>
              <a:spcAft>
                <a:spcPts val="0"/>
              </a:spcAft>
              <a:buClr>
                <a:srgbClr val="525050"/>
              </a:buClr>
              <a:buSzPts val="20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5444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757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mp;_Table">
  <p:cSld name="Title_&amp;_Table">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27815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_Only">
  <p:cSld name="Table_Only">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174422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amp;_Callout">
  <p:cSld name="Title_&amp;_Callout">
    <p:spTree>
      <p:nvGrpSpPr>
        <p:cNvPr id="1" name="Shape 28"/>
        <p:cNvGrpSpPr/>
        <p:nvPr/>
      </p:nvGrpSpPr>
      <p:grpSpPr>
        <a:xfrm>
          <a:off x="0" y="0"/>
          <a:ext cx="0" cy="0"/>
          <a:chOff x="0" y="0"/>
          <a:chExt cx="0" cy="0"/>
        </a:xfrm>
      </p:grpSpPr>
      <p:sp>
        <p:nvSpPr>
          <p:cNvPr id="29" name="Google Shape;29;p27"/>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7"/>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7"/>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82390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llout_Only">
  <p:cSld name="Callout_Only">
    <p:spTree>
      <p:nvGrpSpPr>
        <p:cNvPr id="1" name="Shape 32"/>
        <p:cNvGrpSpPr/>
        <p:nvPr/>
      </p:nvGrpSpPr>
      <p:grpSpPr>
        <a:xfrm>
          <a:off x="0" y="0"/>
          <a:ext cx="0" cy="0"/>
          <a:chOff x="0" y="0"/>
          <a:chExt cx="0" cy="0"/>
        </a:xfrm>
      </p:grpSpPr>
      <p:sp>
        <p:nvSpPr>
          <p:cNvPr id="33" name="Google Shape;33;p28"/>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8"/>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1603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amp;_Gloss_Box">
  <p:cSld name="Title_&amp;_Gloss_Box">
    <p:spTree>
      <p:nvGrpSpPr>
        <p:cNvPr id="1" name="Shape 35"/>
        <p:cNvGrpSpPr/>
        <p:nvPr/>
      </p:nvGrpSpPr>
      <p:grpSpPr>
        <a:xfrm>
          <a:off x="0" y="0"/>
          <a:ext cx="0" cy="0"/>
          <a:chOff x="0" y="0"/>
          <a:chExt cx="0" cy="0"/>
        </a:xfrm>
      </p:grpSpPr>
      <p:sp>
        <p:nvSpPr>
          <p:cNvPr id="36" name="Google Shape;36;p29"/>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71391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loss_Box_Only">
  <p:cSld name="Gloss_Box_Only">
    <p:spTree>
      <p:nvGrpSpPr>
        <p:cNvPr id="1" name="Shape 38"/>
        <p:cNvGrpSpPr/>
        <p:nvPr/>
      </p:nvGrpSpPr>
      <p:grpSpPr>
        <a:xfrm>
          <a:off x="0" y="0"/>
          <a:ext cx="0" cy="0"/>
          <a:chOff x="0" y="0"/>
          <a:chExt cx="0" cy="0"/>
        </a:xfrm>
      </p:grpSpPr>
      <p:sp>
        <p:nvSpPr>
          <p:cNvPr id="39" name="Google Shape;39;p30"/>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0988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_&amp;_Chart">
  <p:cSld name="Title_&amp;_Chart">
    <p:spTree>
      <p:nvGrpSpPr>
        <p:cNvPr id="1" name="Shape 40"/>
        <p:cNvGrpSpPr/>
        <p:nvPr/>
      </p:nvGrpSpPr>
      <p:grpSpPr>
        <a:xfrm>
          <a:off x="0" y="0"/>
          <a:ext cx="0" cy="0"/>
          <a:chOff x="0" y="0"/>
          <a:chExt cx="0" cy="0"/>
        </a:xfrm>
      </p:grpSpPr>
      <p:sp>
        <p:nvSpPr>
          <p:cNvPr id="41" name="Google Shape;41;p31"/>
          <p:cNvSpPr>
            <a:spLocks noGrp="1"/>
          </p:cNvSpPr>
          <p:nvPr>
            <p:ph type="chart" idx="2"/>
          </p:nvPr>
        </p:nvSpPr>
        <p:spPr>
          <a:xfrm>
            <a:off x="534193" y="1260306"/>
            <a:ext cx="11123613" cy="46878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31"/>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56603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rt_Only">
  <p:cSld name="Chart_Only">
    <p:spTree>
      <p:nvGrpSpPr>
        <p:cNvPr id="1" name="Shape 43"/>
        <p:cNvGrpSpPr/>
        <p:nvPr/>
      </p:nvGrpSpPr>
      <p:grpSpPr>
        <a:xfrm>
          <a:off x="0" y="0"/>
          <a:ext cx="0" cy="0"/>
          <a:chOff x="0" y="0"/>
          <a:chExt cx="0" cy="0"/>
        </a:xfrm>
      </p:grpSpPr>
      <p:sp>
        <p:nvSpPr>
          <p:cNvPr id="44" name="Google Shape;44;p32"/>
          <p:cNvSpPr>
            <a:spLocks noGrp="1"/>
          </p:cNvSpPr>
          <p:nvPr>
            <p:ph type="chart" idx="2"/>
          </p:nvPr>
        </p:nvSpPr>
        <p:spPr>
          <a:xfrm>
            <a:off x="558800" y="461639"/>
            <a:ext cx="11123613" cy="543313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280774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amp;_Numbers">
  <p:cSld name="Title_&amp;_Numbers">
    <p:spTree>
      <p:nvGrpSpPr>
        <p:cNvPr id="1" name="Shape 45"/>
        <p:cNvGrpSpPr/>
        <p:nvPr/>
      </p:nvGrpSpPr>
      <p:grpSpPr>
        <a:xfrm>
          <a:off x="0" y="0"/>
          <a:ext cx="0" cy="0"/>
          <a:chOff x="0" y="0"/>
          <a:chExt cx="0" cy="0"/>
        </a:xfrm>
      </p:grpSpPr>
      <p:sp>
        <p:nvSpPr>
          <p:cNvPr id="46" name="Google Shape;46;p33"/>
          <p:cNvSpPr>
            <a:spLocks noGrp="1"/>
          </p:cNvSpPr>
          <p:nvPr>
            <p:ph type="body" idx="1"/>
          </p:nvPr>
        </p:nvSpPr>
        <p:spPr>
          <a:xfrm>
            <a:off x="1099128" y="1707156"/>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a:spLocks noGrp="1"/>
          </p:cNvSpPr>
          <p:nvPr>
            <p:ph type="body" idx="2"/>
          </p:nvPr>
        </p:nvSpPr>
        <p:spPr>
          <a:xfrm>
            <a:off x="1082563" y="275407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a:spLocks noGrp="1"/>
          </p:cNvSpPr>
          <p:nvPr>
            <p:ph type="body" idx="3"/>
          </p:nvPr>
        </p:nvSpPr>
        <p:spPr>
          <a:xfrm>
            <a:off x="1075937" y="3860634"/>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3"/>
          <p:cNvSpPr>
            <a:spLocks noGrp="1"/>
          </p:cNvSpPr>
          <p:nvPr>
            <p:ph type="body" idx="4"/>
          </p:nvPr>
        </p:nvSpPr>
        <p:spPr>
          <a:xfrm>
            <a:off x="1089189" y="5076521"/>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a:spLocks noGrp="1"/>
          </p:cNvSpPr>
          <p:nvPr>
            <p:ph type="body" idx="5"/>
          </p:nvPr>
        </p:nvSpPr>
        <p:spPr>
          <a:xfrm>
            <a:off x="6608720" y="1720408"/>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a:spLocks noGrp="1"/>
          </p:cNvSpPr>
          <p:nvPr>
            <p:ph type="body" idx="6"/>
          </p:nvPr>
        </p:nvSpPr>
        <p:spPr>
          <a:xfrm>
            <a:off x="6592155" y="2767329"/>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3"/>
          <p:cNvSpPr>
            <a:spLocks noGrp="1"/>
          </p:cNvSpPr>
          <p:nvPr>
            <p:ph type="body" idx="7"/>
          </p:nvPr>
        </p:nvSpPr>
        <p:spPr>
          <a:xfrm>
            <a:off x="6585529" y="3873886"/>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3"/>
          <p:cNvSpPr>
            <a:spLocks noGrp="1"/>
          </p:cNvSpPr>
          <p:nvPr>
            <p:ph type="body" idx="8"/>
          </p:nvPr>
        </p:nvSpPr>
        <p:spPr>
          <a:xfrm>
            <a:off x="6598781" y="5089773"/>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3"/>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77385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_Only">
  <p:cSld name="Numbers_Only">
    <p:spTree>
      <p:nvGrpSpPr>
        <p:cNvPr id="1" name="Shape 55"/>
        <p:cNvGrpSpPr/>
        <p:nvPr/>
      </p:nvGrpSpPr>
      <p:grpSpPr>
        <a:xfrm>
          <a:off x="0" y="0"/>
          <a:ext cx="0" cy="0"/>
          <a:chOff x="0" y="0"/>
          <a:chExt cx="0" cy="0"/>
        </a:xfrm>
      </p:grpSpPr>
      <p:sp>
        <p:nvSpPr>
          <p:cNvPr id="56" name="Google Shape;56;p34"/>
          <p:cNvSpPr>
            <a:spLocks noGrp="1"/>
          </p:cNvSpPr>
          <p:nvPr>
            <p:ph type="body" idx="1"/>
          </p:nvPr>
        </p:nvSpPr>
        <p:spPr>
          <a:xfrm>
            <a:off x="1099128" y="124001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4"/>
          <p:cNvSpPr>
            <a:spLocks noGrp="1"/>
          </p:cNvSpPr>
          <p:nvPr>
            <p:ph type="body" idx="2"/>
          </p:nvPr>
        </p:nvSpPr>
        <p:spPr>
          <a:xfrm>
            <a:off x="1082563" y="2286938"/>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a:spLocks noGrp="1"/>
          </p:cNvSpPr>
          <p:nvPr>
            <p:ph type="body" idx="3"/>
          </p:nvPr>
        </p:nvSpPr>
        <p:spPr>
          <a:xfrm>
            <a:off x="1075937" y="3393495"/>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a:spLocks noGrp="1"/>
          </p:cNvSpPr>
          <p:nvPr>
            <p:ph type="body" idx="4"/>
          </p:nvPr>
        </p:nvSpPr>
        <p:spPr>
          <a:xfrm>
            <a:off x="1089189" y="4609382"/>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a:spLocks noGrp="1"/>
          </p:cNvSpPr>
          <p:nvPr>
            <p:ph type="body" idx="5"/>
          </p:nvPr>
        </p:nvSpPr>
        <p:spPr>
          <a:xfrm>
            <a:off x="6608720" y="1253269"/>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a:spLocks noGrp="1"/>
          </p:cNvSpPr>
          <p:nvPr>
            <p:ph type="body" idx="6"/>
          </p:nvPr>
        </p:nvSpPr>
        <p:spPr>
          <a:xfrm>
            <a:off x="6592155" y="2300190"/>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a:spLocks noGrp="1"/>
          </p:cNvSpPr>
          <p:nvPr>
            <p:ph type="body" idx="7"/>
          </p:nvPr>
        </p:nvSpPr>
        <p:spPr>
          <a:xfrm>
            <a:off x="6585529" y="340674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a:spLocks noGrp="1"/>
          </p:cNvSpPr>
          <p:nvPr>
            <p:ph type="body" idx="8"/>
          </p:nvPr>
        </p:nvSpPr>
        <p:spPr>
          <a:xfrm>
            <a:off x="6598781" y="4622634"/>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718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3802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354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8700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368656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77321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178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6277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6.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1943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25050"/>
              </a:buClr>
              <a:buSzPts val="3200"/>
              <a:buFont typeface="Century Gothic"/>
              <a:buNone/>
              <a:defRPr sz="3200" b="1" i="0" u="none" strike="noStrike" cap="none">
                <a:solidFill>
                  <a:srgbClr val="52505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175358593"/>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514E9-6C7F-40A8-1D3B-7A5A527E6B5F}"/>
              </a:ext>
            </a:extLst>
          </p:cNvPr>
          <p:cNvSpPr>
            <a:spLocks noGrp="1"/>
          </p:cNvSpPr>
          <p:nvPr>
            <p:ph type="body" sz="quarter" idx="12"/>
          </p:nvPr>
        </p:nvSpPr>
        <p:spPr/>
        <p:txBody>
          <a:bodyPr>
            <a:normAutofit fontScale="70000" lnSpcReduction="20000"/>
          </a:bodyPr>
          <a:lstStyle/>
          <a:p>
            <a:r>
              <a:rPr lang="en-GB" sz="2400" dirty="0"/>
              <a:t>Charlotte Moss / Janine Turner / Rachel Hawkes</a:t>
            </a:r>
          </a:p>
          <a:p>
            <a:pPr rtl="0">
              <a:lnSpc>
                <a:spcPct val="120000"/>
              </a:lnSpc>
              <a:spcBef>
                <a:spcPts val="0"/>
              </a:spcBef>
              <a:spcAft>
                <a:spcPts val="0"/>
              </a:spcAft>
            </a:pPr>
            <a:r>
              <a:rPr lang="en-GB" sz="2400" b="0" dirty="0">
                <a:effectLst/>
              </a:rPr>
              <a:t>Artwork: Steve Clarke</a:t>
            </a:r>
          </a:p>
          <a:p>
            <a:pPr rtl="0">
              <a:lnSpc>
                <a:spcPct val="120000"/>
              </a:lnSpc>
              <a:spcBef>
                <a:spcPts val="0"/>
              </a:spcBef>
              <a:spcAft>
                <a:spcPts val="0"/>
              </a:spcAft>
            </a:pPr>
            <a:r>
              <a:rPr lang="en-GB" sz="2400" b="0" dirty="0">
                <a:effectLst/>
              </a:rPr>
              <a:t>Date updated: 30/1/2023</a:t>
            </a:r>
          </a:p>
          <a:p>
            <a:endParaRPr lang="en-GB" dirty="0"/>
          </a:p>
        </p:txBody>
      </p:sp>
      <p:sp>
        <p:nvSpPr>
          <p:cNvPr id="3" name="Text Placeholder 2">
            <a:extLst>
              <a:ext uri="{FF2B5EF4-FFF2-40B4-BE49-F238E27FC236}">
                <a16:creationId xmlns:a16="http://schemas.microsoft.com/office/drawing/2014/main" id="{44F023D7-9802-A281-5D90-17C4B88147A0}"/>
              </a:ext>
            </a:extLst>
          </p:cNvPr>
          <p:cNvSpPr>
            <a:spLocks noGrp="1"/>
          </p:cNvSpPr>
          <p:nvPr>
            <p:ph type="body" sz="quarter" idx="13"/>
          </p:nvPr>
        </p:nvSpPr>
        <p:spPr>
          <a:xfrm>
            <a:off x="363538" y="3429000"/>
            <a:ext cx="4864546" cy="479394"/>
          </a:xfrm>
        </p:spPr>
        <p:txBody>
          <a:bodyPr>
            <a:normAutofit fontScale="92500"/>
          </a:bodyPr>
          <a:lstStyle/>
          <a:p>
            <a:pPr marL="0" lvl="0" indent="0" algn="l" rtl="0">
              <a:lnSpc>
                <a:spcPct val="90000"/>
              </a:lnSpc>
              <a:spcBef>
                <a:spcPts val="0"/>
              </a:spcBef>
              <a:spcAft>
                <a:spcPts val="0"/>
              </a:spcAft>
              <a:buClr>
                <a:schemeClr val="lt1"/>
              </a:buClr>
              <a:buSzPts val="2400"/>
              <a:buNone/>
            </a:pPr>
            <a:r>
              <a:rPr lang="en-GB" dirty="0"/>
              <a:t>Year 10 Term 1.1 Week 2 Lesson 3</a:t>
            </a:r>
          </a:p>
        </p:txBody>
      </p:sp>
      <p:sp>
        <p:nvSpPr>
          <p:cNvPr id="4" name="Text Placeholder 3">
            <a:extLst>
              <a:ext uri="{FF2B5EF4-FFF2-40B4-BE49-F238E27FC236}">
                <a16:creationId xmlns:a16="http://schemas.microsoft.com/office/drawing/2014/main" id="{D9870441-A9F8-AF83-6771-E4594E00F299}"/>
              </a:ext>
            </a:extLst>
          </p:cNvPr>
          <p:cNvSpPr>
            <a:spLocks noGrp="1"/>
          </p:cNvSpPr>
          <p:nvPr>
            <p:ph type="body" sz="quarter" idx="14"/>
          </p:nvPr>
        </p:nvSpPr>
        <p:spPr>
          <a:xfrm>
            <a:off x="363538" y="1952625"/>
            <a:ext cx="8966442" cy="1476376"/>
          </a:xfrm>
        </p:spPr>
        <p:txBody>
          <a:bodyPr>
            <a:normAutofit/>
          </a:bodyPr>
          <a:lstStyle/>
          <a:p>
            <a:r>
              <a:rPr lang="en-GB" sz="5000" dirty="0" err="1"/>
              <a:t>Identität</a:t>
            </a:r>
            <a:r>
              <a:rPr lang="en-GB" sz="5000" dirty="0"/>
              <a:t>:</a:t>
            </a:r>
          </a:p>
          <a:p>
            <a:r>
              <a:rPr lang="en-GB" sz="3200" b="0" dirty="0"/>
              <a:t>Das Oktoberfest in Deutschland</a:t>
            </a:r>
          </a:p>
        </p:txBody>
      </p:sp>
    </p:spTree>
    <p:extLst>
      <p:ext uri="{BB962C8B-B14F-4D97-AF65-F5344CB8AC3E}">
        <p14:creationId xmlns:p14="http://schemas.microsoft.com/office/powerpoint/2010/main" val="71905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DBBE915-04E9-48BC-8DBB-E26E69DB73AB}"/>
              </a:ext>
            </a:extLst>
          </p:cNvPr>
          <p:cNvGraphicFramePr>
            <a:graphicFrameLocks noGrp="1"/>
          </p:cNvGraphicFramePr>
          <p:nvPr>
            <p:extLst>
              <p:ext uri="{D42A27DB-BD31-4B8C-83A1-F6EECF244321}">
                <p14:modId xmlns:p14="http://schemas.microsoft.com/office/powerpoint/2010/main" val="4038337628"/>
              </p:ext>
            </p:extLst>
          </p:nvPr>
        </p:nvGraphicFramePr>
        <p:xfrm>
          <a:off x="2" y="616296"/>
          <a:ext cx="12191998" cy="5727354"/>
        </p:xfrm>
        <a:graphic>
          <a:graphicData uri="http://schemas.openxmlformats.org/drawingml/2006/table">
            <a:tbl>
              <a:tblPr firstRow="1" firstCol="1" bandRow="1"/>
              <a:tblGrid>
                <a:gridCol w="1181098">
                  <a:extLst>
                    <a:ext uri="{9D8B030D-6E8A-4147-A177-3AD203B41FA5}">
                      <a16:colId xmlns:a16="http://schemas.microsoft.com/office/drawing/2014/main" val="3497221586"/>
                    </a:ext>
                  </a:extLst>
                </a:gridCol>
                <a:gridCol w="3075519">
                  <a:extLst>
                    <a:ext uri="{9D8B030D-6E8A-4147-A177-3AD203B41FA5}">
                      <a16:colId xmlns:a16="http://schemas.microsoft.com/office/drawing/2014/main" val="1295990147"/>
                    </a:ext>
                  </a:extLst>
                </a:gridCol>
                <a:gridCol w="1889098">
                  <a:extLst>
                    <a:ext uri="{9D8B030D-6E8A-4147-A177-3AD203B41FA5}">
                      <a16:colId xmlns:a16="http://schemas.microsoft.com/office/drawing/2014/main" val="1593564106"/>
                    </a:ext>
                  </a:extLst>
                </a:gridCol>
                <a:gridCol w="1922631">
                  <a:extLst>
                    <a:ext uri="{9D8B030D-6E8A-4147-A177-3AD203B41FA5}">
                      <a16:colId xmlns:a16="http://schemas.microsoft.com/office/drawing/2014/main" val="1805389002"/>
                    </a:ext>
                  </a:extLst>
                </a:gridCol>
                <a:gridCol w="2809202">
                  <a:extLst>
                    <a:ext uri="{9D8B030D-6E8A-4147-A177-3AD203B41FA5}">
                      <a16:colId xmlns:a16="http://schemas.microsoft.com/office/drawing/2014/main" val="1571700540"/>
                    </a:ext>
                  </a:extLst>
                </a:gridCol>
                <a:gridCol w="1314450">
                  <a:extLst>
                    <a:ext uri="{9D8B030D-6E8A-4147-A177-3AD203B41FA5}">
                      <a16:colId xmlns:a16="http://schemas.microsoft.com/office/drawing/2014/main" val="593237444"/>
                    </a:ext>
                  </a:extLst>
                </a:gridCol>
              </a:tblGrid>
              <a:tr h="210312">
                <a:tc>
                  <a:txBody>
                    <a:bodyPr/>
                    <a:lstStyle/>
                    <a:p>
                      <a:pPr algn="ctr">
                        <a:lnSpc>
                          <a:spcPct val="107000"/>
                        </a:lnSpc>
                        <a:spcAft>
                          <a:spcPts val="800"/>
                        </a:spcAft>
                      </a:pPr>
                      <a:r>
                        <a:rPr lang="en-GB" sz="1800">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en-GB" sz="1800">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Antwort</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b="1" dirty="0" err="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benutzen</a:t>
                      </a:r>
                      <a:endParaRPr lang="en-GB" sz="18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Personen</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Wörter</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dirty="0">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884008"/>
                  </a:ext>
                </a:extLst>
              </a:tr>
              <a:tr h="786983">
                <a:tc>
                  <a:txBody>
                    <a:bodyPr/>
                    <a:lstStyle/>
                    <a:p>
                      <a:pPr algn="ctr">
                        <a:lnSpc>
                          <a:spcPct val="107000"/>
                        </a:lnSpc>
                        <a:spcAft>
                          <a:spcPts val="800"/>
                        </a:spcAft>
                      </a:pPr>
                      <a:r>
                        <a:rPr lang="en-GB"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heißt</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en-GB" sz="1800">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gridSpan="4">
                  <a:txBody>
                    <a:bodyPr/>
                    <a:lstStyle/>
                    <a:p>
                      <a:pPr>
                        <a:lnSpc>
                          <a:spcPct val="150000"/>
                        </a:lnSpc>
                        <a:spcAft>
                          <a:spcPts val="800"/>
                        </a:spcAft>
                      </a:pPr>
                      <a:endParaRPr lang="en-GB" sz="18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a:txBody>
                    <a:bodyPr/>
                    <a:lstStyle/>
                    <a:p>
                      <a:pPr algn="ctr">
                        <a:lnSpc>
                          <a:spcPct val="107000"/>
                        </a:lnSpc>
                        <a:spcAft>
                          <a:spcPts val="800"/>
                        </a:spcAft>
                      </a:pPr>
                      <a:r>
                        <a:rPr lang="de-DE"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positiv</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59646"/>
                  </a:ext>
                </a:extLst>
              </a:tr>
              <a:tr h="786983">
                <a:tc>
                  <a:txBody>
                    <a:bodyPr/>
                    <a:lstStyle/>
                    <a:p>
                      <a:pPr algn="ctr">
                        <a:lnSpc>
                          <a:spcPct val="107000"/>
                        </a:lnSpc>
                        <a:spcAft>
                          <a:spcPts val="800"/>
                        </a:spcAft>
                      </a:pPr>
                      <a:r>
                        <a:rPr lang="de-DE"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einfacher</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de-DE" sz="1800">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a:lnSpc>
                          <a:spcPct val="107000"/>
                        </a:lnSpc>
                        <a:spcAft>
                          <a:spcPts val="800"/>
                        </a:spcAft>
                      </a:pPr>
                      <a:r>
                        <a:rPr lang="de-DE"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Leute</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392018"/>
                  </a:ext>
                </a:extLst>
              </a:tr>
              <a:tr h="786983">
                <a:tc>
                  <a:txBody>
                    <a:bodyPr/>
                    <a:lstStyle/>
                    <a:p>
                      <a:pPr algn="ctr">
                        <a:lnSpc>
                          <a:spcPct val="107000"/>
                        </a:lnSpc>
                        <a:spcAft>
                          <a:spcPts val="800"/>
                        </a:spcAft>
                      </a:pPr>
                      <a:r>
                        <a:rPr lang="de-DE"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benutzt</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de-DE" sz="1800">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a:lnSpc>
                          <a:spcPct val="107000"/>
                        </a:lnSpc>
                        <a:spcAft>
                          <a:spcPts val="800"/>
                        </a:spcAft>
                      </a:pPr>
                      <a:r>
                        <a:rPr lang="de-DE"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unmöglich</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536856"/>
                  </a:ext>
                </a:extLst>
              </a:tr>
              <a:tr h="612618">
                <a:tc>
                  <a:txBody>
                    <a:bodyPr/>
                    <a:lstStyle/>
                    <a:p>
                      <a:pPr algn="ctr">
                        <a:lnSpc>
                          <a:spcPct val="107000"/>
                        </a:lnSpc>
                        <a:spcAft>
                          <a:spcPts val="800"/>
                        </a:spcAft>
                      </a:pPr>
                      <a:r>
                        <a:rPr lang="de-DE"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bleibt</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a:lnSpc>
                          <a:spcPct val="107000"/>
                        </a:lnSpc>
                        <a:spcAft>
                          <a:spcPts val="800"/>
                        </a:spcAft>
                      </a:pPr>
                      <a:r>
                        <a:rPr lang="de-DE"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denken</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220009"/>
                  </a:ext>
                </a:extLst>
              </a:tr>
              <a:tr h="2087799">
                <a:tc>
                  <a:txBody>
                    <a:bodyPr/>
                    <a:lstStyle/>
                    <a:p>
                      <a:pPr algn="ctr">
                        <a:lnSpc>
                          <a:spcPct val="107000"/>
                        </a:lnSpc>
                        <a:spcAft>
                          <a:spcPts val="800"/>
                        </a:spcAft>
                      </a:pPr>
                      <a:r>
                        <a:rPr lang="de-DE" sz="1800" b="1">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ganz inklusiv</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de-DE" sz="1800">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a:lnSpc>
                          <a:spcPct val="107000"/>
                        </a:lnSpc>
                        <a:spcAft>
                          <a:spcPts val="800"/>
                        </a:spcAft>
                      </a:pPr>
                      <a:r>
                        <a:rPr lang="de-DE" sz="1800" b="1" dirty="0">
                          <a:solidFill>
                            <a:srgbClr val="3D3C3C"/>
                          </a:solidFill>
                          <a:effectLst/>
                          <a:latin typeface="Century Gothic" panose="020B0502020202020204" pitchFamily="34" charset="0"/>
                          <a:ea typeface="Times New Roman" panose="02020603050405020304" pitchFamily="18" charset="0"/>
                          <a:cs typeface="Arial" panose="020B0604020202020204" pitchFamily="34" charset="0"/>
                        </a:rPr>
                        <a:t>unterr-ichten</a:t>
                      </a:r>
                      <a:endParaRPr lang="en-GB" sz="18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50546" marR="50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57428"/>
                  </a:ext>
                </a:extLst>
              </a:tr>
            </a:tbl>
          </a:graphicData>
        </a:graphic>
      </p:graphicFrame>
      <p:sp>
        <p:nvSpPr>
          <p:cNvPr id="6" name="TextBox 5">
            <a:extLst>
              <a:ext uri="{FF2B5EF4-FFF2-40B4-BE49-F238E27FC236}">
                <a16:creationId xmlns:a16="http://schemas.microsoft.com/office/drawing/2014/main" id="{BDB77418-B268-439D-9FD8-CD410B8597E6}"/>
              </a:ext>
            </a:extLst>
          </p:cNvPr>
          <p:cNvSpPr txBox="1"/>
          <p:nvPr/>
        </p:nvSpPr>
        <p:spPr>
          <a:xfrm>
            <a:off x="1236746" y="1305695"/>
            <a:ext cx="9718508" cy="502547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In der deutschen Sprache haben Substantive* unterschiedlichen*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Formen</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wie „Freunde“ für Männer und „Freundinnen“ für Frauen. Aber was soll man sagen, wenn man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über alle Menschen</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reden will? Einige Personen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sagen</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dass „Freunde“ Menschen aller Gender bedeutet*. Für andere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bedeutet</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das nur Männer, und sie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sagen</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lieber „Freundinnen und Freunde“. Für andere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Personen</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sind Gendersternchen, wie „Freund*innen“ eine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gute</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Lösung, weil das alle Gender bedeutet. Aber das ist nicht die einzige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Lösung</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Seit 2019 ist die Sprache in Hannover offiziell genderneutral. Dort benutzt man Formen wie „Studentinnen und Studenten“ nicht.  Man empfiehlt* Wörter, die aus dem Verb stammen, wie „Studierende“ für Menschen, die studieren, und „Lehrende“ für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Menschen</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die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lehren</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Das ist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leichter </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zu sagen und schreiben als „Lehrer*innen“ und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ist immer noch</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genderneutral. Aber wenn Wörter wie „Lehrende“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nicht möglich</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sind, </a:t>
            </a:r>
            <a:r>
              <a:rPr kumimoji="0" lang="de-DE"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empfiehlt</a:t>
            </a:r>
            <a:r>
              <a:rPr kumimoji="0" lang="de-DE" b="0"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Arial" panose="020B0604020202020204" pitchFamily="34" charset="0"/>
              </a:rPr>
              <a:t> die Stadt das Gendersternchen.</a:t>
            </a:r>
            <a:endParaRPr kumimoji="0" lang="en-GB" b="0" i="0" u="none" strike="noStrike" kern="1200" cap="none" spc="0" normalizeH="0" baseline="0" noProof="0" dirty="0">
              <a:ln>
                <a:noFill/>
              </a:ln>
              <a:solidFill>
                <a:srgbClr val="525050"/>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2" name="Title 1">
            <a:extLst>
              <a:ext uri="{FF2B5EF4-FFF2-40B4-BE49-F238E27FC236}">
                <a16:creationId xmlns:a16="http://schemas.microsoft.com/office/drawing/2014/main" id="{A33EB7B8-5832-4107-C7E0-492B3BC9DA0B}"/>
              </a:ext>
            </a:extLst>
          </p:cNvPr>
          <p:cNvSpPr>
            <a:spLocks noGrp="1"/>
          </p:cNvSpPr>
          <p:nvPr>
            <p:ph type="title"/>
          </p:nvPr>
        </p:nvSpPr>
        <p:spPr/>
        <p:txBody>
          <a:bodyPr/>
          <a:lstStyle/>
          <a:p>
            <a:r>
              <a:rPr lang="en-GB" dirty="0" err="1"/>
              <a:t>Hausaufgaben</a:t>
            </a:r>
            <a:endParaRPr lang="en-GB" dirty="0"/>
          </a:p>
        </p:txBody>
      </p:sp>
    </p:spTree>
    <p:extLst>
      <p:ext uri="{BB962C8B-B14F-4D97-AF65-F5344CB8AC3E}">
        <p14:creationId xmlns:p14="http://schemas.microsoft.com/office/powerpoint/2010/main" val="116769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A4BA-7049-8ACD-D9FC-60698EB50C1C}"/>
              </a:ext>
            </a:extLst>
          </p:cNvPr>
          <p:cNvSpPr>
            <a:spLocks noGrp="1"/>
          </p:cNvSpPr>
          <p:nvPr>
            <p:ph type="title"/>
          </p:nvPr>
        </p:nvSpPr>
        <p:spPr>
          <a:xfrm>
            <a:off x="0" y="88296"/>
            <a:ext cx="3557392" cy="647577"/>
          </a:xfrm>
        </p:spPr>
        <p:txBody>
          <a:bodyPr/>
          <a:lstStyle/>
          <a:p>
            <a:r>
              <a:rPr lang="en-GB" dirty="0"/>
              <a:t>Plural rules 1-3</a:t>
            </a:r>
          </a:p>
        </p:txBody>
      </p:sp>
      <p:sp>
        <p:nvSpPr>
          <p:cNvPr id="3" name="Text Placeholder 2">
            <a:extLst>
              <a:ext uri="{FF2B5EF4-FFF2-40B4-BE49-F238E27FC236}">
                <a16:creationId xmlns:a16="http://schemas.microsoft.com/office/drawing/2014/main" id="{A0FC3817-72A4-91B8-DA58-61283B4F9FCE}"/>
              </a:ext>
            </a:extLst>
          </p:cNvPr>
          <p:cNvSpPr>
            <a:spLocks noGrp="1"/>
          </p:cNvSpPr>
          <p:nvPr>
            <p:ph type="body" sz="quarter" idx="10"/>
          </p:nvPr>
        </p:nvSpPr>
        <p:spPr>
          <a:xfrm>
            <a:off x="131603" y="1054417"/>
            <a:ext cx="11765486" cy="5105400"/>
          </a:xfrm>
        </p:spPr>
        <p:txBody>
          <a:bodyPr/>
          <a:lstStyle/>
          <a:p>
            <a:r>
              <a:rPr lang="en-GB" dirty="0"/>
              <a:t>You know six ways to form plurals in German. Here are the first three:</a:t>
            </a:r>
          </a:p>
        </p:txBody>
      </p:sp>
      <p:sp>
        <p:nvSpPr>
          <p:cNvPr id="4" name="TextBox 3">
            <a:extLst>
              <a:ext uri="{FF2B5EF4-FFF2-40B4-BE49-F238E27FC236}">
                <a16:creationId xmlns:a16="http://schemas.microsoft.com/office/drawing/2014/main" id="{D98EE05D-5422-1163-E8A2-4EC10EA15B94}"/>
              </a:ext>
            </a:extLst>
          </p:cNvPr>
          <p:cNvSpPr txBox="1"/>
          <p:nvPr/>
        </p:nvSpPr>
        <p:spPr>
          <a:xfrm>
            <a:off x="124719" y="4973669"/>
            <a:ext cx="938099" cy="400110"/>
          </a:xfrm>
          <a:prstGeom prst="rect">
            <a:avLst/>
          </a:prstGeom>
          <a:solidFill>
            <a:srgbClr val="FFCC00"/>
          </a:solidFill>
          <a:ln>
            <a:solidFill>
              <a:schemeClr val="tx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Rule 3</a:t>
            </a:r>
            <a:endParaRPr kumimoji="0" lang="en-US"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636687F0-A988-FE81-5FC7-3268FF515BD4}"/>
              </a:ext>
            </a:extLst>
          </p:cNvPr>
          <p:cNvSpPr txBox="1"/>
          <p:nvPr/>
        </p:nvSpPr>
        <p:spPr>
          <a:xfrm>
            <a:off x="116939" y="1960886"/>
            <a:ext cx="945721" cy="400110"/>
          </a:xfrm>
          <a:prstGeom prst="rect">
            <a:avLst/>
          </a:prstGeom>
          <a:solidFill>
            <a:srgbClr val="FFCC00"/>
          </a:solidFill>
          <a:ln>
            <a:solidFill>
              <a:schemeClr val="tx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Rule 1</a:t>
            </a:r>
            <a:endParaRPr kumimoji="0" lang="en-US"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C4C64E7E-B198-23AB-7838-FA9CFC320B27}"/>
              </a:ext>
            </a:extLst>
          </p:cNvPr>
          <p:cNvSpPr txBox="1"/>
          <p:nvPr/>
        </p:nvSpPr>
        <p:spPr>
          <a:xfrm>
            <a:off x="126423" y="3420081"/>
            <a:ext cx="957149" cy="400110"/>
          </a:xfrm>
          <a:prstGeom prst="rect">
            <a:avLst/>
          </a:prstGeom>
          <a:solidFill>
            <a:srgbClr val="FFCC00"/>
          </a:solidFill>
          <a:ln>
            <a:solidFill>
              <a:schemeClr val="tx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Rule 2</a:t>
            </a:r>
            <a:endParaRPr kumimoji="0" lang="en-US"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7" name="Rectangle 6">
            <a:extLst>
              <a:ext uri="{FF2B5EF4-FFF2-40B4-BE49-F238E27FC236}">
                <a16:creationId xmlns:a16="http://schemas.microsoft.com/office/drawing/2014/main" id="{DF3D5B8C-5253-D983-6F38-5CE3741DE09C}"/>
              </a:ext>
            </a:extLst>
          </p:cNvPr>
          <p:cNvSpPr/>
          <p:nvPr/>
        </p:nvSpPr>
        <p:spPr>
          <a:xfrm>
            <a:off x="1062660" y="1996504"/>
            <a:ext cx="59442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rPr>
              <a:t>Add –</a:t>
            </a:r>
            <a:r>
              <a:rPr kumimoji="0" lang="en-GB" sz="2000" b="1" i="0" u="none" strike="noStrike" kern="1200" cap="none" spc="0" normalizeH="0" baseline="0" noProof="0" dirty="0">
                <a:ln>
                  <a:noFill/>
                </a:ln>
                <a:solidFill>
                  <a:srgbClr val="525050"/>
                </a:solidFill>
                <a:effectLst/>
                <a:uLnTx/>
                <a:uFillTx/>
                <a:latin typeface="Century Gothic" panose="020F0302020204030204"/>
                <a:ea typeface="+mn-ea"/>
                <a:cs typeface="+mn-cs"/>
              </a:rPr>
              <a:t>e</a:t>
            </a: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rPr>
              <a:t> at the end (with or without an </a:t>
            </a:r>
            <a:r>
              <a:rPr kumimoji="0" lang="en-GB" sz="2000" b="1" i="0" u="none" strike="noStrike" kern="1200" cap="none" spc="0" normalizeH="0" baseline="0" noProof="0" dirty="0">
                <a:ln>
                  <a:noFill/>
                </a:ln>
                <a:solidFill>
                  <a:srgbClr val="525050"/>
                </a:solidFill>
                <a:effectLst/>
                <a:uLnTx/>
                <a:uFillTx/>
                <a:latin typeface="Century Gothic" panose="020F0302020204030204"/>
                <a:ea typeface="+mn-ea"/>
                <a:cs typeface="+mn-cs"/>
              </a:rPr>
              <a:t>umlaut</a:t>
            </a: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rPr>
              <a:t>).</a:t>
            </a:r>
          </a:p>
        </p:txBody>
      </p:sp>
      <p:sp>
        <p:nvSpPr>
          <p:cNvPr id="8" name="Rectangle 7">
            <a:extLst>
              <a:ext uri="{FF2B5EF4-FFF2-40B4-BE49-F238E27FC236}">
                <a16:creationId xmlns:a16="http://schemas.microsoft.com/office/drawing/2014/main" id="{F1E53F21-4F88-E0F9-B7AB-C04DE4FA3EF9}"/>
              </a:ext>
            </a:extLst>
          </p:cNvPr>
          <p:cNvSpPr/>
          <p:nvPr/>
        </p:nvSpPr>
        <p:spPr>
          <a:xfrm>
            <a:off x="1117691" y="3435862"/>
            <a:ext cx="665486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Words ending in </a:t>
            </a: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–EL </a:t>
            </a: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or</a:t>
            </a: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–EN </a:t>
            </a: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or</a:t>
            </a: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–ER </a:t>
            </a: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may not change.</a:t>
            </a:r>
            <a:endParaRPr kumimoji="0" lang="en-US"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999F0713-3D2B-6579-FEA9-7B2E90F6BCEF}"/>
              </a:ext>
            </a:extLst>
          </p:cNvPr>
          <p:cNvSpPr/>
          <p:nvPr/>
        </p:nvSpPr>
        <p:spPr>
          <a:xfrm>
            <a:off x="1081867" y="4988944"/>
            <a:ext cx="6096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Add either –</a:t>
            </a: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n </a:t>
            </a: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or –</a:t>
            </a:r>
            <a:r>
              <a:rPr kumimoji="0" lang="en-GB" sz="20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en</a:t>
            </a: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to feminine nouns</a:t>
            </a: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US"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2BCAEB16-520A-639A-6095-DFA0D6C7F81E}"/>
              </a:ext>
            </a:extLst>
          </p:cNvPr>
          <p:cNvSpPr txBox="1"/>
          <p:nvPr/>
        </p:nvSpPr>
        <p:spPr>
          <a:xfrm>
            <a:off x="1912960" y="2616775"/>
            <a:ext cx="19504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rPr>
              <a:t>der </a:t>
            </a:r>
            <a:r>
              <a:rPr kumimoji="0" lang="en-GB" sz="2000" b="0" i="0" u="none" strike="noStrike" kern="1200" cap="none" spc="0" normalizeH="0" baseline="0" noProof="0" dirty="0" err="1">
                <a:ln>
                  <a:noFill/>
                </a:ln>
                <a:solidFill>
                  <a:srgbClr val="525050"/>
                </a:solidFill>
                <a:effectLst/>
                <a:uLnTx/>
                <a:uFillTx/>
                <a:latin typeface="Century Gothic" panose="020F0302020204030204"/>
                <a:ea typeface="+mn-ea"/>
                <a:cs typeface="+mn-cs"/>
              </a:rPr>
              <a:t>Grund</a:t>
            </a: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sym typeface="Wingdings" panose="05000000000000000000" pitchFamily="2" charset="2"/>
              </a:rPr>
              <a:t></a:t>
            </a:r>
            <a:endPar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A26F9B1F-71CD-9293-D5C3-974FD0C24FB9}"/>
              </a:ext>
            </a:extLst>
          </p:cNvPr>
          <p:cNvSpPr txBox="1"/>
          <p:nvPr/>
        </p:nvSpPr>
        <p:spPr>
          <a:xfrm>
            <a:off x="3694139" y="2600806"/>
            <a:ext cx="17195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rPr>
              <a:t>die Gr</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ü</a:t>
            </a:r>
            <a:r>
              <a:rPr kumimoji="0" lang="en-GB" sz="2000" b="0" i="0" u="none" strike="noStrike" kern="1200" cap="none" spc="0" normalizeH="0" baseline="0" noProof="0" dirty="0" err="1">
                <a:ln>
                  <a:noFill/>
                </a:ln>
                <a:solidFill>
                  <a:srgbClr val="525050"/>
                </a:solidFill>
                <a:effectLst/>
                <a:uLnTx/>
                <a:uFillTx/>
                <a:latin typeface="Century Gothic" panose="020F0302020204030204"/>
                <a:ea typeface="+mn-ea"/>
                <a:cs typeface="+mn-cs"/>
              </a:rPr>
              <a:t>nde</a:t>
            </a:r>
            <a:endPar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B8F4E77B-DB74-CE26-8B1D-A346BC59F084}"/>
              </a:ext>
            </a:extLst>
          </p:cNvPr>
          <p:cNvSpPr txBox="1"/>
          <p:nvPr/>
        </p:nvSpPr>
        <p:spPr>
          <a:xfrm>
            <a:off x="3801194" y="4043906"/>
            <a:ext cx="22100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rPr>
              <a:t>die Schnitzel</a:t>
            </a:r>
          </a:p>
        </p:txBody>
      </p:sp>
      <p:sp>
        <p:nvSpPr>
          <p:cNvPr id="13" name="TextBox 12">
            <a:extLst>
              <a:ext uri="{FF2B5EF4-FFF2-40B4-BE49-F238E27FC236}">
                <a16:creationId xmlns:a16="http://schemas.microsoft.com/office/drawing/2014/main" id="{47341C6C-E68F-E47F-5EF0-5EED51A57051}"/>
              </a:ext>
            </a:extLst>
          </p:cNvPr>
          <p:cNvSpPr txBox="1"/>
          <p:nvPr/>
        </p:nvSpPr>
        <p:spPr>
          <a:xfrm>
            <a:off x="1828200" y="4036362"/>
            <a:ext cx="21389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rPr>
              <a:t>das Schnitzel</a:t>
            </a: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sym typeface="Wingdings" panose="05000000000000000000" pitchFamily="2" charset="2"/>
              </a:rPr>
              <a:t></a:t>
            </a:r>
            <a:endPar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9EFD7226-CF4D-5384-74D3-E927154939B1}"/>
              </a:ext>
            </a:extLst>
          </p:cNvPr>
          <p:cNvSpPr txBox="1"/>
          <p:nvPr/>
        </p:nvSpPr>
        <p:spPr>
          <a:xfrm>
            <a:off x="1896625" y="5603208"/>
            <a:ext cx="22324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rPr>
              <a:t>die Weise </a:t>
            </a: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sym typeface="Wingdings" panose="05000000000000000000" pitchFamily="2" charset="2"/>
              </a:rPr>
              <a:t></a:t>
            </a:r>
            <a:endPar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116B5C1C-6151-8A77-627E-138BD0DC861D}"/>
              </a:ext>
            </a:extLst>
          </p:cNvPr>
          <p:cNvSpPr txBox="1"/>
          <p:nvPr/>
        </p:nvSpPr>
        <p:spPr>
          <a:xfrm>
            <a:off x="3941335" y="5595664"/>
            <a:ext cx="20699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rPr>
              <a:t>die </a:t>
            </a:r>
            <a:r>
              <a:rPr kumimoji="0" lang="en-GB" sz="2000" b="0" i="0" u="none" strike="noStrike" kern="1200" cap="none" spc="0" normalizeH="0" baseline="0" noProof="0" dirty="0" err="1">
                <a:ln>
                  <a:noFill/>
                </a:ln>
                <a:solidFill>
                  <a:srgbClr val="525050"/>
                </a:solidFill>
                <a:effectLst/>
                <a:uLnTx/>
                <a:uFillTx/>
                <a:latin typeface="Century Gothic" panose="020F0302020204030204"/>
                <a:ea typeface="+mn-ea"/>
                <a:cs typeface="+mn-cs"/>
              </a:rPr>
              <a:t>Weisen</a:t>
            </a:r>
            <a:endParaRPr kumimoji="0" lang="en-GB" sz="2000" b="0" i="0"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9183DAFD-363D-62BF-4C47-0979C776E8B5}"/>
              </a:ext>
            </a:extLst>
          </p:cNvPr>
          <p:cNvSpPr txBox="1"/>
          <p:nvPr/>
        </p:nvSpPr>
        <p:spPr>
          <a:xfrm>
            <a:off x="7659719" y="1908889"/>
            <a:ext cx="4193349" cy="707886"/>
          </a:xfrm>
          <a:prstGeom prst="rect">
            <a:avLst/>
          </a:prstGeom>
          <a:solidFill>
            <a:schemeClr val="tx1"/>
          </a:solidFill>
          <a:ln>
            <a:solidFill>
              <a:srgbClr val="115076"/>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&gt;90% masculine nouns</a:t>
            </a:r>
            <a:b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&gt;75% neuter nouns</a:t>
            </a:r>
            <a:endParaRPr kumimoji="0" 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B2DD9092-A9F3-E6A4-1917-D8D84F2BF099}"/>
              </a:ext>
            </a:extLst>
          </p:cNvPr>
          <p:cNvSpPr txBox="1"/>
          <p:nvPr/>
        </p:nvSpPr>
        <p:spPr>
          <a:xfrm>
            <a:off x="7659719" y="3407062"/>
            <a:ext cx="4261612" cy="400110"/>
          </a:xfrm>
          <a:prstGeom prst="rect">
            <a:avLst/>
          </a:prstGeom>
          <a:solidFill>
            <a:schemeClr val="tx1"/>
          </a:solidFill>
          <a:ln>
            <a:solidFill>
              <a:srgbClr val="115076"/>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masculine/neuter</a:t>
            </a:r>
            <a:endParaRPr kumimoji="0" 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331EB9BC-43D7-33BA-EFF8-73A0573CE34B}"/>
              </a:ext>
            </a:extLst>
          </p:cNvPr>
          <p:cNvSpPr txBox="1"/>
          <p:nvPr/>
        </p:nvSpPr>
        <p:spPr>
          <a:xfrm>
            <a:off x="7625586" y="4997570"/>
            <a:ext cx="4271503" cy="400110"/>
          </a:xfrm>
          <a:prstGeom prst="rect">
            <a:avLst/>
          </a:prstGeom>
          <a:solidFill>
            <a:schemeClr val="tx1"/>
          </a:solidFill>
          <a:ln>
            <a:solidFill>
              <a:srgbClr val="115076"/>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90% feminine nouns</a:t>
            </a:r>
            <a:endParaRPr kumimoji="0" 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9" name="Rectangle: Rounded Corners 18">
            <a:extLst>
              <a:ext uri="{FF2B5EF4-FFF2-40B4-BE49-F238E27FC236}">
                <a16:creationId xmlns:a16="http://schemas.microsoft.com/office/drawing/2014/main" id="{03226181-716D-130B-DE18-6AA1BB8B58DF}"/>
              </a:ext>
            </a:extLst>
          </p:cNvPr>
          <p:cNvSpPr/>
          <p:nvPr/>
        </p:nvSpPr>
        <p:spPr>
          <a:xfrm>
            <a:off x="10214345" y="150926"/>
            <a:ext cx="1672855" cy="3751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Grammatik</a:t>
            </a:r>
          </a:p>
        </p:txBody>
      </p:sp>
    </p:spTree>
    <p:extLst>
      <p:ext uri="{BB962C8B-B14F-4D97-AF65-F5344CB8AC3E}">
        <p14:creationId xmlns:p14="http://schemas.microsoft.com/office/powerpoint/2010/main" val="219241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p:bldP spid="14" grpId="0"/>
      <p:bldP spid="15" grpId="0"/>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8F11-3047-265B-7028-0EBFD0D96A91}"/>
              </a:ext>
            </a:extLst>
          </p:cNvPr>
          <p:cNvSpPr>
            <a:spLocks noGrp="1"/>
          </p:cNvSpPr>
          <p:nvPr>
            <p:ph type="title"/>
          </p:nvPr>
        </p:nvSpPr>
        <p:spPr>
          <a:xfrm>
            <a:off x="0" y="213557"/>
            <a:ext cx="3511437" cy="647577"/>
          </a:xfrm>
        </p:spPr>
        <p:txBody>
          <a:bodyPr/>
          <a:lstStyle/>
          <a:p>
            <a:r>
              <a:rPr lang="en-GB" dirty="0"/>
              <a:t>Was </a:t>
            </a:r>
            <a:r>
              <a:rPr lang="en-GB" dirty="0" err="1"/>
              <a:t>siehst</a:t>
            </a:r>
            <a:r>
              <a:rPr lang="en-GB" dirty="0"/>
              <a:t> du?</a:t>
            </a:r>
          </a:p>
        </p:txBody>
      </p:sp>
      <p:graphicFrame>
        <p:nvGraphicFramePr>
          <p:cNvPr id="4" name="Table 3">
            <a:extLst>
              <a:ext uri="{FF2B5EF4-FFF2-40B4-BE49-F238E27FC236}">
                <a16:creationId xmlns:a16="http://schemas.microsoft.com/office/drawing/2014/main" id="{3A2FE265-9BD4-6F08-D0F2-82F1F3C0AEAA}"/>
              </a:ext>
            </a:extLst>
          </p:cNvPr>
          <p:cNvGraphicFramePr>
            <a:graphicFrameLocks noGrp="1"/>
          </p:cNvGraphicFramePr>
          <p:nvPr/>
        </p:nvGraphicFramePr>
        <p:xfrm>
          <a:off x="7013753" y="3600362"/>
          <a:ext cx="5081161" cy="2682275"/>
        </p:xfrm>
        <a:graphic>
          <a:graphicData uri="http://schemas.openxmlformats.org/drawingml/2006/table">
            <a:tbl>
              <a:tblPr firstRow="1" bandRow="1">
                <a:tableStyleId>{ED083AE6-46FA-4A59-8FB0-9F97EB10719F}</a:tableStyleId>
              </a:tblPr>
              <a:tblGrid>
                <a:gridCol w="350035">
                  <a:extLst>
                    <a:ext uri="{9D8B030D-6E8A-4147-A177-3AD203B41FA5}">
                      <a16:colId xmlns:a16="http://schemas.microsoft.com/office/drawing/2014/main" val="2707976010"/>
                    </a:ext>
                  </a:extLst>
                </a:gridCol>
                <a:gridCol w="2116659">
                  <a:extLst>
                    <a:ext uri="{9D8B030D-6E8A-4147-A177-3AD203B41FA5}">
                      <a16:colId xmlns:a16="http://schemas.microsoft.com/office/drawing/2014/main" val="614538447"/>
                    </a:ext>
                  </a:extLst>
                </a:gridCol>
                <a:gridCol w="2614467">
                  <a:extLst>
                    <a:ext uri="{9D8B030D-6E8A-4147-A177-3AD203B41FA5}">
                      <a16:colId xmlns:a16="http://schemas.microsoft.com/office/drawing/2014/main" val="4052351916"/>
                    </a:ext>
                  </a:extLst>
                </a:gridCol>
              </a:tblGrid>
              <a:tr h="482885">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entury Gothic" panose="020B0502020202020204" pitchFamily="34" charset="0"/>
                        </a:rPr>
                        <a:t>du </a:t>
                      </a:r>
                      <a:r>
                        <a:rPr lang="en-US" sz="2000" dirty="0" err="1">
                          <a:solidFill>
                            <a:schemeClr val="tx1"/>
                          </a:solidFill>
                          <a:latin typeface="Century Gothic" panose="020B0502020202020204" pitchFamily="34" charset="0"/>
                        </a:rPr>
                        <a:t>sagst</a:t>
                      </a:r>
                      <a:r>
                        <a:rPr lang="en-US" sz="2000" dirty="0">
                          <a:solidFill>
                            <a:schemeClr val="tx1"/>
                          </a:solidFill>
                          <a:latin typeface="Century Gothic" panose="020B0502020202020204" pitchFamily="34" charset="0"/>
                        </a:rPr>
                        <a:t>/</a:t>
                      </a:r>
                      <a:r>
                        <a:rPr lang="en-US" sz="2000" dirty="0" err="1">
                          <a:solidFill>
                            <a:schemeClr val="tx1"/>
                          </a:solidFill>
                          <a:latin typeface="Century Gothic" panose="020B0502020202020204" pitchFamily="34" charset="0"/>
                        </a:rPr>
                        <a:t>fragst</a:t>
                      </a:r>
                      <a:endParaRPr lang="en-GB" sz="2000" dirty="0">
                        <a:solidFill>
                          <a:schemeClr val="tx1"/>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du </a:t>
                      </a:r>
                      <a:r>
                        <a:rPr lang="en-GB" sz="2000" dirty="0" err="1">
                          <a:solidFill>
                            <a:schemeClr val="tx1"/>
                          </a:solidFill>
                        </a:rPr>
                        <a:t>antwortest</a:t>
                      </a:r>
                      <a:endParaRPr lang="en-GB" sz="20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161571109"/>
                  </a:ext>
                </a:extLst>
              </a:tr>
              <a:tr h="733130">
                <a:tc>
                  <a:txBody>
                    <a:bodyPr/>
                    <a:lstStyle/>
                    <a:p>
                      <a:pPr algn="ctr"/>
                      <a:r>
                        <a:rPr lang="en-GB" sz="2000" b="1" dirty="0">
                          <a:solidFill>
                            <a:srgbClr val="203864"/>
                          </a:solidFill>
                        </a:rPr>
                        <a:t>1</a:t>
                      </a:r>
                      <a:endParaRPr lang="en-GB" sz="2000" b="1" dirty="0">
                        <a:solidFill>
                          <a:srgbClr val="203864"/>
                        </a:solidFill>
                        <a:latin typeface="Century Gothic" panose="020B0502020202020204" pitchFamily="34" charset="0"/>
                      </a:endParaRPr>
                    </a:p>
                  </a:txBody>
                  <a:tcPr anchor="ctr"/>
                </a:tc>
                <a:tc>
                  <a:txBody>
                    <a:bodyPr/>
                    <a:lstStyle/>
                    <a:p>
                      <a:pPr algn="ctr"/>
                      <a:endParaRPr lang="en-GB" sz="2000" b="0" dirty="0">
                        <a:solidFill>
                          <a:schemeClr val="accent5">
                            <a:lumMod val="50000"/>
                          </a:schemeClr>
                        </a:solidFill>
                        <a:latin typeface="Century Gothic" panose="020B0502020202020204" pitchFamily="34" charset="0"/>
                      </a:endParaRPr>
                    </a:p>
                  </a:txBody>
                  <a:tcPr anchor="ctr"/>
                </a:tc>
                <a:tc>
                  <a:txBody>
                    <a:bodyPr/>
                    <a:lstStyle/>
                    <a:p>
                      <a:pPr algn="ctr"/>
                      <a:r>
                        <a:rPr lang="en-US" sz="2000" b="0" dirty="0">
                          <a:solidFill>
                            <a:schemeClr val="tx1"/>
                          </a:solidFill>
                          <a:latin typeface="Century Gothic" panose="020B0502020202020204" pitchFamily="34" charset="0"/>
                        </a:rPr>
                        <a:t>eleven worlds</a:t>
                      </a:r>
                      <a:endParaRPr lang="en-GB" sz="20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791576946"/>
                  </a:ext>
                </a:extLst>
              </a:tr>
              <a:tr h="733130">
                <a:tc>
                  <a:txBody>
                    <a:bodyPr/>
                    <a:lstStyle/>
                    <a:p>
                      <a:pPr algn="ctr"/>
                      <a:r>
                        <a:rPr lang="en-GB" sz="2000" b="1" dirty="0">
                          <a:solidFill>
                            <a:srgbClr val="203864"/>
                          </a:solidFill>
                        </a:rPr>
                        <a:t>2</a:t>
                      </a:r>
                      <a:endParaRPr lang="en-GB" sz="2000" b="1" dirty="0">
                        <a:solidFill>
                          <a:srgbClr val="203864"/>
                        </a:solidFill>
                        <a:latin typeface="Century Gothic" panose="020B0502020202020204" pitchFamily="34" charset="0"/>
                      </a:endParaRPr>
                    </a:p>
                  </a:txBody>
                  <a:tcPr anchor="ctr"/>
                </a:tc>
                <a:tc>
                  <a:txBody>
                    <a:bodyPr/>
                    <a:lstStyle/>
                    <a:p>
                      <a:pPr algn="ctr"/>
                      <a:endParaRPr lang="en-GB" sz="2000" b="0" dirty="0">
                        <a:solidFill>
                          <a:schemeClr val="accent5">
                            <a:lumMod val="50000"/>
                          </a:schemeClr>
                        </a:solidFill>
                        <a:latin typeface="Century Gothic" panose="020B0502020202020204" pitchFamily="34" charset="0"/>
                      </a:endParaRPr>
                    </a:p>
                  </a:txBody>
                  <a:tcPr anchor="ctr"/>
                </a:tc>
                <a:tc>
                  <a:txBody>
                    <a:bodyPr/>
                    <a:lstStyle/>
                    <a:p>
                      <a:pPr algn="ctr"/>
                      <a:r>
                        <a:rPr lang="en-US" sz="2000" b="0" dirty="0">
                          <a:solidFill>
                            <a:schemeClr val="tx1"/>
                          </a:solidFill>
                          <a:latin typeface="Century Gothic" panose="020B0502020202020204" pitchFamily="34" charset="0"/>
                        </a:rPr>
                        <a:t>five schnitzels</a:t>
                      </a:r>
                      <a:endParaRPr lang="en-GB" sz="20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2057203793"/>
                  </a:ext>
                </a:extLst>
              </a:tr>
              <a:tr h="733130">
                <a:tc>
                  <a:txBody>
                    <a:bodyPr/>
                    <a:lstStyle/>
                    <a:p>
                      <a:pPr algn="ctr"/>
                      <a:r>
                        <a:rPr lang="en-GB" sz="2000" b="1" dirty="0">
                          <a:solidFill>
                            <a:srgbClr val="203864"/>
                          </a:solidFill>
                        </a:rPr>
                        <a:t>3</a:t>
                      </a:r>
                      <a:endParaRPr lang="en-GB" sz="2000" b="1" dirty="0">
                        <a:solidFill>
                          <a:srgbClr val="203864"/>
                        </a:solidFill>
                        <a:latin typeface="Century Gothic" panose="020B0502020202020204" pitchFamily="34" charset="0"/>
                      </a:endParaRPr>
                    </a:p>
                  </a:txBody>
                  <a:tcPr anchor="ctr"/>
                </a:tc>
                <a:tc>
                  <a:txBody>
                    <a:bodyPr/>
                    <a:lstStyle/>
                    <a:p>
                      <a:pPr algn="l"/>
                      <a:endParaRPr lang="en-GB" sz="2000" b="0" dirty="0">
                        <a:solidFill>
                          <a:schemeClr val="accent5">
                            <a:lumMod val="50000"/>
                          </a:schemeClr>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two stones</a:t>
                      </a:r>
                    </a:p>
                  </a:txBody>
                  <a:tcPr anchor="ctr"/>
                </a:tc>
                <a:extLst>
                  <a:ext uri="{0D108BD9-81ED-4DB2-BD59-A6C34878D82A}">
                    <a16:rowId xmlns:a16="http://schemas.microsoft.com/office/drawing/2014/main" val="3820224318"/>
                  </a:ext>
                </a:extLst>
              </a:tr>
            </a:tbl>
          </a:graphicData>
        </a:graphic>
      </p:graphicFrame>
      <p:sp>
        <p:nvSpPr>
          <p:cNvPr id="5" name="CuadroTexto 4">
            <a:extLst>
              <a:ext uri="{FF2B5EF4-FFF2-40B4-BE49-F238E27FC236}">
                <a16:creationId xmlns:a16="http://schemas.microsoft.com/office/drawing/2014/main" id="{2811F318-B358-4CB0-35CB-ED59CCE603A9}"/>
              </a:ext>
            </a:extLst>
          </p:cNvPr>
          <p:cNvSpPr txBox="1"/>
          <p:nvPr/>
        </p:nvSpPr>
        <p:spPr>
          <a:xfrm>
            <a:off x="10733877" y="810452"/>
            <a:ext cx="122501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525050"/>
                </a:solidFill>
                <a:effectLst/>
                <a:uLnTx/>
                <a:uFillTx/>
                <a:latin typeface="Century Gothic" panose="020F0302020204030204"/>
                <a:ea typeface="+mn-ea"/>
                <a:cs typeface="+mn-cs"/>
              </a:rPr>
              <a:t>Person </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B</a:t>
            </a:r>
            <a:endParaRPr kumimoji="0" lang="es-GB" sz="2000" b="1" i="0"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6" name="Speech Bubble: Rectangle with Corners Rounded 5">
            <a:extLst>
              <a:ext uri="{FF2B5EF4-FFF2-40B4-BE49-F238E27FC236}">
                <a16:creationId xmlns:a16="http://schemas.microsoft.com/office/drawing/2014/main" id="{B015F5B8-CEA8-E6D2-207B-8527ED48F6FE}"/>
              </a:ext>
            </a:extLst>
          </p:cNvPr>
          <p:cNvSpPr/>
          <p:nvPr/>
        </p:nvSpPr>
        <p:spPr>
          <a:xfrm>
            <a:off x="7065896" y="665662"/>
            <a:ext cx="3511437" cy="1064991"/>
          </a:xfrm>
          <a:prstGeom prst="wedgeRoundRectCallout">
            <a:avLst>
              <a:gd name="adj1" fmla="val 55783"/>
              <a:gd name="adj2" fmla="val -15143"/>
              <a:gd name="adj3" fmla="val 16667"/>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2. I</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ch</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fünf</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Schnitzel! Ich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drei</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Religionen</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Was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siehst</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du?  </a:t>
            </a:r>
            <a:endParaRPr kumimoji="0" lang="fr-FR" sz="20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0" name="Speech Bubble: Rectangle with Corners Rounded 9">
            <a:extLst>
              <a:ext uri="{FF2B5EF4-FFF2-40B4-BE49-F238E27FC236}">
                <a16:creationId xmlns:a16="http://schemas.microsoft.com/office/drawing/2014/main" id="{C76A7AF7-5437-7013-FC71-45C2FBCF697E}"/>
              </a:ext>
            </a:extLst>
          </p:cNvPr>
          <p:cNvSpPr/>
          <p:nvPr/>
        </p:nvSpPr>
        <p:spPr>
          <a:xfrm>
            <a:off x="7144362" y="1871936"/>
            <a:ext cx="4655241" cy="836666"/>
          </a:xfrm>
          <a:prstGeom prst="wedgeRoundRectCallout">
            <a:avLst>
              <a:gd name="adj1" fmla="val 34934"/>
              <a:gd name="adj2" fmla="val -86817"/>
              <a:gd name="adj3" fmla="val 16667"/>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4. I</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ch</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auch</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zwei</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Steine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neun</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Köpfe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Was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siehst</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du?  </a:t>
            </a:r>
            <a:endParaRPr kumimoji="0" lang="fr-FR" sz="20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 name="Speech Bubble: Rectangle with Corners Rounded 10">
            <a:extLst>
              <a:ext uri="{FF2B5EF4-FFF2-40B4-BE49-F238E27FC236}">
                <a16:creationId xmlns:a16="http://schemas.microsoft.com/office/drawing/2014/main" id="{DE485FAD-BF02-58D1-768B-104D52A756A5}"/>
              </a:ext>
            </a:extLst>
          </p:cNvPr>
          <p:cNvSpPr/>
          <p:nvPr/>
        </p:nvSpPr>
        <p:spPr>
          <a:xfrm>
            <a:off x="7013753" y="2802984"/>
            <a:ext cx="4483160" cy="714486"/>
          </a:xfrm>
          <a:prstGeom prst="wedgeRoundRectCallout">
            <a:avLst>
              <a:gd name="adj1" fmla="val 62776"/>
              <a:gd name="adj2" fmla="val -62189"/>
              <a:gd name="adj3" fmla="val 16667"/>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6. I</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ch</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elf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Welten</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zwei</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Fenster. Was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siehst</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du?  </a:t>
            </a:r>
            <a:endParaRPr kumimoji="0" lang="fr-FR" sz="20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8" name="Rectangle 17">
            <a:extLst>
              <a:ext uri="{FF2B5EF4-FFF2-40B4-BE49-F238E27FC236}">
                <a16:creationId xmlns:a16="http://schemas.microsoft.com/office/drawing/2014/main" id="{1BC0E2A9-8153-F034-36CE-4295D4B337FE}"/>
              </a:ext>
            </a:extLst>
          </p:cNvPr>
          <p:cNvSpPr/>
          <p:nvPr/>
        </p:nvSpPr>
        <p:spPr>
          <a:xfrm>
            <a:off x="8378519" y="4881396"/>
            <a:ext cx="70535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x 9</a:t>
            </a:r>
            <a:endPar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9" name="Oval 18">
            <a:extLst>
              <a:ext uri="{FF2B5EF4-FFF2-40B4-BE49-F238E27FC236}">
                <a16:creationId xmlns:a16="http://schemas.microsoft.com/office/drawing/2014/main" id="{C59D79C4-AEF9-1B4B-6F9C-D12D42209474}"/>
              </a:ext>
            </a:extLst>
          </p:cNvPr>
          <p:cNvSpPr/>
          <p:nvPr/>
        </p:nvSpPr>
        <p:spPr>
          <a:xfrm>
            <a:off x="9813556" y="4941499"/>
            <a:ext cx="182897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20" name="Oval 19">
            <a:extLst>
              <a:ext uri="{FF2B5EF4-FFF2-40B4-BE49-F238E27FC236}">
                <a16:creationId xmlns:a16="http://schemas.microsoft.com/office/drawing/2014/main" id="{FE4F456E-3C80-27D0-4D78-0C0FF797F6B2}"/>
              </a:ext>
            </a:extLst>
          </p:cNvPr>
          <p:cNvSpPr/>
          <p:nvPr/>
        </p:nvSpPr>
        <p:spPr>
          <a:xfrm>
            <a:off x="9846684" y="5630442"/>
            <a:ext cx="182897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21" name="Oval 20">
            <a:extLst>
              <a:ext uri="{FF2B5EF4-FFF2-40B4-BE49-F238E27FC236}">
                <a16:creationId xmlns:a16="http://schemas.microsoft.com/office/drawing/2014/main" id="{AF4C037E-8CA2-6EB5-F8EF-DF78F7C046FE}"/>
              </a:ext>
            </a:extLst>
          </p:cNvPr>
          <p:cNvSpPr/>
          <p:nvPr/>
        </p:nvSpPr>
        <p:spPr>
          <a:xfrm>
            <a:off x="9827528" y="4219032"/>
            <a:ext cx="182897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22" name="Oval 21">
            <a:extLst>
              <a:ext uri="{FF2B5EF4-FFF2-40B4-BE49-F238E27FC236}">
                <a16:creationId xmlns:a16="http://schemas.microsoft.com/office/drawing/2014/main" id="{64FE290D-93A2-EA19-DFC1-C0097AE704B8}"/>
              </a:ext>
            </a:extLst>
          </p:cNvPr>
          <p:cNvSpPr/>
          <p:nvPr/>
        </p:nvSpPr>
        <p:spPr>
          <a:xfrm>
            <a:off x="7156123" y="4226748"/>
            <a:ext cx="219735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23" name="Oval 22">
            <a:extLst>
              <a:ext uri="{FF2B5EF4-FFF2-40B4-BE49-F238E27FC236}">
                <a16:creationId xmlns:a16="http://schemas.microsoft.com/office/drawing/2014/main" id="{DD66D1B7-963D-18C4-1A02-C3CE62C4BDA5}"/>
              </a:ext>
            </a:extLst>
          </p:cNvPr>
          <p:cNvSpPr/>
          <p:nvPr/>
        </p:nvSpPr>
        <p:spPr>
          <a:xfrm>
            <a:off x="7356982" y="4809917"/>
            <a:ext cx="219735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24" name="Oval 23">
            <a:extLst>
              <a:ext uri="{FF2B5EF4-FFF2-40B4-BE49-F238E27FC236}">
                <a16:creationId xmlns:a16="http://schemas.microsoft.com/office/drawing/2014/main" id="{EC84DD21-20F5-E70B-A610-9FAD7FCAC347}"/>
              </a:ext>
            </a:extLst>
          </p:cNvPr>
          <p:cNvSpPr/>
          <p:nvPr/>
        </p:nvSpPr>
        <p:spPr>
          <a:xfrm>
            <a:off x="7301587" y="5598369"/>
            <a:ext cx="219735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25" name="CuadroTexto 4">
            <a:extLst>
              <a:ext uri="{FF2B5EF4-FFF2-40B4-BE49-F238E27FC236}">
                <a16:creationId xmlns:a16="http://schemas.microsoft.com/office/drawing/2014/main" id="{D7C3FB38-E404-D282-66B8-292115CC5DDC}"/>
              </a:ext>
            </a:extLst>
          </p:cNvPr>
          <p:cNvSpPr txBox="1"/>
          <p:nvPr/>
        </p:nvSpPr>
        <p:spPr>
          <a:xfrm>
            <a:off x="177113" y="1780024"/>
            <a:ext cx="12650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525050"/>
                </a:solidFill>
                <a:effectLst/>
                <a:uLnTx/>
                <a:uFillTx/>
                <a:latin typeface="Century Gothic" panose="020F0302020204030204"/>
                <a:ea typeface="+mn-ea"/>
                <a:cs typeface="+mn-cs"/>
              </a:rPr>
              <a:t>Person A</a:t>
            </a:r>
          </a:p>
        </p:txBody>
      </p:sp>
      <p:graphicFrame>
        <p:nvGraphicFramePr>
          <p:cNvPr id="26" name="Table 25">
            <a:extLst>
              <a:ext uri="{FF2B5EF4-FFF2-40B4-BE49-F238E27FC236}">
                <a16:creationId xmlns:a16="http://schemas.microsoft.com/office/drawing/2014/main" id="{427A864C-F030-4A10-BEAF-4E6899FD7AAD}"/>
              </a:ext>
            </a:extLst>
          </p:cNvPr>
          <p:cNvGraphicFramePr>
            <a:graphicFrameLocks noGrp="1"/>
          </p:cNvGraphicFramePr>
          <p:nvPr/>
        </p:nvGraphicFramePr>
        <p:xfrm>
          <a:off x="97086" y="3714638"/>
          <a:ext cx="5081161" cy="2595630"/>
        </p:xfrm>
        <a:graphic>
          <a:graphicData uri="http://schemas.openxmlformats.org/drawingml/2006/table">
            <a:tbl>
              <a:tblPr firstRow="1" bandRow="1">
                <a:tableStyleId>{ED083AE6-46FA-4A59-8FB0-9F97EB10719F}</a:tableStyleId>
              </a:tblPr>
              <a:tblGrid>
                <a:gridCol w="350035">
                  <a:extLst>
                    <a:ext uri="{9D8B030D-6E8A-4147-A177-3AD203B41FA5}">
                      <a16:colId xmlns:a16="http://schemas.microsoft.com/office/drawing/2014/main" val="2707976010"/>
                    </a:ext>
                  </a:extLst>
                </a:gridCol>
                <a:gridCol w="2078183">
                  <a:extLst>
                    <a:ext uri="{9D8B030D-6E8A-4147-A177-3AD203B41FA5}">
                      <a16:colId xmlns:a16="http://schemas.microsoft.com/office/drawing/2014/main" val="614538447"/>
                    </a:ext>
                  </a:extLst>
                </a:gridCol>
                <a:gridCol w="2652943">
                  <a:extLst>
                    <a:ext uri="{9D8B030D-6E8A-4147-A177-3AD203B41FA5}">
                      <a16:colId xmlns:a16="http://schemas.microsoft.com/office/drawing/2014/main" val="4052351916"/>
                    </a:ext>
                  </a:extLst>
                </a:gridCol>
              </a:tblGrid>
              <a:tr h="311076">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entury Gothic" panose="020B0502020202020204" pitchFamily="34" charset="0"/>
                        </a:rPr>
                        <a:t>du </a:t>
                      </a:r>
                      <a:r>
                        <a:rPr lang="en-US" sz="2000" dirty="0" err="1">
                          <a:solidFill>
                            <a:schemeClr val="tx1"/>
                          </a:solidFill>
                          <a:latin typeface="Century Gothic" panose="020B0502020202020204" pitchFamily="34" charset="0"/>
                        </a:rPr>
                        <a:t>sagst</a:t>
                      </a:r>
                      <a:r>
                        <a:rPr lang="en-US" sz="2000" dirty="0">
                          <a:solidFill>
                            <a:schemeClr val="tx1"/>
                          </a:solidFill>
                          <a:latin typeface="Century Gothic" panose="020B0502020202020204" pitchFamily="34" charset="0"/>
                        </a:rPr>
                        <a:t>/</a:t>
                      </a:r>
                      <a:r>
                        <a:rPr lang="en-US" sz="2000" dirty="0" err="1">
                          <a:solidFill>
                            <a:schemeClr val="tx1"/>
                          </a:solidFill>
                          <a:latin typeface="Century Gothic" panose="020B0502020202020204" pitchFamily="34" charset="0"/>
                        </a:rPr>
                        <a:t>fragst</a:t>
                      </a:r>
                      <a:endParaRPr lang="en-GB" sz="2000" dirty="0">
                        <a:solidFill>
                          <a:schemeClr val="tx1"/>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du </a:t>
                      </a:r>
                      <a:r>
                        <a:rPr lang="en-GB" sz="2000" dirty="0" err="1">
                          <a:solidFill>
                            <a:schemeClr val="tx1"/>
                          </a:solidFill>
                        </a:rPr>
                        <a:t>antwortest</a:t>
                      </a:r>
                      <a:endParaRPr lang="en-GB" sz="20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161571109"/>
                  </a:ext>
                </a:extLst>
              </a:tr>
              <a:tr h="733130">
                <a:tc>
                  <a:txBody>
                    <a:bodyPr/>
                    <a:lstStyle/>
                    <a:p>
                      <a:pPr algn="ctr"/>
                      <a:r>
                        <a:rPr lang="en-GB" sz="2000" b="1" dirty="0">
                          <a:solidFill>
                            <a:srgbClr val="203864"/>
                          </a:solidFill>
                        </a:rPr>
                        <a:t>1</a:t>
                      </a:r>
                      <a:endParaRPr lang="en-GB" sz="2000" b="1" dirty="0">
                        <a:solidFill>
                          <a:srgbClr val="203864"/>
                        </a:solidFill>
                        <a:latin typeface="Century Gothic" panose="020B0502020202020204" pitchFamily="34" charset="0"/>
                      </a:endParaRPr>
                    </a:p>
                  </a:txBody>
                  <a:tcPr anchor="ctr"/>
                </a:tc>
                <a:tc>
                  <a:txBody>
                    <a:bodyPr/>
                    <a:lstStyle/>
                    <a:p>
                      <a:pPr algn="ctr"/>
                      <a:r>
                        <a:rPr lang="en-GB" sz="2000" b="0" dirty="0">
                          <a:solidFill>
                            <a:schemeClr val="accent5">
                              <a:lumMod val="50000"/>
                            </a:schemeClr>
                          </a:solidFill>
                          <a:latin typeface="Century Gothic" panose="020B0502020202020204" pitchFamily="34" charset="0"/>
                        </a:rPr>
                        <a:t>          </a:t>
                      </a:r>
                      <a:r>
                        <a:rPr lang="en-GB" sz="2000" b="0" dirty="0">
                          <a:solidFill>
                            <a:schemeClr val="tx1"/>
                          </a:solidFill>
                          <a:latin typeface="Century Gothic" panose="020B0502020202020204" pitchFamily="34" charset="0"/>
                        </a:rPr>
                        <a:t>x 4</a:t>
                      </a:r>
                    </a:p>
                  </a:txBody>
                  <a:tcPr anchor="ctr"/>
                </a:tc>
                <a:tc>
                  <a:txBody>
                    <a:bodyPr/>
                    <a:lstStyle/>
                    <a:p>
                      <a:pPr algn="ctr"/>
                      <a:r>
                        <a:rPr lang="en-US" sz="2000" b="0" dirty="0">
                          <a:solidFill>
                            <a:schemeClr val="tx1"/>
                          </a:solidFill>
                          <a:latin typeface="Century Gothic" panose="020B0502020202020204" pitchFamily="34" charset="0"/>
                        </a:rPr>
                        <a:t>seven heads</a:t>
                      </a:r>
                      <a:endParaRPr lang="en-GB" sz="20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791576946"/>
                  </a:ext>
                </a:extLst>
              </a:tr>
              <a:tr h="733130">
                <a:tc>
                  <a:txBody>
                    <a:bodyPr/>
                    <a:lstStyle/>
                    <a:p>
                      <a:pPr algn="ctr"/>
                      <a:r>
                        <a:rPr lang="en-GB" sz="2000" b="1" dirty="0">
                          <a:solidFill>
                            <a:srgbClr val="203864"/>
                          </a:solidFill>
                        </a:rPr>
                        <a:t>2</a:t>
                      </a:r>
                      <a:endParaRPr lang="en-GB" sz="2000" b="1" dirty="0">
                        <a:solidFill>
                          <a:srgbClr val="203864"/>
                        </a:solidFill>
                        <a:latin typeface="Century Gothic" panose="020B0502020202020204" pitchFamily="34" charset="0"/>
                      </a:endParaRPr>
                    </a:p>
                  </a:txBody>
                  <a:tcPr anchor="ctr"/>
                </a:tc>
                <a:tc>
                  <a:txBody>
                    <a:bodyPr/>
                    <a:lstStyle/>
                    <a:p>
                      <a:pPr algn="ctr"/>
                      <a:endParaRPr lang="en-GB" sz="2000" b="0" dirty="0">
                        <a:solidFill>
                          <a:schemeClr val="accent5">
                            <a:lumMod val="50000"/>
                          </a:schemeClr>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four windows</a:t>
                      </a:r>
                    </a:p>
                  </a:txBody>
                  <a:tcPr anchor="ctr"/>
                </a:tc>
                <a:extLst>
                  <a:ext uri="{0D108BD9-81ED-4DB2-BD59-A6C34878D82A}">
                    <a16:rowId xmlns:a16="http://schemas.microsoft.com/office/drawing/2014/main" val="2057203793"/>
                  </a:ext>
                </a:extLst>
              </a:tr>
              <a:tr h="733130">
                <a:tc>
                  <a:txBody>
                    <a:bodyPr/>
                    <a:lstStyle/>
                    <a:p>
                      <a:pPr algn="ctr"/>
                      <a:r>
                        <a:rPr lang="en-GB" sz="2000" b="1" dirty="0">
                          <a:solidFill>
                            <a:srgbClr val="203864"/>
                          </a:solidFill>
                        </a:rPr>
                        <a:t>3</a:t>
                      </a:r>
                      <a:endParaRPr lang="en-GB" sz="2000" b="1" dirty="0">
                        <a:solidFill>
                          <a:srgbClr val="203864"/>
                        </a:solidFill>
                        <a:latin typeface="Century Gothic" panose="020B0502020202020204" pitchFamily="34" charset="0"/>
                      </a:endParaRPr>
                    </a:p>
                  </a:txBody>
                  <a:tcPr anchor="ctr"/>
                </a:tc>
                <a:tc>
                  <a:txBody>
                    <a:bodyPr/>
                    <a:lstStyle/>
                    <a:p>
                      <a:pPr algn="ctr"/>
                      <a:endParaRPr lang="en-GB" sz="2000" b="0" dirty="0">
                        <a:solidFill>
                          <a:schemeClr val="accent5">
                            <a:lumMod val="50000"/>
                          </a:schemeClr>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five religions</a:t>
                      </a:r>
                    </a:p>
                  </a:txBody>
                  <a:tcPr anchor="ctr"/>
                </a:tc>
                <a:extLst>
                  <a:ext uri="{0D108BD9-81ED-4DB2-BD59-A6C34878D82A}">
                    <a16:rowId xmlns:a16="http://schemas.microsoft.com/office/drawing/2014/main" val="3820224318"/>
                  </a:ext>
                </a:extLst>
              </a:tr>
            </a:tbl>
          </a:graphicData>
        </a:graphic>
      </p:graphicFrame>
      <p:sp>
        <p:nvSpPr>
          <p:cNvPr id="27" name="Speech Bubble: Rectangle with Corners Rounded 26">
            <a:extLst>
              <a:ext uri="{FF2B5EF4-FFF2-40B4-BE49-F238E27FC236}">
                <a16:creationId xmlns:a16="http://schemas.microsoft.com/office/drawing/2014/main" id="{401AE9F9-7BCD-939C-3E31-DB123A1F11AC}"/>
              </a:ext>
            </a:extLst>
          </p:cNvPr>
          <p:cNvSpPr/>
          <p:nvPr/>
        </p:nvSpPr>
        <p:spPr>
          <a:xfrm>
            <a:off x="3820739" y="622870"/>
            <a:ext cx="2993773" cy="1035377"/>
          </a:xfrm>
          <a:prstGeom prst="wedgeRoundRectCallout">
            <a:avLst>
              <a:gd name="adj1" fmla="val -130059"/>
              <a:gd name="adj2" fmla="val 77507"/>
              <a:gd name="adj3" fmla="val 16667"/>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1. I</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ch</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vier</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Schnitzel. Was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siehst</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du?  </a:t>
            </a:r>
            <a:endParaRPr kumimoji="0" lang="fr-FR" sz="20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28" name="Speech Bubble: Rectangle with Corners Rounded 27">
            <a:extLst>
              <a:ext uri="{FF2B5EF4-FFF2-40B4-BE49-F238E27FC236}">
                <a16:creationId xmlns:a16="http://schemas.microsoft.com/office/drawing/2014/main" id="{54EB2027-E4B9-D1EA-E6DC-81700541FC28}"/>
              </a:ext>
            </a:extLst>
          </p:cNvPr>
          <p:cNvSpPr/>
          <p:nvPr/>
        </p:nvSpPr>
        <p:spPr>
          <a:xfrm>
            <a:off x="3012874" y="1728366"/>
            <a:ext cx="3511437" cy="1064991"/>
          </a:xfrm>
          <a:prstGeom prst="wedgeRoundRectCallout">
            <a:avLst>
              <a:gd name="adj1" fmla="val -94331"/>
              <a:gd name="adj2" fmla="val -19953"/>
              <a:gd name="adj3" fmla="val 16667"/>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3. I</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ch</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fünf</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Religionen</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zwei</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Steine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Was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siehst</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du?  </a:t>
            </a:r>
            <a:endParaRPr kumimoji="0" lang="fr-FR" sz="20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29" name="Speech Bubble: Rectangle with Corners Rounded 28">
            <a:extLst>
              <a:ext uri="{FF2B5EF4-FFF2-40B4-BE49-F238E27FC236}">
                <a16:creationId xmlns:a16="http://schemas.microsoft.com/office/drawing/2014/main" id="{97A74486-6B28-186C-8D02-9B40BA3237F3}"/>
              </a:ext>
            </a:extLst>
          </p:cNvPr>
          <p:cNvSpPr/>
          <p:nvPr/>
        </p:nvSpPr>
        <p:spPr>
          <a:xfrm>
            <a:off x="2585222" y="2869870"/>
            <a:ext cx="4346181" cy="721459"/>
          </a:xfrm>
          <a:prstGeom prst="wedgeRoundRectCallout">
            <a:avLst>
              <a:gd name="adj1" fmla="val -84764"/>
              <a:gd name="adj2" fmla="val -64077"/>
              <a:gd name="adj3" fmla="val 16667"/>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5. I</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ch</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sieben</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Köpfe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drei</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Welten</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Was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siehst</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du?  </a:t>
            </a:r>
            <a:endParaRPr kumimoji="0" lang="fr-FR" sz="20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2" name="Speech Bubble: Rectangle with Corners Rounded 31">
            <a:extLst>
              <a:ext uri="{FF2B5EF4-FFF2-40B4-BE49-F238E27FC236}">
                <a16:creationId xmlns:a16="http://schemas.microsoft.com/office/drawing/2014/main" id="{4B44826F-7A54-66F4-058F-823932C230A1}"/>
              </a:ext>
            </a:extLst>
          </p:cNvPr>
          <p:cNvSpPr/>
          <p:nvPr/>
        </p:nvSpPr>
        <p:spPr>
          <a:xfrm>
            <a:off x="5113301" y="3803301"/>
            <a:ext cx="1780502" cy="900360"/>
          </a:xfrm>
          <a:prstGeom prst="wedgeRoundRectCallout">
            <a:avLst>
              <a:gd name="adj1" fmla="val -72716"/>
              <a:gd name="adj2" fmla="val -42536"/>
              <a:gd name="adj3" fmla="val 16667"/>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7. I</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ch</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sehe</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525050"/>
                </a:solidFill>
                <a:effectLst/>
                <a:uLnTx/>
                <a:uFillTx/>
                <a:latin typeface="Century Gothic"/>
                <a:ea typeface="+mn-ea"/>
                <a:cs typeface="+mn-cs"/>
              </a:rPr>
              <a:t>vier</a:t>
            </a:r>
            <a:r>
              <a:rPr kumimoji="0" lang="en-US" sz="2000" b="0" i="0" u="none" strike="noStrike" kern="1200" cap="none" spc="0" normalizeH="0" baseline="0" noProof="0" dirty="0">
                <a:ln>
                  <a:noFill/>
                </a:ln>
                <a:solidFill>
                  <a:srgbClr val="525050"/>
                </a:solidFill>
                <a:effectLst/>
                <a:uLnTx/>
                <a:uFillTx/>
                <a:latin typeface="Century Gothic"/>
                <a:ea typeface="+mn-ea"/>
                <a:cs typeface="+mn-cs"/>
              </a:rPr>
              <a:t> Fenster! </a:t>
            </a:r>
            <a:endParaRPr kumimoji="0" lang="fr-FR" sz="20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9" name="Oval 38">
            <a:extLst>
              <a:ext uri="{FF2B5EF4-FFF2-40B4-BE49-F238E27FC236}">
                <a16:creationId xmlns:a16="http://schemas.microsoft.com/office/drawing/2014/main" id="{82705779-85DE-0821-73A2-BAE69A5C0C1F}"/>
              </a:ext>
            </a:extLst>
          </p:cNvPr>
          <p:cNvSpPr/>
          <p:nvPr/>
        </p:nvSpPr>
        <p:spPr>
          <a:xfrm>
            <a:off x="2906254" y="5722068"/>
            <a:ext cx="182897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40" name="Oval 39">
            <a:extLst>
              <a:ext uri="{FF2B5EF4-FFF2-40B4-BE49-F238E27FC236}">
                <a16:creationId xmlns:a16="http://schemas.microsoft.com/office/drawing/2014/main" id="{E23693CD-B655-AE4F-1ED1-A9C62C717728}"/>
              </a:ext>
            </a:extLst>
          </p:cNvPr>
          <p:cNvSpPr/>
          <p:nvPr/>
        </p:nvSpPr>
        <p:spPr>
          <a:xfrm>
            <a:off x="2760834" y="4238189"/>
            <a:ext cx="219735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41" name="Oval 40">
            <a:extLst>
              <a:ext uri="{FF2B5EF4-FFF2-40B4-BE49-F238E27FC236}">
                <a16:creationId xmlns:a16="http://schemas.microsoft.com/office/drawing/2014/main" id="{44E4B02C-DAA6-2B8B-DD3B-6D5BB9173828}"/>
              </a:ext>
            </a:extLst>
          </p:cNvPr>
          <p:cNvSpPr/>
          <p:nvPr/>
        </p:nvSpPr>
        <p:spPr>
          <a:xfrm>
            <a:off x="2939622" y="4984777"/>
            <a:ext cx="182897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42" name="Oval 41">
            <a:extLst>
              <a:ext uri="{FF2B5EF4-FFF2-40B4-BE49-F238E27FC236}">
                <a16:creationId xmlns:a16="http://schemas.microsoft.com/office/drawing/2014/main" id="{3277D485-3D62-7692-99A2-5226686C4D4E}"/>
              </a:ext>
            </a:extLst>
          </p:cNvPr>
          <p:cNvSpPr/>
          <p:nvPr/>
        </p:nvSpPr>
        <p:spPr>
          <a:xfrm>
            <a:off x="408367" y="4194920"/>
            <a:ext cx="219735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43" name="Oval 42">
            <a:extLst>
              <a:ext uri="{FF2B5EF4-FFF2-40B4-BE49-F238E27FC236}">
                <a16:creationId xmlns:a16="http://schemas.microsoft.com/office/drawing/2014/main" id="{5982AAFB-7132-775F-7D8D-490E5BF9B680}"/>
              </a:ext>
            </a:extLst>
          </p:cNvPr>
          <p:cNvSpPr/>
          <p:nvPr/>
        </p:nvSpPr>
        <p:spPr>
          <a:xfrm>
            <a:off x="184161" y="4966862"/>
            <a:ext cx="219735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44" name="Oval 43">
            <a:extLst>
              <a:ext uri="{FF2B5EF4-FFF2-40B4-BE49-F238E27FC236}">
                <a16:creationId xmlns:a16="http://schemas.microsoft.com/office/drawing/2014/main" id="{5533D8C8-0A6C-F9B3-3D76-DC62C6FF507A}"/>
              </a:ext>
            </a:extLst>
          </p:cNvPr>
          <p:cNvSpPr/>
          <p:nvPr/>
        </p:nvSpPr>
        <p:spPr>
          <a:xfrm>
            <a:off x="387871" y="5695237"/>
            <a:ext cx="2197351" cy="532240"/>
          </a:xfrm>
          <a:prstGeom prst="ellipse">
            <a:avLst/>
          </a:prstGeom>
          <a:noFill/>
          <a:ln w="38100">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0"/>
              </a:solidFill>
              <a:effectLst/>
              <a:uLnTx/>
              <a:uFillTx/>
              <a:latin typeface="Century Gothic"/>
              <a:ea typeface="+mn-ea"/>
              <a:cs typeface="+mn-cs"/>
            </a:endParaRPr>
          </a:p>
        </p:txBody>
      </p:sp>
      <p:sp>
        <p:nvSpPr>
          <p:cNvPr id="45" name="Rectangle: Rounded Corners 44">
            <a:extLst>
              <a:ext uri="{FF2B5EF4-FFF2-40B4-BE49-F238E27FC236}">
                <a16:creationId xmlns:a16="http://schemas.microsoft.com/office/drawing/2014/main" id="{B29EDD72-449C-5D37-F047-16927B93143D}"/>
              </a:ext>
            </a:extLst>
          </p:cNvPr>
          <p:cNvSpPr/>
          <p:nvPr/>
        </p:nvSpPr>
        <p:spPr>
          <a:xfrm>
            <a:off x="10584493" y="72736"/>
            <a:ext cx="1374399" cy="4032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026" name="Picture 2" descr="Free photos of Chicken schnitzel">
            <a:extLst>
              <a:ext uri="{FF2B5EF4-FFF2-40B4-BE49-F238E27FC236}">
                <a16:creationId xmlns:a16="http://schemas.microsoft.com/office/drawing/2014/main" id="{DC9F9212-943E-2E72-1800-88BF29F77B2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875" b="90000" l="1875" r="94063">
                        <a14:foregroundMark x1="6875" y1="36563" x2="6875" y2="36563"/>
                        <a14:foregroundMark x1="3021" y1="41250" x2="3021" y2="41250"/>
                        <a14:foregroundMark x1="1979" y1="34844" x2="1979" y2="34844"/>
                        <a14:foregroundMark x1="56354" y1="6875" x2="56354" y2="6875"/>
                        <a14:foregroundMark x1="91146" y1="41406" x2="91146" y2="41406"/>
                        <a14:foregroundMark x1="92604" y1="63438" x2="92604" y2="63438"/>
                        <a14:foregroundMark x1="94063" y1="56406" x2="94063" y2="56406"/>
                      </a14:backgroundRemoval>
                    </a14:imgEffect>
                  </a14:imgLayer>
                </a14:imgProps>
              </a:ext>
              <a:ext uri="{28A0092B-C50C-407E-A947-70E740481C1C}">
                <a14:useLocalDpi xmlns:a14="http://schemas.microsoft.com/office/drawing/2010/main" val="0"/>
              </a:ext>
            </a:extLst>
          </a:blip>
          <a:srcRect/>
          <a:stretch>
            <a:fillRect/>
          </a:stretch>
        </p:blipFill>
        <p:spPr bwMode="auto">
          <a:xfrm>
            <a:off x="549473" y="4196865"/>
            <a:ext cx="961857" cy="641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graphics of Rock">
            <a:extLst>
              <a:ext uri="{FF2B5EF4-FFF2-40B4-BE49-F238E27FC236}">
                <a16:creationId xmlns:a16="http://schemas.microsoft.com/office/drawing/2014/main" id="{66E807C5-7F2C-BF28-A7BC-B4B4B24DB5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647" y="5012453"/>
            <a:ext cx="820146" cy="53224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Free vector graphics of Rock">
            <a:extLst>
              <a:ext uri="{FF2B5EF4-FFF2-40B4-BE49-F238E27FC236}">
                <a16:creationId xmlns:a16="http://schemas.microsoft.com/office/drawing/2014/main" id="{E008D89A-D74F-2BCD-5D08-470CEE717C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4793" y="4975599"/>
            <a:ext cx="820146" cy="532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vector graphics of World">
            <a:extLst>
              <a:ext uri="{FF2B5EF4-FFF2-40B4-BE49-F238E27FC236}">
                <a16:creationId xmlns:a16="http://schemas.microsoft.com/office/drawing/2014/main" id="{F8CA48D8-0366-17D1-E797-F48505649D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194" y="5686500"/>
            <a:ext cx="539460" cy="5394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Free vector graphics of World">
            <a:extLst>
              <a:ext uri="{FF2B5EF4-FFF2-40B4-BE49-F238E27FC236}">
                <a16:creationId xmlns:a16="http://schemas.microsoft.com/office/drawing/2014/main" id="{A90A090C-9D39-9C98-11E9-3D09C672B3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4956" y="5679032"/>
            <a:ext cx="539460" cy="53946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Free vector graphics of World">
            <a:extLst>
              <a:ext uri="{FF2B5EF4-FFF2-40B4-BE49-F238E27FC236}">
                <a16:creationId xmlns:a16="http://schemas.microsoft.com/office/drawing/2014/main" id="{07AE9308-EE1C-0476-914A-119B49F905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2699" y="5691627"/>
            <a:ext cx="539460" cy="5394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graphics of Symbol">
            <a:extLst>
              <a:ext uri="{FF2B5EF4-FFF2-40B4-BE49-F238E27FC236}">
                <a16:creationId xmlns:a16="http://schemas.microsoft.com/office/drawing/2014/main" id="{E8482055-B59C-E594-5D47-3A083D79E6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0095" y="4117421"/>
            <a:ext cx="641567" cy="6415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vector graphics of Cross">
            <a:extLst>
              <a:ext uri="{FF2B5EF4-FFF2-40B4-BE49-F238E27FC236}">
                <a16:creationId xmlns:a16="http://schemas.microsoft.com/office/drawing/2014/main" id="{2F15FD42-B333-DE7B-7FCB-C8FDF0C67E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4229" y="4238189"/>
            <a:ext cx="310531" cy="4746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vector graphics of Crescent">
            <a:extLst>
              <a:ext uri="{FF2B5EF4-FFF2-40B4-BE49-F238E27FC236}">
                <a16:creationId xmlns:a16="http://schemas.microsoft.com/office/drawing/2014/main" id="{6849ACE7-A450-2A50-23F4-F03E0AF8DC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02355" y="4200773"/>
            <a:ext cx="541303" cy="50288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Free vector graphics of Cranium">
            <a:extLst>
              <a:ext uri="{FF2B5EF4-FFF2-40B4-BE49-F238E27FC236}">
                <a16:creationId xmlns:a16="http://schemas.microsoft.com/office/drawing/2014/main" id="{652A29CF-1574-D328-2E9F-F216ACA943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96310" y="4888712"/>
            <a:ext cx="473722" cy="5016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vector graphics of Window">
            <a:extLst>
              <a:ext uri="{FF2B5EF4-FFF2-40B4-BE49-F238E27FC236}">
                <a16:creationId xmlns:a16="http://schemas.microsoft.com/office/drawing/2014/main" id="{5F09AE29-2DD8-809E-0E18-64E769D74E0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51334" y="5621446"/>
            <a:ext cx="528431" cy="5086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Free vector graphics of Window">
            <a:extLst>
              <a:ext uri="{FF2B5EF4-FFF2-40B4-BE49-F238E27FC236}">
                <a16:creationId xmlns:a16="http://schemas.microsoft.com/office/drawing/2014/main" id="{E07DA5F8-D773-1BE1-2E46-F5C2049049E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01448" y="5612237"/>
            <a:ext cx="528431" cy="50865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4B0DD0CC-6810-181A-C8FF-5B86A5EDD368}"/>
              </a:ext>
            </a:extLst>
          </p:cNvPr>
          <p:cNvSpPr txBox="1"/>
          <p:nvPr/>
        </p:nvSpPr>
        <p:spPr>
          <a:xfrm>
            <a:off x="3674289" y="72736"/>
            <a:ext cx="67343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Frage</a:t>
            </a: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deinen</a:t>
            </a: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Partner und </a:t>
            </a:r>
            <a:r>
              <a:rPr kumimoji="0" lang="en-GB" sz="20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beantworte</a:t>
            </a: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die </a:t>
            </a:r>
            <a:r>
              <a:rPr kumimoji="0" lang="en-GB" sz="20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Fragen</a:t>
            </a:r>
            <a:r>
              <a:rPr kumimoji="0" lang="en-GB"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US" sz="20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9313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9" grpId="0" animBg="1"/>
      <p:bldP spid="20" grpId="0" animBg="1"/>
      <p:bldP spid="21" grpId="0" animBg="1"/>
      <p:bldP spid="22" grpId="0" animBg="1"/>
      <p:bldP spid="23" grpId="0" animBg="1"/>
      <p:bldP spid="24" grpId="0" animBg="1"/>
      <p:bldP spid="27" grpId="0" animBg="1"/>
      <p:bldP spid="28" grpId="0" animBg="1"/>
      <p:bldP spid="29" grpId="0" animBg="1"/>
      <p:bldP spid="32" grpId="0" animBg="1"/>
      <p:bldP spid="39"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883CA0FB-3353-4B1A-9812-7AE72BB0E462}"/>
              </a:ext>
            </a:extLst>
          </p:cNvPr>
          <p:cNvGraphicFramePr>
            <a:graphicFrameLocks noGrp="1"/>
          </p:cNvGraphicFramePr>
          <p:nvPr/>
        </p:nvGraphicFramePr>
        <p:xfrm>
          <a:off x="6710195" y="601339"/>
          <a:ext cx="5296837" cy="5559090"/>
        </p:xfrm>
        <a:graphic>
          <a:graphicData uri="http://schemas.openxmlformats.org/drawingml/2006/table">
            <a:tbl>
              <a:tblPr firstRow="1" bandRow="1">
                <a:tableStyleId>{ED083AE6-46FA-4A59-8FB0-9F97EB10719F}</a:tableStyleId>
              </a:tblPr>
              <a:tblGrid>
                <a:gridCol w="364893">
                  <a:extLst>
                    <a:ext uri="{9D8B030D-6E8A-4147-A177-3AD203B41FA5}">
                      <a16:colId xmlns:a16="http://schemas.microsoft.com/office/drawing/2014/main" val="2707976010"/>
                    </a:ext>
                  </a:extLst>
                </a:gridCol>
                <a:gridCol w="2474640">
                  <a:extLst>
                    <a:ext uri="{9D8B030D-6E8A-4147-A177-3AD203B41FA5}">
                      <a16:colId xmlns:a16="http://schemas.microsoft.com/office/drawing/2014/main" val="614538447"/>
                    </a:ext>
                  </a:extLst>
                </a:gridCol>
                <a:gridCol w="2457304">
                  <a:extLst>
                    <a:ext uri="{9D8B030D-6E8A-4147-A177-3AD203B41FA5}">
                      <a16:colId xmlns:a16="http://schemas.microsoft.com/office/drawing/2014/main" val="4052351916"/>
                    </a:ext>
                  </a:extLst>
                </a:gridCol>
              </a:tblGrid>
              <a:tr h="549894">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entury Gothic" panose="020B0502020202020204" pitchFamily="34" charset="0"/>
                        </a:rPr>
                        <a:t>du </a:t>
                      </a:r>
                      <a:r>
                        <a:rPr lang="en-US" sz="2000" dirty="0" err="1">
                          <a:solidFill>
                            <a:schemeClr val="tx1"/>
                          </a:solidFill>
                          <a:latin typeface="Century Gothic" panose="020B0502020202020204" pitchFamily="34" charset="0"/>
                        </a:rPr>
                        <a:t>sagst</a:t>
                      </a:r>
                      <a:r>
                        <a:rPr lang="en-US" sz="2000" dirty="0">
                          <a:solidFill>
                            <a:schemeClr val="tx1"/>
                          </a:solidFill>
                          <a:latin typeface="Century Gothic" panose="020B0502020202020204" pitchFamily="34" charset="0"/>
                        </a:rPr>
                        <a:t>/</a:t>
                      </a:r>
                      <a:r>
                        <a:rPr lang="en-US" sz="2000" dirty="0" err="1">
                          <a:solidFill>
                            <a:schemeClr val="tx1"/>
                          </a:solidFill>
                          <a:latin typeface="Century Gothic" panose="020B0502020202020204" pitchFamily="34" charset="0"/>
                        </a:rPr>
                        <a:t>fragst</a:t>
                      </a:r>
                      <a:r>
                        <a:rPr lang="en-US" sz="2000" dirty="0">
                          <a:solidFill>
                            <a:schemeClr val="tx1"/>
                          </a:solidFill>
                          <a:latin typeface="Century Gothic" panose="020B0502020202020204" pitchFamily="34" charset="0"/>
                        </a:rPr>
                        <a:t>:</a:t>
                      </a:r>
                      <a:endParaRPr lang="en-GB" sz="2000" dirty="0">
                        <a:solidFill>
                          <a:schemeClr val="tx1"/>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du </a:t>
                      </a:r>
                      <a:r>
                        <a:rPr lang="en-GB" sz="2000" dirty="0" err="1">
                          <a:solidFill>
                            <a:schemeClr val="tx1"/>
                          </a:solidFill>
                        </a:rPr>
                        <a:t>antwortest</a:t>
                      </a:r>
                      <a:r>
                        <a:rPr lang="en-GB" sz="2000" dirty="0">
                          <a:solidFill>
                            <a:schemeClr val="tx1"/>
                          </a:solidFill>
                        </a:rPr>
                        <a:t>:</a:t>
                      </a:r>
                      <a:endParaRPr lang="en-GB" sz="20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161571109"/>
                  </a:ext>
                </a:extLst>
              </a:tr>
              <a:tr h="834866">
                <a:tc>
                  <a:txBody>
                    <a:bodyPr/>
                    <a:lstStyle/>
                    <a:p>
                      <a:pPr algn="ctr"/>
                      <a:r>
                        <a:rPr lang="en-GB" sz="2000" b="1" dirty="0">
                          <a:solidFill>
                            <a:schemeClr val="tx1"/>
                          </a:solidFill>
                        </a:rPr>
                        <a:t>1</a:t>
                      </a:r>
                      <a:endParaRPr lang="en-GB" sz="2000" b="1" dirty="0">
                        <a:solidFill>
                          <a:schemeClr val="tx1"/>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x 9</a:t>
                      </a:r>
                    </a:p>
                  </a:txBody>
                  <a:tcPr anchor="ctr"/>
                </a:tc>
                <a:tc>
                  <a:txBody>
                    <a:bodyPr/>
                    <a:lstStyle/>
                    <a:p>
                      <a:pPr algn="ctr"/>
                      <a:r>
                        <a:rPr lang="en-GB" sz="2000" b="0" dirty="0">
                          <a:solidFill>
                            <a:schemeClr val="tx1"/>
                          </a:solidFill>
                          <a:latin typeface="Century Gothic" panose="020B0502020202020204" pitchFamily="34" charset="0"/>
                        </a:rPr>
                        <a:t>ten heads</a:t>
                      </a:r>
                    </a:p>
                  </a:txBody>
                  <a:tcPr anchor="ctr"/>
                </a:tc>
                <a:extLst>
                  <a:ext uri="{0D108BD9-81ED-4DB2-BD59-A6C34878D82A}">
                    <a16:rowId xmlns:a16="http://schemas.microsoft.com/office/drawing/2014/main" val="791576946"/>
                  </a:ext>
                </a:extLst>
              </a:tr>
              <a:tr h="834866">
                <a:tc>
                  <a:txBody>
                    <a:bodyPr/>
                    <a:lstStyle/>
                    <a:p>
                      <a:pPr algn="ctr"/>
                      <a:r>
                        <a:rPr lang="en-GB" sz="2000" b="1" dirty="0">
                          <a:solidFill>
                            <a:schemeClr val="tx1"/>
                          </a:solidFill>
                        </a:rPr>
                        <a:t>2</a:t>
                      </a:r>
                      <a:endParaRPr lang="en-GB" sz="2000" b="1" dirty="0">
                        <a:solidFill>
                          <a:schemeClr val="tx1"/>
                        </a:solidFill>
                        <a:latin typeface="Century Gothic" panose="020B0502020202020204" pitchFamily="34" charset="0"/>
                      </a:endParaRPr>
                    </a:p>
                  </a:txBody>
                  <a:tcPr anchor="ctr"/>
                </a:tc>
                <a:tc>
                  <a:txBody>
                    <a:bodyPr/>
                    <a:lstStyle/>
                    <a:p>
                      <a:pPr algn="l"/>
                      <a:endParaRPr lang="en-GB" sz="2000" b="0" dirty="0">
                        <a:solidFill>
                          <a:schemeClr val="tx1"/>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two stones</a:t>
                      </a:r>
                    </a:p>
                  </a:txBody>
                  <a:tcPr anchor="ctr"/>
                </a:tc>
                <a:extLst>
                  <a:ext uri="{0D108BD9-81ED-4DB2-BD59-A6C34878D82A}">
                    <a16:rowId xmlns:a16="http://schemas.microsoft.com/office/drawing/2014/main" val="2057203793"/>
                  </a:ext>
                </a:extLst>
              </a:tr>
              <a:tr h="834866">
                <a:tc>
                  <a:txBody>
                    <a:bodyPr/>
                    <a:lstStyle/>
                    <a:p>
                      <a:pPr algn="ctr"/>
                      <a:r>
                        <a:rPr lang="en-GB" sz="2000" b="1" dirty="0">
                          <a:solidFill>
                            <a:schemeClr val="tx1"/>
                          </a:solidFill>
                        </a:rPr>
                        <a:t>3</a:t>
                      </a:r>
                      <a:endParaRPr lang="en-GB" sz="2000" b="1" dirty="0">
                        <a:solidFill>
                          <a:schemeClr val="tx1"/>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x 5</a:t>
                      </a:r>
                    </a:p>
                  </a:txBody>
                  <a:tcPr anchor="ctr"/>
                </a:tc>
                <a:tc>
                  <a:txBody>
                    <a:bodyPr/>
                    <a:lstStyle/>
                    <a:p>
                      <a:pPr algn="ctr"/>
                      <a:r>
                        <a:rPr lang="en-GB" sz="2000" b="0" dirty="0">
                          <a:solidFill>
                            <a:schemeClr val="tx1"/>
                          </a:solidFill>
                          <a:latin typeface="Century Gothic" panose="020B0502020202020204" pitchFamily="34" charset="0"/>
                        </a:rPr>
                        <a:t>three pupils</a:t>
                      </a:r>
                    </a:p>
                  </a:txBody>
                  <a:tcPr anchor="ctr"/>
                </a:tc>
                <a:extLst>
                  <a:ext uri="{0D108BD9-81ED-4DB2-BD59-A6C34878D82A}">
                    <a16:rowId xmlns:a16="http://schemas.microsoft.com/office/drawing/2014/main" val="3820224318"/>
                  </a:ext>
                </a:extLst>
              </a:tr>
              <a:tr h="834866">
                <a:tc>
                  <a:txBody>
                    <a:bodyPr/>
                    <a:lstStyle/>
                    <a:p>
                      <a:pPr algn="ctr"/>
                      <a:r>
                        <a:rPr lang="en-GB" sz="2000" b="1" dirty="0">
                          <a:solidFill>
                            <a:schemeClr val="tx1"/>
                          </a:solidFill>
                        </a:rPr>
                        <a:t>4</a:t>
                      </a:r>
                      <a:endParaRPr lang="en-GB" sz="2000" b="1" dirty="0">
                        <a:solidFill>
                          <a:schemeClr val="tx1"/>
                        </a:solidFill>
                        <a:latin typeface="Century Gothic" panose="020B0502020202020204" pitchFamily="34" charset="0"/>
                      </a:endParaRPr>
                    </a:p>
                  </a:txBody>
                  <a:tcPr anchor="ctr"/>
                </a:tc>
                <a:tc>
                  <a:txBody>
                    <a:bodyPr/>
                    <a:lstStyle/>
                    <a:p>
                      <a:pPr algn="l"/>
                      <a:endParaRPr lang="en-GB" sz="2000" b="0" dirty="0">
                        <a:solidFill>
                          <a:schemeClr val="tx1"/>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Century Gothic" panose="020B0502020202020204" pitchFamily="34" charset="0"/>
                        </a:rPr>
                        <a:t>four bodies</a:t>
                      </a:r>
                    </a:p>
                    <a:p>
                      <a:pPr algn="ctr"/>
                      <a:endParaRPr lang="en-GB" sz="20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992794217"/>
                  </a:ext>
                </a:extLst>
              </a:tr>
              <a:tr h="834866">
                <a:tc>
                  <a:txBody>
                    <a:bodyPr/>
                    <a:lstStyle/>
                    <a:p>
                      <a:pPr algn="ctr"/>
                      <a:r>
                        <a:rPr lang="en-GB" sz="2000" b="1" dirty="0">
                          <a:solidFill>
                            <a:schemeClr val="tx1"/>
                          </a:solidFill>
                        </a:rPr>
                        <a:t>5</a:t>
                      </a:r>
                      <a:endParaRPr lang="en-GB" sz="2000" b="1" dirty="0">
                        <a:solidFill>
                          <a:schemeClr val="tx1"/>
                        </a:solidFill>
                        <a:latin typeface="Century Gothic" panose="020B0502020202020204" pitchFamily="34" charset="0"/>
                      </a:endParaRPr>
                    </a:p>
                  </a:txBody>
                  <a:tcPr anchor="ctr"/>
                </a:tc>
                <a:tc>
                  <a:txBody>
                    <a:bodyPr/>
                    <a:lstStyle/>
                    <a:p>
                      <a:pPr algn="ctr"/>
                      <a:endParaRPr lang="en-GB" sz="2000" b="0" dirty="0">
                        <a:solidFill>
                          <a:schemeClr val="tx1"/>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sixteen suns</a:t>
                      </a:r>
                    </a:p>
                  </a:txBody>
                  <a:tcPr anchor="ctr"/>
                </a:tc>
                <a:extLst>
                  <a:ext uri="{0D108BD9-81ED-4DB2-BD59-A6C34878D82A}">
                    <a16:rowId xmlns:a16="http://schemas.microsoft.com/office/drawing/2014/main" val="404888800"/>
                  </a:ext>
                </a:extLst>
              </a:tr>
              <a:tr h="834866">
                <a:tc>
                  <a:txBody>
                    <a:bodyPr/>
                    <a:lstStyle/>
                    <a:p>
                      <a:pPr algn="ctr"/>
                      <a:r>
                        <a:rPr lang="en-GB" sz="2000" b="1" dirty="0">
                          <a:solidFill>
                            <a:schemeClr val="tx1"/>
                          </a:solidFill>
                        </a:rPr>
                        <a:t>6</a:t>
                      </a:r>
                      <a:endParaRPr lang="en-GB" sz="2000" b="1" dirty="0">
                        <a:solidFill>
                          <a:schemeClr val="tx1"/>
                        </a:solidFill>
                        <a:latin typeface="Century Gothic" panose="020B0502020202020204" pitchFamily="34" charset="0"/>
                      </a:endParaRPr>
                    </a:p>
                  </a:txBody>
                  <a:tcPr anchor="ctr"/>
                </a:tc>
                <a:tc>
                  <a:txBody>
                    <a:bodyPr/>
                    <a:lstStyle/>
                    <a:p>
                      <a:pPr algn="l"/>
                      <a:r>
                        <a:rPr lang="en-GB" sz="2000" b="0" dirty="0">
                          <a:solidFill>
                            <a:schemeClr val="tx1"/>
                          </a:solidFill>
                          <a:latin typeface="Century Gothic" panose="020B0502020202020204" pitchFamily="34" charset="0"/>
                        </a:rPr>
                        <a:t>                x 17</a:t>
                      </a:r>
                    </a:p>
                  </a:txBody>
                  <a:tcPr anchor="ctr"/>
                </a:tc>
                <a:tc>
                  <a:txBody>
                    <a:bodyPr/>
                    <a:lstStyle/>
                    <a:p>
                      <a:pPr algn="ctr"/>
                      <a:r>
                        <a:rPr lang="en-GB" sz="2000" b="0" dirty="0">
                          <a:solidFill>
                            <a:schemeClr val="tx1"/>
                          </a:solidFill>
                          <a:latin typeface="Century Gothic" panose="020B0502020202020204" pitchFamily="34" charset="0"/>
                        </a:rPr>
                        <a:t>five religions</a:t>
                      </a:r>
                    </a:p>
                  </a:txBody>
                  <a:tcPr anchor="ctr"/>
                </a:tc>
                <a:extLst>
                  <a:ext uri="{0D108BD9-81ED-4DB2-BD59-A6C34878D82A}">
                    <a16:rowId xmlns:a16="http://schemas.microsoft.com/office/drawing/2014/main" val="3091951630"/>
                  </a:ext>
                </a:extLst>
              </a:tr>
            </a:tbl>
          </a:graphicData>
        </a:graphic>
      </p:graphicFrame>
      <p:graphicFrame>
        <p:nvGraphicFramePr>
          <p:cNvPr id="22" name="Table 21">
            <a:extLst>
              <a:ext uri="{FF2B5EF4-FFF2-40B4-BE49-F238E27FC236}">
                <a16:creationId xmlns:a16="http://schemas.microsoft.com/office/drawing/2014/main" id="{CDC5FB8D-8AB8-403D-860E-4ACDE149270E}"/>
              </a:ext>
            </a:extLst>
          </p:cNvPr>
          <p:cNvGraphicFramePr>
            <a:graphicFrameLocks noGrp="1"/>
          </p:cNvGraphicFramePr>
          <p:nvPr/>
        </p:nvGraphicFramePr>
        <p:xfrm>
          <a:off x="433555" y="601339"/>
          <a:ext cx="5296837" cy="5559090"/>
        </p:xfrm>
        <a:graphic>
          <a:graphicData uri="http://schemas.openxmlformats.org/drawingml/2006/table">
            <a:tbl>
              <a:tblPr firstRow="1" bandRow="1">
                <a:tableStyleId>{ED083AE6-46FA-4A59-8FB0-9F97EB10719F}</a:tableStyleId>
              </a:tblPr>
              <a:tblGrid>
                <a:gridCol w="364893">
                  <a:extLst>
                    <a:ext uri="{9D8B030D-6E8A-4147-A177-3AD203B41FA5}">
                      <a16:colId xmlns:a16="http://schemas.microsoft.com/office/drawing/2014/main" val="2707976010"/>
                    </a:ext>
                  </a:extLst>
                </a:gridCol>
                <a:gridCol w="2429015">
                  <a:extLst>
                    <a:ext uri="{9D8B030D-6E8A-4147-A177-3AD203B41FA5}">
                      <a16:colId xmlns:a16="http://schemas.microsoft.com/office/drawing/2014/main" val="614538447"/>
                    </a:ext>
                  </a:extLst>
                </a:gridCol>
                <a:gridCol w="2502929">
                  <a:extLst>
                    <a:ext uri="{9D8B030D-6E8A-4147-A177-3AD203B41FA5}">
                      <a16:colId xmlns:a16="http://schemas.microsoft.com/office/drawing/2014/main" val="4052351916"/>
                    </a:ext>
                  </a:extLst>
                </a:gridCol>
              </a:tblGrid>
              <a:tr h="549894">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entury Gothic" panose="020B0502020202020204" pitchFamily="34" charset="0"/>
                        </a:rPr>
                        <a:t>du </a:t>
                      </a:r>
                      <a:r>
                        <a:rPr lang="en-US" sz="2000" dirty="0" err="1">
                          <a:solidFill>
                            <a:schemeClr val="tx1"/>
                          </a:solidFill>
                          <a:latin typeface="Century Gothic" panose="020B0502020202020204" pitchFamily="34" charset="0"/>
                        </a:rPr>
                        <a:t>sagst</a:t>
                      </a:r>
                      <a:r>
                        <a:rPr lang="en-US" sz="2000" dirty="0">
                          <a:solidFill>
                            <a:schemeClr val="tx1"/>
                          </a:solidFill>
                          <a:latin typeface="Century Gothic" panose="020B0502020202020204" pitchFamily="34" charset="0"/>
                        </a:rPr>
                        <a:t>/</a:t>
                      </a:r>
                      <a:r>
                        <a:rPr lang="en-US" sz="2000" dirty="0" err="1">
                          <a:solidFill>
                            <a:schemeClr val="tx1"/>
                          </a:solidFill>
                          <a:latin typeface="Century Gothic" panose="020B0502020202020204" pitchFamily="34" charset="0"/>
                        </a:rPr>
                        <a:t>fragst</a:t>
                      </a:r>
                      <a:r>
                        <a:rPr lang="en-US" sz="2000" dirty="0">
                          <a:solidFill>
                            <a:schemeClr val="tx1"/>
                          </a:solidFill>
                          <a:latin typeface="Century Gothic" panose="020B0502020202020204" pitchFamily="34" charset="0"/>
                        </a:rPr>
                        <a:t>:</a:t>
                      </a:r>
                      <a:endParaRPr lang="en-GB" sz="2000" dirty="0">
                        <a:solidFill>
                          <a:schemeClr val="tx1"/>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du </a:t>
                      </a:r>
                      <a:r>
                        <a:rPr lang="en-GB" sz="2000" dirty="0" err="1">
                          <a:solidFill>
                            <a:schemeClr val="tx1"/>
                          </a:solidFill>
                        </a:rPr>
                        <a:t>antwortest</a:t>
                      </a:r>
                      <a:r>
                        <a:rPr lang="en-GB" sz="2000" dirty="0">
                          <a:solidFill>
                            <a:schemeClr val="tx1"/>
                          </a:solidFill>
                        </a:rPr>
                        <a:t>:</a:t>
                      </a:r>
                      <a:endParaRPr lang="en-GB" sz="20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161571109"/>
                  </a:ext>
                </a:extLst>
              </a:tr>
              <a:tr h="834866">
                <a:tc>
                  <a:txBody>
                    <a:bodyPr/>
                    <a:lstStyle/>
                    <a:p>
                      <a:pPr algn="ctr"/>
                      <a:r>
                        <a:rPr lang="en-GB" sz="2000" b="1" dirty="0">
                          <a:solidFill>
                            <a:schemeClr val="tx1"/>
                          </a:solidFill>
                        </a:rPr>
                        <a:t>1</a:t>
                      </a:r>
                      <a:endParaRPr lang="en-GB" sz="2000" b="1" dirty="0">
                        <a:solidFill>
                          <a:schemeClr val="tx1"/>
                        </a:solidFill>
                        <a:latin typeface="Century Gothic" panose="020B0502020202020204" pitchFamily="34" charset="0"/>
                      </a:endParaRPr>
                    </a:p>
                  </a:txBody>
                  <a:tcPr anchor="ctr"/>
                </a:tc>
                <a:tc>
                  <a:txBody>
                    <a:bodyPr/>
                    <a:lstStyle/>
                    <a:p>
                      <a:pPr algn="ctr"/>
                      <a:endParaRPr lang="en-GB" sz="2000" b="0" dirty="0">
                        <a:solidFill>
                          <a:schemeClr val="tx1"/>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six worlds</a:t>
                      </a:r>
                    </a:p>
                  </a:txBody>
                  <a:tcPr anchor="ctr"/>
                </a:tc>
                <a:extLst>
                  <a:ext uri="{0D108BD9-81ED-4DB2-BD59-A6C34878D82A}">
                    <a16:rowId xmlns:a16="http://schemas.microsoft.com/office/drawing/2014/main" val="791576946"/>
                  </a:ext>
                </a:extLst>
              </a:tr>
              <a:tr h="834866">
                <a:tc>
                  <a:txBody>
                    <a:bodyPr/>
                    <a:lstStyle/>
                    <a:p>
                      <a:pPr algn="ctr"/>
                      <a:r>
                        <a:rPr lang="en-GB" sz="2000" b="1" dirty="0">
                          <a:solidFill>
                            <a:schemeClr val="tx1"/>
                          </a:solidFill>
                        </a:rPr>
                        <a:t>2</a:t>
                      </a:r>
                      <a:endParaRPr lang="en-GB" sz="2000" b="1" dirty="0">
                        <a:solidFill>
                          <a:schemeClr val="tx1"/>
                        </a:solidFill>
                        <a:latin typeface="Century Gothic" panose="020B0502020202020204" pitchFamily="34" charset="0"/>
                      </a:endParaRPr>
                    </a:p>
                  </a:txBody>
                  <a:tcPr anchor="ctr"/>
                </a:tc>
                <a:tc>
                  <a:txBody>
                    <a:bodyPr/>
                    <a:lstStyle/>
                    <a:p>
                      <a:pPr algn="ctr"/>
                      <a:endParaRPr lang="en-GB" sz="2000" b="0" dirty="0">
                        <a:solidFill>
                          <a:schemeClr val="tx1"/>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ten churches</a:t>
                      </a:r>
                    </a:p>
                  </a:txBody>
                  <a:tcPr anchor="ctr"/>
                </a:tc>
                <a:extLst>
                  <a:ext uri="{0D108BD9-81ED-4DB2-BD59-A6C34878D82A}">
                    <a16:rowId xmlns:a16="http://schemas.microsoft.com/office/drawing/2014/main" val="2057203793"/>
                  </a:ext>
                </a:extLst>
              </a:tr>
              <a:tr h="834866">
                <a:tc>
                  <a:txBody>
                    <a:bodyPr/>
                    <a:lstStyle/>
                    <a:p>
                      <a:pPr algn="ctr"/>
                      <a:r>
                        <a:rPr lang="en-GB" sz="2000" b="1" dirty="0">
                          <a:solidFill>
                            <a:schemeClr val="tx1"/>
                          </a:solidFill>
                        </a:rPr>
                        <a:t>3</a:t>
                      </a:r>
                      <a:endParaRPr lang="en-GB" sz="2000" b="1" dirty="0">
                        <a:solidFill>
                          <a:schemeClr val="tx1"/>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   x13</a:t>
                      </a:r>
                    </a:p>
                  </a:txBody>
                  <a:tcPr anchor="ctr"/>
                </a:tc>
                <a:tc>
                  <a:txBody>
                    <a:bodyPr/>
                    <a:lstStyle/>
                    <a:p>
                      <a:pPr algn="ctr"/>
                      <a:r>
                        <a:rPr lang="en-GB" sz="2000" b="0" dirty="0">
                          <a:solidFill>
                            <a:schemeClr val="tx1"/>
                          </a:solidFill>
                          <a:latin typeface="Century Gothic" panose="020B0502020202020204" pitchFamily="34" charset="0"/>
                        </a:rPr>
                        <a:t>two windows</a:t>
                      </a:r>
                    </a:p>
                  </a:txBody>
                  <a:tcPr anchor="ctr"/>
                </a:tc>
                <a:extLst>
                  <a:ext uri="{0D108BD9-81ED-4DB2-BD59-A6C34878D82A}">
                    <a16:rowId xmlns:a16="http://schemas.microsoft.com/office/drawing/2014/main" val="3820224318"/>
                  </a:ext>
                </a:extLst>
              </a:tr>
              <a:tr h="834866">
                <a:tc>
                  <a:txBody>
                    <a:bodyPr/>
                    <a:lstStyle/>
                    <a:p>
                      <a:pPr algn="ctr"/>
                      <a:r>
                        <a:rPr lang="en-GB" sz="2000" b="1" dirty="0">
                          <a:solidFill>
                            <a:schemeClr val="tx1"/>
                          </a:solidFill>
                        </a:rPr>
                        <a:t>4</a:t>
                      </a:r>
                      <a:endParaRPr lang="en-GB" sz="2000" b="1" dirty="0">
                        <a:solidFill>
                          <a:schemeClr val="tx1"/>
                        </a:solidFill>
                        <a:latin typeface="Century Gothic" panose="020B0502020202020204" pitchFamily="34" charset="0"/>
                      </a:endParaRPr>
                    </a:p>
                  </a:txBody>
                  <a:tcPr anchor="ctr"/>
                </a:tc>
                <a:tc>
                  <a:txBody>
                    <a:bodyPr/>
                    <a:lstStyle/>
                    <a:p>
                      <a:pPr algn="l"/>
                      <a:r>
                        <a:rPr lang="en-GB" sz="2000" b="0" dirty="0">
                          <a:solidFill>
                            <a:schemeClr val="tx1"/>
                          </a:solidFill>
                          <a:latin typeface="Century Gothic" panose="020B0502020202020204" pitchFamily="34" charset="0"/>
                        </a:rPr>
                        <a:t>                 x 7</a:t>
                      </a:r>
                    </a:p>
                  </a:txBody>
                  <a:tcPr anchor="ctr"/>
                </a:tc>
                <a:tc>
                  <a:txBody>
                    <a:bodyPr/>
                    <a:lstStyle/>
                    <a:p>
                      <a:pPr algn="ctr"/>
                      <a:r>
                        <a:rPr lang="en-GB" sz="2000" b="0" dirty="0">
                          <a:solidFill>
                            <a:schemeClr val="tx1"/>
                          </a:solidFill>
                          <a:latin typeface="Century Gothic" panose="020B0502020202020204" pitchFamily="34" charset="0"/>
                        </a:rPr>
                        <a:t>eight schnitzels</a:t>
                      </a:r>
                    </a:p>
                  </a:txBody>
                  <a:tcPr anchor="ctr"/>
                </a:tc>
                <a:extLst>
                  <a:ext uri="{0D108BD9-81ED-4DB2-BD59-A6C34878D82A}">
                    <a16:rowId xmlns:a16="http://schemas.microsoft.com/office/drawing/2014/main" val="1992794217"/>
                  </a:ext>
                </a:extLst>
              </a:tr>
              <a:tr h="834866">
                <a:tc>
                  <a:txBody>
                    <a:bodyPr/>
                    <a:lstStyle/>
                    <a:p>
                      <a:pPr algn="ctr"/>
                      <a:r>
                        <a:rPr lang="en-GB" sz="2000" b="1" dirty="0">
                          <a:solidFill>
                            <a:schemeClr val="tx1"/>
                          </a:solidFill>
                        </a:rPr>
                        <a:t>5</a:t>
                      </a:r>
                      <a:endParaRPr lang="en-GB" sz="2000" b="1" dirty="0">
                        <a:solidFill>
                          <a:schemeClr val="tx1"/>
                        </a:solidFill>
                        <a:latin typeface="Century Gothic" panose="020B0502020202020204" pitchFamily="34" charset="0"/>
                      </a:endParaRPr>
                    </a:p>
                  </a:txBody>
                  <a:tcPr anchor="ctr"/>
                </a:tc>
                <a:tc>
                  <a:txBody>
                    <a:bodyPr/>
                    <a:lstStyle/>
                    <a:p>
                      <a:pPr algn="ctr"/>
                      <a:endParaRPr lang="en-GB" sz="2000" b="0" dirty="0">
                        <a:solidFill>
                          <a:schemeClr val="tx1"/>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eleven tables</a:t>
                      </a:r>
                    </a:p>
                  </a:txBody>
                  <a:tcPr anchor="ctr"/>
                </a:tc>
                <a:extLst>
                  <a:ext uri="{0D108BD9-81ED-4DB2-BD59-A6C34878D82A}">
                    <a16:rowId xmlns:a16="http://schemas.microsoft.com/office/drawing/2014/main" val="404888800"/>
                  </a:ext>
                </a:extLst>
              </a:tr>
              <a:tr h="834866">
                <a:tc>
                  <a:txBody>
                    <a:bodyPr/>
                    <a:lstStyle/>
                    <a:p>
                      <a:pPr algn="ctr"/>
                      <a:r>
                        <a:rPr lang="en-GB" sz="2000" b="1" dirty="0">
                          <a:solidFill>
                            <a:schemeClr val="tx1"/>
                          </a:solidFill>
                        </a:rPr>
                        <a:t>6</a:t>
                      </a:r>
                      <a:endParaRPr lang="en-GB" sz="2000" b="1" dirty="0">
                        <a:solidFill>
                          <a:schemeClr val="tx1"/>
                        </a:solidFill>
                        <a:latin typeface="Century Gothic" panose="020B0502020202020204" pitchFamily="34" charset="0"/>
                      </a:endParaRPr>
                    </a:p>
                  </a:txBody>
                  <a:tcPr anchor="ctr"/>
                </a:tc>
                <a:tc>
                  <a:txBody>
                    <a:bodyPr/>
                    <a:lstStyle/>
                    <a:p>
                      <a:pPr algn="l"/>
                      <a:endParaRPr lang="en-GB" sz="2000" b="0" dirty="0">
                        <a:solidFill>
                          <a:schemeClr val="tx1"/>
                        </a:solidFill>
                        <a:latin typeface="Century Gothic" panose="020B0502020202020204" pitchFamily="34" charset="0"/>
                      </a:endParaRPr>
                    </a:p>
                  </a:txBody>
                  <a:tcPr anchor="ctr"/>
                </a:tc>
                <a:tc>
                  <a:txBody>
                    <a:bodyPr/>
                    <a:lstStyle/>
                    <a:p>
                      <a:pPr algn="ctr"/>
                      <a:r>
                        <a:rPr lang="en-GB" sz="2000" b="0" dirty="0">
                          <a:solidFill>
                            <a:schemeClr val="tx1"/>
                          </a:solidFill>
                          <a:latin typeface="Century Gothic" panose="020B0502020202020204" pitchFamily="34" charset="0"/>
                        </a:rPr>
                        <a:t>nine arms</a:t>
                      </a:r>
                    </a:p>
                  </a:txBody>
                  <a:tcPr anchor="ctr"/>
                </a:tc>
                <a:extLst>
                  <a:ext uri="{0D108BD9-81ED-4DB2-BD59-A6C34878D82A}">
                    <a16:rowId xmlns:a16="http://schemas.microsoft.com/office/drawing/2014/main" val="3091951630"/>
                  </a:ext>
                </a:extLst>
              </a:tr>
            </a:tbl>
          </a:graphicData>
        </a:graphic>
      </p:graphicFrame>
      <p:sp>
        <p:nvSpPr>
          <p:cNvPr id="6" name="CuadroTexto 4">
            <a:extLst>
              <a:ext uri="{FF2B5EF4-FFF2-40B4-BE49-F238E27FC236}">
                <a16:creationId xmlns:a16="http://schemas.microsoft.com/office/drawing/2014/main" id="{B58B79F3-5363-43FC-92F2-16F15342C315}"/>
              </a:ext>
            </a:extLst>
          </p:cNvPr>
          <p:cNvSpPr txBox="1"/>
          <p:nvPr/>
        </p:nvSpPr>
        <p:spPr>
          <a:xfrm>
            <a:off x="2344960" y="166894"/>
            <a:ext cx="12650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525050"/>
                </a:solidFill>
                <a:effectLst/>
                <a:uLnTx/>
                <a:uFillTx/>
                <a:latin typeface="Century Gothic" panose="020F0302020204030204"/>
                <a:ea typeface="+mn-ea"/>
                <a:cs typeface="+mn-cs"/>
              </a:rPr>
              <a:t>Person A</a:t>
            </a:r>
          </a:p>
        </p:txBody>
      </p:sp>
      <p:sp>
        <p:nvSpPr>
          <p:cNvPr id="8" name="CuadroTexto 4">
            <a:extLst>
              <a:ext uri="{FF2B5EF4-FFF2-40B4-BE49-F238E27FC236}">
                <a16:creationId xmlns:a16="http://schemas.microsoft.com/office/drawing/2014/main" id="{A8D422D2-9DB1-4255-9265-4350AD001900}"/>
              </a:ext>
            </a:extLst>
          </p:cNvPr>
          <p:cNvSpPr txBox="1"/>
          <p:nvPr/>
        </p:nvSpPr>
        <p:spPr>
          <a:xfrm>
            <a:off x="9023787" y="119830"/>
            <a:ext cx="122501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525050"/>
                </a:solidFill>
                <a:effectLst/>
                <a:uLnTx/>
                <a:uFillTx/>
                <a:latin typeface="Century Gothic" panose="020F0302020204030204"/>
                <a:ea typeface="+mn-ea"/>
                <a:cs typeface="+mn-cs"/>
              </a:rPr>
              <a:t>Person </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B</a:t>
            </a:r>
            <a:endParaRPr kumimoji="0" lang="es-GB" sz="2000" b="1" i="0"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pic>
        <p:nvPicPr>
          <p:cNvPr id="13" name="Picture 2" descr="Free photos of Chicken schnitzel">
            <a:extLst>
              <a:ext uri="{FF2B5EF4-FFF2-40B4-BE49-F238E27FC236}">
                <a16:creationId xmlns:a16="http://schemas.microsoft.com/office/drawing/2014/main" id="{A8390F1A-F5F3-A7DA-8D57-181D8D9960F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875" b="90000" l="1875" r="94063">
                        <a14:foregroundMark x1="6875" y1="36563" x2="6875" y2="36563"/>
                        <a14:foregroundMark x1="3021" y1="41250" x2="3021" y2="41250"/>
                        <a14:foregroundMark x1="1979" y1="34844" x2="1979" y2="34844"/>
                        <a14:foregroundMark x1="56354" y1="6875" x2="56354" y2="6875"/>
                        <a14:foregroundMark x1="91146" y1="41406" x2="91146" y2="41406"/>
                        <a14:foregroundMark x1="92604" y1="63438" x2="92604" y2="63438"/>
                        <a14:foregroundMark x1="94063" y1="56406" x2="94063" y2="56406"/>
                      </a14:backgroundRemoval>
                    </a14:imgEffect>
                  </a14:imgLayer>
                </a14:imgProps>
              </a:ext>
              <a:ext uri="{28A0092B-C50C-407E-A947-70E740481C1C}">
                <a14:useLocalDpi xmlns:a14="http://schemas.microsoft.com/office/drawing/2010/main" val="0"/>
              </a:ext>
            </a:extLst>
          </a:blip>
          <a:srcRect/>
          <a:stretch>
            <a:fillRect/>
          </a:stretch>
        </p:blipFill>
        <p:spPr bwMode="auto">
          <a:xfrm>
            <a:off x="7074690" y="2136632"/>
            <a:ext cx="961857" cy="6412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ree vector graphics of Rock">
            <a:extLst>
              <a:ext uri="{FF2B5EF4-FFF2-40B4-BE49-F238E27FC236}">
                <a16:creationId xmlns:a16="http://schemas.microsoft.com/office/drawing/2014/main" id="{DEAF84AA-E680-E816-151F-5F26A01038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605" y="3884662"/>
            <a:ext cx="820146" cy="532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ree vector graphics of World">
            <a:extLst>
              <a:ext uri="{FF2B5EF4-FFF2-40B4-BE49-F238E27FC236}">
                <a16:creationId xmlns:a16="http://schemas.microsoft.com/office/drawing/2014/main" id="{32A03DD7-5435-C6F0-556D-AA1A9CB876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7087" y="4655036"/>
            <a:ext cx="539460" cy="5394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ree vector graphics of World">
            <a:extLst>
              <a:ext uri="{FF2B5EF4-FFF2-40B4-BE49-F238E27FC236}">
                <a16:creationId xmlns:a16="http://schemas.microsoft.com/office/drawing/2014/main" id="{B656FDF9-E76C-380A-F3D1-85F030ABE3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6718" y="4655036"/>
            <a:ext cx="539460" cy="5394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ree photos of Chicken schnitzel">
            <a:extLst>
              <a:ext uri="{FF2B5EF4-FFF2-40B4-BE49-F238E27FC236}">
                <a16:creationId xmlns:a16="http://schemas.microsoft.com/office/drawing/2014/main" id="{37A805D6-C8AF-91E4-310E-39979C6D917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875" b="90000" l="1875" r="94063">
                        <a14:foregroundMark x1="6875" y1="36563" x2="6875" y2="36563"/>
                        <a14:foregroundMark x1="3021" y1="41250" x2="3021" y2="41250"/>
                        <a14:foregroundMark x1="1979" y1="34844" x2="1979" y2="34844"/>
                        <a14:foregroundMark x1="56354" y1="6875" x2="56354" y2="6875"/>
                        <a14:foregroundMark x1="91146" y1="41406" x2="91146" y2="41406"/>
                        <a14:foregroundMark x1="92604" y1="63438" x2="92604" y2="63438"/>
                        <a14:foregroundMark x1="94063" y1="56406" x2="94063" y2="56406"/>
                      </a14:backgroundRemoval>
                    </a14:imgEffect>
                  </a14:imgLayer>
                </a14:imgProps>
              </a:ext>
              <a:ext uri="{28A0092B-C50C-407E-A947-70E740481C1C}">
                <a14:useLocalDpi xmlns:a14="http://schemas.microsoft.com/office/drawing/2010/main" val="0"/>
              </a:ext>
            </a:extLst>
          </a:blip>
          <a:srcRect/>
          <a:stretch>
            <a:fillRect/>
          </a:stretch>
        </p:blipFill>
        <p:spPr bwMode="auto">
          <a:xfrm>
            <a:off x="7873604" y="2136632"/>
            <a:ext cx="961857" cy="6412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ree photos of Chicken schnitzel">
            <a:extLst>
              <a:ext uri="{FF2B5EF4-FFF2-40B4-BE49-F238E27FC236}">
                <a16:creationId xmlns:a16="http://schemas.microsoft.com/office/drawing/2014/main" id="{EE209346-9DC3-36B2-0EDC-722343CF72F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875" b="90000" l="1875" r="94063">
                        <a14:foregroundMark x1="6875" y1="36563" x2="6875" y2="36563"/>
                        <a14:foregroundMark x1="3021" y1="41250" x2="3021" y2="41250"/>
                        <a14:foregroundMark x1="1979" y1="34844" x2="1979" y2="34844"/>
                        <a14:foregroundMark x1="56354" y1="6875" x2="56354" y2="6875"/>
                        <a14:foregroundMark x1="91146" y1="41406" x2="91146" y2="41406"/>
                        <a14:foregroundMark x1="92604" y1="63438" x2="92604" y2="63438"/>
                        <a14:foregroundMark x1="94063" y1="56406" x2="94063" y2="56406"/>
                      </a14:backgroundRemoval>
                    </a14:imgEffect>
                  </a14:imgLayer>
                </a14:imgProps>
              </a:ext>
              <a:ext uri="{28A0092B-C50C-407E-A947-70E740481C1C}">
                <a14:useLocalDpi xmlns:a14="http://schemas.microsoft.com/office/drawing/2010/main" val="0"/>
              </a:ext>
            </a:extLst>
          </a:blip>
          <a:srcRect/>
          <a:stretch>
            <a:fillRect/>
          </a:stretch>
        </p:blipFill>
        <p:spPr bwMode="auto">
          <a:xfrm>
            <a:off x="8618392" y="2136632"/>
            <a:ext cx="961857" cy="6412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Free vector graphics of Symbol">
            <a:extLst>
              <a:ext uri="{FF2B5EF4-FFF2-40B4-BE49-F238E27FC236}">
                <a16:creationId xmlns:a16="http://schemas.microsoft.com/office/drawing/2014/main" id="{BCB63BCF-529D-973A-8D95-D998FB73B7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7605" y="5352663"/>
            <a:ext cx="641567" cy="64156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Free vector graphics of Cross">
            <a:extLst>
              <a:ext uri="{FF2B5EF4-FFF2-40B4-BE49-F238E27FC236}">
                <a16:creationId xmlns:a16="http://schemas.microsoft.com/office/drawing/2014/main" id="{48EAA763-DEFB-D617-D5A4-BC996716F2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1739" y="5473431"/>
            <a:ext cx="310531" cy="4746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Free vector graphics of Crescent">
            <a:extLst>
              <a:ext uri="{FF2B5EF4-FFF2-40B4-BE49-F238E27FC236}">
                <a16:creationId xmlns:a16="http://schemas.microsoft.com/office/drawing/2014/main" id="{3587C74E-5686-9805-89CF-E2632770E4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69865" y="5436015"/>
            <a:ext cx="541303" cy="5028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Free vector graphics of Cranium">
            <a:extLst>
              <a:ext uri="{FF2B5EF4-FFF2-40B4-BE49-F238E27FC236}">
                <a16:creationId xmlns:a16="http://schemas.microsoft.com/office/drawing/2014/main" id="{E7639EF0-2399-0E2C-02CE-840BB886DB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1527" y="2174154"/>
            <a:ext cx="473722" cy="50165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ree vector graphics of Cranium">
            <a:extLst>
              <a:ext uri="{FF2B5EF4-FFF2-40B4-BE49-F238E27FC236}">
                <a16:creationId xmlns:a16="http://schemas.microsoft.com/office/drawing/2014/main" id="{4CE561A4-FC5D-5182-720C-347BC9C9B00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2270" y="2174154"/>
            <a:ext cx="473722" cy="5016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Free vector graphics of Window">
            <a:extLst>
              <a:ext uri="{FF2B5EF4-FFF2-40B4-BE49-F238E27FC236}">
                <a16:creationId xmlns:a16="http://schemas.microsoft.com/office/drawing/2014/main" id="{D92CEF24-A6FF-69E3-24B5-CFB7B230F72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5173" y="3006511"/>
            <a:ext cx="528431" cy="508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graphics of Muscle">
            <a:extLst>
              <a:ext uri="{FF2B5EF4-FFF2-40B4-BE49-F238E27FC236}">
                <a16:creationId xmlns:a16="http://schemas.microsoft.com/office/drawing/2014/main" id="{F380FDF3-8F22-4A15-20D7-E15A4FF0092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13997" y="1266753"/>
            <a:ext cx="597598" cy="641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vector graphics of Table">
            <a:extLst>
              <a:ext uri="{FF2B5EF4-FFF2-40B4-BE49-F238E27FC236}">
                <a16:creationId xmlns:a16="http://schemas.microsoft.com/office/drawing/2014/main" id="{77043025-AF6A-AA5A-49A7-6287F5A4DDD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31941" y="3785157"/>
            <a:ext cx="647353" cy="5394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ree vector graphics of Table">
            <a:extLst>
              <a:ext uri="{FF2B5EF4-FFF2-40B4-BE49-F238E27FC236}">
                <a16:creationId xmlns:a16="http://schemas.microsoft.com/office/drawing/2014/main" id="{75E99C41-34AF-6FD8-F611-7F2C77F531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3041" y="3805145"/>
            <a:ext cx="647353" cy="5394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e vector graphics of Table">
            <a:extLst>
              <a:ext uri="{FF2B5EF4-FFF2-40B4-BE49-F238E27FC236}">
                <a16:creationId xmlns:a16="http://schemas.microsoft.com/office/drawing/2014/main" id="{3424FC1F-CA90-2AE1-B883-1CDBE281F63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21182" y="3819020"/>
            <a:ext cx="647353" cy="5394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graphics of Boy">
            <a:extLst>
              <a:ext uri="{FF2B5EF4-FFF2-40B4-BE49-F238E27FC236}">
                <a16:creationId xmlns:a16="http://schemas.microsoft.com/office/drawing/2014/main" id="{942153E1-BB2B-F944-FB2A-2EC784E7B37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4064" y="4510719"/>
            <a:ext cx="553614" cy="798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e vector graphics of Boy">
            <a:extLst>
              <a:ext uri="{FF2B5EF4-FFF2-40B4-BE49-F238E27FC236}">
                <a16:creationId xmlns:a16="http://schemas.microsoft.com/office/drawing/2014/main" id="{EDE4D8E2-D8C8-2443-27B2-E54588F503B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47678" y="4515611"/>
            <a:ext cx="553614" cy="7988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ree vector graphics of Boy">
            <a:extLst>
              <a:ext uri="{FF2B5EF4-FFF2-40B4-BE49-F238E27FC236}">
                <a16:creationId xmlns:a16="http://schemas.microsoft.com/office/drawing/2014/main" id="{B5B61259-ACB4-05FB-D479-2CCCFD9EDCF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63709" y="4515611"/>
            <a:ext cx="553614" cy="7988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vector graphics of Sun">
            <a:extLst>
              <a:ext uri="{FF2B5EF4-FFF2-40B4-BE49-F238E27FC236}">
                <a16:creationId xmlns:a16="http://schemas.microsoft.com/office/drawing/2014/main" id="{FFA00365-B157-0AFA-145E-CE42ADDFE6E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7903" y="2729768"/>
            <a:ext cx="969009" cy="9757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vector graphics of Church">
            <a:extLst>
              <a:ext uri="{FF2B5EF4-FFF2-40B4-BE49-F238E27FC236}">
                <a16:creationId xmlns:a16="http://schemas.microsoft.com/office/drawing/2014/main" id="{1FF7B1EC-ABFB-0AB2-642E-AF01D5A057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83134" y="5309523"/>
            <a:ext cx="544966" cy="805699"/>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descr="Skeleton with solid fill">
            <a:extLst>
              <a:ext uri="{FF2B5EF4-FFF2-40B4-BE49-F238E27FC236}">
                <a16:creationId xmlns:a16="http://schemas.microsoft.com/office/drawing/2014/main" id="{0A331218-512D-428D-BBE9-152180FC440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7903" y="1203278"/>
            <a:ext cx="721324" cy="721324"/>
          </a:xfrm>
          <a:prstGeom prst="rect">
            <a:avLst/>
          </a:prstGeom>
        </p:spPr>
      </p:pic>
      <p:pic>
        <p:nvPicPr>
          <p:cNvPr id="37" name="Graphic 36" descr="Skeleton with solid fill">
            <a:extLst>
              <a:ext uri="{FF2B5EF4-FFF2-40B4-BE49-F238E27FC236}">
                <a16:creationId xmlns:a16="http://schemas.microsoft.com/office/drawing/2014/main" id="{37C51C79-3BAE-4732-A638-646BAFBD418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10946" y="1197012"/>
            <a:ext cx="721324" cy="721324"/>
          </a:xfrm>
          <a:prstGeom prst="rect">
            <a:avLst/>
          </a:prstGeom>
        </p:spPr>
      </p:pic>
      <p:pic>
        <p:nvPicPr>
          <p:cNvPr id="38" name="Graphic 37" descr="Skeleton with solid fill">
            <a:extLst>
              <a:ext uri="{FF2B5EF4-FFF2-40B4-BE49-F238E27FC236}">
                <a16:creationId xmlns:a16="http://schemas.microsoft.com/office/drawing/2014/main" id="{0A9A695D-60FA-4A19-A3B3-F9B505BE95D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89795" y="1196175"/>
            <a:ext cx="721324" cy="721324"/>
          </a:xfrm>
          <a:prstGeom prst="rect">
            <a:avLst/>
          </a:prstGeom>
        </p:spPr>
      </p:pic>
      <p:pic>
        <p:nvPicPr>
          <p:cNvPr id="39" name="Graphic 38" descr="Skeleton with solid fill">
            <a:extLst>
              <a:ext uri="{FF2B5EF4-FFF2-40B4-BE49-F238E27FC236}">
                <a16:creationId xmlns:a16="http://schemas.microsoft.com/office/drawing/2014/main" id="{C2A81ACF-BC14-40FF-89F0-F078B82DF1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114651" y="1210264"/>
            <a:ext cx="721324" cy="721324"/>
          </a:xfrm>
          <a:prstGeom prst="rect">
            <a:avLst/>
          </a:prstGeom>
        </p:spPr>
      </p:pic>
    </p:spTree>
    <p:extLst>
      <p:ext uri="{BB962C8B-B14F-4D97-AF65-F5344CB8AC3E}">
        <p14:creationId xmlns:p14="http://schemas.microsoft.com/office/powerpoint/2010/main" val="369554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B186-CE0E-276E-1350-F2D563356BDE}"/>
              </a:ext>
            </a:extLst>
          </p:cNvPr>
          <p:cNvSpPr>
            <a:spLocks noGrp="1"/>
          </p:cNvSpPr>
          <p:nvPr>
            <p:ph type="title"/>
          </p:nvPr>
        </p:nvSpPr>
        <p:spPr>
          <a:xfrm>
            <a:off x="0" y="213557"/>
            <a:ext cx="2914650" cy="647577"/>
          </a:xfrm>
        </p:spPr>
        <p:txBody>
          <a:bodyPr/>
          <a:lstStyle/>
          <a:p>
            <a:r>
              <a:rPr lang="en-GB" dirty="0"/>
              <a:t>Oktoberfest</a:t>
            </a:r>
          </a:p>
        </p:txBody>
      </p:sp>
      <p:sp>
        <p:nvSpPr>
          <p:cNvPr id="3" name="Text Placeholder 2">
            <a:extLst>
              <a:ext uri="{FF2B5EF4-FFF2-40B4-BE49-F238E27FC236}">
                <a16:creationId xmlns:a16="http://schemas.microsoft.com/office/drawing/2014/main" id="{D5E4290C-C1A4-3B3D-0AE2-9112125241F9}"/>
              </a:ext>
            </a:extLst>
          </p:cNvPr>
          <p:cNvSpPr>
            <a:spLocks noGrp="1"/>
          </p:cNvSpPr>
          <p:nvPr>
            <p:ph type="body" sz="quarter" idx="10"/>
          </p:nvPr>
        </p:nvSpPr>
        <p:spPr>
          <a:xfrm>
            <a:off x="2914650" y="233114"/>
            <a:ext cx="6777990" cy="533277"/>
          </a:xfrm>
        </p:spPr>
        <p:txBody>
          <a:bodyPr>
            <a:normAutofit/>
          </a:bodyPr>
          <a:lstStyle/>
          <a:p>
            <a:r>
              <a:rPr lang="en-GB" dirty="0" err="1"/>
              <a:t>Übersetze</a:t>
            </a:r>
            <a:r>
              <a:rPr lang="en-GB" dirty="0"/>
              <a:t> den </a:t>
            </a:r>
            <a:r>
              <a:rPr lang="en-GB" dirty="0" err="1"/>
              <a:t>Oktoberfesttext</a:t>
            </a:r>
            <a:r>
              <a:rPr lang="en-GB" dirty="0"/>
              <a:t> ins </a:t>
            </a:r>
            <a:r>
              <a:rPr lang="en-GB" dirty="0" err="1"/>
              <a:t>Englische</a:t>
            </a:r>
            <a:r>
              <a:rPr lang="en-GB" dirty="0"/>
              <a:t>.</a:t>
            </a:r>
          </a:p>
        </p:txBody>
      </p:sp>
      <p:graphicFrame>
        <p:nvGraphicFramePr>
          <p:cNvPr id="4" name="Table 4">
            <a:extLst>
              <a:ext uri="{FF2B5EF4-FFF2-40B4-BE49-F238E27FC236}">
                <a16:creationId xmlns:a16="http://schemas.microsoft.com/office/drawing/2014/main" id="{1152C81B-B1B2-FEE6-AA3E-18AF1CCACBC9}"/>
              </a:ext>
            </a:extLst>
          </p:cNvPr>
          <p:cNvGraphicFramePr>
            <a:graphicFrameLocks noGrp="1"/>
          </p:cNvGraphicFramePr>
          <p:nvPr>
            <p:extLst>
              <p:ext uri="{D42A27DB-BD31-4B8C-83A1-F6EECF244321}">
                <p14:modId xmlns:p14="http://schemas.microsoft.com/office/powerpoint/2010/main" val="1474977450"/>
              </p:ext>
            </p:extLst>
          </p:nvPr>
        </p:nvGraphicFramePr>
        <p:xfrm>
          <a:off x="304800" y="984141"/>
          <a:ext cx="11582400" cy="5273040"/>
        </p:xfrm>
        <a:graphic>
          <a:graphicData uri="http://schemas.openxmlformats.org/drawingml/2006/table">
            <a:tbl>
              <a:tblPr firstRow="1" bandRow="1">
                <a:tableStyleId>{3B4B98B0-60AC-42C2-AFA5-B58CD77FA1E5}</a:tableStyleId>
              </a:tblPr>
              <a:tblGrid>
                <a:gridCol w="5786034">
                  <a:extLst>
                    <a:ext uri="{9D8B030D-6E8A-4147-A177-3AD203B41FA5}">
                      <a16:colId xmlns:a16="http://schemas.microsoft.com/office/drawing/2014/main" val="3116075371"/>
                    </a:ext>
                  </a:extLst>
                </a:gridCol>
                <a:gridCol w="5796366">
                  <a:extLst>
                    <a:ext uri="{9D8B030D-6E8A-4147-A177-3AD203B41FA5}">
                      <a16:colId xmlns:a16="http://schemas.microsoft.com/office/drawing/2014/main" val="333340111"/>
                    </a:ext>
                  </a:extLst>
                </a:gridCol>
              </a:tblGrid>
              <a:tr h="410707">
                <a:tc>
                  <a:txBody>
                    <a:bodyPr/>
                    <a:lstStyle/>
                    <a:p>
                      <a:r>
                        <a:rPr lang="en-GB" sz="2400" dirty="0"/>
                        <a:t>German</a:t>
                      </a:r>
                    </a:p>
                  </a:txBody>
                  <a:tcPr/>
                </a:tc>
                <a:tc>
                  <a:txBody>
                    <a:bodyPr/>
                    <a:lstStyle/>
                    <a:p>
                      <a:r>
                        <a:rPr lang="en-GB" sz="2400" dirty="0"/>
                        <a:t>English</a:t>
                      </a:r>
                    </a:p>
                  </a:txBody>
                  <a:tcPr/>
                </a:tc>
                <a:extLst>
                  <a:ext uri="{0D108BD9-81ED-4DB2-BD59-A6C34878D82A}">
                    <a16:rowId xmlns:a16="http://schemas.microsoft.com/office/drawing/2014/main" val="1929095964"/>
                  </a:ext>
                </a:extLst>
              </a:tr>
              <a:tr h="684509">
                <a:tc>
                  <a:txBody>
                    <a:bodyPr/>
                    <a:lstStyle/>
                    <a:p>
                      <a:r>
                        <a:rPr lang="de-DE" sz="2000" dirty="0"/>
                        <a:t>Was ist größer, das Oktoberfest in München oder der Weihnachtsmarkt in Nürnberg?</a:t>
                      </a:r>
                      <a:endParaRPr lang="en-GB" sz="2000" dirty="0"/>
                    </a:p>
                  </a:txBody>
                  <a:tcPr/>
                </a:tc>
                <a:tc>
                  <a:txBody>
                    <a:bodyPr/>
                    <a:lstStyle/>
                    <a:p>
                      <a:r>
                        <a:rPr lang="en-GB" sz="2000" dirty="0"/>
                        <a:t>What is bigger, the Oktoberfest in Munich or the Christmas market in Nürnberg?</a:t>
                      </a:r>
                    </a:p>
                  </a:txBody>
                  <a:tcPr/>
                </a:tc>
                <a:extLst>
                  <a:ext uri="{0D108BD9-81ED-4DB2-BD59-A6C34878D82A}">
                    <a16:rowId xmlns:a16="http://schemas.microsoft.com/office/drawing/2014/main" val="3438807472"/>
                  </a:ext>
                </a:extLst>
              </a:tr>
              <a:tr h="684509">
                <a:tc>
                  <a:txBody>
                    <a:bodyPr/>
                    <a:lstStyle/>
                    <a:p>
                      <a:r>
                        <a:rPr lang="de-DE" sz="2000" dirty="0"/>
                        <a:t>Jedes Jahr kommen mehr als sieben Millionen Personen zum nationalen Oktoberfest! </a:t>
                      </a:r>
                      <a:endParaRPr lang="en-GB" sz="2000" dirty="0"/>
                    </a:p>
                  </a:txBody>
                  <a:tcPr/>
                </a:tc>
                <a:tc>
                  <a:txBody>
                    <a:bodyPr/>
                    <a:lstStyle/>
                    <a:p>
                      <a:r>
                        <a:rPr lang="en-GB" sz="2000" dirty="0"/>
                        <a:t>Every year more than seven million people come to the national Oktoberfest. </a:t>
                      </a:r>
                    </a:p>
                  </a:txBody>
                  <a:tcPr/>
                </a:tc>
                <a:extLst>
                  <a:ext uri="{0D108BD9-81ED-4DB2-BD59-A6C34878D82A}">
                    <a16:rowId xmlns:a16="http://schemas.microsoft.com/office/drawing/2014/main" val="3927892388"/>
                  </a:ext>
                </a:extLst>
              </a:tr>
              <a:tr h="684509">
                <a:tc>
                  <a:txBody>
                    <a:bodyPr/>
                    <a:lstStyle/>
                    <a:p>
                      <a:r>
                        <a:rPr lang="de-DE" sz="2000" dirty="0"/>
                        <a:t>Im Dezember besuchen zwei Millionen Personen Nürnberg.</a:t>
                      </a:r>
                      <a:endParaRPr lang="en-GB" sz="2000" dirty="0"/>
                    </a:p>
                  </a:txBody>
                  <a:tcPr/>
                </a:tc>
                <a:tc>
                  <a:txBody>
                    <a:bodyPr/>
                    <a:lstStyle/>
                    <a:p>
                      <a:r>
                        <a:rPr lang="en-GB" sz="2000" dirty="0"/>
                        <a:t>In December, two million people visit Nürnberg.</a:t>
                      </a:r>
                    </a:p>
                  </a:txBody>
                  <a:tcPr/>
                </a:tc>
                <a:extLst>
                  <a:ext uri="{0D108BD9-81ED-4DB2-BD59-A6C34878D82A}">
                    <a16:rowId xmlns:a16="http://schemas.microsoft.com/office/drawing/2014/main" val="3352662192"/>
                  </a:ext>
                </a:extLst>
              </a:tr>
              <a:tr h="684509">
                <a:tc>
                  <a:txBody>
                    <a:bodyPr/>
                    <a:lstStyle/>
                    <a:p>
                      <a:r>
                        <a:rPr lang="de-DE" sz="2000" dirty="0"/>
                        <a:t>Warum heißt es Oktoberfest, wenn es im September beginnt?</a:t>
                      </a:r>
                      <a:endParaRPr lang="en-GB" sz="2000" dirty="0"/>
                    </a:p>
                  </a:txBody>
                  <a:tcPr/>
                </a:tc>
                <a:tc>
                  <a:txBody>
                    <a:bodyPr/>
                    <a:lstStyle/>
                    <a:p>
                      <a:r>
                        <a:rPr lang="en-GB" sz="2000" dirty="0"/>
                        <a:t>Why is it called Oktoberfest when it begins in September?</a:t>
                      </a:r>
                    </a:p>
                  </a:txBody>
                  <a:tcPr/>
                </a:tc>
                <a:extLst>
                  <a:ext uri="{0D108BD9-81ED-4DB2-BD59-A6C34878D82A}">
                    <a16:rowId xmlns:a16="http://schemas.microsoft.com/office/drawing/2014/main" val="3205445555"/>
                  </a:ext>
                </a:extLst>
              </a:tr>
              <a:tr h="684509">
                <a:tc>
                  <a:txBody>
                    <a:bodyPr/>
                    <a:lstStyle/>
                    <a:p>
                      <a:r>
                        <a:rPr lang="de-DE" sz="2000" dirty="0"/>
                        <a:t>Das erste Oktoberfest war am siebzehnten Oktober 1800.</a:t>
                      </a:r>
                      <a:endParaRPr lang="en-GB" sz="2000" dirty="0"/>
                    </a:p>
                  </a:txBody>
                  <a:tcPr/>
                </a:tc>
                <a:tc>
                  <a:txBody>
                    <a:bodyPr/>
                    <a:lstStyle/>
                    <a:p>
                      <a:r>
                        <a:rPr lang="en-GB" sz="2000" dirty="0"/>
                        <a:t>The first Oktoberfest was on the 17th of October 1800. </a:t>
                      </a:r>
                    </a:p>
                  </a:txBody>
                  <a:tcPr/>
                </a:tc>
                <a:extLst>
                  <a:ext uri="{0D108BD9-81ED-4DB2-BD59-A6C34878D82A}">
                    <a16:rowId xmlns:a16="http://schemas.microsoft.com/office/drawing/2014/main" val="822367814"/>
                  </a:ext>
                </a:extLst>
              </a:tr>
              <a:tr h="684509">
                <a:tc>
                  <a:txBody>
                    <a:bodyPr/>
                    <a:lstStyle/>
                    <a:p>
                      <a:r>
                        <a:rPr lang="de-DE" sz="2000" dirty="0"/>
                        <a:t>Aber in München ist das Wetter oft schlecht im Oktober, deshalb beginnt das Volksfest jetzt am dritten Sonntag im September. </a:t>
                      </a:r>
                      <a:endParaRPr lang="en-GB" sz="2000" dirty="0"/>
                    </a:p>
                  </a:txBody>
                  <a:tcPr/>
                </a:tc>
                <a:tc>
                  <a:txBody>
                    <a:bodyPr/>
                    <a:lstStyle/>
                    <a:p>
                      <a:r>
                        <a:rPr lang="en-GB" sz="2000" dirty="0"/>
                        <a:t>But in Munich the weather is often bad in October, so the Folk festival now starts on the third Sunday in September.</a:t>
                      </a:r>
                    </a:p>
                  </a:txBody>
                  <a:tcPr/>
                </a:tc>
                <a:extLst>
                  <a:ext uri="{0D108BD9-81ED-4DB2-BD59-A6C34878D82A}">
                    <a16:rowId xmlns:a16="http://schemas.microsoft.com/office/drawing/2014/main" val="1307256789"/>
                  </a:ext>
                </a:extLst>
              </a:tr>
            </a:tbl>
          </a:graphicData>
        </a:graphic>
      </p:graphicFrame>
      <p:sp>
        <p:nvSpPr>
          <p:cNvPr id="5" name="Rectangle: Rounded Corners 4">
            <a:extLst>
              <a:ext uri="{FF2B5EF4-FFF2-40B4-BE49-F238E27FC236}">
                <a16:creationId xmlns:a16="http://schemas.microsoft.com/office/drawing/2014/main" id="{D9A34C76-DBBE-F40F-39D0-C2857EDEB7C1}"/>
              </a:ext>
            </a:extLst>
          </p:cNvPr>
          <p:cNvSpPr/>
          <p:nvPr/>
        </p:nvSpPr>
        <p:spPr>
          <a:xfrm>
            <a:off x="11125200" y="132967"/>
            <a:ext cx="922020" cy="312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8" name="Rectangle 7">
            <a:extLst>
              <a:ext uri="{FF2B5EF4-FFF2-40B4-BE49-F238E27FC236}">
                <a16:creationId xmlns:a16="http://schemas.microsoft.com/office/drawing/2014/main" id="{2A348E9F-D169-794D-F2C7-18170B2AD41F}"/>
              </a:ext>
            </a:extLst>
          </p:cNvPr>
          <p:cNvSpPr/>
          <p:nvPr/>
        </p:nvSpPr>
        <p:spPr>
          <a:xfrm>
            <a:off x="6096000" y="1508760"/>
            <a:ext cx="5791200" cy="6172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8B10870D-E167-4AB9-F608-D35AA5B83F6B}"/>
              </a:ext>
            </a:extLst>
          </p:cNvPr>
          <p:cNvSpPr/>
          <p:nvPr/>
        </p:nvSpPr>
        <p:spPr>
          <a:xfrm>
            <a:off x="6096000" y="2217420"/>
            <a:ext cx="5608320" cy="754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 name="Rectangle 9">
            <a:extLst>
              <a:ext uri="{FF2B5EF4-FFF2-40B4-BE49-F238E27FC236}">
                <a16:creationId xmlns:a16="http://schemas.microsoft.com/office/drawing/2014/main" id="{DD300A8D-5C72-E85C-BCD3-003D8537C66A}"/>
              </a:ext>
            </a:extLst>
          </p:cNvPr>
          <p:cNvSpPr/>
          <p:nvPr/>
        </p:nvSpPr>
        <p:spPr>
          <a:xfrm>
            <a:off x="6050280" y="3189550"/>
            <a:ext cx="5791200" cy="6172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1" name="Rectangle 10">
            <a:extLst>
              <a:ext uri="{FF2B5EF4-FFF2-40B4-BE49-F238E27FC236}">
                <a16:creationId xmlns:a16="http://schemas.microsoft.com/office/drawing/2014/main" id="{7D6DC719-559C-3454-0106-1CDCD0B62FB1}"/>
              </a:ext>
            </a:extLst>
          </p:cNvPr>
          <p:cNvSpPr/>
          <p:nvPr/>
        </p:nvSpPr>
        <p:spPr>
          <a:xfrm>
            <a:off x="6096000" y="3929776"/>
            <a:ext cx="5608320" cy="597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2" name="Rectangle 11">
            <a:extLst>
              <a:ext uri="{FF2B5EF4-FFF2-40B4-BE49-F238E27FC236}">
                <a16:creationId xmlns:a16="http://schemas.microsoft.com/office/drawing/2014/main" id="{955E97DA-B328-86E7-80F6-4D86DEC56141}"/>
              </a:ext>
            </a:extLst>
          </p:cNvPr>
          <p:cNvSpPr/>
          <p:nvPr/>
        </p:nvSpPr>
        <p:spPr>
          <a:xfrm>
            <a:off x="6096000" y="4596796"/>
            <a:ext cx="5791200" cy="6172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3" name="Rectangle 12">
            <a:extLst>
              <a:ext uri="{FF2B5EF4-FFF2-40B4-BE49-F238E27FC236}">
                <a16:creationId xmlns:a16="http://schemas.microsoft.com/office/drawing/2014/main" id="{B5C32BF2-D258-57B6-D59A-173708A5D606}"/>
              </a:ext>
            </a:extLst>
          </p:cNvPr>
          <p:cNvSpPr/>
          <p:nvPr/>
        </p:nvSpPr>
        <p:spPr>
          <a:xfrm>
            <a:off x="6050280" y="5276196"/>
            <a:ext cx="5996940" cy="9809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1026" name="Picture 2" descr="Free illustrations of Collage">
            <a:extLst>
              <a:ext uri="{FF2B5EF4-FFF2-40B4-BE49-F238E27FC236}">
                <a16:creationId xmlns:a16="http://schemas.microsoft.com/office/drawing/2014/main" id="{41E33A72-4254-FF9A-2851-E0BE83C3C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69228"/>
            <a:ext cx="4828431" cy="482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CDEE-E02F-2E5F-A111-055EC0F06678}"/>
              </a:ext>
            </a:extLst>
          </p:cNvPr>
          <p:cNvSpPr>
            <a:spLocks noGrp="1"/>
          </p:cNvSpPr>
          <p:nvPr>
            <p:ph type="title"/>
          </p:nvPr>
        </p:nvSpPr>
        <p:spPr>
          <a:xfrm>
            <a:off x="0" y="213557"/>
            <a:ext cx="2653990" cy="647577"/>
          </a:xfrm>
        </p:spPr>
        <p:txBody>
          <a:bodyPr/>
          <a:lstStyle/>
          <a:p>
            <a:r>
              <a:rPr lang="en-GB" dirty="0"/>
              <a:t>Die </a:t>
            </a:r>
            <a:r>
              <a:rPr lang="en-GB" dirty="0" err="1"/>
              <a:t>Ostsee</a:t>
            </a:r>
            <a:endParaRPr lang="en-GB" dirty="0"/>
          </a:p>
        </p:txBody>
      </p:sp>
      <p:graphicFrame>
        <p:nvGraphicFramePr>
          <p:cNvPr id="5" name="Table 4">
            <a:extLst>
              <a:ext uri="{FF2B5EF4-FFF2-40B4-BE49-F238E27FC236}">
                <a16:creationId xmlns:a16="http://schemas.microsoft.com/office/drawing/2014/main" id="{85C91C2E-B243-692D-ADA6-F4863976E26C}"/>
              </a:ext>
            </a:extLst>
          </p:cNvPr>
          <p:cNvGraphicFramePr>
            <a:graphicFrameLocks noGrp="1"/>
          </p:cNvGraphicFramePr>
          <p:nvPr>
            <p:extLst>
              <p:ext uri="{D42A27DB-BD31-4B8C-83A1-F6EECF244321}">
                <p14:modId xmlns:p14="http://schemas.microsoft.com/office/powerpoint/2010/main" val="1375828064"/>
              </p:ext>
            </p:extLst>
          </p:nvPr>
        </p:nvGraphicFramePr>
        <p:xfrm>
          <a:off x="304800" y="1206822"/>
          <a:ext cx="11582400" cy="4999344"/>
        </p:xfrm>
        <a:graphic>
          <a:graphicData uri="http://schemas.openxmlformats.org/drawingml/2006/table">
            <a:tbl>
              <a:tblPr firstRow="1" bandRow="1">
                <a:tableStyleId>{3B4B98B0-60AC-42C2-AFA5-B58CD77FA1E5}</a:tableStyleId>
              </a:tblPr>
              <a:tblGrid>
                <a:gridCol w="5786034">
                  <a:extLst>
                    <a:ext uri="{9D8B030D-6E8A-4147-A177-3AD203B41FA5}">
                      <a16:colId xmlns:a16="http://schemas.microsoft.com/office/drawing/2014/main" val="3116075371"/>
                    </a:ext>
                  </a:extLst>
                </a:gridCol>
                <a:gridCol w="5796366">
                  <a:extLst>
                    <a:ext uri="{9D8B030D-6E8A-4147-A177-3AD203B41FA5}">
                      <a16:colId xmlns:a16="http://schemas.microsoft.com/office/drawing/2014/main" val="333340111"/>
                    </a:ext>
                  </a:extLst>
                </a:gridCol>
              </a:tblGrid>
              <a:tr h="0">
                <a:tc>
                  <a:txBody>
                    <a:bodyPr/>
                    <a:lstStyle/>
                    <a:p>
                      <a:r>
                        <a:rPr lang="en-GB" sz="2000" dirty="0"/>
                        <a:t>English </a:t>
                      </a:r>
                    </a:p>
                  </a:txBody>
                  <a:tcPr/>
                </a:tc>
                <a:tc>
                  <a:txBody>
                    <a:bodyPr/>
                    <a:lstStyle/>
                    <a:p>
                      <a:r>
                        <a:rPr lang="en-GB" sz="2000" dirty="0"/>
                        <a:t>German</a:t>
                      </a:r>
                    </a:p>
                  </a:txBody>
                  <a:tcPr/>
                </a:tc>
                <a:extLst>
                  <a:ext uri="{0D108BD9-81ED-4DB2-BD59-A6C34878D82A}">
                    <a16:rowId xmlns:a16="http://schemas.microsoft.com/office/drawing/2014/main" val="1929095964"/>
                  </a:ext>
                </a:extLst>
              </a:tr>
              <a:tr h="644105">
                <a:tc>
                  <a:txBody>
                    <a:bodyPr/>
                    <a:lstStyle/>
                    <a:p>
                      <a:r>
                        <a:rPr lang="en-GB" sz="2000" dirty="0"/>
                        <a:t>You can walk 1130  kilometres</a:t>
                      </a:r>
                      <a:r>
                        <a:rPr lang="en-GB" sz="2000" b="1" dirty="0"/>
                        <a:t> at the Baltic Sea in North Germany.</a:t>
                      </a:r>
                    </a:p>
                  </a:txBody>
                  <a:tcPr anchor="ctr"/>
                </a:tc>
                <a:tc>
                  <a:txBody>
                    <a:bodyPr/>
                    <a:lstStyle/>
                    <a:p>
                      <a:r>
                        <a:rPr lang="de-DE" sz="2000" dirty="0"/>
                        <a:t>An der Ostsee in Norddeutschland kann man 1130 Kilometer wandern.</a:t>
                      </a:r>
                      <a:endParaRPr lang="en-GB" sz="2000" dirty="0"/>
                    </a:p>
                  </a:txBody>
                  <a:tcPr anchor="ctr"/>
                </a:tc>
                <a:extLst>
                  <a:ext uri="{0D108BD9-81ED-4DB2-BD59-A6C34878D82A}">
                    <a16:rowId xmlns:a16="http://schemas.microsoft.com/office/drawing/2014/main" val="3438807472"/>
                  </a:ext>
                </a:extLst>
              </a:tr>
              <a:tr h="405645">
                <a:tc>
                  <a:txBody>
                    <a:bodyPr/>
                    <a:lstStyle/>
                    <a:p>
                      <a:r>
                        <a:rPr lang="en-GB" sz="2000" dirty="0"/>
                        <a:t>Long beaches and beautiful coasts lie </a:t>
                      </a:r>
                      <a:r>
                        <a:rPr lang="en-GB" sz="2000" b="1" dirty="0"/>
                        <a:t>here</a:t>
                      </a:r>
                      <a:r>
                        <a:rPr lang="en-GB" sz="2000" dirty="0"/>
                        <a:t>.</a:t>
                      </a:r>
                    </a:p>
                  </a:txBody>
                  <a:tcPr anchor="ctr"/>
                </a:tc>
                <a:tc>
                  <a:txBody>
                    <a:bodyPr/>
                    <a:lstStyle/>
                    <a:p>
                      <a:r>
                        <a:rPr lang="de-DE" sz="2000" dirty="0"/>
                        <a:t>Hier liegen lange Strände und schöne Küsten.</a:t>
                      </a:r>
                      <a:endParaRPr lang="en-GB" sz="2000" dirty="0"/>
                    </a:p>
                  </a:txBody>
                  <a:tcPr anchor="ctr"/>
                </a:tc>
                <a:extLst>
                  <a:ext uri="{0D108BD9-81ED-4DB2-BD59-A6C34878D82A}">
                    <a16:rowId xmlns:a16="http://schemas.microsoft.com/office/drawing/2014/main" val="3927892388"/>
                  </a:ext>
                </a:extLst>
              </a:tr>
              <a:tr h="394058">
                <a:tc>
                  <a:txBody>
                    <a:bodyPr/>
                    <a:lstStyle/>
                    <a:p>
                      <a:r>
                        <a:rPr lang="en-GB" sz="2000" dirty="0"/>
                        <a:t>Where can you travel to, if you like water sports, if you like to eat fish?  To </a:t>
                      </a:r>
                      <a:r>
                        <a:rPr lang="en-GB" sz="2000" dirty="0" err="1"/>
                        <a:t>Pelzerhaken</a:t>
                      </a:r>
                      <a:r>
                        <a:rPr lang="en-GB" sz="2000" dirty="0"/>
                        <a:t>!!</a:t>
                      </a:r>
                    </a:p>
                  </a:txBody>
                  <a:tcPr anchor="ctr"/>
                </a:tc>
                <a:tc>
                  <a:txBody>
                    <a:bodyPr/>
                    <a:lstStyle/>
                    <a:p>
                      <a:r>
                        <a:rPr lang="de-DE" sz="2000" dirty="0"/>
                        <a:t>Wohin kann man fahren, wenn man Wassersport mag, wenn man gerne Fisch isst?  Nach Pelzerhaken!</a:t>
                      </a:r>
                      <a:endParaRPr lang="en-GB" sz="2000" dirty="0"/>
                    </a:p>
                  </a:txBody>
                  <a:tcPr anchor="ctr"/>
                </a:tc>
                <a:extLst>
                  <a:ext uri="{0D108BD9-81ED-4DB2-BD59-A6C34878D82A}">
                    <a16:rowId xmlns:a16="http://schemas.microsoft.com/office/drawing/2014/main" val="3352662192"/>
                  </a:ext>
                </a:extLst>
              </a:tr>
              <a:tr h="684509">
                <a:tc>
                  <a:txBody>
                    <a:bodyPr/>
                    <a:lstStyle/>
                    <a:p>
                      <a:r>
                        <a:rPr lang="en-GB" sz="2000" dirty="0"/>
                        <a:t>The Baltic Sea is </a:t>
                      </a:r>
                      <a:r>
                        <a:rPr lang="en-GB" sz="2000" b="1" dirty="0"/>
                        <a:t>famous</a:t>
                      </a:r>
                      <a:r>
                        <a:rPr lang="en-GB" sz="2000" dirty="0"/>
                        <a:t> for its birds* and for its beautiful coast.</a:t>
                      </a:r>
                    </a:p>
                  </a:txBody>
                  <a:tcPr anchor="ctr"/>
                </a:tc>
                <a:tc>
                  <a:txBody>
                    <a:bodyPr/>
                    <a:lstStyle/>
                    <a:p>
                      <a:r>
                        <a:rPr lang="de-DE" sz="2000" dirty="0"/>
                        <a:t>Bekannt ist die Ostsee für ihre Vögel und für ihre schöne Küste.</a:t>
                      </a:r>
                      <a:endParaRPr lang="en-GB" sz="2000" dirty="0"/>
                    </a:p>
                  </a:txBody>
                  <a:tcPr anchor="ctr"/>
                </a:tc>
                <a:extLst>
                  <a:ext uri="{0D108BD9-81ED-4DB2-BD59-A6C34878D82A}">
                    <a16:rowId xmlns:a16="http://schemas.microsoft.com/office/drawing/2014/main" val="3205445555"/>
                  </a:ext>
                </a:extLst>
              </a:tr>
              <a:tr h="478899">
                <a:tc>
                  <a:txBody>
                    <a:bodyPr/>
                    <a:lstStyle/>
                    <a:p>
                      <a:r>
                        <a:rPr lang="en-GB" sz="2000" dirty="0"/>
                        <a:t>Can you plan the weather there?  No. </a:t>
                      </a:r>
                    </a:p>
                  </a:txBody>
                  <a:tcPr anchor="ctr"/>
                </a:tc>
                <a:tc>
                  <a:txBody>
                    <a:bodyPr/>
                    <a:lstStyle/>
                    <a:p>
                      <a:r>
                        <a:rPr lang="de-DE" sz="2000" dirty="0"/>
                        <a:t>Kann man das Wetter dort planen?  Nein.</a:t>
                      </a:r>
                      <a:endParaRPr lang="en-GB" sz="2000" dirty="0"/>
                    </a:p>
                  </a:txBody>
                  <a:tcPr anchor="ctr"/>
                </a:tc>
                <a:extLst>
                  <a:ext uri="{0D108BD9-81ED-4DB2-BD59-A6C34878D82A}">
                    <a16:rowId xmlns:a16="http://schemas.microsoft.com/office/drawing/2014/main" val="822367814"/>
                  </a:ext>
                </a:extLst>
              </a:tr>
              <a:tr h="684509">
                <a:tc>
                  <a:txBody>
                    <a:bodyPr/>
                    <a:lstStyle/>
                    <a:p>
                      <a:r>
                        <a:rPr lang="en-GB" sz="2000" dirty="0"/>
                        <a:t>There are places </a:t>
                      </a:r>
                      <a:r>
                        <a:rPr lang="en-GB" sz="2000" b="1" dirty="0"/>
                        <a:t>on the Baltic coast, </a:t>
                      </a:r>
                      <a:r>
                        <a:rPr lang="en-GB" sz="2000" dirty="0"/>
                        <a:t>like </a:t>
                      </a:r>
                      <a:r>
                        <a:rPr lang="en-GB" sz="2000" dirty="0" err="1"/>
                        <a:t>Usedom</a:t>
                      </a:r>
                      <a:r>
                        <a:rPr lang="en-GB" sz="2000" dirty="0"/>
                        <a:t>, which are called FKK (</a:t>
                      </a:r>
                      <a:r>
                        <a:rPr lang="en-GB" sz="2000" dirty="0" err="1"/>
                        <a:t>Freikörperkultur</a:t>
                      </a:r>
                      <a:r>
                        <a:rPr lang="en-GB" sz="2000" dirty="0"/>
                        <a:t>). Many holiday makers </a:t>
                      </a:r>
                      <a:r>
                        <a:rPr lang="en-GB" sz="2000" b="1" dirty="0"/>
                        <a:t>in </a:t>
                      </a:r>
                      <a:r>
                        <a:rPr lang="en-GB" sz="2000" b="1" dirty="0" err="1"/>
                        <a:t>Usedom</a:t>
                      </a:r>
                      <a:r>
                        <a:rPr lang="en-GB" sz="2000" b="1" dirty="0"/>
                        <a:t> </a:t>
                      </a:r>
                      <a:r>
                        <a:rPr lang="en-GB" sz="2000" dirty="0"/>
                        <a:t>wear no clothing. </a:t>
                      </a:r>
                    </a:p>
                  </a:txBody>
                  <a:tcPr anchor="ctr"/>
                </a:tc>
                <a:tc>
                  <a:txBody>
                    <a:bodyPr/>
                    <a:lstStyle/>
                    <a:p>
                      <a:r>
                        <a:rPr lang="de-DE" sz="2000" dirty="0"/>
                        <a:t>An der Ostsee gibt es Orte, wie Usedom, die FKK heißen. In Usedom tragen viele Urlaubmacher keine Kleidung.</a:t>
                      </a:r>
                      <a:endParaRPr lang="en-GB" sz="2000" dirty="0"/>
                    </a:p>
                  </a:txBody>
                  <a:tcPr anchor="ctr"/>
                </a:tc>
                <a:extLst>
                  <a:ext uri="{0D108BD9-81ED-4DB2-BD59-A6C34878D82A}">
                    <a16:rowId xmlns:a16="http://schemas.microsoft.com/office/drawing/2014/main" val="1307256789"/>
                  </a:ext>
                </a:extLst>
              </a:tr>
            </a:tbl>
          </a:graphicData>
        </a:graphic>
      </p:graphicFrame>
      <p:sp>
        <p:nvSpPr>
          <p:cNvPr id="7" name="Rectangle: Rounded Corners 6">
            <a:extLst>
              <a:ext uri="{FF2B5EF4-FFF2-40B4-BE49-F238E27FC236}">
                <a16:creationId xmlns:a16="http://schemas.microsoft.com/office/drawing/2014/main" id="{58B047C5-B94B-8A14-CB27-00C159D4E9FB}"/>
              </a:ext>
            </a:extLst>
          </p:cNvPr>
          <p:cNvSpPr/>
          <p:nvPr/>
        </p:nvSpPr>
        <p:spPr>
          <a:xfrm>
            <a:off x="10627112" y="133814"/>
            <a:ext cx="1360449" cy="3568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schreiben</a:t>
            </a:r>
            <a:endParaRPr lang="en-GB" dirty="0"/>
          </a:p>
        </p:txBody>
      </p:sp>
      <p:sp>
        <p:nvSpPr>
          <p:cNvPr id="9" name="TextBox 8">
            <a:extLst>
              <a:ext uri="{FF2B5EF4-FFF2-40B4-BE49-F238E27FC236}">
                <a16:creationId xmlns:a16="http://schemas.microsoft.com/office/drawing/2014/main" id="{CC8EA049-B5F5-634A-D737-9DA49DB364A8}"/>
              </a:ext>
            </a:extLst>
          </p:cNvPr>
          <p:cNvSpPr txBox="1"/>
          <p:nvPr/>
        </p:nvSpPr>
        <p:spPr>
          <a:xfrm>
            <a:off x="2653990" y="196433"/>
            <a:ext cx="8176633" cy="725520"/>
          </a:xfrm>
          <a:prstGeom prst="rect">
            <a:avLst/>
          </a:prstGeom>
          <a:noFill/>
        </p:spPr>
        <p:txBody>
          <a:bodyPr wrap="square">
            <a:spAutoFit/>
          </a:bodyPr>
          <a:lstStyle/>
          <a:p>
            <a:pPr>
              <a:lnSpc>
                <a:spcPct val="107000"/>
              </a:lnSpc>
              <a:spcAft>
                <a:spcPts val="800"/>
              </a:spcAft>
            </a:pPr>
            <a:r>
              <a:rPr lang="en-GB" sz="2000" dirty="0">
                <a:effectLst/>
                <a:latin typeface="+mj-lt"/>
                <a:ea typeface="Calibri" panose="020F0502020204030204" pitchFamily="34" charset="0"/>
                <a:cs typeface="Times New Roman" panose="02020603050405020304" pitchFamily="18" charset="0"/>
              </a:rPr>
              <a:t>Using your knowledge of WO2, translate the sentences into German. Start each sentence with the part in bold.</a:t>
            </a:r>
          </a:p>
        </p:txBody>
      </p:sp>
      <p:sp>
        <p:nvSpPr>
          <p:cNvPr id="10" name="Rectangle 9">
            <a:extLst>
              <a:ext uri="{FF2B5EF4-FFF2-40B4-BE49-F238E27FC236}">
                <a16:creationId xmlns:a16="http://schemas.microsoft.com/office/drawing/2014/main" id="{5E05008A-0AD8-5CAB-A633-F2A3B0DAB511}"/>
              </a:ext>
            </a:extLst>
          </p:cNvPr>
          <p:cNvSpPr/>
          <p:nvPr/>
        </p:nvSpPr>
        <p:spPr>
          <a:xfrm>
            <a:off x="6096000" y="1611146"/>
            <a:ext cx="5791200" cy="6549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1" name="Rectangle 10">
            <a:extLst>
              <a:ext uri="{FF2B5EF4-FFF2-40B4-BE49-F238E27FC236}">
                <a16:creationId xmlns:a16="http://schemas.microsoft.com/office/drawing/2014/main" id="{ABBB4A1E-47AD-ECFC-22B5-49BD3040BD55}"/>
              </a:ext>
            </a:extLst>
          </p:cNvPr>
          <p:cNvSpPr/>
          <p:nvPr/>
        </p:nvSpPr>
        <p:spPr>
          <a:xfrm>
            <a:off x="6153150" y="2337763"/>
            <a:ext cx="5608320" cy="360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2" name="Rectangle 11">
            <a:extLst>
              <a:ext uri="{FF2B5EF4-FFF2-40B4-BE49-F238E27FC236}">
                <a16:creationId xmlns:a16="http://schemas.microsoft.com/office/drawing/2014/main" id="{94EE6E2A-1C02-6A31-7283-258ED8791429}"/>
              </a:ext>
            </a:extLst>
          </p:cNvPr>
          <p:cNvSpPr/>
          <p:nvPr/>
        </p:nvSpPr>
        <p:spPr>
          <a:xfrm>
            <a:off x="5970270" y="2730412"/>
            <a:ext cx="5916930" cy="97478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3" name="Rectangle 12">
            <a:extLst>
              <a:ext uri="{FF2B5EF4-FFF2-40B4-BE49-F238E27FC236}">
                <a16:creationId xmlns:a16="http://schemas.microsoft.com/office/drawing/2014/main" id="{57C24E98-72AD-CE33-49AE-EFB1DB41429A}"/>
              </a:ext>
            </a:extLst>
          </p:cNvPr>
          <p:cNvSpPr/>
          <p:nvPr/>
        </p:nvSpPr>
        <p:spPr>
          <a:xfrm>
            <a:off x="6050280" y="3775434"/>
            <a:ext cx="5608320" cy="597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4" name="Rectangle 13">
            <a:extLst>
              <a:ext uri="{FF2B5EF4-FFF2-40B4-BE49-F238E27FC236}">
                <a16:creationId xmlns:a16="http://schemas.microsoft.com/office/drawing/2014/main" id="{4BCDA1C5-FC07-3FB2-98BF-93B0B905D256}"/>
              </a:ext>
            </a:extLst>
          </p:cNvPr>
          <p:cNvSpPr/>
          <p:nvPr/>
        </p:nvSpPr>
        <p:spPr>
          <a:xfrm>
            <a:off x="6096000" y="4433883"/>
            <a:ext cx="5791200" cy="4288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5" name="Rectangle 14">
            <a:extLst>
              <a:ext uri="{FF2B5EF4-FFF2-40B4-BE49-F238E27FC236}">
                <a16:creationId xmlns:a16="http://schemas.microsoft.com/office/drawing/2014/main" id="{A6BC28F3-DD51-2560-D3BF-DC99295B416E}"/>
              </a:ext>
            </a:extLst>
          </p:cNvPr>
          <p:cNvSpPr/>
          <p:nvPr/>
        </p:nvSpPr>
        <p:spPr>
          <a:xfrm>
            <a:off x="5764530" y="5048683"/>
            <a:ext cx="5996940" cy="9809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026" name="Picture 2" descr="Free photos of House">
            <a:extLst>
              <a:ext uri="{FF2B5EF4-FFF2-40B4-BE49-F238E27FC236}">
                <a16:creationId xmlns:a16="http://schemas.microsoft.com/office/drawing/2014/main" id="{63FFBEBF-FC33-6ACB-EF25-DCEA32EF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677" y="2488542"/>
            <a:ext cx="5671388" cy="376911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896B903-6099-4E1C-A5F1-2C1BCB9EC8E0}"/>
              </a:ext>
            </a:extLst>
          </p:cNvPr>
          <p:cNvSpPr/>
          <p:nvPr/>
        </p:nvSpPr>
        <p:spPr>
          <a:xfrm>
            <a:off x="10158761" y="632476"/>
            <a:ext cx="1828800" cy="416923"/>
          </a:xfrm>
          <a:prstGeom prst="rect">
            <a:avLst/>
          </a:prstGeom>
          <a:solidFill>
            <a:srgbClr val="52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4">
                    <a:lumMod val="20000"/>
                    <a:lumOff val="80000"/>
                  </a:schemeClr>
                </a:solidFill>
              </a:rPr>
              <a:t>*birds – </a:t>
            </a:r>
            <a:r>
              <a:rPr lang="en-GB" dirty="0" err="1">
                <a:solidFill>
                  <a:schemeClr val="accent4">
                    <a:lumMod val="20000"/>
                    <a:lumOff val="80000"/>
                  </a:schemeClr>
                </a:solidFill>
              </a:rPr>
              <a:t>Vögel</a:t>
            </a:r>
            <a:endParaRPr lang="en-GB" dirty="0">
              <a:solidFill>
                <a:schemeClr val="accent4">
                  <a:lumMod val="20000"/>
                  <a:lumOff val="80000"/>
                </a:schemeClr>
              </a:solidFill>
            </a:endParaRPr>
          </a:p>
        </p:txBody>
      </p:sp>
    </p:spTree>
    <p:extLst>
      <p:ext uri="{BB962C8B-B14F-4D97-AF65-F5344CB8AC3E}">
        <p14:creationId xmlns:p14="http://schemas.microsoft.com/office/powerpoint/2010/main" val="367605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7"/>
          <p:cNvSpPr txBox="1">
            <a:spLocks noGrp="1"/>
          </p:cNvSpPr>
          <p:nvPr>
            <p:ph type="title"/>
          </p:nvPr>
        </p:nvSpPr>
        <p:spPr>
          <a:xfrm>
            <a:off x="0" y="213557"/>
            <a:ext cx="4427580"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Hausaufgaben</a:t>
            </a:r>
            <a:endParaRPr/>
          </a:p>
        </p:txBody>
      </p:sp>
      <p:sp>
        <p:nvSpPr>
          <p:cNvPr id="753" name="Google Shape;753;p17"/>
          <p:cNvSpPr txBox="1"/>
          <p:nvPr/>
        </p:nvSpPr>
        <p:spPr>
          <a:xfrm>
            <a:off x="328246" y="1072323"/>
            <a:ext cx="508781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New vocabulary</a:t>
            </a:r>
            <a:r>
              <a:rPr kumimoji="0" lang="en-GB" sz="2400" b="0"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54" name="Google Shape;754;p17"/>
          <p:cNvSpPr txBox="1"/>
          <p:nvPr/>
        </p:nvSpPr>
        <p:spPr>
          <a:xfrm>
            <a:off x="328246" y="3024684"/>
            <a:ext cx="508781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Revisited vocabulary</a:t>
            </a:r>
            <a:r>
              <a:rPr kumimoji="0" lang="en-GB" sz="2400" b="0"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Google Shape;753;p17">
            <a:extLst>
              <a:ext uri="{FF2B5EF4-FFF2-40B4-BE49-F238E27FC236}">
                <a16:creationId xmlns:a16="http://schemas.microsoft.com/office/drawing/2014/main" id="{B6F85C8A-26ED-26B0-D4BC-9944B56D116B}"/>
              </a:ext>
            </a:extLst>
          </p:cNvPr>
          <p:cNvSpPr txBox="1"/>
          <p:nvPr/>
        </p:nvSpPr>
        <p:spPr>
          <a:xfrm>
            <a:off x="4359967" y="2377340"/>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 name="Google Shape;753;p17">
            <a:extLst>
              <a:ext uri="{FF2B5EF4-FFF2-40B4-BE49-F238E27FC236}">
                <a16:creationId xmlns:a16="http://schemas.microsoft.com/office/drawing/2014/main" id="{C74C749F-9C0E-D7C6-1690-A64A15C3D151}"/>
              </a:ext>
            </a:extLst>
          </p:cNvPr>
          <p:cNvSpPr txBox="1"/>
          <p:nvPr/>
        </p:nvSpPr>
        <p:spPr>
          <a:xfrm>
            <a:off x="7374837" y="2377340"/>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Google Shape;753;p17">
            <a:extLst>
              <a:ext uri="{FF2B5EF4-FFF2-40B4-BE49-F238E27FC236}">
                <a16:creationId xmlns:a16="http://schemas.microsoft.com/office/drawing/2014/main" id="{BF1EDB79-A8A0-A972-F2D2-95977700497C}"/>
              </a:ext>
            </a:extLst>
          </p:cNvPr>
          <p:cNvSpPr txBox="1"/>
          <p:nvPr/>
        </p:nvSpPr>
        <p:spPr>
          <a:xfrm>
            <a:off x="4697571" y="4306424"/>
            <a:ext cx="409553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 | 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 name="Picture 10">
            <a:extLst>
              <a:ext uri="{FF2B5EF4-FFF2-40B4-BE49-F238E27FC236}">
                <a16:creationId xmlns:a16="http://schemas.microsoft.com/office/drawing/2014/main" id="{8DACC109-8D3F-4EFC-AE74-D703098609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21476" y="825081"/>
            <a:ext cx="1631008" cy="1631008"/>
          </a:xfrm>
          <a:prstGeom prst="rect">
            <a:avLst/>
          </a:prstGeom>
        </p:spPr>
      </p:pic>
      <p:pic>
        <p:nvPicPr>
          <p:cNvPr id="13" name="Picture 12">
            <a:extLst>
              <a:ext uri="{FF2B5EF4-FFF2-40B4-BE49-F238E27FC236}">
                <a16:creationId xmlns:a16="http://schemas.microsoft.com/office/drawing/2014/main" id="{473D13E2-C465-4EDD-92A3-FEDEDF8327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71783" y="850373"/>
            <a:ext cx="1631008" cy="1631008"/>
          </a:xfrm>
          <a:prstGeom prst="rect">
            <a:avLst/>
          </a:prstGeom>
        </p:spPr>
      </p:pic>
      <p:pic>
        <p:nvPicPr>
          <p:cNvPr id="3" name="Picture 2" descr="Qr code&#10;&#10;Description automatically generated">
            <a:extLst>
              <a:ext uri="{FF2B5EF4-FFF2-40B4-BE49-F238E27FC236}">
                <a16:creationId xmlns:a16="http://schemas.microsoft.com/office/drawing/2014/main" id="{05F13317-1AE0-B98E-4B97-5E75CF2E78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6489" y="2752311"/>
            <a:ext cx="1638912" cy="16389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0885-0AB2-5FE1-7089-56B002EAB02C}"/>
              </a:ext>
            </a:extLst>
          </p:cNvPr>
          <p:cNvSpPr>
            <a:spLocks noGrp="1"/>
          </p:cNvSpPr>
          <p:nvPr>
            <p:ph type="title"/>
          </p:nvPr>
        </p:nvSpPr>
        <p:spPr>
          <a:xfrm>
            <a:off x="0" y="213557"/>
            <a:ext cx="3848100" cy="647577"/>
          </a:xfrm>
        </p:spPr>
        <p:txBody>
          <a:bodyPr/>
          <a:lstStyle/>
          <a:p>
            <a:r>
              <a:rPr lang="en-GB" dirty="0"/>
              <a:t>Deutsche </a:t>
            </a:r>
            <a:r>
              <a:rPr lang="en-GB" dirty="0" err="1"/>
              <a:t>Eiche</a:t>
            </a:r>
            <a:endParaRPr lang="en-GB" dirty="0"/>
          </a:p>
        </p:txBody>
      </p:sp>
      <p:sp>
        <p:nvSpPr>
          <p:cNvPr id="3" name="Text Placeholder 2">
            <a:extLst>
              <a:ext uri="{FF2B5EF4-FFF2-40B4-BE49-F238E27FC236}">
                <a16:creationId xmlns:a16="http://schemas.microsoft.com/office/drawing/2014/main" id="{382EE6F0-BA07-29A4-3191-385A1795C6C3}"/>
              </a:ext>
            </a:extLst>
          </p:cNvPr>
          <p:cNvSpPr>
            <a:spLocks noGrp="1"/>
          </p:cNvSpPr>
          <p:nvPr>
            <p:ph type="body" sz="quarter" idx="10"/>
          </p:nvPr>
        </p:nvSpPr>
        <p:spPr>
          <a:xfrm>
            <a:off x="182560" y="1250673"/>
            <a:ext cx="11514137" cy="5105400"/>
          </a:xfrm>
        </p:spPr>
        <p:txBody>
          <a:bodyPr/>
          <a:lstStyle/>
          <a:p>
            <a:r>
              <a:rPr lang="de-DE" dirty="0"/>
              <a:t>Normalerweise hat jedes Land einen Nationalbaum. Oft steht er als eine Art Symbol für die Geschichte und die Kultur von dem Land. Welche Nationalbäume kennst du? Der Nationalbaum von den USA ist: die Eiche*. Für England ist es: die Eiche! Und Deutschland nennt seinen Nationalbaum: Eiche! Ja, eigentlich* haben alle drei Länder die Eiche als Nationalbaum. Und auch Frankreich hat einen Teil von der Eiche in seinem nationalen Symbol. Warum, meinst du, ist das wohl so? Warum gibt es eine deutsche, eine englische und eine amerikanische* Nationaleiche? Und warum lieben so viele Personen und Völker auf der Welt die Eiche? Stark ist sie bestimmt. Sehr alt kann sie auch werden, zum Beispiel ist die Bräutigamseiche in Eutin über 500 Jahre alt! Auch in der Religion und in der Geschichte und in der Kultur ist die Eiche oft sehr wichtig. Wollen wir darüber sprechen? Ja – treffen wir uns an der Eiche!</a:t>
            </a:r>
            <a:endParaRPr lang="en-GB" dirty="0"/>
          </a:p>
        </p:txBody>
      </p:sp>
      <p:sp>
        <p:nvSpPr>
          <p:cNvPr id="4" name="Rectangle: Rounded Corners 3">
            <a:extLst>
              <a:ext uri="{FF2B5EF4-FFF2-40B4-BE49-F238E27FC236}">
                <a16:creationId xmlns:a16="http://schemas.microsoft.com/office/drawing/2014/main" id="{A15E071D-BBAF-DF18-53BA-C0B7A6118CE8}"/>
              </a:ext>
            </a:extLst>
          </p:cNvPr>
          <p:cNvSpPr/>
          <p:nvPr/>
        </p:nvSpPr>
        <p:spPr>
          <a:xfrm>
            <a:off x="7222435" y="133814"/>
            <a:ext cx="3520107" cy="9675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*die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Eiche</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oak</a:t>
            </a:r>
            <a:b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b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eigentlich</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actually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amerikanisch</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American</a:t>
            </a:r>
          </a:p>
        </p:txBody>
      </p:sp>
      <p:sp>
        <p:nvSpPr>
          <p:cNvPr id="5" name="Rectangle: Rounded Corners 4">
            <a:extLst>
              <a:ext uri="{FF2B5EF4-FFF2-40B4-BE49-F238E27FC236}">
                <a16:creationId xmlns:a16="http://schemas.microsoft.com/office/drawing/2014/main" id="{6FAFA7A1-41EE-4DEA-B467-CEC865D45DC0}"/>
              </a:ext>
            </a:extLst>
          </p:cNvPr>
          <p:cNvSpPr/>
          <p:nvPr/>
        </p:nvSpPr>
        <p:spPr>
          <a:xfrm>
            <a:off x="8298831" y="5295765"/>
            <a:ext cx="3785149" cy="967543"/>
          </a:xfrm>
          <a:prstGeom prst="roundRect">
            <a:avLst/>
          </a:prstGeom>
          <a:solidFill>
            <a:schemeClr val="accent4">
              <a:lumMod val="20000"/>
              <a:lumOff val="80000"/>
            </a:schemeClr>
          </a:solidFill>
          <a:ln>
            <a:solidFill>
              <a:srgbClr val="52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die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Bräutigamseiche</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 name of a famous oak tree</a:t>
            </a:r>
            <a:br>
              <a:rPr kumimoji="0" lang="en-GB" sz="2000" b="0" i="0" u="none" strike="noStrike" kern="1200" cap="none" spc="0" normalizeH="0" baseline="0" noProof="0" dirty="0">
                <a:ln>
                  <a:noFill/>
                </a:ln>
                <a:solidFill>
                  <a:srgbClr val="3D3C3C"/>
                </a:solidFill>
                <a:effectLst/>
                <a:uLnTx/>
                <a:uFillTx/>
                <a:latin typeface="Century Gothic"/>
                <a:ea typeface="+mn-ea"/>
                <a:cs typeface="+mn-cs"/>
              </a:rPr>
            </a:br>
            <a:r>
              <a:rPr kumimoji="0" lang="en-GB" sz="2000" b="0" i="0" u="none" strike="noStrike" kern="1200" cap="none" spc="0" normalizeH="0" baseline="0" noProof="0" dirty="0">
                <a:ln>
                  <a:noFill/>
                </a:ln>
                <a:solidFill>
                  <a:srgbClr val="3D3C3C"/>
                </a:solidFill>
                <a:effectLst/>
                <a:uLnTx/>
                <a:uFillTx/>
                <a:latin typeface="Century Gothic"/>
                <a:ea typeface="+mn-ea"/>
                <a:cs typeface="+mn-cs"/>
              </a:rPr>
              <a:t>Eutin – city in Germany</a:t>
            </a:r>
          </a:p>
        </p:txBody>
      </p:sp>
      <p:sp>
        <p:nvSpPr>
          <p:cNvPr id="6" name="Rectangle: Rounded Corners 5">
            <a:extLst>
              <a:ext uri="{FF2B5EF4-FFF2-40B4-BE49-F238E27FC236}">
                <a16:creationId xmlns:a16="http://schemas.microsoft.com/office/drawing/2014/main" id="{C1679B1D-CFD4-443F-B0F0-4577DD31906B}"/>
              </a:ext>
            </a:extLst>
          </p:cNvPr>
          <p:cNvSpPr/>
          <p:nvPr/>
        </p:nvSpPr>
        <p:spPr>
          <a:xfrm>
            <a:off x="10933043" y="133814"/>
            <a:ext cx="1054518" cy="3568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lesen</a:t>
            </a:r>
            <a:endParaRPr lang="en-GB" dirty="0"/>
          </a:p>
        </p:txBody>
      </p:sp>
    </p:spTree>
    <p:extLst>
      <p:ext uri="{BB962C8B-B14F-4D97-AF65-F5344CB8AC3E}">
        <p14:creationId xmlns:p14="http://schemas.microsoft.com/office/powerpoint/2010/main" val="2789718299"/>
      </p:ext>
    </p:extLst>
  </p:cSld>
  <p:clrMapOvr>
    <a:masterClrMapping/>
  </p:clrMapOvr>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82F5CE2-D3F8-4AFF-9576-D0A58E8991B0}" vid="{6453D56B-A987-4921-9ADA-D227D4A262D4}"/>
    </a:ext>
  </a:extLst>
</a:theme>
</file>

<file path=ppt/theme/theme2.xml><?xml version="1.0" encoding="utf-8"?>
<a:theme xmlns:a="http://schemas.openxmlformats.org/drawingml/2006/main" name="1_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2722</Words>
  <Application>Microsoft Office PowerPoint</Application>
  <PresentationFormat>Widescreen</PresentationFormat>
  <Paragraphs>238</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Century Gothic</vt:lpstr>
      <vt:lpstr>NCELP_German_2022</vt:lpstr>
      <vt:lpstr>1_NCELP_German_2022</vt:lpstr>
      <vt:lpstr>PowerPoint Presentation</vt:lpstr>
      <vt:lpstr>Hausaufgaben</vt:lpstr>
      <vt:lpstr>Plural rules 1-3</vt:lpstr>
      <vt:lpstr>Was siehst du?</vt:lpstr>
      <vt:lpstr>PowerPoint Presentation</vt:lpstr>
      <vt:lpstr>Oktoberfest</vt:lpstr>
      <vt:lpstr>Die Ostsee</vt:lpstr>
      <vt:lpstr>Hausaufgaben</vt:lpstr>
      <vt:lpstr>Deutsche Eiche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Potter, Hilary</cp:lastModifiedBy>
  <cp:revision>26</cp:revision>
  <dcterms:created xsi:type="dcterms:W3CDTF">2022-11-22T05:13:03Z</dcterms:created>
  <dcterms:modified xsi:type="dcterms:W3CDTF">2023-02-01T15:33:27Z</dcterms:modified>
</cp:coreProperties>
</file>